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51"/>
  </p:notesMasterIdLst>
  <p:sldIdLst>
    <p:sldId id="256" r:id="rId2"/>
    <p:sldId id="257" r:id="rId3"/>
    <p:sldId id="338" r:id="rId4"/>
    <p:sldId id="259" r:id="rId5"/>
    <p:sldId id="258" r:id="rId6"/>
    <p:sldId id="260" r:id="rId7"/>
    <p:sldId id="261" r:id="rId8"/>
    <p:sldId id="272" r:id="rId9"/>
    <p:sldId id="262" r:id="rId10"/>
    <p:sldId id="266" r:id="rId11"/>
    <p:sldId id="340" r:id="rId12"/>
    <p:sldId id="313" r:id="rId13"/>
    <p:sldId id="269" r:id="rId14"/>
    <p:sldId id="264" r:id="rId15"/>
    <p:sldId id="287" r:id="rId16"/>
    <p:sldId id="270" r:id="rId17"/>
    <p:sldId id="341" r:id="rId18"/>
    <p:sldId id="314" r:id="rId19"/>
    <p:sldId id="315" r:id="rId20"/>
    <p:sldId id="317" r:id="rId21"/>
    <p:sldId id="283" r:id="rId22"/>
    <p:sldId id="275" r:id="rId23"/>
    <p:sldId id="339" r:id="rId24"/>
    <p:sldId id="318" r:id="rId25"/>
    <p:sldId id="342" r:id="rId26"/>
    <p:sldId id="265" r:id="rId27"/>
    <p:sldId id="319" r:id="rId28"/>
    <p:sldId id="323" r:id="rId29"/>
    <p:sldId id="321" r:id="rId30"/>
    <p:sldId id="343" r:id="rId31"/>
    <p:sldId id="325" r:id="rId32"/>
    <p:sldId id="344" r:id="rId33"/>
    <p:sldId id="329" r:id="rId34"/>
    <p:sldId id="322" r:id="rId35"/>
    <p:sldId id="330" r:id="rId36"/>
    <p:sldId id="345" r:id="rId37"/>
    <p:sldId id="327" r:id="rId38"/>
    <p:sldId id="326" r:id="rId39"/>
    <p:sldId id="346" r:id="rId40"/>
    <p:sldId id="332" r:id="rId41"/>
    <p:sldId id="271" r:id="rId42"/>
    <p:sldId id="273" r:id="rId43"/>
    <p:sldId id="276" r:id="rId44"/>
    <p:sldId id="277" r:id="rId45"/>
    <p:sldId id="333" r:id="rId46"/>
    <p:sldId id="334" r:id="rId47"/>
    <p:sldId id="335" r:id="rId48"/>
    <p:sldId id="336" r:id="rId49"/>
    <p:sldId id="337" r:id="rId50"/>
  </p:sldIdLst>
  <p:sldSz cx="9144000" cy="5143500" type="screen16x9"/>
  <p:notesSz cx="6858000" cy="9144000"/>
  <p:embeddedFontLst>
    <p:embeddedFont>
      <p:font typeface="Calibri" pitchFamily="34" charset="0"/>
      <p:regular r:id="rId52"/>
      <p:bold r:id="rId53"/>
      <p:italic r:id="rId54"/>
      <p:boldItalic r:id="rId55"/>
    </p:embeddedFont>
    <p:embeddedFont>
      <p:font typeface="Love Ya Like A Sister" charset="0"/>
      <p:regular r:id="rId56"/>
    </p:embeddedFont>
    <p:embeddedFont>
      <p:font typeface="Quicksand"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161996-1353-43F3-BD20-3987772B33E6}">
  <a:tblStyle styleId="{69161996-1353-43F3-BD20-3987772B33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69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77430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31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e3960b5c39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e3960b5c39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48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27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e3960b5c39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e3960b5c3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67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e3960b5c39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e3960b5c39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39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e3960b5c39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e3960b5c39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29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e3960b5c39_0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e3960b5c39_0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52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e3960b5c39_0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e3960b5c39_0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53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06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e3960b5c39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e3960b5c3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60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39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3433f09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3433f09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04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e3a7fc974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e3a7fc974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08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3960b5c39_0_1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3960b5c39_0_1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16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e3a7fc974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e3a7fc974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96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24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e3960b5c39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e3960b5c39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73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5"/>
        <p:cNvGrpSpPr/>
        <p:nvPr/>
      </p:nvGrpSpPr>
      <p:grpSpPr>
        <a:xfrm>
          <a:off x="0" y="0"/>
          <a:ext cx="0" cy="0"/>
          <a:chOff x="0" y="0"/>
          <a:chExt cx="0" cy="0"/>
        </a:xfrm>
      </p:grpSpPr>
      <p:sp>
        <p:nvSpPr>
          <p:cNvPr id="1996" name="Google Shape;1996;ge3a7fc974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7" name="Google Shape;1997;ge3a7fc974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729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3433f09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3433f09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83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94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839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54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e3960b5c39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e3960b5c3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00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34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e3960b5c39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3960b5c39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718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113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e3960b5c39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e3960b5c3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543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543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678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28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255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e3960b5c39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e3960b5c39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569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3960b5c39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3960b5c39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46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3433f0922_0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3433f0922_0_1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857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e3960b5c39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e3960b5c39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87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e3960b5c39_0_1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e3960b5c39_0_1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200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e3960b5c39_0_1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e3960b5c39_0_1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564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3960b5c39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3960b5c39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983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e3960b5c39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e3960b5c39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489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93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3433f0922_0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3433f0922_0_1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05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53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37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2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e3960b5c39_0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e3960b5c39_0_1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54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3433f09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3433f09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73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e3960b5c39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e3960b5c39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54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96200" y="1422775"/>
            <a:ext cx="5819100" cy="2430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96200" y="3890175"/>
            <a:ext cx="5447100" cy="472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27215" y="-862025"/>
            <a:ext cx="10882715" cy="6663009"/>
            <a:chOff x="-827215" y="-862025"/>
            <a:chExt cx="10882715" cy="6663009"/>
          </a:xfrm>
        </p:grpSpPr>
        <p:sp>
          <p:nvSpPr>
            <p:cNvPr id="12" name="Google Shape;12;p2"/>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 name="Google Shape;13;p2"/>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 name="Google Shape;15;p2"/>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 name="Google Shape;16;p2"/>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 name="Google Shape;17;p2"/>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4"/>
        <p:cNvGrpSpPr/>
        <p:nvPr/>
      </p:nvGrpSpPr>
      <p:grpSpPr>
        <a:xfrm>
          <a:off x="0" y="0"/>
          <a:ext cx="0" cy="0"/>
          <a:chOff x="0" y="0"/>
          <a:chExt cx="0" cy="0"/>
        </a:xfrm>
      </p:grpSpPr>
      <p:grpSp>
        <p:nvGrpSpPr>
          <p:cNvPr id="125" name="Google Shape;125;p13"/>
          <p:cNvGrpSpPr/>
          <p:nvPr/>
        </p:nvGrpSpPr>
        <p:grpSpPr>
          <a:xfrm>
            <a:off x="-827215" y="-862025"/>
            <a:ext cx="10882715" cy="6663009"/>
            <a:chOff x="-827215" y="-862025"/>
            <a:chExt cx="10882715" cy="6663009"/>
          </a:xfrm>
        </p:grpSpPr>
        <p:sp>
          <p:nvSpPr>
            <p:cNvPr id="126" name="Google Shape;126;p13"/>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3"/>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3" name="Google Shape;133;p13"/>
          <p:cNvSpPr txBox="1">
            <a:spLocks noGrp="1"/>
          </p:cNvSpPr>
          <p:nvPr>
            <p:ph type="title" idx="2" hasCustomPrompt="1"/>
          </p:nvPr>
        </p:nvSpPr>
        <p:spPr>
          <a:xfrm>
            <a:off x="720000" y="1787300"/>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13"/>
          <p:cNvSpPr txBox="1">
            <a:spLocks noGrp="1"/>
          </p:cNvSpPr>
          <p:nvPr>
            <p:ph type="subTitle" idx="1"/>
          </p:nvPr>
        </p:nvSpPr>
        <p:spPr>
          <a:xfrm>
            <a:off x="2174125" y="2251075"/>
            <a:ext cx="2366700" cy="4809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1600"/>
              <a:buNone/>
              <a:defRPr/>
            </a:lvl1pPr>
            <a:lvl2pPr lvl="1">
              <a:spcBef>
                <a:spcPts val="0"/>
              </a:spcBef>
              <a:spcAft>
                <a:spcPts val="0"/>
              </a:spcAft>
              <a:buClr>
                <a:schemeClr val="accent2"/>
              </a:buClr>
              <a:buSzPts val="1600"/>
              <a:buNone/>
              <a:defRPr>
                <a:solidFill>
                  <a:schemeClr val="accent2"/>
                </a:solidFill>
              </a:defRPr>
            </a:lvl2pPr>
            <a:lvl3pPr lvl="2">
              <a:spcBef>
                <a:spcPts val="0"/>
              </a:spcBef>
              <a:spcAft>
                <a:spcPts val="0"/>
              </a:spcAft>
              <a:buClr>
                <a:schemeClr val="accent2"/>
              </a:buClr>
              <a:buSzPts val="1600"/>
              <a:buNone/>
              <a:defRPr>
                <a:solidFill>
                  <a:schemeClr val="accent2"/>
                </a:solidFill>
              </a:defRPr>
            </a:lvl3pPr>
            <a:lvl4pPr lvl="3">
              <a:spcBef>
                <a:spcPts val="0"/>
              </a:spcBef>
              <a:spcAft>
                <a:spcPts val="0"/>
              </a:spcAft>
              <a:buClr>
                <a:schemeClr val="accent2"/>
              </a:buClr>
              <a:buSzPts val="1600"/>
              <a:buNone/>
              <a:defRPr>
                <a:solidFill>
                  <a:schemeClr val="accent2"/>
                </a:solidFill>
              </a:defRPr>
            </a:lvl4pPr>
            <a:lvl5pPr lvl="4">
              <a:spcBef>
                <a:spcPts val="0"/>
              </a:spcBef>
              <a:spcAft>
                <a:spcPts val="0"/>
              </a:spcAft>
              <a:buClr>
                <a:schemeClr val="accent2"/>
              </a:buClr>
              <a:buSzPts val="1600"/>
              <a:buNone/>
              <a:defRPr>
                <a:solidFill>
                  <a:schemeClr val="accent2"/>
                </a:solidFill>
              </a:defRPr>
            </a:lvl5pPr>
            <a:lvl6pPr lvl="5">
              <a:spcBef>
                <a:spcPts val="0"/>
              </a:spcBef>
              <a:spcAft>
                <a:spcPts val="0"/>
              </a:spcAft>
              <a:buClr>
                <a:schemeClr val="accent2"/>
              </a:buClr>
              <a:buSzPts val="1600"/>
              <a:buNone/>
              <a:defRPr>
                <a:solidFill>
                  <a:schemeClr val="accent2"/>
                </a:solidFill>
              </a:defRPr>
            </a:lvl6pPr>
            <a:lvl7pPr lvl="6">
              <a:spcBef>
                <a:spcPts val="0"/>
              </a:spcBef>
              <a:spcAft>
                <a:spcPts val="0"/>
              </a:spcAft>
              <a:buClr>
                <a:schemeClr val="accent2"/>
              </a:buClr>
              <a:buSzPts val="1600"/>
              <a:buNone/>
              <a:defRPr>
                <a:solidFill>
                  <a:schemeClr val="accent2"/>
                </a:solidFill>
              </a:defRPr>
            </a:lvl7pPr>
            <a:lvl8pPr lvl="7">
              <a:spcBef>
                <a:spcPts val="0"/>
              </a:spcBef>
              <a:spcAft>
                <a:spcPts val="0"/>
              </a:spcAft>
              <a:buClr>
                <a:schemeClr val="accent2"/>
              </a:buClr>
              <a:buSzPts val="1600"/>
              <a:buNone/>
              <a:defRPr>
                <a:solidFill>
                  <a:schemeClr val="accent2"/>
                </a:solidFill>
              </a:defRPr>
            </a:lvl8pPr>
            <a:lvl9pPr lvl="8">
              <a:spcBef>
                <a:spcPts val="0"/>
              </a:spcBef>
              <a:spcAft>
                <a:spcPts val="0"/>
              </a:spcAft>
              <a:buClr>
                <a:schemeClr val="accent2"/>
              </a:buClr>
              <a:buSzPts val="1600"/>
              <a:buNone/>
              <a:defRPr>
                <a:solidFill>
                  <a:schemeClr val="accent2"/>
                </a:solidFill>
              </a:defRPr>
            </a:lvl9pPr>
          </a:lstStyle>
          <a:p>
            <a:endParaRPr/>
          </a:p>
        </p:txBody>
      </p:sp>
      <p:sp>
        <p:nvSpPr>
          <p:cNvPr id="135" name="Google Shape;135;p13"/>
          <p:cNvSpPr txBox="1">
            <a:spLocks noGrp="1"/>
          </p:cNvSpPr>
          <p:nvPr>
            <p:ph type="subTitle" idx="3"/>
          </p:nvPr>
        </p:nvSpPr>
        <p:spPr>
          <a:xfrm>
            <a:off x="2174125" y="169955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36" name="Google Shape;136;p13"/>
          <p:cNvSpPr txBox="1">
            <a:spLocks noGrp="1"/>
          </p:cNvSpPr>
          <p:nvPr>
            <p:ph type="title" idx="4" hasCustomPrompt="1"/>
          </p:nvPr>
        </p:nvSpPr>
        <p:spPr>
          <a:xfrm>
            <a:off x="4603125" y="1763950"/>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3"/>
          <p:cNvSpPr txBox="1">
            <a:spLocks noGrp="1"/>
          </p:cNvSpPr>
          <p:nvPr>
            <p:ph type="subTitle" idx="5"/>
          </p:nvPr>
        </p:nvSpPr>
        <p:spPr>
          <a:xfrm>
            <a:off x="6057250" y="2251075"/>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38" name="Google Shape;138;p13"/>
          <p:cNvSpPr txBox="1">
            <a:spLocks noGrp="1"/>
          </p:cNvSpPr>
          <p:nvPr>
            <p:ph type="subTitle" idx="6"/>
          </p:nvPr>
        </p:nvSpPr>
        <p:spPr>
          <a:xfrm>
            <a:off x="6057250" y="169955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accent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39" name="Google Shape;139;p13"/>
          <p:cNvSpPr txBox="1">
            <a:spLocks noGrp="1"/>
          </p:cNvSpPr>
          <p:nvPr>
            <p:ph type="title" idx="7" hasCustomPrompt="1"/>
          </p:nvPr>
        </p:nvSpPr>
        <p:spPr>
          <a:xfrm>
            <a:off x="720000" y="3423525"/>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0" name="Google Shape;140;p13"/>
          <p:cNvSpPr txBox="1">
            <a:spLocks noGrp="1"/>
          </p:cNvSpPr>
          <p:nvPr>
            <p:ph type="subTitle" idx="8"/>
          </p:nvPr>
        </p:nvSpPr>
        <p:spPr>
          <a:xfrm>
            <a:off x="2174125" y="385440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41" name="Google Shape;141;p13"/>
          <p:cNvSpPr txBox="1">
            <a:spLocks noGrp="1"/>
          </p:cNvSpPr>
          <p:nvPr>
            <p:ph type="subTitle" idx="9"/>
          </p:nvPr>
        </p:nvSpPr>
        <p:spPr>
          <a:xfrm>
            <a:off x="2174125" y="3302875"/>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accent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42" name="Google Shape;142;p13"/>
          <p:cNvSpPr txBox="1">
            <a:spLocks noGrp="1"/>
          </p:cNvSpPr>
          <p:nvPr>
            <p:ph type="title" idx="13" hasCustomPrompt="1"/>
          </p:nvPr>
        </p:nvSpPr>
        <p:spPr>
          <a:xfrm>
            <a:off x="4603125" y="3423525"/>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3" name="Google Shape;143;p13"/>
          <p:cNvSpPr txBox="1">
            <a:spLocks noGrp="1"/>
          </p:cNvSpPr>
          <p:nvPr>
            <p:ph type="subTitle" idx="14"/>
          </p:nvPr>
        </p:nvSpPr>
        <p:spPr>
          <a:xfrm>
            <a:off x="6057250" y="385440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44" name="Google Shape;144;p13"/>
          <p:cNvSpPr txBox="1">
            <a:spLocks noGrp="1"/>
          </p:cNvSpPr>
          <p:nvPr>
            <p:ph type="subTitle" idx="15"/>
          </p:nvPr>
        </p:nvSpPr>
        <p:spPr>
          <a:xfrm>
            <a:off x="6057250" y="3302875"/>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7" name="Google Shape;157;p15"/>
          <p:cNvSpPr txBox="1">
            <a:spLocks noGrp="1"/>
          </p:cNvSpPr>
          <p:nvPr>
            <p:ph type="subTitle" idx="1"/>
          </p:nvPr>
        </p:nvSpPr>
        <p:spPr>
          <a:xfrm>
            <a:off x="1012650" y="34928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58" name="Google Shape;158;p15"/>
          <p:cNvSpPr txBox="1">
            <a:spLocks noGrp="1"/>
          </p:cNvSpPr>
          <p:nvPr>
            <p:ph type="subTitle" idx="2"/>
          </p:nvPr>
        </p:nvSpPr>
        <p:spPr>
          <a:xfrm>
            <a:off x="1012649" y="30347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159" name="Google Shape;159;p15"/>
          <p:cNvGrpSpPr/>
          <p:nvPr/>
        </p:nvGrpSpPr>
        <p:grpSpPr>
          <a:xfrm flipH="1">
            <a:off x="-827215" y="-862025"/>
            <a:ext cx="10882715" cy="6663009"/>
            <a:chOff x="-827215" y="-862025"/>
            <a:chExt cx="10882715" cy="6663009"/>
          </a:xfrm>
        </p:grpSpPr>
        <p:sp>
          <p:nvSpPr>
            <p:cNvPr id="160" name="Google Shape;160;p15"/>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1" name="Google Shape;161;p15"/>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2" name="Google Shape;162;p15"/>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3" name="Google Shape;163;p15"/>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4" name="Google Shape;164;p15"/>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15"/>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66" name="Google Shape;166;p15"/>
          <p:cNvSpPr txBox="1">
            <a:spLocks noGrp="1"/>
          </p:cNvSpPr>
          <p:nvPr>
            <p:ph type="subTitle" idx="3"/>
          </p:nvPr>
        </p:nvSpPr>
        <p:spPr>
          <a:xfrm>
            <a:off x="3472800" y="34928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67" name="Google Shape;167;p15"/>
          <p:cNvSpPr txBox="1">
            <a:spLocks noGrp="1"/>
          </p:cNvSpPr>
          <p:nvPr>
            <p:ph type="subTitle" idx="4"/>
          </p:nvPr>
        </p:nvSpPr>
        <p:spPr>
          <a:xfrm>
            <a:off x="3472799" y="30347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68" name="Google Shape;168;p15"/>
          <p:cNvSpPr txBox="1">
            <a:spLocks noGrp="1"/>
          </p:cNvSpPr>
          <p:nvPr>
            <p:ph type="subTitle" idx="5"/>
          </p:nvPr>
        </p:nvSpPr>
        <p:spPr>
          <a:xfrm>
            <a:off x="5932950" y="34928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69" name="Google Shape;169;p15"/>
          <p:cNvSpPr txBox="1">
            <a:spLocks noGrp="1"/>
          </p:cNvSpPr>
          <p:nvPr>
            <p:ph type="subTitle" idx="6"/>
          </p:nvPr>
        </p:nvSpPr>
        <p:spPr>
          <a:xfrm>
            <a:off x="5932949" y="30347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TITLE_AND_TWO_COLUMNS_1_2">
    <p:spTree>
      <p:nvGrpSpPr>
        <p:cNvPr id="1" name="Shape 170"/>
        <p:cNvGrpSpPr/>
        <p:nvPr/>
      </p:nvGrpSpPr>
      <p:grpSpPr>
        <a:xfrm>
          <a:off x="0" y="0"/>
          <a:ext cx="0" cy="0"/>
          <a:chOff x="0" y="0"/>
          <a:chExt cx="0" cy="0"/>
        </a:xfrm>
      </p:grpSpPr>
      <p:sp>
        <p:nvSpPr>
          <p:cNvPr id="171" name="Google Shape;171;p16"/>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2" name="Google Shape;172;p16"/>
          <p:cNvSpPr txBox="1">
            <a:spLocks noGrp="1"/>
          </p:cNvSpPr>
          <p:nvPr>
            <p:ph type="subTitle" idx="1"/>
          </p:nvPr>
        </p:nvSpPr>
        <p:spPr>
          <a:xfrm>
            <a:off x="1012650" y="35690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73" name="Google Shape;173;p16"/>
          <p:cNvSpPr txBox="1">
            <a:spLocks noGrp="1"/>
          </p:cNvSpPr>
          <p:nvPr>
            <p:ph type="subTitle" idx="2"/>
          </p:nvPr>
        </p:nvSpPr>
        <p:spPr>
          <a:xfrm>
            <a:off x="1012649" y="31871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174" name="Google Shape;174;p16"/>
          <p:cNvGrpSpPr/>
          <p:nvPr/>
        </p:nvGrpSpPr>
        <p:grpSpPr>
          <a:xfrm rot="10800000">
            <a:off x="-827215" y="-862025"/>
            <a:ext cx="10882715" cy="6663009"/>
            <a:chOff x="-827215" y="-862025"/>
            <a:chExt cx="10882715" cy="6663009"/>
          </a:xfrm>
        </p:grpSpPr>
        <p:sp>
          <p:nvSpPr>
            <p:cNvPr id="175" name="Google Shape;175;p16"/>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6" name="Google Shape;176;p16"/>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7" name="Google Shape;177;p16"/>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8" name="Google Shape;178;p16"/>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9" name="Google Shape;179;p16"/>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0" name="Google Shape;180;p16"/>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81" name="Google Shape;181;p16"/>
          <p:cNvSpPr txBox="1">
            <a:spLocks noGrp="1"/>
          </p:cNvSpPr>
          <p:nvPr>
            <p:ph type="subTitle" idx="3"/>
          </p:nvPr>
        </p:nvSpPr>
        <p:spPr>
          <a:xfrm>
            <a:off x="3472800" y="35690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82" name="Google Shape;182;p16"/>
          <p:cNvSpPr txBox="1">
            <a:spLocks noGrp="1"/>
          </p:cNvSpPr>
          <p:nvPr>
            <p:ph type="subTitle" idx="4"/>
          </p:nvPr>
        </p:nvSpPr>
        <p:spPr>
          <a:xfrm>
            <a:off x="3472799" y="31871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83" name="Google Shape;183;p16"/>
          <p:cNvSpPr txBox="1">
            <a:spLocks noGrp="1"/>
          </p:cNvSpPr>
          <p:nvPr>
            <p:ph type="subTitle" idx="5"/>
          </p:nvPr>
        </p:nvSpPr>
        <p:spPr>
          <a:xfrm>
            <a:off x="5932950" y="35690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84" name="Google Shape;184;p16"/>
          <p:cNvSpPr txBox="1">
            <a:spLocks noGrp="1"/>
          </p:cNvSpPr>
          <p:nvPr>
            <p:ph type="subTitle" idx="6"/>
          </p:nvPr>
        </p:nvSpPr>
        <p:spPr>
          <a:xfrm>
            <a:off x="5932949" y="31871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85" name="Google Shape;185;p16"/>
          <p:cNvSpPr txBox="1">
            <a:spLocks noGrp="1"/>
          </p:cNvSpPr>
          <p:nvPr>
            <p:ph type="title" idx="7" hasCustomPrompt="1"/>
          </p:nvPr>
        </p:nvSpPr>
        <p:spPr>
          <a:xfrm>
            <a:off x="1012800" y="1785825"/>
            <a:ext cx="21984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6" name="Google Shape;186;p16"/>
          <p:cNvSpPr txBox="1">
            <a:spLocks noGrp="1"/>
          </p:cNvSpPr>
          <p:nvPr>
            <p:ph type="title" idx="8" hasCustomPrompt="1"/>
          </p:nvPr>
        </p:nvSpPr>
        <p:spPr>
          <a:xfrm>
            <a:off x="3472800" y="1785825"/>
            <a:ext cx="21984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 name="Google Shape;187;p16"/>
          <p:cNvSpPr txBox="1">
            <a:spLocks noGrp="1"/>
          </p:cNvSpPr>
          <p:nvPr>
            <p:ph type="title" idx="9" hasCustomPrompt="1"/>
          </p:nvPr>
        </p:nvSpPr>
        <p:spPr>
          <a:xfrm>
            <a:off x="5932800" y="1785825"/>
            <a:ext cx="21984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188"/>
        <p:cNvGrpSpPr/>
        <p:nvPr/>
      </p:nvGrpSpPr>
      <p:grpSpPr>
        <a:xfrm>
          <a:off x="0" y="0"/>
          <a:ext cx="0" cy="0"/>
          <a:chOff x="0" y="0"/>
          <a:chExt cx="0" cy="0"/>
        </a:xfrm>
      </p:grpSpPr>
      <p:sp>
        <p:nvSpPr>
          <p:cNvPr id="189" name="Google Shape;189;p17"/>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 name="Google Shape;190;p17"/>
          <p:cNvSpPr txBox="1">
            <a:spLocks noGrp="1"/>
          </p:cNvSpPr>
          <p:nvPr>
            <p:ph type="subTitle" idx="1"/>
          </p:nvPr>
        </p:nvSpPr>
        <p:spPr>
          <a:xfrm>
            <a:off x="741975" y="3759350"/>
            <a:ext cx="2569800" cy="6789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600"/>
              <a:buNone/>
              <a:defRPr/>
            </a:lvl1pPr>
            <a:lvl2pPr lvl="1" algn="r" rtl="0">
              <a:spcBef>
                <a:spcPts val="0"/>
              </a:spcBef>
              <a:spcAft>
                <a:spcPts val="0"/>
              </a:spcAft>
              <a:buClr>
                <a:schemeClr val="accent2"/>
              </a:buClr>
              <a:buSzPts val="1600"/>
              <a:buNone/>
              <a:defRPr>
                <a:solidFill>
                  <a:schemeClr val="accent2"/>
                </a:solidFill>
              </a:defRPr>
            </a:lvl2pPr>
            <a:lvl3pPr lvl="2" algn="r" rtl="0">
              <a:spcBef>
                <a:spcPts val="0"/>
              </a:spcBef>
              <a:spcAft>
                <a:spcPts val="0"/>
              </a:spcAft>
              <a:buClr>
                <a:schemeClr val="accent2"/>
              </a:buClr>
              <a:buSzPts val="1600"/>
              <a:buNone/>
              <a:defRPr>
                <a:solidFill>
                  <a:schemeClr val="accent2"/>
                </a:solidFill>
              </a:defRPr>
            </a:lvl3pPr>
            <a:lvl4pPr lvl="3" algn="r" rtl="0">
              <a:spcBef>
                <a:spcPts val="0"/>
              </a:spcBef>
              <a:spcAft>
                <a:spcPts val="0"/>
              </a:spcAft>
              <a:buClr>
                <a:schemeClr val="accent2"/>
              </a:buClr>
              <a:buSzPts val="1600"/>
              <a:buNone/>
              <a:defRPr>
                <a:solidFill>
                  <a:schemeClr val="accent2"/>
                </a:solidFill>
              </a:defRPr>
            </a:lvl4pPr>
            <a:lvl5pPr lvl="4" algn="r" rtl="0">
              <a:spcBef>
                <a:spcPts val="0"/>
              </a:spcBef>
              <a:spcAft>
                <a:spcPts val="0"/>
              </a:spcAft>
              <a:buClr>
                <a:schemeClr val="accent2"/>
              </a:buClr>
              <a:buSzPts val="1600"/>
              <a:buNone/>
              <a:defRPr>
                <a:solidFill>
                  <a:schemeClr val="accent2"/>
                </a:solidFill>
              </a:defRPr>
            </a:lvl5pPr>
            <a:lvl6pPr lvl="5" algn="r" rtl="0">
              <a:spcBef>
                <a:spcPts val="0"/>
              </a:spcBef>
              <a:spcAft>
                <a:spcPts val="0"/>
              </a:spcAft>
              <a:buClr>
                <a:schemeClr val="accent2"/>
              </a:buClr>
              <a:buSzPts val="1600"/>
              <a:buNone/>
              <a:defRPr>
                <a:solidFill>
                  <a:schemeClr val="accent2"/>
                </a:solidFill>
              </a:defRPr>
            </a:lvl6pPr>
            <a:lvl7pPr lvl="6" algn="r" rtl="0">
              <a:spcBef>
                <a:spcPts val="0"/>
              </a:spcBef>
              <a:spcAft>
                <a:spcPts val="0"/>
              </a:spcAft>
              <a:buClr>
                <a:schemeClr val="accent2"/>
              </a:buClr>
              <a:buSzPts val="1600"/>
              <a:buNone/>
              <a:defRPr>
                <a:solidFill>
                  <a:schemeClr val="accent2"/>
                </a:solidFill>
              </a:defRPr>
            </a:lvl7pPr>
            <a:lvl8pPr lvl="7" algn="r" rtl="0">
              <a:spcBef>
                <a:spcPts val="0"/>
              </a:spcBef>
              <a:spcAft>
                <a:spcPts val="0"/>
              </a:spcAft>
              <a:buClr>
                <a:schemeClr val="accent2"/>
              </a:buClr>
              <a:buSzPts val="1600"/>
              <a:buNone/>
              <a:defRPr>
                <a:solidFill>
                  <a:schemeClr val="accent2"/>
                </a:solidFill>
              </a:defRPr>
            </a:lvl8pPr>
            <a:lvl9pPr lvl="8" algn="r" rtl="0">
              <a:spcBef>
                <a:spcPts val="0"/>
              </a:spcBef>
              <a:spcAft>
                <a:spcPts val="0"/>
              </a:spcAft>
              <a:buClr>
                <a:schemeClr val="accent2"/>
              </a:buClr>
              <a:buSzPts val="1600"/>
              <a:buNone/>
              <a:defRPr>
                <a:solidFill>
                  <a:schemeClr val="accent2"/>
                </a:solidFill>
              </a:defRPr>
            </a:lvl9pPr>
          </a:lstStyle>
          <a:p>
            <a:endParaRPr/>
          </a:p>
        </p:txBody>
      </p:sp>
      <p:sp>
        <p:nvSpPr>
          <p:cNvPr id="191" name="Google Shape;191;p17"/>
          <p:cNvSpPr txBox="1">
            <a:spLocks noGrp="1"/>
          </p:cNvSpPr>
          <p:nvPr>
            <p:ph type="subTitle" idx="2"/>
          </p:nvPr>
        </p:nvSpPr>
        <p:spPr>
          <a:xfrm>
            <a:off x="741975" y="3390375"/>
            <a:ext cx="2569800" cy="480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192" name="Google Shape;192;p17"/>
          <p:cNvGrpSpPr/>
          <p:nvPr/>
        </p:nvGrpSpPr>
        <p:grpSpPr>
          <a:xfrm>
            <a:off x="-827215" y="-862025"/>
            <a:ext cx="10882715" cy="6663009"/>
            <a:chOff x="-827215" y="-862025"/>
            <a:chExt cx="10882715" cy="6663009"/>
          </a:xfrm>
        </p:grpSpPr>
        <p:sp>
          <p:nvSpPr>
            <p:cNvPr id="193" name="Google Shape;193;p17"/>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17"/>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17"/>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17"/>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17"/>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17"/>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99" name="Google Shape;199;p17"/>
          <p:cNvSpPr txBox="1">
            <a:spLocks noGrp="1"/>
          </p:cNvSpPr>
          <p:nvPr>
            <p:ph type="subTitle" idx="3"/>
          </p:nvPr>
        </p:nvSpPr>
        <p:spPr>
          <a:xfrm>
            <a:off x="741975" y="2231888"/>
            <a:ext cx="2569800" cy="6789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600"/>
              <a:buNone/>
              <a:defRPr/>
            </a:lvl1pPr>
            <a:lvl2pPr lvl="1" algn="r" rtl="0">
              <a:spcBef>
                <a:spcPts val="0"/>
              </a:spcBef>
              <a:spcAft>
                <a:spcPts val="0"/>
              </a:spcAft>
              <a:buClr>
                <a:schemeClr val="accent2"/>
              </a:buClr>
              <a:buSzPts val="1600"/>
              <a:buNone/>
              <a:defRPr>
                <a:solidFill>
                  <a:schemeClr val="accent2"/>
                </a:solidFill>
              </a:defRPr>
            </a:lvl2pPr>
            <a:lvl3pPr lvl="2" algn="r" rtl="0">
              <a:spcBef>
                <a:spcPts val="0"/>
              </a:spcBef>
              <a:spcAft>
                <a:spcPts val="0"/>
              </a:spcAft>
              <a:buClr>
                <a:schemeClr val="accent2"/>
              </a:buClr>
              <a:buSzPts val="1600"/>
              <a:buNone/>
              <a:defRPr>
                <a:solidFill>
                  <a:schemeClr val="accent2"/>
                </a:solidFill>
              </a:defRPr>
            </a:lvl3pPr>
            <a:lvl4pPr lvl="3" algn="r" rtl="0">
              <a:spcBef>
                <a:spcPts val="0"/>
              </a:spcBef>
              <a:spcAft>
                <a:spcPts val="0"/>
              </a:spcAft>
              <a:buClr>
                <a:schemeClr val="accent2"/>
              </a:buClr>
              <a:buSzPts val="1600"/>
              <a:buNone/>
              <a:defRPr>
                <a:solidFill>
                  <a:schemeClr val="accent2"/>
                </a:solidFill>
              </a:defRPr>
            </a:lvl4pPr>
            <a:lvl5pPr lvl="4" algn="r" rtl="0">
              <a:spcBef>
                <a:spcPts val="0"/>
              </a:spcBef>
              <a:spcAft>
                <a:spcPts val="0"/>
              </a:spcAft>
              <a:buClr>
                <a:schemeClr val="accent2"/>
              </a:buClr>
              <a:buSzPts val="1600"/>
              <a:buNone/>
              <a:defRPr>
                <a:solidFill>
                  <a:schemeClr val="accent2"/>
                </a:solidFill>
              </a:defRPr>
            </a:lvl5pPr>
            <a:lvl6pPr lvl="5" algn="r" rtl="0">
              <a:spcBef>
                <a:spcPts val="0"/>
              </a:spcBef>
              <a:spcAft>
                <a:spcPts val="0"/>
              </a:spcAft>
              <a:buClr>
                <a:schemeClr val="accent2"/>
              </a:buClr>
              <a:buSzPts val="1600"/>
              <a:buNone/>
              <a:defRPr>
                <a:solidFill>
                  <a:schemeClr val="accent2"/>
                </a:solidFill>
              </a:defRPr>
            </a:lvl6pPr>
            <a:lvl7pPr lvl="6" algn="r" rtl="0">
              <a:spcBef>
                <a:spcPts val="0"/>
              </a:spcBef>
              <a:spcAft>
                <a:spcPts val="0"/>
              </a:spcAft>
              <a:buClr>
                <a:schemeClr val="accent2"/>
              </a:buClr>
              <a:buSzPts val="1600"/>
              <a:buNone/>
              <a:defRPr>
                <a:solidFill>
                  <a:schemeClr val="accent2"/>
                </a:solidFill>
              </a:defRPr>
            </a:lvl7pPr>
            <a:lvl8pPr lvl="7" algn="r" rtl="0">
              <a:spcBef>
                <a:spcPts val="0"/>
              </a:spcBef>
              <a:spcAft>
                <a:spcPts val="0"/>
              </a:spcAft>
              <a:buClr>
                <a:schemeClr val="accent2"/>
              </a:buClr>
              <a:buSzPts val="1600"/>
              <a:buNone/>
              <a:defRPr>
                <a:solidFill>
                  <a:schemeClr val="accent2"/>
                </a:solidFill>
              </a:defRPr>
            </a:lvl8pPr>
            <a:lvl9pPr lvl="8" algn="r" rtl="0">
              <a:spcBef>
                <a:spcPts val="0"/>
              </a:spcBef>
              <a:spcAft>
                <a:spcPts val="0"/>
              </a:spcAft>
              <a:buClr>
                <a:schemeClr val="accent2"/>
              </a:buClr>
              <a:buSzPts val="1600"/>
              <a:buNone/>
              <a:defRPr>
                <a:solidFill>
                  <a:schemeClr val="accent2"/>
                </a:solidFill>
              </a:defRPr>
            </a:lvl9pPr>
          </a:lstStyle>
          <a:p>
            <a:endParaRPr/>
          </a:p>
        </p:txBody>
      </p:sp>
      <p:sp>
        <p:nvSpPr>
          <p:cNvPr id="200" name="Google Shape;200;p17"/>
          <p:cNvSpPr txBox="1">
            <a:spLocks noGrp="1"/>
          </p:cNvSpPr>
          <p:nvPr>
            <p:ph type="subTitle" idx="4"/>
          </p:nvPr>
        </p:nvSpPr>
        <p:spPr>
          <a:xfrm>
            <a:off x="741975" y="1862913"/>
            <a:ext cx="2569800" cy="480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01" name="Google Shape;201;p17"/>
          <p:cNvSpPr txBox="1">
            <a:spLocks noGrp="1"/>
          </p:cNvSpPr>
          <p:nvPr>
            <p:ph type="subTitle" idx="5"/>
          </p:nvPr>
        </p:nvSpPr>
        <p:spPr>
          <a:xfrm>
            <a:off x="5832225" y="3759350"/>
            <a:ext cx="2569800" cy="67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02" name="Google Shape;202;p17"/>
          <p:cNvSpPr txBox="1">
            <a:spLocks noGrp="1"/>
          </p:cNvSpPr>
          <p:nvPr>
            <p:ph type="subTitle" idx="6"/>
          </p:nvPr>
        </p:nvSpPr>
        <p:spPr>
          <a:xfrm>
            <a:off x="5832225" y="3390375"/>
            <a:ext cx="25698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03" name="Google Shape;203;p17"/>
          <p:cNvSpPr txBox="1">
            <a:spLocks noGrp="1"/>
          </p:cNvSpPr>
          <p:nvPr>
            <p:ph type="subTitle" idx="7"/>
          </p:nvPr>
        </p:nvSpPr>
        <p:spPr>
          <a:xfrm>
            <a:off x="5832225" y="2231888"/>
            <a:ext cx="2569800" cy="67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04" name="Google Shape;204;p17"/>
          <p:cNvSpPr txBox="1">
            <a:spLocks noGrp="1"/>
          </p:cNvSpPr>
          <p:nvPr>
            <p:ph type="subTitle" idx="8"/>
          </p:nvPr>
        </p:nvSpPr>
        <p:spPr>
          <a:xfrm>
            <a:off x="5832225" y="1862913"/>
            <a:ext cx="25698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1_1">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07" name="Google Shape;207;p18"/>
          <p:cNvGrpSpPr/>
          <p:nvPr/>
        </p:nvGrpSpPr>
        <p:grpSpPr>
          <a:xfrm flipH="1">
            <a:off x="-827215" y="-862025"/>
            <a:ext cx="10882715" cy="6663009"/>
            <a:chOff x="-827215" y="-862025"/>
            <a:chExt cx="10882715" cy="6663009"/>
          </a:xfrm>
        </p:grpSpPr>
        <p:sp>
          <p:nvSpPr>
            <p:cNvPr id="208" name="Google Shape;208;p18"/>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9" name="Google Shape;209;p18"/>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0" name="Google Shape;210;p18"/>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1" name="Google Shape;211;p18"/>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2" name="Google Shape;212;p18"/>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3" name="Google Shape;213;p18"/>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14" name="Google Shape;214;p18"/>
          <p:cNvSpPr txBox="1">
            <a:spLocks noGrp="1"/>
          </p:cNvSpPr>
          <p:nvPr>
            <p:ph type="subTitle" idx="1"/>
          </p:nvPr>
        </p:nvSpPr>
        <p:spPr>
          <a:xfrm>
            <a:off x="1012650" y="414190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15" name="Google Shape;215;p18"/>
          <p:cNvSpPr txBox="1">
            <a:spLocks noGrp="1"/>
          </p:cNvSpPr>
          <p:nvPr>
            <p:ph type="subTitle" idx="2"/>
          </p:nvPr>
        </p:nvSpPr>
        <p:spPr>
          <a:xfrm>
            <a:off x="1012649" y="36838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16" name="Google Shape;216;p18"/>
          <p:cNvSpPr txBox="1">
            <a:spLocks noGrp="1"/>
          </p:cNvSpPr>
          <p:nvPr>
            <p:ph type="subTitle" idx="3"/>
          </p:nvPr>
        </p:nvSpPr>
        <p:spPr>
          <a:xfrm>
            <a:off x="3472800" y="414190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17" name="Google Shape;217;p18"/>
          <p:cNvSpPr txBox="1">
            <a:spLocks noGrp="1"/>
          </p:cNvSpPr>
          <p:nvPr>
            <p:ph type="subTitle" idx="4"/>
          </p:nvPr>
        </p:nvSpPr>
        <p:spPr>
          <a:xfrm>
            <a:off x="3472799" y="36838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18" name="Google Shape;218;p18"/>
          <p:cNvSpPr txBox="1">
            <a:spLocks noGrp="1"/>
          </p:cNvSpPr>
          <p:nvPr>
            <p:ph type="subTitle" idx="5"/>
          </p:nvPr>
        </p:nvSpPr>
        <p:spPr>
          <a:xfrm>
            <a:off x="5932950" y="414190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19" name="Google Shape;219;p18"/>
          <p:cNvSpPr txBox="1">
            <a:spLocks noGrp="1"/>
          </p:cNvSpPr>
          <p:nvPr>
            <p:ph type="subTitle" idx="6"/>
          </p:nvPr>
        </p:nvSpPr>
        <p:spPr>
          <a:xfrm>
            <a:off x="5932949" y="36838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20" name="Google Shape;220;p18"/>
          <p:cNvSpPr txBox="1">
            <a:spLocks noGrp="1"/>
          </p:cNvSpPr>
          <p:nvPr>
            <p:ph type="subTitle" idx="7"/>
          </p:nvPr>
        </p:nvSpPr>
        <p:spPr>
          <a:xfrm>
            <a:off x="1012650" y="234975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21" name="Google Shape;221;p18"/>
          <p:cNvSpPr txBox="1">
            <a:spLocks noGrp="1"/>
          </p:cNvSpPr>
          <p:nvPr>
            <p:ph type="subTitle" idx="8"/>
          </p:nvPr>
        </p:nvSpPr>
        <p:spPr>
          <a:xfrm>
            <a:off x="1012649" y="189172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22" name="Google Shape;222;p18"/>
          <p:cNvSpPr txBox="1">
            <a:spLocks noGrp="1"/>
          </p:cNvSpPr>
          <p:nvPr>
            <p:ph type="subTitle" idx="9"/>
          </p:nvPr>
        </p:nvSpPr>
        <p:spPr>
          <a:xfrm>
            <a:off x="3472800" y="234975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23" name="Google Shape;223;p18"/>
          <p:cNvSpPr txBox="1">
            <a:spLocks noGrp="1"/>
          </p:cNvSpPr>
          <p:nvPr>
            <p:ph type="subTitle" idx="13"/>
          </p:nvPr>
        </p:nvSpPr>
        <p:spPr>
          <a:xfrm>
            <a:off x="3472799" y="189172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24" name="Google Shape;224;p18"/>
          <p:cNvSpPr txBox="1">
            <a:spLocks noGrp="1"/>
          </p:cNvSpPr>
          <p:nvPr>
            <p:ph type="subTitle" idx="14"/>
          </p:nvPr>
        </p:nvSpPr>
        <p:spPr>
          <a:xfrm>
            <a:off x="5932950" y="234975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25" name="Google Shape;225;p18"/>
          <p:cNvSpPr txBox="1">
            <a:spLocks noGrp="1"/>
          </p:cNvSpPr>
          <p:nvPr>
            <p:ph type="subTitle" idx="15"/>
          </p:nvPr>
        </p:nvSpPr>
        <p:spPr>
          <a:xfrm>
            <a:off x="5932949" y="189172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41" name="Google Shape;241;p20"/>
          <p:cNvGrpSpPr/>
          <p:nvPr/>
        </p:nvGrpSpPr>
        <p:grpSpPr>
          <a:xfrm>
            <a:off x="-827215" y="-862025"/>
            <a:ext cx="10882715" cy="6663009"/>
            <a:chOff x="-827215" y="-862025"/>
            <a:chExt cx="10882715" cy="6663009"/>
          </a:xfrm>
        </p:grpSpPr>
        <p:sp>
          <p:nvSpPr>
            <p:cNvPr id="242" name="Google Shape;242;p20"/>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20"/>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20"/>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20"/>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20"/>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7" name="Google Shape;247;p20"/>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48" name="Google Shape;248;p20"/>
          <p:cNvSpPr txBox="1">
            <a:spLocks noGrp="1"/>
          </p:cNvSpPr>
          <p:nvPr>
            <p:ph type="subTitle" idx="1"/>
          </p:nvPr>
        </p:nvSpPr>
        <p:spPr>
          <a:xfrm>
            <a:off x="1180300" y="2424850"/>
            <a:ext cx="3628800" cy="1221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51" name="Google Shape;251;p21"/>
          <p:cNvGrpSpPr/>
          <p:nvPr/>
        </p:nvGrpSpPr>
        <p:grpSpPr>
          <a:xfrm>
            <a:off x="-827215" y="-862025"/>
            <a:ext cx="10882715" cy="6663009"/>
            <a:chOff x="-827215" y="-862025"/>
            <a:chExt cx="10882715" cy="6663009"/>
          </a:xfrm>
        </p:grpSpPr>
        <p:sp>
          <p:nvSpPr>
            <p:cNvPr id="252" name="Google Shape;252;p21"/>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21"/>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21"/>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1"/>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6" name="Google Shape;256;p21"/>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21"/>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8" name="Google Shape;258;p21"/>
          <p:cNvSpPr txBox="1">
            <a:spLocks noGrp="1"/>
          </p:cNvSpPr>
          <p:nvPr>
            <p:ph type="subTitle" idx="1"/>
          </p:nvPr>
        </p:nvSpPr>
        <p:spPr>
          <a:xfrm>
            <a:off x="1180300" y="2283325"/>
            <a:ext cx="3300000" cy="1233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71" name="Google Shape;271;p23"/>
          <p:cNvGrpSpPr/>
          <p:nvPr/>
        </p:nvGrpSpPr>
        <p:grpSpPr>
          <a:xfrm>
            <a:off x="-827215" y="-862025"/>
            <a:ext cx="10882715" cy="6663009"/>
            <a:chOff x="-827215" y="-862025"/>
            <a:chExt cx="10882715" cy="6663009"/>
          </a:xfrm>
        </p:grpSpPr>
        <p:sp>
          <p:nvSpPr>
            <p:cNvPr id="272" name="Google Shape;272;p23"/>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3"/>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23"/>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23"/>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23"/>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23"/>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290"/>
        <p:cNvGrpSpPr/>
        <p:nvPr/>
      </p:nvGrpSpPr>
      <p:grpSpPr>
        <a:xfrm>
          <a:off x="0" y="0"/>
          <a:ext cx="0" cy="0"/>
          <a:chOff x="0" y="0"/>
          <a:chExt cx="0" cy="0"/>
        </a:xfrm>
      </p:grpSpPr>
      <p:grpSp>
        <p:nvGrpSpPr>
          <p:cNvPr id="291" name="Google Shape;291;p25"/>
          <p:cNvGrpSpPr/>
          <p:nvPr/>
        </p:nvGrpSpPr>
        <p:grpSpPr>
          <a:xfrm>
            <a:off x="-827215" y="-862025"/>
            <a:ext cx="10882715" cy="6663009"/>
            <a:chOff x="-827215" y="-862025"/>
            <a:chExt cx="10882715" cy="6663009"/>
          </a:xfrm>
        </p:grpSpPr>
        <p:sp>
          <p:nvSpPr>
            <p:cNvPr id="292" name="Google Shape;292;p25"/>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3" name="Google Shape;293;p25"/>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4" name="Google Shape;294;p25"/>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5" name="Google Shape;295;p25"/>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6" name="Google Shape;296;p25"/>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7" name="Google Shape;297;p25"/>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601050" y="2514263"/>
            <a:ext cx="29787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3600"/>
              <a:buNone/>
              <a:defRPr sz="3600">
                <a:solidFill>
                  <a:schemeClr val="accen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20" name="Google Shape;20;p3"/>
          <p:cNvSpPr txBox="1">
            <a:spLocks noGrp="1"/>
          </p:cNvSpPr>
          <p:nvPr>
            <p:ph type="title" idx="2" hasCustomPrompt="1"/>
          </p:nvPr>
        </p:nvSpPr>
        <p:spPr>
          <a:xfrm>
            <a:off x="4601050" y="970538"/>
            <a:ext cx="2970900" cy="17295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ubTitle" idx="1"/>
          </p:nvPr>
        </p:nvSpPr>
        <p:spPr>
          <a:xfrm>
            <a:off x="4601050" y="3482363"/>
            <a:ext cx="2490300" cy="690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grpSp>
        <p:nvGrpSpPr>
          <p:cNvPr id="22" name="Google Shape;22;p3"/>
          <p:cNvGrpSpPr/>
          <p:nvPr/>
        </p:nvGrpSpPr>
        <p:grpSpPr>
          <a:xfrm flipH="1">
            <a:off x="-827215" y="-862025"/>
            <a:ext cx="10882715" cy="6663009"/>
            <a:chOff x="-827215" y="-862025"/>
            <a:chExt cx="10882715" cy="6663009"/>
          </a:xfrm>
        </p:grpSpPr>
        <p:sp>
          <p:nvSpPr>
            <p:cNvPr id="23" name="Google Shape;23;p3"/>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rot="10800000">
            <a:off x="-827215" y="-862025"/>
            <a:ext cx="10882715" cy="6663009"/>
            <a:chOff x="-827215" y="-862025"/>
            <a:chExt cx="10882715" cy="6663009"/>
          </a:xfrm>
        </p:grpSpPr>
        <p:sp>
          <p:nvSpPr>
            <p:cNvPr id="30" name="Google Shape;30;p3"/>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3">
    <p:spTree>
      <p:nvGrpSpPr>
        <p:cNvPr id="1" name="Shape 298"/>
        <p:cNvGrpSpPr/>
        <p:nvPr/>
      </p:nvGrpSpPr>
      <p:grpSpPr>
        <a:xfrm>
          <a:off x="0" y="0"/>
          <a:ext cx="0" cy="0"/>
          <a:chOff x="0" y="0"/>
          <a:chExt cx="0" cy="0"/>
        </a:xfrm>
      </p:grpSpPr>
      <p:grpSp>
        <p:nvGrpSpPr>
          <p:cNvPr id="299" name="Google Shape;299;p26"/>
          <p:cNvGrpSpPr/>
          <p:nvPr/>
        </p:nvGrpSpPr>
        <p:grpSpPr>
          <a:xfrm>
            <a:off x="-827215" y="-862025"/>
            <a:ext cx="10882715" cy="6663009"/>
            <a:chOff x="-827215" y="-862025"/>
            <a:chExt cx="10882715" cy="6663009"/>
          </a:xfrm>
        </p:grpSpPr>
        <p:sp>
          <p:nvSpPr>
            <p:cNvPr id="300" name="Google Shape;300;p26"/>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26"/>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26"/>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26"/>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26"/>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26"/>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1402350" y="445025"/>
            <a:ext cx="70218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8" name="Google Shape;38;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Anaheim"/>
              <a:buAutoNum type="arabicPeriod"/>
              <a:defRPr sz="120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39" name="Google Shape;39;p4"/>
          <p:cNvGrpSpPr/>
          <p:nvPr/>
        </p:nvGrpSpPr>
        <p:grpSpPr>
          <a:xfrm>
            <a:off x="-827215" y="-862025"/>
            <a:ext cx="10882715" cy="6663009"/>
            <a:chOff x="-827215" y="-862025"/>
            <a:chExt cx="10882715" cy="6663009"/>
          </a:xfrm>
        </p:grpSpPr>
        <p:sp>
          <p:nvSpPr>
            <p:cNvPr id="40" name="Google Shape;40;p4"/>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 name="Google Shape;41;p4"/>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 name="Google Shape;42;p4"/>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 name="Google Shape;43;p4"/>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 name="Google Shape;44;p4"/>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 name="Google Shape;45;p4"/>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8" name="Google Shape;48;p5"/>
          <p:cNvSpPr txBox="1">
            <a:spLocks noGrp="1"/>
          </p:cNvSpPr>
          <p:nvPr>
            <p:ph type="subTitle" idx="1"/>
          </p:nvPr>
        </p:nvSpPr>
        <p:spPr>
          <a:xfrm>
            <a:off x="1365625" y="3416600"/>
            <a:ext cx="2569800" cy="9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49" name="Google Shape;49;p5"/>
          <p:cNvSpPr txBox="1">
            <a:spLocks noGrp="1"/>
          </p:cNvSpPr>
          <p:nvPr>
            <p:ph type="subTitle" idx="2"/>
          </p:nvPr>
        </p:nvSpPr>
        <p:spPr>
          <a:xfrm>
            <a:off x="1245613" y="3034775"/>
            <a:ext cx="28098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50" name="Google Shape;50;p5"/>
          <p:cNvSpPr txBox="1">
            <a:spLocks noGrp="1"/>
          </p:cNvSpPr>
          <p:nvPr>
            <p:ph type="subTitle" idx="3"/>
          </p:nvPr>
        </p:nvSpPr>
        <p:spPr>
          <a:xfrm>
            <a:off x="5208625" y="3416600"/>
            <a:ext cx="2569800" cy="9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51" name="Google Shape;51;p5"/>
          <p:cNvSpPr txBox="1">
            <a:spLocks noGrp="1"/>
          </p:cNvSpPr>
          <p:nvPr>
            <p:ph type="subTitle" idx="4"/>
          </p:nvPr>
        </p:nvSpPr>
        <p:spPr>
          <a:xfrm>
            <a:off x="5088588" y="3034775"/>
            <a:ext cx="28098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52" name="Google Shape;52;p5"/>
          <p:cNvGrpSpPr/>
          <p:nvPr/>
        </p:nvGrpSpPr>
        <p:grpSpPr>
          <a:xfrm flipH="1">
            <a:off x="-827215" y="-862025"/>
            <a:ext cx="10882715" cy="6663009"/>
            <a:chOff x="-827215" y="-862025"/>
            <a:chExt cx="10882715" cy="6663009"/>
          </a:xfrm>
        </p:grpSpPr>
        <p:sp>
          <p:nvSpPr>
            <p:cNvPr id="53" name="Google Shape;53;p5"/>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 name="Google Shape;54;p5"/>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 name="Google Shape;55;p5"/>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 name="Google Shape;56;p5"/>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 name="Google Shape;57;p5"/>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 name="Google Shape;58;p5"/>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grpSp>
        <p:nvGrpSpPr>
          <p:cNvPr id="61" name="Google Shape;61;p6"/>
          <p:cNvGrpSpPr/>
          <p:nvPr/>
        </p:nvGrpSpPr>
        <p:grpSpPr>
          <a:xfrm flipH="1">
            <a:off x="-827215" y="-862025"/>
            <a:ext cx="10882715" cy="6663009"/>
            <a:chOff x="-827215" y="-862025"/>
            <a:chExt cx="10882715" cy="6663009"/>
          </a:xfrm>
        </p:grpSpPr>
        <p:sp>
          <p:nvSpPr>
            <p:cNvPr id="62" name="Google Shape;62;p6"/>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3" name="Google Shape;63;p6"/>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4" name="Google Shape;64;p6"/>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5" name="Google Shape;65;p6"/>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 name="Google Shape;66;p6"/>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 name="Google Shape;67;p6"/>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txBox="1">
            <a:spLocks noGrp="1"/>
          </p:cNvSpPr>
          <p:nvPr>
            <p:ph type="body" idx="1"/>
          </p:nvPr>
        </p:nvSpPr>
        <p:spPr>
          <a:xfrm>
            <a:off x="948600" y="1802725"/>
            <a:ext cx="5144100" cy="23790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595959"/>
              </a:buClr>
              <a:buSzPts val="1600"/>
              <a:buFont typeface="Anaheim"/>
              <a:buAutoNum type="arabicPeriod"/>
              <a:defRPr/>
            </a:lvl1pPr>
            <a:lvl2pPr marL="914400" lvl="1" indent="-330200">
              <a:spcBef>
                <a:spcPts val="0"/>
              </a:spcBef>
              <a:spcAft>
                <a:spcPts val="0"/>
              </a:spcAft>
              <a:buClr>
                <a:srgbClr val="595959"/>
              </a:buClr>
              <a:buSzPts val="1600"/>
              <a:buFont typeface="Anaheim"/>
              <a:buAutoNum type="alphaLcPeriod"/>
              <a:defRPr/>
            </a:lvl2pPr>
            <a:lvl3pPr marL="1371600" lvl="2" indent="-330200">
              <a:spcBef>
                <a:spcPts val="0"/>
              </a:spcBef>
              <a:spcAft>
                <a:spcPts val="0"/>
              </a:spcAft>
              <a:buClr>
                <a:srgbClr val="595959"/>
              </a:buClr>
              <a:buSzPts val="1600"/>
              <a:buFont typeface="Anaheim"/>
              <a:buAutoNum type="romanLcPeriod"/>
              <a:defRPr/>
            </a:lvl3pPr>
            <a:lvl4pPr marL="1828800" lvl="3" indent="-330200">
              <a:spcBef>
                <a:spcPts val="0"/>
              </a:spcBef>
              <a:spcAft>
                <a:spcPts val="0"/>
              </a:spcAft>
              <a:buClr>
                <a:srgbClr val="595959"/>
              </a:buClr>
              <a:buSzPts val="1600"/>
              <a:buFont typeface="Anaheim"/>
              <a:buAutoNum type="arabicPeriod"/>
              <a:defRPr/>
            </a:lvl4pPr>
            <a:lvl5pPr marL="2286000" lvl="4" indent="-330200">
              <a:spcBef>
                <a:spcPts val="0"/>
              </a:spcBef>
              <a:spcAft>
                <a:spcPts val="0"/>
              </a:spcAft>
              <a:buClr>
                <a:srgbClr val="595959"/>
              </a:buClr>
              <a:buSzPts val="1600"/>
              <a:buFont typeface="Anaheim"/>
              <a:buAutoNum type="alphaLcPeriod"/>
              <a:defRPr/>
            </a:lvl5pPr>
            <a:lvl6pPr marL="2743200" lvl="5" indent="-330200">
              <a:spcBef>
                <a:spcPts val="0"/>
              </a:spcBef>
              <a:spcAft>
                <a:spcPts val="0"/>
              </a:spcAft>
              <a:buClr>
                <a:srgbClr val="595959"/>
              </a:buClr>
              <a:buSzPts val="1600"/>
              <a:buFont typeface="Anaheim"/>
              <a:buAutoNum type="romanLcPeriod"/>
              <a:defRPr/>
            </a:lvl6pPr>
            <a:lvl7pPr marL="3200400" lvl="6" indent="-330200">
              <a:spcBef>
                <a:spcPts val="0"/>
              </a:spcBef>
              <a:spcAft>
                <a:spcPts val="0"/>
              </a:spcAft>
              <a:buClr>
                <a:srgbClr val="595959"/>
              </a:buClr>
              <a:buSzPts val="1600"/>
              <a:buFont typeface="Anaheim"/>
              <a:buAutoNum type="arabicPeriod"/>
              <a:defRPr/>
            </a:lvl7pPr>
            <a:lvl8pPr marL="3657600" lvl="7" indent="-330200">
              <a:spcBef>
                <a:spcPts val="0"/>
              </a:spcBef>
              <a:spcAft>
                <a:spcPts val="0"/>
              </a:spcAft>
              <a:buClr>
                <a:srgbClr val="595959"/>
              </a:buClr>
              <a:buSzPts val="1600"/>
              <a:buFont typeface="Anaheim"/>
              <a:buAutoNum type="alphaLcPeriod"/>
              <a:defRPr/>
            </a:lvl8pPr>
            <a:lvl9pPr marL="4114800" lvl="8" indent="-330200">
              <a:spcBef>
                <a:spcPts val="0"/>
              </a:spcBef>
              <a:spcAft>
                <a:spcPts val="0"/>
              </a:spcAft>
              <a:buClr>
                <a:srgbClr val="595959"/>
              </a:buClr>
              <a:buSzPts val="1600"/>
              <a:buFont typeface="Anaheim"/>
              <a:buAutoNum type="romanLcPeriod"/>
              <a:defRPr/>
            </a:lvl9pPr>
          </a:lstStyle>
          <a:p>
            <a:endParaRPr/>
          </a:p>
        </p:txBody>
      </p:sp>
      <p:sp>
        <p:nvSpPr>
          <p:cNvPr id="70" name="Google Shape;70;p7"/>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71" name="Google Shape;71;p7"/>
          <p:cNvGrpSpPr/>
          <p:nvPr/>
        </p:nvGrpSpPr>
        <p:grpSpPr>
          <a:xfrm>
            <a:off x="-827215" y="-862025"/>
            <a:ext cx="10882715" cy="6663009"/>
            <a:chOff x="-827215" y="-862025"/>
            <a:chExt cx="10882715" cy="6663009"/>
          </a:xfrm>
        </p:grpSpPr>
        <p:sp>
          <p:nvSpPr>
            <p:cNvPr id="72" name="Google Shape;72;p7"/>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7"/>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7"/>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7"/>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7"/>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7"/>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1388100" y="1494175"/>
            <a:ext cx="6367800" cy="26271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0" name="Google Shape;80;p8"/>
          <p:cNvGrpSpPr/>
          <p:nvPr/>
        </p:nvGrpSpPr>
        <p:grpSpPr>
          <a:xfrm flipH="1">
            <a:off x="-827215" y="-862025"/>
            <a:ext cx="10882715" cy="6663009"/>
            <a:chOff x="-827215" y="-862025"/>
            <a:chExt cx="10882715" cy="6663009"/>
          </a:xfrm>
        </p:grpSpPr>
        <p:sp>
          <p:nvSpPr>
            <p:cNvPr id="81" name="Google Shape;81;p8"/>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8"/>
          <p:cNvGrpSpPr/>
          <p:nvPr/>
        </p:nvGrpSpPr>
        <p:grpSpPr>
          <a:xfrm rot="10800000">
            <a:off x="-827215" y="-862025"/>
            <a:ext cx="10882715" cy="6663009"/>
            <a:chOff x="-827215" y="-862025"/>
            <a:chExt cx="10882715" cy="6663009"/>
          </a:xfrm>
        </p:grpSpPr>
        <p:sp>
          <p:nvSpPr>
            <p:cNvPr id="88" name="Google Shape;88;p8"/>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1024800" y="1471050"/>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6" name="Google Shape;96;p9"/>
          <p:cNvSpPr txBox="1">
            <a:spLocks noGrp="1"/>
          </p:cNvSpPr>
          <p:nvPr>
            <p:ph type="subTitle" idx="1"/>
          </p:nvPr>
        </p:nvSpPr>
        <p:spPr>
          <a:xfrm>
            <a:off x="1024800" y="2888550"/>
            <a:ext cx="3600000" cy="93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97" name="Google Shape;97;p9"/>
          <p:cNvGrpSpPr/>
          <p:nvPr/>
        </p:nvGrpSpPr>
        <p:grpSpPr>
          <a:xfrm>
            <a:off x="-827215" y="-862025"/>
            <a:ext cx="10882715" cy="6663009"/>
            <a:chOff x="-827215" y="-862025"/>
            <a:chExt cx="10882715" cy="6663009"/>
          </a:xfrm>
        </p:grpSpPr>
        <p:sp>
          <p:nvSpPr>
            <p:cNvPr id="98" name="Google Shape;98;p9"/>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11"/>
          <p:cNvSpPr txBox="1">
            <a:spLocks noGrp="1"/>
          </p:cNvSpPr>
          <p:nvPr>
            <p:ph type="title" hasCustomPrompt="1"/>
          </p:nvPr>
        </p:nvSpPr>
        <p:spPr>
          <a:xfrm>
            <a:off x="720000" y="1292700"/>
            <a:ext cx="77040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12000"/>
              <a:buNone/>
              <a:defRPr sz="12000">
                <a:solidFill>
                  <a:schemeClr val="lt2"/>
                </a:solidFill>
              </a:defRPr>
            </a:lvl1pPr>
            <a:lvl2pPr lvl="1" algn="ctr">
              <a:spcBef>
                <a:spcPts val="0"/>
              </a:spcBef>
              <a:spcAft>
                <a:spcPts val="0"/>
              </a:spcAft>
              <a:buClr>
                <a:schemeClr val="lt2"/>
              </a:buClr>
              <a:buSzPts val="12000"/>
              <a:buNone/>
              <a:defRPr sz="12000">
                <a:solidFill>
                  <a:schemeClr val="lt2"/>
                </a:solidFill>
              </a:defRPr>
            </a:lvl2pPr>
            <a:lvl3pPr lvl="2" algn="ctr">
              <a:spcBef>
                <a:spcPts val="0"/>
              </a:spcBef>
              <a:spcAft>
                <a:spcPts val="0"/>
              </a:spcAft>
              <a:buClr>
                <a:schemeClr val="lt2"/>
              </a:buClr>
              <a:buSzPts val="12000"/>
              <a:buNone/>
              <a:defRPr sz="12000">
                <a:solidFill>
                  <a:schemeClr val="lt2"/>
                </a:solidFill>
              </a:defRPr>
            </a:lvl3pPr>
            <a:lvl4pPr lvl="3" algn="ctr">
              <a:spcBef>
                <a:spcPts val="0"/>
              </a:spcBef>
              <a:spcAft>
                <a:spcPts val="0"/>
              </a:spcAft>
              <a:buClr>
                <a:schemeClr val="lt2"/>
              </a:buClr>
              <a:buSzPts val="12000"/>
              <a:buNone/>
              <a:defRPr sz="12000">
                <a:solidFill>
                  <a:schemeClr val="lt2"/>
                </a:solidFill>
              </a:defRPr>
            </a:lvl4pPr>
            <a:lvl5pPr lvl="4" algn="ctr">
              <a:spcBef>
                <a:spcPts val="0"/>
              </a:spcBef>
              <a:spcAft>
                <a:spcPts val="0"/>
              </a:spcAft>
              <a:buClr>
                <a:schemeClr val="lt2"/>
              </a:buClr>
              <a:buSzPts val="12000"/>
              <a:buNone/>
              <a:defRPr sz="12000">
                <a:solidFill>
                  <a:schemeClr val="lt2"/>
                </a:solidFill>
              </a:defRPr>
            </a:lvl5pPr>
            <a:lvl6pPr lvl="5" algn="ctr">
              <a:spcBef>
                <a:spcPts val="0"/>
              </a:spcBef>
              <a:spcAft>
                <a:spcPts val="0"/>
              </a:spcAft>
              <a:buClr>
                <a:schemeClr val="lt2"/>
              </a:buClr>
              <a:buSzPts val="12000"/>
              <a:buNone/>
              <a:defRPr sz="12000">
                <a:solidFill>
                  <a:schemeClr val="lt2"/>
                </a:solidFill>
              </a:defRPr>
            </a:lvl6pPr>
            <a:lvl7pPr lvl="6" algn="ctr">
              <a:spcBef>
                <a:spcPts val="0"/>
              </a:spcBef>
              <a:spcAft>
                <a:spcPts val="0"/>
              </a:spcAft>
              <a:buClr>
                <a:schemeClr val="lt2"/>
              </a:buClr>
              <a:buSzPts val="12000"/>
              <a:buNone/>
              <a:defRPr sz="12000">
                <a:solidFill>
                  <a:schemeClr val="lt2"/>
                </a:solidFill>
              </a:defRPr>
            </a:lvl7pPr>
            <a:lvl8pPr lvl="7" algn="ctr">
              <a:spcBef>
                <a:spcPts val="0"/>
              </a:spcBef>
              <a:spcAft>
                <a:spcPts val="0"/>
              </a:spcAft>
              <a:buClr>
                <a:schemeClr val="lt2"/>
              </a:buClr>
              <a:buSzPts val="12000"/>
              <a:buNone/>
              <a:defRPr sz="12000">
                <a:solidFill>
                  <a:schemeClr val="lt2"/>
                </a:solidFill>
              </a:defRPr>
            </a:lvl8pPr>
            <a:lvl9pPr lvl="8" algn="ctr">
              <a:spcBef>
                <a:spcPts val="0"/>
              </a:spcBef>
              <a:spcAft>
                <a:spcPts val="0"/>
              </a:spcAft>
              <a:buClr>
                <a:schemeClr val="lt2"/>
              </a:buClr>
              <a:buSzPts val="12000"/>
              <a:buNone/>
              <a:defRPr sz="12000">
                <a:solidFill>
                  <a:schemeClr val="lt2"/>
                </a:solidFill>
              </a:defRPr>
            </a:lvl9pPr>
          </a:lstStyle>
          <a:p>
            <a:r>
              <a:t>xx%</a:t>
            </a:r>
          </a:p>
        </p:txBody>
      </p:sp>
      <p:sp>
        <p:nvSpPr>
          <p:cNvPr id="115" name="Google Shape;115;p11"/>
          <p:cNvSpPr txBox="1">
            <a:spLocks noGrp="1"/>
          </p:cNvSpPr>
          <p:nvPr>
            <p:ph type="subTitle" idx="1"/>
          </p:nvPr>
        </p:nvSpPr>
        <p:spPr>
          <a:xfrm>
            <a:off x="2780850" y="3286500"/>
            <a:ext cx="3582300" cy="564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16" name="Google Shape;116;p11"/>
          <p:cNvGrpSpPr/>
          <p:nvPr/>
        </p:nvGrpSpPr>
        <p:grpSpPr>
          <a:xfrm flipH="1">
            <a:off x="-827215" y="-862025"/>
            <a:ext cx="10882715" cy="6663009"/>
            <a:chOff x="-827215" y="-862025"/>
            <a:chExt cx="10882715" cy="6663009"/>
          </a:xfrm>
        </p:grpSpPr>
        <p:sp>
          <p:nvSpPr>
            <p:cNvPr id="117" name="Google Shape;117;p11"/>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 name="Google Shape;118;p11"/>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 name="Google Shape;119;p11"/>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 name="Google Shape;120;p11"/>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 name="Google Shape;121;p11"/>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 name="Google Shape;122;p11"/>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04525" y="445025"/>
            <a:ext cx="7019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1pPr>
            <a:lvl2pPr lvl="1">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2pPr>
            <a:lvl3pPr lvl="2">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3pPr>
            <a:lvl4pPr lvl="3">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4pPr>
            <a:lvl5pPr lvl="4">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5pPr>
            <a:lvl6pPr lvl="5">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6pPr>
            <a:lvl7pPr lvl="6">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7pPr>
            <a:lvl8pPr lvl="7">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8pPr>
            <a:lvl9pPr lvl="8">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1pPr>
            <a:lvl2pPr marL="914400" lvl="1"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2pPr>
            <a:lvl3pPr marL="1371600" lvl="2"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3pPr>
            <a:lvl4pPr marL="1828800" lvl="3"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4pPr>
            <a:lvl5pPr marL="2286000" lvl="4"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5pPr>
            <a:lvl6pPr marL="2743200" lvl="5"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6pPr>
            <a:lvl7pPr marL="3200400" lvl="6"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7pPr>
            <a:lvl8pPr marL="3657600" lvl="7"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8pPr>
            <a:lvl9pPr marL="4114800" lvl="8"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1" r:id="rId12"/>
    <p:sldLayoutId id="2147483662" r:id="rId13"/>
    <p:sldLayoutId id="2147483663" r:id="rId14"/>
    <p:sldLayoutId id="2147483664" r:id="rId15"/>
    <p:sldLayoutId id="2147483666" r:id="rId16"/>
    <p:sldLayoutId id="2147483667" r:id="rId17"/>
    <p:sldLayoutId id="2147483669" r:id="rId18"/>
    <p:sldLayoutId id="2147483671" r:id="rId19"/>
    <p:sldLayoutId id="214748367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NULL"/><Relationship Id="rId10" Type="http://schemas.openxmlformats.org/officeDocument/2006/relationships/image" Target="../media/image3.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1.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7.xml"/><Relationship Id="rId15"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1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NUL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0.png"/><Relationship Id="rId15" Type="http://schemas.openxmlformats.org/officeDocument/2006/relationships/image" Target="NULL"/><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NUL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 Id="rId11" Type="http://schemas.openxmlformats.org/officeDocument/2006/relationships/image" Target="NUL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spreadsheets/d/1tsbGBJHduPxOsRLI-oHq_n3IJqqbPjGROGk1uM2v3ik/copy"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3.xml"/><Relationship Id="rId11" Type="http://schemas.openxmlformats.org/officeDocument/2006/relationships/image" Target="NUL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7.xml"/><Relationship Id="rId15" Type="http://schemas.openxmlformats.org/officeDocument/2006/relationships/image" Target="NUL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11" Type="http://schemas.openxmlformats.org/officeDocument/2006/relationships/image" Target="NULL"/><Relationship Id="rId10"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1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p:nvPr/>
        </p:nvSpPr>
        <p:spPr>
          <a:xfrm>
            <a:off x="2072099" y="437583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a:spLocks noGrp="1"/>
          </p:cNvSpPr>
          <p:nvPr>
            <p:ph type="ctrTitle"/>
          </p:nvPr>
        </p:nvSpPr>
        <p:spPr>
          <a:xfrm>
            <a:off x="117043" y="1249874"/>
            <a:ext cx="9144000" cy="1342371"/>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600" b="1" dirty="0" smtClean="0">
                <a:solidFill>
                  <a:schemeClr val="lt1"/>
                </a:solidFill>
                <a:latin typeface="+mj-lt"/>
              </a:rPr>
              <a:t>CHÀO MỪNG CÁC EM</a:t>
            </a:r>
            <a:br>
              <a:rPr lang="en" sz="3600" b="1" dirty="0" smtClean="0">
                <a:solidFill>
                  <a:schemeClr val="lt1"/>
                </a:solidFill>
                <a:latin typeface="+mj-lt"/>
              </a:rPr>
            </a:br>
            <a:r>
              <a:rPr lang="en" sz="3600" b="1" dirty="0" smtClean="0">
                <a:solidFill>
                  <a:schemeClr val="lt1"/>
                </a:solidFill>
                <a:latin typeface="+mj-lt"/>
              </a:rPr>
              <a:t>ĐẾN VỜI BÀI HỌC NGÀY HÔM NAY!</a:t>
            </a:r>
            <a:endParaRPr sz="3600" b="1" dirty="0">
              <a:solidFill>
                <a:schemeClr val="lt1"/>
              </a:solidFill>
              <a:latin typeface="+mj-lt"/>
            </a:endParaRPr>
          </a:p>
        </p:txBody>
      </p:sp>
      <p:grpSp>
        <p:nvGrpSpPr>
          <p:cNvPr id="400" name="Google Shape;400;p29"/>
          <p:cNvGrpSpPr/>
          <p:nvPr/>
        </p:nvGrpSpPr>
        <p:grpSpPr>
          <a:xfrm>
            <a:off x="8192794" y="2692448"/>
            <a:ext cx="524962" cy="538894"/>
            <a:chOff x="5017725" y="4792775"/>
            <a:chExt cx="159200" cy="163425"/>
          </a:xfrm>
        </p:grpSpPr>
        <p:sp>
          <p:nvSpPr>
            <p:cNvPr id="401" name="Google Shape;401;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29"/>
          <p:cNvGrpSpPr/>
          <p:nvPr/>
        </p:nvGrpSpPr>
        <p:grpSpPr>
          <a:xfrm>
            <a:off x="1417894" y="1080176"/>
            <a:ext cx="524962" cy="538894"/>
            <a:chOff x="5017725" y="4792775"/>
            <a:chExt cx="159200" cy="163425"/>
          </a:xfrm>
        </p:grpSpPr>
        <p:sp>
          <p:nvSpPr>
            <p:cNvPr id="426" name="Google Shape;426;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61359" y="2446632"/>
            <a:ext cx="1936878" cy="2494808"/>
          </a:xfrm>
          <a:prstGeom prst="rect">
            <a:avLst/>
          </a:prstGeom>
        </p:spPr>
      </p:pic>
      <p:pic>
        <p:nvPicPr>
          <p:cNvPr id="140"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52914" y="2559327"/>
            <a:ext cx="1608445" cy="2297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barn(inVertical)">
                                      <p:cBhvr>
                                        <p:cTn id="7" dur="500"/>
                                        <p:tgtEl>
                                          <p:spTgt spid="4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barn(inVertical)">
                                      <p:cBhvr>
                                        <p:cTn id="10" dur="500"/>
                                        <p:tgtEl>
                                          <p:spTgt spid="315"/>
                                        </p:tgtEl>
                                      </p:cBhvr>
                                    </p:animEffect>
                                  </p:childTnLst>
                                </p:cTn>
                              </p:par>
                              <p:par>
                                <p:cTn id="11" presetID="16" presetClass="entr" presetSubtype="21"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barn(inVertical)">
                                      <p:cBhvr>
                                        <p:cTn id="13" dur="500"/>
                                        <p:tgtEl>
                                          <p:spTgt spid="40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barn(inVertical)">
                                      <p:cBhvr>
                                        <p:cTn id="18" dur="500"/>
                                        <p:tgtEl>
                                          <p:spTgt spid="1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4"/>
                                        </p:tgtEl>
                                        <p:attrNameLst>
                                          <p:attrName>style.visibility</p:attrName>
                                        </p:attrNameLst>
                                      </p:cBhvr>
                                      <p:to>
                                        <p:strVal val="visible"/>
                                      </p:to>
                                    </p:set>
                                    <p:animEffect transition="in" filter="barn(inVertical)">
                                      <p:cBhvr>
                                        <p:cTn id="21" dur="500"/>
                                        <p:tgtEl>
                                          <p:spTgt spid="314"/>
                                        </p:tgtEl>
                                      </p:cBhvr>
                                    </p:animEffect>
                                  </p:childTnLst>
                                </p:cTn>
                              </p:par>
                              <p:par>
                                <p:cTn id="22" presetID="16" presetClass="entr" presetSubtype="21" fill="hold"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barn(inVertical)">
                                      <p:cBhvr>
                                        <p:cTn id="2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3" name="Rectangle 2"/>
          <p:cNvSpPr/>
          <p:nvPr/>
        </p:nvSpPr>
        <p:spPr>
          <a:xfrm>
            <a:off x="0" y="628149"/>
            <a:ext cx="9143999" cy="514500"/>
          </a:xfrm>
          <a:prstGeom prst="rect">
            <a:avLst/>
          </a:prstGeom>
        </p:spPr>
        <p:txBody>
          <a:bodyPr wrap="square">
            <a:spAutoFit/>
          </a:bodyPr>
          <a:lstStyle/>
          <a:p>
            <a:pPr algn="ctr">
              <a:lnSpc>
                <a:spcPts val="3600"/>
              </a:lnSpc>
            </a:pPr>
            <a:r>
              <a:rPr lang="en-US" sz="2600" b="1" dirty="0" smtClean="0">
                <a:solidFill>
                  <a:srgbClr val="002060"/>
                </a:solidFill>
                <a:latin typeface="+mn-lt"/>
                <a:ea typeface="Calibri" panose="020F0502020204030204" pitchFamily="34" charset="0"/>
              </a:rPr>
              <a:t>Ví dụ về lực ma sát trượt trong cuộc sống</a:t>
            </a:r>
            <a:endParaRPr lang="en-US" sz="2600" b="1" dirty="0">
              <a:solidFill>
                <a:srgbClr val="002060"/>
              </a:solidFill>
              <a:latin typeface="+mn-lt"/>
              <a:ea typeface="Calibri" panose="020F0502020204030204" pitchFamily="34" charset="0"/>
            </a:endParaRPr>
          </a:p>
        </p:txBody>
      </p:sp>
      <p:sp>
        <p:nvSpPr>
          <p:cNvPr id="4" name="Rectangle 3"/>
          <p:cNvSpPr/>
          <p:nvPr/>
        </p:nvSpPr>
        <p:spPr>
          <a:xfrm>
            <a:off x="2350825" y="1560352"/>
            <a:ext cx="5138383" cy="1066959"/>
          </a:xfrm>
          <a:prstGeom prst="rect">
            <a:avLst/>
          </a:prstGeom>
        </p:spPr>
        <p:txBody>
          <a:bodyPr wrap="square">
            <a:spAutoFit/>
          </a:bodyPr>
          <a:lstStyle/>
          <a:p>
            <a:pPr algn="just">
              <a:lnSpc>
                <a:spcPts val="3800"/>
              </a:lnSpc>
            </a:pPr>
            <a:r>
              <a:rPr lang="en-US" sz="2500" dirty="0">
                <a:solidFill>
                  <a:srgbClr val="002060"/>
                </a:solidFill>
                <a:latin typeface="Arial" panose="020B0604020202020204" pitchFamily="34" charset="0"/>
                <a:ea typeface="Calibri" panose="020F0502020204030204" pitchFamily="34" charset="0"/>
                <a:cs typeface="Arial" panose="020B0604020202020204" pitchFamily="34" charset="0"/>
              </a:rPr>
              <a:t>Ma sát giữa dây đàn với tay hay móng, hay dụng cụ đánh đàn.</a:t>
            </a:r>
          </a:p>
        </p:txBody>
      </p:sp>
      <p:sp>
        <p:nvSpPr>
          <p:cNvPr id="5" name="Rectangle 4"/>
          <p:cNvSpPr/>
          <p:nvPr/>
        </p:nvSpPr>
        <p:spPr>
          <a:xfrm>
            <a:off x="2350825" y="2841748"/>
            <a:ext cx="5616055" cy="508601"/>
          </a:xfrm>
          <a:prstGeom prst="rect">
            <a:avLst/>
          </a:prstGeom>
        </p:spPr>
        <p:txBody>
          <a:bodyPr wrap="square">
            <a:spAutoFit/>
          </a:bodyPr>
          <a:lstStyle/>
          <a:p>
            <a:pPr algn="just">
              <a:lnSpc>
                <a:spcPts val="3600"/>
              </a:lnSpc>
            </a:pP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Ma sát giữa trục quạt bàn với ổ </a:t>
            </a:r>
            <a:r>
              <a:rPr lang="en-US"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trục</a:t>
            </a:r>
            <a:endParaRPr lang="en-US"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29"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42278">
            <a:off x="1481198" y="1622224"/>
            <a:ext cx="650939" cy="681581"/>
          </a:xfrm>
          <a:prstGeom prst="rect">
            <a:avLst/>
          </a:prstGeom>
        </p:spPr>
      </p:pic>
      <p:pic>
        <p:nvPicPr>
          <p:cNvPr id="30"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42278">
            <a:off x="1481198" y="2841713"/>
            <a:ext cx="650939" cy="681581"/>
          </a:xfrm>
          <a:prstGeom prst="rect">
            <a:avLst/>
          </a:prstGeom>
        </p:spPr>
      </p:pic>
      <p:sp>
        <p:nvSpPr>
          <p:cNvPr id="8" name="Rectangle 7"/>
          <p:cNvSpPr/>
          <p:nvPr/>
        </p:nvSpPr>
        <p:spPr>
          <a:xfrm>
            <a:off x="2350825" y="3642417"/>
            <a:ext cx="5616055" cy="970266"/>
          </a:xfrm>
          <a:prstGeom prst="rect">
            <a:avLst/>
          </a:prstGeom>
        </p:spPr>
        <p:txBody>
          <a:bodyPr wrap="square">
            <a:spAutoFit/>
          </a:bodyPr>
          <a:lstStyle/>
          <a:p>
            <a:pPr algn="just">
              <a:lnSpc>
                <a:spcPts val="3600"/>
              </a:lnSpc>
            </a:pP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Ma sát </a:t>
            </a:r>
            <a:r>
              <a:rPr lang="en-US"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giữa lưng ta với mặt cầu trượt khi trượt</a:t>
            </a:r>
            <a:r>
              <a:rPr lang="vi-VN"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từ từ trên cầu trượt xuống </a:t>
            </a:r>
            <a:r>
              <a:rPr lang="vi-VN"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đất</a:t>
            </a:r>
            <a:endParaRPr lang="en-US"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42278">
            <a:off x="1481197" y="3840274"/>
            <a:ext cx="650939" cy="681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4" name="Rectangle 3"/>
          <p:cNvSpPr/>
          <p:nvPr/>
        </p:nvSpPr>
        <p:spPr>
          <a:xfrm>
            <a:off x="1050876" y="1382465"/>
            <a:ext cx="5138383" cy="3016210"/>
          </a:xfrm>
          <a:prstGeom prst="rect">
            <a:avLst/>
          </a:prstGeom>
        </p:spPr>
        <p:txBody>
          <a:bodyPr wrap="square">
            <a:spAutoFit/>
          </a:bodyPr>
          <a:lstStyle/>
          <a:p>
            <a:pPr algn="just">
              <a:lnSpc>
                <a:spcPts val="3800"/>
              </a:lnSpc>
            </a:pPr>
            <a:r>
              <a:rPr lang="en-US" sz="2500" dirty="0" smtClean="0">
                <a:solidFill>
                  <a:srgbClr val="002060"/>
                </a:solidFill>
                <a:latin typeface="Arial" panose="020B0604020202020204" pitchFamily="34" charset="0"/>
                <a:ea typeface="Calibri" panose="020F0502020204030204" pitchFamily="34" charset="0"/>
                <a:cs typeface="Arial" panose="020B0604020202020204" pitchFamily="34" charset="0"/>
              </a:rPr>
              <a:t>Khi gặp trường hợp khẩn cấp, người đi xe đạp bóp phanh mạnh, lúc này bánh xe ngừng quay và trượt dài trên mặt đường. </a:t>
            </a:r>
          </a:p>
          <a:p>
            <a:pPr algn="just">
              <a:lnSpc>
                <a:spcPts val="3800"/>
              </a:lnSpc>
            </a:pPr>
            <a:r>
              <a:rPr lang="en-US" sz="2500" dirty="0" smtClean="0">
                <a:solidFill>
                  <a:srgbClr val="002060"/>
                </a:solidFill>
                <a:latin typeface="Arial" panose="020B0604020202020204" pitchFamily="34" charset="0"/>
                <a:ea typeface="Calibri" panose="020F0502020204030204" pitchFamily="34" charset="0"/>
                <a:cs typeface="Arial" panose="020B0604020202020204" pitchFamily="34" charset="0"/>
              </a:rPr>
              <a:t>Khi đó, giữa bánh xe và mặt đường có lực ma sát trượt không?</a:t>
            </a:r>
            <a:endParaRPr lang="en-US" sz="25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29"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42278">
            <a:off x="111974" y="2549780"/>
            <a:ext cx="650939" cy="681581"/>
          </a:xfrm>
          <a:prstGeom prst="rect">
            <a:avLst/>
          </a:prstGeom>
        </p:spPr>
      </p:pic>
      <p:pic>
        <p:nvPicPr>
          <p:cNvPr id="10" name="Picture 9"/>
          <p:cNvPicPr>
            <a:picLocks noChangeAspect="1"/>
          </p:cNvPicPr>
          <p:nvPr/>
        </p:nvPicPr>
        <p:blipFill>
          <a:blip r:embed="rId6"/>
          <a:stretch>
            <a:fillRect/>
          </a:stretch>
        </p:blipFill>
        <p:spPr>
          <a:xfrm>
            <a:off x="6255011" y="1118718"/>
            <a:ext cx="2888989" cy="3530759"/>
          </a:xfrm>
          <a:prstGeom prst="ellipse">
            <a:avLst/>
          </a:prstGeom>
          <a:ln>
            <a:noFill/>
          </a:ln>
          <a:effectLst>
            <a:softEdge rad="112500"/>
          </a:effectLst>
        </p:spPr>
      </p:pic>
    </p:spTree>
    <p:extLst>
      <p:ext uri="{BB962C8B-B14F-4D97-AF65-F5344CB8AC3E}">
        <p14:creationId xmlns:p14="http://schemas.microsoft.com/office/powerpoint/2010/main" val="316828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245057" y="2456811"/>
            <a:ext cx="4776716" cy="841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2292824" y="2456811"/>
            <a:ext cx="472894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Quan sát Hình 28.3</a:t>
            </a:r>
            <a:endParaRPr sz="2800" dirty="0">
              <a:latin typeface="+mj-lt"/>
            </a:endParaRPr>
          </a:p>
        </p:txBody>
      </p:sp>
      <p:sp>
        <p:nvSpPr>
          <p:cNvPr id="570" name="Google Shape;570;p33"/>
          <p:cNvSpPr txBox="1">
            <a:spLocks noGrp="1"/>
          </p:cNvSpPr>
          <p:nvPr>
            <p:ph type="title" idx="2"/>
          </p:nvPr>
        </p:nvSpPr>
        <p:spPr>
          <a:xfrm>
            <a:off x="0" y="1350854"/>
            <a:ext cx="9144000" cy="6838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smtClean="0">
                <a:latin typeface="+mj-lt"/>
              </a:rPr>
              <a:t>II. LỰC MA SÁT NGHỈ</a:t>
            </a:r>
            <a:endParaRPr sz="3400" b="1" dirty="0">
              <a:latin typeface="+mj-lt"/>
            </a:endParaRPr>
          </a:p>
        </p:txBody>
      </p:sp>
      <p:grpSp>
        <p:nvGrpSpPr>
          <p:cNvPr id="644" name="Google Shape;644;p33"/>
          <p:cNvGrpSpPr/>
          <p:nvPr/>
        </p:nvGrpSpPr>
        <p:grpSpPr>
          <a:xfrm>
            <a:off x="874429" y="1209114"/>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77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barn(inVertical)">
                                      <p:cBhvr>
                                        <p:cTn id="12" dur="500"/>
                                        <p:tgtEl>
                                          <p:spTgt spid="5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barn(inVertical)">
                                      <p:cBhvr>
                                        <p:cTn id="1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5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pSp>
        <p:nvGrpSpPr>
          <p:cNvPr id="1008" name="Google Shape;1008;p42"/>
          <p:cNvGrpSpPr/>
          <p:nvPr/>
        </p:nvGrpSpPr>
        <p:grpSpPr>
          <a:xfrm>
            <a:off x="0" y="274875"/>
            <a:ext cx="568694" cy="572684"/>
            <a:chOff x="507831" y="493240"/>
            <a:chExt cx="568694" cy="572684"/>
          </a:xfrm>
        </p:grpSpPr>
        <p:sp>
          <p:nvSpPr>
            <p:cNvPr id="1009" name="Google Shape;1009;p42"/>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1174;p45"/>
          <p:cNvSpPr txBox="1">
            <a:spLocks/>
          </p:cNvSpPr>
          <p:nvPr/>
        </p:nvSpPr>
        <p:spPr>
          <a:xfrm>
            <a:off x="181988" y="1265081"/>
            <a:ext cx="4942746" cy="30476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indent="-457200" algn="just">
              <a:lnSpc>
                <a:spcPts val="3800"/>
              </a:lnSpc>
              <a:buFont typeface="Arial" panose="020B0604020202020204" pitchFamily="34" charset="0"/>
              <a:buChar char="•"/>
            </a:pPr>
            <a:r>
              <a:rPr lang="en-US" sz="2600" dirty="0" smtClean="0">
                <a:latin typeface="+mj-lt"/>
              </a:rPr>
              <a:t>Một khối gỗ được đặt trên bàn. </a:t>
            </a:r>
          </a:p>
          <a:p>
            <a:pPr indent="-457200" algn="just">
              <a:lnSpc>
                <a:spcPts val="3800"/>
              </a:lnSpc>
              <a:buFont typeface="Arial" panose="020B0604020202020204" pitchFamily="34" charset="0"/>
              <a:buChar char="•"/>
            </a:pPr>
            <a:r>
              <a:rPr lang="en-US" sz="2600" dirty="0" smtClean="0">
                <a:latin typeface="+mj-lt"/>
              </a:rPr>
              <a:t>Móc lực kế vào khối gỗ rồi kéo từ từ lực kế theo phương ngang.</a:t>
            </a:r>
          </a:p>
          <a:p>
            <a:pPr indent="-457200" algn="just">
              <a:lnSpc>
                <a:spcPts val="3800"/>
              </a:lnSpc>
              <a:buFont typeface="Arial" panose="020B0604020202020204" pitchFamily="34" charset="0"/>
              <a:buChar char="•"/>
            </a:pPr>
            <a:r>
              <a:rPr lang="en-US" sz="2600" dirty="0" smtClean="0">
                <a:latin typeface="+mj-lt"/>
              </a:rPr>
              <a:t>Đọc số chỉ của lực kế.</a:t>
            </a:r>
            <a:endParaRPr lang="en-US" sz="2600" dirty="0">
              <a:latin typeface="+mj-lt"/>
            </a:endParaRPr>
          </a:p>
        </p:txBody>
      </p:sp>
      <p:pic>
        <p:nvPicPr>
          <p:cNvPr id="3" name="Picture 2"/>
          <p:cNvPicPr>
            <a:picLocks noChangeAspect="1"/>
          </p:cNvPicPr>
          <p:nvPr/>
        </p:nvPicPr>
        <p:blipFill>
          <a:blip r:embed="rId3"/>
          <a:stretch>
            <a:fillRect/>
          </a:stretch>
        </p:blipFill>
        <p:spPr>
          <a:xfrm>
            <a:off x="5172502" y="899926"/>
            <a:ext cx="3807362" cy="37779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12"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grpSp>
        <p:nvGrpSpPr>
          <p:cNvPr id="797" name="Google Shape;797;p37"/>
          <p:cNvGrpSpPr/>
          <p:nvPr/>
        </p:nvGrpSpPr>
        <p:grpSpPr>
          <a:xfrm>
            <a:off x="8218816" y="4376028"/>
            <a:ext cx="568694" cy="572684"/>
            <a:chOff x="507831" y="493240"/>
            <a:chExt cx="568694" cy="572684"/>
          </a:xfrm>
        </p:grpSpPr>
        <p:sp>
          <p:nvSpPr>
            <p:cNvPr id="798" name="Google Shape;798;p37"/>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37"/>
          <p:cNvGrpSpPr/>
          <p:nvPr/>
        </p:nvGrpSpPr>
        <p:grpSpPr>
          <a:xfrm>
            <a:off x="4977767" y="3701973"/>
            <a:ext cx="400319" cy="400123"/>
            <a:chOff x="3424332" y="2156712"/>
            <a:chExt cx="353763" cy="353590"/>
          </a:xfrm>
        </p:grpSpPr>
        <p:sp>
          <p:nvSpPr>
            <p:cNvPr id="831" name="Google Shape;831;p37"/>
            <p:cNvSpPr/>
            <p:nvPr/>
          </p:nvSpPr>
          <p:spPr>
            <a:xfrm>
              <a:off x="3749723" y="2411368"/>
              <a:ext cx="28372" cy="98934"/>
            </a:xfrm>
            <a:custGeom>
              <a:avLst/>
              <a:gdLst/>
              <a:ahLst/>
              <a:cxnLst/>
              <a:rect l="l" t="t" r="r" b="b"/>
              <a:pathLst>
                <a:path w="1312" h="4575" extrusionOk="0">
                  <a:moveTo>
                    <a:pt x="1" y="0"/>
                  </a:moveTo>
                  <a:lnTo>
                    <a:pt x="1" y="4574"/>
                  </a:lnTo>
                  <a:lnTo>
                    <a:pt x="1311" y="4574"/>
                  </a:lnTo>
                  <a:cubicBezTo>
                    <a:pt x="1311" y="2929"/>
                    <a:pt x="893" y="13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3424332" y="2411368"/>
              <a:ext cx="28350" cy="98934"/>
            </a:xfrm>
            <a:custGeom>
              <a:avLst/>
              <a:gdLst/>
              <a:ahLst/>
              <a:cxnLst/>
              <a:rect l="l" t="t" r="r" b="b"/>
              <a:pathLst>
                <a:path w="1311" h="4575" extrusionOk="0">
                  <a:moveTo>
                    <a:pt x="1311" y="0"/>
                  </a:moveTo>
                  <a:cubicBezTo>
                    <a:pt x="418" y="1339"/>
                    <a:pt x="0" y="2929"/>
                    <a:pt x="0" y="4574"/>
                  </a:cubicBezTo>
                  <a:lnTo>
                    <a:pt x="1311" y="4574"/>
                  </a:lnTo>
                  <a:lnTo>
                    <a:pt x="1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3462003" y="2298269"/>
              <a:ext cx="42558" cy="69676"/>
            </a:xfrm>
            <a:custGeom>
              <a:avLst/>
              <a:gdLst/>
              <a:ahLst/>
              <a:cxnLst/>
              <a:rect l="l" t="t" r="r" b="b"/>
              <a:pathLst>
                <a:path w="1968" h="3222" extrusionOk="0">
                  <a:moveTo>
                    <a:pt x="1256" y="1"/>
                  </a:moveTo>
                  <a:cubicBezTo>
                    <a:pt x="559" y="1"/>
                    <a:pt x="1" y="572"/>
                    <a:pt x="1" y="1256"/>
                  </a:cubicBezTo>
                  <a:lnTo>
                    <a:pt x="1" y="3222"/>
                  </a:lnTo>
                  <a:cubicBezTo>
                    <a:pt x="614" y="2651"/>
                    <a:pt x="1270" y="2162"/>
                    <a:pt x="1968" y="1799"/>
                  </a:cubicBezTo>
                  <a:cubicBezTo>
                    <a:pt x="1925" y="1660"/>
                    <a:pt x="1897" y="1535"/>
                    <a:pt x="1870" y="1395"/>
                  </a:cubicBezTo>
                  <a:cubicBezTo>
                    <a:pt x="1786" y="935"/>
                    <a:pt x="1772" y="475"/>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3552201" y="2443330"/>
              <a:ext cx="98026" cy="66973"/>
            </a:xfrm>
            <a:custGeom>
              <a:avLst/>
              <a:gdLst/>
              <a:ahLst/>
              <a:cxnLst/>
              <a:rect l="l" t="t" r="r" b="b"/>
              <a:pathLst>
                <a:path w="4533" h="3097" extrusionOk="0">
                  <a:moveTo>
                    <a:pt x="2260" y="0"/>
                  </a:moveTo>
                  <a:cubicBezTo>
                    <a:pt x="1816" y="302"/>
                    <a:pt x="1290" y="463"/>
                    <a:pt x="759" y="463"/>
                  </a:cubicBezTo>
                  <a:cubicBezTo>
                    <a:pt x="505" y="463"/>
                    <a:pt x="249" y="426"/>
                    <a:pt x="0" y="350"/>
                  </a:cubicBezTo>
                  <a:lnTo>
                    <a:pt x="0" y="3096"/>
                  </a:lnTo>
                  <a:lnTo>
                    <a:pt x="4532" y="3096"/>
                  </a:lnTo>
                  <a:lnTo>
                    <a:pt x="4532" y="350"/>
                  </a:lnTo>
                  <a:cubicBezTo>
                    <a:pt x="4284" y="422"/>
                    <a:pt x="4028" y="457"/>
                    <a:pt x="3774" y="457"/>
                  </a:cubicBezTo>
                  <a:cubicBezTo>
                    <a:pt x="3241" y="457"/>
                    <a:pt x="2712" y="302"/>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3697845" y="2298269"/>
              <a:ext cx="42558" cy="69676"/>
            </a:xfrm>
            <a:custGeom>
              <a:avLst/>
              <a:gdLst/>
              <a:ahLst/>
              <a:cxnLst/>
              <a:rect l="l" t="t" r="r" b="b"/>
              <a:pathLst>
                <a:path w="1968" h="3222" extrusionOk="0">
                  <a:moveTo>
                    <a:pt x="196" y="1"/>
                  </a:moveTo>
                  <a:cubicBezTo>
                    <a:pt x="196" y="516"/>
                    <a:pt x="183" y="1018"/>
                    <a:pt x="71" y="1507"/>
                  </a:cubicBezTo>
                  <a:cubicBezTo>
                    <a:pt x="57" y="1604"/>
                    <a:pt x="29" y="1702"/>
                    <a:pt x="1" y="1799"/>
                  </a:cubicBezTo>
                  <a:cubicBezTo>
                    <a:pt x="698" y="2162"/>
                    <a:pt x="1354" y="2651"/>
                    <a:pt x="1968" y="3222"/>
                  </a:cubicBezTo>
                  <a:lnTo>
                    <a:pt x="1968" y="1256"/>
                  </a:lnTo>
                  <a:cubicBezTo>
                    <a:pt x="1968" y="572"/>
                    <a:pt x="1395"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3520823" y="2238238"/>
              <a:ext cx="160479" cy="150121"/>
            </a:xfrm>
            <a:custGeom>
              <a:avLst/>
              <a:gdLst/>
              <a:ahLst/>
              <a:cxnLst/>
              <a:rect l="l" t="t" r="r" b="b"/>
              <a:pathLst>
                <a:path w="7421" h="6942" extrusionOk="0">
                  <a:moveTo>
                    <a:pt x="3711" y="1"/>
                  </a:moveTo>
                  <a:cubicBezTo>
                    <a:pt x="2931" y="939"/>
                    <a:pt x="1748" y="1472"/>
                    <a:pt x="532" y="1472"/>
                  </a:cubicBezTo>
                  <a:cubicBezTo>
                    <a:pt x="355" y="1472"/>
                    <a:pt x="178" y="1461"/>
                    <a:pt x="1" y="1438"/>
                  </a:cubicBezTo>
                  <a:lnTo>
                    <a:pt x="1" y="3236"/>
                  </a:lnTo>
                  <a:cubicBezTo>
                    <a:pt x="1" y="4367"/>
                    <a:pt x="559" y="5454"/>
                    <a:pt x="1451" y="6152"/>
                  </a:cubicBezTo>
                  <a:cubicBezTo>
                    <a:pt x="2111" y="6661"/>
                    <a:pt x="2928" y="6942"/>
                    <a:pt x="3749" y="6942"/>
                  </a:cubicBezTo>
                  <a:cubicBezTo>
                    <a:pt x="4073" y="6942"/>
                    <a:pt x="4398" y="6898"/>
                    <a:pt x="4715" y="6807"/>
                  </a:cubicBezTo>
                  <a:cubicBezTo>
                    <a:pt x="6277" y="6360"/>
                    <a:pt x="7420" y="4869"/>
                    <a:pt x="7420" y="3236"/>
                  </a:cubicBezTo>
                  <a:lnTo>
                    <a:pt x="7420" y="1438"/>
                  </a:lnTo>
                  <a:cubicBezTo>
                    <a:pt x="7243" y="1461"/>
                    <a:pt x="7066" y="1472"/>
                    <a:pt x="6889" y="1472"/>
                  </a:cubicBezTo>
                  <a:cubicBezTo>
                    <a:pt x="5676" y="1472"/>
                    <a:pt x="4501" y="939"/>
                    <a:pt x="3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3471972" y="2356181"/>
              <a:ext cx="57933" cy="154121"/>
            </a:xfrm>
            <a:custGeom>
              <a:avLst/>
              <a:gdLst/>
              <a:ahLst/>
              <a:cxnLst/>
              <a:rect l="l" t="t" r="r" b="b"/>
              <a:pathLst>
                <a:path w="2679" h="7127" extrusionOk="0">
                  <a:moveTo>
                    <a:pt x="1814" y="0"/>
                  </a:moveTo>
                  <a:cubicBezTo>
                    <a:pt x="1144" y="376"/>
                    <a:pt x="530" y="837"/>
                    <a:pt x="1" y="1367"/>
                  </a:cubicBezTo>
                  <a:lnTo>
                    <a:pt x="1" y="7126"/>
                  </a:lnTo>
                  <a:lnTo>
                    <a:pt x="2678" y="7126"/>
                  </a:lnTo>
                  <a:lnTo>
                    <a:pt x="2678" y="1129"/>
                  </a:lnTo>
                  <a:cubicBezTo>
                    <a:pt x="2344" y="809"/>
                    <a:pt x="2050" y="419"/>
                    <a:pt x="1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3672219" y="2356181"/>
              <a:ext cx="58214" cy="154121"/>
            </a:xfrm>
            <a:custGeom>
              <a:avLst/>
              <a:gdLst/>
              <a:ahLst/>
              <a:cxnLst/>
              <a:rect l="l" t="t" r="r" b="b"/>
              <a:pathLst>
                <a:path w="2692" h="7127" extrusionOk="0">
                  <a:moveTo>
                    <a:pt x="879" y="0"/>
                  </a:moveTo>
                  <a:cubicBezTo>
                    <a:pt x="642" y="419"/>
                    <a:pt x="349" y="809"/>
                    <a:pt x="1" y="1129"/>
                  </a:cubicBezTo>
                  <a:lnTo>
                    <a:pt x="1" y="7126"/>
                  </a:lnTo>
                  <a:lnTo>
                    <a:pt x="2692" y="7126"/>
                  </a:lnTo>
                  <a:lnTo>
                    <a:pt x="2692" y="1367"/>
                  </a:lnTo>
                  <a:cubicBezTo>
                    <a:pt x="2162" y="837"/>
                    <a:pt x="1535" y="376"/>
                    <a:pt x="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3552201" y="2395668"/>
              <a:ext cx="98026" cy="36979"/>
            </a:xfrm>
            <a:custGeom>
              <a:avLst/>
              <a:gdLst/>
              <a:ahLst/>
              <a:cxnLst/>
              <a:rect l="l" t="t" r="r" b="b"/>
              <a:pathLst>
                <a:path w="4533" h="1710" extrusionOk="0">
                  <a:moveTo>
                    <a:pt x="0" y="1"/>
                  </a:moveTo>
                  <a:lnTo>
                    <a:pt x="0" y="1522"/>
                  </a:lnTo>
                  <a:cubicBezTo>
                    <a:pt x="244" y="1647"/>
                    <a:pt x="512" y="1710"/>
                    <a:pt x="779" y="1710"/>
                  </a:cubicBezTo>
                  <a:cubicBezTo>
                    <a:pt x="1046" y="1710"/>
                    <a:pt x="1311" y="1647"/>
                    <a:pt x="1548" y="1522"/>
                  </a:cubicBezTo>
                  <a:cubicBezTo>
                    <a:pt x="1827" y="1382"/>
                    <a:pt x="2260" y="949"/>
                    <a:pt x="2260" y="949"/>
                  </a:cubicBezTo>
                  <a:cubicBezTo>
                    <a:pt x="2260" y="949"/>
                    <a:pt x="2706" y="1382"/>
                    <a:pt x="2985" y="1522"/>
                  </a:cubicBezTo>
                  <a:cubicBezTo>
                    <a:pt x="3222" y="1647"/>
                    <a:pt x="3487" y="1710"/>
                    <a:pt x="3753" y="1710"/>
                  </a:cubicBezTo>
                  <a:cubicBezTo>
                    <a:pt x="4020" y="1710"/>
                    <a:pt x="4288" y="1647"/>
                    <a:pt x="4532" y="1522"/>
                  </a:cubicBezTo>
                  <a:lnTo>
                    <a:pt x="4532" y="1"/>
                  </a:lnTo>
                  <a:cubicBezTo>
                    <a:pt x="3849" y="391"/>
                    <a:pt x="3054" y="601"/>
                    <a:pt x="2260" y="601"/>
                  </a:cubicBezTo>
                  <a:cubicBezTo>
                    <a:pt x="1479" y="601"/>
                    <a:pt x="683" y="39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3493381" y="2156712"/>
              <a:ext cx="215666" cy="92382"/>
            </a:xfrm>
            <a:custGeom>
              <a:avLst/>
              <a:gdLst/>
              <a:ahLst/>
              <a:cxnLst/>
              <a:rect l="l" t="t" r="r" b="b"/>
              <a:pathLst>
                <a:path w="9973" h="4272" extrusionOk="0">
                  <a:moveTo>
                    <a:pt x="3142" y="0"/>
                  </a:moveTo>
                  <a:cubicBezTo>
                    <a:pt x="2752" y="0"/>
                    <a:pt x="2363" y="68"/>
                    <a:pt x="1995" y="215"/>
                  </a:cubicBezTo>
                  <a:cubicBezTo>
                    <a:pt x="753" y="731"/>
                    <a:pt x="0" y="2069"/>
                    <a:pt x="112" y="3395"/>
                  </a:cubicBezTo>
                  <a:cubicBezTo>
                    <a:pt x="126" y="3534"/>
                    <a:pt x="140" y="3674"/>
                    <a:pt x="182" y="3813"/>
                  </a:cubicBezTo>
                  <a:cubicBezTo>
                    <a:pt x="677" y="4118"/>
                    <a:pt x="1249" y="4272"/>
                    <a:pt x="1825" y="4272"/>
                  </a:cubicBezTo>
                  <a:cubicBezTo>
                    <a:pt x="2223" y="4272"/>
                    <a:pt x="2623" y="4198"/>
                    <a:pt x="2999" y="4050"/>
                  </a:cubicBezTo>
                  <a:cubicBezTo>
                    <a:pt x="4087" y="3618"/>
                    <a:pt x="4924" y="2516"/>
                    <a:pt x="4980" y="1331"/>
                  </a:cubicBezTo>
                  <a:cubicBezTo>
                    <a:pt x="5049" y="2516"/>
                    <a:pt x="5886" y="3618"/>
                    <a:pt x="6973" y="4050"/>
                  </a:cubicBezTo>
                  <a:cubicBezTo>
                    <a:pt x="7350" y="4198"/>
                    <a:pt x="7750" y="4272"/>
                    <a:pt x="8148" y="4272"/>
                  </a:cubicBezTo>
                  <a:cubicBezTo>
                    <a:pt x="8723" y="4272"/>
                    <a:pt x="9296" y="4118"/>
                    <a:pt x="9790" y="3813"/>
                  </a:cubicBezTo>
                  <a:cubicBezTo>
                    <a:pt x="9833" y="3687"/>
                    <a:pt x="9846" y="3534"/>
                    <a:pt x="9861" y="3395"/>
                  </a:cubicBezTo>
                  <a:cubicBezTo>
                    <a:pt x="9972" y="2069"/>
                    <a:pt x="9219" y="731"/>
                    <a:pt x="7977" y="215"/>
                  </a:cubicBezTo>
                  <a:cubicBezTo>
                    <a:pt x="7610" y="68"/>
                    <a:pt x="7220" y="0"/>
                    <a:pt x="6830" y="0"/>
                  </a:cubicBezTo>
                  <a:cubicBezTo>
                    <a:pt x="6184" y="0"/>
                    <a:pt x="5536" y="186"/>
                    <a:pt x="4980" y="507"/>
                  </a:cubicBezTo>
                  <a:cubicBezTo>
                    <a:pt x="4432" y="186"/>
                    <a:pt x="3786"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7"/>
          <p:cNvGrpSpPr/>
          <p:nvPr/>
        </p:nvGrpSpPr>
        <p:grpSpPr>
          <a:xfrm>
            <a:off x="5161861" y="2276626"/>
            <a:ext cx="400343" cy="400001"/>
            <a:chOff x="4071525" y="2156820"/>
            <a:chExt cx="353785" cy="353482"/>
          </a:xfrm>
        </p:grpSpPr>
        <p:sp>
          <p:nvSpPr>
            <p:cNvPr id="842" name="Google Shape;842;p37"/>
            <p:cNvSpPr/>
            <p:nvPr/>
          </p:nvSpPr>
          <p:spPr>
            <a:xfrm>
              <a:off x="4181596" y="2325711"/>
              <a:ext cx="23268" cy="184591"/>
            </a:xfrm>
            <a:custGeom>
              <a:avLst/>
              <a:gdLst/>
              <a:ahLst/>
              <a:cxnLst/>
              <a:rect l="l" t="t" r="r" b="b"/>
              <a:pathLst>
                <a:path w="1076" h="8536" extrusionOk="0">
                  <a:moveTo>
                    <a:pt x="531" y="0"/>
                  </a:moveTo>
                  <a:cubicBezTo>
                    <a:pt x="238" y="0"/>
                    <a:pt x="1" y="251"/>
                    <a:pt x="1" y="545"/>
                  </a:cubicBezTo>
                  <a:lnTo>
                    <a:pt x="1" y="8535"/>
                  </a:lnTo>
                  <a:lnTo>
                    <a:pt x="1075" y="8535"/>
                  </a:lnTo>
                  <a:lnTo>
                    <a:pt x="1075" y="545"/>
                  </a:lnTo>
                  <a:cubicBezTo>
                    <a:pt x="1075" y="251"/>
                    <a:pt x="824"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4291992" y="2325711"/>
              <a:ext cx="23247" cy="184591"/>
            </a:xfrm>
            <a:custGeom>
              <a:avLst/>
              <a:gdLst/>
              <a:ahLst/>
              <a:cxnLst/>
              <a:rect l="l" t="t" r="r" b="b"/>
              <a:pathLst>
                <a:path w="1075" h="8536" extrusionOk="0">
                  <a:moveTo>
                    <a:pt x="530" y="0"/>
                  </a:moveTo>
                  <a:cubicBezTo>
                    <a:pt x="238" y="0"/>
                    <a:pt x="0" y="251"/>
                    <a:pt x="0" y="545"/>
                  </a:cubicBezTo>
                  <a:lnTo>
                    <a:pt x="0" y="8535"/>
                  </a:lnTo>
                  <a:lnTo>
                    <a:pt x="1074" y="8535"/>
                  </a:lnTo>
                  <a:lnTo>
                    <a:pt x="1074" y="545"/>
                  </a:lnTo>
                  <a:cubicBezTo>
                    <a:pt x="1074" y="251"/>
                    <a:pt x="823" y="0"/>
                    <a:pt x="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4137870" y="2282288"/>
              <a:ext cx="220791" cy="228014"/>
            </a:xfrm>
            <a:custGeom>
              <a:avLst/>
              <a:gdLst/>
              <a:ahLst/>
              <a:cxnLst/>
              <a:rect l="l" t="t" r="r" b="b"/>
              <a:pathLst>
                <a:path w="10210" h="10544" extrusionOk="0">
                  <a:moveTo>
                    <a:pt x="1" y="0"/>
                  </a:moveTo>
                  <a:lnTo>
                    <a:pt x="1" y="10543"/>
                  </a:lnTo>
                  <a:lnTo>
                    <a:pt x="1061" y="10543"/>
                  </a:lnTo>
                  <a:lnTo>
                    <a:pt x="1061" y="2553"/>
                  </a:lnTo>
                  <a:cubicBezTo>
                    <a:pt x="1061" y="1729"/>
                    <a:pt x="1730" y="1060"/>
                    <a:pt x="2553" y="1060"/>
                  </a:cubicBezTo>
                  <a:cubicBezTo>
                    <a:pt x="3376" y="1060"/>
                    <a:pt x="4045" y="1729"/>
                    <a:pt x="4045" y="2553"/>
                  </a:cubicBezTo>
                  <a:lnTo>
                    <a:pt x="4045" y="10543"/>
                  </a:lnTo>
                  <a:lnTo>
                    <a:pt x="6165" y="10543"/>
                  </a:lnTo>
                  <a:lnTo>
                    <a:pt x="6165" y="2553"/>
                  </a:lnTo>
                  <a:cubicBezTo>
                    <a:pt x="6165" y="1729"/>
                    <a:pt x="6835" y="1060"/>
                    <a:pt x="7657" y="1060"/>
                  </a:cubicBezTo>
                  <a:cubicBezTo>
                    <a:pt x="8480" y="1060"/>
                    <a:pt x="9150" y="1729"/>
                    <a:pt x="9150" y="2553"/>
                  </a:cubicBezTo>
                  <a:lnTo>
                    <a:pt x="9150" y="10543"/>
                  </a:lnTo>
                  <a:lnTo>
                    <a:pt x="10210" y="10543"/>
                  </a:lnTo>
                  <a:lnTo>
                    <a:pt x="102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4099573" y="2220462"/>
              <a:ext cx="297387" cy="41044"/>
            </a:xfrm>
            <a:custGeom>
              <a:avLst/>
              <a:gdLst/>
              <a:ahLst/>
              <a:cxnLst/>
              <a:rect l="l" t="t" r="r" b="b"/>
              <a:pathLst>
                <a:path w="13752" h="1898" extrusionOk="0">
                  <a:moveTo>
                    <a:pt x="0" y="1"/>
                  </a:moveTo>
                  <a:lnTo>
                    <a:pt x="0" y="1897"/>
                  </a:lnTo>
                  <a:lnTo>
                    <a:pt x="13751" y="1897"/>
                  </a:lnTo>
                  <a:lnTo>
                    <a:pt x="137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4071525" y="2156820"/>
              <a:ext cx="353785" cy="42839"/>
            </a:xfrm>
            <a:custGeom>
              <a:avLst/>
              <a:gdLst/>
              <a:ahLst/>
              <a:cxnLst/>
              <a:rect l="l" t="t" r="r" b="b"/>
              <a:pathLst>
                <a:path w="16360" h="1981" extrusionOk="0">
                  <a:moveTo>
                    <a:pt x="1" y="0"/>
                  </a:moveTo>
                  <a:lnTo>
                    <a:pt x="1" y="1981"/>
                  </a:lnTo>
                  <a:lnTo>
                    <a:pt x="16359" y="1981"/>
                  </a:lnTo>
                  <a:lnTo>
                    <a:pt x="16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3"/>
          </p:nvPr>
        </p:nvSpPr>
        <p:spPr>
          <a:xfrm>
            <a:off x="409247" y="1830419"/>
            <a:ext cx="5800298" cy="2922868"/>
          </a:xfrm>
        </p:spPr>
        <p:txBody>
          <a:bodyPr/>
          <a:lstStyle/>
          <a:p>
            <a:pPr marL="127000" indent="0" algn="just">
              <a:lnSpc>
                <a:spcPts val="3800"/>
              </a:lnSpc>
            </a:pPr>
            <a:r>
              <a:rPr lang="en-US" sz="2600" dirty="0" smtClean="0">
                <a:latin typeface="+mn-lt"/>
              </a:rPr>
              <a:t>Lực kéo nhỏ, khối gỗ chưa chuyển động. </a:t>
            </a:r>
          </a:p>
          <a:p>
            <a:pPr marL="127000" indent="0" algn="just">
              <a:lnSpc>
                <a:spcPts val="3800"/>
              </a:lnSpc>
            </a:pPr>
            <a:r>
              <a:rPr lang="en-US" sz="2600" dirty="0" smtClean="0">
                <a:latin typeface="+mn-lt"/>
              </a:rPr>
              <a:t>Giữa khối gỗ và mặt bàn có lực ma sát giữ cho gỗ không chuyển động. </a:t>
            </a:r>
          </a:p>
          <a:p>
            <a:pPr marL="127000" indent="0" algn="just">
              <a:lnSpc>
                <a:spcPts val="3800"/>
              </a:lnSpc>
            </a:pPr>
            <a:r>
              <a:rPr lang="en-US" sz="2600" dirty="0" smtClean="0">
                <a:latin typeface="+mn-lt"/>
              </a:rPr>
              <a:t>Lực ma sát này được gọi là lực ma sát nghỉ.  </a:t>
            </a:r>
            <a:endParaRPr lang="en-US" sz="2600" dirty="0">
              <a:latin typeface="+mn-lt"/>
            </a:endParaRPr>
          </a:p>
        </p:txBody>
      </p:sp>
      <p:pic>
        <p:nvPicPr>
          <p:cNvPr id="42" name="Picture 41"/>
          <p:cNvPicPr>
            <a:picLocks noChangeAspect="1"/>
          </p:cNvPicPr>
          <p:nvPr/>
        </p:nvPicPr>
        <p:blipFill>
          <a:blip r:embed="rId3"/>
          <a:stretch>
            <a:fillRect/>
          </a:stretch>
        </p:blipFill>
        <p:spPr>
          <a:xfrm>
            <a:off x="6406132" y="1830419"/>
            <a:ext cx="2596167" cy="2576090"/>
          </a:xfrm>
          <a:prstGeom prst="ellipse">
            <a:avLst/>
          </a:prstGeom>
          <a:ln>
            <a:noFill/>
          </a:ln>
          <a:effectLst>
            <a:softEdge rad="112500"/>
          </a:effectLst>
        </p:spPr>
      </p:pic>
      <p:sp>
        <p:nvSpPr>
          <p:cNvPr id="43" name="Subtitle 2"/>
          <p:cNvSpPr>
            <a:spLocks noGrp="1"/>
          </p:cNvSpPr>
          <p:nvPr>
            <p:ph type="subTitle" idx="3"/>
          </p:nvPr>
        </p:nvSpPr>
        <p:spPr>
          <a:xfrm>
            <a:off x="152400" y="612712"/>
            <a:ext cx="9144000" cy="1089963"/>
          </a:xfrm>
        </p:spPr>
        <p:txBody>
          <a:bodyPr/>
          <a:lstStyle/>
          <a:p>
            <a:pPr marL="127000" indent="0" algn="ctr">
              <a:lnSpc>
                <a:spcPts val="3800"/>
              </a:lnSpc>
            </a:pPr>
            <a:r>
              <a:rPr lang="vi-VN" sz="2600" dirty="0">
                <a:latin typeface="+mn-lt"/>
              </a:rPr>
              <a:t>Vì sao trong thí nghiệm này, dù có sức </a:t>
            </a:r>
            <a:r>
              <a:rPr lang="vi-VN" sz="2600" dirty="0" smtClean="0">
                <a:latin typeface="+mn-lt"/>
              </a:rPr>
              <a:t>kéo</a:t>
            </a:r>
            <a:endParaRPr lang="en-US" sz="2600" dirty="0" smtClean="0">
              <a:latin typeface="+mn-lt"/>
            </a:endParaRPr>
          </a:p>
          <a:p>
            <a:pPr marL="127000" indent="0" algn="ctr">
              <a:lnSpc>
                <a:spcPts val="3800"/>
              </a:lnSpc>
            </a:pPr>
            <a:r>
              <a:rPr lang="vi-VN" sz="2600" dirty="0" smtClean="0">
                <a:latin typeface="+mn-lt"/>
              </a:rPr>
              <a:t> </a:t>
            </a:r>
            <a:r>
              <a:rPr lang="vi-VN" sz="2600" dirty="0">
                <a:latin typeface="+mn-lt"/>
              </a:rPr>
              <a:t>nhưng khối gỗ vẫn đứng yên?</a:t>
            </a:r>
            <a:endParaRPr lang="en-US" sz="2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arn(inVertic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arn(inVertic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grpSp>
        <p:nvGrpSpPr>
          <p:cNvPr id="2257" name="Google Shape;2257;p60"/>
          <p:cNvGrpSpPr/>
          <p:nvPr/>
        </p:nvGrpSpPr>
        <p:grpSpPr>
          <a:xfrm>
            <a:off x="507831" y="493240"/>
            <a:ext cx="568694" cy="572684"/>
            <a:chOff x="507831" y="493240"/>
            <a:chExt cx="568694" cy="572684"/>
          </a:xfrm>
        </p:grpSpPr>
        <p:sp>
          <p:nvSpPr>
            <p:cNvPr id="2258" name="Google Shape;225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60"/>
          <p:cNvGrpSpPr/>
          <p:nvPr/>
        </p:nvGrpSpPr>
        <p:grpSpPr>
          <a:xfrm>
            <a:off x="934781" y="637912"/>
            <a:ext cx="6946942" cy="2931906"/>
            <a:chOff x="5002198" y="1936705"/>
            <a:chExt cx="3421826" cy="2142920"/>
          </a:xfrm>
        </p:grpSpPr>
        <p:sp>
          <p:nvSpPr>
            <p:cNvPr id="2263" name="Google Shape;2263;p60"/>
            <p:cNvSpPr/>
            <p:nvPr/>
          </p:nvSpPr>
          <p:spPr>
            <a:xfrm>
              <a:off x="5176235" y="1936705"/>
              <a:ext cx="3058046" cy="1990200"/>
            </a:xfrm>
            <a:prstGeom prst="round2SameRect">
              <a:avLst>
                <a:gd name="adj1" fmla="val 4232"/>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0"/>
            <p:cNvSpPr/>
            <p:nvPr/>
          </p:nvSpPr>
          <p:spPr>
            <a:xfrm rot="10800000">
              <a:off x="5002198" y="3926925"/>
              <a:ext cx="3421826" cy="152700"/>
            </a:xfrm>
            <a:prstGeom prst="round2SameRect">
              <a:avLst>
                <a:gd name="adj1" fmla="val 44955"/>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1"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60"/>
          <p:cNvGrpSpPr/>
          <p:nvPr/>
        </p:nvGrpSpPr>
        <p:grpSpPr>
          <a:xfrm>
            <a:off x="7855306" y="3695940"/>
            <a:ext cx="568694" cy="572684"/>
            <a:chOff x="507831" y="493240"/>
            <a:chExt cx="568694" cy="572684"/>
          </a:xfrm>
        </p:grpSpPr>
        <p:sp>
          <p:nvSpPr>
            <p:cNvPr id="2268" name="Google Shape;226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ubtitle 2"/>
          <p:cNvSpPr>
            <a:spLocks noGrp="1"/>
          </p:cNvSpPr>
          <p:nvPr>
            <p:ph type="subTitle" idx="4294967295"/>
          </p:nvPr>
        </p:nvSpPr>
        <p:spPr>
          <a:xfrm>
            <a:off x="1288107" y="1226182"/>
            <a:ext cx="6208402" cy="1431900"/>
          </a:xfrm>
          <a:prstGeom prst="rect">
            <a:avLst/>
          </a:prstGeom>
        </p:spPr>
        <p:txBody>
          <a:bodyPr/>
          <a:lstStyle/>
          <a:p>
            <a:pPr marL="127000" indent="0" algn="just">
              <a:lnSpc>
                <a:spcPts val="3400"/>
              </a:lnSpc>
              <a:buNone/>
            </a:pPr>
            <a:r>
              <a:rPr lang="en-US" sz="2600" dirty="0">
                <a:solidFill>
                  <a:schemeClr val="accent2"/>
                </a:solidFill>
                <a:latin typeface="+mj-lt"/>
              </a:rPr>
              <a:t>Lực ma sát nghỉ xuất hiện khi một vật bị kéo hoặc đẩy mà vẫn đứng yên trên một bề mặt.</a:t>
            </a:r>
          </a:p>
        </p:txBody>
      </p:sp>
      <p:pic>
        <p:nvPicPr>
          <p:cNvPr id="19"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181816" y="2658082"/>
            <a:ext cx="2496695" cy="255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62"/>
                                        </p:tgtEl>
                                        <p:attrNameLst>
                                          <p:attrName>style.visibility</p:attrName>
                                        </p:attrNameLst>
                                      </p:cBhvr>
                                      <p:to>
                                        <p:strVal val="visible"/>
                                      </p:to>
                                    </p:set>
                                    <p:animEffect transition="in" filter="barn(inVertical)">
                                      <p:cBhvr>
                                        <p:cTn id="7" dur="500"/>
                                        <p:tgtEl>
                                          <p:spTgt spid="22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43"/>
          <p:cNvSpPr/>
          <p:nvPr/>
        </p:nvSpPr>
        <p:spPr>
          <a:xfrm>
            <a:off x="1059309" y="814741"/>
            <a:ext cx="6812909" cy="937385"/>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9" name="Google Shape;1069;p43"/>
          <p:cNvSpPr txBox="1">
            <a:spLocks noGrp="1"/>
          </p:cNvSpPr>
          <p:nvPr>
            <p:ph type="title"/>
          </p:nvPr>
        </p:nvSpPr>
        <p:spPr>
          <a:xfrm>
            <a:off x="1166530" y="814741"/>
            <a:ext cx="6705688" cy="1005014"/>
          </a:xfrm>
          <a:prstGeom prst="rect">
            <a:avLst/>
          </a:prstGeom>
        </p:spPr>
        <p:txBody>
          <a:bodyPr spcFirstLastPara="1" wrap="square" lIns="91425" tIns="91425" rIns="91425" bIns="91425" anchor="b" anchorCtr="0">
            <a:noAutofit/>
          </a:bodyPr>
          <a:lstStyle/>
          <a:p>
            <a:pPr marL="0" lvl="0" indent="0" algn="ctr" rtl="0">
              <a:lnSpc>
                <a:spcPts val="3400"/>
              </a:lnSpc>
              <a:spcBef>
                <a:spcPts val="0"/>
              </a:spcBef>
              <a:spcAft>
                <a:spcPts val="0"/>
              </a:spcAft>
              <a:buNone/>
            </a:pPr>
            <a:r>
              <a:rPr lang="en" sz="2600" dirty="0" smtClean="0">
                <a:solidFill>
                  <a:schemeClr val="accent2"/>
                </a:solidFill>
                <a:latin typeface="+mj-lt"/>
              </a:rPr>
              <a:t>Hãy lấy một ví dụ về lực ma sát nghỉ </a:t>
            </a:r>
            <a:br>
              <a:rPr lang="en" sz="2600" dirty="0" smtClean="0">
                <a:solidFill>
                  <a:schemeClr val="accent2"/>
                </a:solidFill>
                <a:latin typeface="+mj-lt"/>
              </a:rPr>
            </a:br>
            <a:r>
              <a:rPr lang="en" sz="2600" dirty="0" smtClean="0">
                <a:solidFill>
                  <a:schemeClr val="accent2"/>
                </a:solidFill>
                <a:latin typeface="+mj-lt"/>
              </a:rPr>
              <a:t>trong cuộc sống quanh em </a:t>
            </a:r>
            <a:endParaRPr sz="2600" dirty="0">
              <a:solidFill>
                <a:schemeClr val="accent2"/>
              </a:solidFill>
              <a:latin typeface="+mj-lt"/>
            </a:endParaRPr>
          </a:p>
        </p:txBody>
      </p:sp>
      <p:grpSp>
        <p:nvGrpSpPr>
          <p:cNvPr id="1123" name="Google Shape;1123;p43"/>
          <p:cNvGrpSpPr/>
          <p:nvPr/>
        </p:nvGrpSpPr>
        <p:grpSpPr>
          <a:xfrm flipH="1">
            <a:off x="7497136" y="516883"/>
            <a:ext cx="421857" cy="424875"/>
            <a:chOff x="507831" y="493240"/>
            <a:chExt cx="568694" cy="572684"/>
          </a:xfrm>
        </p:grpSpPr>
        <p:sp>
          <p:nvSpPr>
            <p:cNvPr id="1124" name="Google Shape;1124;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43"/>
          <p:cNvGrpSpPr/>
          <p:nvPr/>
        </p:nvGrpSpPr>
        <p:grpSpPr>
          <a:xfrm>
            <a:off x="8120123" y="327551"/>
            <a:ext cx="421857" cy="424875"/>
            <a:chOff x="507831" y="493240"/>
            <a:chExt cx="568694" cy="572684"/>
          </a:xfrm>
        </p:grpSpPr>
        <p:sp>
          <p:nvSpPr>
            <p:cNvPr id="1127" name="Google Shape;1127;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3"/>
          <p:cNvGrpSpPr/>
          <p:nvPr/>
        </p:nvGrpSpPr>
        <p:grpSpPr>
          <a:xfrm flipH="1">
            <a:off x="8106887" y="1151971"/>
            <a:ext cx="421857" cy="424875"/>
            <a:chOff x="507831" y="493240"/>
            <a:chExt cx="568694" cy="572684"/>
          </a:xfrm>
        </p:grpSpPr>
        <p:sp>
          <p:nvSpPr>
            <p:cNvPr id="1130" name="Google Shape;1130;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 name="Picture 41">
            <a:extLst>
              <a:ext uri="{FF2B5EF4-FFF2-40B4-BE49-F238E27FC236}">
                <a16:creationId xmlns="" xmlns:a16="http://schemas.microsoft.com/office/drawing/2014/main"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941833" y="2894740"/>
            <a:ext cx="2096408" cy="2004927"/>
          </a:xfrm>
          <a:prstGeom prst="rect">
            <a:avLst/>
          </a:prstGeom>
        </p:spPr>
      </p:pic>
      <p:sp>
        <p:nvSpPr>
          <p:cNvPr id="3" name="Rectangle 2"/>
          <p:cNvSpPr/>
          <p:nvPr/>
        </p:nvSpPr>
        <p:spPr>
          <a:xfrm>
            <a:off x="334371" y="2219971"/>
            <a:ext cx="6864859" cy="2528897"/>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rPr>
              <a:t>Những chiếc xe đang đậu trong bến nhờ có lực ma sát nghỉ mà nó đứng yên.</a:t>
            </a:r>
          </a:p>
          <a:p>
            <a:pPr marL="457200" indent="-457200" algn="just">
              <a:lnSpc>
                <a:spcPts val="3800"/>
              </a:lnSpc>
              <a:buFont typeface="Arial" panose="020B0604020202020204" pitchFamily="34" charset="0"/>
              <a:buChar char="•"/>
            </a:pPr>
            <a:r>
              <a:rPr lang="en-US" sz="2600" dirty="0" smtClean="0">
                <a:solidFill>
                  <a:srgbClr val="002060"/>
                </a:solidFill>
              </a:rPr>
              <a:t>Người </a:t>
            </a:r>
            <a:r>
              <a:rPr lang="en-US" sz="2600" dirty="0">
                <a:solidFill>
                  <a:srgbClr val="002060"/>
                </a:solidFill>
              </a:rPr>
              <a:t>đứng trên thang máy cuốn lên dốc (xuống dốc) di chuyển cùng với thang cuốn nhờ lực ma sát nghỉ</a:t>
            </a:r>
            <a:endParaRPr lang="en-US" sz="2600" dirty="0">
              <a:solidFill>
                <a:srgbClr val="002060"/>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8"/>
                                        </p:tgtEl>
                                        <p:attrNameLst>
                                          <p:attrName>style.visibility</p:attrName>
                                        </p:attrNameLst>
                                      </p:cBhvr>
                                      <p:to>
                                        <p:strVal val="visible"/>
                                      </p:to>
                                    </p:set>
                                    <p:animEffect transition="in" filter="barn(inVertical)">
                                      <p:cBhvr>
                                        <p:cTn id="7" dur="500"/>
                                        <p:tgtEl>
                                          <p:spTgt spid="10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9"/>
                                        </p:tgtEl>
                                        <p:attrNameLst>
                                          <p:attrName>style.visibility</p:attrName>
                                        </p:attrNameLst>
                                      </p:cBhvr>
                                      <p:to>
                                        <p:strVal val="visible"/>
                                      </p:to>
                                    </p:set>
                                    <p:animEffect transition="in" filter="barn(inVertical)">
                                      <p:cBhvr>
                                        <p:cTn id="10" dur="500"/>
                                        <p:tgtEl>
                                          <p:spTgt spid="10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 grpId="0" animBg="1"/>
      <p:bldP spid="106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grpSp>
        <p:nvGrpSpPr>
          <p:cNvPr id="1123" name="Google Shape;1123;p43"/>
          <p:cNvGrpSpPr/>
          <p:nvPr/>
        </p:nvGrpSpPr>
        <p:grpSpPr>
          <a:xfrm flipH="1">
            <a:off x="7497136" y="516883"/>
            <a:ext cx="421857" cy="424875"/>
            <a:chOff x="507831" y="493240"/>
            <a:chExt cx="568694" cy="572684"/>
          </a:xfrm>
        </p:grpSpPr>
        <p:sp>
          <p:nvSpPr>
            <p:cNvPr id="1124" name="Google Shape;1124;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43"/>
          <p:cNvGrpSpPr/>
          <p:nvPr/>
        </p:nvGrpSpPr>
        <p:grpSpPr>
          <a:xfrm>
            <a:off x="8120123" y="327551"/>
            <a:ext cx="421857" cy="424875"/>
            <a:chOff x="507831" y="493240"/>
            <a:chExt cx="568694" cy="572684"/>
          </a:xfrm>
        </p:grpSpPr>
        <p:sp>
          <p:nvSpPr>
            <p:cNvPr id="1127" name="Google Shape;1127;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3"/>
          <p:cNvGrpSpPr/>
          <p:nvPr/>
        </p:nvGrpSpPr>
        <p:grpSpPr>
          <a:xfrm flipH="1">
            <a:off x="8106887" y="1151971"/>
            <a:ext cx="421857" cy="424875"/>
            <a:chOff x="507831" y="493240"/>
            <a:chExt cx="568694" cy="572684"/>
          </a:xfrm>
        </p:grpSpPr>
        <p:sp>
          <p:nvSpPr>
            <p:cNvPr id="1130" name="Google Shape;1130;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48520" y="1364163"/>
            <a:ext cx="6864859" cy="1066959"/>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rgbClr val="002060"/>
                </a:solidFill>
                <a:ea typeface="Calibri" panose="020F0502020204030204" pitchFamily="34" charset="0"/>
              </a:rPr>
              <a:t>Nếu lực ma sát rất nhỏ thì có thể xảy ra hiện tượng gì đối với việc viết bảng?</a:t>
            </a:r>
            <a:endParaRPr lang="en-US" sz="2600" dirty="0">
              <a:solidFill>
                <a:srgbClr val="002060"/>
              </a:solidFill>
              <a:latin typeface="+mn-lt"/>
              <a:ea typeface="Calibri" panose="020F0502020204030204" pitchFamily="34" charset="0"/>
            </a:endParaRPr>
          </a:p>
        </p:txBody>
      </p:sp>
      <p:pic>
        <p:nvPicPr>
          <p:cNvPr id="4" name="Picture 3"/>
          <p:cNvPicPr>
            <a:picLocks noChangeAspect="1"/>
          </p:cNvPicPr>
          <p:nvPr/>
        </p:nvPicPr>
        <p:blipFill>
          <a:blip r:embed="rId3"/>
          <a:stretch>
            <a:fillRect/>
          </a:stretch>
        </p:blipFill>
        <p:spPr>
          <a:xfrm>
            <a:off x="4251322" y="2560306"/>
            <a:ext cx="3648075" cy="2223234"/>
          </a:xfrm>
          <a:prstGeom prst="rect">
            <a:avLst/>
          </a:prstGeom>
          <a:ln>
            <a:noFill/>
          </a:ln>
          <a:effectLst>
            <a:softEdge rad="112500"/>
          </a:effectLst>
        </p:spPr>
      </p:pic>
      <p:pic>
        <p:nvPicPr>
          <p:cNvPr id="17" name="Picture 34">
            <a:extLst>
              <a:ext uri="{FF2B5EF4-FFF2-40B4-BE49-F238E27FC236}">
                <a16:creationId xmlns:a16="http://schemas.microsoft.com/office/drawing/2014/main" xmlns="" id="{21D08058-F3E8-41DF-A057-0DE9EAE667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86123" y="2560306"/>
            <a:ext cx="2272914" cy="2432107"/>
          </a:xfrm>
          <a:prstGeom prst="rect">
            <a:avLst/>
          </a:prstGeom>
        </p:spPr>
      </p:pic>
    </p:spTree>
    <p:extLst>
      <p:ext uri="{BB962C8B-B14F-4D97-AF65-F5344CB8AC3E}">
        <p14:creationId xmlns:p14="http://schemas.microsoft.com/office/powerpoint/2010/main" val="38024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333767" y="2456811"/>
            <a:ext cx="4455994" cy="841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1740670" y="2456811"/>
            <a:ext cx="570254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Quan sát Hình 28.5</a:t>
            </a:r>
            <a:endParaRPr sz="2800" dirty="0">
              <a:latin typeface="+mj-lt"/>
            </a:endParaRPr>
          </a:p>
        </p:txBody>
      </p:sp>
      <p:sp>
        <p:nvSpPr>
          <p:cNvPr id="570" name="Google Shape;570;p33"/>
          <p:cNvSpPr txBox="1">
            <a:spLocks noGrp="1"/>
          </p:cNvSpPr>
          <p:nvPr>
            <p:ph type="title" idx="2"/>
          </p:nvPr>
        </p:nvSpPr>
        <p:spPr>
          <a:xfrm>
            <a:off x="0" y="1350854"/>
            <a:ext cx="9144000" cy="6838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smtClean="0">
                <a:latin typeface="+mj-lt"/>
              </a:rPr>
              <a:t>III. LỰC </a:t>
            </a:r>
            <a:r>
              <a:rPr lang="en" sz="3200" b="1" smtClean="0">
                <a:latin typeface="+mj-lt"/>
              </a:rPr>
              <a:t>MA SÁT VÀ BỀ MẶT TIẾP XÚC</a:t>
            </a:r>
            <a:endParaRPr sz="3200" b="1" dirty="0">
              <a:latin typeface="+mj-lt"/>
            </a:endParaRPr>
          </a:p>
        </p:txBody>
      </p:sp>
      <p:grpSp>
        <p:nvGrpSpPr>
          <p:cNvPr id="644" name="Google Shape;644;p33"/>
          <p:cNvGrpSpPr/>
          <p:nvPr/>
        </p:nvGrpSpPr>
        <p:grpSpPr>
          <a:xfrm>
            <a:off x="874429" y="1209114"/>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15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barn(inVertical)">
                                      <p:cBhvr>
                                        <p:cTn id="12" dur="500"/>
                                        <p:tgtEl>
                                          <p:spTgt spid="5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barn(inVertical)">
                                      <p:cBhvr>
                                        <p:cTn id="1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5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pSp>
        <p:nvGrpSpPr>
          <p:cNvPr id="1014" name="Google Shape;1014;p42"/>
          <p:cNvGrpSpPr/>
          <p:nvPr/>
        </p:nvGrpSpPr>
        <p:grpSpPr>
          <a:xfrm>
            <a:off x="-69506" y="4117502"/>
            <a:ext cx="661619" cy="679178"/>
            <a:chOff x="5017725" y="4792775"/>
            <a:chExt cx="159200" cy="163425"/>
          </a:xfrm>
        </p:grpSpPr>
        <p:sp>
          <p:nvSpPr>
            <p:cNvPr id="1015" name="Google Shape;1015;p4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42"/>
          <p:cNvGrpSpPr/>
          <p:nvPr/>
        </p:nvGrpSpPr>
        <p:grpSpPr>
          <a:xfrm rot="2404934">
            <a:off x="8463360" y="4569171"/>
            <a:ext cx="463937" cy="476250"/>
            <a:chOff x="5017725" y="4792775"/>
            <a:chExt cx="159200" cy="163425"/>
          </a:xfrm>
        </p:grpSpPr>
        <p:sp>
          <p:nvSpPr>
            <p:cNvPr id="1040" name="Google Shape;1040;p4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5909479" y="250629"/>
            <a:ext cx="1903863" cy="1917011"/>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0" y="2333209"/>
            <a:ext cx="2559929" cy="2315002"/>
          </a:xfrm>
          <a:prstGeom prst="ellipse">
            <a:avLst/>
          </a:prstGeom>
          <a:ln>
            <a:noFill/>
          </a:ln>
          <a:effectLst>
            <a:softEdge rad="112500"/>
          </a:effectLst>
        </p:spPr>
      </p:pic>
      <p:sp>
        <p:nvSpPr>
          <p:cNvPr id="62" name="Rectangle 61"/>
          <p:cNvSpPr/>
          <p:nvPr/>
        </p:nvSpPr>
        <p:spPr>
          <a:xfrm>
            <a:off x="521047" y="717770"/>
            <a:ext cx="5279252" cy="1066959"/>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rgbClr val="002060"/>
                </a:solidFill>
              </a:rPr>
              <a:t>Bề mặt tấm kim loại rất nhẵn khi nhìn bằng mắt thường. </a:t>
            </a:r>
            <a:endParaRPr lang="en-US" sz="2600" dirty="0">
              <a:solidFill>
                <a:srgbClr val="002060"/>
              </a:solidFill>
              <a:latin typeface="+mn-lt"/>
              <a:ea typeface="Calibri" panose="020F0502020204030204" pitchFamily="34" charset="0"/>
            </a:endParaRPr>
          </a:p>
        </p:txBody>
      </p:sp>
      <p:sp>
        <p:nvSpPr>
          <p:cNvPr id="63" name="Rectangle 62"/>
          <p:cNvSpPr/>
          <p:nvPr/>
        </p:nvSpPr>
        <p:spPr>
          <a:xfrm>
            <a:off x="2605644" y="2093457"/>
            <a:ext cx="6174550" cy="2528897"/>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rgbClr val="002060"/>
                </a:solidFill>
              </a:rPr>
              <a:t>Qua kính hiển vi, thấy gồ ghề với các chỗ lồi lõm rất nhỏ đan xen nhau. </a:t>
            </a:r>
          </a:p>
          <a:p>
            <a:pPr marL="457200" indent="-457200" algn="just">
              <a:lnSpc>
                <a:spcPts val="3800"/>
              </a:lnSpc>
              <a:buFont typeface="Arial" panose="020B0604020202020204" pitchFamily="34" charset="0"/>
              <a:buChar char="•"/>
            </a:pPr>
            <a:r>
              <a:rPr lang="en-US" sz="2600" dirty="0">
                <a:solidFill>
                  <a:srgbClr val="002060"/>
                </a:solidFill>
                <a:ea typeface="Calibri" panose="020F0502020204030204" pitchFamily="34" charset="0"/>
              </a:rPr>
              <a:t>Khi hai bề mặt tác dụng lên nhau, các chỗ lồi lõm tác dụng lực lên nhau, gây ra ma sát giữa hai bề mặt</a:t>
            </a:r>
            <a:r>
              <a:rPr lang="en-US" sz="2600" dirty="0" smtClean="0">
                <a:solidFill>
                  <a:srgbClr val="002060"/>
                </a:solidFill>
                <a:ea typeface="Calibri" panose="020F0502020204030204" pitchFamily="34" charset="0"/>
              </a:rPr>
              <a:t>.</a:t>
            </a:r>
            <a:endParaRPr lang="en-US" sz="2600" dirty="0">
              <a:solidFill>
                <a:srgbClr val="002060"/>
              </a:solidFill>
              <a:ea typeface="Calibri" panose="020F0502020204030204" pitchFamily="34" charset="0"/>
            </a:endParaRPr>
          </a:p>
        </p:txBody>
      </p:sp>
    </p:spTree>
    <p:extLst>
      <p:ext uri="{BB962C8B-B14F-4D97-AF65-F5344CB8AC3E}">
        <p14:creationId xmlns:p14="http://schemas.microsoft.com/office/powerpoint/2010/main" val="28403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0"/>
          <p:cNvSpPr/>
          <p:nvPr/>
        </p:nvSpPr>
        <p:spPr>
          <a:xfrm>
            <a:off x="1616658" y="744055"/>
            <a:ext cx="5705857" cy="684483"/>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5" name="Google Shape;455;p30"/>
          <p:cNvSpPr txBox="1">
            <a:spLocks noGrp="1"/>
          </p:cNvSpPr>
          <p:nvPr>
            <p:ph type="title"/>
          </p:nvPr>
        </p:nvSpPr>
        <p:spPr>
          <a:xfrm>
            <a:off x="1711757" y="799946"/>
            <a:ext cx="547908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smtClean="0">
                <a:solidFill>
                  <a:schemeClr val="accent2"/>
                </a:solidFill>
                <a:latin typeface="+mj-lt"/>
              </a:rPr>
              <a:t>KHỞI ĐỘNG</a:t>
            </a:r>
            <a:endParaRPr sz="3000" b="1" dirty="0">
              <a:solidFill>
                <a:schemeClr val="accent2"/>
              </a:solidFill>
              <a:latin typeface="+mj-lt"/>
            </a:endParaRPr>
          </a:p>
        </p:txBody>
      </p:sp>
      <p:sp>
        <p:nvSpPr>
          <p:cNvPr id="457" name="Google Shape;457;p3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204660" y="1561902"/>
            <a:ext cx="8529851" cy="1066959"/>
          </a:xfrm>
          <a:prstGeom prst="rect">
            <a:avLst/>
          </a:prstGeom>
        </p:spPr>
        <p:txBody>
          <a:bodyPr wrap="square">
            <a:spAutoFit/>
          </a:bodyPr>
          <a:lstStyle/>
          <a:p>
            <a:pPr algn="just">
              <a:lnSpc>
                <a:spcPts val="3800"/>
              </a:lnSpc>
            </a:pPr>
            <a:r>
              <a:rPr lang="en-US" sz="2500" dirty="0" smtClean="0">
                <a:solidFill>
                  <a:schemeClr val="accent3">
                    <a:lumMod val="90000"/>
                    <a:lumOff val="10000"/>
                  </a:schemeClr>
                </a:solidFill>
                <a:latin typeface="+mj-lt"/>
              </a:rPr>
              <a:t>Đẩy một khối gỗ trượt trên mặt bàn. Cho dù được đẩy trên mặt bàn nhẵn, khối gỗ vẫn chuyển động chậm dần lại. </a:t>
            </a:r>
            <a:endParaRPr lang="en-US" sz="2500" dirty="0">
              <a:solidFill>
                <a:schemeClr val="accent3">
                  <a:lumMod val="90000"/>
                  <a:lumOff val="10000"/>
                </a:schemeClr>
              </a:solidFill>
              <a:latin typeface="+mj-lt"/>
            </a:endParaRPr>
          </a:p>
        </p:txBody>
      </p:sp>
      <p:pic>
        <p:nvPicPr>
          <p:cNvPr id="2" name="Picture 1"/>
          <p:cNvPicPr>
            <a:picLocks noChangeAspect="1"/>
          </p:cNvPicPr>
          <p:nvPr/>
        </p:nvPicPr>
        <p:blipFill>
          <a:blip r:embed="rId3"/>
          <a:stretch>
            <a:fillRect/>
          </a:stretch>
        </p:blipFill>
        <p:spPr>
          <a:xfrm>
            <a:off x="1515698" y="2628861"/>
            <a:ext cx="5907774" cy="22290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barn(inVertical)">
                                      <p:cBhvr>
                                        <p:cTn id="7" dur="500"/>
                                        <p:tgtEl>
                                          <p:spTgt spid="4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barn(inVertical)">
                                      <p:cBhvr>
                                        <p:cTn id="10" dur="500"/>
                                        <p:tgtEl>
                                          <p:spTgt spid="4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45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txBox="1">
            <a:spLocks noGrp="1"/>
          </p:cNvSpPr>
          <p:nvPr>
            <p:ph type="title" idx="2"/>
          </p:nvPr>
        </p:nvSpPr>
        <p:spPr>
          <a:xfrm>
            <a:off x="0" y="722016"/>
            <a:ext cx="9144000" cy="792886"/>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US" sz="3200" b="1" dirty="0" smtClean="0">
                <a:latin typeface="+mj-lt"/>
              </a:rPr>
              <a:t>IV. MA SÁT VÀ CHUYỂN ĐỘNG</a:t>
            </a:r>
            <a:endParaRPr sz="3200" b="1" dirty="0">
              <a:latin typeface="+mj-lt"/>
            </a:endParaRPr>
          </a:p>
        </p:txBody>
      </p:sp>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10"/>
          <p:cNvSpPr/>
          <p:nvPr/>
        </p:nvSpPr>
        <p:spPr>
          <a:xfrm>
            <a:off x="1258025" y="1871006"/>
            <a:ext cx="7053462" cy="2041585"/>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rgbClr val="002060"/>
                </a:solidFill>
              </a:rPr>
              <a:t>Ma sát có thể cản trở nhưng cũng có thể thúc đẩy chuyển động.</a:t>
            </a:r>
          </a:p>
          <a:p>
            <a:pPr marL="457200" indent="-457200" algn="just">
              <a:lnSpc>
                <a:spcPts val="3800"/>
              </a:lnSpc>
              <a:buFont typeface="Arial" panose="020B0604020202020204" pitchFamily="34" charset="0"/>
              <a:buChar char="•"/>
            </a:pPr>
            <a:r>
              <a:rPr lang="en-US" sz="2600" dirty="0" smtClean="0">
                <a:solidFill>
                  <a:srgbClr val="002060"/>
                </a:solidFill>
              </a:rPr>
              <a:t>Tùy theo trường hợp, cớ những cách khác nhau để tăng, giảm ma sát phù hợp</a:t>
            </a:r>
          </a:p>
        </p:txBody>
      </p:sp>
    </p:spTree>
    <p:extLst>
      <p:ext uri="{BB962C8B-B14F-4D97-AF65-F5344CB8AC3E}">
        <p14:creationId xmlns:p14="http://schemas.microsoft.com/office/powerpoint/2010/main" val="203328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56"/>
          <p:cNvSpPr/>
          <p:nvPr/>
        </p:nvSpPr>
        <p:spPr>
          <a:xfrm>
            <a:off x="1728949" y="528687"/>
            <a:ext cx="5539031" cy="645019"/>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035" name="Google Shape;2035;p56"/>
          <p:cNvGrpSpPr/>
          <p:nvPr/>
        </p:nvGrpSpPr>
        <p:grpSpPr>
          <a:xfrm>
            <a:off x="507831" y="493240"/>
            <a:ext cx="568694" cy="572684"/>
            <a:chOff x="507831" y="493240"/>
            <a:chExt cx="568694" cy="572684"/>
          </a:xfrm>
        </p:grpSpPr>
        <p:sp>
          <p:nvSpPr>
            <p:cNvPr id="2036" name="Google Shape;2036;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56"/>
          <p:cNvGrpSpPr/>
          <p:nvPr/>
        </p:nvGrpSpPr>
        <p:grpSpPr>
          <a:xfrm>
            <a:off x="364747" y="4348339"/>
            <a:ext cx="493115" cy="496632"/>
            <a:chOff x="507831" y="493240"/>
            <a:chExt cx="568694" cy="572684"/>
          </a:xfrm>
        </p:grpSpPr>
        <p:sp>
          <p:nvSpPr>
            <p:cNvPr id="2041" name="Google Shape;2041;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56"/>
          <p:cNvGrpSpPr/>
          <p:nvPr/>
        </p:nvGrpSpPr>
        <p:grpSpPr>
          <a:xfrm>
            <a:off x="8382888" y="4480012"/>
            <a:ext cx="493115" cy="496632"/>
            <a:chOff x="507831" y="493240"/>
            <a:chExt cx="568694" cy="572684"/>
          </a:xfrm>
        </p:grpSpPr>
        <p:sp>
          <p:nvSpPr>
            <p:cNvPr id="2044" name="Google Shape;2044;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1442019" y="1456578"/>
            <a:ext cx="6112885" cy="1477328"/>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500" dirty="0" smtClean="0">
                <a:solidFill>
                  <a:srgbClr val="002060"/>
                </a:solidFill>
                <a:latin typeface="+mn-lt"/>
              </a:rPr>
              <a:t>Trong nhiều trường hợp, do cản trở chuyển động, ma sát có thể gây hại. </a:t>
            </a:r>
          </a:p>
          <a:p>
            <a:pPr marL="342900" indent="-342900" algn="just">
              <a:lnSpc>
                <a:spcPts val="3600"/>
              </a:lnSpc>
              <a:buFont typeface="Arial" panose="020B0604020202020204" pitchFamily="34" charset="0"/>
              <a:buChar char="•"/>
            </a:pPr>
            <a:r>
              <a:rPr lang="en-US" sz="2500" dirty="0" smtClean="0">
                <a:solidFill>
                  <a:srgbClr val="002060"/>
                </a:solidFill>
                <a:latin typeface="+mn-lt"/>
              </a:rPr>
              <a:t>Khi đó, người ta tìm cách giảm ma sát</a:t>
            </a:r>
            <a:endParaRPr lang="en-US" sz="2500" dirty="0">
              <a:solidFill>
                <a:srgbClr val="002060"/>
              </a:solidFill>
              <a:latin typeface="+mn-lt"/>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613" y="2837044"/>
            <a:ext cx="3079699" cy="2454531"/>
          </a:xfrm>
          <a:prstGeom prst="rect">
            <a:avLst/>
          </a:prstGeom>
        </p:spPr>
      </p:pic>
      <p:sp>
        <p:nvSpPr>
          <p:cNvPr id="14" name="Rectangle 13"/>
          <p:cNvSpPr/>
          <p:nvPr/>
        </p:nvSpPr>
        <p:spPr>
          <a:xfrm>
            <a:off x="1792223" y="619708"/>
            <a:ext cx="5420620" cy="511615"/>
          </a:xfrm>
          <a:prstGeom prst="rect">
            <a:avLst/>
          </a:prstGeom>
        </p:spPr>
        <p:txBody>
          <a:bodyPr wrap="square">
            <a:spAutoFit/>
          </a:bodyPr>
          <a:lstStyle/>
          <a:p>
            <a:pPr algn="ctr">
              <a:lnSpc>
                <a:spcPts val="3600"/>
              </a:lnSpc>
            </a:pPr>
            <a:r>
              <a:rPr lang="en-US" sz="2500" b="1" dirty="0" smtClean="0">
                <a:solidFill>
                  <a:srgbClr val="002060"/>
                </a:solidFill>
                <a:latin typeface="+mn-lt"/>
              </a:rPr>
              <a:t>1. Làm giảm ma sát</a:t>
            </a:r>
            <a:endParaRPr lang="en-US" sz="250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34"/>
                                        </p:tgtEl>
                                        <p:attrNameLst>
                                          <p:attrName>style.visibility</p:attrName>
                                        </p:attrNameLst>
                                      </p:cBhvr>
                                      <p:to>
                                        <p:strVal val="visible"/>
                                      </p:to>
                                    </p:set>
                                    <p:animEffect transition="in" filter="barn(inVertical)">
                                      <p:cBhvr>
                                        <p:cTn id="10" dur="500"/>
                                        <p:tgtEl>
                                          <p:spTgt spid="20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 grpId="0" animBg="1"/>
      <p:bldP spid="2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8"/>
          <p:cNvSpPr/>
          <p:nvPr/>
        </p:nvSpPr>
        <p:spPr>
          <a:xfrm>
            <a:off x="1781033" y="494569"/>
            <a:ext cx="6114198" cy="753465"/>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239" name="Google Shape;1239;p48"/>
          <p:cNvGrpSpPr/>
          <p:nvPr/>
        </p:nvGrpSpPr>
        <p:grpSpPr>
          <a:xfrm>
            <a:off x="507831" y="493240"/>
            <a:ext cx="568694" cy="572684"/>
            <a:chOff x="507831" y="493240"/>
            <a:chExt cx="568694" cy="572684"/>
          </a:xfrm>
        </p:grpSpPr>
        <p:sp>
          <p:nvSpPr>
            <p:cNvPr id="1240" name="Google Shape;1240;p48"/>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8"/>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48"/>
          <p:cNvSpPr txBox="1">
            <a:spLocks noGrp="1"/>
          </p:cNvSpPr>
          <p:nvPr>
            <p:ph type="title"/>
          </p:nvPr>
        </p:nvSpPr>
        <p:spPr>
          <a:xfrm>
            <a:off x="1937982" y="615863"/>
            <a:ext cx="587536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smtClean="0">
                <a:solidFill>
                  <a:schemeClr val="accent2"/>
                </a:solidFill>
                <a:latin typeface="+mj-lt"/>
              </a:rPr>
              <a:t>Ví dụ về trường hợp làm giảm ma sát</a:t>
            </a:r>
            <a:endParaRPr sz="2600" dirty="0">
              <a:solidFill>
                <a:schemeClr val="accent2"/>
              </a:solidFill>
              <a:latin typeface="+mj-lt"/>
            </a:endParaRPr>
          </a:p>
        </p:txBody>
      </p:sp>
      <p:sp>
        <p:nvSpPr>
          <p:cNvPr id="2" name="Rectangle 1"/>
          <p:cNvSpPr/>
          <p:nvPr/>
        </p:nvSpPr>
        <p:spPr>
          <a:xfrm>
            <a:off x="685802" y="1480409"/>
            <a:ext cx="6138318" cy="1938992"/>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mn-lt"/>
                <a:ea typeface="Calibri" panose="020F0502020204030204" pitchFamily="34" charset="0"/>
              </a:rPr>
              <a:t>Dầu mỡ được cho vào các bộ phận kim loại chuyển động trong động cơ làm giảm ma sát, giúp động cơ hoạt động tốt hơn, giảm hao mòn bề mặt các bộ phận. </a:t>
            </a:r>
            <a:endParaRPr lang="en-US" sz="2600" dirty="0">
              <a:solidFill>
                <a:schemeClr val="tx2">
                  <a:lumMod val="50000"/>
                </a:schemeClr>
              </a:solidFill>
              <a:latin typeface="+mn-lt"/>
            </a:endParaRPr>
          </a:p>
        </p:txBody>
      </p:sp>
      <p:pic>
        <p:nvPicPr>
          <p:cNvPr id="1026" name="Picture 2" descr="Tất tần tật về những loại dầu mỡ bôi trơn ô tô cần dùng - Mỡ Bôi Tr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003" y="1393808"/>
            <a:ext cx="2214112" cy="2160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3" name="Rectangle 372"/>
          <p:cNvSpPr/>
          <p:nvPr/>
        </p:nvSpPr>
        <p:spPr>
          <a:xfrm>
            <a:off x="2988860" y="3699916"/>
            <a:ext cx="5235002" cy="1015663"/>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mn-lt"/>
                <a:ea typeface="Calibri" panose="020F0502020204030204" pitchFamily="34" charset="0"/>
              </a:rPr>
              <a:t>Dùng vòng bi để thay chuyển động trượt bằng chuyển động lăn.</a:t>
            </a:r>
            <a:endParaRPr lang="en-US" sz="2600" dirty="0">
              <a:solidFill>
                <a:schemeClr val="tx2">
                  <a:lumMod val="50000"/>
                </a:schemeClr>
              </a:solidFill>
              <a:latin typeface="+mn-lt"/>
            </a:endParaRPr>
          </a:p>
        </p:txBody>
      </p:sp>
      <p:pic>
        <p:nvPicPr>
          <p:cNvPr id="1028" name="Picture 4" descr="Vòng bi trong hệ thống chuyển động - ĐỨC PHAN 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72" y="3419401"/>
            <a:ext cx="2377705" cy="1544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2"/>
                                        </p:tgtEl>
                                        <p:attrNameLst>
                                          <p:attrName>style.visibility</p:attrName>
                                        </p:attrNameLst>
                                      </p:cBhvr>
                                      <p:to>
                                        <p:strVal val="visible"/>
                                      </p:to>
                                    </p:set>
                                    <p:animEffect transition="in" filter="barn(inVertical)">
                                      <p:cBhvr>
                                        <p:cTn id="7" dur="500"/>
                                        <p:tgtEl>
                                          <p:spTgt spid="12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38"/>
                                        </p:tgtEl>
                                        <p:attrNameLst>
                                          <p:attrName>style.visibility</p:attrName>
                                        </p:attrNameLst>
                                      </p:cBhvr>
                                      <p:to>
                                        <p:strVal val="visible"/>
                                      </p:to>
                                    </p:set>
                                    <p:animEffect transition="in" filter="barn(inVertical)">
                                      <p:cBhvr>
                                        <p:cTn id="10" dur="500"/>
                                        <p:tgtEl>
                                          <p:spTgt spid="12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3"/>
                                        </p:tgtEl>
                                        <p:attrNameLst>
                                          <p:attrName>style.visibility</p:attrName>
                                        </p:attrNameLst>
                                      </p:cBhvr>
                                      <p:to>
                                        <p:strVal val="visible"/>
                                      </p:to>
                                    </p:set>
                                    <p:animEffect transition="in" filter="barn(inVertical)">
                                      <p:cBhvr>
                                        <p:cTn id="26"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 grpId="0" animBg="1"/>
      <p:bldP spid="1242" grpId="0"/>
      <p:bldP spid="2" grpId="0"/>
      <p:bldP spid="3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56"/>
          <p:cNvSpPr/>
          <p:nvPr/>
        </p:nvSpPr>
        <p:spPr>
          <a:xfrm>
            <a:off x="1728949" y="528687"/>
            <a:ext cx="5539031" cy="645019"/>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035" name="Google Shape;2035;p56"/>
          <p:cNvGrpSpPr/>
          <p:nvPr/>
        </p:nvGrpSpPr>
        <p:grpSpPr>
          <a:xfrm>
            <a:off x="507831" y="493240"/>
            <a:ext cx="568694" cy="572684"/>
            <a:chOff x="507831" y="493240"/>
            <a:chExt cx="568694" cy="572684"/>
          </a:xfrm>
        </p:grpSpPr>
        <p:sp>
          <p:nvSpPr>
            <p:cNvPr id="2036" name="Google Shape;2036;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56"/>
          <p:cNvGrpSpPr/>
          <p:nvPr/>
        </p:nvGrpSpPr>
        <p:grpSpPr>
          <a:xfrm>
            <a:off x="364747" y="4348339"/>
            <a:ext cx="493115" cy="496632"/>
            <a:chOff x="507831" y="493240"/>
            <a:chExt cx="568694" cy="572684"/>
          </a:xfrm>
        </p:grpSpPr>
        <p:sp>
          <p:nvSpPr>
            <p:cNvPr id="2041" name="Google Shape;2041;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842390" y="1798587"/>
            <a:ext cx="6112885" cy="2400657"/>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500" dirty="0" smtClean="0">
                <a:solidFill>
                  <a:srgbClr val="002060"/>
                </a:solidFill>
                <a:latin typeface="+mn-lt"/>
              </a:rPr>
              <a:t>Nếu không có ma sát, con người không thể đứng, ngồi, đi bộ; ô tô, xe máy không thể chuyển động trên đường…</a:t>
            </a:r>
          </a:p>
          <a:p>
            <a:pPr marL="342900" indent="-342900" algn="just">
              <a:lnSpc>
                <a:spcPts val="3600"/>
              </a:lnSpc>
              <a:buFont typeface="Arial" panose="020B0604020202020204" pitchFamily="34" charset="0"/>
              <a:buChar char="•"/>
            </a:pPr>
            <a:r>
              <a:rPr lang="en-US" sz="2500" dirty="0" smtClean="0">
                <a:solidFill>
                  <a:srgbClr val="002060"/>
                </a:solidFill>
                <a:latin typeface="+mn-lt"/>
              </a:rPr>
              <a:t>Lực ma sát không chỉ cản trở chuyển động mà còn thúc đẩy chuyển động. </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989" y="2456596"/>
            <a:ext cx="2452011" cy="2763671"/>
          </a:xfrm>
          <a:prstGeom prst="rect">
            <a:avLst/>
          </a:prstGeom>
        </p:spPr>
      </p:pic>
      <p:sp>
        <p:nvSpPr>
          <p:cNvPr id="14" name="Rectangle 13"/>
          <p:cNvSpPr/>
          <p:nvPr/>
        </p:nvSpPr>
        <p:spPr>
          <a:xfrm>
            <a:off x="1792223" y="619708"/>
            <a:ext cx="5420620" cy="553998"/>
          </a:xfrm>
          <a:prstGeom prst="rect">
            <a:avLst/>
          </a:prstGeom>
        </p:spPr>
        <p:txBody>
          <a:bodyPr wrap="square">
            <a:spAutoFit/>
          </a:bodyPr>
          <a:lstStyle/>
          <a:p>
            <a:pPr algn="ctr">
              <a:lnSpc>
                <a:spcPts val="3600"/>
              </a:lnSpc>
            </a:pPr>
            <a:r>
              <a:rPr lang="en-US" sz="2500" b="1" dirty="0" smtClean="0">
                <a:solidFill>
                  <a:srgbClr val="002060"/>
                </a:solidFill>
                <a:latin typeface="+mn-lt"/>
              </a:rPr>
              <a:t>2. Làm tăng ma sát</a:t>
            </a:r>
            <a:endParaRPr lang="en-US" sz="2500" dirty="0">
              <a:solidFill>
                <a:srgbClr val="002060"/>
              </a:solidFill>
              <a:latin typeface="+mn-lt"/>
            </a:endParaRPr>
          </a:p>
        </p:txBody>
      </p:sp>
    </p:spTree>
    <p:extLst>
      <p:ext uri="{BB962C8B-B14F-4D97-AF65-F5344CB8AC3E}">
        <p14:creationId xmlns:p14="http://schemas.microsoft.com/office/powerpoint/2010/main" val="2004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34"/>
                                        </p:tgtEl>
                                        <p:attrNameLst>
                                          <p:attrName>style.visibility</p:attrName>
                                        </p:attrNameLst>
                                      </p:cBhvr>
                                      <p:to>
                                        <p:strVal val="visible"/>
                                      </p:to>
                                    </p:set>
                                    <p:animEffect transition="in" filter="barn(inVertical)">
                                      <p:cBhvr>
                                        <p:cTn id="10" dur="500"/>
                                        <p:tgtEl>
                                          <p:spTgt spid="20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 grpId="0" animBg="1"/>
      <p:bldP spid="2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77" name="Google Shape;463;p31"/>
          <p:cNvSpPr/>
          <p:nvPr/>
        </p:nvSpPr>
        <p:spPr>
          <a:xfrm>
            <a:off x="934872" y="635249"/>
            <a:ext cx="7397141" cy="572701"/>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8" name="Google Shape;470;p31"/>
          <p:cNvSpPr txBox="1">
            <a:spLocks noGrp="1"/>
          </p:cNvSpPr>
          <p:nvPr>
            <p:ph type="title"/>
          </p:nvPr>
        </p:nvSpPr>
        <p:spPr>
          <a:xfrm>
            <a:off x="989463" y="619976"/>
            <a:ext cx="728108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accent2"/>
                </a:solidFill>
                <a:latin typeface="+mj-lt"/>
              </a:rPr>
              <a:t>Ví dụ về trường hợp làm tăng lực ma sát</a:t>
            </a:r>
            <a:endParaRPr sz="2600" b="1" dirty="0">
              <a:solidFill>
                <a:schemeClr val="accent2"/>
              </a:solidFill>
              <a:latin typeface="+mj-lt"/>
            </a:endParaRPr>
          </a:p>
        </p:txBody>
      </p:sp>
      <p:sp>
        <p:nvSpPr>
          <p:cNvPr id="80" name="Google Shape;478;p31"/>
          <p:cNvSpPr txBox="1">
            <a:spLocks/>
          </p:cNvSpPr>
          <p:nvPr/>
        </p:nvSpPr>
        <p:spPr>
          <a:xfrm>
            <a:off x="0" y="1441544"/>
            <a:ext cx="9034818" cy="99628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200"/>
              </a:lnSpc>
            </a:pPr>
            <a:r>
              <a:rPr lang="vi-VN" sz="2500" dirty="0">
                <a:solidFill>
                  <a:srgbClr val="002060"/>
                </a:solidFill>
                <a:latin typeface="+mn-lt"/>
              </a:rPr>
              <a:t>Khi đi bộ trên đường trơn cần phải </a:t>
            </a:r>
            <a:r>
              <a:rPr lang="vi-VN" sz="2500" dirty="0" smtClean="0">
                <a:solidFill>
                  <a:srgbClr val="002060"/>
                </a:solidFill>
                <a:latin typeface="+mn-lt"/>
              </a:rPr>
              <a:t>tăng</a:t>
            </a:r>
            <a:endParaRPr lang="en-US" sz="2500" dirty="0" smtClean="0">
              <a:solidFill>
                <a:srgbClr val="002060"/>
              </a:solidFill>
              <a:latin typeface="+mn-lt"/>
            </a:endParaRPr>
          </a:p>
          <a:p>
            <a:pPr algn="ctr">
              <a:lnSpc>
                <a:spcPts val="3200"/>
              </a:lnSpc>
            </a:pPr>
            <a:r>
              <a:rPr lang="vi-VN" sz="2500" dirty="0" smtClean="0">
                <a:solidFill>
                  <a:srgbClr val="002060"/>
                </a:solidFill>
                <a:latin typeface="+mn-lt"/>
              </a:rPr>
              <a:t> </a:t>
            </a:r>
            <a:r>
              <a:rPr lang="vi-VN" sz="2500" dirty="0">
                <a:solidFill>
                  <a:srgbClr val="002060"/>
                </a:solidFill>
                <a:latin typeface="+mn-lt"/>
              </a:rPr>
              <a:t>ma sát giữa chân và mặt đường.</a:t>
            </a:r>
            <a:endParaRPr lang="en-US" sz="2500" dirty="0">
              <a:solidFill>
                <a:srgbClr val="002060"/>
              </a:solidFill>
              <a:latin typeface="+mn-lt"/>
            </a:endParaRPr>
          </a:p>
        </p:txBody>
      </p:sp>
      <p:pic>
        <p:nvPicPr>
          <p:cNvPr id="2050" name="Picture 2" descr="Nắm chắc những điều này khi lái xe trên đường trơn trượt do băng tuyết |  Thời Đ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611" y="2437831"/>
            <a:ext cx="3443691" cy="2582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874881" y="2465126"/>
            <a:ext cx="3133725" cy="2555473"/>
          </a:xfrm>
          <a:prstGeom prst="rect">
            <a:avLst/>
          </a:prstGeom>
          <a:ln>
            <a:noFill/>
          </a:ln>
          <a:effectLst>
            <a:softEdge rad="112500"/>
          </a:effectLst>
        </p:spPr>
      </p:pic>
    </p:spTree>
    <p:extLst>
      <p:ext uri="{BB962C8B-B14F-4D97-AF65-F5344CB8AC3E}">
        <p14:creationId xmlns:p14="http://schemas.microsoft.com/office/powerpoint/2010/main" val="26151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arn(inVertical)">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1002" y="225187"/>
            <a:ext cx="5782883" cy="455693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366" y="2379529"/>
            <a:ext cx="2668139" cy="2763971"/>
          </a:xfrm>
          <a:prstGeom prst="rect">
            <a:avLst/>
          </a:prstGeom>
        </p:spPr>
      </p:pic>
    </p:spTree>
    <p:extLst>
      <p:ext uri="{BB962C8B-B14F-4D97-AF65-F5344CB8AC3E}">
        <p14:creationId xmlns:p14="http://schemas.microsoft.com/office/powerpoint/2010/main" val="5258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69" name="Google Shape;1007;p42"/>
          <p:cNvSpPr/>
          <p:nvPr/>
        </p:nvSpPr>
        <p:spPr>
          <a:xfrm>
            <a:off x="1987169" y="997562"/>
            <a:ext cx="5519100" cy="685189"/>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 name="Google Shape;1011;p42"/>
          <p:cNvSpPr txBox="1">
            <a:spLocks noGrp="1"/>
          </p:cNvSpPr>
          <p:nvPr>
            <p:ph type="title"/>
          </p:nvPr>
        </p:nvSpPr>
        <p:spPr>
          <a:xfrm>
            <a:off x="2096363" y="1046329"/>
            <a:ext cx="530072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chemeClr val="accent2"/>
                </a:solidFill>
                <a:latin typeface="+mj-lt"/>
              </a:rPr>
              <a:t>3. Ma sát và an toàn giao thông</a:t>
            </a:r>
            <a:endParaRPr sz="2800" dirty="0">
              <a:solidFill>
                <a:schemeClr val="accent2"/>
              </a:solidFill>
              <a:latin typeface="+mj-lt"/>
            </a:endParaRPr>
          </a:p>
        </p:txBody>
      </p:sp>
      <p:sp>
        <p:nvSpPr>
          <p:cNvPr id="15" name="Rectangle 14"/>
          <p:cNvSpPr/>
          <p:nvPr/>
        </p:nvSpPr>
        <p:spPr>
          <a:xfrm>
            <a:off x="993012" y="2082851"/>
            <a:ext cx="7712130" cy="2123915"/>
          </a:xfrm>
          <a:prstGeom prst="rect">
            <a:avLst/>
          </a:prstGeom>
        </p:spPr>
        <p:txBody>
          <a:bodyPr wrap="square">
            <a:spAutoFit/>
          </a:bodyPr>
          <a:lstStyle/>
          <a:p>
            <a:pPr marL="457200" indent="-457200" algn="just">
              <a:lnSpc>
                <a:spcPts val="3800"/>
              </a:lnSpc>
              <a:spcAft>
                <a:spcPts val="1000"/>
              </a:spcAft>
              <a:buFont typeface="Arial" panose="020B0604020202020204" pitchFamily="34" charset="0"/>
              <a:buChar char="•"/>
            </a:pPr>
            <a:r>
              <a:rPr lang="en-US" sz="2600" dirty="0">
                <a:solidFill>
                  <a:schemeClr val="tx2">
                    <a:lumMod val="50000"/>
                  </a:schemeClr>
                </a:solidFill>
                <a:latin typeface="+mj-lt"/>
                <a:ea typeface="Calibri" panose="020F0502020204030204" pitchFamily="34" charset="0"/>
              </a:rPr>
              <a:t>Lực ma sát </a:t>
            </a:r>
            <a:r>
              <a:rPr lang="en-US" sz="2600" dirty="0" smtClean="0">
                <a:solidFill>
                  <a:schemeClr val="tx2">
                    <a:lumMod val="50000"/>
                  </a:schemeClr>
                </a:solidFill>
                <a:latin typeface="+mj-lt"/>
                <a:ea typeface="Calibri" panose="020F0502020204030204" pitchFamily="34" charset="0"/>
              </a:rPr>
              <a:t>có vai trò quan trọng trong giao thông. </a:t>
            </a:r>
          </a:p>
          <a:p>
            <a:pPr marL="457200" indent="-457200" algn="just">
              <a:lnSpc>
                <a:spcPts val="3800"/>
              </a:lnSpc>
              <a:spcAft>
                <a:spcPts val="1000"/>
              </a:spcAft>
              <a:buFont typeface="Arial" panose="020B0604020202020204" pitchFamily="34" charset="0"/>
              <a:buChar char="•"/>
            </a:pPr>
            <a:r>
              <a:rPr lang="en-US" sz="2600" dirty="0" smtClean="0">
                <a:solidFill>
                  <a:schemeClr val="tx2">
                    <a:lumMod val="50000"/>
                  </a:schemeClr>
                </a:solidFill>
                <a:latin typeface="+mj-lt"/>
                <a:ea typeface="Calibri" panose="020F0502020204030204" pitchFamily="34" charset="0"/>
              </a:rPr>
              <a:t>Lực ma sát giữa bánh xe và mặt đường giữ cho bánh xe lăn trên đường không bị trơn trượt.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8"/>
        <p:cNvGrpSpPr/>
        <p:nvPr/>
      </p:nvGrpSpPr>
      <p:grpSpPr>
        <a:xfrm>
          <a:off x="0" y="0"/>
          <a:ext cx="0" cy="0"/>
          <a:chOff x="0" y="0"/>
          <a:chExt cx="0" cy="0"/>
        </a:xfrm>
      </p:grpSpPr>
      <p:grpSp>
        <p:nvGrpSpPr>
          <p:cNvPr id="2007" name="Google Shape;2007;p54"/>
          <p:cNvGrpSpPr/>
          <p:nvPr/>
        </p:nvGrpSpPr>
        <p:grpSpPr>
          <a:xfrm>
            <a:off x="8390621" y="4391738"/>
            <a:ext cx="493115" cy="496632"/>
            <a:chOff x="507831" y="493240"/>
            <a:chExt cx="568694" cy="572684"/>
          </a:xfrm>
        </p:grpSpPr>
        <p:sp>
          <p:nvSpPr>
            <p:cNvPr id="2008" name="Google Shape;2008;p54"/>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Phanh xe tay ga thế nào cho an toàn? | Tạp chí Giao thông vận tả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07" y="2024760"/>
            <a:ext cx="3807725" cy="2911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Dấu hiệu xe máy bị hỏng phanh và những lưu ý để đảm bảo an t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449" y="2129625"/>
            <a:ext cx="4231295" cy="2806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Google Shape;478;p31"/>
          <p:cNvSpPr txBox="1">
            <a:spLocks/>
          </p:cNvSpPr>
          <p:nvPr/>
        </p:nvSpPr>
        <p:spPr>
          <a:xfrm>
            <a:off x="1419367" y="807725"/>
            <a:ext cx="6591869" cy="1321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3400"/>
              </a:lnSpc>
            </a:pPr>
            <a:r>
              <a:rPr lang="en-US" sz="2400" dirty="0" smtClean="0">
                <a:solidFill>
                  <a:srgbClr val="002060"/>
                </a:solidFill>
                <a:latin typeface="+mn-lt"/>
              </a:rPr>
              <a:t>Khi phanh xe, lực ma sát giúp xe chuyển động chậm lại và dừng hẳn, tránh được các va chạm gây nguy hiểm cho người và xe</a:t>
            </a:r>
            <a:endParaRPr lang="en-US" sz="2400" dirty="0">
              <a:solidFill>
                <a:srgbClr val="002060"/>
              </a:solidFill>
              <a:latin typeface="+mn-lt"/>
            </a:endParaRPr>
          </a:p>
        </p:txBody>
      </p:sp>
    </p:spTree>
    <p:extLst>
      <p:ext uri="{BB962C8B-B14F-4D97-AF65-F5344CB8AC3E}">
        <p14:creationId xmlns:p14="http://schemas.microsoft.com/office/powerpoint/2010/main" val="35055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5"/>
          <p:cNvSpPr/>
          <p:nvPr/>
        </p:nvSpPr>
        <p:spPr>
          <a:xfrm>
            <a:off x="2390720" y="715354"/>
            <a:ext cx="5507668" cy="572121"/>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32" name="Google Shape;732;p35"/>
          <p:cNvGrpSpPr/>
          <p:nvPr/>
        </p:nvGrpSpPr>
        <p:grpSpPr>
          <a:xfrm>
            <a:off x="507831" y="493240"/>
            <a:ext cx="568694" cy="572684"/>
            <a:chOff x="507831" y="493240"/>
            <a:chExt cx="568694" cy="572684"/>
          </a:xfrm>
        </p:grpSpPr>
        <p:sp>
          <p:nvSpPr>
            <p:cNvPr id="733" name="Google Shape;733;p35"/>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35"/>
          <p:cNvSpPr txBox="1">
            <a:spLocks noGrp="1"/>
          </p:cNvSpPr>
          <p:nvPr>
            <p:ph type="title"/>
          </p:nvPr>
        </p:nvSpPr>
        <p:spPr>
          <a:xfrm>
            <a:off x="2390720" y="715354"/>
            <a:ext cx="5390625" cy="7651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accent2"/>
                </a:solidFill>
                <a:latin typeface="+mj-lt"/>
              </a:rPr>
              <a:t>Thảo luận và trả lời câu hỏi</a:t>
            </a:r>
            <a:endParaRPr sz="2800" b="1" dirty="0">
              <a:solidFill>
                <a:schemeClr val="accent2"/>
              </a:solidFill>
              <a:latin typeface="+mj-lt"/>
            </a:endParaRPr>
          </a:p>
        </p:txBody>
      </p:sp>
      <p:sp>
        <p:nvSpPr>
          <p:cNvPr id="740" name="Google Shape;740;p35"/>
          <p:cNvSpPr/>
          <p:nvPr/>
        </p:nvSpPr>
        <p:spPr>
          <a:xfrm>
            <a:off x="2334836" y="2797496"/>
            <a:ext cx="772711" cy="8587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pic>
        <p:nvPicPr>
          <p:cNvPr id="26"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1161853" y="432639"/>
            <a:ext cx="1182834" cy="1250702"/>
          </a:xfrm>
          <a:prstGeom prst="rect">
            <a:avLst/>
          </a:prstGeom>
        </p:spPr>
      </p:pic>
      <p:sp>
        <p:nvSpPr>
          <p:cNvPr id="27" name="TextBox 33"/>
          <p:cNvSpPr txBox="1"/>
          <p:nvPr/>
        </p:nvSpPr>
        <p:spPr>
          <a:xfrm>
            <a:off x="1258939" y="565733"/>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3 phút </a:t>
            </a:r>
            <a:endParaRPr lang="en-US" sz="2400"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787660" y="1673172"/>
            <a:ext cx="8184502" cy="964367"/>
          </a:xfrm>
          <a:prstGeom prst="rect">
            <a:avLst/>
          </a:prstGeom>
        </p:spPr>
        <p:txBody>
          <a:bodyPr wrap="square">
            <a:spAutoFit/>
          </a:bodyPr>
          <a:lstStyle/>
          <a:p>
            <a:pPr algn="just">
              <a:lnSpc>
                <a:spcPts val="3400"/>
              </a:lnSpc>
            </a:pPr>
            <a:r>
              <a:rPr lang="vi-VN" sz="2600" dirty="0">
                <a:solidFill>
                  <a:schemeClr val="accent3">
                    <a:lumMod val="90000"/>
                    <a:lumOff val="10000"/>
                  </a:schemeClr>
                </a:solidFill>
                <a:latin typeface="+mn-lt"/>
                <a:ea typeface="Calibri" panose="020F0502020204030204" pitchFamily="34" charset="0"/>
              </a:rPr>
              <a:t>Hãy lấy ví dụ về ảnh hưởng của lực ma sát (có lợi và có hại) trong giao thông với các trường hợp sau đây:</a:t>
            </a:r>
            <a:endParaRPr lang="en-US" sz="2600" dirty="0">
              <a:solidFill>
                <a:schemeClr val="accent3">
                  <a:lumMod val="90000"/>
                  <a:lumOff val="10000"/>
                </a:schemeClr>
              </a:solidFill>
              <a:latin typeface="+mn-lt"/>
              <a:ea typeface="Calibri" panose="020F0502020204030204" pitchFamily="34" charset="0"/>
            </a:endParaRPr>
          </a:p>
        </p:txBody>
      </p:sp>
      <p:sp>
        <p:nvSpPr>
          <p:cNvPr id="7" name="Rectangle 6"/>
          <p:cNvSpPr/>
          <p:nvPr/>
        </p:nvSpPr>
        <p:spPr>
          <a:xfrm>
            <a:off x="2535884" y="2980649"/>
            <a:ext cx="370614" cy="492443"/>
          </a:xfrm>
          <a:prstGeom prst="rect">
            <a:avLst/>
          </a:prstGeom>
        </p:spPr>
        <p:txBody>
          <a:bodyPr wrap="none">
            <a:spAutoFit/>
          </a:bodyPr>
          <a:lstStyle/>
          <a:p>
            <a:r>
              <a:rPr lang="en-US" sz="2600" b="1" dirty="0" smtClean="0">
                <a:solidFill>
                  <a:schemeClr val="accent2"/>
                </a:solidFill>
                <a:latin typeface="Arial" panose="020B0604020202020204" pitchFamily="34" charset="0"/>
                <a:cs typeface="Arial" panose="020B0604020202020204" pitchFamily="34" charset="0"/>
              </a:rPr>
              <a:t>1</a:t>
            </a:r>
            <a:endParaRPr lang="en-US" sz="2600" b="1" dirty="0">
              <a:solidFill>
                <a:schemeClr val="accent2"/>
              </a:solidFill>
            </a:endParaRPr>
          </a:p>
        </p:txBody>
      </p:sp>
      <p:sp>
        <p:nvSpPr>
          <p:cNvPr id="35" name="Rectangle 34"/>
          <p:cNvSpPr/>
          <p:nvPr/>
        </p:nvSpPr>
        <p:spPr>
          <a:xfrm>
            <a:off x="3200190" y="2980107"/>
            <a:ext cx="6521528" cy="528350"/>
          </a:xfrm>
          <a:prstGeom prst="rect">
            <a:avLst/>
          </a:prstGeom>
        </p:spPr>
        <p:txBody>
          <a:bodyPr wrap="square">
            <a:spAutoFit/>
          </a:bodyPr>
          <a:lstStyle/>
          <a:p>
            <a:pPr algn="just">
              <a:lnSpc>
                <a:spcPts val="3400"/>
              </a:lnSpc>
            </a:pPr>
            <a:r>
              <a:rPr lang="en-US" sz="2600" dirty="0" smtClean="0">
                <a:solidFill>
                  <a:schemeClr val="accent3">
                    <a:lumMod val="90000"/>
                    <a:lumOff val="10000"/>
                  </a:schemeClr>
                </a:solidFill>
                <a:latin typeface="+mn-lt"/>
                <a:ea typeface="Calibri" panose="020F0502020204030204" pitchFamily="34" charset="0"/>
              </a:rPr>
              <a:t>Người đi bộ. </a:t>
            </a:r>
            <a:endParaRPr lang="en-US" sz="2600" dirty="0">
              <a:solidFill>
                <a:schemeClr val="accent3">
                  <a:lumMod val="90000"/>
                  <a:lumOff val="10000"/>
                </a:schemeClr>
              </a:solidFill>
              <a:latin typeface="+mn-lt"/>
              <a:ea typeface="Calibri" panose="020F0502020204030204" pitchFamily="34" charset="0"/>
            </a:endParaRPr>
          </a:p>
        </p:txBody>
      </p:sp>
      <p:sp>
        <p:nvSpPr>
          <p:cNvPr id="16" name="Rectangle 15"/>
          <p:cNvSpPr/>
          <p:nvPr/>
        </p:nvSpPr>
        <p:spPr>
          <a:xfrm>
            <a:off x="2604647" y="3508998"/>
            <a:ext cx="370614" cy="492443"/>
          </a:xfrm>
          <a:prstGeom prst="rect">
            <a:avLst/>
          </a:prstGeom>
        </p:spPr>
        <p:txBody>
          <a:bodyPr wrap="none">
            <a:spAutoFit/>
          </a:bodyPr>
          <a:lstStyle/>
          <a:p>
            <a:r>
              <a:rPr lang="en-US" sz="2600" b="1" dirty="0" smtClean="0">
                <a:solidFill>
                  <a:schemeClr val="accent2"/>
                </a:solidFill>
                <a:latin typeface="Arial" panose="020B0604020202020204" pitchFamily="34" charset="0"/>
                <a:cs typeface="Arial" panose="020B0604020202020204" pitchFamily="34" charset="0"/>
              </a:rPr>
              <a:t>2</a:t>
            </a:r>
            <a:endParaRPr lang="en-US" sz="2600" b="1" dirty="0">
              <a:solidFill>
                <a:schemeClr val="accent2"/>
              </a:solidFill>
            </a:endParaRPr>
          </a:p>
        </p:txBody>
      </p:sp>
      <p:sp>
        <p:nvSpPr>
          <p:cNvPr id="18" name="Google Shape;740;p35"/>
          <p:cNvSpPr/>
          <p:nvPr/>
        </p:nvSpPr>
        <p:spPr>
          <a:xfrm>
            <a:off x="3200190" y="3933464"/>
            <a:ext cx="772711" cy="8587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19" name="Rectangle 18"/>
          <p:cNvSpPr/>
          <p:nvPr/>
        </p:nvSpPr>
        <p:spPr>
          <a:xfrm>
            <a:off x="3401238" y="4116617"/>
            <a:ext cx="370614" cy="492443"/>
          </a:xfrm>
          <a:prstGeom prst="rect">
            <a:avLst/>
          </a:prstGeom>
        </p:spPr>
        <p:txBody>
          <a:bodyPr wrap="none">
            <a:spAutoFit/>
          </a:bodyPr>
          <a:lstStyle/>
          <a:p>
            <a:r>
              <a:rPr lang="en-US" sz="2600" b="1" dirty="0" smtClean="0">
                <a:solidFill>
                  <a:schemeClr val="accent2"/>
                </a:solidFill>
                <a:latin typeface="Arial" panose="020B0604020202020204" pitchFamily="34" charset="0"/>
                <a:cs typeface="Arial" panose="020B0604020202020204" pitchFamily="34" charset="0"/>
              </a:rPr>
              <a:t>2</a:t>
            </a:r>
            <a:endParaRPr lang="en-US" sz="2600" b="1" dirty="0">
              <a:solidFill>
                <a:schemeClr val="accent2"/>
              </a:solidFill>
            </a:endParaRPr>
          </a:p>
        </p:txBody>
      </p:sp>
      <p:sp>
        <p:nvSpPr>
          <p:cNvPr id="20" name="Rectangle 19"/>
          <p:cNvSpPr/>
          <p:nvPr/>
        </p:nvSpPr>
        <p:spPr>
          <a:xfrm>
            <a:off x="4065544" y="4116075"/>
            <a:ext cx="4695494" cy="528350"/>
          </a:xfrm>
          <a:prstGeom prst="rect">
            <a:avLst/>
          </a:prstGeom>
        </p:spPr>
        <p:txBody>
          <a:bodyPr wrap="square">
            <a:spAutoFit/>
          </a:bodyPr>
          <a:lstStyle/>
          <a:p>
            <a:pPr algn="just">
              <a:lnSpc>
                <a:spcPts val="3400"/>
              </a:lnSpc>
            </a:pPr>
            <a:r>
              <a:rPr lang="en-US" sz="2600" dirty="0" smtClean="0">
                <a:solidFill>
                  <a:schemeClr val="accent3">
                    <a:lumMod val="90000"/>
                    <a:lumOff val="10000"/>
                  </a:schemeClr>
                </a:solidFill>
                <a:latin typeface="+mn-lt"/>
                <a:ea typeface="Calibri" panose="020F0502020204030204" pitchFamily="34" charset="0"/>
              </a:rPr>
              <a:t>Tàu hỏa chạy trên đường ray</a:t>
            </a:r>
            <a:endParaRPr lang="en-US" sz="2600" dirty="0">
              <a:solidFill>
                <a:schemeClr val="accent3">
                  <a:lumMod val="90000"/>
                  <a:lumOff val="10000"/>
                </a:schemeClr>
              </a:solidFill>
              <a:latin typeface="+mn-lt"/>
              <a:ea typeface="Calibri" panose="020F0502020204030204" pitchFamily="34" charset="0"/>
            </a:endParaRPr>
          </a:p>
        </p:txBody>
      </p:sp>
    </p:spTree>
    <p:extLst>
      <p:ext uri="{BB962C8B-B14F-4D97-AF65-F5344CB8AC3E}">
        <p14:creationId xmlns:p14="http://schemas.microsoft.com/office/powerpoint/2010/main" val="41651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35"/>
                                        </p:tgtEl>
                                        <p:attrNameLst>
                                          <p:attrName>style.visibility</p:attrName>
                                        </p:attrNameLst>
                                      </p:cBhvr>
                                      <p:to>
                                        <p:strVal val="visible"/>
                                      </p:to>
                                    </p:set>
                                    <p:animEffect transition="in" filter="barn(inVertical)">
                                      <p:cBhvr>
                                        <p:cTn id="13" dur="500"/>
                                        <p:tgtEl>
                                          <p:spTgt spid="7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31"/>
                                        </p:tgtEl>
                                        <p:attrNameLst>
                                          <p:attrName>style.visibility</p:attrName>
                                        </p:attrNameLst>
                                      </p:cBhvr>
                                      <p:to>
                                        <p:strVal val="visible"/>
                                      </p:to>
                                    </p:set>
                                    <p:animEffect transition="in" filter="barn(inVertical)">
                                      <p:cBhvr>
                                        <p:cTn id="16" dur="500"/>
                                        <p:tgtEl>
                                          <p:spTgt spid="7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40"/>
                                        </p:tgtEl>
                                        <p:attrNameLst>
                                          <p:attrName>style.visibility</p:attrName>
                                        </p:attrNameLst>
                                      </p:cBhvr>
                                      <p:to>
                                        <p:strVal val="visible"/>
                                      </p:to>
                                    </p:set>
                                    <p:animEffect transition="in" filter="fade">
                                      <p:cBhvr>
                                        <p:cTn id="31" dur="1000"/>
                                        <p:tgtEl>
                                          <p:spTgt spid="740"/>
                                        </p:tgtEl>
                                      </p:cBhvr>
                                    </p:animEffect>
                                    <p:anim calcmode="lin" valueType="num">
                                      <p:cBhvr>
                                        <p:cTn id="32" dur="1000" fill="hold"/>
                                        <p:tgtEl>
                                          <p:spTgt spid="740"/>
                                        </p:tgtEl>
                                        <p:attrNameLst>
                                          <p:attrName>ppt_x</p:attrName>
                                        </p:attrNameLst>
                                      </p:cBhvr>
                                      <p:tavLst>
                                        <p:tav tm="0">
                                          <p:val>
                                            <p:strVal val="#ppt_x"/>
                                          </p:val>
                                        </p:tav>
                                        <p:tav tm="100000">
                                          <p:val>
                                            <p:strVal val="#ppt_x"/>
                                          </p:val>
                                        </p:tav>
                                      </p:tavLst>
                                    </p:anim>
                                    <p:anim calcmode="lin" valueType="num">
                                      <p:cBhvr>
                                        <p:cTn id="33" dur="1000" fill="hold"/>
                                        <p:tgtEl>
                                          <p:spTgt spid="7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p:bldP spid="735" grpId="0"/>
      <p:bldP spid="740" grpId="0" animBg="1"/>
      <p:bldP spid="27" grpId="0"/>
      <p:bldP spid="6" grpId="0"/>
      <p:bldP spid="7" grpId="0"/>
      <p:bldP spid="35" grpId="0"/>
      <p:bldP spid="16" grpId="0"/>
      <p:bldP spid="18" grpId="0" animBg="1"/>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cxnSp>
        <p:nvCxnSpPr>
          <p:cNvPr id="8" name="Google Shape;1166;p45"/>
          <p:cNvCxnSpPr/>
          <p:nvPr/>
        </p:nvCxnSpPr>
        <p:spPr>
          <a:xfrm>
            <a:off x="1243975" y="1658553"/>
            <a:ext cx="743358" cy="4073"/>
          </a:xfrm>
          <a:prstGeom prst="straightConnector1">
            <a:avLst/>
          </a:prstGeom>
          <a:noFill/>
          <a:ln w="19050" cap="flat" cmpd="sng">
            <a:solidFill>
              <a:schemeClr val="lt2"/>
            </a:solidFill>
            <a:prstDash val="dot"/>
            <a:round/>
            <a:headEnd type="none" w="med" len="med"/>
            <a:tailEnd type="oval" w="med" len="med"/>
          </a:ln>
        </p:spPr>
      </p:cxnSp>
      <p:sp>
        <p:nvSpPr>
          <p:cNvPr id="13" name="Google Shape;1173;p45"/>
          <p:cNvSpPr/>
          <p:nvPr/>
        </p:nvSpPr>
        <p:spPr>
          <a:xfrm>
            <a:off x="320660" y="1247135"/>
            <a:ext cx="696099" cy="6635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j-lt"/>
                <a:ea typeface="Love Ya Like A Sister"/>
                <a:cs typeface="Love Ya Like A Sister"/>
                <a:sym typeface="Love Ya Like A Sister"/>
              </a:rPr>
              <a:t>1</a:t>
            </a:r>
            <a:endParaRPr sz="2600" dirty="0">
              <a:solidFill>
                <a:schemeClr val="accent2"/>
              </a:solidFill>
              <a:latin typeface="+mj-lt"/>
              <a:ea typeface="Love Ya Like A Sister"/>
              <a:cs typeface="Love Ya Like A Sister"/>
              <a:sym typeface="Love Ya Like A Sister"/>
            </a:endParaRPr>
          </a:p>
        </p:txBody>
      </p:sp>
      <p:sp>
        <p:nvSpPr>
          <p:cNvPr id="14" name="Google Shape;1174;p45"/>
          <p:cNvSpPr txBox="1">
            <a:spLocks/>
          </p:cNvSpPr>
          <p:nvPr/>
        </p:nvSpPr>
        <p:spPr>
          <a:xfrm>
            <a:off x="2214549" y="608705"/>
            <a:ext cx="6189259" cy="19404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marL="0" indent="0" algn="just">
              <a:lnSpc>
                <a:spcPts val="3600"/>
              </a:lnSpc>
              <a:buNone/>
            </a:pPr>
            <a:r>
              <a:rPr lang="vi-VN" sz="2400" dirty="0">
                <a:latin typeface="+mn-lt"/>
              </a:rPr>
              <a:t>Người đi bộ: Giày đi mãi đế giày bị mòn vì ma sát giữa mặt đường và đế giày làm mòn đế, ma sát nghỉ giúp giữ bàn chân không bị trơn trượt khi bước đi trên mặt đường</a:t>
            </a:r>
            <a:endParaRPr lang="en-US" sz="2400" dirty="0">
              <a:latin typeface="+mn-lt"/>
            </a:endParaRPr>
          </a:p>
        </p:txBody>
      </p:sp>
      <p:pic>
        <p:nvPicPr>
          <p:cNvPr id="12" name="Picture 11"/>
          <p:cNvPicPr>
            <a:picLocks noChangeAspect="1"/>
          </p:cNvPicPr>
          <p:nvPr/>
        </p:nvPicPr>
        <p:blipFill>
          <a:blip r:embed="rId3"/>
          <a:stretch>
            <a:fillRect/>
          </a:stretch>
        </p:blipFill>
        <p:spPr>
          <a:xfrm>
            <a:off x="2770694" y="2549114"/>
            <a:ext cx="5076967" cy="2391376"/>
          </a:xfrm>
          <a:prstGeom prst="rect">
            <a:avLst/>
          </a:prstGeom>
          <a:ln>
            <a:noFill/>
          </a:ln>
          <a:effectLst>
            <a:softEdge rad="112500"/>
          </a:effectLst>
        </p:spPr>
      </p:pic>
    </p:spTree>
    <p:extLst>
      <p:ext uri="{BB962C8B-B14F-4D97-AF65-F5344CB8AC3E}">
        <p14:creationId xmlns:p14="http://schemas.microsoft.com/office/powerpoint/2010/main" val="34963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8330" y="1063759"/>
            <a:ext cx="6762466" cy="1992790"/>
          </a:xfrm>
          <a:prstGeom prst="rect">
            <a:avLst/>
          </a:prstGeom>
        </p:spPr>
        <p:txBody>
          <a:bodyPr wrap="square">
            <a:spAutoFit/>
          </a:bodyPr>
          <a:lstStyle/>
          <a:p>
            <a:pPr algn="just">
              <a:lnSpc>
                <a:spcPts val="3800"/>
              </a:lnSpc>
            </a:pPr>
            <a:r>
              <a:rPr lang="en-US" sz="2500" dirty="0" smtClean="0">
                <a:solidFill>
                  <a:schemeClr val="accent3">
                    <a:lumMod val="90000"/>
                    <a:lumOff val="10000"/>
                  </a:schemeClr>
                </a:solidFill>
                <a:latin typeface="+mj-lt"/>
              </a:rPr>
              <a:t>Khi đẩy hoặc kéo vật này chuyển động trên bề mặt của vật kia, giữa hai vật xuất hiện lực ma sát chống lại sự chuyển động đó. Lực ma sát cản trở chuyển động.</a:t>
            </a:r>
          </a:p>
        </p:txBody>
      </p:sp>
      <p:sp>
        <p:nvSpPr>
          <p:cNvPr id="5" name="Google Shape;466;p31"/>
          <p:cNvSpPr/>
          <p:nvPr/>
        </p:nvSpPr>
        <p:spPr>
          <a:xfrm>
            <a:off x="1038263" y="3326899"/>
            <a:ext cx="626764" cy="490579"/>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6" name="Google Shape;469;p31"/>
          <p:cNvSpPr/>
          <p:nvPr/>
        </p:nvSpPr>
        <p:spPr>
          <a:xfrm>
            <a:off x="1101041" y="1174617"/>
            <a:ext cx="563986" cy="562911"/>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7" name="Google Shape;472;p31"/>
          <p:cNvSpPr txBox="1">
            <a:spLocks noGrp="1"/>
          </p:cNvSpPr>
          <p:nvPr>
            <p:ph type="title" idx="4294967295"/>
          </p:nvPr>
        </p:nvSpPr>
        <p:spPr>
          <a:xfrm>
            <a:off x="1162330" y="1145646"/>
            <a:ext cx="420598" cy="61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smtClean="0">
                <a:latin typeface="+mn-lt"/>
              </a:rPr>
              <a:t>1</a:t>
            </a:r>
            <a:endParaRPr sz="2600" b="1" dirty="0">
              <a:latin typeface="+mn-lt"/>
            </a:endParaRPr>
          </a:p>
        </p:txBody>
      </p:sp>
      <p:sp>
        <p:nvSpPr>
          <p:cNvPr id="8" name="Google Shape;472;p31"/>
          <p:cNvSpPr txBox="1">
            <a:spLocks/>
          </p:cNvSpPr>
          <p:nvPr/>
        </p:nvSpPr>
        <p:spPr>
          <a:xfrm>
            <a:off x="1152669" y="3254296"/>
            <a:ext cx="411417" cy="596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smtClean="0">
                <a:latin typeface="+mn-lt"/>
              </a:rPr>
              <a:t>2</a:t>
            </a:r>
            <a:endParaRPr lang="en" sz="2600" b="1" dirty="0">
              <a:latin typeface="+mn-lt"/>
            </a:endParaRPr>
          </a:p>
        </p:txBody>
      </p:sp>
      <p:sp>
        <p:nvSpPr>
          <p:cNvPr id="10" name="Rectangle 9"/>
          <p:cNvSpPr/>
          <p:nvPr/>
        </p:nvSpPr>
        <p:spPr>
          <a:xfrm>
            <a:off x="1808330" y="3183597"/>
            <a:ext cx="6830704" cy="973280"/>
          </a:xfrm>
          <a:prstGeom prst="rect">
            <a:avLst/>
          </a:prstGeom>
        </p:spPr>
        <p:txBody>
          <a:bodyPr wrap="square">
            <a:spAutoFit/>
          </a:bodyPr>
          <a:lstStyle/>
          <a:p>
            <a:pPr algn="just">
              <a:lnSpc>
                <a:spcPts val="3600"/>
              </a:lnSpc>
            </a:pPr>
            <a:r>
              <a:rPr lang="vi-VN" sz="2500" dirty="0">
                <a:solidFill>
                  <a:srgbClr val="002060"/>
                </a:solidFill>
              </a:rPr>
              <a:t>Trong trường hợp khác, lực ma sát thúc đẩy chuyển động.</a:t>
            </a:r>
          </a:p>
        </p:txBody>
      </p:sp>
    </p:spTree>
    <p:extLst>
      <p:ext uri="{BB962C8B-B14F-4D97-AF65-F5344CB8AC3E}">
        <p14:creationId xmlns:p14="http://schemas.microsoft.com/office/powerpoint/2010/main" val="226887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cxnSp>
        <p:nvCxnSpPr>
          <p:cNvPr id="8" name="Google Shape;1166;p45"/>
          <p:cNvCxnSpPr/>
          <p:nvPr/>
        </p:nvCxnSpPr>
        <p:spPr>
          <a:xfrm>
            <a:off x="1243975" y="1658553"/>
            <a:ext cx="743358" cy="4073"/>
          </a:xfrm>
          <a:prstGeom prst="straightConnector1">
            <a:avLst/>
          </a:prstGeom>
          <a:noFill/>
          <a:ln w="19050" cap="flat" cmpd="sng">
            <a:solidFill>
              <a:schemeClr val="lt2"/>
            </a:solidFill>
            <a:prstDash val="dot"/>
            <a:round/>
            <a:headEnd type="none" w="med" len="med"/>
            <a:tailEnd type="oval" w="med" len="med"/>
          </a:ln>
        </p:spPr>
      </p:cxnSp>
      <p:sp>
        <p:nvSpPr>
          <p:cNvPr id="13" name="Google Shape;1173;p45"/>
          <p:cNvSpPr/>
          <p:nvPr/>
        </p:nvSpPr>
        <p:spPr>
          <a:xfrm>
            <a:off x="320660" y="1247135"/>
            <a:ext cx="696099" cy="6635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j-lt"/>
                <a:ea typeface="Love Ya Like A Sister"/>
                <a:cs typeface="Love Ya Like A Sister"/>
                <a:sym typeface="Love Ya Like A Sister"/>
              </a:rPr>
              <a:t>2</a:t>
            </a:r>
            <a:endParaRPr sz="2600" dirty="0">
              <a:solidFill>
                <a:schemeClr val="accent2"/>
              </a:solidFill>
              <a:latin typeface="+mj-lt"/>
              <a:ea typeface="Love Ya Like A Sister"/>
              <a:cs typeface="Love Ya Like A Sister"/>
              <a:sym typeface="Love Ya Like A Sister"/>
            </a:endParaRPr>
          </a:p>
        </p:txBody>
      </p:sp>
      <p:sp>
        <p:nvSpPr>
          <p:cNvPr id="14" name="Google Shape;1174;p45"/>
          <p:cNvSpPr txBox="1">
            <a:spLocks/>
          </p:cNvSpPr>
          <p:nvPr/>
        </p:nvSpPr>
        <p:spPr>
          <a:xfrm>
            <a:off x="2214549" y="608705"/>
            <a:ext cx="6189259" cy="19404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marL="0" indent="0" algn="just">
              <a:lnSpc>
                <a:spcPts val="3600"/>
              </a:lnSpc>
              <a:buNone/>
            </a:pPr>
            <a:r>
              <a:rPr lang="vi-VN" sz="2400" dirty="0">
                <a:latin typeface="+mn-lt"/>
              </a:rPr>
              <a:t>Xe lửa (tàu hỏa) chạy trên đường ray: người ta rải đá dăm lên đường ray, ma sát của đá giúp đường ray được cố định, giảm tải tốt hơn.</a:t>
            </a:r>
          </a:p>
          <a:p>
            <a:pPr marL="0" indent="0" algn="just">
              <a:lnSpc>
                <a:spcPts val="3600"/>
              </a:lnSpc>
              <a:buNone/>
            </a:pPr>
            <a:r>
              <a:rPr lang="vi-VN" sz="2400" dirty="0">
                <a:latin typeface="+mn-lt"/>
              </a:rPr>
              <a:t> </a:t>
            </a:r>
            <a:endParaRPr lang="en-US" sz="2400" dirty="0">
              <a:latin typeface="+mn-lt"/>
            </a:endParaRPr>
          </a:p>
        </p:txBody>
      </p:sp>
      <p:pic>
        <p:nvPicPr>
          <p:cNvPr id="4098" name="Picture 2" descr="Bắt hai đối tượng trộm sắt trên đường ray xe lửa - Báo Đồng Nai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837" y="2644206"/>
            <a:ext cx="4832682" cy="2234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8311" y="526292"/>
            <a:ext cx="8201025" cy="2971800"/>
          </a:xfrm>
          <a:prstGeom prst="rect">
            <a:avLst/>
          </a:prstGeom>
        </p:spPr>
      </p:pic>
      <p:pic>
        <p:nvPicPr>
          <p:cNvPr id="8" name="Picture 6">
            <a:extLst>
              <a:ext uri="{FF2B5EF4-FFF2-40B4-BE49-F238E27FC236}">
                <a16:creationId xmlns="" xmlns:a16="http://schemas.microsoft.com/office/drawing/2014/main" id="{FE790BEB-BA8F-482B-B565-CED3924AD6B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53176"/>
          <a:stretch/>
        </p:blipFill>
        <p:spPr>
          <a:xfrm>
            <a:off x="3777367" y="2954740"/>
            <a:ext cx="1602912" cy="2188760"/>
          </a:xfrm>
          <a:prstGeom prst="rect">
            <a:avLst/>
          </a:prstGeom>
        </p:spPr>
      </p:pic>
    </p:spTree>
    <p:extLst>
      <p:ext uri="{BB962C8B-B14F-4D97-AF65-F5344CB8AC3E}">
        <p14:creationId xmlns:p14="http://schemas.microsoft.com/office/powerpoint/2010/main" val="12672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txBox="1">
            <a:spLocks noGrp="1"/>
          </p:cNvSpPr>
          <p:nvPr>
            <p:ph type="title" idx="2"/>
          </p:nvPr>
        </p:nvSpPr>
        <p:spPr>
          <a:xfrm>
            <a:off x="0" y="722016"/>
            <a:ext cx="9144000" cy="792886"/>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US" sz="3200" b="1" dirty="0" smtClean="0">
                <a:latin typeface="+mj-lt"/>
              </a:rPr>
              <a:t>V. LỰC CẢN CỦA NƯỚC</a:t>
            </a:r>
            <a:endParaRPr sz="3200" b="1" dirty="0">
              <a:latin typeface="+mj-lt"/>
            </a:endParaRPr>
          </a:p>
        </p:txBody>
      </p:sp>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10"/>
          <p:cNvSpPr/>
          <p:nvPr/>
        </p:nvSpPr>
        <p:spPr>
          <a:xfrm>
            <a:off x="874672" y="1491647"/>
            <a:ext cx="7394656" cy="3016210"/>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rgbClr val="002060"/>
                </a:solidFill>
              </a:rPr>
              <a:t>Lực ma sát không chỉ xuất hiện khi các vật tiếp xúc nhau mà cả khi vật chuyển động trong nước và không khí. </a:t>
            </a:r>
          </a:p>
          <a:p>
            <a:pPr marL="457200" indent="-457200" algn="just">
              <a:lnSpc>
                <a:spcPts val="3800"/>
              </a:lnSpc>
              <a:buFont typeface="Arial" panose="020B0604020202020204" pitchFamily="34" charset="0"/>
              <a:buChar char="•"/>
            </a:pPr>
            <a:r>
              <a:rPr lang="en-US" sz="2600" dirty="0" smtClean="0">
                <a:solidFill>
                  <a:srgbClr val="002060"/>
                </a:solidFill>
              </a:rPr>
              <a:t>Vật chuyển động trong nước sẽ bị cản trở. Các vật có hình dạng khác nhau chịu lực cản của nước không giống nhau. </a:t>
            </a:r>
          </a:p>
        </p:txBody>
      </p:sp>
    </p:spTree>
    <p:extLst>
      <p:ext uri="{BB962C8B-B14F-4D97-AF65-F5344CB8AC3E}">
        <p14:creationId xmlns:p14="http://schemas.microsoft.com/office/powerpoint/2010/main" val="6608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pSp>
        <p:nvGrpSpPr>
          <p:cNvPr id="767" name="Google Shape;767;p36"/>
          <p:cNvGrpSpPr/>
          <p:nvPr/>
        </p:nvGrpSpPr>
        <p:grpSpPr>
          <a:xfrm>
            <a:off x="205771" y="4355666"/>
            <a:ext cx="568694" cy="572684"/>
            <a:chOff x="507831" y="493240"/>
            <a:chExt cx="568694" cy="572684"/>
          </a:xfrm>
        </p:grpSpPr>
        <p:sp>
          <p:nvSpPr>
            <p:cNvPr id="768" name="Google Shape;768;p3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778;p51"/>
          <p:cNvSpPr/>
          <p:nvPr/>
        </p:nvSpPr>
        <p:spPr>
          <a:xfrm>
            <a:off x="2260397" y="830959"/>
            <a:ext cx="5120640" cy="5727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1782;p51"/>
          <p:cNvSpPr txBox="1">
            <a:spLocks noGrp="1"/>
          </p:cNvSpPr>
          <p:nvPr>
            <p:ph type="title"/>
          </p:nvPr>
        </p:nvSpPr>
        <p:spPr>
          <a:xfrm>
            <a:off x="1298652" y="831942"/>
            <a:ext cx="7019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chemeClr val="accent2"/>
                </a:solidFill>
                <a:latin typeface="+mj-lt"/>
              </a:rPr>
              <a:t>Thảo luận và trả lời câu hỏi</a:t>
            </a:r>
            <a:endParaRPr sz="2800" dirty="0">
              <a:solidFill>
                <a:schemeClr val="accent2"/>
              </a:solidFill>
              <a:latin typeface="+mj-lt"/>
            </a:endParaRPr>
          </a:p>
        </p:txBody>
      </p:sp>
      <p:sp>
        <p:nvSpPr>
          <p:cNvPr id="9" name="Rectangle 8"/>
          <p:cNvSpPr/>
          <p:nvPr/>
        </p:nvSpPr>
        <p:spPr>
          <a:xfrm>
            <a:off x="1639813" y="1654888"/>
            <a:ext cx="6361809" cy="1438855"/>
          </a:xfrm>
          <a:prstGeom prst="rect">
            <a:avLst/>
          </a:prstGeom>
        </p:spPr>
        <p:txBody>
          <a:bodyPr wrap="square">
            <a:spAutoFit/>
          </a:bodyPr>
          <a:lstStyle/>
          <a:p>
            <a:pPr algn="just">
              <a:lnSpc>
                <a:spcPts val="3500"/>
              </a:lnSpc>
            </a:pPr>
            <a:r>
              <a:rPr lang="en-US" sz="2500" dirty="0" smtClean="0">
                <a:solidFill>
                  <a:srgbClr val="002060"/>
                </a:solidFill>
                <a:latin typeface="+mn-lt"/>
                <a:ea typeface="Calibri" panose="020F0502020204030204" pitchFamily="34" charset="0"/>
              </a:rPr>
              <a:t>Hãy tìm các ví dụ về vật hay con vật chuyển động trong nước có hình dạng phù hợp giúp làm giảm được lực cản của nước</a:t>
            </a:r>
            <a:endParaRPr lang="en-US" sz="2500" dirty="0">
              <a:solidFill>
                <a:srgbClr val="002060"/>
              </a:solidFill>
              <a:latin typeface="+mn-lt"/>
              <a:ea typeface="Calibri" panose="020F0502020204030204" pitchFamily="34" charset="0"/>
            </a:endParaRPr>
          </a:p>
        </p:txBody>
      </p:sp>
      <p:pic>
        <p:nvPicPr>
          <p:cNvPr id="45"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1018652" y="510872"/>
            <a:ext cx="1182834" cy="1250702"/>
          </a:xfrm>
          <a:prstGeom prst="rect">
            <a:avLst/>
          </a:prstGeom>
        </p:spPr>
      </p:pic>
      <p:sp>
        <p:nvSpPr>
          <p:cNvPr id="46" name="TextBox 33"/>
          <p:cNvSpPr txBox="1"/>
          <p:nvPr/>
        </p:nvSpPr>
        <p:spPr>
          <a:xfrm>
            <a:off x="1115738" y="643966"/>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3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ounded Rectangle 2"/>
          <p:cNvSpPr/>
          <p:nvPr/>
        </p:nvSpPr>
        <p:spPr>
          <a:xfrm>
            <a:off x="2558955" y="4477119"/>
            <a:ext cx="4292222" cy="47618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12" name="Picture 21">
            <a:extLst>
              <a:ext uri="{FF2B5EF4-FFF2-40B4-BE49-F238E27FC236}">
                <a16:creationId xmlns="" xmlns:a16="http://schemas.microsoft.com/office/drawing/2014/main" id="{288F6AE6-38BA-45B7-A704-A217D13914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785537" y="3026697"/>
            <a:ext cx="2274069" cy="1901653"/>
          </a:xfrm>
          <a:prstGeom prst="rect">
            <a:avLst/>
          </a:prstGeom>
        </p:spPr>
      </p:pic>
    </p:spTree>
    <p:extLst>
      <p:ext uri="{BB962C8B-B14F-4D97-AF65-F5344CB8AC3E}">
        <p14:creationId xmlns:p14="http://schemas.microsoft.com/office/powerpoint/2010/main" val="19102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9" grpId="0"/>
      <p:bldP spid="46"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8472510" y="4534411"/>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569;p33"/>
          <p:cNvSpPr txBox="1">
            <a:spLocks noGrp="1"/>
          </p:cNvSpPr>
          <p:nvPr>
            <p:ph type="title"/>
          </p:nvPr>
        </p:nvSpPr>
        <p:spPr>
          <a:xfrm>
            <a:off x="2146580" y="718672"/>
            <a:ext cx="6444686" cy="1969451"/>
          </a:xfrm>
          <a:prstGeom prst="rect">
            <a:avLst/>
          </a:prstGeom>
        </p:spPr>
        <p:txBody>
          <a:bodyPr spcFirstLastPara="1" wrap="square" lIns="91425" tIns="91425" rIns="91425" bIns="91425" anchor="ctr" anchorCtr="0">
            <a:noAutofit/>
          </a:bodyPr>
          <a:lstStyle/>
          <a:p>
            <a:pPr lvl="0" algn="just">
              <a:lnSpc>
                <a:spcPts val="3600"/>
              </a:lnSpc>
            </a:pPr>
            <a:r>
              <a:rPr lang="vi-VN" sz="2400" dirty="0">
                <a:solidFill>
                  <a:srgbClr val="002060"/>
                </a:solidFill>
                <a:latin typeface="+mn-lt"/>
              </a:rPr>
              <a:t>Cá măng bơi trong nước nhanh hơn nhiều so với các loài cá khác vì hình dạng thuôn nhọn của đầu cá măng ít bị lực cản của nước, vì vậy cá măng bơi rất nhanh.</a:t>
            </a:r>
            <a:endParaRPr sz="2400" dirty="0">
              <a:solidFill>
                <a:srgbClr val="002060"/>
              </a:solidFill>
              <a:latin typeface="+mn-lt"/>
            </a:endParaRPr>
          </a:p>
        </p:txBody>
      </p:sp>
      <p:sp>
        <p:nvSpPr>
          <p:cNvPr id="3" name="Rectangle 2"/>
          <p:cNvSpPr/>
          <p:nvPr/>
        </p:nvSpPr>
        <p:spPr>
          <a:xfrm>
            <a:off x="791756" y="3195854"/>
            <a:ext cx="5268778" cy="990015"/>
          </a:xfrm>
          <a:prstGeom prst="rect">
            <a:avLst/>
          </a:prstGeom>
        </p:spPr>
        <p:txBody>
          <a:bodyPr wrap="square">
            <a:spAutoFit/>
          </a:bodyPr>
          <a:lstStyle/>
          <a:p>
            <a:pPr algn="just">
              <a:lnSpc>
                <a:spcPts val="3500"/>
              </a:lnSpc>
            </a:pPr>
            <a:r>
              <a:rPr lang="vi-VN" sz="2400" dirty="0">
                <a:solidFill>
                  <a:srgbClr val="002060"/>
                </a:solidFill>
                <a:latin typeface="+mn-lt"/>
              </a:rPr>
              <a:t>Rắn, lươn, trạch có dạng thuôn nhọn, </a:t>
            </a:r>
            <a:endParaRPr lang="en-US" sz="2400" dirty="0" smtClean="0">
              <a:solidFill>
                <a:srgbClr val="002060"/>
              </a:solidFill>
              <a:latin typeface="+mn-lt"/>
            </a:endParaRPr>
          </a:p>
          <a:p>
            <a:pPr algn="just">
              <a:lnSpc>
                <a:spcPts val="3500"/>
              </a:lnSpc>
            </a:pPr>
            <a:r>
              <a:rPr lang="vi-VN" sz="2400" dirty="0" smtClean="0">
                <a:solidFill>
                  <a:srgbClr val="002060"/>
                </a:solidFill>
                <a:latin typeface="+mn-lt"/>
              </a:rPr>
              <a:t>ít </a:t>
            </a:r>
            <a:r>
              <a:rPr lang="vi-VN" sz="2400" dirty="0">
                <a:solidFill>
                  <a:srgbClr val="002060"/>
                </a:solidFill>
                <a:latin typeface="+mn-lt"/>
              </a:rPr>
              <a:t>bị lực cản của nước</a:t>
            </a:r>
          </a:p>
        </p:txBody>
      </p:sp>
      <p:pic>
        <p:nvPicPr>
          <p:cNvPr id="6" name="Picture 5"/>
          <p:cNvPicPr>
            <a:picLocks noChangeAspect="1"/>
          </p:cNvPicPr>
          <p:nvPr/>
        </p:nvPicPr>
        <p:blipFill>
          <a:blip r:embed="rId3"/>
          <a:stretch>
            <a:fillRect/>
          </a:stretch>
        </p:blipFill>
        <p:spPr>
          <a:xfrm>
            <a:off x="270508" y="718672"/>
            <a:ext cx="1818563" cy="2043431"/>
          </a:xfrm>
          <a:prstGeom prst="rect">
            <a:avLst/>
          </a:prstGeom>
        </p:spPr>
      </p:pic>
      <p:pic>
        <p:nvPicPr>
          <p:cNvPr id="7" name="Picture 6"/>
          <p:cNvPicPr>
            <a:picLocks noChangeAspect="1"/>
          </p:cNvPicPr>
          <p:nvPr/>
        </p:nvPicPr>
        <p:blipFill>
          <a:blip r:embed="rId4"/>
          <a:stretch>
            <a:fillRect/>
          </a:stretch>
        </p:blipFill>
        <p:spPr>
          <a:xfrm>
            <a:off x="6165762" y="2308779"/>
            <a:ext cx="2306748" cy="2225632"/>
          </a:xfrm>
          <a:prstGeom prst="rect">
            <a:avLst/>
          </a:prstGeom>
        </p:spPr>
      </p:pic>
    </p:spTree>
    <p:extLst>
      <p:ext uri="{BB962C8B-B14F-4D97-AF65-F5344CB8AC3E}">
        <p14:creationId xmlns:p14="http://schemas.microsoft.com/office/powerpoint/2010/main" val="223819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2"/>
          <p:cNvSpPr/>
          <p:nvPr/>
        </p:nvSpPr>
        <p:spPr>
          <a:xfrm>
            <a:off x="2375319" y="368033"/>
            <a:ext cx="4176979" cy="572700"/>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08" name="Google Shape;1008;p42"/>
          <p:cNvGrpSpPr/>
          <p:nvPr/>
        </p:nvGrpSpPr>
        <p:grpSpPr>
          <a:xfrm>
            <a:off x="507831" y="493240"/>
            <a:ext cx="568694" cy="572684"/>
            <a:chOff x="507831" y="493240"/>
            <a:chExt cx="568694" cy="572684"/>
          </a:xfrm>
        </p:grpSpPr>
        <p:sp>
          <p:nvSpPr>
            <p:cNvPr id="1009" name="Google Shape;1009;p42"/>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42"/>
          <p:cNvSpPr txBox="1">
            <a:spLocks noGrp="1"/>
          </p:cNvSpPr>
          <p:nvPr>
            <p:ph type="title"/>
          </p:nvPr>
        </p:nvSpPr>
        <p:spPr>
          <a:xfrm>
            <a:off x="2418887" y="368033"/>
            <a:ext cx="41769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accent2"/>
                </a:solidFill>
                <a:latin typeface="+mj-lt"/>
              </a:rPr>
              <a:t>Thực hiện thí nghiệm</a:t>
            </a:r>
            <a:endParaRPr sz="2600" b="1" dirty="0">
              <a:solidFill>
                <a:schemeClr val="accent2"/>
              </a:solidFill>
              <a:latin typeface="+mj-lt"/>
            </a:endParaRPr>
          </a:p>
        </p:txBody>
      </p:sp>
      <p:sp>
        <p:nvSpPr>
          <p:cNvPr id="60" name="Google Shape;1174;p45"/>
          <p:cNvSpPr txBox="1">
            <a:spLocks/>
          </p:cNvSpPr>
          <p:nvPr/>
        </p:nvSpPr>
        <p:spPr>
          <a:xfrm>
            <a:off x="0" y="1034781"/>
            <a:ext cx="9143999" cy="91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marL="0" indent="0" algn="ctr">
              <a:lnSpc>
                <a:spcPts val="3200"/>
              </a:lnSpc>
              <a:buNone/>
            </a:pPr>
            <a:r>
              <a:rPr lang="en-US" sz="2400" dirty="0" smtClean="0">
                <a:latin typeface="+mn-lt"/>
              </a:rPr>
              <a:t>Vật chịu tác dụng của lực cản</a:t>
            </a:r>
          </a:p>
          <a:p>
            <a:pPr marL="0" indent="0" algn="ctr">
              <a:lnSpc>
                <a:spcPts val="3200"/>
              </a:lnSpc>
              <a:buNone/>
            </a:pPr>
            <a:r>
              <a:rPr lang="en-US" sz="2400" dirty="0" smtClean="0">
                <a:latin typeface="+mn-lt"/>
              </a:rPr>
              <a:t> khi chuyển động trong nước 	</a:t>
            </a:r>
            <a:endParaRPr lang="vi-VN" sz="2400" dirty="0">
              <a:latin typeface="+mn-lt"/>
            </a:endParaRPr>
          </a:p>
        </p:txBody>
      </p:sp>
      <p:pic>
        <p:nvPicPr>
          <p:cNvPr id="5" name="Picture 4"/>
          <p:cNvPicPr>
            <a:picLocks noChangeAspect="1"/>
          </p:cNvPicPr>
          <p:nvPr/>
        </p:nvPicPr>
        <p:blipFill>
          <a:blip r:embed="rId3"/>
          <a:stretch>
            <a:fillRect/>
          </a:stretch>
        </p:blipFill>
        <p:spPr>
          <a:xfrm>
            <a:off x="2375319" y="1944806"/>
            <a:ext cx="4114191" cy="3072819"/>
          </a:xfrm>
          <a:prstGeom prst="rect">
            <a:avLst/>
          </a:prstGeom>
        </p:spPr>
      </p:pic>
    </p:spTree>
    <p:extLst>
      <p:ext uri="{BB962C8B-B14F-4D97-AF65-F5344CB8AC3E}">
        <p14:creationId xmlns:p14="http://schemas.microsoft.com/office/powerpoint/2010/main" val="3699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1"/>
                                        </p:tgtEl>
                                        <p:attrNameLst>
                                          <p:attrName>style.visibility</p:attrName>
                                        </p:attrNameLst>
                                      </p:cBhvr>
                                      <p:to>
                                        <p:strVal val="visible"/>
                                      </p:to>
                                    </p:set>
                                    <p:animEffect transition="in" filter="barn(inVertical)">
                                      <p:cBhvr>
                                        <p:cTn id="7" dur="500"/>
                                        <p:tgtEl>
                                          <p:spTgt spid="10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7"/>
                                        </p:tgtEl>
                                        <p:attrNameLst>
                                          <p:attrName>style.visibility</p:attrName>
                                        </p:attrNameLst>
                                      </p:cBhvr>
                                      <p:to>
                                        <p:strVal val="visible"/>
                                      </p:to>
                                    </p:set>
                                    <p:animEffect transition="in" filter="barn(inVertical)">
                                      <p:cBhvr>
                                        <p:cTn id="10" dur="500"/>
                                        <p:tgtEl>
                                          <p:spTgt spid="100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 grpId="0" animBg="1"/>
      <p:bldP spid="1011"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0531" y="327545"/>
            <a:ext cx="6501382" cy="4128449"/>
          </a:xfrm>
          <a:prstGeom prst="rect">
            <a:avLst/>
          </a:prstGeom>
          <a:ln>
            <a:noFill/>
          </a:ln>
          <a:effectLst>
            <a:softEdge rad="112500"/>
          </a:effectLst>
        </p:spPr>
      </p:pic>
      <p:pic>
        <p:nvPicPr>
          <p:cNvPr id="5" name="Picture 6">
            <a:extLst>
              <a:ext uri="{FF2B5EF4-FFF2-40B4-BE49-F238E27FC236}">
                <a16:creationId xmlns="" xmlns:a16="http://schemas.microsoft.com/office/drawing/2014/main" id="{FE790BEB-BA8F-482B-B565-CED3924AD6B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53176"/>
          <a:stretch/>
        </p:blipFill>
        <p:spPr>
          <a:xfrm>
            <a:off x="7137778" y="2736377"/>
            <a:ext cx="1603613" cy="2325237"/>
          </a:xfrm>
          <a:prstGeom prst="rect">
            <a:avLst/>
          </a:prstGeom>
        </p:spPr>
      </p:pic>
    </p:spTree>
    <p:extLst>
      <p:ext uri="{BB962C8B-B14F-4D97-AF65-F5344CB8AC3E}">
        <p14:creationId xmlns:p14="http://schemas.microsoft.com/office/powerpoint/2010/main" val="42045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215432" y="945515"/>
            <a:ext cx="5145207" cy="600502"/>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2297320" y="824866"/>
            <a:ext cx="4984906" cy="841800"/>
          </a:xfrm>
          <a:prstGeom prst="rect">
            <a:avLst/>
          </a:prstGeom>
        </p:spPr>
        <p:txBody>
          <a:bodyPr spcFirstLastPara="1" wrap="square" lIns="91425" tIns="91425" rIns="91425" bIns="91425" anchor="ctr" anchorCtr="0">
            <a:noAutofit/>
          </a:bodyPr>
          <a:lstStyle/>
          <a:p>
            <a:pPr marL="0" lvl="0" indent="0" algn="ctr" rtl="0">
              <a:lnSpc>
                <a:spcPts val="3500"/>
              </a:lnSpc>
              <a:spcBef>
                <a:spcPts val="0"/>
              </a:spcBef>
              <a:spcAft>
                <a:spcPts val="0"/>
              </a:spcAft>
              <a:buNone/>
            </a:pPr>
            <a:r>
              <a:rPr lang="en-US" sz="2800" dirty="0" smtClean="0">
                <a:latin typeface="+mj-lt"/>
              </a:rPr>
              <a:t>Thảo luận và trả lời câu hỏi</a:t>
            </a:r>
            <a:endParaRPr sz="2800" dirty="0">
              <a:latin typeface="+mj-lt"/>
            </a:endParaRPr>
          </a:p>
        </p:txBody>
      </p:sp>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8676438" y="4572882"/>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83896" y="691772"/>
            <a:ext cx="1182834" cy="1250702"/>
          </a:xfrm>
          <a:prstGeom prst="rect">
            <a:avLst/>
          </a:prstGeom>
        </p:spPr>
      </p:pic>
      <p:sp>
        <p:nvSpPr>
          <p:cNvPr id="13" name="TextBox 33"/>
          <p:cNvSpPr txBox="1"/>
          <p:nvPr/>
        </p:nvSpPr>
        <p:spPr>
          <a:xfrm>
            <a:off x="1080982" y="824866"/>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3 phút </a:t>
            </a:r>
            <a:endParaRPr lang="en-US" sz="2400" dirty="0">
              <a:solidFill>
                <a:srgbClr val="000000"/>
              </a:solidFill>
              <a:latin typeface="Arial" panose="020B0604020202020204" pitchFamily="34" charset="0"/>
              <a:cs typeface="Arial" panose="020B0604020202020204" pitchFamily="34" charset="0"/>
            </a:endParaRPr>
          </a:p>
        </p:txBody>
      </p:sp>
      <p:sp>
        <p:nvSpPr>
          <p:cNvPr id="15" name="Rectangle 14"/>
          <p:cNvSpPr/>
          <p:nvPr/>
        </p:nvSpPr>
        <p:spPr>
          <a:xfrm>
            <a:off x="1009189" y="1861032"/>
            <a:ext cx="7597715" cy="2939266"/>
          </a:xfrm>
          <a:prstGeom prst="rect">
            <a:avLst/>
          </a:prstGeom>
        </p:spPr>
        <p:txBody>
          <a:bodyPr wrap="square">
            <a:spAutoFit/>
          </a:bodyPr>
          <a:lstStyle/>
          <a:p>
            <a:pPr algn="just">
              <a:lnSpc>
                <a:spcPts val="3700"/>
              </a:lnSpc>
            </a:pPr>
            <a:r>
              <a:rPr lang="vi-VN" sz="2500" dirty="0">
                <a:solidFill>
                  <a:srgbClr val="002060"/>
                </a:solidFill>
                <a:latin typeface="+mn-lt"/>
                <a:ea typeface="Calibri" panose="020F0502020204030204" pitchFamily="34" charset="0"/>
              </a:rPr>
              <a:t>1. Em hãy </a:t>
            </a:r>
            <a:r>
              <a:rPr lang="vi-VN" sz="2500" dirty="0" smtClean="0">
                <a:solidFill>
                  <a:srgbClr val="002060"/>
                </a:solidFill>
                <a:latin typeface="+mn-lt"/>
                <a:ea typeface="Calibri" panose="020F0502020204030204" pitchFamily="34" charset="0"/>
              </a:rPr>
              <a:t>cho biết trong các </a:t>
            </a:r>
            <a:r>
              <a:rPr lang="vi-VN" sz="2500" dirty="0">
                <a:solidFill>
                  <a:srgbClr val="002060"/>
                </a:solidFill>
                <a:latin typeface="+mn-lt"/>
                <a:ea typeface="Calibri" panose="020F0502020204030204" pitchFamily="34" charset="0"/>
              </a:rPr>
              <a:t>hiện tượng sau đây, ma sát có lợi hay hại</a:t>
            </a:r>
            <a:r>
              <a:rPr lang="vi-VN" sz="2500" dirty="0" smtClean="0">
                <a:solidFill>
                  <a:srgbClr val="002060"/>
                </a:solidFill>
                <a:latin typeface="+mn-lt"/>
                <a:ea typeface="Calibri" panose="020F0502020204030204" pitchFamily="34" charset="0"/>
              </a:rPr>
              <a:t>:</a:t>
            </a:r>
            <a:endParaRPr lang="vi-VN" sz="2500" dirty="0">
              <a:solidFill>
                <a:srgbClr val="002060"/>
              </a:solidFill>
              <a:latin typeface="+mn-lt"/>
              <a:ea typeface="Calibri" panose="020F0502020204030204" pitchFamily="34" charset="0"/>
            </a:endParaRPr>
          </a:p>
          <a:p>
            <a:pPr algn="just">
              <a:lnSpc>
                <a:spcPts val="3700"/>
              </a:lnSpc>
            </a:pPr>
            <a:r>
              <a:rPr lang="vi-VN" sz="2500" dirty="0" smtClean="0">
                <a:solidFill>
                  <a:srgbClr val="002060"/>
                </a:solidFill>
                <a:latin typeface="+mn-lt"/>
                <a:ea typeface="Calibri" panose="020F0502020204030204" pitchFamily="34" charset="0"/>
              </a:rPr>
              <a:t>a</a:t>
            </a:r>
            <a:r>
              <a:rPr lang="en-US" sz="2500" dirty="0" smtClean="0">
                <a:solidFill>
                  <a:srgbClr val="002060"/>
                </a:solidFill>
                <a:latin typeface="+mn-lt"/>
                <a:ea typeface="Calibri" panose="020F0502020204030204" pitchFamily="34" charset="0"/>
              </a:rPr>
              <a:t>.</a:t>
            </a:r>
            <a:r>
              <a:rPr lang="vi-VN" sz="2500" dirty="0" smtClean="0">
                <a:solidFill>
                  <a:srgbClr val="002060"/>
                </a:solidFill>
                <a:latin typeface="+mn-lt"/>
                <a:ea typeface="Calibri" panose="020F0502020204030204" pitchFamily="34" charset="0"/>
              </a:rPr>
              <a:t> </a:t>
            </a:r>
            <a:r>
              <a:rPr lang="vi-VN" sz="2500" dirty="0">
                <a:solidFill>
                  <a:srgbClr val="002060"/>
                </a:solidFill>
                <a:latin typeface="+mn-lt"/>
                <a:ea typeface="Calibri" panose="020F0502020204030204" pitchFamily="34" charset="0"/>
              </a:rPr>
              <a:t>Khi đi trên sàn nhẵn mới lau ướt </a:t>
            </a:r>
            <a:r>
              <a:rPr lang="en-US" sz="2500" dirty="0" smtClean="0">
                <a:solidFill>
                  <a:srgbClr val="002060"/>
                </a:solidFill>
                <a:latin typeface="+mn-lt"/>
                <a:ea typeface="Calibri" panose="020F0502020204030204" pitchFamily="34" charset="0"/>
              </a:rPr>
              <a:t>d</a:t>
            </a:r>
            <a:r>
              <a:rPr lang="vi-VN" sz="2500" dirty="0" smtClean="0">
                <a:solidFill>
                  <a:srgbClr val="002060"/>
                </a:solidFill>
                <a:latin typeface="+mn-lt"/>
                <a:ea typeface="Calibri" panose="020F0502020204030204" pitchFamily="34" charset="0"/>
              </a:rPr>
              <a:t>ễ </a:t>
            </a:r>
            <a:r>
              <a:rPr lang="vi-VN" sz="2500" dirty="0">
                <a:solidFill>
                  <a:srgbClr val="002060"/>
                </a:solidFill>
                <a:latin typeface="+mn-lt"/>
                <a:ea typeface="Calibri" panose="020F0502020204030204" pitchFamily="34" charset="0"/>
              </a:rPr>
              <a:t>bị ngã</a:t>
            </a:r>
            <a:r>
              <a:rPr lang="vi-VN" sz="2500" dirty="0" smtClean="0">
                <a:solidFill>
                  <a:srgbClr val="002060"/>
                </a:solidFill>
                <a:latin typeface="+mn-lt"/>
                <a:ea typeface="Calibri" panose="020F0502020204030204" pitchFamily="34" charset="0"/>
              </a:rPr>
              <a:t>.</a:t>
            </a:r>
            <a:endParaRPr lang="vi-VN" sz="2500" dirty="0">
              <a:solidFill>
                <a:srgbClr val="002060"/>
              </a:solidFill>
              <a:latin typeface="+mn-lt"/>
              <a:ea typeface="Calibri" panose="020F0502020204030204" pitchFamily="34" charset="0"/>
            </a:endParaRPr>
          </a:p>
          <a:p>
            <a:pPr algn="just">
              <a:lnSpc>
                <a:spcPts val="3700"/>
              </a:lnSpc>
            </a:pPr>
            <a:r>
              <a:rPr lang="vi-VN" sz="2500" dirty="0" smtClean="0">
                <a:solidFill>
                  <a:srgbClr val="002060"/>
                </a:solidFill>
                <a:latin typeface="+mn-lt"/>
                <a:ea typeface="Calibri" panose="020F0502020204030204" pitchFamily="34" charset="0"/>
              </a:rPr>
              <a:t>b</a:t>
            </a:r>
            <a:r>
              <a:rPr lang="en-US" sz="2500" dirty="0" smtClean="0">
                <a:solidFill>
                  <a:srgbClr val="002060"/>
                </a:solidFill>
                <a:latin typeface="+mn-lt"/>
                <a:ea typeface="Calibri" panose="020F0502020204030204" pitchFamily="34" charset="0"/>
              </a:rPr>
              <a:t>.</a:t>
            </a:r>
            <a:r>
              <a:rPr lang="vi-VN" sz="2500" dirty="0" smtClean="0">
                <a:solidFill>
                  <a:srgbClr val="002060"/>
                </a:solidFill>
                <a:latin typeface="+mn-lt"/>
                <a:ea typeface="Calibri" panose="020F0502020204030204" pitchFamily="34" charset="0"/>
              </a:rPr>
              <a:t> </a:t>
            </a:r>
            <a:r>
              <a:rPr lang="vi-VN" sz="2500" dirty="0">
                <a:solidFill>
                  <a:srgbClr val="002060"/>
                </a:solidFill>
                <a:latin typeface="+mn-lt"/>
                <a:ea typeface="Calibri" panose="020F0502020204030204" pitchFamily="34" charset="0"/>
              </a:rPr>
              <a:t>Bảng trơn, viết </a:t>
            </a:r>
            <a:r>
              <a:rPr lang="vi-VN" sz="2500" dirty="0" smtClean="0">
                <a:solidFill>
                  <a:srgbClr val="002060"/>
                </a:solidFill>
                <a:latin typeface="+mn-lt"/>
                <a:ea typeface="Calibri" panose="020F0502020204030204" pitchFamily="34" charset="0"/>
              </a:rPr>
              <a:t>ph</a:t>
            </a:r>
            <a:r>
              <a:rPr lang="en-US" sz="2500" dirty="0" smtClean="0">
                <a:solidFill>
                  <a:srgbClr val="002060"/>
                </a:solidFill>
                <a:latin typeface="+mn-lt"/>
                <a:ea typeface="Calibri" panose="020F0502020204030204" pitchFamily="34" charset="0"/>
              </a:rPr>
              <a:t>ấ</a:t>
            </a:r>
            <a:r>
              <a:rPr lang="vi-VN" sz="2500" dirty="0" smtClean="0">
                <a:solidFill>
                  <a:srgbClr val="002060"/>
                </a:solidFill>
                <a:latin typeface="+mn-lt"/>
                <a:ea typeface="Calibri" panose="020F0502020204030204" pitchFamily="34" charset="0"/>
              </a:rPr>
              <a:t>n </a:t>
            </a:r>
            <a:r>
              <a:rPr lang="vi-VN" sz="2500" dirty="0">
                <a:solidFill>
                  <a:srgbClr val="002060"/>
                </a:solidFill>
                <a:latin typeface="+mn-lt"/>
                <a:ea typeface="Calibri" panose="020F0502020204030204" pitchFamily="34" charset="0"/>
              </a:rPr>
              <a:t>không rõ chữ.</a:t>
            </a:r>
          </a:p>
          <a:p>
            <a:pPr algn="just">
              <a:lnSpc>
                <a:spcPts val="3700"/>
              </a:lnSpc>
            </a:pPr>
            <a:r>
              <a:rPr lang="vi-VN" sz="2500" dirty="0">
                <a:solidFill>
                  <a:srgbClr val="002060"/>
                </a:solidFill>
                <a:latin typeface="+mn-lt"/>
                <a:ea typeface="Calibri" panose="020F0502020204030204" pitchFamily="34" charset="0"/>
              </a:rPr>
              <a:t>2. Phải làm thế nào để tăng ma sát có lợi hay giảm ma sát có hại trong các trường hợp trên? </a:t>
            </a:r>
            <a:endParaRPr lang="en-US" sz="2500" dirty="0">
              <a:solidFill>
                <a:srgbClr val="002060"/>
              </a:solidFill>
              <a:latin typeface="+mn-lt"/>
              <a:ea typeface="Calibri" panose="020F0502020204030204" pitchFamily="34" charset="0"/>
            </a:endParaRPr>
          </a:p>
        </p:txBody>
      </p:sp>
    </p:spTree>
    <p:extLst>
      <p:ext uri="{BB962C8B-B14F-4D97-AF65-F5344CB8AC3E}">
        <p14:creationId xmlns:p14="http://schemas.microsoft.com/office/powerpoint/2010/main" val="13054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69"/>
                                        </p:tgtEl>
                                        <p:attrNameLst>
                                          <p:attrName>style.visibility</p:attrName>
                                        </p:attrNameLst>
                                      </p:cBhvr>
                                      <p:to>
                                        <p:strVal val="visible"/>
                                      </p:to>
                                    </p:set>
                                    <p:animEffect transition="in" filter="barn(inVertical)">
                                      <p:cBhvr>
                                        <p:cTn id="13" dur="500"/>
                                        <p:tgtEl>
                                          <p:spTgt spid="56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8"/>
                                        </p:tgtEl>
                                        <p:attrNameLst>
                                          <p:attrName>style.visibility</p:attrName>
                                        </p:attrNameLst>
                                      </p:cBhvr>
                                      <p:to>
                                        <p:strVal val="visible"/>
                                      </p:to>
                                    </p:set>
                                    <p:animEffect transition="in" filter="barn(inVertical)">
                                      <p:cBhvr>
                                        <p:cTn id="16" dur="500"/>
                                        <p:tgtEl>
                                          <p:spTgt spid="56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54" name="Google Shape;731;p35"/>
          <p:cNvSpPr/>
          <p:nvPr/>
        </p:nvSpPr>
        <p:spPr>
          <a:xfrm>
            <a:off x="184743" y="2249854"/>
            <a:ext cx="4358641" cy="581846"/>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 name="Google Shape;735;p35"/>
          <p:cNvSpPr txBox="1">
            <a:spLocks noGrp="1"/>
          </p:cNvSpPr>
          <p:nvPr>
            <p:ph type="title"/>
          </p:nvPr>
        </p:nvSpPr>
        <p:spPr>
          <a:xfrm>
            <a:off x="155481" y="2249854"/>
            <a:ext cx="4417163" cy="648058"/>
          </a:xfrm>
          <a:prstGeom prst="rect">
            <a:avLst/>
          </a:prstGeom>
        </p:spPr>
        <p:txBody>
          <a:bodyPr spcFirstLastPara="1" wrap="square" lIns="91425" tIns="91425" rIns="91425" bIns="91425" anchor="t" anchorCtr="0">
            <a:noAutofit/>
          </a:bodyPr>
          <a:lstStyle/>
          <a:p>
            <a:pPr lvl="0" algn="ctr">
              <a:lnSpc>
                <a:spcPts val="3300"/>
              </a:lnSpc>
            </a:pPr>
            <a:r>
              <a:rPr lang="en-US" sz="2200" b="1" dirty="0" smtClean="0">
                <a:solidFill>
                  <a:srgbClr val="002060"/>
                </a:solidFill>
                <a:latin typeface="+mn-lt"/>
              </a:rPr>
              <a:t>Đi trên sàn nhà nhẵn mới lau</a:t>
            </a:r>
            <a:endParaRPr sz="2200" b="1" dirty="0">
              <a:solidFill>
                <a:srgbClr val="002060"/>
              </a:solidFill>
              <a:latin typeface="+mn-lt"/>
            </a:endParaRPr>
          </a:p>
        </p:txBody>
      </p:sp>
      <p:sp>
        <p:nvSpPr>
          <p:cNvPr id="2" name="Rectangle 1"/>
          <p:cNvSpPr/>
          <p:nvPr/>
        </p:nvSpPr>
        <p:spPr>
          <a:xfrm>
            <a:off x="264639" y="2897912"/>
            <a:ext cx="4206239" cy="2233432"/>
          </a:xfrm>
          <a:prstGeom prst="rect">
            <a:avLst/>
          </a:prstGeom>
        </p:spPr>
        <p:txBody>
          <a:bodyPr wrap="square">
            <a:spAutoFit/>
          </a:bodyPr>
          <a:lstStyle/>
          <a:p>
            <a:pPr algn="just">
              <a:lnSpc>
                <a:spcPts val="3400"/>
              </a:lnSpc>
            </a:pPr>
            <a:r>
              <a:rPr lang="vi-VN" sz="2400" dirty="0">
                <a:solidFill>
                  <a:srgbClr val="002060"/>
                </a:solidFill>
                <a:latin typeface="+mn-lt"/>
                <a:ea typeface="Calibri" panose="020F0502020204030204" pitchFamily="34" charset="0"/>
              </a:rPr>
              <a:t>Sàn mới lau rất trơn, vì vậy khi đi trên sàn mới lau thì ma sát nghỉ giữa bàn chân với đá hoa nhỏ, làm người dễ trượt ngã. </a:t>
            </a:r>
            <a:endParaRPr lang="en-US" sz="2400" dirty="0" smtClean="0">
              <a:solidFill>
                <a:srgbClr val="002060"/>
              </a:solidFill>
              <a:latin typeface="+mn-lt"/>
              <a:ea typeface="Calibri" panose="020F0502020204030204" pitchFamily="34" charset="0"/>
            </a:endParaRPr>
          </a:p>
        </p:txBody>
      </p:sp>
      <p:sp>
        <p:nvSpPr>
          <p:cNvPr id="5" name="Google Shape;731;p35"/>
          <p:cNvSpPr/>
          <p:nvPr/>
        </p:nvSpPr>
        <p:spPr>
          <a:xfrm>
            <a:off x="4719904" y="2249854"/>
            <a:ext cx="4317188" cy="635932"/>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 name="Google Shape;735;p35"/>
          <p:cNvSpPr txBox="1">
            <a:spLocks/>
          </p:cNvSpPr>
          <p:nvPr/>
        </p:nvSpPr>
        <p:spPr>
          <a:xfrm>
            <a:off x="4697158" y="2237728"/>
            <a:ext cx="4446842" cy="6480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1pPr>
            <a:lvl2pPr marR="0" lvl="1"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2pPr>
            <a:lvl3pPr marR="0" lvl="2"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3pPr>
            <a:lvl4pPr marR="0" lvl="3"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4pPr>
            <a:lvl5pPr marR="0" lvl="4"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5pPr>
            <a:lvl6pPr marR="0" lvl="5"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6pPr>
            <a:lvl7pPr marR="0" lvl="6"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7pPr>
            <a:lvl8pPr marR="0" lvl="7"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8pPr>
            <a:lvl9pPr marR="0" lvl="8"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3300"/>
              </a:lnSpc>
            </a:pPr>
            <a:r>
              <a:rPr lang="en-US" sz="2200" b="1" dirty="0" smtClean="0">
                <a:solidFill>
                  <a:srgbClr val="002060"/>
                </a:solidFill>
                <a:latin typeface="+mn-lt"/>
              </a:rPr>
              <a:t>Bảng trơn, viết không rõ chữ </a:t>
            </a:r>
            <a:endParaRPr lang="en-US" sz="2200" b="1" dirty="0">
              <a:solidFill>
                <a:srgbClr val="002060"/>
              </a:solidFill>
              <a:latin typeface="+mn-lt"/>
            </a:endParaRPr>
          </a:p>
        </p:txBody>
      </p:sp>
      <p:sp>
        <p:nvSpPr>
          <p:cNvPr id="7" name="Rectangle 6"/>
          <p:cNvSpPr/>
          <p:nvPr/>
        </p:nvSpPr>
        <p:spPr>
          <a:xfrm>
            <a:off x="4674412" y="2897912"/>
            <a:ext cx="4310483" cy="1836400"/>
          </a:xfrm>
          <a:prstGeom prst="rect">
            <a:avLst/>
          </a:prstGeom>
        </p:spPr>
        <p:txBody>
          <a:bodyPr wrap="square">
            <a:spAutoFit/>
          </a:bodyPr>
          <a:lstStyle/>
          <a:p>
            <a:pPr algn="just">
              <a:lnSpc>
                <a:spcPts val="3400"/>
              </a:lnSpc>
            </a:pPr>
            <a:r>
              <a:rPr lang="vi-VN" sz="2400" dirty="0">
                <a:solidFill>
                  <a:srgbClr val="002060"/>
                </a:solidFill>
                <a:latin typeface="+mn-lt"/>
                <a:ea typeface="Calibri" panose="020F0502020204030204" pitchFamily="34" charset="0"/>
              </a:rPr>
              <a:t>Bảng </a:t>
            </a:r>
            <a:r>
              <a:rPr lang="vi-VN" sz="2400" dirty="0" smtClean="0">
                <a:solidFill>
                  <a:srgbClr val="002060"/>
                </a:solidFill>
                <a:latin typeface="+mn-lt"/>
                <a:ea typeface="Calibri" panose="020F0502020204030204" pitchFamily="34" charset="0"/>
              </a:rPr>
              <a:t>trơn</a:t>
            </a:r>
            <a:r>
              <a:rPr lang="en-US" sz="2400" dirty="0" smtClean="0">
                <a:solidFill>
                  <a:srgbClr val="002060"/>
                </a:solidFill>
                <a:latin typeface="+mn-lt"/>
                <a:ea typeface="Calibri" panose="020F0502020204030204" pitchFamily="34" charset="0"/>
              </a:rPr>
              <a:t>, </a:t>
            </a:r>
            <a:r>
              <a:rPr lang="vi-VN" sz="2400" dirty="0" smtClean="0">
                <a:solidFill>
                  <a:srgbClr val="002060"/>
                </a:solidFill>
                <a:latin typeface="+mn-lt"/>
                <a:ea typeface="Calibri" panose="020F0502020204030204" pitchFamily="34" charset="0"/>
              </a:rPr>
              <a:t>phấn </a:t>
            </a:r>
            <a:r>
              <a:rPr lang="vi-VN" sz="2400" dirty="0">
                <a:solidFill>
                  <a:srgbClr val="002060"/>
                </a:solidFill>
                <a:latin typeface="+mn-lt"/>
                <a:ea typeface="Calibri" panose="020F0502020204030204" pitchFamily="34" charset="0"/>
              </a:rPr>
              <a:t>dễ trượt trên bảng, nên lượng phấn bám vào bảng không nhiều, </a:t>
            </a:r>
            <a:r>
              <a:rPr lang="vi-VN" sz="2400" dirty="0" smtClean="0">
                <a:solidFill>
                  <a:srgbClr val="002060"/>
                </a:solidFill>
                <a:latin typeface="+mn-lt"/>
                <a:ea typeface="Calibri" panose="020F0502020204030204" pitchFamily="34" charset="0"/>
              </a:rPr>
              <a:t>khi </a:t>
            </a:r>
            <a:r>
              <a:rPr lang="vi-VN" sz="2400" dirty="0">
                <a:solidFill>
                  <a:srgbClr val="002060"/>
                </a:solidFill>
                <a:latin typeface="+mn-lt"/>
                <a:ea typeface="Calibri" panose="020F0502020204030204" pitchFamily="34" charset="0"/>
              </a:rPr>
              <a:t>viết không rõ chữ. </a:t>
            </a:r>
            <a:endParaRPr lang="en-US" sz="2400" dirty="0">
              <a:solidFill>
                <a:srgbClr val="002060"/>
              </a:solidFill>
              <a:latin typeface="+mn-lt"/>
              <a:ea typeface="Calibri" panose="020F0502020204030204" pitchFamily="34" charset="0"/>
            </a:endParaRPr>
          </a:p>
        </p:txBody>
      </p:sp>
      <p:pic>
        <p:nvPicPr>
          <p:cNvPr id="1026" name="Picture 2" descr="HƯỚNG DẪN LAU SÀN NHÀ SẠCH BÓNG NHƯ 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17" y="469836"/>
            <a:ext cx="2757290" cy="1695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607981" y="469836"/>
            <a:ext cx="2541034" cy="1695786"/>
          </a:xfrm>
          <a:prstGeom prst="rect">
            <a:avLst/>
          </a:prstGeom>
          <a:ln>
            <a:noFill/>
          </a:ln>
          <a:effectLst>
            <a:softEdge rad="112500"/>
          </a:effectLst>
        </p:spPr>
      </p:pic>
    </p:spTree>
    <p:extLst>
      <p:ext uri="{BB962C8B-B14F-4D97-AF65-F5344CB8AC3E}">
        <p14:creationId xmlns:p14="http://schemas.microsoft.com/office/powerpoint/2010/main" val="91789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2" grpId="0"/>
      <p:bldP spid="5" grpId="0" animBg="1"/>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54" name="Google Shape;731;p35"/>
          <p:cNvSpPr/>
          <p:nvPr/>
        </p:nvSpPr>
        <p:spPr>
          <a:xfrm>
            <a:off x="2029694" y="479215"/>
            <a:ext cx="5704764" cy="1060342"/>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 name="Google Shape;735;p35"/>
          <p:cNvSpPr txBox="1">
            <a:spLocks noGrp="1"/>
          </p:cNvSpPr>
          <p:nvPr>
            <p:ph type="title"/>
          </p:nvPr>
        </p:nvSpPr>
        <p:spPr>
          <a:xfrm>
            <a:off x="2132052" y="495503"/>
            <a:ext cx="5445456" cy="648058"/>
          </a:xfrm>
          <a:prstGeom prst="rect">
            <a:avLst/>
          </a:prstGeom>
        </p:spPr>
        <p:txBody>
          <a:bodyPr spcFirstLastPara="1" wrap="square" lIns="91425" tIns="91425" rIns="91425" bIns="91425" anchor="t" anchorCtr="0">
            <a:noAutofit/>
          </a:bodyPr>
          <a:lstStyle/>
          <a:p>
            <a:pPr lvl="0" algn="ctr">
              <a:lnSpc>
                <a:spcPts val="3300"/>
              </a:lnSpc>
            </a:pPr>
            <a:r>
              <a:rPr lang="en-US" sz="2400" b="1" dirty="0" smtClean="0">
                <a:solidFill>
                  <a:srgbClr val="002060"/>
                </a:solidFill>
                <a:latin typeface="+mn-lt"/>
              </a:rPr>
              <a:t>Một số biện pháp để tăng </a:t>
            </a:r>
            <a:br>
              <a:rPr lang="en-US" sz="2400" b="1" dirty="0" smtClean="0">
                <a:solidFill>
                  <a:srgbClr val="002060"/>
                </a:solidFill>
                <a:latin typeface="+mn-lt"/>
              </a:rPr>
            </a:br>
            <a:r>
              <a:rPr lang="en-US" sz="2400" b="1" dirty="0" smtClean="0">
                <a:solidFill>
                  <a:srgbClr val="002060"/>
                </a:solidFill>
                <a:latin typeface="+mn-lt"/>
              </a:rPr>
              <a:t>ma sát có lợi, giảm ma sát có hại</a:t>
            </a:r>
            <a:endParaRPr sz="2400" b="1" dirty="0">
              <a:solidFill>
                <a:srgbClr val="002060"/>
              </a:solidFill>
              <a:latin typeface="+mn-lt"/>
            </a:endParaRPr>
          </a:p>
        </p:txBody>
      </p:sp>
      <p:sp>
        <p:nvSpPr>
          <p:cNvPr id="4" name="Rectangle 3"/>
          <p:cNvSpPr/>
          <p:nvPr/>
        </p:nvSpPr>
        <p:spPr>
          <a:xfrm>
            <a:off x="470848" y="2068862"/>
            <a:ext cx="4572000" cy="492443"/>
          </a:xfrm>
          <a:prstGeom prst="rect">
            <a:avLst/>
          </a:prstGeom>
        </p:spPr>
        <p:txBody>
          <a:bodyPr>
            <a:spAutoFit/>
          </a:bodyPr>
          <a:lstStyle/>
          <a:p>
            <a:r>
              <a:rPr lang="en-US" sz="2500" dirty="0">
                <a:solidFill>
                  <a:srgbClr val="002060"/>
                </a:solidFill>
                <a:latin typeface="+mj-lt"/>
              </a:rPr>
              <a:t>Đi dép hoặc giày có khía </a:t>
            </a:r>
            <a:r>
              <a:rPr lang="en-US" sz="2500" dirty="0" smtClean="0">
                <a:solidFill>
                  <a:srgbClr val="002060"/>
                </a:solidFill>
                <a:latin typeface="+mj-lt"/>
              </a:rPr>
              <a:t>sâu</a:t>
            </a:r>
            <a:endParaRPr lang="en-US" sz="2500" dirty="0">
              <a:solidFill>
                <a:srgbClr val="002060"/>
              </a:solidFill>
              <a:latin typeface="+mj-lt"/>
            </a:endParaRPr>
          </a:p>
        </p:txBody>
      </p:sp>
      <p:pic>
        <p:nvPicPr>
          <p:cNvPr id="2050" name="Picture 2" descr="Mẹo làm sạch giầy dép - Giày Hồng Th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848" y="1651381"/>
            <a:ext cx="3454921" cy="19516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500650" y="3714835"/>
            <a:ext cx="4572000" cy="950838"/>
          </a:xfrm>
          <a:prstGeom prst="rect">
            <a:avLst/>
          </a:prstGeom>
        </p:spPr>
        <p:txBody>
          <a:bodyPr>
            <a:spAutoFit/>
          </a:bodyPr>
          <a:lstStyle/>
          <a:p>
            <a:pPr algn="just">
              <a:lnSpc>
                <a:spcPts val="3500"/>
              </a:lnSpc>
            </a:pPr>
            <a:r>
              <a:rPr lang="en-US" sz="2500" dirty="0" smtClean="0">
                <a:solidFill>
                  <a:srgbClr val="002060"/>
                </a:solidFill>
                <a:latin typeface="+mj-lt"/>
              </a:rPr>
              <a:t>Để khô </a:t>
            </a:r>
            <a:r>
              <a:rPr lang="en-US" sz="2500" dirty="0">
                <a:solidFill>
                  <a:srgbClr val="002060"/>
                </a:solidFill>
                <a:latin typeface="+mj-lt"/>
              </a:rPr>
              <a:t>bảng, lau bảng bằng giẻ ẩm và lau lại bằng giẻ </a:t>
            </a:r>
            <a:r>
              <a:rPr lang="en-US" sz="2500" dirty="0" smtClean="0">
                <a:solidFill>
                  <a:srgbClr val="002060"/>
                </a:solidFill>
                <a:latin typeface="+mj-lt"/>
              </a:rPr>
              <a:t>khô</a:t>
            </a:r>
            <a:endParaRPr lang="en-US" sz="2500" dirty="0">
              <a:solidFill>
                <a:srgbClr val="002060"/>
              </a:solidFill>
              <a:latin typeface="+mj-lt"/>
            </a:endParaRPr>
          </a:p>
        </p:txBody>
      </p:sp>
      <p:pic>
        <p:nvPicPr>
          <p:cNvPr id="10" name="Picture 9"/>
          <p:cNvPicPr>
            <a:picLocks noChangeAspect="1"/>
          </p:cNvPicPr>
          <p:nvPr/>
        </p:nvPicPr>
        <p:blipFill>
          <a:blip r:embed="rId4"/>
          <a:stretch>
            <a:fillRect/>
          </a:stretch>
        </p:blipFill>
        <p:spPr>
          <a:xfrm>
            <a:off x="470848" y="2736378"/>
            <a:ext cx="2819540" cy="2197289"/>
          </a:xfrm>
          <a:prstGeom prst="rect">
            <a:avLst/>
          </a:prstGeom>
          <a:ln>
            <a:noFill/>
          </a:ln>
          <a:effectLst>
            <a:softEdge rad="112500"/>
          </a:effectLst>
        </p:spPr>
      </p:pic>
    </p:spTree>
    <p:extLst>
      <p:ext uri="{BB962C8B-B14F-4D97-AF65-F5344CB8AC3E}">
        <p14:creationId xmlns:p14="http://schemas.microsoft.com/office/powerpoint/2010/main" val="15964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508" name="Google Shape;508;p32"/>
          <p:cNvGrpSpPr/>
          <p:nvPr/>
        </p:nvGrpSpPr>
        <p:grpSpPr>
          <a:xfrm rot="4183708">
            <a:off x="7230137" y="1327746"/>
            <a:ext cx="524969" cy="538901"/>
            <a:chOff x="5017725" y="4792775"/>
            <a:chExt cx="159200" cy="163425"/>
          </a:xfrm>
        </p:grpSpPr>
        <p:sp>
          <p:nvSpPr>
            <p:cNvPr id="509" name="Google Shape;509;p3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32"/>
          <p:cNvGrpSpPr/>
          <p:nvPr/>
        </p:nvGrpSpPr>
        <p:grpSpPr>
          <a:xfrm>
            <a:off x="1403158" y="884041"/>
            <a:ext cx="661619" cy="679178"/>
            <a:chOff x="5017725" y="4792775"/>
            <a:chExt cx="159200" cy="163425"/>
          </a:xfrm>
        </p:grpSpPr>
        <p:sp>
          <p:nvSpPr>
            <p:cNvPr id="534" name="Google Shape;534;p3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315;p29"/>
          <p:cNvSpPr txBox="1">
            <a:spLocks/>
          </p:cNvSpPr>
          <p:nvPr/>
        </p:nvSpPr>
        <p:spPr>
          <a:xfrm>
            <a:off x="0" y="1096653"/>
            <a:ext cx="9144000" cy="9095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Love Ya Like A Sister"/>
              <a:buNone/>
              <a:defRPr sz="9000" b="0" i="0" u="none" strike="noStrike" cap="none">
                <a:solidFill>
                  <a:schemeClr val="dk1"/>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4800"/>
              </a:lnSpc>
            </a:pPr>
            <a:r>
              <a:rPr lang="en-US" sz="3600" b="1" smtClean="0">
                <a:solidFill>
                  <a:schemeClr val="lt1"/>
                </a:solidFill>
                <a:latin typeface="+mj-lt"/>
              </a:rPr>
              <a:t>BÀI 28: </a:t>
            </a:r>
            <a:r>
              <a:rPr lang="en-US" sz="3600" b="1" dirty="0" smtClean="0">
                <a:solidFill>
                  <a:schemeClr val="lt1"/>
                </a:solidFill>
                <a:latin typeface="+mj-lt"/>
              </a:rPr>
              <a:t>LỰC MA SÁT </a:t>
            </a:r>
            <a:endParaRPr lang="en-US" sz="3600" b="1" dirty="0">
              <a:solidFill>
                <a:schemeClr val="lt1"/>
              </a:solidFill>
              <a:latin typeface="+mj-lt"/>
            </a:endParaRPr>
          </a:p>
        </p:txBody>
      </p:sp>
      <p:pic>
        <p:nvPicPr>
          <p:cNvPr id="82" name="Google Shape;328;p33"/>
          <p:cNvPicPr preferRelativeResize="0"/>
          <p:nvPr/>
        </p:nvPicPr>
        <p:blipFill>
          <a:blip r:embed="rId3">
            <a:alphaModFix/>
          </a:blip>
          <a:stretch>
            <a:fillRect/>
          </a:stretch>
        </p:blipFill>
        <p:spPr>
          <a:xfrm>
            <a:off x="2941920" y="2363280"/>
            <a:ext cx="3044042" cy="1888595"/>
          </a:xfrm>
          <a:prstGeom prst="rect">
            <a:avLst/>
          </a:prstGeom>
          <a:noFill/>
          <a:ln>
            <a:noFill/>
          </a:ln>
        </p:spPr>
      </p:pic>
      <p:pic>
        <p:nvPicPr>
          <p:cNvPr id="83" name="Picture 82">
            <a:extLst>
              <a:ext uri="{FF2B5EF4-FFF2-40B4-BE49-F238E27FC236}">
                <a16:creationId xmlns="" xmlns:a16="http://schemas.microsoft.com/office/drawing/2014/main" id="{57B7F685-2755-4A65-A4A1-4F19894862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2182" y="2453478"/>
            <a:ext cx="2165300" cy="1984202"/>
          </a:xfrm>
          <a:prstGeom prst="rect">
            <a:avLst/>
          </a:prstGeom>
        </p:spPr>
      </p:pic>
      <p:pic>
        <p:nvPicPr>
          <p:cNvPr id="84" name="Graphic 5">
            <a:extLst>
              <a:ext uri="{FF2B5EF4-FFF2-40B4-BE49-F238E27FC236}">
                <a16:creationId xmlns:a16="http://schemas.microsoft.com/office/drawing/2014/main" xmlns="" id="{EB066384-D514-4D05-A509-A4EEB2961D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71801">
            <a:off x="6487569" y="2272987"/>
            <a:ext cx="1718822" cy="22834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arn(inVertical)">
                                      <p:cBhvr>
                                        <p:cTn id="12" dur="500"/>
                                        <p:tgtEl>
                                          <p:spTgt spid="83"/>
                                        </p:tgtEl>
                                      </p:cBhvr>
                                    </p:animEffect>
                                  </p:childTnLst>
                                </p:cTn>
                              </p:par>
                              <p:par>
                                <p:cTn id="13" presetID="16" presetClass="entr" presetSubtype="21"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arn(inVertical)">
                                      <p:cBhvr>
                                        <p:cTn id="15" dur="500"/>
                                        <p:tgtEl>
                                          <p:spTgt spid="82"/>
                                        </p:tgtEl>
                                      </p:cBhvr>
                                    </p:animEffect>
                                  </p:childTnLst>
                                </p:cTn>
                              </p:par>
                              <p:par>
                                <p:cTn id="16" presetID="16" presetClass="entr" presetSubtype="21"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arn(inVertical)">
                                      <p:cBhvr>
                                        <p:cTn id="1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grpSp>
        <p:nvGrpSpPr>
          <p:cNvPr id="2257" name="Google Shape;2257;p60"/>
          <p:cNvGrpSpPr/>
          <p:nvPr/>
        </p:nvGrpSpPr>
        <p:grpSpPr>
          <a:xfrm>
            <a:off x="507831" y="493240"/>
            <a:ext cx="568694" cy="572684"/>
            <a:chOff x="507831" y="493240"/>
            <a:chExt cx="568694" cy="572684"/>
          </a:xfrm>
        </p:grpSpPr>
        <p:sp>
          <p:nvSpPr>
            <p:cNvPr id="2258" name="Google Shape;225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60"/>
          <p:cNvGrpSpPr/>
          <p:nvPr/>
        </p:nvGrpSpPr>
        <p:grpSpPr>
          <a:xfrm>
            <a:off x="7855306" y="3695940"/>
            <a:ext cx="568694" cy="572684"/>
            <a:chOff x="507831" y="493240"/>
            <a:chExt cx="568694" cy="572684"/>
          </a:xfrm>
        </p:grpSpPr>
        <p:sp>
          <p:nvSpPr>
            <p:cNvPr id="2268" name="Google Shape;226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ubtitle 2"/>
          <p:cNvSpPr>
            <a:spLocks noGrp="1"/>
          </p:cNvSpPr>
          <p:nvPr>
            <p:ph type="subTitle" idx="4294967295"/>
          </p:nvPr>
        </p:nvSpPr>
        <p:spPr>
          <a:xfrm>
            <a:off x="1494479" y="638850"/>
            <a:ext cx="6193672" cy="584200"/>
          </a:xfrm>
          <a:prstGeom prst="rect">
            <a:avLst/>
          </a:prstGeom>
        </p:spPr>
        <p:txBody>
          <a:bodyPr/>
          <a:lstStyle/>
          <a:p>
            <a:pPr marL="127000" indent="0" algn="ctr">
              <a:lnSpc>
                <a:spcPts val="3400"/>
              </a:lnSpc>
              <a:buNone/>
            </a:pPr>
            <a:r>
              <a:rPr lang="en-US" sz="2800" b="1" dirty="0" smtClean="0">
                <a:solidFill>
                  <a:srgbClr val="002060"/>
                </a:solidFill>
                <a:latin typeface="+mj-lt"/>
              </a:rPr>
              <a:t>TÓM TẮT KIẾN THỨC BÀI HỌC</a:t>
            </a:r>
            <a:endParaRPr lang="en-US" sz="2800" b="1" dirty="0">
              <a:solidFill>
                <a:srgbClr val="002060"/>
              </a:solidFill>
              <a:latin typeface="+mj-lt"/>
            </a:endParaRPr>
          </a:p>
        </p:txBody>
      </p:sp>
      <p:pic>
        <p:nvPicPr>
          <p:cNvPr id="2" name="Picture 1"/>
          <p:cNvPicPr>
            <a:picLocks noChangeAspect="1"/>
          </p:cNvPicPr>
          <p:nvPr/>
        </p:nvPicPr>
        <p:blipFill>
          <a:blip r:embed="rId3"/>
          <a:stretch>
            <a:fillRect/>
          </a:stretch>
        </p:blipFill>
        <p:spPr>
          <a:xfrm>
            <a:off x="406873" y="1173813"/>
            <a:ext cx="8368883" cy="3714710"/>
          </a:xfrm>
          <a:prstGeom prst="rect">
            <a:avLst/>
          </a:prstGeom>
        </p:spPr>
      </p:pic>
    </p:spTree>
    <p:extLst>
      <p:ext uri="{BB962C8B-B14F-4D97-AF65-F5344CB8AC3E}">
        <p14:creationId xmlns:p14="http://schemas.microsoft.com/office/powerpoint/2010/main" val="4063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35" name="Google Shape;314;p29"/>
          <p:cNvSpPr/>
          <p:nvPr/>
        </p:nvSpPr>
        <p:spPr>
          <a:xfrm>
            <a:off x="1966220" y="370608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5;p29"/>
          <p:cNvSpPr txBox="1">
            <a:spLocks/>
          </p:cNvSpPr>
          <p:nvPr/>
        </p:nvSpPr>
        <p:spPr>
          <a:xfrm>
            <a:off x="-217320" y="554930"/>
            <a:ext cx="9144000" cy="8788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1pPr>
            <a:lvl2pPr marR="0" lvl="1"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2pPr>
            <a:lvl3pPr marR="0" lvl="2"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3pPr>
            <a:lvl4pPr marR="0" lvl="3"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4pPr>
            <a:lvl5pPr marR="0" lvl="4"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5pPr>
            <a:lvl6pPr marR="0" lvl="5"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6pPr>
            <a:lvl7pPr marR="0" lvl="6"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7pPr>
            <a:lvl8pPr marR="0" lvl="7"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8pPr>
            <a:lvl9pPr marR="0" lvl="8"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4800"/>
              </a:lnSpc>
            </a:pPr>
            <a:r>
              <a:rPr lang="en-US" sz="3600" b="1" dirty="0" smtClean="0">
                <a:solidFill>
                  <a:schemeClr val="lt1"/>
                </a:solidFill>
                <a:latin typeface="+mj-lt"/>
              </a:rPr>
              <a:t>LUYỆN TẬP</a:t>
            </a:r>
            <a:endParaRPr lang="en-US" sz="3600" b="1" dirty="0">
              <a:solidFill>
                <a:schemeClr val="lt1"/>
              </a:solidFill>
              <a:latin typeface="+mj-lt"/>
            </a:endParaRPr>
          </a:p>
        </p:txBody>
      </p:sp>
      <p:pic>
        <p:nvPicPr>
          <p:cNvPr id="3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311004" y="1548837"/>
            <a:ext cx="1841032" cy="2630046"/>
          </a:xfrm>
          <a:prstGeom prst="rect">
            <a:avLst/>
          </a:prstGeom>
        </p:spPr>
      </p:pic>
      <p:grpSp>
        <p:nvGrpSpPr>
          <p:cNvPr id="65" name="Google Shape;463;p23">
            <a:extLst>
              <a:ext uri="{FF2B5EF4-FFF2-40B4-BE49-F238E27FC236}">
                <a16:creationId xmlns:a16="http://schemas.microsoft.com/office/drawing/2014/main" xmlns="" id="{7A8917B7-4037-40FD-9A95-D25EED3B71E3}"/>
              </a:ext>
            </a:extLst>
          </p:cNvPr>
          <p:cNvGrpSpPr/>
          <p:nvPr/>
        </p:nvGrpSpPr>
        <p:grpSpPr>
          <a:xfrm rot="511137">
            <a:off x="6511387" y="2631362"/>
            <a:ext cx="997890" cy="1126709"/>
            <a:chOff x="1664354" y="4088694"/>
            <a:chExt cx="1037582" cy="940754"/>
          </a:xfrm>
        </p:grpSpPr>
        <p:grpSp>
          <p:nvGrpSpPr>
            <p:cNvPr id="66"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70"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71"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2"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3"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4"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5"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6"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67"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68"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69"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77" name="Google Shape;448;p23">
            <a:extLst>
              <a:ext uri="{FF2B5EF4-FFF2-40B4-BE49-F238E27FC236}">
                <a16:creationId xmlns:a16="http://schemas.microsoft.com/office/drawing/2014/main" xmlns="" id="{3A24B18B-036C-4EE2-93DD-0B3AE6FF2662}"/>
              </a:ext>
            </a:extLst>
          </p:cNvPr>
          <p:cNvGrpSpPr/>
          <p:nvPr/>
        </p:nvGrpSpPr>
        <p:grpSpPr>
          <a:xfrm>
            <a:off x="870686" y="2811664"/>
            <a:ext cx="1447638" cy="1068369"/>
            <a:chOff x="4368" y="4500332"/>
            <a:chExt cx="1550979" cy="1347924"/>
          </a:xfrm>
          <a:solidFill>
            <a:schemeClr val="accent5">
              <a:lumMod val="50000"/>
            </a:schemeClr>
          </a:solidFill>
        </p:grpSpPr>
        <p:grpSp>
          <p:nvGrpSpPr>
            <p:cNvPr id="78"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81"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82"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83"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84"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85"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86"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87"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88"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89"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90"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91"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79"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80"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arn(inVertical)">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46"/>
          <p:cNvSpPr/>
          <p:nvPr/>
        </p:nvSpPr>
        <p:spPr>
          <a:xfrm>
            <a:off x="3355550" y="1940477"/>
            <a:ext cx="2364600" cy="2364600"/>
          </a:xfrm>
          <a:prstGeom prst="ellipse">
            <a:avLst/>
          </a:prstGeom>
          <a:solidFill>
            <a:schemeClr val="accen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9" name="Google Shape;1189;p46" title="Points scored">
            <a:hlinkClick r:id="rId3"/>
          </p:cNvPr>
          <p:cNvPicPr preferRelativeResize="0"/>
          <p:nvPr/>
        </p:nvPicPr>
        <p:blipFill>
          <a:blip r:embed="rId4">
            <a:alphaModFix/>
          </a:blip>
          <a:stretch>
            <a:fillRect/>
          </a:stretch>
        </p:blipFill>
        <p:spPr>
          <a:xfrm>
            <a:off x="3145550" y="1959041"/>
            <a:ext cx="2784600" cy="2364600"/>
          </a:xfrm>
          <a:prstGeom prst="rect">
            <a:avLst/>
          </a:prstGeom>
          <a:noFill/>
          <a:ln>
            <a:noFill/>
          </a:ln>
        </p:spPr>
      </p:pic>
      <p:cxnSp>
        <p:nvCxnSpPr>
          <p:cNvPr id="1203" name="Google Shape;1203;p46"/>
          <p:cNvCxnSpPr/>
          <p:nvPr/>
        </p:nvCxnSpPr>
        <p:spPr>
          <a:xfrm>
            <a:off x="2265616" y="2513126"/>
            <a:ext cx="1294500" cy="0"/>
          </a:xfrm>
          <a:prstGeom prst="straightConnector1">
            <a:avLst/>
          </a:prstGeom>
          <a:noFill/>
          <a:ln w="19050" cap="flat" cmpd="sng">
            <a:solidFill>
              <a:schemeClr val="dk1"/>
            </a:solidFill>
            <a:prstDash val="dot"/>
            <a:round/>
            <a:headEnd type="oval" w="med" len="med"/>
            <a:tailEnd type="oval" w="med" len="med"/>
          </a:ln>
        </p:spPr>
      </p:cxnSp>
      <p:cxnSp>
        <p:nvCxnSpPr>
          <p:cNvPr id="1204" name="Google Shape;1204;p46"/>
          <p:cNvCxnSpPr/>
          <p:nvPr/>
        </p:nvCxnSpPr>
        <p:spPr>
          <a:xfrm>
            <a:off x="2061050" y="3626886"/>
            <a:ext cx="1294500" cy="0"/>
          </a:xfrm>
          <a:prstGeom prst="straightConnector1">
            <a:avLst/>
          </a:prstGeom>
          <a:noFill/>
          <a:ln w="19050" cap="flat" cmpd="sng">
            <a:solidFill>
              <a:schemeClr val="accent1"/>
            </a:solidFill>
            <a:prstDash val="dot"/>
            <a:round/>
            <a:headEnd type="oval" w="med" len="med"/>
            <a:tailEnd type="oval" w="med" len="med"/>
          </a:ln>
        </p:spPr>
      </p:cxnSp>
      <p:cxnSp>
        <p:nvCxnSpPr>
          <p:cNvPr id="1205" name="Google Shape;1205;p46"/>
          <p:cNvCxnSpPr/>
          <p:nvPr/>
        </p:nvCxnSpPr>
        <p:spPr>
          <a:xfrm>
            <a:off x="5646416" y="2513126"/>
            <a:ext cx="1294500" cy="0"/>
          </a:xfrm>
          <a:prstGeom prst="straightConnector1">
            <a:avLst/>
          </a:prstGeom>
          <a:noFill/>
          <a:ln w="19050" cap="flat" cmpd="sng">
            <a:solidFill>
              <a:schemeClr val="lt2"/>
            </a:solidFill>
            <a:prstDash val="dot"/>
            <a:round/>
            <a:headEnd type="oval" w="med" len="med"/>
            <a:tailEnd type="oval" w="med" len="med"/>
          </a:ln>
        </p:spPr>
      </p:cxnSp>
      <p:cxnSp>
        <p:nvCxnSpPr>
          <p:cNvPr id="1206" name="Google Shape;1206;p46"/>
          <p:cNvCxnSpPr/>
          <p:nvPr/>
        </p:nvCxnSpPr>
        <p:spPr>
          <a:xfrm>
            <a:off x="5646416" y="3626886"/>
            <a:ext cx="1294500" cy="0"/>
          </a:xfrm>
          <a:prstGeom prst="straightConnector1">
            <a:avLst/>
          </a:prstGeom>
          <a:noFill/>
          <a:ln w="19050" cap="flat" cmpd="sng">
            <a:solidFill>
              <a:schemeClr val="lt1"/>
            </a:solidFill>
            <a:prstDash val="dot"/>
            <a:round/>
            <a:headEnd type="oval" w="med" len="med"/>
            <a:tailEnd type="oval" w="med" len="med"/>
          </a:ln>
        </p:spPr>
      </p:cxnSp>
      <p:sp>
        <p:nvSpPr>
          <p:cNvPr id="27" name="Rectangle 26"/>
          <p:cNvSpPr/>
          <p:nvPr/>
        </p:nvSpPr>
        <p:spPr>
          <a:xfrm>
            <a:off x="0" y="818535"/>
            <a:ext cx="9144000" cy="528350"/>
          </a:xfrm>
          <a:prstGeom prst="rect">
            <a:avLst/>
          </a:prstGeom>
        </p:spPr>
        <p:txBody>
          <a:bodyPr wrap="square">
            <a:spAutoFit/>
          </a:bodyPr>
          <a:lstStyle/>
          <a:p>
            <a:pPr algn="ctr">
              <a:lnSpc>
                <a:spcPts val="3400"/>
              </a:lnSpc>
            </a:pPr>
            <a:r>
              <a:rPr lang="en-US" sz="2600" dirty="0" smtClean="0">
                <a:solidFill>
                  <a:srgbClr val="002060"/>
                </a:solidFill>
                <a:latin typeface="+mj-lt"/>
                <a:ea typeface="Calibri" panose="020F0502020204030204" pitchFamily="34" charset="0"/>
              </a:rPr>
              <a:t>Trường hợp nào sau đây xuất hiện lực ma sát trượt?</a:t>
            </a:r>
            <a:endParaRPr lang="en-US" sz="2600" dirty="0">
              <a:solidFill>
                <a:srgbClr val="002060"/>
              </a:solidFill>
              <a:latin typeface="+mj-lt"/>
            </a:endParaRPr>
          </a:p>
        </p:txBody>
      </p:sp>
      <p:sp>
        <p:nvSpPr>
          <p:cNvPr id="29" name="Rectangle 28"/>
          <p:cNvSpPr/>
          <p:nvPr/>
        </p:nvSpPr>
        <p:spPr>
          <a:xfrm>
            <a:off x="111143" y="1495421"/>
            <a:ext cx="2582988" cy="964367"/>
          </a:xfrm>
          <a:prstGeom prst="rect">
            <a:avLst/>
          </a:prstGeom>
        </p:spPr>
        <p:txBody>
          <a:bodyPr wrap="square">
            <a:spAutoFit/>
          </a:bodyPr>
          <a:lstStyle/>
          <a:p>
            <a:pPr algn="ctr">
              <a:lnSpc>
                <a:spcPts val="3400"/>
              </a:lnSpc>
            </a:pPr>
            <a:r>
              <a:rPr lang="en-US" sz="2600" dirty="0" smtClean="0">
                <a:solidFill>
                  <a:srgbClr val="002060"/>
                </a:solidFill>
                <a:latin typeface="+mj-lt"/>
                <a:ea typeface="Calibri" panose="020F0502020204030204" pitchFamily="34" charset="0"/>
              </a:rPr>
              <a:t>A. Viên bi lăn trên mặt đất</a:t>
            </a:r>
            <a:endParaRPr lang="en-US" sz="2600" dirty="0">
              <a:solidFill>
                <a:srgbClr val="002060"/>
              </a:solidFill>
              <a:latin typeface="+mj-lt"/>
            </a:endParaRPr>
          </a:p>
        </p:txBody>
      </p:sp>
      <p:sp>
        <p:nvSpPr>
          <p:cNvPr id="35" name="Rectangle 34"/>
          <p:cNvSpPr/>
          <p:nvPr/>
        </p:nvSpPr>
        <p:spPr>
          <a:xfrm>
            <a:off x="111143" y="3822894"/>
            <a:ext cx="2458629" cy="964367"/>
          </a:xfrm>
          <a:prstGeom prst="rect">
            <a:avLst/>
          </a:prstGeom>
        </p:spPr>
        <p:txBody>
          <a:bodyPr wrap="square">
            <a:spAutoFit/>
          </a:bodyPr>
          <a:lstStyle/>
          <a:p>
            <a:pPr algn="ctr">
              <a:lnSpc>
                <a:spcPts val="3400"/>
              </a:lnSpc>
            </a:pPr>
            <a:r>
              <a:rPr lang="en-US" sz="2600" dirty="0" smtClean="0">
                <a:solidFill>
                  <a:srgbClr val="002060"/>
                </a:solidFill>
                <a:latin typeface="+mj-lt"/>
                <a:ea typeface="Calibri" panose="020F0502020204030204" pitchFamily="34" charset="0"/>
              </a:rPr>
              <a:t>B. Khi viết phấn trên bảng</a:t>
            </a:r>
            <a:endParaRPr lang="en-US" sz="2600" dirty="0">
              <a:solidFill>
                <a:srgbClr val="002060"/>
              </a:solidFill>
              <a:latin typeface="+mj-lt"/>
            </a:endParaRPr>
          </a:p>
        </p:txBody>
      </p:sp>
      <p:sp>
        <p:nvSpPr>
          <p:cNvPr id="36" name="Rectangle 35"/>
          <p:cNvSpPr/>
          <p:nvPr/>
        </p:nvSpPr>
        <p:spPr>
          <a:xfrm>
            <a:off x="5223052" y="1495422"/>
            <a:ext cx="4118458" cy="964367"/>
          </a:xfrm>
          <a:prstGeom prst="rect">
            <a:avLst/>
          </a:prstGeom>
        </p:spPr>
        <p:txBody>
          <a:bodyPr wrap="square">
            <a:spAutoFit/>
          </a:bodyPr>
          <a:lstStyle/>
          <a:p>
            <a:pPr algn="ctr">
              <a:lnSpc>
                <a:spcPts val="3400"/>
              </a:lnSpc>
            </a:pPr>
            <a:r>
              <a:rPr lang="en-US" sz="2600" dirty="0" smtClean="0">
                <a:solidFill>
                  <a:srgbClr val="002060"/>
                </a:solidFill>
                <a:latin typeface="+mj-lt"/>
                <a:ea typeface="Calibri" panose="020F0502020204030204" pitchFamily="34" charset="0"/>
              </a:rPr>
              <a:t>C</a:t>
            </a:r>
            <a:r>
              <a:rPr lang="en-US" sz="2400" dirty="0" smtClean="0">
                <a:solidFill>
                  <a:srgbClr val="002060"/>
                </a:solidFill>
                <a:latin typeface="+mj-lt"/>
                <a:ea typeface="Calibri" panose="020F0502020204030204" pitchFamily="34" charset="0"/>
              </a:rPr>
              <a:t>. Quyển sách nằm im trên mặt bằng nằm ngang</a:t>
            </a:r>
            <a:endParaRPr lang="en-US" sz="2400" dirty="0">
              <a:solidFill>
                <a:srgbClr val="002060"/>
              </a:solidFill>
              <a:latin typeface="+mj-lt"/>
            </a:endParaRPr>
          </a:p>
        </p:txBody>
      </p:sp>
      <p:sp>
        <p:nvSpPr>
          <p:cNvPr id="37" name="Rectangle 36"/>
          <p:cNvSpPr/>
          <p:nvPr/>
        </p:nvSpPr>
        <p:spPr>
          <a:xfrm>
            <a:off x="5836190" y="3822893"/>
            <a:ext cx="3093915" cy="964367"/>
          </a:xfrm>
          <a:prstGeom prst="rect">
            <a:avLst/>
          </a:prstGeom>
        </p:spPr>
        <p:txBody>
          <a:bodyPr wrap="square">
            <a:spAutoFit/>
          </a:bodyPr>
          <a:lstStyle/>
          <a:p>
            <a:pPr algn="ctr">
              <a:lnSpc>
                <a:spcPts val="3400"/>
              </a:lnSpc>
            </a:pPr>
            <a:r>
              <a:rPr lang="en-US" sz="2600" dirty="0" smtClean="0">
                <a:solidFill>
                  <a:srgbClr val="002060"/>
                </a:solidFill>
                <a:latin typeface="+mj-lt"/>
                <a:ea typeface="Calibri" panose="020F0502020204030204" pitchFamily="34" charset="0"/>
              </a:rPr>
              <a:t>D. Trục ổ bi ở quạt trần đang quay</a:t>
            </a:r>
            <a:endParaRPr lang="en-US" sz="2600" dirty="0">
              <a:solidFill>
                <a:srgbClr val="002060"/>
              </a:solidFill>
              <a:latin typeface="+mj-lt"/>
            </a:endParaRPr>
          </a:p>
        </p:txBody>
      </p:sp>
      <p:sp>
        <p:nvSpPr>
          <p:cNvPr id="4" name="Oval 3"/>
          <p:cNvSpPr/>
          <p:nvPr/>
        </p:nvSpPr>
        <p:spPr>
          <a:xfrm>
            <a:off x="416966" y="3730751"/>
            <a:ext cx="592532" cy="665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9"/>
                                        </p:tgtEl>
                                        <p:attrNameLst>
                                          <p:attrName>style.visibility</p:attrName>
                                        </p:attrNameLst>
                                      </p:cBhvr>
                                      <p:to>
                                        <p:strVal val="visible"/>
                                      </p:to>
                                    </p:set>
                                    <p:animEffect transition="in" filter="barn(inVertical)">
                                      <p:cBhvr>
                                        <p:cTn id="12" dur="500"/>
                                        <p:tgtEl>
                                          <p:spTgt spid="118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83"/>
                                        </p:tgtEl>
                                        <p:attrNameLst>
                                          <p:attrName>style.visibility</p:attrName>
                                        </p:attrNameLst>
                                      </p:cBhvr>
                                      <p:to>
                                        <p:strVal val="visible"/>
                                      </p:to>
                                    </p:set>
                                    <p:animEffect transition="in" filter="barn(inVertical)">
                                      <p:cBhvr>
                                        <p:cTn id="15" dur="500"/>
                                        <p:tgtEl>
                                          <p:spTgt spid="1183"/>
                                        </p:tgtEl>
                                      </p:cBhvr>
                                    </p:animEffect>
                                  </p:childTnLst>
                                </p:cTn>
                              </p:par>
                              <p:par>
                                <p:cTn id="16" presetID="16" presetClass="entr" presetSubtype="21" fill="hold" nodeType="withEffect">
                                  <p:stCondLst>
                                    <p:cond delay="0"/>
                                  </p:stCondLst>
                                  <p:childTnLst>
                                    <p:set>
                                      <p:cBhvr>
                                        <p:cTn id="17" dur="1" fill="hold">
                                          <p:stCondLst>
                                            <p:cond delay="0"/>
                                          </p:stCondLst>
                                        </p:cTn>
                                        <p:tgtEl>
                                          <p:spTgt spid="1203"/>
                                        </p:tgtEl>
                                        <p:attrNameLst>
                                          <p:attrName>style.visibility</p:attrName>
                                        </p:attrNameLst>
                                      </p:cBhvr>
                                      <p:to>
                                        <p:strVal val="visible"/>
                                      </p:to>
                                    </p:set>
                                    <p:animEffect transition="in" filter="barn(inVertical)">
                                      <p:cBhvr>
                                        <p:cTn id="18" dur="500"/>
                                        <p:tgtEl>
                                          <p:spTgt spid="1203"/>
                                        </p:tgtEl>
                                      </p:cBhvr>
                                    </p:animEffect>
                                  </p:childTnLst>
                                </p:cTn>
                              </p:par>
                              <p:par>
                                <p:cTn id="19" presetID="16" presetClass="entr" presetSubtype="21" fill="hold" nodeType="withEffect">
                                  <p:stCondLst>
                                    <p:cond delay="0"/>
                                  </p:stCondLst>
                                  <p:childTnLst>
                                    <p:set>
                                      <p:cBhvr>
                                        <p:cTn id="20" dur="1" fill="hold">
                                          <p:stCondLst>
                                            <p:cond delay="0"/>
                                          </p:stCondLst>
                                        </p:cTn>
                                        <p:tgtEl>
                                          <p:spTgt spid="1205"/>
                                        </p:tgtEl>
                                        <p:attrNameLst>
                                          <p:attrName>style.visibility</p:attrName>
                                        </p:attrNameLst>
                                      </p:cBhvr>
                                      <p:to>
                                        <p:strVal val="visible"/>
                                      </p:to>
                                    </p:set>
                                    <p:animEffect transition="in" filter="barn(inVertical)">
                                      <p:cBhvr>
                                        <p:cTn id="21" dur="500"/>
                                        <p:tgtEl>
                                          <p:spTgt spid="1205"/>
                                        </p:tgtEl>
                                      </p:cBhvr>
                                    </p:animEffect>
                                  </p:childTnLst>
                                </p:cTn>
                              </p:par>
                              <p:par>
                                <p:cTn id="22" presetID="16" presetClass="entr" presetSubtype="21" fill="hold" nodeType="withEffect">
                                  <p:stCondLst>
                                    <p:cond delay="0"/>
                                  </p:stCondLst>
                                  <p:childTnLst>
                                    <p:set>
                                      <p:cBhvr>
                                        <p:cTn id="23" dur="1" fill="hold">
                                          <p:stCondLst>
                                            <p:cond delay="0"/>
                                          </p:stCondLst>
                                        </p:cTn>
                                        <p:tgtEl>
                                          <p:spTgt spid="1206"/>
                                        </p:tgtEl>
                                        <p:attrNameLst>
                                          <p:attrName>style.visibility</p:attrName>
                                        </p:attrNameLst>
                                      </p:cBhvr>
                                      <p:to>
                                        <p:strVal val="visible"/>
                                      </p:to>
                                    </p:set>
                                    <p:animEffect transition="in" filter="barn(inVertical)">
                                      <p:cBhvr>
                                        <p:cTn id="24" dur="500"/>
                                        <p:tgtEl>
                                          <p:spTgt spid="1206"/>
                                        </p:tgtEl>
                                      </p:cBhvr>
                                    </p:animEffect>
                                  </p:childTnLst>
                                </p:cTn>
                              </p:par>
                              <p:par>
                                <p:cTn id="25" presetID="16" presetClass="entr" presetSubtype="21" fill="hold" nodeType="withEffect">
                                  <p:stCondLst>
                                    <p:cond delay="0"/>
                                  </p:stCondLst>
                                  <p:childTnLst>
                                    <p:set>
                                      <p:cBhvr>
                                        <p:cTn id="26" dur="1" fill="hold">
                                          <p:stCondLst>
                                            <p:cond delay="0"/>
                                          </p:stCondLst>
                                        </p:cTn>
                                        <p:tgtEl>
                                          <p:spTgt spid="1204"/>
                                        </p:tgtEl>
                                        <p:attrNameLst>
                                          <p:attrName>style.visibility</p:attrName>
                                        </p:attrNameLst>
                                      </p:cBhvr>
                                      <p:to>
                                        <p:strVal val="visible"/>
                                      </p:to>
                                    </p:set>
                                    <p:animEffect transition="in" filter="barn(inVertical)">
                                      <p:cBhvr>
                                        <p:cTn id="27" dur="500"/>
                                        <p:tgtEl>
                                          <p:spTgt spid="12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wipe(down)">
                                      <p:cBhvr>
                                        <p:cTn id="37" dur="500"/>
                                        <p:tgtEl>
                                          <p:spTgt spid="3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animEffect transition="in" filter="wipe(down)">
                                      <p:cBhvr>
                                        <p:cTn id="42" dur="500"/>
                                        <p:tgtEl>
                                          <p:spTgt spid="3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wipe(down)">
                                      <p:cBhvr>
                                        <p:cTn id="47" dur="500"/>
                                        <p:tgtEl>
                                          <p:spTgt spid="3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 grpId="0" animBg="1"/>
      <p:bldP spid="27" grpId="0"/>
      <p:bldP spid="29"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8" name="Google Shape;1628;p49"/>
          <p:cNvSpPr/>
          <p:nvPr/>
        </p:nvSpPr>
        <p:spPr>
          <a:xfrm>
            <a:off x="326747" y="1443533"/>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grpSp>
        <p:nvGrpSpPr>
          <p:cNvPr id="1632" name="Google Shape;1632;p49"/>
          <p:cNvGrpSpPr/>
          <p:nvPr/>
        </p:nvGrpSpPr>
        <p:grpSpPr>
          <a:xfrm>
            <a:off x="0" y="4355665"/>
            <a:ext cx="568694" cy="572684"/>
            <a:chOff x="507831" y="493240"/>
            <a:chExt cx="568694" cy="572684"/>
          </a:xfrm>
        </p:grpSpPr>
        <p:sp>
          <p:nvSpPr>
            <p:cNvPr id="1633" name="Google Shape;1633;p49"/>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49"/>
          <p:cNvGrpSpPr/>
          <p:nvPr/>
        </p:nvGrpSpPr>
        <p:grpSpPr>
          <a:xfrm>
            <a:off x="5065543" y="1736358"/>
            <a:ext cx="353763" cy="353785"/>
            <a:chOff x="2129903" y="3465414"/>
            <a:chExt cx="353763" cy="353785"/>
          </a:xfrm>
        </p:grpSpPr>
        <p:sp>
          <p:nvSpPr>
            <p:cNvPr id="1643" name="Google Shape;1643;p49"/>
            <p:cNvSpPr/>
            <p:nvPr/>
          </p:nvSpPr>
          <p:spPr>
            <a:xfrm>
              <a:off x="2347948" y="3465414"/>
              <a:ext cx="135719" cy="105876"/>
            </a:xfrm>
            <a:custGeom>
              <a:avLst/>
              <a:gdLst/>
              <a:ahLst/>
              <a:cxnLst/>
              <a:rect l="l" t="t" r="r" b="b"/>
              <a:pathLst>
                <a:path w="6276" h="4896" extrusionOk="0">
                  <a:moveTo>
                    <a:pt x="3375" y="1"/>
                  </a:moveTo>
                  <a:lnTo>
                    <a:pt x="3375" y="2902"/>
                  </a:lnTo>
                  <a:lnTo>
                    <a:pt x="4323" y="2902"/>
                  </a:lnTo>
                  <a:lnTo>
                    <a:pt x="4323" y="3934"/>
                  </a:lnTo>
                  <a:lnTo>
                    <a:pt x="0" y="3934"/>
                  </a:lnTo>
                  <a:cubicBezTo>
                    <a:pt x="140" y="4240"/>
                    <a:pt x="238" y="4561"/>
                    <a:pt x="307" y="4895"/>
                  </a:cubicBezTo>
                  <a:lnTo>
                    <a:pt x="5286" y="4895"/>
                  </a:lnTo>
                  <a:lnTo>
                    <a:pt x="5286" y="2902"/>
                  </a:lnTo>
                  <a:lnTo>
                    <a:pt x="6276" y="2902"/>
                  </a:lnTo>
                  <a:lnTo>
                    <a:pt x="6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a:off x="2356987" y="3608658"/>
              <a:ext cx="126679" cy="62756"/>
            </a:xfrm>
            <a:custGeom>
              <a:avLst/>
              <a:gdLst/>
              <a:ahLst/>
              <a:cxnLst/>
              <a:rect l="l" t="t" r="r" b="b"/>
              <a:pathLst>
                <a:path w="5858" h="2902" extrusionOk="0">
                  <a:moveTo>
                    <a:pt x="2957" y="1"/>
                  </a:moveTo>
                  <a:lnTo>
                    <a:pt x="2957" y="1088"/>
                  </a:lnTo>
                  <a:lnTo>
                    <a:pt x="0" y="1088"/>
                  </a:lnTo>
                  <a:lnTo>
                    <a:pt x="0" y="2037"/>
                  </a:lnTo>
                  <a:lnTo>
                    <a:pt x="2957" y="2037"/>
                  </a:lnTo>
                  <a:lnTo>
                    <a:pt x="2957" y="2901"/>
                  </a:lnTo>
                  <a:lnTo>
                    <a:pt x="5858" y="2901"/>
                  </a:lnTo>
                  <a:lnTo>
                    <a:pt x="5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a:off x="2356987" y="3713604"/>
              <a:ext cx="126679" cy="105595"/>
            </a:xfrm>
            <a:custGeom>
              <a:avLst/>
              <a:gdLst/>
              <a:ahLst/>
              <a:cxnLst/>
              <a:rect l="l" t="t" r="r" b="b"/>
              <a:pathLst>
                <a:path w="5858" h="4883" extrusionOk="0">
                  <a:moveTo>
                    <a:pt x="0" y="1"/>
                  </a:moveTo>
                  <a:lnTo>
                    <a:pt x="0" y="964"/>
                  </a:lnTo>
                  <a:lnTo>
                    <a:pt x="3905" y="964"/>
                  </a:lnTo>
                  <a:lnTo>
                    <a:pt x="3905" y="1981"/>
                  </a:lnTo>
                  <a:lnTo>
                    <a:pt x="2957" y="1981"/>
                  </a:lnTo>
                  <a:lnTo>
                    <a:pt x="2957" y="4882"/>
                  </a:lnTo>
                  <a:lnTo>
                    <a:pt x="5858" y="4882"/>
                  </a:lnTo>
                  <a:lnTo>
                    <a:pt x="5858" y="1981"/>
                  </a:lnTo>
                  <a:lnTo>
                    <a:pt x="4868" y="1981"/>
                  </a:lnTo>
                  <a:lnTo>
                    <a:pt x="48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a:off x="2129903" y="3496770"/>
              <a:ext cx="206303" cy="245530"/>
            </a:xfrm>
            <a:custGeom>
              <a:avLst/>
              <a:gdLst/>
              <a:ahLst/>
              <a:cxnLst/>
              <a:rect l="l" t="t" r="r" b="b"/>
              <a:pathLst>
                <a:path w="9540" h="11354" extrusionOk="0">
                  <a:moveTo>
                    <a:pt x="3751" y="5035"/>
                  </a:moveTo>
                  <a:lnTo>
                    <a:pt x="3751" y="5998"/>
                  </a:lnTo>
                  <a:lnTo>
                    <a:pt x="1994" y="5998"/>
                  </a:lnTo>
                  <a:lnTo>
                    <a:pt x="1994" y="5035"/>
                  </a:lnTo>
                  <a:close/>
                  <a:moveTo>
                    <a:pt x="7531" y="5035"/>
                  </a:moveTo>
                  <a:lnTo>
                    <a:pt x="7531" y="5998"/>
                  </a:lnTo>
                  <a:lnTo>
                    <a:pt x="5760" y="5998"/>
                  </a:lnTo>
                  <a:lnTo>
                    <a:pt x="5760" y="5035"/>
                  </a:lnTo>
                  <a:close/>
                  <a:moveTo>
                    <a:pt x="5244" y="7030"/>
                  </a:moveTo>
                  <a:lnTo>
                    <a:pt x="5244" y="8676"/>
                  </a:lnTo>
                  <a:lnTo>
                    <a:pt x="4281" y="8676"/>
                  </a:lnTo>
                  <a:lnTo>
                    <a:pt x="4281" y="7030"/>
                  </a:lnTo>
                  <a:close/>
                  <a:moveTo>
                    <a:pt x="4773" y="1"/>
                  </a:moveTo>
                  <a:cubicBezTo>
                    <a:pt x="2269" y="1"/>
                    <a:pt x="0" y="1972"/>
                    <a:pt x="0" y="4548"/>
                  </a:cubicBezTo>
                  <a:lnTo>
                    <a:pt x="0" y="9080"/>
                  </a:lnTo>
                  <a:lnTo>
                    <a:pt x="1981" y="9080"/>
                  </a:lnTo>
                  <a:lnTo>
                    <a:pt x="1981" y="11353"/>
                  </a:lnTo>
                  <a:lnTo>
                    <a:pt x="7545" y="11353"/>
                  </a:lnTo>
                  <a:lnTo>
                    <a:pt x="7545" y="9080"/>
                  </a:lnTo>
                  <a:lnTo>
                    <a:pt x="9540" y="9080"/>
                  </a:lnTo>
                  <a:lnTo>
                    <a:pt x="9540" y="4548"/>
                  </a:lnTo>
                  <a:cubicBezTo>
                    <a:pt x="9540" y="4449"/>
                    <a:pt x="9540" y="4352"/>
                    <a:pt x="9525" y="4254"/>
                  </a:cubicBezTo>
                  <a:cubicBezTo>
                    <a:pt x="9372" y="1814"/>
                    <a:pt x="7197" y="57"/>
                    <a:pt x="4826" y="1"/>
                  </a:cubicBezTo>
                  <a:cubicBezTo>
                    <a:pt x="4808" y="1"/>
                    <a:pt x="4791"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a:off x="2129903" y="3713928"/>
              <a:ext cx="206303" cy="73893"/>
            </a:xfrm>
            <a:custGeom>
              <a:avLst/>
              <a:gdLst/>
              <a:ahLst/>
              <a:cxnLst/>
              <a:rect l="l" t="t" r="r" b="b"/>
              <a:pathLst>
                <a:path w="9540" h="3417" extrusionOk="0">
                  <a:moveTo>
                    <a:pt x="0" y="0"/>
                  </a:moveTo>
                  <a:lnTo>
                    <a:pt x="0" y="2148"/>
                  </a:lnTo>
                  <a:lnTo>
                    <a:pt x="1102" y="3417"/>
                  </a:lnTo>
                  <a:lnTo>
                    <a:pt x="8465" y="3417"/>
                  </a:lnTo>
                  <a:lnTo>
                    <a:pt x="9540" y="2162"/>
                  </a:lnTo>
                  <a:lnTo>
                    <a:pt x="9540" y="0"/>
                  </a:lnTo>
                  <a:lnTo>
                    <a:pt x="8508" y="0"/>
                  </a:lnTo>
                  <a:lnTo>
                    <a:pt x="8508" y="2260"/>
                  </a:lnTo>
                  <a:lnTo>
                    <a:pt x="1018" y="2260"/>
                  </a:lnTo>
                  <a:lnTo>
                    <a:pt x="10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49"/>
          <p:cNvGrpSpPr/>
          <p:nvPr/>
        </p:nvGrpSpPr>
        <p:grpSpPr>
          <a:xfrm>
            <a:off x="1058115" y="4007646"/>
            <a:ext cx="353763" cy="247909"/>
            <a:chOff x="2129903" y="4172638"/>
            <a:chExt cx="353763" cy="247909"/>
          </a:xfrm>
        </p:grpSpPr>
        <p:sp>
          <p:nvSpPr>
            <p:cNvPr id="1666" name="Google Shape;1666;p49"/>
            <p:cNvSpPr/>
            <p:nvPr/>
          </p:nvSpPr>
          <p:spPr>
            <a:xfrm>
              <a:off x="2184484" y="4296592"/>
              <a:ext cx="232836" cy="123954"/>
            </a:xfrm>
            <a:custGeom>
              <a:avLst/>
              <a:gdLst/>
              <a:ahLst/>
              <a:cxnLst/>
              <a:rect l="l" t="t" r="r" b="b"/>
              <a:pathLst>
                <a:path w="10767" h="5732" extrusionOk="0">
                  <a:moveTo>
                    <a:pt x="10767" y="1"/>
                  </a:moveTo>
                  <a:lnTo>
                    <a:pt x="5383" y="2176"/>
                  </a:lnTo>
                  <a:lnTo>
                    <a:pt x="0" y="42"/>
                  </a:lnTo>
                  <a:lnTo>
                    <a:pt x="0" y="3584"/>
                  </a:lnTo>
                  <a:lnTo>
                    <a:pt x="5383" y="5732"/>
                  </a:lnTo>
                  <a:lnTo>
                    <a:pt x="10767" y="3584"/>
                  </a:lnTo>
                  <a:lnTo>
                    <a:pt x="107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9"/>
            <p:cNvSpPr/>
            <p:nvPr/>
          </p:nvSpPr>
          <p:spPr>
            <a:xfrm>
              <a:off x="2129903" y="4172638"/>
              <a:ext cx="274465" cy="148715"/>
            </a:xfrm>
            <a:custGeom>
              <a:avLst/>
              <a:gdLst/>
              <a:ahLst/>
              <a:cxnLst/>
              <a:rect l="l" t="t" r="r" b="b"/>
              <a:pathLst>
                <a:path w="12692" h="6877" extrusionOk="0">
                  <a:moveTo>
                    <a:pt x="7880" y="0"/>
                  </a:moveTo>
                  <a:lnTo>
                    <a:pt x="0" y="3654"/>
                  </a:lnTo>
                  <a:lnTo>
                    <a:pt x="7907" y="6876"/>
                  </a:lnTo>
                  <a:lnTo>
                    <a:pt x="12398" y="5063"/>
                  </a:lnTo>
                  <a:lnTo>
                    <a:pt x="6946" y="5063"/>
                  </a:lnTo>
                  <a:lnTo>
                    <a:pt x="6946" y="2176"/>
                  </a:lnTo>
                  <a:lnTo>
                    <a:pt x="12692" y="2176"/>
                  </a:lnTo>
                  <a:lnTo>
                    <a:pt x="78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9"/>
            <p:cNvSpPr/>
            <p:nvPr/>
          </p:nvSpPr>
          <p:spPr>
            <a:xfrm>
              <a:off x="2300892" y="4240497"/>
              <a:ext cx="182774" cy="120343"/>
            </a:xfrm>
            <a:custGeom>
              <a:avLst/>
              <a:gdLst/>
              <a:ahLst/>
              <a:cxnLst/>
              <a:rect l="l" t="t" r="r" b="b"/>
              <a:pathLst>
                <a:path w="8452" h="5565" extrusionOk="0">
                  <a:moveTo>
                    <a:pt x="0" y="1"/>
                  </a:moveTo>
                  <a:lnTo>
                    <a:pt x="0" y="962"/>
                  </a:lnTo>
                  <a:lnTo>
                    <a:pt x="7518" y="962"/>
                  </a:lnTo>
                  <a:lnTo>
                    <a:pt x="7518" y="5565"/>
                  </a:lnTo>
                  <a:lnTo>
                    <a:pt x="8452" y="5565"/>
                  </a:lnTo>
                  <a:lnTo>
                    <a:pt x="84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Rectangle 94"/>
          <p:cNvSpPr/>
          <p:nvPr/>
        </p:nvSpPr>
        <p:spPr>
          <a:xfrm>
            <a:off x="26417" y="525710"/>
            <a:ext cx="9144000" cy="964367"/>
          </a:xfrm>
          <a:prstGeom prst="rect">
            <a:avLst/>
          </a:prstGeom>
        </p:spPr>
        <p:txBody>
          <a:bodyPr wrap="square">
            <a:spAutoFit/>
          </a:bodyPr>
          <a:lstStyle/>
          <a:p>
            <a:pPr algn="ctr">
              <a:lnSpc>
                <a:spcPts val="3400"/>
              </a:lnSpc>
            </a:pPr>
            <a:r>
              <a:rPr lang="en-US" sz="2600" dirty="0" smtClean="0">
                <a:solidFill>
                  <a:srgbClr val="002060"/>
                </a:solidFill>
                <a:latin typeface="+mj-lt"/>
                <a:ea typeface="Calibri" panose="020F0502020204030204" pitchFamily="34" charset="0"/>
              </a:rPr>
              <a:t>Lực xuất hiện trong trường hợp nào</a:t>
            </a:r>
          </a:p>
          <a:p>
            <a:pPr algn="ctr">
              <a:lnSpc>
                <a:spcPts val="3400"/>
              </a:lnSpc>
            </a:pPr>
            <a:r>
              <a:rPr lang="en-US" sz="2600" dirty="0" smtClean="0">
                <a:solidFill>
                  <a:srgbClr val="002060"/>
                </a:solidFill>
                <a:latin typeface="+mj-lt"/>
                <a:ea typeface="Calibri" panose="020F0502020204030204" pitchFamily="34" charset="0"/>
              </a:rPr>
              <a:t> sau đây không phải là lực ma sát:</a:t>
            </a:r>
            <a:endParaRPr lang="en-US" sz="2600" dirty="0">
              <a:solidFill>
                <a:srgbClr val="002060"/>
              </a:solidFill>
              <a:latin typeface="+mj-lt"/>
            </a:endParaRPr>
          </a:p>
        </p:txBody>
      </p:sp>
      <p:sp>
        <p:nvSpPr>
          <p:cNvPr id="96" name="Rectangle 95"/>
          <p:cNvSpPr/>
          <p:nvPr/>
        </p:nvSpPr>
        <p:spPr>
          <a:xfrm>
            <a:off x="1197226" y="1566157"/>
            <a:ext cx="7410299" cy="495264"/>
          </a:xfrm>
          <a:prstGeom prst="rect">
            <a:avLst/>
          </a:prstGeom>
        </p:spPr>
        <p:txBody>
          <a:bodyPr wrap="square">
            <a:spAutoFit/>
          </a:bodyPr>
          <a:lstStyle/>
          <a:p>
            <a:pPr algn="just">
              <a:lnSpc>
                <a:spcPts val="3400"/>
              </a:lnSpc>
            </a:pPr>
            <a:r>
              <a:rPr lang="en-US" sz="2600" dirty="0" smtClean="0">
                <a:solidFill>
                  <a:srgbClr val="002060"/>
                </a:solidFill>
                <a:latin typeface="+mj-lt"/>
                <a:ea typeface="Calibri" panose="020F0502020204030204" pitchFamily="34" charset="0"/>
              </a:rPr>
              <a:t>Lực xuất hiện khi bánh xe trượt trên mặt đường</a:t>
            </a:r>
            <a:endParaRPr lang="en-US" sz="2600" dirty="0">
              <a:solidFill>
                <a:srgbClr val="002060"/>
              </a:solidFill>
              <a:latin typeface="+mj-lt"/>
            </a:endParaRPr>
          </a:p>
        </p:txBody>
      </p:sp>
      <p:sp>
        <p:nvSpPr>
          <p:cNvPr id="97" name="Google Shape;1628;p49"/>
          <p:cNvSpPr/>
          <p:nvPr/>
        </p:nvSpPr>
        <p:spPr>
          <a:xfrm>
            <a:off x="326747" y="2280711"/>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98" name="Rectangle 97"/>
          <p:cNvSpPr/>
          <p:nvPr/>
        </p:nvSpPr>
        <p:spPr>
          <a:xfrm>
            <a:off x="1197226" y="2403335"/>
            <a:ext cx="7973191" cy="528350"/>
          </a:xfrm>
          <a:prstGeom prst="rect">
            <a:avLst/>
          </a:prstGeom>
        </p:spPr>
        <p:txBody>
          <a:bodyPr wrap="square">
            <a:spAutoFit/>
          </a:bodyPr>
          <a:lstStyle/>
          <a:p>
            <a:pPr algn="just">
              <a:lnSpc>
                <a:spcPts val="3400"/>
              </a:lnSpc>
            </a:pPr>
            <a:r>
              <a:rPr lang="en-US" sz="2600" dirty="0" smtClean="0">
                <a:solidFill>
                  <a:srgbClr val="002060"/>
                </a:solidFill>
                <a:latin typeface="+mj-lt"/>
                <a:ea typeface="Calibri" panose="020F0502020204030204" pitchFamily="34" charset="0"/>
              </a:rPr>
              <a:t>Lực xuất hiện khi lốp xe đạp trượt trên mặt đường</a:t>
            </a:r>
            <a:endParaRPr lang="en-US" sz="2600" dirty="0">
              <a:solidFill>
                <a:srgbClr val="002060"/>
              </a:solidFill>
              <a:latin typeface="+mj-lt"/>
            </a:endParaRPr>
          </a:p>
        </p:txBody>
      </p:sp>
      <p:sp>
        <p:nvSpPr>
          <p:cNvPr id="99" name="Google Shape;1628;p49"/>
          <p:cNvSpPr/>
          <p:nvPr/>
        </p:nvSpPr>
        <p:spPr>
          <a:xfrm>
            <a:off x="326747" y="3156259"/>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00" name="Rectangle 99"/>
          <p:cNvSpPr/>
          <p:nvPr/>
        </p:nvSpPr>
        <p:spPr>
          <a:xfrm>
            <a:off x="1197226" y="3278883"/>
            <a:ext cx="7973191" cy="495264"/>
          </a:xfrm>
          <a:prstGeom prst="rect">
            <a:avLst/>
          </a:prstGeom>
        </p:spPr>
        <p:txBody>
          <a:bodyPr wrap="square">
            <a:spAutoFit/>
          </a:bodyPr>
          <a:lstStyle/>
          <a:p>
            <a:pPr algn="just">
              <a:lnSpc>
                <a:spcPts val="3400"/>
              </a:lnSpc>
            </a:pPr>
            <a:r>
              <a:rPr lang="en-US" sz="2600" dirty="0" smtClean="0">
                <a:solidFill>
                  <a:srgbClr val="002060"/>
                </a:solidFill>
                <a:latin typeface="+mj-lt"/>
                <a:ea typeface="Calibri" panose="020F0502020204030204" pitchFamily="34" charset="0"/>
              </a:rPr>
              <a:t>Lực của dây cung tác dụng lên mũi tên khi bắn</a:t>
            </a:r>
            <a:endParaRPr lang="en-US" sz="2600" dirty="0">
              <a:solidFill>
                <a:srgbClr val="002060"/>
              </a:solidFill>
              <a:latin typeface="+mj-lt"/>
            </a:endParaRPr>
          </a:p>
        </p:txBody>
      </p:sp>
      <p:sp>
        <p:nvSpPr>
          <p:cNvPr id="101" name="Google Shape;1628;p49"/>
          <p:cNvSpPr/>
          <p:nvPr/>
        </p:nvSpPr>
        <p:spPr>
          <a:xfrm>
            <a:off x="326747" y="4056848"/>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02" name="Rectangle 101"/>
          <p:cNvSpPr/>
          <p:nvPr/>
        </p:nvSpPr>
        <p:spPr>
          <a:xfrm>
            <a:off x="1197226" y="4179472"/>
            <a:ext cx="7973191" cy="528350"/>
          </a:xfrm>
          <a:prstGeom prst="rect">
            <a:avLst/>
          </a:prstGeom>
        </p:spPr>
        <p:txBody>
          <a:bodyPr wrap="square">
            <a:spAutoFit/>
          </a:bodyPr>
          <a:lstStyle/>
          <a:p>
            <a:pPr algn="just">
              <a:lnSpc>
                <a:spcPts val="3400"/>
              </a:lnSpc>
            </a:pPr>
            <a:r>
              <a:rPr lang="en-US" sz="2600" dirty="0" smtClean="0">
                <a:solidFill>
                  <a:srgbClr val="002060"/>
                </a:solidFill>
                <a:latin typeface="+mj-lt"/>
                <a:ea typeface="Calibri" panose="020F0502020204030204" pitchFamily="34" charset="0"/>
              </a:rPr>
              <a:t>Lực xuất hiện khi các chi tiết máy cọ xát với nhau</a:t>
            </a:r>
            <a:endParaRPr lang="en-US" sz="2600" dirty="0">
              <a:solidFill>
                <a:srgbClr val="002060"/>
              </a:solidFill>
              <a:latin typeface="+mj-lt"/>
            </a:endParaRPr>
          </a:p>
        </p:txBody>
      </p:sp>
      <p:sp>
        <p:nvSpPr>
          <p:cNvPr id="3" name="Rectangle 2"/>
          <p:cNvSpPr/>
          <p:nvPr/>
        </p:nvSpPr>
        <p:spPr>
          <a:xfrm>
            <a:off x="459883" y="1555489"/>
            <a:ext cx="425116" cy="492443"/>
          </a:xfrm>
          <a:prstGeom prst="rect">
            <a:avLst/>
          </a:prstGeom>
        </p:spPr>
        <p:txBody>
          <a:bodyPr wrap="none">
            <a:spAutoFit/>
          </a:bodyPr>
          <a:lstStyle/>
          <a:p>
            <a:r>
              <a:rPr lang="en-US" sz="2600" b="1" dirty="0" smtClean="0">
                <a:solidFill>
                  <a:srgbClr val="002060"/>
                </a:solidFill>
                <a:ea typeface="Calibri" panose="020F0502020204030204" pitchFamily="34" charset="0"/>
              </a:rPr>
              <a:t>A</a:t>
            </a:r>
            <a:endParaRPr lang="en-US" sz="2600" b="1" dirty="0"/>
          </a:p>
        </p:txBody>
      </p:sp>
      <p:sp>
        <p:nvSpPr>
          <p:cNvPr id="4" name="Rectangle 3"/>
          <p:cNvSpPr/>
          <p:nvPr/>
        </p:nvSpPr>
        <p:spPr>
          <a:xfrm>
            <a:off x="459883" y="2430427"/>
            <a:ext cx="425116" cy="492443"/>
          </a:xfrm>
          <a:prstGeom prst="rect">
            <a:avLst/>
          </a:prstGeom>
        </p:spPr>
        <p:txBody>
          <a:bodyPr wrap="none">
            <a:spAutoFit/>
          </a:bodyPr>
          <a:lstStyle/>
          <a:p>
            <a:r>
              <a:rPr lang="en-US" sz="2600" b="1" dirty="0" smtClean="0">
                <a:solidFill>
                  <a:srgbClr val="002060"/>
                </a:solidFill>
                <a:ea typeface="Calibri" panose="020F0502020204030204" pitchFamily="34" charset="0"/>
              </a:rPr>
              <a:t>B</a:t>
            </a:r>
            <a:endParaRPr lang="en-US" sz="2600" b="1" dirty="0"/>
          </a:p>
        </p:txBody>
      </p:sp>
      <p:sp>
        <p:nvSpPr>
          <p:cNvPr id="105" name="Rectangle 104"/>
          <p:cNvSpPr/>
          <p:nvPr/>
        </p:nvSpPr>
        <p:spPr>
          <a:xfrm>
            <a:off x="451067" y="3268215"/>
            <a:ext cx="425116" cy="492443"/>
          </a:xfrm>
          <a:prstGeom prst="rect">
            <a:avLst/>
          </a:prstGeom>
        </p:spPr>
        <p:txBody>
          <a:bodyPr wrap="none">
            <a:spAutoFit/>
          </a:bodyPr>
          <a:lstStyle/>
          <a:p>
            <a:r>
              <a:rPr lang="en-US" sz="2600" b="1" dirty="0">
                <a:solidFill>
                  <a:srgbClr val="002060"/>
                </a:solidFill>
              </a:rPr>
              <a:t>C</a:t>
            </a:r>
            <a:endParaRPr lang="en-US" sz="2600" b="1" dirty="0"/>
          </a:p>
        </p:txBody>
      </p:sp>
      <p:sp>
        <p:nvSpPr>
          <p:cNvPr id="5" name="Rectangle 4"/>
          <p:cNvSpPr/>
          <p:nvPr/>
        </p:nvSpPr>
        <p:spPr>
          <a:xfrm>
            <a:off x="443908" y="4188863"/>
            <a:ext cx="425116" cy="492443"/>
          </a:xfrm>
          <a:prstGeom prst="rect">
            <a:avLst/>
          </a:prstGeom>
        </p:spPr>
        <p:txBody>
          <a:bodyPr wrap="none">
            <a:spAutoFit/>
          </a:bodyPr>
          <a:lstStyle/>
          <a:p>
            <a:r>
              <a:rPr lang="en-US" sz="2600" b="1" dirty="0" smtClean="0">
                <a:solidFill>
                  <a:srgbClr val="002060"/>
                </a:solidFill>
                <a:ea typeface="Calibri" panose="020F0502020204030204" pitchFamily="34" charset="0"/>
              </a:rPr>
              <a:t>D</a:t>
            </a:r>
            <a:endParaRPr lang="en-US" sz="2600" b="1" dirty="0"/>
          </a:p>
        </p:txBody>
      </p:sp>
      <p:sp>
        <p:nvSpPr>
          <p:cNvPr id="6" name="Oval 5"/>
          <p:cNvSpPr/>
          <p:nvPr/>
        </p:nvSpPr>
        <p:spPr>
          <a:xfrm>
            <a:off x="451067" y="3276255"/>
            <a:ext cx="417957" cy="47220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28"/>
                                        </p:tgtEl>
                                        <p:attrNameLst>
                                          <p:attrName>style.visibility</p:attrName>
                                        </p:attrNameLst>
                                      </p:cBhvr>
                                      <p:to>
                                        <p:strVal val="visible"/>
                                      </p:to>
                                    </p:set>
                                    <p:animEffect transition="in" filter="barn(inVertical)">
                                      <p:cBhvr>
                                        <p:cTn id="15" dur="500"/>
                                        <p:tgtEl>
                                          <p:spTgt spid="16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inVertical)">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barn(inVertical)">
                                      <p:cBhvr>
                                        <p:cTn id="26" dur="500"/>
                                        <p:tgtEl>
                                          <p:spTgt spid="9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barn(inVertical)">
                                      <p:cBhvr>
                                        <p:cTn id="29" dur="50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barn(inVertical)">
                                      <p:cBhvr>
                                        <p:cTn id="34" dur="500"/>
                                        <p:tgtEl>
                                          <p:spTgt spid="10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arn(inVertical)">
                                      <p:cBhvr>
                                        <p:cTn id="37" dur="500"/>
                                        <p:tgtEl>
                                          <p:spTgt spid="9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barn(inVertical)">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barn(inVertical)">
                                      <p:cBhvr>
                                        <p:cTn id="48" dur="500"/>
                                        <p:tgtEl>
                                          <p:spTgt spid="10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barn(inVertical)">
                                      <p:cBhvr>
                                        <p:cTn id="51" dur="500"/>
                                        <p:tgtEl>
                                          <p:spTgt spid="10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 grpId="0" animBg="1"/>
      <p:bldP spid="95" grpId="0"/>
      <p:bldP spid="96" grpId="0"/>
      <p:bldP spid="97" grpId="0" animBg="1"/>
      <p:bldP spid="98" grpId="0"/>
      <p:bldP spid="99" grpId="0" animBg="1"/>
      <p:bldP spid="100" grpId="0"/>
      <p:bldP spid="101" grpId="0" animBg="1"/>
      <p:bldP spid="102" grpId="0"/>
      <p:bldP spid="3" grpId="0"/>
      <p:bldP spid="4" grpId="0"/>
      <p:bldP spid="105" grpId="0"/>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1" name="Google Shape;1721;p50"/>
          <p:cNvSpPr/>
          <p:nvPr/>
        </p:nvSpPr>
        <p:spPr>
          <a:xfrm>
            <a:off x="1229859" y="1921139"/>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735" name="Google Shape;1735;p50"/>
          <p:cNvSpPr/>
          <p:nvPr/>
        </p:nvSpPr>
        <p:spPr>
          <a:xfrm>
            <a:off x="3174734" y="2746013"/>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736" name="Google Shape;1736;p50"/>
          <p:cNvSpPr/>
          <p:nvPr/>
        </p:nvSpPr>
        <p:spPr>
          <a:xfrm>
            <a:off x="5066309" y="1921139"/>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737" name="Google Shape;1737;p50"/>
          <p:cNvSpPr/>
          <p:nvPr/>
        </p:nvSpPr>
        <p:spPr>
          <a:xfrm>
            <a:off x="6984534" y="2750239"/>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cxnSp>
        <p:nvCxnSpPr>
          <p:cNvPr id="1757" name="Google Shape;1757;p50"/>
          <p:cNvCxnSpPr>
            <a:stCxn id="1721" idx="1"/>
            <a:endCxn id="1735" idx="6"/>
          </p:cNvCxnSpPr>
          <p:nvPr/>
        </p:nvCxnSpPr>
        <p:spPr>
          <a:xfrm>
            <a:off x="2166760" y="2565766"/>
            <a:ext cx="1007973" cy="520520"/>
          </a:xfrm>
          <a:prstGeom prst="straightConnector1">
            <a:avLst/>
          </a:prstGeom>
          <a:noFill/>
          <a:ln w="19050" cap="flat" cmpd="sng">
            <a:solidFill>
              <a:schemeClr val="lt2"/>
            </a:solidFill>
            <a:prstDash val="dot"/>
            <a:round/>
            <a:headEnd type="none" w="med" len="med"/>
            <a:tailEnd type="none" w="med" len="med"/>
          </a:ln>
        </p:spPr>
      </p:cxnSp>
      <p:cxnSp>
        <p:nvCxnSpPr>
          <p:cNvPr id="1758" name="Google Shape;1758;p50"/>
          <p:cNvCxnSpPr>
            <a:stCxn id="1735" idx="0"/>
            <a:endCxn id="1736" idx="5"/>
          </p:cNvCxnSpPr>
          <p:nvPr/>
        </p:nvCxnSpPr>
        <p:spPr>
          <a:xfrm flipV="1">
            <a:off x="4111635" y="2565766"/>
            <a:ext cx="954673" cy="520520"/>
          </a:xfrm>
          <a:prstGeom prst="straightConnector1">
            <a:avLst/>
          </a:prstGeom>
          <a:noFill/>
          <a:ln w="19050" cap="flat" cmpd="sng">
            <a:solidFill>
              <a:schemeClr val="lt2"/>
            </a:solidFill>
            <a:prstDash val="dot"/>
            <a:round/>
            <a:headEnd type="none" w="med" len="med"/>
            <a:tailEnd type="none" w="med" len="med"/>
          </a:ln>
        </p:spPr>
      </p:cxnSp>
      <p:cxnSp>
        <p:nvCxnSpPr>
          <p:cNvPr id="1759" name="Google Shape;1759;p50"/>
          <p:cNvCxnSpPr>
            <a:stCxn id="1736" idx="1"/>
            <a:endCxn id="1737" idx="6"/>
          </p:cNvCxnSpPr>
          <p:nvPr/>
        </p:nvCxnSpPr>
        <p:spPr>
          <a:xfrm>
            <a:off x="6003210" y="2565765"/>
            <a:ext cx="981300" cy="524700"/>
          </a:xfrm>
          <a:prstGeom prst="straightConnector1">
            <a:avLst/>
          </a:prstGeom>
          <a:noFill/>
          <a:ln w="19050" cap="flat" cmpd="sng">
            <a:solidFill>
              <a:schemeClr val="lt2"/>
            </a:solidFill>
            <a:prstDash val="dot"/>
            <a:round/>
            <a:headEnd type="none" w="med" len="med"/>
            <a:tailEnd type="none" w="med" len="med"/>
          </a:ln>
        </p:spPr>
      </p:cxnSp>
      <p:sp>
        <p:nvSpPr>
          <p:cNvPr id="42" name="Rectangle 41"/>
          <p:cNvSpPr/>
          <p:nvPr/>
        </p:nvSpPr>
        <p:spPr>
          <a:xfrm>
            <a:off x="749290" y="481446"/>
            <a:ext cx="7287910" cy="1437830"/>
          </a:xfrm>
          <a:prstGeom prst="rect">
            <a:avLst/>
          </a:prstGeom>
        </p:spPr>
        <p:txBody>
          <a:bodyPr wrap="square">
            <a:spAutoFit/>
          </a:bodyPr>
          <a:lstStyle/>
          <a:p>
            <a:pPr algn="ctr">
              <a:lnSpc>
                <a:spcPts val="3600"/>
              </a:lnSpc>
            </a:pPr>
            <a:r>
              <a:rPr lang="en-US" sz="2600" dirty="0" smtClean="0">
                <a:solidFill>
                  <a:srgbClr val="002060"/>
                </a:solidFill>
                <a:latin typeface="+mj-lt"/>
                <a:ea typeface="Calibri" panose="020F0502020204030204" pitchFamily="34" charset="0"/>
              </a:rPr>
              <a:t>Một vật đặt trên mặt bàn nằm ngang. Dùng tay búng vào vật để nó chuyển động. Vật sau đó chuyển động chậm dần vì có:</a:t>
            </a:r>
            <a:endParaRPr lang="en-US" sz="2600" dirty="0">
              <a:solidFill>
                <a:srgbClr val="002060"/>
              </a:solidFill>
              <a:latin typeface="+mj-lt"/>
            </a:endParaRPr>
          </a:p>
        </p:txBody>
      </p:sp>
      <p:sp>
        <p:nvSpPr>
          <p:cNvPr id="5" name="Rectangle 4"/>
          <p:cNvSpPr/>
          <p:nvPr/>
        </p:nvSpPr>
        <p:spPr>
          <a:xfrm>
            <a:off x="1486934" y="2167367"/>
            <a:ext cx="425116" cy="492443"/>
          </a:xfrm>
          <a:prstGeom prst="rect">
            <a:avLst/>
          </a:prstGeom>
        </p:spPr>
        <p:txBody>
          <a:bodyPr wrap="none">
            <a:spAutoFit/>
          </a:bodyPr>
          <a:lstStyle/>
          <a:p>
            <a:r>
              <a:rPr lang="en-US" sz="2600" b="1" dirty="0">
                <a:solidFill>
                  <a:schemeClr val="accent2"/>
                </a:solidFill>
                <a:ea typeface="Calibri" panose="020F0502020204030204" pitchFamily="34" charset="0"/>
              </a:rPr>
              <a:t>A</a:t>
            </a:r>
            <a:endParaRPr lang="en-US" sz="2600" b="1" dirty="0">
              <a:solidFill>
                <a:schemeClr val="accent2"/>
              </a:solidFill>
            </a:endParaRPr>
          </a:p>
        </p:txBody>
      </p:sp>
      <p:sp>
        <p:nvSpPr>
          <p:cNvPr id="47" name="Rectangle 46"/>
          <p:cNvSpPr/>
          <p:nvPr/>
        </p:nvSpPr>
        <p:spPr>
          <a:xfrm>
            <a:off x="3430626" y="2992241"/>
            <a:ext cx="425116" cy="492443"/>
          </a:xfrm>
          <a:prstGeom prst="rect">
            <a:avLst/>
          </a:prstGeom>
        </p:spPr>
        <p:txBody>
          <a:bodyPr wrap="none">
            <a:spAutoFit/>
          </a:bodyPr>
          <a:lstStyle/>
          <a:p>
            <a:r>
              <a:rPr lang="en-US" sz="2600" b="1" dirty="0">
                <a:solidFill>
                  <a:schemeClr val="accent2"/>
                </a:solidFill>
              </a:rPr>
              <a:t>B</a:t>
            </a:r>
          </a:p>
        </p:txBody>
      </p:sp>
      <p:sp>
        <p:nvSpPr>
          <p:cNvPr id="48" name="Rectangle 47"/>
          <p:cNvSpPr/>
          <p:nvPr/>
        </p:nvSpPr>
        <p:spPr>
          <a:xfrm>
            <a:off x="5322201" y="2167367"/>
            <a:ext cx="425116" cy="492443"/>
          </a:xfrm>
          <a:prstGeom prst="rect">
            <a:avLst/>
          </a:prstGeom>
        </p:spPr>
        <p:txBody>
          <a:bodyPr wrap="none">
            <a:spAutoFit/>
          </a:bodyPr>
          <a:lstStyle/>
          <a:p>
            <a:r>
              <a:rPr lang="en-US" sz="2600" b="1" dirty="0" smtClean="0">
                <a:solidFill>
                  <a:schemeClr val="accent2"/>
                </a:solidFill>
                <a:ea typeface="Calibri" panose="020F0502020204030204" pitchFamily="34" charset="0"/>
              </a:rPr>
              <a:t>C</a:t>
            </a:r>
            <a:endParaRPr lang="en-US" sz="2600" b="1" dirty="0">
              <a:solidFill>
                <a:schemeClr val="accent2"/>
              </a:solidFill>
            </a:endParaRPr>
          </a:p>
        </p:txBody>
      </p:sp>
      <p:sp>
        <p:nvSpPr>
          <p:cNvPr id="7" name="Rectangle 6"/>
          <p:cNvSpPr/>
          <p:nvPr/>
        </p:nvSpPr>
        <p:spPr>
          <a:xfrm>
            <a:off x="7240426" y="2992240"/>
            <a:ext cx="425116" cy="492443"/>
          </a:xfrm>
          <a:prstGeom prst="rect">
            <a:avLst/>
          </a:prstGeom>
        </p:spPr>
        <p:txBody>
          <a:bodyPr wrap="none">
            <a:spAutoFit/>
          </a:bodyPr>
          <a:lstStyle/>
          <a:p>
            <a:r>
              <a:rPr lang="en-US" sz="2600" b="1" dirty="0" smtClean="0">
                <a:solidFill>
                  <a:schemeClr val="accent2"/>
                </a:solidFill>
                <a:ea typeface="Calibri" panose="020F0502020204030204" pitchFamily="34" charset="0"/>
              </a:rPr>
              <a:t>D</a:t>
            </a:r>
            <a:endParaRPr lang="en-US" sz="2600" b="1" dirty="0">
              <a:solidFill>
                <a:schemeClr val="accent2"/>
              </a:solidFill>
            </a:endParaRPr>
          </a:p>
        </p:txBody>
      </p:sp>
      <p:sp>
        <p:nvSpPr>
          <p:cNvPr id="9" name="Rectangle 8"/>
          <p:cNvSpPr/>
          <p:nvPr/>
        </p:nvSpPr>
        <p:spPr>
          <a:xfrm>
            <a:off x="880782" y="3086286"/>
            <a:ext cx="1612942" cy="492443"/>
          </a:xfrm>
          <a:prstGeom prst="rect">
            <a:avLst/>
          </a:prstGeom>
        </p:spPr>
        <p:txBody>
          <a:bodyPr wrap="none">
            <a:spAutoFit/>
          </a:bodyPr>
          <a:lstStyle/>
          <a:p>
            <a:r>
              <a:rPr lang="en-US" sz="2600" dirty="0" smtClean="0">
                <a:solidFill>
                  <a:srgbClr val="002060"/>
                </a:solidFill>
                <a:ea typeface="Calibri" panose="020F0502020204030204" pitchFamily="34" charset="0"/>
              </a:rPr>
              <a:t>Trọng lực</a:t>
            </a:r>
            <a:endParaRPr lang="en-US" sz="2600" dirty="0"/>
          </a:p>
        </p:txBody>
      </p:sp>
      <p:sp>
        <p:nvSpPr>
          <p:cNvPr id="52" name="Rectangle 51"/>
          <p:cNvSpPr/>
          <p:nvPr/>
        </p:nvSpPr>
        <p:spPr>
          <a:xfrm>
            <a:off x="2836713" y="4047829"/>
            <a:ext cx="2061783" cy="492443"/>
          </a:xfrm>
          <a:prstGeom prst="rect">
            <a:avLst/>
          </a:prstGeom>
        </p:spPr>
        <p:txBody>
          <a:bodyPr wrap="none">
            <a:spAutoFit/>
          </a:bodyPr>
          <a:lstStyle/>
          <a:p>
            <a:r>
              <a:rPr lang="en-US" sz="2600" dirty="0" smtClean="0">
                <a:solidFill>
                  <a:srgbClr val="002060"/>
                </a:solidFill>
                <a:ea typeface="Calibri" panose="020F0502020204030204" pitchFamily="34" charset="0"/>
              </a:rPr>
              <a:t>Lực hấp dẫn</a:t>
            </a:r>
            <a:endParaRPr lang="en-US" sz="2600" dirty="0"/>
          </a:p>
        </p:txBody>
      </p:sp>
      <p:sp>
        <p:nvSpPr>
          <p:cNvPr id="53" name="Rectangle 52"/>
          <p:cNvSpPr/>
          <p:nvPr/>
        </p:nvSpPr>
        <p:spPr>
          <a:xfrm>
            <a:off x="4164532" y="3090012"/>
            <a:ext cx="2767104" cy="492443"/>
          </a:xfrm>
          <a:prstGeom prst="rect">
            <a:avLst/>
          </a:prstGeom>
        </p:spPr>
        <p:txBody>
          <a:bodyPr wrap="none">
            <a:spAutoFit/>
          </a:bodyPr>
          <a:lstStyle/>
          <a:p>
            <a:r>
              <a:rPr lang="en-US" sz="2600" dirty="0" smtClean="0">
                <a:solidFill>
                  <a:srgbClr val="002060"/>
                </a:solidFill>
                <a:ea typeface="Calibri" panose="020F0502020204030204" pitchFamily="34" charset="0"/>
              </a:rPr>
              <a:t>Lực búng của tay</a:t>
            </a:r>
            <a:endParaRPr lang="en-US" sz="2600" dirty="0"/>
          </a:p>
        </p:txBody>
      </p:sp>
      <p:sp>
        <p:nvSpPr>
          <p:cNvPr id="54" name="Rectangle 53"/>
          <p:cNvSpPr/>
          <p:nvPr/>
        </p:nvSpPr>
        <p:spPr>
          <a:xfrm>
            <a:off x="6646513" y="4047829"/>
            <a:ext cx="1854995" cy="492443"/>
          </a:xfrm>
          <a:prstGeom prst="rect">
            <a:avLst/>
          </a:prstGeom>
        </p:spPr>
        <p:txBody>
          <a:bodyPr wrap="none">
            <a:spAutoFit/>
          </a:bodyPr>
          <a:lstStyle/>
          <a:p>
            <a:r>
              <a:rPr lang="en-US" sz="2600" dirty="0" smtClean="0">
                <a:solidFill>
                  <a:srgbClr val="002060"/>
                </a:solidFill>
                <a:ea typeface="Calibri" panose="020F0502020204030204" pitchFamily="34" charset="0"/>
              </a:rPr>
              <a:t>Lực ma sát</a:t>
            </a:r>
            <a:endParaRPr lang="en-US" sz="2600" dirty="0"/>
          </a:p>
        </p:txBody>
      </p:sp>
      <p:sp>
        <p:nvSpPr>
          <p:cNvPr id="10" name="Oval 9"/>
          <p:cNvSpPr/>
          <p:nvPr/>
        </p:nvSpPr>
        <p:spPr>
          <a:xfrm>
            <a:off x="7117690" y="2906039"/>
            <a:ext cx="672998" cy="6726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barn(inVertical)">
                                      <p:cBhvr>
                                        <p:cTn id="15" dur="500"/>
                                        <p:tgtEl>
                                          <p:spTgt spid="1721"/>
                                        </p:tgtEl>
                                      </p:cBhvr>
                                    </p:animEffect>
                                  </p:childTnLst>
                                </p:cTn>
                              </p:par>
                              <p:par>
                                <p:cTn id="16" presetID="16" presetClass="entr" presetSubtype="21" fill="hold" nodeType="withEffect">
                                  <p:stCondLst>
                                    <p:cond delay="0"/>
                                  </p:stCondLst>
                                  <p:childTnLst>
                                    <p:set>
                                      <p:cBhvr>
                                        <p:cTn id="17" dur="1" fill="hold">
                                          <p:stCondLst>
                                            <p:cond delay="0"/>
                                          </p:stCondLst>
                                        </p:cTn>
                                        <p:tgtEl>
                                          <p:spTgt spid="1757"/>
                                        </p:tgtEl>
                                        <p:attrNameLst>
                                          <p:attrName>style.visibility</p:attrName>
                                        </p:attrNameLst>
                                      </p:cBhvr>
                                      <p:to>
                                        <p:strVal val="visible"/>
                                      </p:to>
                                    </p:set>
                                    <p:animEffect transition="in" filter="barn(inVertical)">
                                      <p:cBhvr>
                                        <p:cTn id="18" dur="500"/>
                                        <p:tgtEl>
                                          <p:spTgt spid="175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nodeType="withEffect">
                                  <p:stCondLst>
                                    <p:cond delay="0"/>
                                  </p:stCondLst>
                                  <p:childTnLst>
                                    <p:set>
                                      <p:cBhvr>
                                        <p:cTn id="23" dur="1" fill="hold">
                                          <p:stCondLst>
                                            <p:cond delay="0"/>
                                          </p:stCondLst>
                                        </p:cTn>
                                        <p:tgtEl>
                                          <p:spTgt spid="1758"/>
                                        </p:tgtEl>
                                        <p:attrNameLst>
                                          <p:attrName>style.visibility</p:attrName>
                                        </p:attrNameLst>
                                      </p:cBhvr>
                                      <p:to>
                                        <p:strVal val="visible"/>
                                      </p:to>
                                    </p:set>
                                    <p:animEffect transition="in" filter="barn(inVertical)">
                                      <p:cBhvr>
                                        <p:cTn id="24" dur="500"/>
                                        <p:tgtEl>
                                          <p:spTgt spid="175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35"/>
                                        </p:tgtEl>
                                        <p:attrNameLst>
                                          <p:attrName>style.visibility</p:attrName>
                                        </p:attrNameLst>
                                      </p:cBhvr>
                                      <p:to>
                                        <p:strVal val="visible"/>
                                      </p:to>
                                    </p:set>
                                    <p:animEffect transition="in" filter="barn(inVertical)">
                                      <p:cBhvr>
                                        <p:cTn id="27" dur="500"/>
                                        <p:tgtEl>
                                          <p:spTgt spid="173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36"/>
                                        </p:tgtEl>
                                        <p:attrNameLst>
                                          <p:attrName>style.visibility</p:attrName>
                                        </p:attrNameLst>
                                      </p:cBhvr>
                                      <p:to>
                                        <p:strVal val="visible"/>
                                      </p:to>
                                    </p:set>
                                    <p:animEffect transition="in" filter="barn(inVertical)">
                                      <p:cBhvr>
                                        <p:cTn id="33" dur="500"/>
                                        <p:tgtEl>
                                          <p:spTgt spid="1736"/>
                                        </p:tgtEl>
                                      </p:cBhvr>
                                    </p:animEffect>
                                  </p:childTnLst>
                                </p:cTn>
                              </p:par>
                              <p:par>
                                <p:cTn id="34" presetID="16" presetClass="entr" presetSubtype="21" fill="hold" nodeType="withEffect">
                                  <p:stCondLst>
                                    <p:cond delay="0"/>
                                  </p:stCondLst>
                                  <p:childTnLst>
                                    <p:set>
                                      <p:cBhvr>
                                        <p:cTn id="35" dur="1" fill="hold">
                                          <p:stCondLst>
                                            <p:cond delay="0"/>
                                          </p:stCondLst>
                                        </p:cTn>
                                        <p:tgtEl>
                                          <p:spTgt spid="1759"/>
                                        </p:tgtEl>
                                        <p:attrNameLst>
                                          <p:attrName>style.visibility</p:attrName>
                                        </p:attrNameLst>
                                      </p:cBhvr>
                                      <p:to>
                                        <p:strVal val="visible"/>
                                      </p:to>
                                    </p:set>
                                    <p:animEffect transition="in" filter="barn(inVertical)">
                                      <p:cBhvr>
                                        <p:cTn id="36" dur="500"/>
                                        <p:tgtEl>
                                          <p:spTgt spid="175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37"/>
                                        </p:tgtEl>
                                        <p:attrNameLst>
                                          <p:attrName>style.visibility</p:attrName>
                                        </p:attrNameLst>
                                      </p:cBhvr>
                                      <p:to>
                                        <p:strVal val="visible"/>
                                      </p:to>
                                    </p:set>
                                    <p:animEffect transition="in" filter="barn(inVertical)">
                                      <p:cBhvr>
                                        <p:cTn id="42" dur="500"/>
                                        <p:tgtEl>
                                          <p:spTgt spid="17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3">
                                            <p:txEl>
                                              <p:pRg st="0" end="0"/>
                                            </p:txEl>
                                          </p:spTgt>
                                        </p:tgtEl>
                                        <p:attrNameLst>
                                          <p:attrName>style.visibility</p:attrName>
                                        </p:attrNameLst>
                                      </p:cBhvr>
                                      <p:to>
                                        <p:strVal val="visible"/>
                                      </p:to>
                                    </p:set>
                                    <p:animEffect transition="in" filter="barn(inVertical)">
                                      <p:cBhvr>
                                        <p:cTn id="57" dur="500"/>
                                        <p:tgtEl>
                                          <p:spTgt spid="5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arn(inVertic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animBg="1"/>
      <p:bldP spid="1735" grpId="0" animBg="1"/>
      <p:bldP spid="1736" grpId="0" animBg="1"/>
      <p:bldP spid="1737" grpId="0" animBg="1"/>
      <p:bldP spid="42" grpId="0"/>
      <p:bldP spid="5" grpId="0"/>
      <p:bldP spid="47" grpId="0"/>
      <p:bldP spid="48" grpId="0"/>
      <p:bldP spid="7" grpId="0"/>
      <p:bldP spid="9" grpId="0"/>
      <p:bldP spid="52" grpId="0"/>
      <p:bldP spid="54"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35" name="Google Shape;314;p29"/>
          <p:cNvSpPr/>
          <p:nvPr/>
        </p:nvSpPr>
        <p:spPr>
          <a:xfrm>
            <a:off x="1966220" y="370608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5;p29"/>
          <p:cNvSpPr txBox="1">
            <a:spLocks/>
          </p:cNvSpPr>
          <p:nvPr/>
        </p:nvSpPr>
        <p:spPr>
          <a:xfrm>
            <a:off x="-217320" y="554930"/>
            <a:ext cx="9144000" cy="8788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1pPr>
            <a:lvl2pPr marR="0" lvl="1"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2pPr>
            <a:lvl3pPr marR="0" lvl="2"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3pPr>
            <a:lvl4pPr marR="0" lvl="3"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4pPr>
            <a:lvl5pPr marR="0" lvl="4"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5pPr>
            <a:lvl6pPr marR="0" lvl="5"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6pPr>
            <a:lvl7pPr marR="0" lvl="6"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7pPr>
            <a:lvl8pPr marR="0" lvl="7"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8pPr>
            <a:lvl9pPr marR="0" lvl="8"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4800"/>
              </a:lnSpc>
            </a:pPr>
            <a:r>
              <a:rPr lang="en-US" sz="3600" b="1" dirty="0" smtClean="0">
                <a:solidFill>
                  <a:schemeClr val="lt1"/>
                </a:solidFill>
                <a:latin typeface="+mj-lt"/>
              </a:rPr>
              <a:t>VẬN DỤNG</a:t>
            </a:r>
            <a:endParaRPr lang="en-US" sz="3600" b="1" dirty="0">
              <a:solidFill>
                <a:schemeClr val="lt1"/>
              </a:solidFill>
              <a:latin typeface="+mj-lt"/>
            </a:endParaRPr>
          </a:p>
        </p:txBody>
      </p:sp>
      <p:pic>
        <p:nvPicPr>
          <p:cNvPr id="3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311004" y="1548837"/>
            <a:ext cx="1841032" cy="2630046"/>
          </a:xfrm>
          <a:prstGeom prst="rect">
            <a:avLst/>
          </a:prstGeom>
        </p:spPr>
      </p:pic>
      <p:grpSp>
        <p:nvGrpSpPr>
          <p:cNvPr id="65" name="Google Shape;463;p23">
            <a:extLst>
              <a:ext uri="{FF2B5EF4-FFF2-40B4-BE49-F238E27FC236}">
                <a16:creationId xmlns:a16="http://schemas.microsoft.com/office/drawing/2014/main" xmlns="" id="{7A8917B7-4037-40FD-9A95-D25EED3B71E3}"/>
              </a:ext>
            </a:extLst>
          </p:cNvPr>
          <p:cNvGrpSpPr/>
          <p:nvPr/>
        </p:nvGrpSpPr>
        <p:grpSpPr>
          <a:xfrm rot="511137">
            <a:off x="6511387" y="2631362"/>
            <a:ext cx="997890" cy="1126709"/>
            <a:chOff x="1664354" y="4088694"/>
            <a:chExt cx="1037582" cy="940754"/>
          </a:xfrm>
        </p:grpSpPr>
        <p:grpSp>
          <p:nvGrpSpPr>
            <p:cNvPr id="66"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70"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71"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2"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3"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4"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5"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6"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67"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68"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69"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77" name="Google Shape;448;p23">
            <a:extLst>
              <a:ext uri="{FF2B5EF4-FFF2-40B4-BE49-F238E27FC236}">
                <a16:creationId xmlns:a16="http://schemas.microsoft.com/office/drawing/2014/main" xmlns="" id="{3A24B18B-036C-4EE2-93DD-0B3AE6FF2662}"/>
              </a:ext>
            </a:extLst>
          </p:cNvPr>
          <p:cNvGrpSpPr/>
          <p:nvPr/>
        </p:nvGrpSpPr>
        <p:grpSpPr>
          <a:xfrm>
            <a:off x="870686" y="2811664"/>
            <a:ext cx="1447638" cy="1068369"/>
            <a:chOff x="4368" y="4500332"/>
            <a:chExt cx="1550979" cy="1347924"/>
          </a:xfrm>
          <a:solidFill>
            <a:schemeClr val="accent5">
              <a:lumMod val="50000"/>
            </a:schemeClr>
          </a:solidFill>
        </p:grpSpPr>
        <p:grpSp>
          <p:nvGrpSpPr>
            <p:cNvPr id="78"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81"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82"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83"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84"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85"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86"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87"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88"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89"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90"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91"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79"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80"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extLst>
      <p:ext uri="{BB962C8B-B14F-4D97-AF65-F5344CB8AC3E}">
        <p14:creationId xmlns:p14="http://schemas.microsoft.com/office/powerpoint/2010/main" val="27491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arn(inVertical)">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grpSp>
        <p:nvGrpSpPr>
          <p:cNvPr id="2257" name="Google Shape;2257;p60"/>
          <p:cNvGrpSpPr/>
          <p:nvPr/>
        </p:nvGrpSpPr>
        <p:grpSpPr>
          <a:xfrm>
            <a:off x="507831" y="493240"/>
            <a:ext cx="568694" cy="572684"/>
            <a:chOff x="507831" y="493240"/>
            <a:chExt cx="568694" cy="572684"/>
          </a:xfrm>
        </p:grpSpPr>
        <p:sp>
          <p:nvSpPr>
            <p:cNvPr id="2258" name="Google Shape;225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60"/>
          <p:cNvGrpSpPr/>
          <p:nvPr/>
        </p:nvGrpSpPr>
        <p:grpSpPr>
          <a:xfrm>
            <a:off x="706334" y="493240"/>
            <a:ext cx="7699823" cy="2931906"/>
            <a:chOff x="5002198" y="1936705"/>
            <a:chExt cx="3421826" cy="2142920"/>
          </a:xfrm>
        </p:grpSpPr>
        <p:sp>
          <p:nvSpPr>
            <p:cNvPr id="2263" name="Google Shape;2263;p60"/>
            <p:cNvSpPr/>
            <p:nvPr/>
          </p:nvSpPr>
          <p:spPr>
            <a:xfrm>
              <a:off x="5176235" y="1936705"/>
              <a:ext cx="3058046" cy="1990200"/>
            </a:xfrm>
            <a:prstGeom prst="round2SameRect">
              <a:avLst>
                <a:gd name="adj1" fmla="val 4232"/>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0"/>
            <p:cNvSpPr/>
            <p:nvPr/>
          </p:nvSpPr>
          <p:spPr>
            <a:xfrm rot="10800000">
              <a:off x="5002198" y="3926925"/>
              <a:ext cx="3421826" cy="152700"/>
            </a:xfrm>
            <a:prstGeom prst="round2SameRect">
              <a:avLst>
                <a:gd name="adj1" fmla="val 44955"/>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1"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60"/>
          <p:cNvGrpSpPr/>
          <p:nvPr/>
        </p:nvGrpSpPr>
        <p:grpSpPr>
          <a:xfrm>
            <a:off x="7855306" y="3695940"/>
            <a:ext cx="568694" cy="572684"/>
            <a:chOff x="507831" y="493240"/>
            <a:chExt cx="568694" cy="572684"/>
          </a:xfrm>
        </p:grpSpPr>
        <p:sp>
          <p:nvSpPr>
            <p:cNvPr id="2268" name="Google Shape;226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ubtitle 2"/>
          <p:cNvSpPr>
            <a:spLocks noGrp="1"/>
          </p:cNvSpPr>
          <p:nvPr>
            <p:ph type="subTitle" idx="4294967295"/>
          </p:nvPr>
        </p:nvSpPr>
        <p:spPr>
          <a:xfrm>
            <a:off x="1115797" y="779251"/>
            <a:ext cx="6767538" cy="2436946"/>
          </a:xfrm>
          <a:prstGeom prst="rect">
            <a:avLst/>
          </a:prstGeom>
        </p:spPr>
        <p:txBody>
          <a:bodyPr/>
          <a:lstStyle/>
          <a:p>
            <a:pPr marL="127000" indent="0" algn="just">
              <a:lnSpc>
                <a:spcPts val="3400"/>
              </a:lnSpc>
              <a:buNone/>
            </a:pPr>
            <a:r>
              <a:rPr lang="en-US" sz="2600" dirty="0" smtClean="0">
                <a:solidFill>
                  <a:schemeClr val="accent2"/>
                </a:solidFill>
                <a:latin typeface="+mj-lt"/>
              </a:rPr>
              <a:t>Quan sát đồ vật trong nhà và trả lời câu hỏi:</a:t>
            </a:r>
          </a:p>
          <a:p>
            <a:pPr marL="127000" indent="0" algn="just">
              <a:lnSpc>
                <a:spcPts val="3400"/>
              </a:lnSpc>
              <a:buNone/>
            </a:pPr>
            <a:r>
              <a:rPr lang="en-US" sz="2600" dirty="0" smtClean="0">
                <a:solidFill>
                  <a:schemeClr val="accent2"/>
                </a:solidFill>
                <a:latin typeface="+mj-lt"/>
              </a:rPr>
              <a:t>Tại sao cán dao, chổi không nhẵn bóng.</a:t>
            </a:r>
          </a:p>
          <a:p>
            <a:pPr marL="127000" indent="0" algn="just">
              <a:lnSpc>
                <a:spcPts val="3400"/>
              </a:lnSpc>
              <a:buNone/>
            </a:pPr>
            <a:r>
              <a:rPr lang="en-US" sz="2600" dirty="0" smtClean="0">
                <a:solidFill>
                  <a:schemeClr val="accent2"/>
                </a:solidFill>
                <a:latin typeface="+mj-lt"/>
              </a:rPr>
              <a:t>Tại sao bố của em thường tra dầu mỡ vào các ổ trục xe đạp, ổ khóa và đi thay dầu xe máy định kì. </a:t>
            </a:r>
            <a:endParaRPr lang="en-US" sz="2600" dirty="0">
              <a:solidFill>
                <a:schemeClr val="accent2"/>
              </a:solidFill>
              <a:latin typeface="+mj-lt"/>
            </a:endParaRPr>
          </a:p>
        </p:txBody>
      </p:sp>
      <p:pic>
        <p:nvPicPr>
          <p:cNvPr id="19"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445188" y="2799900"/>
            <a:ext cx="2291845" cy="2343600"/>
          </a:xfrm>
          <a:prstGeom prst="rect">
            <a:avLst/>
          </a:prstGeom>
        </p:spPr>
      </p:pic>
    </p:spTree>
    <p:extLst>
      <p:ext uri="{BB962C8B-B14F-4D97-AF65-F5344CB8AC3E}">
        <p14:creationId xmlns:p14="http://schemas.microsoft.com/office/powerpoint/2010/main" val="28171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262"/>
                                        </p:tgtEl>
                                        <p:attrNameLst>
                                          <p:attrName>style.visibility</p:attrName>
                                        </p:attrNameLst>
                                      </p:cBhvr>
                                      <p:to>
                                        <p:strVal val="visible"/>
                                      </p:to>
                                    </p:set>
                                    <p:animEffect transition="in" filter="wipe(down)">
                                      <p:cBhvr>
                                        <p:cTn id="20" dur="500"/>
                                        <p:tgtEl>
                                          <p:spTgt spid="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2" name="Rectangle 1"/>
          <p:cNvSpPr/>
          <p:nvPr/>
        </p:nvSpPr>
        <p:spPr>
          <a:xfrm>
            <a:off x="292609" y="554937"/>
            <a:ext cx="8390535" cy="4092723"/>
          </a:xfrm>
          <a:prstGeom prst="rect">
            <a:avLst/>
          </a:prstGeom>
        </p:spPr>
        <p:txBody>
          <a:bodyPr wrap="square">
            <a:spAutoFit/>
          </a:bodyPr>
          <a:lstStyle/>
          <a:p>
            <a:pPr marL="342900" lvl="0" indent="-342900" algn="just">
              <a:lnSpc>
                <a:spcPts val="3500"/>
              </a:lnSpc>
              <a:buFont typeface="Arial" panose="020B0604020202020204" pitchFamily="34" charset="0"/>
              <a:buChar char="•"/>
            </a:pPr>
            <a:r>
              <a:rPr lang="en-US" sz="2500" dirty="0">
                <a:solidFill>
                  <a:srgbClr val="002060"/>
                </a:solidFill>
              </a:rPr>
              <a:t>Mặt lốp xe không làm nhẫn mà thường được khía thành các rãnh để tăng lực ma sát, đảm bảo an toàn cho xe.</a:t>
            </a:r>
          </a:p>
          <a:p>
            <a:pPr marL="342900" lvl="0" indent="-342900" algn="just">
              <a:lnSpc>
                <a:spcPts val="3500"/>
              </a:lnSpc>
              <a:buFont typeface="Arial" panose="020B0604020202020204" pitchFamily="34" charset="0"/>
              <a:buChar char="•"/>
            </a:pPr>
            <a:r>
              <a:rPr lang="en-US" sz="2500" dirty="0">
                <a:solidFill>
                  <a:srgbClr val="002060"/>
                </a:solidFill>
              </a:rPr>
              <a:t>Mặt dưới của đế giày gồ ghề để tăng ma sát, giúp ta không bị trượt khi chuyển động.</a:t>
            </a:r>
          </a:p>
          <a:p>
            <a:pPr marL="342900" indent="-342900" algn="just">
              <a:lnSpc>
                <a:spcPts val="3500"/>
              </a:lnSpc>
              <a:buFont typeface="Arial" panose="020B0604020202020204" pitchFamily="34" charset="0"/>
              <a:buChar char="•"/>
            </a:pPr>
            <a:r>
              <a:rPr lang="en-US" sz="2500" dirty="0" smtClean="0">
                <a:solidFill>
                  <a:srgbClr val="002060"/>
                </a:solidFill>
              </a:rPr>
              <a:t>Khi </a:t>
            </a:r>
            <a:r>
              <a:rPr lang="en-US" sz="2500" dirty="0">
                <a:solidFill>
                  <a:srgbClr val="002060"/>
                </a:solidFill>
              </a:rPr>
              <a:t>lốp mòn ma sát giữa bánh xe và mặt đường sẽ giảm làm xe dễ bị trượt khi chuyển động, do đó để đảm bảo an toàn khi xe chuyển động, người lái xe cần phải kiểm tra lốp xe thường xuyên và thay lốp khi bị mòn.</a:t>
            </a:r>
          </a:p>
        </p:txBody>
      </p:sp>
    </p:spTree>
    <p:extLst>
      <p:ext uri="{BB962C8B-B14F-4D97-AF65-F5344CB8AC3E}">
        <p14:creationId xmlns:p14="http://schemas.microsoft.com/office/powerpoint/2010/main" val="2969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1"/>
          <p:cNvSpPr/>
          <p:nvPr/>
        </p:nvSpPr>
        <p:spPr>
          <a:xfrm>
            <a:off x="2010627" y="753669"/>
            <a:ext cx="4985984" cy="644056"/>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4" name="Google Shape;464;p31"/>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1747728" y="3070479"/>
            <a:ext cx="626764" cy="490579"/>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69" name="Google Shape;469;p31"/>
          <p:cNvSpPr/>
          <p:nvPr/>
        </p:nvSpPr>
        <p:spPr>
          <a:xfrm>
            <a:off x="1747728" y="2168528"/>
            <a:ext cx="563986" cy="562911"/>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70" name="Google Shape;470;p31"/>
          <p:cNvSpPr txBox="1">
            <a:spLocks noGrp="1"/>
          </p:cNvSpPr>
          <p:nvPr>
            <p:ph type="title"/>
          </p:nvPr>
        </p:nvSpPr>
        <p:spPr>
          <a:xfrm>
            <a:off x="2231136" y="748431"/>
            <a:ext cx="463783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smtClean="0">
                <a:solidFill>
                  <a:schemeClr val="accent2"/>
                </a:solidFill>
                <a:latin typeface="+mj-lt"/>
              </a:rPr>
              <a:t>HƯỚNG DẪN VỀ NHÀ</a:t>
            </a:r>
            <a:endParaRPr sz="3000" b="1" dirty="0">
              <a:solidFill>
                <a:schemeClr val="accent2"/>
              </a:solidFill>
              <a:latin typeface="+mj-lt"/>
            </a:endParaRPr>
          </a:p>
        </p:txBody>
      </p:sp>
      <p:sp>
        <p:nvSpPr>
          <p:cNvPr id="472" name="Google Shape;472;p31"/>
          <p:cNvSpPr txBox="1">
            <a:spLocks noGrp="1"/>
          </p:cNvSpPr>
          <p:nvPr>
            <p:ph type="title" idx="2"/>
          </p:nvPr>
        </p:nvSpPr>
        <p:spPr>
          <a:xfrm>
            <a:off x="1809017" y="2139557"/>
            <a:ext cx="420598" cy="61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smtClean="0">
                <a:latin typeface="+mn-lt"/>
              </a:rPr>
              <a:t>1</a:t>
            </a:r>
            <a:endParaRPr sz="2600" b="1" dirty="0">
              <a:latin typeface="+mn-lt"/>
            </a:endParaRPr>
          </a:p>
        </p:txBody>
      </p:sp>
      <p:sp>
        <p:nvSpPr>
          <p:cNvPr id="31" name="Google Shape;472;p31"/>
          <p:cNvSpPr txBox="1">
            <a:spLocks/>
          </p:cNvSpPr>
          <p:nvPr/>
        </p:nvSpPr>
        <p:spPr>
          <a:xfrm>
            <a:off x="1862134" y="2997876"/>
            <a:ext cx="411417" cy="596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smtClean="0">
                <a:latin typeface="+mn-lt"/>
              </a:rPr>
              <a:t>2</a:t>
            </a:r>
            <a:endParaRPr lang="en" sz="2600" b="1" dirty="0">
              <a:latin typeface="+mn-lt"/>
            </a:endParaRPr>
          </a:p>
        </p:txBody>
      </p:sp>
      <p:sp>
        <p:nvSpPr>
          <p:cNvPr id="32" name="Google Shape;478;p31"/>
          <p:cNvSpPr txBox="1">
            <a:spLocks noGrp="1"/>
          </p:cNvSpPr>
          <p:nvPr>
            <p:ph type="subTitle" idx="8"/>
          </p:nvPr>
        </p:nvSpPr>
        <p:spPr>
          <a:xfrm>
            <a:off x="2548798" y="2322051"/>
            <a:ext cx="585955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Làm bài tập Bài 28, Sách bài tập</a:t>
            </a:r>
            <a:endParaRPr sz="2600" dirty="0">
              <a:latin typeface="+mj-lt"/>
            </a:endParaRPr>
          </a:p>
        </p:txBody>
      </p:sp>
      <p:sp>
        <p:nvSpPr>
          <p:cNvPr id="36" name="Google Shape;472;p31"/>
          <p:cNvSpPr txBox="1">
            <a:spLocks noGrp="1"/>
          </p:cNvSpPr>
          <p:nvPr>
            <p:ph type="title" idx="2"/>
          </p:nvPr>
        </p:nvSpPr>
        <p:spPr>
          <a:xfrm>
            <a:off x="2108877" y="3594339"/>
            <a:ext cx="439921" cy="672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smtClean="0">
                <a:latin typeface="+mn-lt"/>
              </a:rPr>
              <a:t>3</a:t>
            </a:r>
            <a:endParaRPr sz="2600" b="1" dirty="0">
              <a:latin typeface="+mn-lt"/>
            </a:endParaRPr>
          </a:p>
        </p:txBody>
      </p:sp>
      <p:sp>
        <p:nvSpPr>
          <p:cNvPr id="37" name="Google Shape;478;p31"/>
          <p:cNvSpPr txBox="1">
            <a:spLocks noGrp="1"/>
          </p:cNvSpPr>
          <p:nvPr>
            <p:ph type="subTitle" idx="8"/>
          </p:nvPr>
        </p:nvSpPr>
        <p:spPr>
          <a:xfrm>
            <a:off x="2548798" y="3113439"/>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Đọc trước Bài 29</a:t>
            </a:r>
            <a:endParaRPr sz="2600" dirty="0">
              <a:latin typeface="+mj-lt"/>
            </a:endParaRPr>
          </a:p>
        </p:txBody>
      </p:sp>
    </p:spTree>
    <p:extLst>
      <p:ext uri="{BB962C8B-B14F-4D97-AF65-F5344CB8AC3E}">
        <p14:creationId xmlns:p14="http://schemas.microsoft.com/office/powerpoint/2010/main" val="23778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barn(inVertical)">
                                      <p:cBhvr>
                                        <p:cTn id="7" dur="500"/>
                                        <p:tgtEl>
                                          <p:spTgt spid="4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3"/>
                                        </p:tgtEl>
                                        <p:attrNameLst>
                                          <p:attrName>style.visibility</p:attrName>
                                        </p:attrNameLst>
                                      </p:cBhvr>
                                      <p:to>
                                        <p:strVal val="visible"/>
                                      </p:to>
                                    </p:set>
                                    <p:animEffect transition="in" filter="barn(inVertical)">
                                      <p:cBhvr>
                                        <p:cTn id="10" dur="500"/>
                                        <p:tgtEl>
                                          <p:spTgt spid="4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barn(inVertical)">
                                      <p:cBhvr>
                                        <p:cTn id="15" dur="500"/>
                                        <p:tgtEl>
                                          <p:spTgt spid="47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9"/>
                                        </p:tgtEl>
                                        <p:attrNameLst>
                                          <p:attrName>style.visibility</p:attrName>
                                        </p:attrNameLst>
                                      </p:cBhvr>
                                      <p:to>
                                        <p:strVal val="visible"/>
                                      </p:to>
                                    </p:set>
                                    <p:animEffect transition="in" filter="barn(inVertical)">
                                      <p:cBhvr>
                                        <p:cTn id="18" dur="500"/>
                                        <p:tgtEl>
                                          <p:spTgt spid="46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barn(inVertical)">
                                      <p:cBhvr>
                                        <p:cTn id="21" dur="500"/>
                                        <p:tgtEl>
                                          <p:spTgt spid="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66"/>
                                        </p:tgtEl>
                                        <p:attrNameLst>
                                          <p:attrName>style.visibility</p:attrName>
                                        </p:attrNameLst>
                                      </p:cBhvr>
                                      <p:to>
                                        <p:strVal val="visible"/>
                                      </p:to>
                                    </p:set>
                                    <p:animEffect transition="in" filter="barn(inVertical)">
                                      <p:cBhvr>
                                        <p:cTn id="29" dur="500"/>
                                        <p:tgtEl>
                                          <p:spTgt spid="46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barn(inVertical)">
                                      <p:cBhvr>
                                        <p:cTn id="3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6" grpId="0" animBg="1"/>
      <p:bldP spid="469" grpId="0" animBg="1"/>
      <p:bldP spid="470" grpId="0"/>
      <p:bldP spid="472" grpId="0"/>
      <p:bldP spid="31" grpId="0"/>
      <p:bldP spid="32" grpId="0" build="p"/>
      <p:bldP spid="3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p:nvPr/>
        </p:nvSpPr>
        <p:spPr>
          <a:xfrm>
            <a:off x="2072099" y="437583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a:spLocks noGrp="1"/>
          </p:cNvSpPr>
          <p:nvPr>
            <p:ph type="ctrTitle"/>
          </p:nvPr>
        </p:nvSpPr>
        <p:spPr>
          <a:xfrm>
            <a:off x="1" y="1209027"/>
            <a:ext cx="9144000" cy="1342371"/>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600" b="1" dirty="0" smtClean="0">
                <a:solidFill>
                  <a:schemeClr val="lt1"/>
                </a:solidFill>
                <a:latin typeface="+mj-lt"/>
              </a:rPr>
              <a:t>CẢM ƠN CÁC EM</a:t>
            </a:r>
            <a:br>
              <a:rPr lang="en" sz="3600" b="1" dirty="0" smtClean="0">
                <a:solidFill>
                  <a:schemeClr val="lt1"/>
                </a:solidFill>
                <a:latin typeface="+mj-lt"/>
              </a:rPr>
            </a:br>
            <a:r>
              <a:rPr lang="en" sz="3600" b="1" dirty="0" smtClean="0">
                <a:solidFill>
                  <a:schemeClr val="lt1"/>
                </a:solidFill>
                <a:latin typeface="+mj-lt"/>
              </a:rPr>
              <a:t>ĐÃ LẮNG NGHE BÀI GIẢNG!</a:t>
            </a:r>
            <a:endParaRPr sz="3600" b="1" dirty="0">
              <a:solidFill>
                <a:schemeClr val="lt1"/>
              </a:solidFill>
              <a:latin typeface="+mj-lt"/>
            </a:endParaRPr>
          </a:p>
        </p:txBody>
      </p:sp>
      <p:grpSp>
        <p:nvGrpSpPr>
          <p:cNvPr id="400" name="Google Shape;400;p29"/>
          <p:cNvGrpSpPr/>
          <p:nvPr/>
        </p:nvGrpSpPr>
        <p:grpSpPr>
          <a:xfrm>
            <a:off x="8192794" y="2692448"/>
            <a:ext cx="524962" cy="538894"/>
            <a:chOff x="5017725" y="4792775"/>
            <a:chExt cx="159200" cy="163425"/>
          </a:xfrm>
        </p:grpSpPr>
        <p:sp>
          <p:nvSpPr>
            <p:cNvPr id="401" name="Google Shape;401;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29"/>
          <p:cNvGrpSpPr/>
          <p:nvPr/>
        </p:nvGrpSpPr>
        <p:grpSpPr>
          <a:xfrm>
            <a:off x="1417894" y="1080176"/>
            <a:ext cx="524962" cy="538894"/>
            <a:chOff x="5017725" y="4792775"/>
            <a:chExt cx="159200" cy="163425"/>
          </a:xfrm>
        </p:grpSpPr>
        <p:sp>
          <p:nvSpPr>
            <p:cNvPr id="426" name="Google Shape;426;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61359" y="2446632"/>
            <a:ext cx="1936878" cy="2494808"/>
          </a:xfrm>
          <a:prstGeom prst="rect">
            <a:avLst/>
          </a:prstGeom>
        </p:spPr>
      </p:pic>
      <p:pic>
        <p:nvPicPr>
          <p:cNvPr id="140"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52914" y="2559327"/>
            <a:ext cx="1608445" cy="2297779"/>
          </a:xfrm>
          <a:prstGeom prst="rect">
            <a:avLst/>
          </a:prstGeom>
        </p:spPr>
      </p:pic>
    </p:spTree>
    <p:extLst>
      <p:ext uri="{BB962C8B-B14F-4D97-AF65-F5344CB8AC3E}">
        <p14:creationId xmlns:p14="http://schemas.microsoft.com/office/powerpoint/2010/main" val="28936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barn(inVertical)">
                                      <p:cBhvr>
                                        <p:cTn id="7" dur="500"/>
                                        <p:tgtEl>
                                          <p:spTgt spid="4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barn(inVertical)">
                                      <p:cBhvr>
                                        <p:cTn id="10" dur="500"/>
                                        <p:tgtEl>
                                          <p:spTgt spid="315"/>
                                        </p:tgtEl>
                                      </p:cBhvr>
                                    </p:animEffect>
                                  </p:childTnLst>
                                </p:cTn>
                              </p:par>
                              <p:par>
                                <p:cTn id="11" presetID="16" presetClass="entr" presetSubtype="21"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barn(inVertical)">
                                      <p:cBhvr>
                                        <p:cTn id="13" dur="500"/>
                                        <p:tgtEl>
                                          <p:spTgt spid="40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barn(inVertical)">
                                      <p:cBhvr>
                                        <p:cTn id="18" dur="500"/>
                                        <p:tgtEl>
                                          <p:spTgt spid="1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4"/>
                                        </p:tgtEl>
                                        <p:attrNameLst>
                                          <p:attrName>style.visibility</p:attrName>
                                        </p:attrNameLst>
                                      </p:cBhvr>
                                      <p:to>
                                        <p:strVal val="visible"/>
                                      </p:to>
                                    </p:set>
                                    <p:animEffect transition="in" filter="barn(inVertical)">
                                      <p:cBhvr>
                                        <p:cTn id="21" dur="500"/>
                                        <p:tgtEl>
                                          <p:spTgt spid="314"/>
                                        </p:tgtEl>
                                      </p:cBhvr>
                                    </p:animEffect>
                                  </p:childTnLst>
                                </p:cTn>
                              </p:par>
                              <p:par>
                                <p:cTn id="22" presetID="16" presetClass="entr" presetSubtype="21" fill="hold"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barn(inVertical)">
                                      <p:cBhvr>
                                        <p:cTn id="2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1"/>
          <p:cNvSpPr/>
          <p:nvPr/>
        </p:nvSpPr>
        <p:spPr>
          <a:xfrm>
            <a:off x="2010627" y="753669"/>
            <a:ext cx="4985984" cy="644056"/>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4" name="Google Shape;464;p31"/>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2053840" y="2277570"/>
            <a:ext cx="626764" cy="490579"/>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69" name="Google Shape;469;p31"/>
          <p:cNvSpPr/>
          <p:nvPr/>
        </p:nvSpPr>
        <p:spPr>
          <a:xfrm>
            <a:off x="2038388" y="1575918"/>
            <a:ext cx="563986" cy="562911"/>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70" name="Google Shape;470;p31"/>
          <p:cNvSpPr txBox="1">
            <a:spLocks noGrp="1"/>
          </p:cNvSpPr>
          <p:nvPr>
            <p:ph type="title"/>
          </p:nvPr>
        </p:nvSpPr>
        <p:spPr>
          <a:xfrm>
            <a:off x="2231136" y="748431"/>
            <a:ext cx="463783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smtClean="0">
                <a:solidFill>
                  <a:schemeClr val="accent2"/>
                </a:solidFill>
                <a:latin typeface="+mj-lt"/>
              </a:rPr>
              <a:t>NỘI DUNG BÀI HỌC</a:t>
            </a:r>
            <a:endParaRPr sz="3000" b="1" dirty="0">
              <a:solidFill>
                <a:schemeClr val="accent2"/>
              </a:solidFill>
              <a:latin typeface="+mj-lt"/>
            </a:endParaRPr>
          </a:p>
        </p:txBody>
      </p:sp>
      <p:sp>
        <p:nvSpPr>
          <p:cNvPr id="472" name="Google Shape;472;p31"/>
          <p:cNvSpPr txBox="1">
            <a:spLocks noGrp="1"/>
          </p:cNvSpPr>
          <p:nvPr>
            <p:ph type="title" idx="2"/>
          </p:nvPr>
        </p:nvSpPr>
        <p:spPr>
          <a:xfrm>
            <a:off x="2099677" y="1546947"/>
            <a:ext cx="420598" cy="61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smtClean="0">
                <a:latin typeface="+mn-lt"/>
              </a:rPr>
              <a:t>1</a:t>
            </a:r>
            <a:endParaRPr sz="2600" b="1" dirty="0">
              <a:latin typeface="+mn-lt"/>
            </a:endParaRPr>
          </a:p>
        </p:txBody>
      </p:sp>
      <p:sp>
        <p:nvSpPr>
          <p:cNvPr id="478" name="Google Shape;478;p31"/>
          <p:cNvSpPr txBox="1">
            <a:spLocks noGrp="1"/>
          </p:cNvSpPr>
          <p:nvPr>
            <p:ph type="subTitle" idx="8"/>
          </p:nvPr>
        </p:nvSpPr>
        <p:spPr>
          <a:xfrm>
            <a:off x="2829052" y="1695357"/>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Lực ma sát trượt </a:t>
            </a:r>
            <a:endParaRPr sz="2600" dirty="0">
              <a:latin typeface="+mj-lt"/>
            </a:endParaRPr>
          </a:p>
        </p:txBody>
      </p:sp>
      <p:sp>
        <p:nvSpPr>
          <p:cNvPr id="31" name="Google Shape;472;p31"/>
          <p:cNvSpPr txBox="1">
            <a:spLocks/>
          </p:cNvSpPr>
          <p:nvPr/>
        </p:nvSpPr>
        <p:spPr>
          <a:xfrm>
            <a:off x="2168246" y="2204967"/>
            <a:ext cx="411417" cy="596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smtClean="0">
                <a:latin typeface="+mn-lt"/>
              </a:rPr>
              <a:t>2</a:t>
            </a:r>
            <a:endParaRPr lang="en" sz="2600" b="1" dirty="0">
              <a:latin typeface="+mn-lt"/>
            </a:endParaRPr>
          </a:p>
        </p:txBody>
      </p:sp>
      <p:sp>
        <p:nvSpPr>
          <p:cNvPr id="32" name="Google Shape;478;p31"/>
          <p:cNvSpPr txBox="1">
            <a:spLocks noGrp="1"/>
          </p:cNvSpPr>
          <p:nvPr>
            <p:ph type="subTitle" idx="8"/>
          </p:nvPr>
        </p:nvSpPr>
        <p:spPr>
          <a:xfrm>
            <a:off x="2829052" y="2316462"/>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Lực ma sát nghỉ</a:t>
            </a:r>
            <a:endParaRPr sz="2600" dirty="0">
              <a:latin typeface="+mj-lt"/>
            </a:endParaRPr>
          </a:p>
        </p:txBody>
      </p:sp>
      <p:sp>
        <p:nvSpPr>
          <p:cNvPr id="35" name="Google Shape;469;p31"/>
          <p:cNvSpPr/>
          <p:nvPr/>
        </p:nvSpPr>
        <p:spPr>
          <a:xfrm>
            <a:off x="2053840" y="2943399"/>
            <a:ext cx="636422" cy="565097"/>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36" name="Google Shape;472;p31"/>
          <p:cNvSpPr txBox="1">
            <a:spLocks noGrp="1"/>
          </p:cNvSpPr>
          <p:nvPr>
            <p:ph type="title" idx="2"/>
          </p:nvPr>
        </p:nvSpPr>
        <p:spPr>
          <a:xfrm>
            <a:off x="2177904" y="2850765"/>
            <a:ext cx="439921" cy="672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smtClean="0">
                <a:latin typeface="+mn-lt"/>
              </a:rPr>
              <a:t>3</a:t>
            </a:r>
            <a:endParaRPr sz="2600" b="1" dirty="0">
              <a:latin typeface="+mn-lt"/>
            </a:endParaRPr>
          </a:p>
        </p:txBody>
      </p:sp>
      <p:sp>
        <p:nvSpPr>
          <p:cNvPr id="37" name="Google Shape;478;p31"/>
          <p:cNvSpPr txBox="1">
            <a:spLocks noGrp="1"/>
          </p:cNvSpPr>
          <p:nvPr>
            <p:ph type="subTitle" idx="8"/>
          </p:nvPr>
        </p:nvSpPr>
        <p:spPr>
          <a:xfrm>
            <a:off x="2854910" y="2971981"/>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Lực ma sát và bề mặt tiếp xúc</a:t>
            </a:r>
            <a:endParaRPr sz="2600" dirty="0">
              <a:latin typeface="+mj-lt"/>
            </a:endParaRPr>
          </a:p>
        </p:txBody>
      </p:sp>
      <p:sp>
        <p:nvSpPr>
          <p:cNvPr id="38" name="Google Shape;466;p31"/>
          <p:cNvSpPr/>
          <p:nvPr/>
        </p:nvSpPr>
        <p:spPr>
          <a:xfrm>
            <a:off x="2053840" y="3614336"/>
            <a:ext cx="599003" cy="629320"/>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39" name="Google Shape;472;p31"/>
          <p:cNvSpPr txBox="1">
            <a:spLocks/>
          </p:cNvSpPr>
          <p:nvPr/>
        </p:nvSpPr>
        <p:spPr>
          <a:xfrm>
            <a:off x="2150822" y="3554738"/>
            <a:ext cx="371425" cy="6408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smtClean="0">
                <a:latin typeface="+mn-lt"/>
              </a:rPr>
              <a:t>4</a:t>
            </a:r>
            <a:endParaRPr lang="en" sz="2600" b="1" dirty="0">
              <a:latin typeface="+mn-lt"/>
            </a:endParaRPr>
          </a:p>
        </p:txBody>
      </p:sp>
      <p:sp>
        <p:nvSpPr>
          <p:cNvPr id="40" name="Google Shape;478;p31"/>
          <p:cNvSpPr txBox="1">
            <a:spLocks noGrp="1"/>
          </p:cNvSpPr>
          <p:nvPr>
            <p:ph type="subTitle" idx="8"/>
          </p:nvPr>
        </p:nvSpPr>
        <p:spPr>
          <a:xfrm>
            <a:off x="2829052" y="3688546"/>
            <a:ext cx="6314948"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Ma sát và chuyển động</a:t>
            </a:r>
            <a:endParaRPr sz="2600" dirty="0">
              <a:latin typeface="+mj-lt"/>
            </a:endParaRPr>
          </a:p>
        </p:txBody>
      </p:sp>
      <p:sp>
        <p:nvSpPr>
          <p:cNvPr id="41" name="Google Shape;469;p31"/>
          <p:cNvSpPr/>
          <p:nvPr/>
        </p:nvSpPr>
        <p:spPr>
          <a:xfrm>
            <a:off x="2016211" y="4361070"/>
            <a:ext cx="714652" cy="579753"/>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2" name="Google Shape;472;p31"/>
          <p:cNvSpPr txBox="1">
            <a:spLocks noGrp="1"/>
          </p:cNvSpPr>
          <p:nvPr>
            <p:ph type="title" idx="2"/>
          </p:nvPr>
        </p:nvSpPr>
        <p:spPr>
          <a:xfrm>
            <a:off x="2140275" y="4268436"/>
            <a:ext cx="512358" cy="672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smtClean="0">
                <a:latin typeface="+mn-lt"/>
              </a:rPr>
              <a:t>5</a:t>
            </a:r>
            <a:endParaRPr sz="2600" b="1" dirty="0">
              <a:latin typeface="+mn-lt"/>
            </a:endParaRPr>
          </a:p>
        </p:txBody>
      </p:sp>
      <p:sp>
        <p:nvSpPr>
          <p:cNvPr id="43" name="Google Shape;478;p31"/>
          <p:cNvSpPr txBox="1">
            <a:spLocks noGrp="1"/>
          </p:cNvSpPr>
          <p:nvPr>
            <p:ph type="subTitle" idx="8"/>
          </p:nvPr>
        </p:nvSpPr>
        <p:spPr>
          <a:xfrm>
            <a:off x="2854927" y="4450878"/>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Lực cản của nước</a:t>
            </a:r>
            <a:endParaRPr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barn(inVertical)">
                                      <p:cBhvr>
                                        <p:cTn id="7" dur="500"/>
                                        <p:tgtEl>
                                          <p:spTgt spid="4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3"/>
                                        </p:tgtEl>
                                        <p:attrNameLst>
                                          <p:attrName>style.visibility</p:attrName>
                                        </p:attrNameLst>
                                      </p:cBhvr>
                                      <p:to>
                                        <p:strVal val="visible"/>
                                      </p:to>
                                    </p:set>
                                    <p:animEffect transition="in" filter="barn(inVertical)">
                                      <p:cBhvr>
                                        <p:cTn id="10" dur="500"/>
                                        <p:tgtEl>
                                          <p:spTgt spid="4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wipe(down)">
                                      <p:cBhvr>
                                        <p:cTn id="15" dur="500"/>
                                        <p:tgtEl>
                                          <p:spTgt spid="4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69"/>
                                        </p:tgtEl>
                                        <p:attrNameLst>
                                          <p:attrName>style.visibility</p:attrName>
                                        </p:attrNameLst>
                                      </p:cBhvr>
                                      <p:to>
                                        <p:strVal val="visible"/>
                                      </p:to>
                                    </p:set>
                                    <p:animEffect transition="in" filter="wipe(down)">
                                      <p:cBhvr>
                                        <p:cTn id="18" dur="500"/>
                                        <p:tgtEl>
                                          <p:spTgt spid="46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78">
                                            <p:txEl>
                                              <p:pRg st="0" end="0"/>
                                            </p:txEl>
                                          </p:spTgt>
                                        </p:tgtEl>
                                        <p:attrNameLst>
                                          <p:attrName>style.visibility</p:attrName>
                                        </p:attrNameLst>
                                      </p:cBhvr>
                                      <p:to>
                                        <p:strVal val="visible"/>
                                      </p:to>
                                    </p:set>
                                    <p:animEffect transition="in" filter="wipe(down)">
                                      <p:cBhvr>
                                        <p:cTn id="21" dur="500"/>
                                        <p:tgtEl>
                                          <p:spTgt spid="47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6"/>
                                        </p:tgtEl>
                                        <p:attrNameLst>
                                          <p:attrName>style.visibility</p:attrName>
                                        </p:attrNameLst>
                                      </p:cBhvr>
                                      <p:to>
                                        <p:strVal val="visible"/>
                                      </p:to>
                                    </p:set>
                                    <p:animEffect transition="in" filter="wipe(down)">
                                      <p:cBhvr>
                                        <p:cTn id="29" dur="500"/>
                                        <p:tgtEl>
                                          <p:spTgt spid="46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wipe(down)">
                                      <p:cBhvr>
                                        <p:cTn id="32" dur="500"/>
                                        <p:tgtEl>
                                          <p:spTgt spid="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wipe(down)">
                                      <p:cBhvr>
                                        <p:cTn id="43" dur="500"/>
                                        <p:tgtEl>
                                          <p:spTgt spid="3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wipe(down)">
                                      <p:cBhvr>
                                        <p:cTn id="54" dur="500"/>
                                        <p:tgtEl>
                                          <p:spTgt spid="4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wipe(down)">
                                      <p:cBhvr>
                                        <p:cTn id="65"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6" grpId="0" animBg="1"/>
      <p:bldP spid="469" grpId="0" animBg="1"/>
      <p:bldP spid="470" grpId="0"/>
      <p:bldP spid="472" grpId="0"/>
      <p:bldP spid="478" grpId="0" build="p"/>
      <p:bldP spid="31" grpId="0"/>
      <p:bldP spid="32" grpId="0" build="p"/>
      <p:bldP spid="35" grpId="0" animBg="1"/>
      <p:bldP spid="36" grpId="0"/>
      <p:bldP spid="37" grpId="0" build="p"/>
      <p:bldP spid="38" grpId="0" animBg="1"/>
      <p:bldP spid="39" grpId="0"/>
      <p:bldP spid="40" grpId="0" build="p"/>
      <p:bldP spid="41" grpId="0" animBg="1"/>
      <p:bldP spid="42" grpId="0"/>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176818" y="2361459"/>
            <a:ext cx="4872251" cy="841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2176817" y="2361459"/>
            <a:ext cx="4872251"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Quan sát Hình 28.2</a:t>
            </a:r>
            <a:endParaRPr sz="2800" dirty="0">
              <a:latin typeface="+mj-lt"/>
            </a:endParaRPr>
          </a:p>
        </p:txBody>
      </p:sp>
      <p:sp>
        <p:nvSpPr>
          <p:cNvPr id="570" name="Google Shape;570;p33"/>
          <p:cNvSpPr txBox="1">
            <a:spLocks noGrp="1"/>
          </p:cNvSpPr>
          <p:nvPr>
            <p:ph type="title" idx="2"/>
          </p:nvPr>
        </p:nvSpPr>
        <p:spPr>
          <a:xfrm>
            <a:off x="0" y="1102355"/>
            <a:ext cx="9144000" cy="6838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smtClean="0">
                <a:latin typeface="+mj-lt"/>
              </a:rPr>
              <a:t>I. LỰC MA SÁT TRƯỢT</a:t>
            </a:r>
            <a:endParaRPr sz="3400" b="1" dirty="0">
              <a:latin typeface="+mj-lt"/>
            </a:endParaRPr>
          </a:p>
        </p:txBody>
      </p:sp>
      <p:grpSp>
        <p:nvGrpSpPr>
          <p:cNvPr id="644" name="Google Shape;644;p33"/>
          <p:cNvGrpSpPr/>
          <p:nvPr/>
        </p:nvGrpSpPr>
        <p:grpSpPr>
          <a:xfrm>
            <a:off x="874429" y="1209114"/>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barn(inVertical)">
                                      <p:cBhvr>
                                        <p:cTn id="12" dur="500"/>
                                        <p:tgtEl>
                                          <p:spTgt spid="5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barn(inVertical)">
                                      <p:cBhvr>
                                        <p:cTn id="1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5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80" name="Google Shape;478;p31"/>
          <p:cNvSpPr txBox="1">
            <a:spLocks/>
          </p:cNvSpPr>
          <p:nvPr/>
        </p:nvSpPr>
        <p:spPr>
          <a:xfrm>
            <a:off x="4821850" y="4109301"/>
            <a:ext cx="3794541" cy="480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dirty="0" smtClean="0">
                <a:latin typeface="+mj-lt"/>
              </a:rPr>
              <a:t>Xe đạp đang được phanh</a:t>
            </a:r>
            <a:endParaRPr lang="en-US" sz="2300" dirty="0">
              <a:latin typeface="+mj-lt"/>
            </a:endParaRPr>
          </a:p>
        </p:txBody>
      </p:sp>
      <p:pic>
        <p:nvPicPr>
          <p:cNvPr id="3" name="Picture 2"/>
          <p:cNvPicPr>
            <a:picLocks noChangeAspect="1"/>
          </p:cNvPicPr>
          <p:nvPr/>
        </p:nvPicPr>
        <p:blipFill>
          <a:blip r:embed="rId3"/>
          <a:stretch>
            <a:fillRect/>
          </a:stretch>
        </p:blipFill>
        <p:spPr>
          <a:xfrm>
            <a:off x="4783540" y="518217"/>
            <a:ext cx="3905748" cy="3530759"/>
          </a:xfrm>
          <a:prstGeom prst="rect">
            <a:avLst/>
          </a:prstGeom>
          <a:ln>
            <a:noFill/>
          </a:ln>
          <a:effectLst>
            <a:softEdge rad="112500"/>
          </a:effectLst>
        </p:spPr>
      </p:pic>
      <p:sp>
        <p:nvSpPr>
          <p:cNvPr id="10" name="Google Shape;478;p31"/>
          <p:cNvSpPr txBox="1">
            <a:spLocks/>
          </p:cNvSpPr>
          <p:nvPr/>
        </p:nvSpPr>
        <p:spPr>
          <a:xfrm>
            <a:off x="150126" y="681990"/>
            <a:ext cx="4442347" cy="35307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ts val="3800"/>
              </a:lnSpc>
              <a:buFont typeface="Arial" panose="020B0604020202020204" pitchFamily="34" charset="0"/>
              <a:buChar char="•"/>
            </a:pPr>
            <a:r>
              <a:rPr lang="en-US" sz="2500" dirty="0" smtClean="0">
                <a:solidFill>
                  <a:srgbClr val="002060"/>
                </a:solidFill>
                <a:latin typeface="+mj-lt"/>
              </a:rPr>
              <a:t>Người đi xe đạp muốn đi chậm lại, người đó bóp nhẹ phanh (thắng xe).</a:t>
            </a:r>
          </a:p>
          <a:p>
            <a:pPr marL="342900" indent="-342900" algn="just">
              <a:lnSpc>
                <a:spcPts val="3800"/>
              </a:lnSpc>
              <a:buFont typeface="Arial" panose="020B0604020202020204" pitchFamily="34" charset="0"/>
              <a:buChar char="•"/>
            </a:pPr>
            <a:r>
              <a:rPr lang="en-US" sz="2500" dirty="0" smtClean="0">
                <a:solidFill>
                  <a:srgbClr val="002060"/>
                </a:solidFill>
                <a:latin typeface="+mj-lt"/>
              </a:rPr>
              <a:t>Lực xuất hiện do má phanh ép sát vào vành xe, cản trở chuyển động của bánh xe là lực ma sát trượt</a:t>
            </a:r>
            <a:endParaRPr lang="en-US" sz="2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cxnSp>
        <p:nvCxnSpPr>
          <p:cNvPr id="1166" name="Google Shape;1166;p45"/>
          <p:cNvCxnSpPr/>
          <p:nvPr/>
        </p:nvCxnSpPr>
        <p:spPr>
          <a:xfrm flipV="1">
            <a:off x="2271058" y="2988860"/>
            <a:ext cx="1380447" cy="325"/>
          </a:xfrm>
          <a:prstGeom prst="straightConnector1">
            <a:avLst/>
          </a:prstGeom>
          <a:noFill/>
          <a:ln w="19050" cap="flat" cmpd="sng">
            <a:solidFill>
              <a:schemeClr val="lt2"/>
            </a:solidFill>
            <a:prstDash val="dot"/>
            <a:round/>
            <a:headEnd type="none" w="med" len="med"/>
            <a:tailEnd type="oval" w="med" len="med"/>
          </a:ln>
        </p:spPr>
      </p:cxnSp>
      <p:grpSp>
        <p:nvGrpSpPr>
          <p:cNvPr id="1169" name="Google Shape;1169;p45"/>
          <p:cNvGrpSpPr/>
          <p:nvPr/>
        </p:nvGrpSpPr>
        <p:grpSpPr>
          <a:xfrm>
            <a:off x="507831" y="493240"/>
            <a:ext cx="568694" cy="572684"/>
            <a:chOff x="507831" y="493240"/>
            <a:chExt cx="568694" cy="572684"/>
          </a:xfrm>
        </p:grpSpPr>
        <p:sp>
          <p:nvSpPr>
            <p:cNvPr id="1170" name="Google Shape;1170;p45"/>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5"/>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3" name="Google Shape;1173;p45"/>
          <p:cNvSpPr/>
          <p:nvPr/>
        </p:nvSpPr>
        <p:spPr>
          <a:xfrm>
            <a:off x="586853" y="1065261"/>
            <a:ext cx="4073857" cy="1227563"/>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smtClean="0">
                <a:solidFill>
                  <a:schemeClr val="accent2"/>
                </a:solidFill>
                <a:latin typeface="+mj-lt"/>
                <a:ea typeface="Love Ya Like A Sister"/>
                <a:cs typeface="Love Ya Like A Sister"/>
                <a:sym typeface="Love Ya Like A Sister"/>
              </a:rPr>
              <a:t>Lực ma sát trượt</a:t>
            </a:r>
            <a:endParaRPr sz="2600" b="1" dirty="0">
              <a:solidFill>
                <a:schemeClr val="accent2"/>
              </a:solidFill>
              <a:latin typeface="+mj-lt"/>
              <a:ea typeface="Love Ya Like A Sister"/>
              <a:cs typeface="Love Ya Like A Sister"/>
              <a:sym typeface="Love Ya Like A Sister"/>
            </a:endParaRPr>
          </a:p>
        </p:txBody>
      </p:sp>
      <p:sp>
        <p:nvSpPr>
          <p:cNvPr id="1174" name="Google Shape;1174;p45"/>
          <p:cNvSpPr txBox="1">
            <a:spLocks noGrp="1"/>
          </p:cNvSpPr>
          <p:nvPr>
            <p:ph type="subTitle" idx="4294967295"/>
          </p:nvPr>
        </p:nvSpPr>
        <p:spPr>
          <a:xfrm>
            <a:off x="3268637" y="3373794"/>
            <a:ext cx="5022863" cy="1073229"/>
          </a:xfrm>
          <a:prstGeom prst="rect">
            <a:avLst/>
          </a:prstGeom>
        </p:spPr>
        <p:txBody>
          <a:bodyPr spcFirstLastPara="1" wrap="square" lIns="91425" tIns="91425" rIns="91425" bIns="91425" anchor="t" anchorCtr="0">
            <a:noAutofit/>
          </a:bodyPr>
          <a:lstStyle/>
          <a:p>
            <a:pPr marL="0" lvl="0" indent="0" algn="just">
              <a:lnSpc>
                <a:spcPts val="3600"/>
              </a:lnSpc>
              <a:buNone/>
            </a:pPr>
            <a:r>
              <a:rPr lang="vi-VN" sz="2600" dirty="0">
                <a:latin typeface="+mn-lt"/>
              </a:rPr>
              <a:t>hai vật trượt lên nhau, cản trở chuyển động của chúng.</a:t>
            </a:r>
            <a:endParaRPr sz="2600" dirty="0">
              <a:latin typeface="+mn-lt"/>
            </a:endParaRPr>
          </a:p>
        </p:txBody>
      </p:sp>
      <p:sp>
        <p:nvSpPr>
          <p:cNvPr id="2" name="Rectangle 1"/>
          <p:cNvSpPr/>
          <p:nvPr/>
        </p:nvSpPr>
        <p:spPr>
          <a:xfrm>
            <a:off x="2162825" y="2468559"/>
            <a:ext cx="1596912" cy="492443"/>
          </a:xfrm>
          <a:prstGeom prst="rect">
            <a:avLst/>
          </a:prstGeom>
        </p:spPr>
        <p:txBody>
          <a:bodyPr wrap="none">
            <a:spAutoFit/>
          </a:bodyPr>
          <a:lstStyle/>
          <a:p>
            <a:r>
              <a:rPr lang="en-US" sz="2600" dirty="0" smtClean="0"/>
              <a:t>x</a:t>
            </a:r>
            <a:r>
              <a:rPr lang="en" sz="2600" dirty="0" smtClean="0"/>
              <a:t>uất hiện</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Effect transition="in" filter="barn(inVertical)">
                                      <p:cBhvr>
                                        <p:cTn id="7" dur="500"/>
                                        <p:tgtEl>
                                          <p:spTgt spid="1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166"/>
                                        </p:tgtEl>
                                        <p:attrNameLst>
                                          <p:attrName>style.visibility</p:attrName>
                                        </p:attrNameLst>
                                      </p:cBhvr>
                                      <p:to>
                                        <p:strVal val="visible"/>
                                      </p:to>
                                    </p:set>
                                    <p:animEffect transition="in" filter="barn(inVertical)">
                                      <p:cBhvr>
                                        <p:cTn id="15" dur="500"/>
                                        <p:tgtEl>
                                          <p:spTgt spid="116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74">
                                            <p:txEl>
                                              <p:pRg st="0" end="0"/>
                                            </p:txEl>
                                          </p:spTgt>
                                        </p:tgtEl>
                                        <p:attrNameLst>
                                          <p:attrName>style.visibility</p:attrName>
                                        </p:attrNameLst>
                                      </p:cBhvr>
                                      <p:to>
                                        <p:strVal val="visible"/>
                                      </p:to>
                                    </p:set>
                                    <p:animEffect transition="in" filter="barn(inVertical)">
                                      <p:cBhvr>
                                        <p:cTn id="20" dur="500"/>
                                        <p:tgtEl>
                                          <p:spTgt spid="1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animBg="1"/>
      <p:bldP spid="1174"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5"/>
          <p:cNvSpPr/>
          <p:nvPr/>
        </p:nvSpPr>
        <p:spPr>
          <a:xfrm>
            <a:off x="2595436" y="940542"/>
            <a:ext cx="5507668" cy="572121"/>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32" name="Google Shape;732;p35"/>
          <p:cNvGrpSpPr/>
          <p:nvPr/>
        </p:nvGrpSpPr>
        <p:grpSpPr>
          <a:xfrm>
            <a:off x="507831" y="493240"/>
            <a:ext cx="568694" cy="572684"/>
            <a:chOff x="507831" y="493240"/>
            <a:chExt cx="568694" cy="572684"/>
          </a:xfrm>
        </p:grpSpPr>
        <p:sp>
          <p:nvSpPr>
            <p:cNvPr id="733" name="Google Shape;733;p35"/>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35"/>
          <p:cNvSpPr txBox="1">
            <a:spLocks noGrp="1"/>
          </p:cNvSpPr>
          <p:nvPr>
            <p:ph type="title"/>
          </p:nvPr>
        </p:nvSpPr>
        <p:spPr>
          <a:xfrm>
            <a:off x="2595436" y="910626"/>
            <a:ext cx="5390625" cy="7651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accent2"/>
                </a:solidFill>
                <a:latin typeface="+mj-lt"/>
              </a:rPr>
              <a:t>Thảo luận và trả lời câu hỏi</a:t>
            </a:r>
            <a:endParaRPr sz="2800" b="1" dirty="0">
              <a:solidFill>
                <a:schemeClr val="accent2"/>
              </a:solidFill>
              <a:latin typeface="+mj-lt"/>
            </a:endParaRPr>
          </a:p>
        </p:txBody>
      </p:sp>
      <p:pic>
        <p:nvPicPr>
          <p:cNvPr id="26"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1366569" y="657827"/>
            <a:ext cx="1182834" cy="1250702"/>
          </a:xfrm>
          <a:prstGeom prst="rect">
            <a:avLst/>
          </a:prstGeom>
        </p:spPr>
      </p:pic>
      <p:sp>
        <p:nvSpPr>
          <p:cNvPr id="27" name="TextBox 33"/>
          <p:cNvSpPr txBox="1"/>
          <p:nvPr/>
        </p:nvSpPr>
        <p:spPr>
          <a:xfrm>
            <a:off x="1463655" y="761005"/>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129284" y="1943300"/>
            <a:ext cx="7562237" cy="1021049"/>
          </a:xfrm>
          <a:prstGeom prst="rect">
            <a:avLst/>
          </a:prstGeom>
        </p:spPr>
        <p:txBody>
          <a:bodyPr wrap="square">
            <a:spAutoFit/>
          </a:bodyPr>
          <a:lstStyle/>
          <a:p>
            <a:pPr algn="just">
              <a:lnSpc>
                <a:spcPts val="3800"/>
              </a:lnSpc>
            </a:pPr>
            <a:r>
              <a:rPr lang="vi-VN" sz="2600" dirty="0">
                <a:solidFill>
                  <a:schemeClr val="accent3">
                    <a:lumMod val="90000"/>
                    <a:lumOff val="10000"/>
                  </a:schemeClr>
                </a:solidFill>
                <a:latin typeface="+mn-lt"/>
                <a:ea typeface="Calibri" panose="020F0502020204030204" pitchFamily="34" charset="0"/>
              </a:rPr>
              <a:t>Em hãy </a:t>
            </a:r>
            <a:r>
              <a:rPr lang="vi-VN" sz="2600" dirty="0" smtClean="0">
                <a:solidFill>
                  <a:schemeClr val="accent3">
                    <a:lumMod val="90000"/>
                    <a:lumOff val="10000"/>
                  </a:schemeClr>
                </a:solidFill>
                <a:latin typeface="+mn-lt"/>
                <a:ea typeface="Calibri" panose="020F0502020204030204" pitchFamily="34" charset="0"/>
              </a:rPr>
              <a:t>l</a:t>
            </a:r>
            <a:r>
              <a:rPr lang="en-US" sz="2600" dirty="0" smtClean="0">
                <a:solidFill>
                  <a:schemeClr val="accent3">
                    <a:lumMod val="90000"/>
                    <a:lumOff val="10000"/>
                  </a:schemeClr>
                </a:solidFill>
                <a:latin typeface="+mn-lt"/>
                <a:ea typeface="Calibri" panose="020F0502020204030204" pitchFamily="34" charset="0"/>
              </a:rPr>
              <a:t>ấ</a:t>
            </a:r>
            <a:r>
              <a:rPr lang="vi-VN" sz="2600" dirty="0" smtClean="0">
                <a:solidFill>
                  <a:schemeClr val="accent3">
                    <a:lumMod val="90000"/>
                    <a:lumOff val="10000"/>
                  </a:schemeClr>
                </a:solidFill>
                <a:latin typeface="+mn-lt"/>
                <a:ea typeface="Calibri" panose="020F0502020204030204" pitchFamily="34" charset="0"/>
              </a:rPr>
              <a:t>y </a:t>
            </a:r>
            <a:r>
              <a:rPr lang="vi-VN" sz="2600" dirty="0">
                <a:solidFill>
                  <a:schemeClr val="accent3">
                    <a:lumMod val="90000"/>
                    <a:lumOff val="10000"/>
                  </a:schemeClr>
                </a:solidFill>
                <a:latin typeface="+mn-lt"/>
                <a:ea typeface="Calibri" panose="020F0502020204030204" pitchFamily="34" charset="0"/>
              </a:rPr>
              <a:t>ví dụ về lực ma sát trượt trong cuộc sống mà em bắt gặp trong cuộc sống hằng ngày?</a:t>
            </a:r>
            <a:endParaRPr lang="en-US" sz="2600" dirty="0">
              <a:solidFill>
                <a:schemeClr val="accent3">
                  <a:lumMod val="90000"/>
                  <a:lumOff val="10000"/>
                </a:schemeClr>
              </a:solidFill>
              <a:latin typeface="+mn-lt"/>
              <a:ea typeface="Calibri" panose="020F0502020204030204" pitchFamily="34" charset="0"/>
            </a:endParaRPr>
          </a:p>
        </p:txBody>
      </p:sp>
      <p:pic>
        <p:nvPicPr>
          <p:cNvPr id="18" name="Picture 21">
            <a:extLst>
              <a:ext uri="{FF2B5EF4-FFF2-40B4-BE49-F238E27FC236}">
                <a16:creationId xmlns:a16="http://schemas.microsoft.com/office/drawing/2014/main" xmlns="" id="{288F6AE6-38BA-45B7-A704-A217D13914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44204" y="3147171"/>
            <a:ext cx="2075147" cy="212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35"/>
                                        </p:tgtEl>
                                        <p:attrNameLst>
                                          <p:attrName>style.visibility</p:attrName>
                                        </p:attrNameLst>
                                      </p:cBhvr>
                                      <p:to>
                                        <p:strVal val="visible"/>
                                      </p:to>
                                    </p:set>
                                    <p:animEffect transition="in" filter="barn(inVertical)">
                                      <p:cBhvr>
                                        <p:cTn id="13" dur="500"/>
                                        <p:tgtEl>
                                          <p:spTgt spid="7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31"/>
                                        </p:tgtEl>
                                        <p:attrNameLst>
                                          <p:attrName>style.visibility</p:attrName>
                                        </p:attrNameLst>
                                      </p:cBhvr>
                                      <p:to>
                                        <p:strVal val="visible"/>
                                      </p:to>
                                    </p:set>
                                    <p:animEffect transition="in" filter="barn(inVertical)">
                                      <p:cBhvr>
                                        <p:cTn id="16" dur="500"/>
                                        <p:tgtEl>
                                          <p:spTgt spid="73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p:bldP spid="735" grpId="0"/>
      <p:bldP spid="27" grpId="0"/>
      <p:bldP spid="6" grpId="0"/>
    </p:bldLst>
  </p:timing>
</p:sld>
</file>

<file path=ppt/theme/theme1.xml><?xml version="1.0" encoding="utf-8"?>
<a:theme xmlns:a="http://schemas.openxmlformats.org/drawingml/2006/main" name="Phonics Subject for Pre-K: Grammar by Slidesgo">
  <a:themeElements>
    <a:clrScheme name="Simple Light">
      <a:dk1>
        <a:srgbClr val="FD96C3"/>
      </a:dk1>
      <a:lt1>
        <a:srgbClr val="2E3952"/>
      </a:lt1>
      <a:dk2>
        <a:srgbClr val="FEE8D0"/>
      </a:dk2>
      <a:lt2>
        <a:srgbClr val="359EA5"/>
      </a:lt2>
      <a:accent1>
        <a:srgbClr val="FDB02F"/>
      </a:accent1>
      <a:accent2>
        <a:srgbClr val="FFFFFF"/>
      </a:accent2>
      <a:accent3>
        <a:srgbClr val="1E273E"/>
      </a:accent3>
      <a:accent4>
        <a:srgbClr val="EFEFEF"/>
      </a:accent4>
      <a:accent5>
        <a:srgbClr val="FFFFFF"/>
      </a:accent5>
      <a:accent6>
        <a:srgbClr val="FFFFFF"/>
      </a:accent6>
      <a:hlink>
        <a:srgbClr val="2E39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1696</Words>
  <Application>Microsoft Office PowerPoint</Application>
  <PresentationFormat>On-screen Show (16:9)</PresentationFormat>
  <Paragraphs>153</Paragraphs>
  <Slides>49</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Roboto Condensed Light</vt:lpstr>
      <vt:lpstr>Calibri</vt:lpstr>
      <vt:lpstr>Anaheim</vt:lpstr>
      <vt:lpstr>Love Ya Like A Sister</vt:lpstr>
      <vt:lpstr>Quicksand</vt:lpstr>
      <vt:lpstr>Phonics Subject for Pre-K: Grammar by Slidesgo</vt:lpstr>
      <vt:lpstr>CHÀO MỪNG CÁC EM ĐẾN VỜI BÀI HỌC NGÀY HÔM NAY!</vt:lpstr>
      <vt:lpstr>KHỞI ĐỘNG</vt:lpstr>
      <vt:lpstr>1</vt:lpstr>
      <vt:lpstr>PowerPoint Presentation</vt:lpstr>
      <vt:lpstr>NỘI DUNG BÀI HỌC</vt:lpstr>
      <vt:lpstr>Quan sát Hình 28.2</vt:lpstr>
      <vt:lpstr>PowerPoint Presentation</vt:lpstr>
      <vt:lpstr>PowerPoint Presentation</vt:lpstr>
      <vt:lpstr>Thảo luận và trả lời câu hỏi</vt:lpstr>
      <vt:lpstr>PowerPoint Presentation</vt:lpstr>
      <vt:lpstr>PowerPoint Presentation</vt:lpstr>
      <vt:lpstr>Quan sát Hình 28.3</vt:lpstr>
      <vt:lpstr>PowerPoint Presentation</vt:lpstr>
      <vt:lpstr>PowerPoint Presentation</vt:lpstr>
      <vt:lpstr>PowerPoint Presentation</vt:lpstr>
      <vt:lpstr>Hãy lấy một ví dụ về lực ma sát nghỉ  trong cuộc sống quanh em </vt:lpstr>
      <vt:lpstr>PowerPoint Presentation</vt:lpstr>
      <vt:lpstr>Quan sát Hình 28.5</vt:lpstr>
      <vt:lpstr>PowerPoint Presentation</vt:lpstr>
      <vt:lpstr>IV. MA SÁT VÀ CHUYỂN ĐỘNG</vt:lpstr>
      <vt:lpstr>PowerPoint Presentation</vt:lpstr>
      <vt:lpstr>Ví dụ về trường hợp làm giảm ma sát</vt:lpstr>
      <vt:lpstr>PowerPoint Presentation</vt:lpstr>
      <vt:lpstr>Ví dụ về trường hợp làm tăng lực ma sát</vt:lpstr>
      <vt:lpstr>PowerPoint Presentation</vt:lpstr>
      <vt:lpstr>3. Ma sát và an toàn giao thông</vt:lpstr>
      <vt:lpstr>PowerPoint Presentation</vt:lpstr>
      <vt:lpstr>Thảo luận và trả lời câu hỏi</vt:lpstr>
      <vt:lpstr>PowerPoint Presentation</vt:lpstr>
      <vt:lpstr>PowerPoint Presentation</vt:lpstr>
      <vt:lpstr>PowerPoint Presentation</vt:lpstr>
      <vt:lpstr>V. LỰC CẢN CỦA NƯỚC</vt:lpstr>
      <vt:lpstr>Thảo luận và trả lời câu hỏi</vt:lpstr>
      <vt:lpstr>Cá măng bơi trong nước nhanh hơn nhiều so với các loài cá khác vì hình dạng thuôn nhọn của đầu cá măng ít bị lực cản của nước, vì vậy cá măng bơi rất nhanh.</vt:lpstr>
      <vt:lpstr>Thực hiện thí nghiệm</vt:lpstr>
      <vt:lpstr>PowerPoint Presentation</vt:lpstr>
      <vt:lpstr>Thảo luận và trả lời câu hỏi</vt:lpstr>
      <vt:lpstr>Đi trên sàn nhà nhẵn mới lau</vt:lpstr>
      <vt:lpstr>Một số biện pháp để tăng  ma sát có lợi, giảm ma sát có hại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Subject for Pre-K: Grammar</dc:title>
  <dc:creator>Trần Bích Hà</dc:creator>
  <cp:lastModifiedBy>DELL</cp:lastModifiedBy>
  <cp:revision>100</cp:revision>
  <dcterms:modified xsi:type="dcterms:W3CDTF">2026-04-12T14:52:20Z</dcterms:modified>
</cp:coreProperties>
</file>