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Lst>
  <p:notesMasterIdLst>
    <p:notesMasterId r:id="rId29"/>
  </p:notesMasterIdLst>
  <p:sldIdLst>
    <p:sldId id="256" r:id="rId2"/>
    <p:sldId id="326" r:id="rId3"/>
    <p:sldId id="303" r:id="rId4"/>
    <p:sldId id="372" r:id="rId5"/>
    <p:sldId id="339" r:id="rId6"/>
    <p:sldId id="340" r:id="rId7"/>
    <p:sldId id="373" r:id="rId8"/>
    <p:sldId id="329" r:id="rId9"/>
    <p:sldId id="330" r:id="rId10"/>
    <p:sldId id="374" r:id="rId11"/>
    <p:sldId id="333" r:id="rId12"/>
    <p:sldId id="336" r:id="rId13"/>
    <p:sldId id="341" r:id="rId14"/>
    <p:sldId id="343" r:id="rId15"/>
    <p:sldId id="314" r:id="rId16"/>
    <p:sldId id="319" r:id="rId17"/>
    <p:sldId id="344" r:id="rId18"/>
    <p:sldId id="355" r:id="rId19"/>
    <p:sldId id="345" r:id="rId20"/>
    <p:sldId id="346" r:id="rId21"/>
    <p:sldId id="347" r:id="rId22"/>
    <p:sldId id="270" r:id="rId23"/>
    <p:sldId id="322" r:id="rId24"/>
    <p:sldId id="365" r:id="rId25"/>
    <p:sldId id="278" r:id="rId26"/>
    <p:sldId id="371" r:id="rId27"/>
    <p:sldId id="298" r:id="rId28"/>
  </p:sldIdLst>
  <p:sldSz cx="12192000" cy="6858000"/>
  <p:notesSz cx="7104063" cy="10234613"/>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75C502"/>
    <a:srgbClr val="00D60A"/>
    <a:srgbClr val="9E441A"/>
    <a:srgbClr val="323433"/>
    <a:srgbClr val="ED7D31"/>
    <a:srgbClr val="6AA216"/>
    <a:srgbClr val="6FB420"/>
    <a:srgbClr val="E05802"/>
    <a:srgbClr val="E4EB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29" autoAdjust="0"/>
    <p:restoredTop sz="94660"/>
  </p:normalViewPr>
  <p:slideViewPr>
    <p:cSldViewPr snapToGrid="0">
      <p:cViewPr>
        <p:scale>
          <a:sx n="81" d="100"/>
          <a:sy n="81" d="100"/>
        </p:scale>
        <p:origin x="-312"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2D3F9A05-F734-4C5C-8424-29013E9CD876}" type="datetimeFigureOut">
              <a:rPr lang="zh-CN" altLang="en-US" smtClean="0"/>
              <a:t>2026/4/12</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6EC954C5-FDAF-4C0B-8577-26697BD19A06}" type="slidenum">
              <a:rPr lang="zh-CN" altLang="en-US" smtClean="0"/>
              <a:t>‹#›</a:t>
            </a:fld>
            <a:endParaRPr lang="zh-CN" altLang="en-US"/>
          </a:p>
        </p:txBody>
      </p:sp>
    </p:spTree>
    <p:extLst>
      <p:ext uri="{BB962C8B-B14F-4D97-AF65-F5344CB8AC3E}">
        <p14:creationId xmlns:p14="http://schemas.microsoft.com/office/powerpoint/2010/main" val="16554854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7248059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04763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641800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3843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90903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15</a:t>
            </a:fld>
            <a:endParaRPr lang="zh-CN" altLang="en-US"/>
          </a:p>
        </p:txBody>
      </p:sp>
    </p:spTree>
    <p:extLst>
      <p:ext uri="{BB962C8B-B14F-4D97-AF65-F5344CB8AC3E}">
        <p14:creationId xmlns:p14="http://schemas.microsoft.com/office/powerpoint/2010/main" val="27650180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16</a:t>
            </a:fld>
            <a:endParaRPr lang="zh-CN" altLang="en-US"/>
          </a:p>
        </p:txBody>
      </p:sp>
    </p:spTree>
    <p:extLst>
      <p:ext uri="{BB962C8B-B14F-4D97-AF65-F5344CB8AC3E}">
        <p14:creationId xmlns:p14="http://schemas.microsoft.com/office/powerpoint/2010/main" val="4175864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360355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403366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329573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3717774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468328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9292843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23</a:t>
            </a:fld>
            <a:endParaRPr lang="zh-CN" altLang="en-US"/>
          </a:p>
        </p:txBody>
      </p:sp>
    </p:spTree>
    <p:extLst>
      <p:ext uri="{BB962C8B-B14F-4D97-AF65-F5344CB8AC3E}">
        <p14:creationId xmlns:p14="http://schemas.microsoft.com/office/powerpoint/2010/main" val="413343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066386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8262263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27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EC954C5-FDAF-4C0B-8577-26697BD19A06}" type="slidenum">
              <a:rPr lang="zh-CN" altLang="en-US" smtClean="0"/>
              <a:t>3</a:t>
            </a:fld>
            <a:endParaRPr lang="zh-CN" altLang="en-US"/>
          </a:p>
        </p:txBody>
      </p:sp>
    </p:spTree>
    <p:extLst>
      <p:ext uri="{BB962C8B-B14F-4D97-AF65-F5344CB8AC3E}">
        <p14:creationId xmlns:p14="http://schemas.microsoft.com/office/powerpoint/2010/main" val="1068159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469890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211692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23507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809941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18170324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cs typeface="+mn-cs"/>
            </a:endParaRPr>
          </a:p>
        </p:txBody>
      </p:sp>
    </p:spTree>
    <p:extLst>
      <p:ext uri="{BB962C8B-B14F-4D97-AF65-F5344CB8AC3E}">
        <p14:creationId xmlns:p14="http://schemas.microsoft.com/office/powerpoint/2010/main" val="3402225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2026/4/12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2026/4/12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2026/4/12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2026/4/12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2026/4/12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2026/4/12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2026/4/12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2026/4/12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notesSlide" Target="../notesSlides/notesSlide14.xml"/><Relationship Id="rId7" Type="http://schemas.openxmlformats.org/officeDocument/2006/relationships/image" Target="../media/image24.wmf"/><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26.png"/><Relationship Id="rId4" Type="http://schemas.openxmlformats.org/officeDocument/2006/relationships/image" Target="../media/image2.jpeg"/><Relationship Id="rId9" Type="http://schemas.openxmlformats.org/officeDocument/2006/relationships/image" Target="../media/image25.wmf"/></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32.pn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1.wmf"/><Relationship Id="rId5" Type="http://schemas.openxmlformats.org/officeDocument/2006/relationships/oleObject" Target="../embeddings/oleObject3.bin"/><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33.wmf"/><Relationship Id="rId5" Type="http://schemas.openxmlformats.org/officeDocument/2006/relationships/oleObject" Target="../embeddings/oleObject4.bin"/><Relationship Id="rId4" Type="http://schemas.openxmlformats.org/officeDocument/2006/relationships/image" Target="../media/image2.jpe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8" Type="http://schemas.openxmlformats.org/officeDocument/2006/relationships/image" Target="../media/image35.wmf"/><Relationship Id="rId3" Type="http://schemas.openxmlformats.org/officeDocument/2006/relationships/notesSlide" Target="../notesSlides/notesSlide24.xml"/><Relationship Id="rId7" Type="http://schemas.openxmlformats.org/officeDocument/2006/relationships/oleObject" Target="../embeddings/oleObject6.bin"/><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34.wmf"/><Relationship Id="rId5" Type="http://schemas.openxmlformats.org/officeDocument/2006/relationships/oleObject" Target="../embeddings/oleObject5.bin"/><Relationship Id="rId10" Type="http://schemas.openxmlformats.org/officeDocument/2006/relationships/image" Target="../media/image36.wmf"/><Relationship Id="rId4" Type="http://schemas.openxmlformats.org/officeDocument/2006/relationships/image" Target="../media/image2.jpeg"/><Relationship Id="rId9"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38.png"/><Relationship Id="rId5" Type="http://schemas.openxmlformats.org/officeDocument/2006/relationships/image" Target="../media/image1.jpe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image" Target="../media/image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PA_文本框 10"/>
          <p:cNvSpPr txBox="1">
            <a:spLocks noChangeArrowheads="1"/>
          </p:cNvSpPr>
          <p:nvPr>
            <p:custDataLst>
              <p:tags r:id="rId1"/>
            </p:custDataLst>
          </p:nvPr>
        </p:nvSpPr>
        <p:spPr bwMode="auto">
          <a:xfrm>
            <a:off x="1243479" y="2117734"/>
            <a:ext cx="9940336" cy="1446550"/>
          </a:xfrm>
          <a:prstGeom prst="rect">
            <a:avLst/>
          </a:prstGeom>
          <a:noFill/>
          <a:ln w="9525">
            <a:noFill/>
            <a:miter lim="800000"/>
          </a:ln>
        </p:spPr>
        <p:txBody>
          <a:bodyPr wrap="square">
            <a:spAutoFit/>
          </a:bodyPr>
          <a:lstStyle/>
          <a:p>
            <a:pPr algn="ctr">
              <a:defRPr/>
            </a:pPr>
            <a:r>
              <a:rPr lang="vi-VN" sz="4400" spc="200" dirty="0">
                <a:solidFill>
                  <a:srgbClr val="6FB420"/>
                </a:solidFill>
                <a:latin typeface="+mj-lt"/>
                <a:ea typeface="方正少儿简体" panose="03000509000000000000" charset="-122"/>
                <a:cs typeface="#9Slide03 Arima Madurai Black" panose="00000A00000000000000" pitchFamily="2" charset="0"/>
              </a:rPr>
              <a:t>CHÀO MỪNG CÁC </a:t>
            </a:r>
            <a:r>
              <a:rPr lang="en-US" sz="4400" spc="200" dirty="0" smtClean="0">
                <a:solidFill>
                  <a:srgbClr val="6FB420"/>
                </a:solidFill>
                <a:latin typeface="Times New Roman" pitchFamily="18" charset="0"/>
                <a:ea typeface="方正少儿简体" panose="03000509000000000000" charset="-122"/>
                <a:cs typeface="Times New Roman" pitchFamily="18" charset="0"/>
              </a:rPr>
              <a:t>EM HỌC SINH</a:t>
            </a:r>
            <a:r>
              <a:rPr lang="en-US" sz="4400" spc="200" dirty="0" smtClean="0">
                <a:solidFill>
                  <a:srgbClr val="6FB420"/>
                </a:solidFill>
                <a:latin typeface="+mj-lt"/>
                <a:ea typeface="方正少儿简体" panose="03000509000000000000" charset="-122"/>
                <a:cs typeface="#9Slide03 Arima Madurai Black" panose="00000A00000000000000" pitchFamily="2" charset="0"/>
              </a:rPr>
              <a:t> </a:t>
            </a:r>
            <a:r>
              <a:rPr lang="vi-VN" sz="4400" spc="200" dirty="0" smtClean="0">
                <a:solidFill>
                  <a:srgbClr val="6FB420"/>
                </a:solidFill>
                <a:latin typeface="+mj-lt"/>
                <a:ea typeface="方正少儿简体" panose="03000509000000000000" charset="-122"/>
                <a:cs typeface="#9Slide03 Arima Madurai Black" panose="00000A00000000000000" pitchFamily="2" charset="0"/>
              </a:rPr>
              <a:t>ĐẾN </a:t>
            </a:r>
            <a:r>
              <a:rPr lang="vi-VN" sz="4400" spc="200" dirty="0">
                <a:solidFill>
                  <a:srgbClr val="6FB420"/>
                </a:solidFill>
                <a:latin typeface="+mj-lt"/>
                <a:ea typeface="方正少儿简体" panose="03000509000000000000" charset="-122"/>
                <a:cs typeface="#9Slide03 Arima Madurai Black" panose="00000A00000000000000" pitchFamily="2" charset="0"/>
              </a:rPr>
              <a:t>VỚI TIẾT HỌC </a:t>
            </a:r>
            <a:endParaRPr sz="4400" spc="200" dirty="0">
              <a:solidFill>
                <a:srgbClr val="6FB420"/>
              </a:solidFill>
              <a:latin typeface="+mj-lt"/>
              <a:ea typeface="方正少儿简体" panose="03000509000000000000" charset="-122"/>
              <a:cs typeface="#9Slide03 Arima Madurai Black" panose="00000A00000000000000" pitchFamily="2" charset="0"/>
            </a:endParaRPr>
          </a:p>
        </p:txBody>
      </p:sp>
      <p:sp>
        <p:nvSpPr>
          <p:cNvPr id="9" name="TextBox 8"/>
          <p:cNvSpPr txBox="1"/>
          <p:nvPr/>
        </p:nvSpPr>
        <p:spPr>
          <a:xfrm>
            <a:off x="3807618" y="3950677"/>
            <a:ext cx="6133551" cy="584775"/>
          </a:xfrm>
          <a:prstGeom prst="rect">
            <a:avLst/>
          </a:prstGeom>
          <a:noFill/>
        </p:spPr>
        <p:txBody>
          <a:bodyPr wrap="square" rtlCol="0">
            <a:spAutoFit/>
          </a:bodyPr>
          <a:lstStyle/>
          <a:p>
            <a:r>
              <a:rPr lang="vi-VN" sz="3200" dirty="0">
                <a:solidFill>
                  <a:srgbClr val="C00000"/>
                </a:solidFill>
                <a:latin typeface="Times New Roman" pitchFamily="18" charset="0"/>
                <a:cs typeface="Times New Roman" pitchFamily="18" charset="0"/>
              </a:rPr>
              <a:t>KHOA HỌC TỰ NHIÊN </a:t>
            </a:r>
            <a:r>
              <a:rPr lang="en-US" sz="3200" dirty="0">
                <a:solidFill>
                  <a:srgbClr val="C00000"/>
                </a:solidFill>
                <a:latin typeface="Times New Roman" pitchFamily="18" charset="0"/>
                <a:cs typeface="Times New Roman" pitchFamily="18" charset="0"/>
              </a:rPr>
              <a:t>7</a:t>
            </a:r>
            <a:r>
              <a:rPr lang="vi-VN" sz="3200" dirty="0">
                <a:solidFill>
                  <a:srgbClr val="C00000"/>
                </a:solidFill>
                <a:latin typeface="Times New Roman" pitchFamily="18" charset="0"/>
                <a:cs typeface="Times New Roman" pitchFamily="18" charset="0"/>
              </a:rPr>
              <a:t> </a:t>
            </a:r>
            <a:endParaRPr lang="en-US" sz="3200" dirty="0">
              <a:solidFill>
                <a:srgbClr val="C00000"/>
              </a:solidFill>
              <a:latin typeface="Times New Roman" pitchFamily="18" charset="0"/>
              <a:cs typeface="Times New Roman" pitchFamily="18" charset="0"/>
            </a:endParaRPr>
          </a:p>
        </p:txBody>
      </p:sp>
      <p:sp>
        <p:nvSpPr>
          <p:cNvPr id="2" name="TextBox 1"/>
          <p:cNvSpPr txBox="1"/>
          <p:nvPr/>
        </p:nvSpPr>
        <p:spPr>
          <a:xfrm>
            <a:off x="7194623" y="4684417"/>
            <a:ext cx="3937873" cy="523220"/>
          </a:xfrm>
          <a:prstGeom prst="rect">
            <a:avLst/>
          </a:prstGeom>
          <a:noFill/>
        </p:spPr>
        <p:txBody>
          <a:bodyPr wrap="none" rtlCol="0">
            <a:spAutoFit/>
          </a:bodyPr>
          <a:lstStyle/>
          <a:p>
            <a:r>
              <a:rPr lang="en-US" sz="2800" dirty="0">
                <a:solidFill>
                  <a:srgbClr val="FF0000"/>
                </a:solidFill>
                <a:latin typeface="Times New Roman" pitchFamily="18" charset="0"/>
                <a:cs typeface="Times New Roman" pitchFamily="18" charset="0"/>
              </a:rPr>
              <a:t>GV: </a:t>
            </a:r>
            <a:r>
              <a:rPr lang="en-US" sz="2800" dirty="0" err="1">
                <a:solidFill>
                  <a:srgbClr val="FF0000"/>
                </a:solidFill>
                <a:latin typeface="Times New Roman" pitchFamily="18" charset="0"/>
                <a:cs typeface="Times New Roman" pitchFamily="18" charset="0"/>
              </a:rPr>
              <a:t>Nguyễn</a:t>
            </a:r>
            <a:r>
              <a:rPr lang="en-US" sz="2800" dirty="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Quang</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Đông</a:t>
            </a:r>
            <a:endParaRPr lang="en-US" sz="2800" dirty="0">
              <a:solidFill>
                <a:srgbClr val="FF000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35" presetClass="entr" presetSubtype="0" fill="hold" grpId="1"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anim calcmode="lin" valueType="num">
                                      <p:cBhvr>
                                        <p:cTn id="11" dur="500" fill="hold"/>
                                        <p:tgtEl>
                                          <p:spTgt spid="3"/>
                                        </p:tgtEl>
                                        <p:attrNameLst>
                                          <p:attrName>style.rotation</p:attrName>
                                        </p:attrNameLst>
                                      </p:cBhvr>
                                      <p:tavLst>
                                        <p:tav tm="0">
                                          <p:val>
                                            <p:fltVal val="720"/>
                                          </p:val>
                                        </p:tav>
                                        <p:tav tm="100000">
                                          <p:val>
                                            <p:fltVal val="0"/>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 calcmode="lin" valueType="num">
                                      <p:cBhvr>
                                        <p:cTn id="13" dur="500" fill="hold"/>
                                        <p:tgtEl>
                                          <p:spTgt spid="3"/>
                                        </p:tgtEl>
                                        <p:attrNameLst>
                                          <p:attrName>ppt_w</p:attrName>
                                        </p:attrNameLst>
                                      </p:cBhvr>
                                      <p:tavLst>
                                        <p:tav tm="0">
                                          <p:val>
                                            <p:fltVal val="0"/>
                                          </p:val>
                                        </p:tav>
                                        <p:tav tm="100000">
                                          <p:val>
                                            <p:strVal val="#ppt_w"/>
                                          </p:val>
                                        </p:tav>
                                      </p:tavLst>
                                    </p:anim>
                                  </p:childTnLst>
                                </p:cTn>
                              </p:par>
                              <p:par>
                                <p:cTn id="14" presetID="53" presetClass="entr" presetSubtype="16" fill="hold" grpId="2"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840509" y="313385"/>
            <a:ext cx="11277600" cy="1384995"/>
          </a:xfrm>
          <a:prstGeom prst="rect">
            <a:avLst/>
          </a:prstGeom>
        </p:spPr>
        <p:txBody>
          <a:bodyPr wrap="square">
            <a:spAutoFit/>
          </a:bodyPr>
          <a:lstStyle/>
          <a:p>
            <a:pPr algn="just"/>
            <a:r>
              <a:rPr lang="en-US" sz="2800" b="1">
                <a:solidFill>
                  <a:srgbClr val="9E441A"/>
                </a:solidFill>
                <a:latin typeface="#9Slide03 Arima Madurai Bold" panose="00000800000000000000" pitchFamily="2" charset="0"/>
                <a:cs typeface="#9Slide03 Arima Madurai Bold" panose="00000800000000000000" pitchFamily="2" charset="0"/>
              </a:rPr>
              <a:t>So sánh </a:t>
            </a:r>
            <a:r>
              <a:rPr lang="en-US" sz="2800" b="1">
                <a:solidFill>
                  <a:srgbClr val="FF0000"/>
                </a:solidFill>
                <a:latin typeface="#9Slide03 Arima Madurai Bold" panose="00000800000000000000" pitchFamily="2" charset="0"/>
                <a:cs typeface="#9Slide03 Arima Madurai Bold" panose="00000800000000000000" pitchFamily="2" charset="0"/>
              </a:rPr>
              <a:t>quãng đường đi được trong cùng một khoảng thời gian (cụ thể trong cùng một đơn vị thời gian)</a:t>
            </a:r>
          </a:p>
          <a:p>
            <a:pPr algn="just"/>
            <a:r>
              <a:rPr lang="en-US" sz="2800" b="1">
                <a:solidFill>
                  <a:srgbClr val="0000FF"/>
                </a:solidFill>
                <a:latin typeface="#9Slide03 Arima Madurai Bold" panose="00000800000000000000" pitchFamily="2" charset="0"/>
                <a:cs typeface="#9Slide03 Arima Madurai Bold" panose="00000800000000000000" pitchFamily="2" charset="0"/>
                <a:sym typeface="Wingdings" panose="05000000000000000000" pitchFamily="2" charset="2"/>
              </a:rPr>
              <a:t> Để xác định sự nhanh, chậm của chuyển động</a:t>
            </a:r>
            <a:r>
              <a:rPr lang="en-US" sz="2800">
                <a:solidFill>
                  <a:srgbClr val="0000FF"/>
                </a:solidFill>
                <a:sym typeface="Wingdings" panose="05000000000000000000" pitchFamily="2" charset="2"/>
              </a:rPr>
              <a:t>.</a:t>
            </a:r>
            <a:endParaRPr lang="en-US" sz="2800" b="1">
              <a:solidFill>
                <a:srgbClr val="0000FF"/>
              </a:solidFill>
              <a:latin typeface="#9Slide03 Arima Madurai Bold" panose="00000800000000000000" pitchFamily="2" charset="0"/>
              <a:cs typeface="#9Slide03 Arima Madurai Bold" panose="00000800000000000000" pitchFamily="2" charset="0"/>
              <a:sym typeface="Wingdings" panose="05000000000000000000" pitchFamily="2" charset="2"/>
            </a:endParaRPr>
          </a:p>
        </p:txBody>
      </p:sp>
      <p:sp>
        <p:nvSpPr>
          <p:cNvPr id="4" name="TextBox 3"/>
          <p:cNvSpPr txBox="1"/>
          <p:nvPr/>
        </p:nvSpPr>
        <p:spPr>
          <a:xfrm>
            <a:off x="673523" y="2104901"/>
            <a:ext cx="11611572" cy="1384995"/>
          </a:xfrm>
          <a:prstGeom prst="rect">
            <a:avLst/>
          </a:prstGeom>
          <a:noFill/>
        </p:spPr>
        <p:txBody>
          <a:bodyPr wrap="square" rtlCol="0">
            <a:spAutoFit/>
          </a:bodyPr>
          <a:lstStyle/>
          <a:p>
            <a:r>
              <a:rPr lang="en-US" sz="2800">
                <a:solidFill>
                  <a:srgbClr val="00D60A"/>
                </a:solidFill>
                <a:latin typeface="#9Slide03 Arima Madurai Bold" panose="00000800000000000000"/>
              </a:rPr>
              <a:t>Nếu quãng đường là s, thời gian là t thì quãng đường đi được trong một đơn vị thời gian là:</a:t>
            </a:r>
          </a:p>
          <a:p>
            <a:endParaRPr lang="en-US" sz="2800">
              <a:latin typeface="#9Slide03 Arima Madurai Bold" panose="00000800000000000000"/>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29710" y="3195472"/>
            <a:ext cx="1024217" cy="816935"/>
          </a:xfrm>
          <a:prstGeom prst="rect">
            <a:avLst/>
          </a:prstGeom>
        </p:spPr>
      </p:pic>
      <p:sp>
        <p:nvSpPr>
          <p:cNvPr id="8" name="TextBox 7"/>
          <p:cNvSpPr txBox="1"/>
          <p:nvPr/>
        </p:nvSpPr>
        <p:spPr>
          <a:xfrm>
            <a:off x="4043418" y="3929461"/>
            <a:ext cx="4265911" cy="523220"/>
          </a:xfrm>
          <a:prstGeom prst="rect">
            <a:avLst/>
          </a:prstGeom>
          <a:noFill/>
        </p:spPr>
        <p:txBody>
          <a:bodyPr wrap="none" rtlCol="0">
            <a:spAutoFit/>
          </a:bodyPr>
          <a:lstStyle/>
          <a:p>
            <a:r>
              <a:rPr lang="en-US" sz="2800">
                <a:latin typeface="#9Slide03 Arima Madurai Bold" panose="00000800000000000000"/>
              </a:rPr>
              <a:t>Quãng đường đi được</a:t>
            </a:r>
          </a:p>
        </p:txBody>
      </p:sp>
      <p:cxnSp>
        <p:nvCxnSpPr>
          <p:cNvPr id="11" name="Straight Connector 10"/>
          <p:cNvCxnSpPr/>
          <p:nvPr/>
        </p:nvCxnSpPr>
        <p:spPr>
          <a:xfrm>
            <a:off x="4166789" y="4389067"/>
            <a:ext cx="5679175" cy="0"/>
          </a:xfrm>
          <a:prstGeom prst="line">
            <a:avLst/>
          </a:prstGeom>
        </p:spPr>
        <p:style>
          <a:lnRef idx="3">
            <a:schemeClr val="dk1"/>
          </a:lnRef>
          <a:fillRef idx="0">
            <a:schemeClr val="dk1"/>
          </a:fillRef>
          <a:effectRef idx="2">
            <a:schemeClr val="dk1"/>
          </a:effectRef>
          <a:fontRef idx="minor">
            <a:schemeClr val="tx1"/>
          </a:fontRef>
        </p:style>
      </p:cxnSp>
      <p:sp>
        <p:nvSpPr>
          <p:cNvPr id="12" name="TextBox 11"/>
          <p:cNvSpPr txBox="1"/>
          <p:nvPr/>
        </p:nvSpPr>
        <p:spPr>
          <a:xfrm>
            <a:off x="4076255" y="4452680"/>
            <a:ext cx="5984331" cy="523220"/>
          </a:xfrm>
          <a:prstGeom prst="rect">
            <a:avLst/>
          </a:prstGeom>
          <a:noFill/>
        </p:spPr>
        <p:txBody>
          <a:bodyPr wrap="none" rtlCol="0">
            <a:spAutoFit/>
          </a:bodyPr>
          <a:lstStyle/>
          <a:p>
            <a:r>
              <a:rPr lang="en-US" sz="2800">
                <a:latin typeface="#9Slide03 Arima Madurai Bold" panose="00000800000000000000"/>
              </a:rPr>
              <a:t>Thời gian đi quãng đường đó</a:t>
            </a:r>
          </a:p>
        </p:txBody>
      </p:sp>
      <p:sp>
        <p:nvSpPr>
          <p:cNvPr id="13" name="TextBox 12"/>
          <p:cNvSpPr txBox="1"/>
          <p:nvPr/>
        </p:nvSpPr>
        <p:spPr>
          <a:xfrm>
            <a:off x="2140333" y="4127457"/>
            <a:ext cx="1903085" cy="523220"/>
          </a:xfrm>
          <a:prstGeom prst="rect">
            <a:avLst/>
          </a:prstGeom>
          <a:noFill/>
        </p:spPr>
        <p:txBody>
          <a:bodyPr wrap="none" rtlCol="0">
            <a:spAutoFit/>
          </a:bodyPr>
          <a:lstStyle/>
          <a:p>
            <a:r>
              <a:rPr lang="en-US" sz="2800">
                <a:latin typeface="#9Slide03 Arima Madurai Bold" panose="00000800000000000000"/>
              </a:rPr>
              <a:t>Tốc độ =</a:t>
            </a:r>
          </a:p>
        </p:txBody>
      </p:sp>
    </p:spTree>
    <p:extLst>
      <p:ext uri="{BB962C8B-B14F-4D97-AF65-F5344CB8AC3E}">
        <p14:creationId xmlns:p14="http://schemas.microsoft.com/office/powerpoint/2010/main" val="3612921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par>
                                <p:cTn id="23" presetID="6" presetClass="entr" presetSubtype="16"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2000"/>
                                        <p:tgtEl>
                                          <p:spTgt spid="8"/>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circle(in)">
                                      <p:cBhvr>
                                        <p:cTn id="3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8"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71788" y="443483"/>
            <a:ext cx="545373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I. Khái niệm tốc độ</a:t>
            </a:r>
          </a:p>
        </p:txBody>
      </p:sp>
      <p:sp>
        <p:nvSpPr>
          <p:cNvPr id="7" name="文本框 2"/>
          <p:cNvSpPr txBox="1"/>
          <p:nvPr/>
        </p:nvSpPr>
        <p:spPr>
          <a:xfrm>
            <a:off x="771788" y="1089814"/>
            <a:ext cx="10553275" cy="2554545"/>
          </a:xfrm>
          <a:prstGeom prst="rect">
            <a:avLst/>
          </a:prstGeom>
          <a:noFill/>
        </p:spPr>
        <p:txBody>
          <a:bodyPr wrap="square" rtlCol="0">
            <a:spAutoFit/>
          </a:bodyPr>
          <a:lstStyle/>
          <a:p>
            <a:pPr marL="457200" indent="-457200" algn="just">
              <a:buFontTx/>
              <a:buChar char="-"/>
            </a:pPr>
            <a:r>
              <a:rPr lang="en-US" sz="3200">
                <a:solidFill>
                  <a:srgbClr val="E05802"/>
                </a:solidFill>
                <a:latin typeface="#9Slide03 Arima Madurai Black" panose="00000A00000000000000" pitchFamily="2" charset="0"/>
                <a:cs typeface="#9Slide03 Arima Madurai Black" panose="00000A00000000000000" pitchFamily="2" charset="0"/>
              </a:rPr>
              <a:t>Đại lượng cho biết sự nhanh, chậm của chuyển động được xác định bằng quãng đường đi được trong một đơn vị thời gian gọi là tốc độ.</a:t>
            </a:r>
          </a:p>
          <a:p>
            <a:pPr marL="342900" indent="-342900">
              <a:buFontTx/>
              <a:buChar char="-"/>
            </a:pPr>
            <a:r>
              <a:rPr lang="en-US" altLang="zh-CN" sz="3200">
                <a:solidFill>
                  <a:srgbClr val="E05802"/>
                </a:solidFill>
                <a:latin typeface="#9Slide03 Arima Madurai Black" panose="00000A00000000000000" pitchFamily="2" charset="0"/>
                <a:ea typeface="微软雅黑" charset="-122"/>
                <a:cs typeface="#9Slide03 Arima Madurai Black" panose="00000A00000000000000" pitchFamily="2" charset="0"/>
              </a:rPr>
              <a:t>Công thức:</a:t>
            </a:r>
            <a:endParaRPr lang="zh-CN" altLang="en-US" sz="4400" dirty="0">
              <a:solidFill>
                <a:srgbClr val="E05802"/>
              </a:solidFill>
              <a:latin typeface="#9Slide03 Arima Madurai Black" panose="00000A00000000000000" pitchFamily="2" charset="0"/>
              <a:ea typeface="微软雅黑" charset="-122"/>
              <a:cs typeface="#9Slide03 Arima Madurai Black" panose="00000A00000000000000" pitchFamily="2" charset="0"/>
            </a:endParaRPr>
          </a:p>
        </p:txBody>
      </p:sp>
      <p:sp>
        <p:nvSpPr>
          <p:cNvPr id="2" name="AutoShape 2" descr="v=\frac{s}{t}"/>
          <p:cNvSpPr>
            <a:spLocks noChangeAspect="1" noChangeArrowheads="1"/>
          </p:cNvSpPr>
          <p:nvPr/>
        </p:nvSpPr>
        <p:spPr bwMode="auto">
          <a:xfrm>
            <a:off x="210994" y="141864"/>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0934" y="3210399"/>
            <a:ext cx="2004291" cy="159118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
        <p:nvSpPr>
          <p:cNvPr id="11" name="TextBox 10"/>
          <p:cNvSpPr txBox="1"/>
          <p:nvPr/>
        </p:nvSpPr>
        <p:spPr>
          <a:xfrm>
            <a:off x="6225525" y="3284275"/>
            <a:ext cx="5994399" cy="2523768"/>
          </a:xfrm>
          <a:prstGeom prst="rect">
            <a:avLst/>
          </a:prstGeom>
          <a:noFill/>
        </p:spPr>
        <p:txBody>
          <a:bodyPr wrap="square" rtlCol="0">
            <a:spAutoFit/>
          </a:bodyPr>
          <a:lstStyle/>
          <a:p>
            <a:r>
              <a:rPr lang="en-US" sz="2800" b="1">
                <a:solidFill>
                  <a:srgbClr val="323433"/>
                </a:solidFill>
                <a:latin typeface="#9Slide03 Arima Madurai Black" panose="00000A00000000000000"/>
              </a:rPr>
              <a:t>Trong đó: </a:t>
            </a:r>
          </a:p>
          <a:p>
            <a:r>
              <a:rPr lang="en-US" sz="2800" b="1">
                <a:solidFill>
                  <a:srgbClr val="323433"/>
                </a:solidFill>
                <a:latin typeface="#9Slide03 Arima Madurai Black" panose="00000A00000000000000"/>
              </a:rPr>
              <a:t>s: quãng đường đi được </a:t>
            </a:r>
          </a:p>
          <a:p>
            <a:r>
              <a:rPr lang="en-US" sz="2800" b="1">
                <a:solidFill>
                  <a:srgbClr val="323433"/>
                </a:solidFill>
                <a:latin typeface="#9Slide03 Arima Madurai Black" panose="00000A00000000000000"/>
              </a:rPr>
              <a:t>t: thời gian đi hết quãng đường đó</a:t>
            </a:r>
          </a:p>
          <a:p>
            <a:r>
              <a:rPr lang="en-US" sz="2800" b="1">
                <a:solidFill>
                  <a:srgbClr val="323433"/>
                </a:solidFill>
                <a:latin typeface="#9Slide03 Arima Madurai Black" panose="00000A00000000000000"/>
              </a:rPr>
              <a:t>v: tốc độ</a:t>
            </a:r>
          </a:p>
          <a:p>
            <a:endParaRPr lang="en-US">
              <a:latin typeface="#9Slide03 Arima Madurai Black" panose="00000A00000000000000"/>
            </a:endParaRPr>
          </a:p>
        </p:txBody>
      </p:sp>
    </p:spTree>
    <p:extLst>
      <p:ext uri="{BB962C8B-B14F-4D97-AF65-F5344CB8AC3E}">
        <p14:creationId xmlns:p14="http://schemas.microsoft.com/office/powerpoint/2010/main" val="38322113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barn(inVertical)">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xEl>
                                              <p:pRg st="0" end="0"/>
                                            </p:txEl>
                                          </p:spTgt>
                                        </p:tgtEl>
                                        <p:attrNameLst>
                                          <p:attrName>style.visibility</p:attrName>
                                        </p:attrNameLst>
                                      </p:cBhvr>
                                      <p:to>
                                        <p:strVal val="visible"/>
                                      </p:to>
                                    </p:set>
                                    <p:animEffect transition="in" filter="fade">
                                      <p:cBhvr>
                                        <p:cTn id="24" dur="500"/>
                                        <p:tgtEl>
                                          <p:spTgt spid="11">
                                            <p:txEl>
                                              <p:pRg st="0" end="0"/>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1">
                                            <p:txEl>
                                              <p:pRg st="1" end="1"/>
                                            </p:txEl>
                                          </p:spTgt>
                                        </p:tgtEl>
                                        <p:attrNameLst>
                                          <p:attrName>style.visibility</p:attrName>
                                        </p:attrNameLst>
                                      </p:cBhvr>
                                      <p:to>
                                        <p:strVal val="visible"/>
                                      </p:to>
                                    </p:set>
                                    <p:animEffect transition="in" filter="fade">
                                      <p:cBhvr>
                                        <p:cTn id="27" dur="500"/>
                                        <p:tgtEl>
                                          <p:spTgt spid="11">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2" end="2"/>
                                            </p:txEl>
                                          </p:spTgt>
                                        </p:tgtEl>
                                        <p:attrNameLst>
                                          <p:attrName>style.visibility</p:attrName>
                                        </p:attrNameLst>
                                      </p:cBhvr>
                                      <p:to>
                                        <p:strVal val="visible"/>
                                      </p:to>
                                    </p:set>
                                    <p:animEffect transition="in" filter="fade">
                                      <p:cBhvr>
                                        <p:cTn id="32" dur="500"/>
                                        <p:tgtEl>
                                          <p:spTgt spid="11">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标题 63"/>
          <p:cNvSpPr txBox="1">
            <a:spLocks/>
          </p:cNvSpPr>
          <p:nvPr/>
        </p:nvSpPr>
        <p:spPr>
          <a:xfrm>
            <a:off x="3958553" y="323865"/>
            <a:ext cx="5327998" cy="368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vi-VN" altLang="zh-CN" sz="4000">
                <a:latin typeface="#9Slide03 Arima Madurai Black" panose="00000A00000000000000" pitchFamily="2" charset="0"/>
                <a:cs typeface="#9Slide03 Arima Madurai Black" panose="00000A00000000000000" pitchFamily="2" charset="0"/>
              </a:rPr>
              <a:t>Hoạt động nhóm</a:t>
            </a:r>
            <a:endParaRPr lang="zh-CN" altLang="en-US" sz="4000" dirty="0">
              <a:latin typeface="#9Slide03 Arima Madurai Black" panose="00000A00000000000000" pitchFamily="2" charset="0"/>
              <a:cs typeface="#9Slide03 Arima Madurai Black" panose="00000A00000000000000" pitchFamily="2" charset="0"/>
            </a:endParaRPr>
          </a:p>
        </p:txBody>
      </p:sp>
      <p:sp>
        <p:nvSpPr>
          <p:cNvPr id="5" name="Rectangle 4"/>
          <p:cNvSpPr/>
          <p:nvPr/>
        </p:nvSpPr>
        <p:spPr>
          <a:xfrm>
            <a:off x="9286550" y="1424973"/>
            <a:ext cx="2970104" cy="646331"/>
          </a:xfrm>
          <a:prstGeom prst="rect">
            <a:avLst/>
          </a:prstGeom>
          <a:solidFill>
            <a:srgbClr val="07443C">
              <a:lumMod val="25000"/>
              <a:lumOff val="75000"/>
            </a:srgbClr>
          </a:solid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9Slide03 Arima Madurai Bold" panose="00000800000000000000" pitchFamily="2" charset="0"/>
                <a:ea typeface="微软雅黑"/>
                <a:cs typeface="#9Slide03 Arima Madurai Bold" panose="00000800000000000000" pitchFamily="2" charset="0"/>
              </a:rPr>
              <a:t>Viết ý cá nhân </a:t>
            </a:r>
            <a:endParaRPr kumimoji="0" lang="en-US" sz="1800" b="0" i="0" u="none" strike="noStrike" kern="0" cap="none" spc="0" normalizeH="0" baseline="0" noProof="0" dirty="0">
              <a:ln>
                <a:noFill/>
              </a:ln>
              <a:solidFill>
                <a:prstClr val="black"/>
              </a:solidFill>
              <a:effectLst/>
              <a:uLnTx/>
              <a:uFillTx/>
              <a:latin typeface="#9Slide03 Arima Madurai Bold" panose="00000800000000000000" pitchFamily="2" charset="0"/>
              <a:ea typeface="微软雅黑"/>
              <a:cs typeface="#9Slide03 Arima Madurai Bold" panose="00000800000000000000" pitchFamily="2"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9Slide03 Arima Madurai Bold" panose="00000800000000000000" pitchFamily="2" charset="0"/>
                <a:ea typeface="微软雅黑"/>
                <a:cs typeface="#9Slide03 Arima Madurai Bold" panose="00000800000000000000" pitchFamily="2" charset="0"/>
              </a:rPr>
              <a:t>2 phút</a:t>
            </a:r>
          </a:p>
        </p:txBody>
      </p:sp>
      <p:pic>
        <p:nvPicPr>
          <p:cNvPr id="6" name="Picture 2" descr="Sign in to Bridges Educator Site | Bridges Educator Site | Think pair  share, Math learning center, Learning center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70894" y="1094805"/>
            <a:ext cx="2215656" cy="15075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307241" y="3356006"/>
            <a:ext cx="2794791" cy="646331"/>
          </a:xfrm>
          <a:prstGeom prst="rect">
            <a:avLst/>
          </a:prstGeom>
          <a:solidFill>
            <a:srgbClr val="CA520A">
              <a:lumMod val="40000"/>
              <a:lumOff val="60000"/>
            </a:srgbClr>
          </a:solid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dirty="0">
                <a:ln>
                  <a:noFill/>
                </a:ln>
                <a:solidFill>
                  <a:prstClr val="black"/>
                </a:solidFill>
                <a:effectLst/>
                <a:uLnTx/>
                <a:uFillTx/>
                <a:latin typeface="+mj-lt"/>
                <a:ea typeface="微软雅黑"/>
                <a:cs typeface="#9Slide03 Arima Madurai Bold" panose="00000800000000000000" pitchFamily="2" charset="0"/>
              </a:rPr>
              <a:t>Chia sẻ trong nhóm </a:t>
            </a:r>
          </a:p>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err="1" smtClean="0">
                <a:solidFill>
                  <a:prstClr val="black"/>
                </a:solidFill>
                <a:latin typeface="#9Slide03 Arima Madurai Black"/>
                <a:ea typeface="微软雅黑"/>
                <a:cs typeface="Times New Roman" pitchFamily="18" charset="0"/>
              </a:rPr>
              <a:t>Của</a:t>
            </a:r>
            <a:r>
              <a:rPr lang="en-US" kern="0" dirty="0" smtClean="0">
                <a:solidFill>
                  <a:prstClr val="black"/>
                </a:solidFill>
                <a:latin typeface="#9Slide03 Arima Madurai Black"/>
                <a:ea typeface="微软雅黑"/>
                <a:cs typeface="Times New Roman" pitchFamily="18" charset="0"/>
              </a:rPr>
              <a:t> </a:t>
            </a:r>
            <a:r>
              <a:rPr lang="en-US" kern="0" dirty="0" err="1" smtClean="0">
                <a:solidFill>
                  <a:prstClr val="black"/>
                </a:solidFill>
                <a:latin typeface="#9Slide03 Arima Madurai Black"/>
                <a:ea typeface="微软雅黑"/>
                <a:cs typeface="Times New Roman" pitchFamily="18" charset="0"/>
              </a:rPr>
              <a:t>mình</a:t>
            </a:r>
            <a:endParaRPr kumimoji="0" lang="vi-VN" sz="1800" b="0" i="0" u="none" strike="noStrike" kern="0" cap="none" spc="0" normalizeH="0" baseline="0" noProof="0" dirty="0">
              <a:ln>
                <a:noFill/>
              </a:ln>
              <a:solidFill>
                <a:prstClr val="black"/>
              </a:solidFill>
              <a:effectLst/>
              <a:uLnTx/>
              <a:uFillTx/>
              <a:latin typeface="Times New Roman" pitchFamily="18" charset="0"/>
              <a:ea typeface="微软雅黑"/>
              <a:cs typeface="Times New Roman" pitchFamily="18" charset="0"/>
            </a:endParaRPr>
          </a:p>
        </p:txBody>
      </p:sp>
      <p:sp>
        <p:nvSpPr>
          <p:cNvPr id="8" name="Rectangle 7"/>
          <p:cNvSpPr/>
          <p:nvPr/>
        </p:nvSpPr>
        <p:spPr>
          <a:xfrm>
            <a:off x="9441870" y="4982241"/>
            <a:ext cx="2715490" cy="923330"/>
          </a:xfrm>
          <a:prstGeom prst="rect">
            <a:avLst/>
          </a:prstGeom>
          <a:solidFill>
            <a:srgbClr val="60B1A0"/>
          </a:solidFill>
        </p:spPr>
        <p:txBody>
          <a:bodyPr wrap="square">
            <a:spAutoFit/>
          </a:bodyPr>
          <a:lstStyle/>
          <a:p>
            <a:pPr algn="ctr"/>
            <a:r>
              <a:rPr lang="vi-VN">
                <a:solidFill>
                  <a:prstClr val="black"/>
                </a:solidFill>
                <a:latin typeface="#9Slide03 Arima Madurai Bold" panose="00000800000000000000" pitchFamily="2" charset="0"/>
                <a:ea typeface="微软雅黑"/>
                <a:cs typeface="#9Slide03 Arima Madurai Bold" panose="00000800000000000000" pitchFamily="2" charset="0"/>
              </a:rPr>
              <a:t>Thống nhất ý kiến chung</a:t>
            </a:r>
          </a:p>
          <a:p>
            <a:pPr algn="ctr"/>
            <a:r>
              <a:rPr lang="vi-VN">
                <a:solidFill>
                  <a:prstClr val="black"/>
                </a:solidFill>
                <a:latin typeface="#9Slide03 Arima Madurai Bold" panose="00000800000000000000" pitchFamily="2" charset="0"/>
                <a:ea typeface="微软雅黑"/>
                <a:cs typeface="#9Slide03 Arima Madurai Bold" panose="00000800000000000000" pitchFamily="2" charset="0"/>
              </a:rPr>
              <a:t>trong nhóm.</a:t>
            </a:r>
          </a:p>
        </p:txBody>
      </p:sp>
      <p:pic>
        <p:nvPicPr>
          <p:cNvPr id="9" name="Picture 4" descr="Think pair share clipart 7 » Clipart Station"/>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7050203" y="3065366"/>
            <a:ext cx="2257038" cy="1458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halkboard by alya_zaidan on emaze"/>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105532" y="4814066"/>
            <a:ext cx="2336338" cy="145837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Table 11"/>
          <p:cNvGraphicFramePr>
            <a:graphicFrameLocks noGrp="1"/>
          </p:cNvGraphicFramePr>
          <p:nvPr>
            <p:extLst>
              <p:ext uri="{D42A27DB-BD31-4B8C-83A1-F6EECF244321}">
                <p14:modId xmlns:p14="http://schemas.microsoft.com/office/powerpoint/2010/main" val="3996059750"/>
              </p:ext>
            </p:extLst>
          </p:nvPr>
        </p:nvGraphicFramePr>
        <p:xfrm>
          <a:off x="-1" y="1094805"/>
          <a:ext cx="7070895" cy="2076935"/>
        </p:xfrm>
        <a:graphic>
          <a:graphicData uri="http://schemas.openxmlformats.org/drawingml/2006/table">
            <a:tbl>
              <a:tblPr firstRow="1" bandRow="1">
                <a:tableStyleId>{5C22544A-7EE6-4342-B048-85BDC9FD1C3A}</a:tableStyleId>
              </a:tblPr>
              <a:tblGrid>
                <a:gridCol w="7070895">
                  <a:extLst>
                    <a:ext uri="{9D8B030D-6E8A-4147-A177-3AD203B41FA5}">
                      <a16:colId xmlns="" xmlns:a16="http://schemas.microsoft.com/office/drawing/2014/main" val="728743085"/>
                    </a:ext>
                  </a:extLst>
                </a:gridCol>
              </a:tblGrid>
              <a:tr h="2076935">
                <a:tc>
                  <a:txBody>
                    <a:bodyPr/>
                    <a:lstStyle/>
                    <a:p>
                      <a:pPr algn="just"/>
                      <a:r>
                        <a:rPr lang="vi-VN" sz="2400" dirty="0">
                          <a:solidFill>
                            <a:srgbClr val="7030A0"/>
                          </a:solidFill>
                          <a:latin typeface="+mn-lt"/>
                        </a:rPr>
                        <a:t>Bảng dưới đây cho biết quãng đường và thời gian đi hết quãng đường đó của bốn xe A, B, C và D. Hãy cho biết xe nào đi nhanh nhất? Xe nào đi chậm nhất?</a:t>
                      </a:r>
                      <a:endParaRPr lang="en-US" sz="2400" dirty="0">
                        <a:solidFill>
                          <a:srgbClr val="7030A0"/>
                        </a:solidFill>
                        <a:latin typeface="+mn-lt"/>
                      </a:endParaRPr>
                    </a:p>
                    <a:p>
                      <a:pPr algn="just"/>
                      <a:endParaRPr lang="en-US" dirty="0">
                        <a:solidFill>
                          <a:srgbClr val="7030A0"/>
                        </a:solidFill>
                        <a:latin typeface="#9Slide03 Arima Madurai Light" panose="00000400000000000000"/>
                      </a:endParaRPr>
                    </a:p>
                  </a:txBody>
                  <a:tcPr>
                    <a:solidFill>
                      <a:schemeClr val="accent2">
                        <a:lumMod val="40000"/>
                        <a:lumOff val="60000"/>
                      </a:schemeClr>
                    </a:solidFill>
                  </a:tcPr>
                </a:tc>
                <a:extLst>
                  <a:ext uri="{0D108BD9-81ED-4DB2-BD59-A6C34878D82A}">
                    <a16:rowId xmlns="" xmlns:a16="http://schemas.microsoft.com/office/drawing/2014/main" val="3925714448"/>
                  </a:ext>
                </a:extLst>
              </a:tr>
            </a:tbl>
          </a:graphicData>
        </a:graphic>
      </p:graphicFrame>
      <p:pic>
        <p:nvPicPr>
          <p:cNvPr id="14" name="Picture 13"/>
          <p:cNvPicPr>
            <a:picLocks noChangeAspect="1"/>
          </p:cNvPicPr>
          <p:nvPr/>
        </p:nvPicPr>
        <p:blipFill>
          <a:blip r:embed="rId7"/>
          <a:stretch>
            <a:fillRect/>
          </a:stretch>
        </p:blipFill>
        <p:spPr>
          <a:xfrm>
            <a:off x="34638" y="3356007"/>
            <a:ext cx="7070894" cy="3044792"/>
          </a:xfrm>
          <a:prstGeom prst="rect">
            <a:avLst/>
          </a:prstGeom>
        </p:spPr>
      </p:pic>
      <p:sp>
        <p:nvSpPr>
          <p:cNvPr id="11" name="TextBox 10"/>
          <p:cNvSpPr txBox="1"/>
          <p:nvPr/>
        </p:nvSpPr>
        <p:spPr>
          <a:xfrm>
            <a:off x="876373" y="374196"/>
            <a:ext cx="3169154" cy="461665"/>
          </a:xfrm>
          <a:prstGeom prst="rect">
            <a:avLst/>
          </a:prstGeom>
          <a:noFill/>
        </p:spPr>
        <p:txBody>
          <a:bodyPr wrap="square" rtlCol="0">
            <a:spAutoFit/>
          </a:bodyPr>
          <a:lstStyle/>
          <a:p>
            <a:r>
              <a:rPr lang="en-US" sz="2400" b="1">
                <a:latin typeface="#9Slide03 Arima Madurai Bold" panose="00000800000000000000"/>
              </a:rPr>
              <a:t>Bài LT1/tr 48SGK</a:t>
            </a:r>
          </a:p>
        </p:txBody>
      </p:sp>
    </p:spTree>
    <p:extLst>
      <p:ext uri="{BB962C8B-B14F-4D97-AF65-F5344CB8AC3E}">
        <p14:creationId xmlns:p14="http://schemas.microsoft.com/office/powerpoint/2010/main" val="27187686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7600171" y="542723"/>
            <a:ext cx="3138454"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graphicFrame>
        <p:nvGraphicFramePr>
          <p:cNvPr id="6" name="Table 5"/>
          <p:cNvGraphicFramePr>
            <a:graphicFrameLocks noGrp="1"/>
          </p:cNvGraphicFramePr>
          <p:nvPr>
            <p:extLst>
              <p:ext uri="{D42A27DB-BD31-4B8C-83A1-F6EECF244321}">
                <p14:modId xmlns:p14="http://schemas.microsoft.com/office/powerpoint/2010/main" val="2959334088"/>
              </p:ext>
            </p:extLst>
          </p:nvPr>
        </p:nvGraphicFramePr>
        <p:xfrm>
          <a:off x="877455" y="822037"/>
          <a:ext cx="4738254" cy="1584960"/>
        </p:xfrm>
        <a:graphic>
          <a:graphicData uri="http://schemas.openxmlformats.org/drawingml/2006/table">
            <a:tbl>
              <a:tblPr firstRow="1" bandRow="1">
                <a:tableStyleId>{5C22544A-7EE6-4342-B048-85BDC9FD1C3A}</a:tableStyleId>
              </a:tblPr>
              <a:tblGrid>
                <a:gridCol w="4738254">
                  <a:extLst>
                    <a:ext uri="{9D8B030D-6E8A-4147-A177-3AD203B41FA5}">
                      <a16:colId xmlns="" xmlns:a16="http://schemas.microsoft.com/office/drawing/2014/main" val="728743085"/>
                    </a:ext>
                  </a:extLst>
                </a:gridCol>
              </a:tblGrid>
              <a:tr h="1103449">
                <a:tc>
                  <a:txBody>
                    <a:bodyPr/>
                    <a:lstStyle/>
                    <a:p>
                      <a:pPr algn="just"/>
                      <a:r>
                        <a:rPr lang="vi-VN" sz="2000" b="0" dirty="0">
                          <a:solidFill>
                            <a:srgbClr val="7030A0"/>
                          </a:solidFill>
                          <a:latin typeface="#9Slide03 Arima Madurai Bold"/>
                        </a:rPr>
                        <a:t>Bảng dưới đây cho biết quãng đường và thời gian đi hết quãng đường đó của bốn xe A, B, C và D. Hãy cho biết xe nào đi nhanh nhất? Xe nào đi chậm nhất?</a:t>
                      </a:r>
                      <a:endParaRPr lang="en-US" sz="2000" b="0" dirty="0">
                        <a:solidFill>
                          <a:srgbClr val="7030A0"/>
                        </a:solidFill>
                        <a:latin typeface="#9Slide03 Arima Madurai Bold"/>
                      </a:endParaRPr>
                    </a:p>
                    <a:p>
                      <a:pPr algn="just"/>
                      <a:endParaRPr lang="en-US" dirty="0">
                        <a:solidFill>
                          <a:srgbClr val="7030A0"/>
                        </a:solidFill>
                        <a:latin typeface="#9Slide03 Arima Madurai Light" panose="00000400000000000000"/>
                      </a:endParaRPr>
                    </a:p>
                  </a:txBody>
                  <a:tcPr>
                    <a:solidFill>
                      <a:schemeClr val="accent2">
                        <a:lumMod val="40000"/>
                        <a:lumOff val="60000"/>
                      </a:schemeClr>
                    </a:solidFill>
                  </a:tcPr>
                </a:tc>
                <a:extLst>
                  <a:ext uri="{0D108BD9-81ED-4DB2-BD59-A6C34878D82A}">
                    <a16:rowId xmlns="" xmlns:a16="http://schemas.microsoft.com/office/drawing/2014/main" val="3925714448"/>
                  </a:ext>
                </a:extLst>
              </a:tr>
            </a:tbl>
          </a:graphicData>
        </a:graphic>
      </p:graphicFrame>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7455" y="3173615"/>
            <a:ext cx="4738254" cy="2691476"/>
          </a:xfrm>
          <a:prstGeom prst="rect">
            <a:avLst/>
          </a:prstGeom>
        </p:spPr>
      </p:pic>
      <p:pic>
        <p:nvPicPr>
          <p:cNvPr id="8" name="Picture 7"/>
          <p:cNvPicPr>
            <a:picLocks noChangeAspect="1"/>
          </p:cNvPicPr>
          <p:nvPr/>
        </p:nvPicPr>
        <p:blipFill rotWithShape="1">
          <a:blip r:embed="rId5" cstate="email">
            <a:extLst>
              <a:ext uri="{28A0092B-C50C-407E-A947-70E740481C1C}">
                <a14:useLocalDpi xmlns:a14="http://schemas.microsoft.com/office/drawing/2010/main"/>
              </a:ext>
            </a:extLst>
          </a:blip>
          <a:srcRect t="-1"/>
          <a:stretch/>
        </p:blipFill>
        <p:spPr>
          <a:xfrm>
            <a:off x="5695993" y="2937165"/>
            <a:ext cx="6250429" cy="2558594"/>
          </a:xfrm>
          <a:prstGeom prst="rect">
            <a:avLst/>
          </a:prstGeom>
        </p:spPr>
      </p:pic>
      <p:sp>
        <p:nvSpPr>
          <p:cNvPr id="10" name="TextBox 9"/>
          <p:cNvSpPr txBox="1"/>
          <p:nvPr/>
        </p:nvSpPr>
        <p:spPr>
          <a:xfrm>
            <a:off x="5695993" y="1031567"/>
            <a:ext cx="6484992"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9Slide03 Arima Madurai Black" panose="00000A00000000000000"/>
                <a:ea typeface="+mn-ea"/>
                <a:cs typeface="+mn-cs"/>
              </a:rPr>
              <a:t>Để biết xe nào đi nhanh nhất, xe nào đi chậm nhất, ta sẽ so sánh tốc độ của chúng.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9Slide03 Arima Madurai Black" panose="00000A00000000000000"/>
                <a:ea typeface="+mn-ea"/>
                <a:cs typeface="+mn-cs"/>
              </a:rPr>
              <a:t>Sử dụng công thức     để tính tốc độ từng xe</a:t>
            </a:r>
          </a:p>
        </p:txBody>
      </p:sp>
      <p:pic>
        <p:nvPicPr>
          <p:cNvPr id="11" name="Picture 10"/>
          <p:cNvPicPr>
            <a:picLocks noChangeAspect="1"/>
          </p:cNvPicPr>
          <p:nvPr/>
        </p:nvPicPr>
        <p:blipFill rotWithShape="1">
          <a:blip r:embed="rId6" cstate="email">
            <a:extLst>
              <a:ext uri="{28A0092B-C50C-407E-A947-70E740481C1C}">
                <a14:useLocalDpi xmlns:a14="http://schemas.microsoft.com/office/drawing/2010/main"/>
              </a:ext>
            </a:extLst>
          </a:blip>
          <a:srcRect t="-1"/>
          <a:stretch/>
        </p:blipFill>
        <p:spPr>
          <a:xfrm>
            <a:off x="8938489" y="2041398"/>
            <a:ext cx="833584" cy="629656"/>
          </a:xfrm>
          <a:prstGeom prst="rect">
            <a:avLst/>
          </a:prstGeom>
        </p:spPr>
      </p:pic>
      <p:sp>
        <p:nvSpPr>
          <p:cNvPr id="12" name="Rectangle 11"/>
          <p:cNvSpPr/>
          <p:nvPr/>
        </p:nvSpPr>
        <p:spPr>
          <a:xfrm>
            <a:off x="5930556" y="5495759"/>
            <a:ext cx="625042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9Slide03 Arima Madurai Black" panose="00000A00000000000000"/>
                <a:ea typeface="+mn-ea"/>
                <a:cs typeface="+mn-cs"/>
              </a:rPr>
              <a:t>Vậy xe D đi nhanh nhất và xe B đi chậm nhất.</a:t>
            </a:r>
          </a:p>
        </p:txBody>
      </p:sp>
      <p:sp>
        <p:nvSpPr>
          <p:cNvPr id="9" name="标题 63"/>
          <p:cNvSpPr txBox="1">
            <a:spLocks/>
          </p:cNvSpPr>
          <p:nvPr/>
        </p:nvSpPr>
        <p:spPr>
          <a:xfrm>
            <a:off x="3610491" y="128136"/>
            <a:ext cx="5327998" cy="36826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tx2"/>
                </a:solidFill>
                <a:latin typeface="+mj-lt"/>
                <a:ea typeface="+mj-ea"/>
                <a:cs typeface="+mj-cs"/>
              </a:defRPr>
            </a:lvl1pPr>
          </a:lstStyle>
          <a:p>
            <a:r>
              <a:rPr lang="vi-VN" altLang="zh-CN" sz="4000">
                <a:latin typeface="#9Slide03 Arima Madurai Black" panose="00000A00000000000000" pitchFamily="2" charset="0"/>
                <a:cs typeface="#9Slide03 Arima Madurai Black" panose="00000A00000000000000" pitchFamily="2" charset="0"/>
              </a:rPr>
              <a:t>Hoạt động nhóm</a:t>
            </a:r>
            <a:endParaRPr lang="zh-CN" altLang="en-US" sz="4000" dirty="0">
              <a:latin typeface="#9Slide03 Arima Madurai Black" panose="00000A00000000000000" pitchFamily="2" charset="0"/>
              <a:cs typeface="#9Slide03 Arima Madurai Black" panose="00000A00000000000000" pitchFamily="2" charset="0"/>
            </a:endParaRPr>
          </a:p>
        </p:txBody>
      </p:sp>
      <p:sp>
        <p:nvSpPr>
          <p:cNvPr id="2" name="TextBox 1"/>
          <p:cNvSpPr txBox="1"/>
          <p:nvPr/>
        </p:nvSpPr>
        <p:spPr>
          <a:xfrm>
            <a:off x="876373" y="374196"/>
            <a:ext cx="3169154" cy="461665"/>
          </a:xfrm>
          <a:prstGeom prst="rect">
            <a:avLst/>
          </a:prstGeom>
          <a:noFill/>
        </p:spPr>
        <p:txBody>
          <a:bodyPr wrap="square" rtlCol="0">
            <a:spAutoFit/>
          </a:bodyPr>
          <a:lstStyle/>
          <a:p>
            <a:r>
              <a:rPr lang="en-US" sz="2400" b="1">
                <a:latin typeface="#9Slide03 Arima Madurai Bold" panose="00000800000000000000"/>
              </a:rPr>
              <a:t>Bài LT1/tr 48SGK</a:t>
            </a:r>
          </a:p>
        </p:txBody>
      </p:sp>
    </p:spTree>
    <p:extLst>
      <p:ext uri="{BB962C8B-B14F-4D97-AF65-F5344CB8AC3E}">
        <p14:creationId xmlns:p14="http://schemas.microsoft.com/office/powerpoint/2010/main" val="2224006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文本框 2"/>
          <p:cNvSpPr txBox="1"/>
          <p:nvPr/>
        </p:nvSpPr>
        <p:spPr>
          <a:xfrm>
            <a:off x="775856" y="271502"/>
            <a:ext cx="7795491"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rPr>
              <a:t>Trong một buổi tập luyện, vận động viên A bơi 32 giây được quãng đường 48 m, vận động viên B bơi 30 giây được quãng đường 46,5 m.</a:t>
            </a:r>
            <a:r>
              <a:rPr lang="en-US" altLang="zh-CN" sz="2800">
                <a:solidFill>
                  <a:srgbClr val="E05802"/>
                </a:solidFill>
                <a:latin typeface="#9Slide03 Arima Madurai Black" panose="00000A00000000000000" pitchFamily="2" charset="0"/>
                <a:ea typeface="微软雅黑" charset="-122"/>
                <a:cs typeface="#9Slide03 Arima Madurai Black" panose="00000A00000000000000" pitchFamily="2" charset="0"/>
              </a:rPr>
              <a:t> </a:t>
            </a:r>
            <a:r>
              <a:rPr kumimoji="0" lang="vi-VN" altLang="zh-CN" sz="2800" b="0" i="0" u="none" strike="noStrike" kern="1200" cap="none" spc="0" normalizeH="0" baseline="0" noProof="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rPr>
              <a:t>Trong hai vận động viên này, vận động viên nào bơi nhanh hơn?</a:t>
            </a:r>
            <a:endParaRPr kumimoji="0" lang="zh-CN" altLang="en-US" sz="2800" b="0" i="0" u="none" strike="noStrike" kern="1200" cap="none" spc="0" normalizeH="0" baseline="0" noProof="0" dirty="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719126" y="492142"/>
            <a:ext cx="3472873" cy="2099421"/>
          </a:xfrm>
          <a:prstGeom prst="rect">
            <a:avLst/>
          </a:prstGeom>
        </p:spPr>
      </p:pic>
      <p:sp>
        <p:nvSpPr>
          <p:cNvPr id="8" name="文本框 2"/>
          <p:cNvSpPr txBox="1"/>
          <p:nvPr/>
        </p:nvSpPr>
        <p:spPr>
          <a:xfrm>
            <a:off x="1334656" y="4202847"/>
            <a:ext cx="7795491" cy="523220"/>
          </a:xfrm>
          <a:prstGeom prst="rect">
            <a:avLst/>
          </a:prstGeom>
          <a:noFill/>
        </p:spPr>
        <p:txBody>
          <a:bodyPr wrap="square" rtlCol="0">
            <a:spAutoFit/>
          </a:bodyPr>
          <a:lstStyle/>
          <a:p>
            <a:pPr lvl="0">
              <a:defRPr/>
            </a:pPr>
            <a:r>
              <a:rPr lang="en-US" altLang="zh-CN" sz="2800">
                <a:latin typeface="#9Slide03 Arima Madurai Black" panose="00000A00000000000000" pitchFamily="2" charset="0"/>
                <a:ea typeface="微软雅黑" charset="-122"/>
                <a:cs typeface="#9Slide03 Arima Madurai Black" panose="00000A00000000000000" pitchFamily="2" charset="0"/>
              </a:rPr>
              <a:t>Tốc độ của vận động viên B là: </a:t>
            </a:r>
            <a:endParaRPr lang="en-US" altLang="zh-CN" sz="2800" dirty="0">
              <a:latin typeface="#9Slide03 Arima Madurai Black" panose="00000A00000000000000" pitchFamily="2" charset="0"/>
              <a:ea typeface="微软雅黑" charset="-122"/>
              <a:cs typeface="#9Slide03 Arima Madurai Black" panose="00000A00000000000000" pitchFamily="2"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712904480"/>
              </p:ext>
            </p:extLst>
          </p:nvPr>
        </p:nvGraphicFramePr>
        <p:xfrm>
          <a:off x="7753350" y="2941638"/>
          <a:ext cx="3575050" cy="1222375"/>
        </p:xfrm>
        <a:graphic>
          <a:graphicData uri="http://schemas.openxmlformats.org/presentationml/2006/ole">
            <mc:AlternateContent xmlns:mc="http://schemas.openxmlformats.org/markup-compatibility/2006">
              <mc:Choice xmlns:v="urn:schemas-microsoft-com:vml" Requires="v">
                <p:oleObj spid="_x0000_s1136" name="Equation" r:id="rId6" imgW="1257120" imgH="393480" progId="Equation.DSMT4">
                  <p:embed/>
                </p:oleObj>
              </mc:Choice>
              <mc:Fallback>
                <p:oleObj name="Equation" r:id="rId6" imgW="1257120" imgH="393480" progId="Equation.DSMT4">
                  <p:embed/>
                  <p:pic>
                    <p:nvPicPr>
                      <p:cNvPr id="0" name=""/>
                      <p:cNvPicPr/>
                      <p:nvPr/>
                    </p:nvPicPr>
                    <p:blipFill>
                      <a:blip r:embed="rId7"/>
                      <a:stretch>
                        <a:fillRect/>
                      </a:stretch>
                    </p:blipFill>
                    <p:spPr>
                      <a:xfrm>
                        <a:off x="7753350" y="2941638"/>
                        <a:ext cx="3575050" cy="1222375"/>
                      </a:xfrm>
                      <a:prstGeom prst="rect">
                        <a:avLst/>
                      </a:prstGeom>
                    </p:spPr>
                  </p:pic>
                </p:oleObj>
              </mc:Fallback>
            </mc:AlternateContent>
          </a:graphicData>
        </a:graphic>
      </p:graphicFrame>
      <p:sp>
        <p:nvSpPr>
          <p:cNvPr id="11" name="文本框 2"/>
          <p:cNvSpPr txBox="1"/>
          <p:nvPr/>
        </p:nvSpPr>
        <p:spPr>
          <a:xfrm>
            <a:off x="1265383" y="3310266"/>
            <a:ext cx="7795491" cy="523220"/>
          </a:xfrm>
          <a:prstGeom prst="rect">
            <a:avLst/>
          </a:prstGeom>
          <a:noFill/>
        </p:spPr>
        <p:txBody>
          <a:bodyPr wrap="square" rtlCol="0">
            <a:spAutoFit/>
          </a:bodyPr>
          <a:lstStyle/>
          <a:p>
            <a:pPr lvl="0">
              <a:defRPr/>
            </a:pPr>
            <a:r>
              <a:rPr lang="en-US" altLang="zh-CN" sz="2800">
                <a:latin typeface="#9Slide03 Arima Madurai Black" panose="00000A00000000000000" pitchFamily="2" charset="0"/>
                <a:ea typeface="微软雅黑" charset="-122"/>
                <a:cs typeface="#9Slide03 Arima Madurai Black" panose="00000A00000000000000" pitchFamily="2" charset="0"/>
              </a:rPr>
              <a:t>Tốc độ của vận động viên A là:</a:t>
            </a:r>
            <a:r>
              <a:rPr lang="en-US" altLang="zh-CN" sz="2800">
                <a:solidFill>
                  <a:srgbClr val="E05802"/>
                </a:solidFill>
                <a:latin typeface="#9Slide03 Arima Madurai Black" panose="00000A00000000000000" pitchFamily="2" charset="0"/>
                <a:ea typeface="微软雅黑" charset="-122"/>
                <a:cs typeface="#9Slide03 Arima Madurai Black" panose="00000A00000000000000" pitchFamily="2" charset="0"/>
              </a:rPr>
              <a:t> </a:t>
            </a:r>
            <a:endParaRPr lang="en-US" altLang="zh-CN" sz="2800" dirty="0">
              <a:solidFill>
                <a:srgbClr val="E05802"/>
              </a:solidFill>
              <a:latin typeface="#9Slide03 Arima Madurai Black" panose="00000A00000000000000" pitchFamily="2" charset="0"/>
              <a:ea typeface="微软雅黑" charset="-122"/>
              <a:cs typeface="#9Slide03 Arima Madurai Black" panose="00000A00000000000000" pitchFamily="2"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147972839"/>
              </p:ext>
            </p:extLst>
          </p:nvPr>
        </p:nvGraphicFramePr>
        <p:xfrm>
          <a:off x="8109527" y="3982246"/>
          <a:ext cx="3759200" cy="1267464"/>
        </p:xfrm>
        <a:graphic>
          <a:graphicData uri="http://schemas.openxmlformats.org/presentationml/2006/ole">
            <mc:AlternateContent xmlns:mc="http://schemas.openxmlformats.org/markup-compatibility/2006">
              <mc:Choice xmlns:v="urn:schemas-microsoft-com:vml" Requires="v">
                <p:oleObj spid="_x0000_s1137" name="Equation" r:id="rId8" imgW="1447560" imgH="393480" progId="Equation.DSMT4">
                  <p:embed/>
                </p:oleObj>
              </mc:Choice>
              <mc:Fallback>
                <p:oleObj name="Equation" r:id="rId8" imgW="1447560" imgH="393480" progId="Equation.DSMT4">
                  <p:embed/>
                  <p:pic>
                    <p:nvPicPr>
                      <p:cNvPr id="0" name=""/>
                      <p:cNvPicPr/>
                      <p:nvPr/>
                    </p:nvPicPr>
                    <p:blipFill>
                      <a:blip r:embed="rId9"/>
                      <a:stretch>
                        <a:fillRect/>
                      </a:stretch>
                    </p:blipFill>
                    <p:spPr>
                      <a:xfrm>
                        <a:off x="8109527" y="3982246"/>
                        <a:ext cx="3759200" cy="1267464"/>
                      </a:xfrm>
                      <a:prstGeom prst="rect">
                        <a:avLst/>
                      </a:prstGeom>
                    </p:spPr>
                  </p:pic>
                </p:oleObj>
              </mc:Fallback>
            </mc:AlternateContent>
          </a:graphicData>
        </a:graphic>
      </p:graphicFrame>
      <p:sp>
        <p:nvSpPr>
          <p:cNvPr id="6" name="Rectangle 5"/>
          <p:cNvSpPr/>
          <p:nvPr/>
        </p:nvSpPr>
        <p:spPr>
          <a:xfrm>
            <a:off x="701964" y="5031476"/>
            <a:ext cx="11379200" cy="523220"/>
          </a:xfrm>
          <a:prstGeom prst="rect">
            <a:avLst/>
          </a:prstGeom>
        </p:spPr>
        <p:txBody>
          <a:bodyPr wrap="square">
            <a:spAutoFit/>
          </a:bodyPr>
          <a:lstStyle/>
          <a:p>
            <a:r>
              <a:rPr lang="en-US" sz="2800" b="1">
                <a:solidFill>
                  <a:srgbClr val="0000FF"/>
                </a:solidFill>
              </a:rPr>
              <a:t>Vì v</a:t>
            </a:r>
            <a:r>
              <a:rPr lang="en-US" sz="2800" b="1" baseline="-25000">
                <a:solidFill>
                  <a:srgbClr val="0000FF"/>
                </a:solidFill>
              </a:rPr>
              <a:t>B</a:t>
            </a:r>
            <a:r>
              <a:rPr lang="en-US" sz="2800" b="1">
                <a:solidFill>
                  <a:srgbClr val="0000FF"/>
                </a:solidFill>
              </a:rPr>
              <a:t>&gt;v</a:t>
            </a:r>
            <a:r>
              <a:rPr lang="en-US" sz="2800" b="1" baseline="-25000">
                <a:solidFill>
                  <a:srgbClr val="0000FF"/>
                </a:solidFill>
              </a:rPr>
              <a:t>A </a:t>
            </a:r>
            <a:r>
              <a:rPr lang="vi-VN" sz="2800" b="1">
                <a:solidFill>
                  <a:srgbClr val="0000FF"/>
                </a:solidFill>
                <a:latin typeface="+mj-lt"/>
              </a:rPr>
              <a:t>nên vận động viên B bơi nhanh hơn vận động viên A.</a:t>
            </a:r>
            <a:endParaRPr lang="en-US" sz="2800" b="1">
              <a:solidFill>
                <a:srgbClr val="0000FF"/>
              </a:solidFill>
              <a:latin typeface="+mj-lt"/>
            </a:endParaRPr>
          </a:p>
        </p:txBody>
      </p:sp>
      <p:sp>
        <p:nvSpPr>
          <p:cNvPr id="19" name="Rectangle 18"/>
          <p:cNvSpPr/>
          <p:nvPr/>
        </p:nvSpPr>
        <p:spPr>
          <a:xfrm>
            <a:off x="3427070" y="2812828"/>
            <a:ext cx="3138454"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spTree>
    <p:extLst>
      <p:ext uri="{BB962C8B-B14F-4D97-AF65-F5344CB8AC3E}">
        <p14:creationId xmlns:p14="http://schemas.microsoft.com/office/powerpoint/2010/main" val="33478160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图片 4" descr="E:\素材\卡通\56c4d60e7458727b73666ec5ee22d060.png56c4d60e7458727b73666ec5ee22d06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585160" y="2146270"/>
            <a:ext cx="4527550" cy="5805805"/>
          </a:xfrm>
          <a:prstGeom prst="rect">
            <a:avLst/>
          </a:prstGeom>
        </p:spPr>
      </p:pic>
      <p:sp>
        <p:nvSpPr>
          <p:cNvPr id="6" name="TextBox 5"/>
          <p:cNvSpPr txBox="1"/>
          <p:nvPr/>
        </p:nvSpPr>
        <p:spPr>
          <a:xfrm>
            <a:off x="4219574" y="1871330"/>
            <a:ext cx="7433709" cy="707886"/>
          </a:xfrm>
          <a:prstGeom prst="rect">
            <a:avLst/>
          </a:prstGeom>
          <a:noFill/>
        </p:spPr>
        <p:txBody>
          <a:bodyPr wrap="square" rtlCol="0">
            <a:spAutoFit/>
          </a:bodyPr>
          <a:lstStyle/>
          <a:p>
            <a:r>
              <a:rPr lang="en-US" sz="4000">
                <a:solidFill>
                  <a:srgbClr val="E05802"/>
                </a:solidFill>
                <a:latin typeface="#9Slide03 Arima Madurai Black" panose="00000A00000000000000" pitchFamily="2" charset="0"/>
                <a:cs typeface="#9Slide03 Arima Madurai Black" panose="00000A00000000000000" pitchFamily="2" charset="0"/>
              </a:rPr>
              <a:t>II. Đơn vị đo tốc độ</a:t>
            </a:r>
          </a:p>
        </p:txBody>
      </p:sp>
      <p:sp>
        <p:nvSpPr>
          <p:cNvPr id="4" name="TextBox 3"/>
          <p:cNvSpPr txBox="1"/>
          <p:nvPr/>
        </p:nvSpPr>
        <p:spPr>
          <a:xfrm>
            <a:off x="2446688" y="524269"/>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spTree>
    <p:extLst>
      <p:ext uri="{BB962C8B-B14F-4D97-AF65-F5344CB8AC3E}">
        <p14:creationId xmlns:p14="http://schemas.microsoft.com/office/powerpoint/2010/main" val="6216036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16369" y="194101"/>
            <a:ext cx="5731056" cy="646331"/>
          </a:xfrm>
          <a:prstGeom prst="rect">
            <a:avLst/>
          </a:prstGeom>
        </p:spPr>
        <p:txBody>
          <a:bodyPr wrap="none">
            <a:spAutoFit/>
          </a:bodyPr>
          <a:lstStyle/>
          <a:p>
            <a:r>
              <a:rPr lang="en-US" sz="3600">
                <a:solidFill>
                  <a:srgbClr val="E05802"/>
                </a:solidFill>
                <a:latin typeface="#9Slide03 Arima Madurai Bold" panose="00000800000000000000" pitchFamily="2" charset="0"/>
                <a:cs typeface="#9Slide03 Arima Madurai Bold" panose="00000800000000000000" pitchFamily="2" charset="0"/>
              </a:rPr>
              <a:t>II. Đơn vị đo tốc độ</a:t>
            </a:r>
          </a:p>
        </p:txBody>
      </p:sp>
      <p:pic>
        <p:nvPicPr>
          <p:cNvPr id="7170" name="Picture 2" descr="Phòng Giáo Dục Và Đào Tạo quận Thanh Xuân"/>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92076" y="1914930"/>
            <a:ext cx="4209412" cy="3585697"/>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p:cNvGrpSpPr/>
          <p:nvPr/>
        </p:nvGrpSpPr>
        <p:grpSpPr>
          <a:xfrm>
            <a:off x="3980872" y="840432"/>
            <a:ext cx="6253018" cy="762295"/>
            <a:chOff x="4255125" y="1163259"/>
            <a:chExt cx="5195342" cy="935178"/>
          </a:xfrm>
        </p:grpSpPr>
        <p:sp>
          <p:nvSpPr>
            <p:cNvPr id="11" name="矩形 8"/>
            <p:cNvSpPr/>
            <p:nvPr/>
          </p:nvSpPr>
          <p:spPr>
            <a:xfrm>
              <a:off x="4255125" y="1163259"/>
              <a:ext cx="3931945" cy="9351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endParaRPr lang="zh-CN" altLang="en-US" sz="1900">
                <a:latin typeface="华文细黑" panose="02010600040101010101" pitchFamily="2" charset="-122"/>
                <a:ea typeface="微软雅黑" charset="-122"/>
                <a:cs typeface="+mn-ea"/>
                <a:sym typeface="华文细黑" panose="02010600040101010101" pitchFamily="2" charset="-122"/>
              </a:endParaRPr>
            </a:p>
          </p:txBody>
        </p:sp>
        <p:sp>
          <p:nvSpPr>
            <p:cNvPr id="12" name="TextBox 11"/>
            <p:cNvSpPr txBox="1"/>
            <p:nvPr/>
          </p:nvSpPr>
          <p:spPr>
            <a:xfrm>
              <a:off x="4480753" y="1255222"/>
              <a:ext cx="4969714" cy="641883"/>
            </a:xfrm>
            <a:prstGeom prst="rect">
              <a:avLst/>
            </a:prstGeom>
            <a:noFill/>
          </p:spPr>
          <p:txBody>
            <a:bodyPr wrap="square" rtlCol="0">
              <a:spAutoFit/>
            </a:bodyPr>
            <a:lstStyle/>
            <a:p>
              <a:r>
                <a:rPr lang="en-US" sz="2800">
                  <a:solidFill>
                    <a:srgbClr val="323433"/>
                  </a:solidFill>
                  <a:latin typeface="#9Slide03 Arima Madurai Black" panose="00000A00000000000000" pitchFamily="2" charset="0"/>
                  <a:cs typeface="#9Slide03 Arima Madurai Black" panose="00000A00000000000000" pitchFamily="2" charset="0"/>
                </a:rPr>
                <a:t>Thảo luận cặp đôi</a:t>
              </a:r>
            </a:p>
          </p:txBody>
        </p:sp>
      </p:grpSp>
      <p:sp>
        <p:nvSpPr>
          <p:cNvPr id="10" name="Rectangle 9"/>
          <p:cNvSpPr/>
          <p:nvPr/>
        </p:nvSpPr>
        <p:spPr>
          <a:xfrm>
            <a:off x="4078739" y="1748676"/>
            <a:ext cx="7845405" cy="1673022"/>
          </a:xfrm>
          <a:prstGeom prst="rect">
            <a:avLst/>
          </a:prstGeom>
        </p:spPr>
        <p:txBody>
          <a:bodyPr wrap="square">
            <a:spAutoFit/>
          </a:bodyPr>
          <a:lstStyle/>
          <a:p>
            <a:pPr marL="457200" algn="just">
              <a:lnSpc>
                <a:spcPct val="107000"/>
              </a:lnSpc>
              <a:spcBef>
                <a:spcPts val="200"/>
              </a:spcBef>
              <a:spcAft>
                <a:spcPts val="600"/>
              </a:spcAft>
            </a:pPr>
            <a:r>
              <a:rPr lang="en-US" sz="2400" b="1">
                <a:latin typeface="#9Slide03 Arima Madurai Bold" panose="00000800000000000000" pitchFamily="2" charset="0"/>
                <a:ea typeface="Arial" panose="020B0604020202020204" pitchFamily="34" charset="0"/>
                <a:cs typeface="#9Slide03 Arima Madurai Bold" panose="00000800000000000000" pitchFamily="2" charset="0"/>
              </a:rPr>
              <a:t>Nhiệm vụ: </a:t>
            </a:r>
            <a:r>
              <a:rPr lang="en-US" sz="2400">
                <a:solidFill>
                  <a:srgbClr val="C00000"/>
                </a:solidFill>
                <a:latin typeface="#9Slide03 Arima Madurai Bold" panose="00000800000000000000" pitchFamily="2" charset="0"/>
                <a:ea typeface="Arial" panose="020B0604020202020204" pitchFamily="34" charset="0"/>
                <a:cs typeface="#9Slide03 Arima Madurai Bold" panose="00000800000000000000" pitchFamily="2" charset="0"/>
              </a:rPr>
              <a:t>Kể tên các đơn vị đo tốc độ và kí hiệu. Lấy ví dụ về các chuyển động ứng với các đơn vị tốc độ đó và hoàn thành vào bảng dưới đây:</a:t>
            </a:r>
            <a:endParaRPr lang="vi-VN" sz="2400">
              <a:solidFill>
                <a:srgbClr val="C00000"/>
              </a:solidFill>
              <a:latin typeface="#9Slide03 Arima Madurai Bold" panose="00000800000000000000" pitchFamily="2" charset="0"/>
              <a:ea typeface="Arial" panose="020B0604020202020204" pitchFamily="34" charset="0"/>
              <a:cs typeface="#9Slide03 Arima Madurai Bold" panose="000008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835021033"/>
              </p:ext>
            </p:extLst>
          </p:nvPr>
        </p:nvGraphicFramePr>
        <p:xfrm>
          <a:off x="4430795" y="3493958"/>
          <a:ext cx="7622659" cy="1743060"/>
        </p:xfrm>
        <a:graphic>
          <a:graphicData uri="http://schemas.openxmlformats.org/drawingml/2006/table">
            <a:tbl>
              <a:tblPr firstRow="1" bandRow="1">
                <a:tableStyleId>{00A15C55-8517-42AA-B614-E9B94910E393}</a:tableStyleId>
              </a:tblPr>
              <a:tblGrid>
                <a:gridCol w="2099314">
                  <a:extLst>
                    <a:ext uri="{9D8B030D-6E8A-4147-A177-3AD203B41FA5}">
                      <a16:colId xmlns="" xmlns:a16="http://schemas.microsoft.com/office/drawing/2014/main" val="3703490748"/>
                    </a:ext>
                  </a:extLst>
                </a:gridCol>
                <a:gridCol w="1641685">
                  <a:extLst>
                    <a:ext uri="{9D8B030D-6E8A-4147-A177-3AD203B41FA5}">
                      <a16:colId xmlns="" xmlns:a16="http://schemas.microsoft.com/office/drawing/2014/main" val="100426305"/>
                    </a:ext>
                  </a:extLst>
                </a:gridCol>
                <a:gridCol w="3881660">
                  <a:extLst>
                    <a:ext uri="{9D8B030D-6E8A-4147-A177-3AD203B41FA5}">
                      <a16:colId xmlns="" xmlns:a16="http://schemas.microsoft.com/office/drawing/2014/main" val="3788458539"/>
                    </a:ext>
                  </a:extLst>
                </a:gridCol>
              </a:tblGrid>
              <a:tr h="581020">
                <a:tc>
                  <a:txBody>
                    <a:bodyPr/>
                    <a:lstStyle/>
                    <a:p>
                      <a:pPr algn="ctr"/>
                      <a:r>
                        <a:rPr lang="en-US">
                          <a:latin typeface="#9Slide03 Arima Madurai Bold" panose="00000800000000000000"/>
                        </a:rPr>
                        <a:t>Đơn</a:t>
                      </a:r>
                      <a:r>
                        <a:rPr lang="en-US" baseline="0">
                          <a:latin typeface="#9Slide03 Arima Madurai Bold" panose="00000800000000000000"/>
                        </a:rPr>
                        <a:t> vị tốc độ</a:t>
                      </a:r>
                      <a:endParaRPr lang="en-US">
                        <a:latin typeface="#9Slide03 Arima Madurai Bold" panose="00000800000000000000"/>
                      </a:endParaRPr>
                    </a:p>
                  </a:txBody>
                  <a:tcPr anchor="ctr"/>
                </a:tc>
                <a:tc>
                  <a:txBody>
                    <a:bodyPr/>
                    <a:lstStyle/>
                    <a:p>
                      <a:pPr algn="ctr"/>
                      <a:r>
                        <a:rPr lang="en-US">
                          <a:latin typeface="#9Slide03 Arima Madurai Bold" panose="00000800000000000000"/>
                        </a:rPr>
                        <a:t>Kí</a:t>
                      </a:r>
                      <a:r>
                        <a:rPr lang="en-US" baseline="0">
                          <a:latin typeface="#9Slide03 Arima Madurai Bold" panose="00000800000000000000"/>
                        </a:rPr>
                        <a:t> hiệu</a:t>
                      </a:r>
                      <a:endParaRPr lang="en-US">
                        <a:latin typeface="#9Slide03 Arima Madurai Bold" panose="00000800000000000000"/>
                      </a:endParaRPr>
                    </a:p>
                  </a:txBody>
                  <a:tcPr anchor="ctr"/>
                </a:tc>
                <a:tc>
                  <a:txBody>
                    <a:bodyPr/>
                    <a:lstStyle/>
                    <a:p>
                      <a:pPr algn="ctr"/>
                      <a:r>
                        <a:rPr lang="en-US">
                          <a:latin typeface="#9Slide03 Arima Madurai Bold" panose="00000800000000000000"/>
                        </a:rPr>
                        <a:t>Ví</a:t>
                      </a:r>
                      <a:r>
                        <a:rPr lang="en-US" baseline="0">
                          <a:latin typeface="#9Slide03 Arima Madurai Bold" panose="00000800000000000000"/>
                        </a:rPr>
                        <a:t> dụ</a:t>
                      </a:r>
                      <a:endParaRPr lang="en-US">
                        <a:latin typeface="#9Slide03 Arima Madurai Bold" panose="00000800000000000000"/>
                      </a:endParaRPr>
                    </a:p>
                  </a:txBody>
                  <a:tcPr anchor="ctr"/>
                </a:tc>
                <a:extLst>
                  <a:ext uri="{0D108BD9-81ED-4DB2-BD59-A6C34878D82A}">
                    <a16:rowId xmlns="" xmlns:a16="http://schemas.microsoft.com/office/drawing/2014/main" val="692710589"/>
                  </a:ext>
                </a:extLst>
              </a:tr>
              <a:tr h="581020">
                <a:tc>
                  <a:txBody>
                    <a:bodyPr/>
                    <a:lstStyle/>
                    <a:p>
                      <a:endParaRPr lang="en-US"/>
                    </a:p>
                  </a:txBody>
                  <a:tcPr/>
                </a:tc>
                <a:tc>
                  <a:txBody>
                    <a:bodyPr/>
                    <a:lstStyle/>
                    <a:p>
                      <a:endParaRPr lang="en-US"/>
                    </a:p>
                  </a:txBody>
                  <a:tcPr/>
                </a:tc>
                <a:tc>
                  <a:txBody>
                    <a:bodyPr/>
                    <a:lstStyle/>
                    <a:p>
                      <a:endParaRPr lang="en-US"/>
                    </a:p>
                  </a:txBody>
                  <a:tcPr/>
                </a:tc>
                <a:extLst>
                  <a:ext uri="{0D108BD9-81ED-4DB2-BD59-A6C34878D82A}">
                    <a16:rowId xmlns="" xmlns:a16="http://schemas.microsoft.com/office/drawing/2014/main" val="206322249"/>
                  </a:ext>
                </a:extLst>
              </a:tr>
              <a:tr h="581020">
                <a:tc>
                  <a:txBody>
                    <a:bodyPr/>
                    <a:lstStyle/>
                    <a:p>
                      <a:endParaRPr lang="en-US"/>
                    </a:p>
                  </a:txBody>
                  <a:tcPr/>
                </a:tc>
                <a:tc>
                  <a:txBody>
                    <a:bodyPr/>
                    <a:lstStyle/>
                    <a:p>
                      <a:endParaRPr lang="en-US"/>
                    </a:p>
                  </a:txBody>
                  <a:tcPr/>
                </a:tc>
                <a:tc>
                  <a:txBody>
                    <a:bodyPr/>
                    <a:lstStyle/>
                    <a:p>
                      <a:endParaRPr lang="en-US" dirty="0"/>
                    </a:p>
                  </a:txBody>
                  <a:tcPr/>
                </a:tc>
                <a:extLst>
                  <a:ext uri="{0D108BD9-81ED-4DB2-BD59-A6C34878D82A}">
                    <a16:rowId xmlns="" xmlns:a16="http://schemas.microsoft.com/office/drawing/2014/main" val="3332311604"/>
                  </a:ext>
                </a:extLst>
              </a:tr>
            </a:tbl>
          </a:graphicData>
        </a:graphic>
      </p:graphicFrame>
    </p:spTree>
    <p:extLst>
      <p:ext uri="{BB962C8B-B14F-4D97-AF65-F5344CB8AC3E}">
        <p14:creationId xmlns:p14="http://schemas.microsoft.com/office/powerpoint/2010/main" val="9329816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323273" y="556994"/>
            <a:ext cx="11868727" cy="1277850"/>
          </a:xfrm>
          <a:prstGeom prst="rect">
            <a:avLst/>
          </a:prstGeom>
        </p:spPr>
        <p:txBody>
          <a:bodyPr wrap="square">
            <a:spAutoFit/>
          </a:bodyPr>
          <a:lstStyle/>
          <a:p>
            <a:pPr marL="457200" marR="0" lvl="0" indent="0" algn="just" defTabSz="914400" rtl="0" eaLnBrk="1" fontAlgn="auto" latinLnBrk="0" hangingPunct="1">
              <a:lnSpc>
                <a:spcPct val="107000"/>
              </a:lnSpc>
              <a:spcBef>
                <a:spcPts val="200"/>
              </a:spcBef>
              <a:spcAft>
                <a:spcPts val="600"/>
              </a:spcAft>
              <a:buClrTx/>
              <a:buSzTx/>
              <a:buFontTx/>
              <a:buNone/>
              <a:tabLst/>
              <a:defRPr/>
            </a:pPr>
            <a:r>
              <a:rPr kumimoji="0" lang="en-US"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rPr>
              <a:t>Kể tên các đơn vị đo tốc độ và kí hiệu. Lấy ví dụ về các chuyển động ứng với các đơn vị tốc độ đó và hoàn thành vào bảng dưới đây:</a:t>
            </a:r>
            <a:endParaRPr kumimoji="0" lang="vi-VN" sz="2400" b="0" i="0" u="none" strike="noStrike" kern="1200" cap="none" spc="0" normalizeH="0" baseline="0" noProof="0">
              <a:ln>
                <a:noFill/>
              </a:ln>
              <a:solidFill>
                <a:srgbClr val="C00000"/>
              </a:solidFill>
              <a:effectLst/>
              <a:uLnTx/>
              <a:uFillTx/>
              <a:latin typeface="#9Slide03 Arima Madurai Bold" panose="00000800000000000000" pitchFamily="2" charset="0"/>
              <a:ea typeface="Arial" panose="020B0604020202020204" pitchFamily="34" charset="0"/>
              <a:cs typeface="#9Slide03 Arima Madurai Bold" panose="000008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3691078058"/>
              </p:ext>
            </p:extLst>
          </p:nvPr>
        </p:nvGraphicFramePr>
        <p:xfrm>
          <a:off x="810141" y="2053085"/>
          <a:ext cx="10559823" cy="4147180"/>
        </p:xfrm>
        <a:graphic>
          <a:graphicData uri="http://schemas.openxmlformats.org/drawingml/2006/table">
            <a:tbl>
              <a:tblPr firstRow="1" bandRow="1">
                <a:tableStyleId>{00A15C55-8517-42AA-B614-E9B94910E393}</a:tableStyleId>
              </a:tblPr>
              <a:tblGrid>
                <a:gridCol w="2908222">
                  <a:extLst>
                    <a:ext uri="{9D8B030D-6E8A-4147-A177-3AD203B41FA5}">
                      <a16:colId xmlns="" xmlns:a16="http://schemas.microsoft.com/office/drawing/2014/main" val="3703490748"/>
                    </a:ext>
                  </a:extLst>
                </a:gridCol>
                <a:gridCol w="2274259">
                  <a:extLst>
                    <a:ext uri="{9D8B030D-6E8A-4147-A177-3AD203B41FA5}">
                      <a16:colId xmlns="" xmlns:a16="http://schemas.microsoft.com/office/drawing/2014/main" val="100426305"/>
                    </a:ext>
                  </a:extLst>
                </a:gridCol>
                <a:gridCol w="5377342">
                  <a:extLst>
                    <a:ext uri="{9D8B030D-6E8A-4147-A177-3AD203B41FA5}">
                      <a16:colId xmlns="" xmlns:a16="http://schemas.microsoft.com/office/drawing/2014/main" val="3788458539"/>
                    </a:ext>
                  </a:extLst>
                </a:gridCol>
              </a:tblGrid>
              <a:tr h="581020">
                <a:tc>
                  <a:txBody>
                    <a:bodyPr/>
                    <a:lstStyle/>
                    <a:p>
                      <a:pPr algn="ctr"/>
                      <a:r>
                        <a:rPr lang="en-US">
                          <a:latin typeface="#9Slide03 Arima Madurai Bold" panose="00000800000000000000"/>
                        </a:rPr>
                        <a:t>Đơn</a:t>
                      </a:r>
                      <a:r>
                        <a:rPr lang="en-US" baseline="0">
                          <a:latin typeface="#9Slide03 Arima Madurai Bold" panose="00000800000000000000"/>
                        </a:rPr>
                        <a:t> vị tốc độ</a:t>
                      </a:r>
                      <a:endParaRPr lang="en-US">
                        <a:latin typeface="#9Slide03 Arima Madurai Bold" panose="00000800000000000000"/>
                      </a:endParaRPr>
                    </a:p>
                  </a:txBody>
                  <a:tcPr anchor="ctr"/>
                </a:tc>
                <a:tc>
                  <a:txBody>
                    <a:bodyPr/>
                    <a:lstStyle/>
                    <a:p>
                      <a:pPr algn="ctr"/>
                      <a:r>
                        <a:rPr lang="en-US">
                          <a:latin typeface="#9Slide03 Arima Madurai Bold" panose="00000800000000000000"/>
                        </a:rPr>
                        <a:t>Kí</a:t>
                      </a:r>
                      <a:r>
                        <a:rPr lang="en-US" baseline="0">
                          <a:latin typeface="#9Slide03 Arima Madurai Bold" panose="00000800000000000000"/>
                        </a:rPr>
                        <a:t> hiệu</a:t>
                      </a:r>
                      <a:endParaRPr lang="en-US">
                        <a:latin typeface="#9Slide03 Arima Madurai Bold" panose="00000800000000000000"/>
                      </a:endParaRPr>
                    </a:p>
                  </a:txBody>
                  <a:tcPr anchor="ctr"/>
                </a:tc>
                <a:tc>
                  <a:txBody>
                    <a:bodyPr/>
                    <a:lstStyle/>
                    <a:p>
                      <a:pPr algn="ctr"/>
                      <a:r>
                        <a:rPr lang="en-US">
                          <a:latin typeface="#9Slide03 Arima Madurai Bold" panose="00000800000000000000"/>
                        </a:rPr>
                        <a:t>Ví</a:t>
                      </a:r>
                      <a:r>
                        <a:rPr lang="en-US" baseline="0">
                          <a:latin typeface="#9Slide03 Arima Madurai Bold" panose="00000800000000000000"/>
                        </a:rPr>
                        <a:t> dụ</a:t>
                      </a:r>
                      <a:endParaRPr lang="en-US">
                        <a:latin typeface="#9Slide03 Arima Madurai Bold" panose="00000800000000000000"/>
                      </a:endParaRPr>
                    </a:p>
                  </a:txBody>
                  <a:tcPr anchor="ctr"/>
                </a:tc>
                <a:extLst>
                  <a:ext uri="{0D108BD9-81ED-4DB2-BD59-A6C34878D82A}">
                    <a16:rowId xmlns="" xmlns:a16="http://schemas.microsoft.com/office/drawing/2014/main" val="692710589"/>
                  </a:ext>
                </a:extLst>
              </a:tr>
              <a:tr h="581020">
                <a:tc>
                  <a:txBody>
                    <a:bodyPr/>
                    <a:lstStyle/>
                    <a:p>
                      <a:r>
                        <a:rPr lang="en-US" b="1">
                          <a:solidFill>
                            <a:schemeClr val="tx1"/>
                          </a:solidFill>
                          <a:latin typeface="#9Slide03 Arima Madurai Bold" panose="00000800000000000000"/>
                        </a:rPr>
                        <a:t>Kilô</a:t>
                      </a:r>
                      <a:r>
                        <a:rPr lang="en-US" b="1" baseline="0">
                          <a:solidFill>
                            <a:schemeClr val="tx1"/>
                          </a:solidFill>
                          <a:latin typeface="#9Slide03 Arima Madurai Bold" panose="00000800000000000000"/>
                        </a:rPr>
                        <a:t>mét/giờ</a:t>
                      </a:r>
                      <a:endParaRPr lang="en-US" b="1">
                        <a:solidFill>
                          <a:schemeClr val="tx1"/>
                        </a:solidFill>
                        <a:latin typeface="#9Slide03 Arima Madurai Bold" panose="00000800000000000000"/>
                      </a:endParaRPr>
                    </a:p>
                  </a:txBody>
                  <a:tcPr/>
                </a:tc>
                <a:tc>
                  <a:txBody>
                    <a:bodyPr/>
                    <a:lstStyle/>
                    <a:p>
                      <a:r>
                        <a:rPr lang="en-US" b="1">
                          <a:solidFill>
                            <a:schemeClr val="tx1"/>
                          </a:solidFill>
                          <a:latin typeface="#9Slide03 Arima Madurai Bold" panose="00000800000000000000"/>
                        </a:rPr>
                        <a:t>Km/h</a:t>
                      </a:r>
                    </a:p>
                  </a:txBody>
                  <a:tcPr/>
                </a:tc>
                <a:tc>
                  <a:txBody>
                    <a:bodyPr/>
                    <a:lstStyle/>
                    <a:p>
                      <a:r>
                        <a:rPr lang="en-US" b="1">
                          <a:solidFill>
                            <a:schemeClr val="tx1"/>
                          </a:solidFill>
                          <a:latin typeface="#9Slide03 Arima Madurai Bold" panose="00000800000000000000"/>
                        </a:rPr>
                        <a:t>Tốc</a:t>
                      </a:r>
                      <a:r>
                        <a:rPr lang="en-US" b="1" baseline="0">
                          <a:solidFill>
                            <a:schemeClr val="tx1"/>
                          </a:solidFill>
                          <a:latin typeface="#9Slide03 Arima Madurai Bold" panose="00000800000000000000"/>
                        </a:rPr>
                        <a:t> độ của các phương tiện như ô tô, xe máy, tàu hỏa.</a:t>
                      </a:r>
                      <a:endParaRPr lang="en-US" b="1">
                        <a:solidFill>
                          <a:schemeClr val="tx1"/>
                        </a:solidFill>
                        <a:latin typeface="#9Slide03 Arima Madurai Bold" panose="00000800000000000000"/>
                      </a:endParaRPr>
                    </a:p>
                  </a:txBody>
                  <a:tcPr/>
                </a:tc>
                <a:extLst>
                  <a:ext uri="{0D108BD9-81ED-4DB2-BD59-A6C34878D82A}">
                    <a16:rowId xmlns="" xmlns:a16="http://schemas.microsoft.com/office/drawing/2014/main" val="206322249"/>
                  </a:ext>
                </a:extLst>
              </a:tr>
              <a:tr h="2133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9Slide03 Arima Madurai Bold" panose="00000800000000000000"/>
                        </a:rPr>
                        <a:t>Kilô</a:t>
                      </a:r>
                      <a:r>
                        <a:rPr lang="en-US" b="1" baseline="0">
                          <a:solidFill>
                            <a:schemeClr val="tx1"/>
                          </a:solidFill>
                          <a:latin typeface="#9Slide03 Arima Madurai Bold" panose="00000800000000000000"/>
                        </a:rPr>
                        <a:t>mét/giây</a:t>
                      </a:r>
                      <a:endParaRPr lang="en-US" b="1">
                        <a:solidFill>
                          <a:schemeClr val="tx1"/>
                        </a:solidFill>
                        <a:latin typeface="#9Slide03 Arima Madurai Bold" panose="00000800000000000000"/>
                      </a:endParaRPr>
                    </a:p>
                  </a:txBody>
                  <a:tcPr/>
                </a:tc>
                <a:tc>
                  <a:txBody>
                    <a:bodyPr/>
                    <a:lstStyle/>
                    <a:p>
                      <a:r>
                        <a:rPr lang="en-US" b="1">
                          <a:solidFill>
                            <a:schemeClr val="tx1"/>
                          </a:solidFill>
                          <a:latin typeface="#9Slide03 Arima Madurai Bold" panose="00000800000000000000"/>
                        </a:rPr>
                        <a:t>Km/s</a:t>
                      </a:r>
                    </a:p>
                  </a:txBody>
                  <a:tcPr/>
                </a:tc>
                <a:tc>
                  <a:txBody>
                    <a:bodyPr/>
                    <a:lstStyle/>
                    <a:p>
                      <a:r>
                        <a:rPr lang="en-US" b="1">
                          <a:solidFill>
                            <a:schemeClr val="tx1"/>
                          </a:solidFill>
                          <a:latin typeface="#9Slide03 Arima Madurai Bold" panose="00000800000000000000"/>
                        </a:rPr>
                        <a:t>Tốc</a:t>
                      </a:r>
                      <a:r>
                        <a:rPr lang="en-US" b="1" baseline="0">
                          <a:solidFill>
                            <a:schemeClr val="tx1"/>
                          </a:solidFill>
                          <a:latin typeface="#9Slide03 Arima Madurai Bold" panose="00000800000000000000"/>
                        </a:rPr>
                        <a:t> độ cao của các loại vũ khí như tên lửa, máy bay, siêu thanh.</a:t>
                      </a:r>
                      <a:endParaRPr lang="en-US" b="1">
                        <a:solidFill>
                          <a:schemeClr val="tx1"/>
                        </a:solidFill>
                        <a:latin typeface="#9Slide03 Arima Madurai Bold" panose="00000800000000000000"/>
                      </a:endParaRPr>
                    </a:p>
                  </a:txBody>
                  <a:tcPr/>
                </a:tc>
                <a:extLst>
                  <a:ext uri="{0D108BD9-81ED-4DB2-BD59-A6C34878D82A}">
                    <a16:rowId xmlns="" xmlns:a16="http://schemas.microsoft.com/office/drawing/2014/main" val="3332311604"/>
                  </a:ext>
                </a:extLst>
              </a:tr>
              <a:tr h="42672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9Slide03 Arima Madurai Bold" panose="00000800000000000000"/>
                        </a:rPr>
                        <a:t>Hải</a:t>
                      </a:r>
                      <a:r>
                        <a:rPr lang="en-US" b="1" baseline="0">
                          <a:solidFill>
                            <a:schemeClr val="tx1"/>
                          </a:solidFill>
                          <a:latin typeface="#9Slide03 Arima Madurai Bold" panose="00000800000000000000"/>
                        </a:rPr>
                        <a:t> lí/giờ</a:t>
                      </a:r>
                      <a:endParaRPr lang="en-US" b="1">
                        <a:solidFill>
                          <a:schemeClr val="tx1"/>
                        </a:solidFill>
                        <a:latin typeface="#9Slide03 Arima Madurai Bold" panose="00000800000000000000"/>
                      </a:endParaRPr>
                    </a:p>
                  </a:txBody>
                  <a:tcPr/>
                </a:tc>
                <a:tc>
                  <a:txBody>
                    <a:bodyPr/>
                    <a:lstStyle/>
                    <a:p>
                      <a:r>
                        <a:rPr lang="en-US" b="1">
                          <a:solidFill>
                            <a:schemeClr val="tx1"/>
                          </a:solidFill>
                          <a:latin typeface="#9Slide03 Arima Madurai Bold" panose="00000800000000000000"/>
                        </a:rPr>
                        <a:t>Hải</a:t>
                      </a:r>
                      <a:r>
                        <a:rPr lang="en-US" b="1" baseline="0">
                          <a:solidFill>
                            <a:schemeClr val="tx1"/>
                          </a:solidFill>
                          <a:latin typeface="#9Slide03 Arima Madurai Bold" panose="00000800000000000000"/>
                        </a:rPr>
                        <a:t> lí/giờ</a:t>
                      </a:r>
                      <a:endParaRPr lang="en-US" b="1">
                        <a:solidFill>
                          <a:schemeClr val="tx1"/>
                        </a:solidFill>
                        <a:latin typeface="#9Slide03 Arima Madurai Bold" panose="00000800000000000000"/>
                      </a:endParaRPr>
                    </a:p>
                  </a:txBody>
                  <a:tcPr/>
                </a:tc>
                <a:tc>
                  <a:txBody>
                    <a:bodyPr/>
                    <a:lstStyle/>
                    <a:p>
                      <a:r>
                        <a:rPr lang="en-US" b="1">
                          <a:solidFill>
                            <a:schemeClr val="tx1"/>
                          </a:solidFill>
                          <a:latin typeface="#9Slide03 Arima Madurai Bold" panose="00000800000000000000"/>
                        </a:rPr>
                        <a:t>Được</a:t>
                      </a:r>
                      <a:r>
                        <a:rPr lang="en-US" b="1" baseline="0">
                          <a:solidFill>
                            <a:schemeClr val="tx1"/>
                          </a:solidFill>
                          <a:latin typeface="#9Slide03 Arima Madurai Bold" panose="00000800000000000000"/>
                        </a:rPr>
                        <a:t> sử dụng để đo tốc độ các loại tàu, thuyền và phương tiện hàng hải khác.</a:t>
                      </a:r>
                      <a:endParaRPr lang="en-US" b="1">
                        <a:solidFill>
                          <a:schemeClr val="tx1"/>
                        </a:solidFill>
                        <a:latin typeface="#9Slide03 Arima Madurai Bold" panose="00000800000000000000"/>
                      </a:endParaRPr>
                    </a:p>
                  </a:txBody>
                  <a:tcPr/>
                </a:tc>
                <a:extLst>
                  <a:ext uri="{0D108BD9-81ED-4DB2-BD59-A6C34878D82A}">
                    <a16:rowId xmlns="" xmlns:a16="http://schemas.microsoft.com/office/drawing/2014/main" val="2823774871"/>
                  </a:ext>
                </a:extLst>
              </a:tr>
              <a:tr h="320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9Slide03 Arima Madurai Bold" panose="00000800000000000000"/>
                        </a:rPr>
                        <a:t>Mét/giây</a:t>
                      </a:r>
                    </a:p>
                  </a:txBody>
                  <a:tcPr/>
                </a:tc>
                <a:tc>
                  <a:txBody>
                    <a:bodyPr/>
                    <a:lstStyle/>
                    <a:p>
                      <a:r>
                        <a:rPr lang="en-US" b="1">
                          <a:solidFill>
                            <a:schemeClr val="tx1"/>
                          </a:solidFill>
                          <a:latin typeface="#9Slide03 Arima Madurai Bold" panose="00000800000000000000"/>
                        </a:rPr>
                        <a:t>m/s</a:t>
                      </a:r>
                    </a:p>
                  </a:txBody>
                  <a:tcPr/>
                </a:tc>
                <a:tc>
                  <a:txBody>
                    <a:bodyPr/>
                    <a:lstStyle/>
                    <a:p>
                      <a:r>
                        <a:rPr lang="en-US" b="1">
                          <a:solidFill>
                            <a:schemeClr val="tx1"/>
                          </a:solidFill>
                          <a:latin typeface="#9Slide03 Arima Madurai Bold" panose="00000800000000000000"/>
                        </a:rPr>
                        <a:t>Được</a:t>
                      </a:r>
                      <a:r>
                        <a:rPr lang="en-US" b="1" baseline="0">
                          <a:solidFill>
                            <a:schemeClr val="tx1"/>
                          </a:solidFill>
                          <a:latin typeface="#9Slide03 Arima Madurai Bold" panose="00000800000000000000"/>
                        </a:rPr>
                        <a:t> sử dụng phổ biến,VD: tốc độ của người đi bộ, đạp xe đạp…</a:t>
                      </a:r>
                      <a:endParaRPr lang="en-US" b="1">
                        <a:solidFill>
                          <a:schemeClr val="tx1"/>
                        </a:solidFill>
                        <a:latin typeface="#9Slide03 Arima Madurai Bold" panose="00000800000000000000"/>
                      </a:endParaRPr>
                    </a:p>
                  </a:txBody>
                  <a:tcPr/>
                </a:tc>
                <a:extLst>
                  <a:ext uri="{0D108BD9-81ED-4DB2-BD59-A6C34878D82A}">
                    <a16:rowId xmlns="" xmlns:a16="http://schemas.microsoft.com/office/drawing/2014/main" val="758741534"/>
                  </a:ext>
                </a:extLst>
              </a:tr>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solidFill>
                            <a:schemeClr val="tx1"/>
                          </a:solidFill>
                          <a:latin typeface="#9Slide03 Arima Madurai Bold" panose="00000800000000000000"/>
                        </a:rPr>
                        <a:t>Centimet/giây</a:t>
                      </a:r>
                    </a:p>
                  </a:txBody>
                  <a:tcPr/>
                </a:tc>
                <a:tc>
                  <a:txBody>
                    <a:bodyPr/>
                    <a:lstStyle/>
                    <a:p>
                      <a:r>
                        <a:rPr lang="en-US" b="1">
                          <a:solidFill>
                            <a:schemeClr val="tx1"/>
                          </a:solidFill>
                          <a:latin typeface="#9Slide03 Arima Madurai Bold" panose="00000800000000000000"/>
                        </a:rPr>
                        <a:t>cm/s</a:t>
                      </a:r>
                    </a:p>
                  </a:txBody>
                  <a:tcPr/>
                </a:tc>
                <a:tc>
                  <a:txBody>
                    <a:bodyPr/>
                    <a:lstStyle/>
                    <a:p>
                      <a:r>
                        <a:rPr lang="en-US" b="1">
                          <a:solidFill>
                            <a:schemeClr val="tx1"/>
                          </a:solidFill>
                          <a:latin typeface="#9Slide03 Arima Madurai Bold" panose="00000800000000000000"/>
                        </a:rPr>
                        <a:t>Được</a:t>
                      </a:r>
                      <a:r>
                        <a:rPr lang="en-US" b="1" baseline="0">
                          <a:solidFill>
                            <a:schemeClr val="tx1"/>
                          </a:solidFill>
                          <a:latin typeface="#9Slide03 Arima Madurai Bold" panose="00000800000000000000"/>
                        </a:rPr>
                        <a:t> sử dụng để  đo tốc độ của con vật di chuyển chậm, ví dụ: con ốc sên</a:t>
                      </a:r>
                      <a:endParaRPr lang="en-US" b="1">
                        <a:solidFill>
                          <a:schemeClr val="tx1"/>
                        </a:solidFill>
                        <a:latin typeface="#9Slide03 Arima Madurai Bold" panose="00000800000000000000"/>
                      </a:endParaRPr>
                    </a:p>
                  </a:txBody>
                  <a:tcPr/>
                </a:tc>
                <a:extLst>
                  <a:ext uri="{0D108BD9-81ED-4DB2-BD59-A6C34878D82A}">
                    <a16:rowId xmlns="" xmlns:a16="http://schemas.microsoft.com/office/drawing/2014/main" val="767552540"/>
                  </a:ext>
                </a:extLst>
              </a:tr>
              <a:tr h="182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a:latin typeface="Montserrat Thin" panose="00000300000000000000" pitchFamily="2" charset="0"/>
                        </a:rPr>
                        <a:t>…….</a:t>
                      </a:r>
                    </a:p>
                  </a:txBody>
                  <a:tcPr/>
                </a:tc>
                <a:tc>
                  <a:txBody>
                    <a:bodyPr/>
                    <a:lstStyle/>
                    <a:p>
                      <a:r>
                        <a:rPr lang="en-US" b="1">
                          <a:latin typeface="Montserrat Thin" panose="00000300000000000000" pitchFamily="2" charset="0"/>
                        </a:rPr>
                        <a:t>……</a:t>
                      </a:r>
                    </a:p>
                  </a:txBody>
                  <a:tcPr/>
                </a:tc>
                <a:tc>
                  <a:txBody>
                    <a:bodyPr/>
                    <a:lstStyle/>
                    <a:p>
                      <a:r>
                        <a:rPr lang="en-US" b="1" dirty="0">
                          <a:latin typeface="Montserrat Thin" panose="00000300000000000000" pitchFamily="2" charset="0"/>
                        </a:rPr>
                        <a:t>…..</a:t>
                      </a:r>
                    </a:p>
                  </a:txBody>
                  <a:tcPr/>
                </a:tc>
                <a:extLst>
                  <a:ext uri="{0D108BD9-81ED-4DB2-BD59-A6C34878D82A}">
                    <a16:rowId xmlns="" xmlns:a16="http://schemas.microsoft.com/office/drawing/2014/main" val="4102724144"/>
                  </a:ext>
                </a:extLst>
              </a:tr>
            </a:tbl>
          </a:graphicData>
        </a:graphic>
      </p:graphicFrame>
    </p:spTree>
    <p:extLst>
      <p:ext uri="{BB962C8B-B14F-4D97-AF65-F5344CB8AC3E}">
        <p14:creationId xmlns:p14="http://schemas.microsoft.com/office/powerpoint/2010/main" val="146871213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8088" y="1340316"/>
            <a:ext cx="3381473" cy="2738797"/>
          </a:xfrm>
          <a:prstGeom prst="rect">
            <a:avLst/>
          </a:prstGeom>
        </p:spPr>
      </p:pic>
      <p:sp>
        <p:nvSpPr>
          <p:cNvPr id="4" name="TextBox 3"/>
          <p:cNvSpPr txBox="1"/>
          <p:nvPr/>
        </p:nvSpPr>
        <p:spPr>
          <a:xfrm>
            <a:off x="875845" y="4257841"/>
            <a:ext cx="2627538" cy="584775"/>
          </a:xfrm>
          <a:prstGeom prst="rect">
            <a:avLst/>
          </a:prstGeom>
          <a:noFill/>
        </p:spPr>
        <p:txBody>
          <a:bodyPr wrap="square" rtlCol="0">
            <a:spAutoFit/>
          </a:bodyPr>
          <a:lstStyle/>
          <a:p>
            <a:pPr algn="ctr"/>
            <a:r>
              <a:rPr lang="en-US" sz="3200">
                <a:solidFill>
                  <a:srgbClr val="0000FF"/>
                </a:solidFill>
              </a:rPr>
              <a:t>5,5 </a:t>
            </a:r>
            <a:r>
              <a:rPr lang="en-US" sz="3200">
                <a:solidFill>
                  <a:srgbClr val="FF0000"/>
                </a:solidFill>
              </a:rPr>
              <a:t>cm/s</a:t>
            </a:r>
          </a:p>
        </p:txBody>
      </p:sp>
      <p:pic>
        <p:nvPicPr>
          <p:cNvPr id="5" name="Picture 4"/>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368394" y="1340315"/>
            <a:ext cx="3288146" cy="2738797"/>
          </a:xfrm>
          <a:prstGeom prst="rect">
            <a:avLst/>
          </a:prstGeom>
        </p:spPr>
      </p:pic>
      <p:sp>
        <p:nvSpPr>
          <p:cNvPr id="6" name="TextBox 5"/>
          <p:cNvSpPr txBox="1"/>
          <p:nvPr/>
        </p:nvSpPr>
        <p:spPr>
          <a:xfrm>
            <a:off x="5286406" y="4248422"/>
            <a:ext cx="1837435" cy="584775"/>
          </a:xfrm>
          <a:prstGeom prst="rect">
            <a:avLst/>
          </a:prstGeom>
          <a:noFill/>
        </p:spPr>
        <p:txBody>
          <a:bodyPr wrap="square" rtlCol="0">
            <a:spAutoFit/>
          </a:bodyPr>
          <a:lstStyle/>
          <a:p>
            <a:pPr algn="ctr"/>
            <a:r>
              <a:rPr lang="en-US" sz="3200">
                <a:solidFill>
                  <a:srgbClr val="0000FF"/>
                </a:solidFill>
              </a:rPr>
              <a:t>4 </a:t>
            </a:r>
            <a:r>
              <a:rPr lang="en-US" sz="3200">
                <a:solidFill>
                  <a:srgbClr val="00B050"/>
                </a:solidFill>
              </a:rPr>
              <a:t>m/s</a:t>
            </a:r>
          </a:p>
        </p:txBody>
      </p:sp>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349807" y="1340315"/>
            <a:ext cx="3426557" cy="2576945"/>
          </a:xfrm>
          <a:prstGeom prst="rect">
            <a:avLst/>
          </a:prstGeom>
        </p:spPr>
      </p:pic>
      <p:sp>
        <p:nvSpPr>
          <p:cNvPr id="8" name="TextBox 7"/>
          <p:cNvSpPr txBox="1"/>
          <p:nvPr/>
        </p:nvSpPr>
        <p:spPr>
          <a:xfrm>
            <a:off x="9541163" y="4079112"/>
            <a:ext cx="1943858" cy="584775"/>
          </a:xfrm>
          <a:prstGeom prst="rect">
            <a:avLst/>
          </a:prstGeom>
          <a:noFill/>
        </p:spPr>
        <p:txBody>
          <a:bodyPr wrap="square" rtlCol="0">
            <a:spAutoFit/>
          </a:bodyPr>
          <a:lstStyle/>
          <a:p>
            <a:pPr algn="ctr"/>
            <a:r>
              <a:rPr lang="en-US" sz="3200">
                <a:solidFill>
                  <a:srgbClr val="0000FF"/>
                </a:solidFill>
              </a:rPr>
              <a:t>50 </a:t>
            </a:r>
            <a:r>
              <a:rPr lang="en-US" sz="3200"/>
              <a:t>km/h</a:t>
            </a:r>
          </a:p>
        </p:txBody>
      </p:sp>
    </p:spTree>
    <p:extLst>
      <p:ext uri="{BB962C8B-B14F-4D97-AF65-F5344CB8AC3E}">
        <p14:creationId xmlns:p14="http://schemas.microsoft.com/office/powerpoint/2010/main" val="17529349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16369" y="157156"/>
            <a:ext cx="600837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II.</a:t>
            </a:r>
            <a:r>
              <a:rPr kumimoji="0" lang="en-US" sz="3600" b="0" i="0" u="none" strike="noStrike" kern="1200" cap="none" spc="0" normalizeH="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 Đơn vị đo tốc độ </a:t>
            </a:r>
            <a:endPar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endParaRPr>
          </a:p>
        </p:txBody>
      </p:sp>
      <p:graphicFrame>
        <p:nvGraphicFramePr>
          <p:cNvPr id="2" name="Table 1"/>
          <p:cNvGraphicFramePr>
            <a:graphicFrameLocks noGrp="1"/>
          </p:cNvGraphicFramePr>
          <p:nvPr>
            <p:extLst>
              <p:ext uri="{D42A27DB-BD31-4B8C-83A1-F6EECF244321}">
                <p14:modId xmlns:p14="http://schemas.microsoft.com/office/powerpoint/2010/main" val="949193623"/>
              </p:ext>
            </p:extLst>
          </p:nvPr>
        </p:nvGraphicFramePr>
        <p:xfrm>
          <a:off x="979056" y="1587884"/>
          <a:ext cx="10233888" cy="1112520"/>
        </p:xfrm>
        <a:graphic>
          <a:graphicData uri="http://schemas.openxmlformats.org/drawingml/2006/table">
            <a:tbl>
              <a:tblPr firstRow="1" bandRow="1">
                <a:tableStyleId>{5940675A-B579-460E-94D1-54222C63F5DA}</a:tableStyleId>
              </a:tblPr>
              <a:tblGrid>
                <a:gridCol w="3411296">
                  <a:extLst>
                    <a:ext uri="{9D8B030D-6E8A-4147-A177-3AD203B41FA5}">
                      <a16:colId xmlns="" xmlns:a16="http://schemas.microsoft.com/office/drawing/2014/main" val="145858944"/>
                    </a:ext>
                  </a:extLst>
                </a:gridCol>
                <a:gridCol w="3411296">
                  <a:extLst>
                    <a:ext uri="{9D8B030D-6E8A-4147-A177-3AD203B41FA5}">
                      <a16:colId xmlns="" xmlns:a16="http://schemas.microsoft.com/office/drawing/2014/main" val="1014627296"/>
                    </a:ext>
                  </a:extLst>
                </a:gridCol>
                <a:gridCol w="3411296">
                  <a:extLst>
                    <a:ext uri="{9D8B030D-6E8A-4147-A177-3AD203B41FA5}">
                      <a16:colId xmlns="" xmlns:a16="http://schemas.microsoft.com/office/drawing/2014/main" val="3784394516"/>
                    </a:ext>
                  </a:extLst>
                </a:gridCol>
              </a:tblGrid>
              <a:tr h="370840">
                <a:tc>
                  <a:txBody>
                    <a:bodyPr/>
                    <a:lstStyle/>
                    <a:p>
                      <a:pPr algn="ctr"/>
                      <a:r>
                        <a:rPr lang="en-US">
                          <a:latin typeface="#9Slide03 Arima Madurai Bold" panose="00000800000000000000"/>
                        </a:rPr>
                        <a:t>Đơn</a:t>
                      </a:r>
                      <a:r>
                        <a:rPr lang="en-US" baseline="0">
                          <a:latin typeface="#9Slide03 Arima Madurai Bold" panose="00000800000000000000"/>
                        </a:rPr>
                        <a:t> vị đo độ dài</a:t>
                      </a:r>
                      <a:endParaRPr lang="en-US">
                        <a:latin typeface="#9Slide03 Arima Madurai Bold" panose="00000800000000000000"/>
                      </a:endParaRPr>
                    </a:p>
                  </a:txBody>
                  <a:tcPr>
                    <a:solidFill>
                      <a:schemeClr val="tx2">
                        <a:lumMod val="20000"/>
                        <a:lumOff val="80000"/>
                      </a:schemeClr>
                    </a:solidFill>
                  </a:tcPr>
                </a:tc>
                <a:tc>
                  <a:txBody>
                    <a:bodyPr/>
                    <a:lstStyle/>
                    <a:p>
                      <a:pPr algn="ctr"/>
                      <a:r>
                        <a:rPr lang="en-US">
                          <a:latin typeface="#9Slide03 Arima Madurai Bold" panose="00000800000000000000"/>
                        </a:rPr>
                        <a:t>Mét</a:t>
                      </a:r>
                      <a:r>
                        <a:rPr lang="en-US" baseline="0">
                          <a:latin typeface="#9Slide03 Arima Madurai Bold" panose="00000800000000000000"/>
                        </a:rPr>
                        <a:t> (m)</a:t>
                      </a:r>
                      <a:endParaRPr lang="en-US">
                        <a:latin typeface="#9Slide03 Arima Madurai Bold" panose="00000800000000000000"/>
                      </a:endParaRPr>
                    </a:p>
                  </a:txBody>
                  <a:tcPr/>
                </a:tc>
                <a:tc>
                  <a:txBody>
                    <a:bodyPr/>
                    <a:lstStyle/>
                    <a:p>
                      <a:pPr algn="ctr"/>
                      <a:r>
                        <a:rPr lang="en-US">
                          <a:latin typeface="#9Slide03 Arima Madurai Bold" panose="00000800000000000000"/>
                        </a:rPr>
                        <a:t>Ki</a:t>
                      </a:r>
                      <a:r>
                        <a:rPr lang="en-US" baseline="0">
                          <a:latin typeface="#9Slide03 Arima Madurai Bold" panose="00000800000000000000"/>
                        </a:rPr>
                        <a:t>lômét(km)</a:t>
                      </a:r>
                      <a:endParaRPr lang="en-US">
                        <a:latin typeface="#9Slide03 Arima Madurai Bold" panose="00000800000000000000"/>
                      </a:endParaRPr>
                    </a:p>
                  </a:txBody>
                  <a:tcPr/>
                </a:tc>
                <a:extLst>
                  <a:ext uri="{0D108BD9-81ED-4DB2-BD59-A6C34878D82A}">
                    <a16:rowId xmlns="" xmlns:a16="http://schemas.microsoft.com/office/drawing/2014/main" val="524040993"/>
                  </a:ext>
                </a:extLst>
              </a:tr>
              <a:tr h="370840">
                <a:tc>
                  <a:txBody>
                    <a:bodyPr/>
                    <a:lstStyle/>
                    <a:p>
                      <a:pPr algn="ctr"/>
                      <a:r>
                        <a:rPr lang="en-US">
                          <a:latin typeface="#9Slide03 Arima Madurai Bold" panose="00000800000000000000"/>
                        </a:rPr>
                        <a:t>Đơn</a:t>
                      </a:r>
                      <a:r>
                        <a:rPr lang="en-US" baseline="0">
                          <a:latin typeface="#9Slide03 Arima Madurai Bold" panose="00000800000000000000"/>
                        </a:rPr>
                        <a:t> vị đo thời gian</a:t>
                      </a:r>
                      <a:endParaRPr lang="en-US">
                        <a:latin typeface="#9Slide03 Arima Madurai Bold" panose="00000800000000000000"/>
                      </a:endParaRPr>
                    </a:p>
                  </a:txBody>
                  <a:tcPr>
                    <a:solidFill>
                      <a:schemeClr val="accent4"/>
                    </a:solidFill>
                  </a:tcPr>
                </a:tc>
                <a:tc>
                  <a:txBody>
                    <a:bodyPr/>
                    <a:lstStyle/>
                    <a:p>
                      <a:pPr algn="ctr"/>
                      <a:r>
                        <a:rPr lang="en-US">
                          <a:latin typeface="#9Slide03 Arima Madurai Bold" panose="00000800000000000000"/>
                        </a:rPr>
                        <a:t>Giây</a:t>
                      </a:r>
                      <a:r>
                        <a:rPr lang="en-US" baseline="0">
                          <a:latin typeface="#9Slide03 Arima Madurai Bold" panose="00000800000000000000"/>
                        </a:rPr>
                        <a:t> (s)</a:t>
                      </a:r>
                      <a:endParaRPr lang="en-US">
                        <a:latin typeface="#9Slide03 Arima Madurai Bold" panose="00000800000000000000"/>
                      </a:endParaRPr>
                    </a:p>
                  </a:txBody>
                  <a:tcPr/>
                </a:tc>
                <a:tc>
                  <a:txBody>
                    <a:bodyPr/>
                    <a:lstStyle/>
                    <a:p>
                      <a:pPr algn="ctr"/>
                      <a:r>
                        <a:rPr lang="en-US">
                          <a:latin typeface="#9Slide03 Arima Madurai Bold" panose="00000800000000000000"/>
                        </a:rPr>
                        <a:t>Giờ(h)</a:t>
                      </a:r>
                    </a:p>
                  </a:txBody>
                  <a:tcPr/>
                </a:tc>
                <a:extLst>
                  <a:ext uri="{0D108BD9-81ED-4DB2-BD59-A6C34878D82A}">
                    <a16:rowId xmlns="" xmlns:a16="http://schemas.microsoft.com/office/drawing/2014/main" val="502868440"/>
                  </a:ext>
                </a:extLst>
              </a:tr>
              <a:tr h="370840">
                <a:tc>
                  <a:txBody>
                    <a:bodyPr/>
                    <a:lstStyle/>
                    <a:p>
                      <a:pPr algn="ctr"/>
                      <a:r>
                        <a:rPr lang="en-US">
                          <a:latin typeface="#9Slide03 Arima Madurai Bold" panose="00000800000000000000"/>
                        </a:rPr>
                        <a:t>Đơn</a:t>
                      </a:r>
                      <a:r>
                        <a:rPr lang="en-US" baseline="0">
                          <a:latin typeface="#9Slide03 Arima Madurai Bold" panose="00000800000000000000"/>
                        </a:rPr>
                        <a:t> vị đo tốc độ</a:t>
                      </a:r>
                      <a:endParaRPr lang="en-US">
                        <a:latin typeface="#9Slide03 Arima Madurai Bold" panose="00000800000000000000"/>
                      </a:endParaRPr>
                    </a:p>
                  </a:txBody>
                  <a:tcPr>
                    <a:solidFill>
                      <a:srgbClr val="FFFF00"/>
                    </a:solidFill>
                  </a:tcPr>
                </a:tc>
                <a:tc>
                  <a:txBody>
                    <a:bodyPr/>
                    <a:lstStyle/>
                    <a:p>
                      <a:pPr algn="ctr"/>
                      <a:r>
                        <a:rPr lang="en-US">
                          <a:latin typeface="#9Slide03 Arima Madurai Bold" panose="00000800000000000000"/>
                        </a:rPr>
                        <a:t>Mét</a:t>
                      </a:r>
                      <a:r>
                        <a:rPr lang="en-US" baseline="0">
                          <a:latin typeface="#9Slide03 Arima Madurai Bold" panose="00000800000000000000"/>
                        </a:rPr>
                        <a:t> trên giây(m/s)</a:t>
                      </a:r>
                      <a:endParaRPr lang="en-US">
                        <a:latin typeface="#9Slide03 Arima Madurai Bold" panose="00000800000000000000"/>
                      </a:endParaRPr>
                    </a:p>
                  </a:txBody>
                  <a:tcPr/>
                </a:tc>
                <a:tc>
                  <a:txBody>
                    <a:bodyPr/>
                    <a:lstStyle/>
                    <a:p>
                      <a:pPr algn="ctr"/>
                      <a:r>
                        <a:rPr lang="en-US" dirty="0" err="1">
                          <a:latin typeface="#9Slide03 Arima Madurai Bold" panose="00000800000000000000"/>
                        </a:rPr>
                        <a:t>Ki</a:t>
                      </a:r>
                      <a:r>
                        <a:rPr lang="en-US" baseline="0" dirty="0" err="1">
                          <a:latin typeface="#9Slide03 Arima Madurai Bold" panose="00000800000000000000"/>
                        </a:rPr>
                        <a:t>lômét</a:t>
                      </a:r>
                      <a:r>
                        <a:rPr lang="en-US" baseline="0" dirty="0">
                          <a:latin typeface="#9Slide03 Arima Madurai Bold" panose="00000800000000000000"/>
                        </a:rPr>
                        <a:t> </a:t>
                      </a:r>
                      <a:r>
                        <a:rPr lang="en-US" baseline="0" dirty="0" err="1">
                          <a:latin typeface="#9Slide03 Arima Madurai Bold" panose="00000800000000000000"/>
                        </a:rPr>
                        <a:t>trên</a:t>
                      </a:r>
                      <a:r>
                        <a:rPr lang="en-US" baseline="0" dirty="0">
                          <a:latin typeface="#9Slide03 Arima Madurai Bold" panose="00000800000000000000"/>
                        </a:rPr>
                        <a:t> </a:t>
                      </a:r>
                      <a:r>
                        <a:rPr lang="en-US" baseline="0" dirty="0" err="1">
                          <a:latin typeface="#9Slide03 Arima Madurai Bold" panose="00000800000000000000"/>
                        </a:rPr>
                        <a:t>giờ</a:t>
                      </a:r>
                      <a:r>
                        <a:rPr lang="en-US" baseline="0" dirty="0">
                          <a:latin typeface="#9Slide03 Arima Madurai Bold" panose="00000800000000000000"/>
                        </a:rPr>
                        <a:t> (km/h)</a:t>
                      </a:r>
                      <a:endParaRPr lang="en-US" dirty="0">
                        <a:latin typeface="#9Slide03 Arima Madurai Bold" panose="00000800000000000000"/>
                      </a:endParaRPr>
                    </a:p>
                  </a:txBody>
                  <a:tcPr/>
                </a:tc>
                <a:extLst>
                  <a:ext uri="{0D108BD9-81ED-4DB2-BD59-A6C34878D82A}">
                    <a16:rowId xmlns="" xmlns:a16="http://schemas.microsoft.com/office/drawing/2014/main" val="3645146736"/>
                  </a:ext>
                </a:extLst>
              </a:tr>
            </a:tbl>
          </a:graphicData>
        </a:graphic>
      </p:graphicFrame>
      <p:sp>
        <p:nvSpPr>
          <p:cNvPr id="3" name="TextBox 2"/>
          <p:cNvSpPr txBox="1"/>
          <p:nvPr/>
        </p:nvSpPr>
        <p:spPr>
          <a:xfrm>
            <a:off x="4276436" y="1173018"/>
            <a:ext cx="4596130" cy="369332"/>
          </a:xfrm>
          <a:prstGeom prst="rect">
            <a:avLst/>
          </a:prstGeom>
          <a:noFill/>
        </p:spPr>
        <p:txBody>
          <a:bodyPr wrap="none" rtlCol="0">
            <a:spAutoFit/>
          </a:bodyPr>
          <a:lstStyle/>
          <a:p>
            <a:r>
              <a:rPr lang="en-US" b="1">
                <a:solidFill>
                  <a:srgbClr val="FF0000"/>
                </a:solidFill>
                <a:latin typeface="#9Slide03 Arima Madurai Bold" panose="00000800000000000000"/>
              </a:rPr>
              <a:t>CÁC ĐƠN VỊ ĐO TỐC ĐỘ THƯỜNG DÙNG</a:t>
            </a:r>
          </a:p>
        </p:txBody>
      </p:sp>
      <p:sp>
        <p:nvSpPr>
          <p:cNvPr id="4" name="TextBox 3"/>
          <p:cNvSpPr txBox="1"/>
          <p:nvPr/>
        </p:nvSpPr>
        <p:spPr>
          <a:xfrm>
            <a:off x="-1773383" y="3023136"/>
            <a:ext cx="12277720" cy="461665"/>
          </a:xfrm>
          <a:prstGeom prst="rect">
            <a:avLst/>
          </a:prstGeom>
          <a:noFill/>
        </p:spPr>
        <p:txBody>
          <a:bodyPr wrap="none" rtlCol="0">
            <a:spAutoFit/>
          </a:bodyPr>
          <a:lstStyle/>
          <a:p>
            <a:pPr lvl="8"/>
            <a:r>
              <a:rPr lang="en-US" sz="2400" b="1">
                <a:solidFill>
                  <a:srgbClr val="FF0000"/>
                </a:solidFill>
                <a:latin typeface="#9Slide03 Arima Madurai Bold" panose="00000800000000000000"/>
              </a:rPr>
              <a:t>- Đơn vị đo tốc độ thường dùng là: m/s và km/h</a:t>
            </a:r>
          </a:p>
        </p:txBody>
      </p:sp>
      <p:graphicFrame>
        <p:nvGraphicFramePr>
          <p:cNvPr id="5" name="Object 4"/>
          <p:cNvGraphicFramePr>
            <a:graphicFrameLocks noChangeAspect="1"/>
          </p:cNvGraphicFramePr>
          <p:nvPr>
            <p:extLst>
              <p:ext uri="{D42A27DB-BD31-4B8C-83A1-F6EECF244321}">
                <p14:modId xmlns:p14="http://schemas.microsoft.com/office/powerpoint/2010/main" val="2773533146"/>
              </p:ext>
            </p:extLst>
          </p:nvPr>
        </p:nvGraphicFramePr>
        <p:xfrm>
          <a:off x="2512290" y="3654092"/>
          <a:ext cx="5116946" cy="1706035"/>
        </p:xfrm>
        <a:graphic>
          <a:graphicData uri="http://schemas.openxmlformats.org/presentationml/2006/ole">
            <mc:AlternateContent xmlns:mc="http://schemas.openxmlformats.org/markup-compatibility/2006">
              <mc:Choice xmlns:v="urn:schemas-microsoft-com:vml" Requires="v">
                <p:oleObj spid="_x0000_s2107" name="Equation" r:id="rId5" imgW="1701720" imgH="634680" progId="Equation.DSMT4">
                  <p:embed/>
                </p:oleObj>
              </mc:Choice>
              <mc:Fallback>
                <p:oleObj name="Equation" r:id="rId5" imgW="1701720" imgH="634680" progId="Equation.DSMT4">
                  <p:embed/>
                  <p:pic>
                    <p:nvPicPr>
                      <p:cNvPr id="0" name=""/>
                      <p:cNvPicPr/>
                      <p:nvPr/>
                    </p:nvPicPr>
                    <p:blipFill>
                      <a:blip r:embed="rId6"/>
                      <a:stretch>
                        <a:fillRect/>
                      </a:stretch>
                    </p:blipFill>
                    <p:spPr>
                      <a:xfrm>
                        <a:off x="2512290" y="3654092"/>
                        <a:ext cx="5116946" cy="1706035"/>
                      </a:xfrm>
                      <a:prstGeom prst="rect">
                        <a:avLst/>
                      </a:prstGeom>
                    </p:spPr>
                  </p:pic>
                </p:oleObj>
              </mc:Fallback>
            </mc:AlternateContent>
          </a:graphicData>
        </a:graphic>
      </p:graphicFrame>
      <p:pic>
        <p:nvPicPr>
          <p:cNvPr id="11" name="Picture 1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46909" y="719249"/>
            <a:ext cx="1025254" cy="813939"/>
          </a:xfrm>
          <a:prstGeom prst="rect">
            <a:avLst/>
          </a:prstGeom>
          <a:ln>
            <a:noFill/>
          </a:ln>
          <a:effectLst>
            <a:softEdge rad="112500"/>
          </a:effectLst>
        </p:spPr>
      </p:pic>
    </p:spTree>
    <p:extLst>
      <p:ext uri="{BB962C8B-B14F-4D97-AF65-F5344CB8AC3E}">
        <p14:creationId xmlns:p14="http://schemas.microsoft.com/office/powerpoint/2010/main" val="2523495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circle(in)">
                                      <p:cBhvr>
                                        <p:cTn id="20" dur="2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9" name="文本框 2"/>
          <p:cNvSpPr txBox="1"/>
          <p:nvPr/>
        </p:nvSpPr>
        <p:spPr>
          <a:xfrm>
            <a:off x="332508" y="735725"/>
            <a:ext cx="1165629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altLang="zh-CN" sz="2800" b="0" i="0" u="none" strike="noStrike" kern="1200" cap="none" spc="0" normalizeH="0" baseline="0" noProof="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rPr>
              <a:t>Trong một buổi tập luyện, vận động viên A bơi 32 giây được quãng đường 48 m, vận động viên B bơi 30 giây được quãng đường 46,5 m.Trong hai vận động viên này, vận động viên nào bơi nhanh hơn?</a:t>
            </a:r>
            <a:endParaRPr kumimoji="0" lang="zh-CN" altLang="en-US" sz="2800" b="0" i="0" u="none" strike="noStrike" kern="1200" cap="none" spc="0" normalizeH="0" baseline="0" noProof="0" dirty="0">
              <a:ln>
                <a:noFill/>
              </a:ln>
              <a:solidFill>
                <a:srgbClr val="E05802"/>
              </a:solidFill>
              <a:effectLst/>
              <a:uLnTx/>
              <a:uFillTx/>
              <a:latin typeface="#9Slide03 Arima Madurai Black" panose="00000A00000000000000" pitchFamily="2" charset="0"/>
              <a:ea typeface="微软雅黑" charset="-122"/>
              <a:cs typeface="#9Slide03 Arima Madurai Black" panose="00000A00000000000000" pitchFamily="2" charset="0"/>
            </a:endParaRPr>
          </a:p>
        </p:txBody>
      </p:sp>
      <p:grpSp>
        <p:nvGrpSpPr>
          <p:cNvPr id="16" name="Group 15"/>
          <p:cNvGrpSpPr/>
          <p:nvPr/>
        </p:nvGrpSpPr>
        <p:grpSpPr>
          <a:xfrm>
            <a:off x="4892389" y="0"/>
            <a:ext cx="3808265" cy="728195"/>
            <a:chOff x="4255125" y="1163259"/>
            <a:chExt cx="6363517" cy="935178"/>
          </a:xfrm>
        </p:grpSpPr>
        <p:sp>
          <p:nvSpPr>
            <p:cNvPr id="17" name="矩形 8"/>
            <p:cNvSpPr/>
            <p:nvPr/>
          </p:nvSpPr>
          <p:spPr>
            <a:xfrm>
              <a:off x="4255125" y="1163259"/>
              <a:ext cx="3931945" cy="935178"/>
            </a:xfrm>
            <a:prstGeom prst="rect">
              <a:avLst/>
            </a:prstGeom>
            <a:solidFill>
              <a:srgbClr val="75C50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3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white"/>
                </a:solidFill>
                <a:effectLst/>
                <a:uLnTx/>
                <a:uFillTx/>
                <a:latin typeface="华文细黑" panose="02010600040101010101" pitchFamily="2" charset="-122"/>
                <a:ea typeface="微软雅黑" charset="-122"/>
                <a:cs typeface="+mn-ea"/>
                <a:sym typeface="华文细黑" panose="02010600040101010101" pitchFamily="2" charset="-122"/>
              </a:endParaRPr>
            </a:p>
          </p:txBody>
        </p:sp>
        <p:sp>
          <p:nvSpPr>
            <p:cNvPr id="18" name="TextBox 17"/>
            <p:cNvSpPr txBox="1"/>
            <p:nvPr/>
          </p:nvSpPr>
          <p:spPr>
            <a:xfrm>
              <a:off x="4779838" y="1347445"/>
              <a:ext cx="5838804" cy="750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323433"/>
                  </a:solidFill>
                  <a:effectLst/>
                  <a:uLnTx/>
                  <a:uFillTx/>
                  <a:latin typeface="#9Slide03 Arima Madurai Black" panose="00000A00000000000000" pitchFamily="2" charset="0"/>
                  <a:ea typeface="+mn-ea"/>
                  <a:cs typeface="#9Slide03 Arima Madurai Black" panose="00000A00000000000000" pitchFamily="2" charset="0"/>
                </a:rPr>
                <a:t>Mở đầu</a:t>
              </a:r>
            </a:p>
          </p:txBody>
        </p:sp>
      </p:grpSp>
      <p:pic>
        <p:nvPicPr>
          <p:cNvPr id="6146" name="Picture 2" descr="Bơi Việt Nam ở SEA Games 31: Ngôi Á quân đã là thành công - Báo Công an  Nhân dân điện tử"/>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22089" y="2551607"/>
            <a:ext cx="3670300" cy="21105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58933" y="4803442"/>
            <a:ext cx="2656496" cy="707886"/>
          </a:xfrm>
          <a:prstGeom prst="rect">
            <a:avLst/>
          </a:prstGeom>
          <a:noFill/>
        </p:spPr>
        <p:txBody>
          <a:bodyPr wrap="none" rtlCol="0">
            <a:spAutoFit/>
          </a:bodyPr>
          <a:lstStyle/>
          <a:p>
            <a:r>
              <a:rPr lang="en-US" sz="4000">
                <a:solidFill>
                  <a:srgbClr val="FF0000"/>
                </a:solidFill>
              </a:rPr>
              <a:t>A: 48m -32s</a:t>
            </a:r>
          </a:p>
        </p:txBody>
      </p:sp>
      <p:pic>
        <p:nvPicPr>
          <p:cNvPr id="6148" name="Picture 4" descr="VẬN ĐỘNG VIÊN BƠI LỘI: Cập nhật thông tin, tin tức mới nhất"/>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33310" y="2486951"/>
            <a:ext cx="3802254" cy="21849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260253" y="4690890"/>
            <a:ext cx="3026791" cy="707886"/>
          </a:xfrm>
          <a:prstGeom prst="rect">
            <a:avLst/>
          </a:prstGeom>
          <a:noFill/>
        </p:spPr>
        <p:txBody>
          <a:bodyPr wrap="none" rtlCol="0">
            <a:spAutoFit/>
          </a:bodyPr>
          <a:lstStyle/>
          <a:p>
            <a:r>
              <a:rPr lang="en-US" sz="4000">
                <a:solidFill>
                  <a:srgbClr val="0000FF"/>
                </a:solidFill>
              </a:rPr>
              <a:t>B: 46,5m -30s</a:t>
            </a:r>
          </a:p>
        </p:txBody>
      </p:sp>
    </p:spTree>
    <p:extLst>
      <p:ext uri="{BB962C8B-B14F-4D97-AF65-F5344CB8AC3E}">
        <p14:creationId xmlns:p14="http://schemas.microsoft.com/office/powerpoint/2010/main" val="487664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146"/>
                                        </p:tgtEl>
                                        <p:attrNameLst>
                                          <p:attrName>style.visibility</p:attrName>
                                        </p:attrNameLst>
                                      </p:cBhvr>
                                      <p:to>
                                        <p:strVal val="visible"/>
                                      </p:to>
                                    </p:set>
                                    <p:animEffect transition="in" filter="barn(inVertical)">
                                      <p:cBhvr>
                                        <p:cTn id="14" dur="500"/>
                                        <p:tgtEl>
                                          <p:spTgt spid="61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Effect transition="in" filter="wipe(down)">
                                      <p:cBhvr>
                                        <p:cTn id="19" dur="500"/>
                                        <p:tgtEl>
                                          <p:spTgt spid="6148"/>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4"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16369" y="157156"/>
            <a:ext cx="6008376"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II. Đơn vị đo tốc độ </a:t>
            </a:r>
          </a:p>
        </p:txBody>
      </p:sp>
      <p:sp>
        <p:nvSpPr>
          <p:cNvPr id="7" name="TextBox 6"/>
          <p:cNvSpPr txBox="1"/>
          <p:nvPr/>
        </p:nvSpPr>
        <p:spPr>
          <a:xfrm>
            <a:off x="866274" y="877150"/>
            <a:ext cx="11325726" cy="830997"/>
          </a:xfrm>
          <a:prstGeom prst="rect">
            <a:avLst/>
          </a:prstGeom>
          <a:noFill/>
        </p:spPr>
        <p:txBody>
          <a:bodyPr wrap="square" rtlCol="0">
            <a:spAutoFit/>
          </a:bodyPr>
          <a:lstStyle/>
          <a:p>
            <a:r>
              <a:rPr lang="en-US" sz="2400" b="1">
                <a:solidFill>
                  <a:srgbClr val="0000FF"/>
                </a:solidFill>
                <a:latin typeface="#9Slide03 Arima Madurai Bold" panose="00000800000000000000"/>
              </a:rPr>
              <a:t>Ví dụ: Một vận động viên chạy trên quãng đường dài 1km. </a:t>
            </a:r>
          </a:p>
          <a:p>
            <a:r>
              <a:rPr lang="en-US" sz="2400" b="1">
                <a:solidFill>
                  <a:srgbClr val="0000FF"/>
                </a:solidFill>
                <a:latin typeface="#9Slide03 Arima Madurai Bold" panose="00000800000000000000"/>
              </a:rPr>
              <a:t>Người đó đi và về hết 400s. Tính tốc độ của vận động viên.</a:t>
            </a:r>
          </a:p>
        </p:txBody>
      </p:sp>
      <p:sp>
        <p:nvSpPr>
          <p:cNvPr id="9" name="TextBox 8"/>
          <p:cNvSpPr txBox="1"/>
          <p:nvPr/>
        </p:nvSpPr>
        <p:spPr>
          <a:xfrm>
            <a:off x="1498599" y="2267744"/>
            <a:ext cx="8783780" cy="1200329"/>
          </a:xfrm>
          <a:prstGeom prst="rect">
            <a:avLst/>
          </a:prstGeom>
          <a:noFill/>
        </p:spPr>
        <p:txBody>
          <a:bodyPr wrap="square" rtlCol="0">
            <a:spAutoFit/>
          </a:bodyPr>
          <a:lstStyle/>
          <a:p>
            <a:r>
              <a:rPr lang="en-US" sz="2400" b="1">
                <a:solidFill>
                  <a:srgbClr val="C00000"/>
                </a:solidFill>
                <a:latin typeface="#9Slide03 Arima Madurai Bold" panose="00000800000000000000"/>
              </a:rPr>
              <a:t>Quãng vận động viên chạy là:</a:t>
            </a:r>
          </a:p>
          <a:p>
            <a:r>
              <a:rPr lang="en-US" sz="2400" b="1">
                <a:solidFill>
                  <a:srgbClr val="C00000"/>
                </a:solidFill>
                <a:latin typeface="#9Slide03 Arima Madurai Bold" panose="00000800000000000000"/>
              </a:rPr>
              <a:t>s = s</a:t>
            </a:r>
            <a:r>
              <a:rPr lang="en-US" sz="2400" b="1" baseline="-25000">
                <a:solidFill>
                  <a:srgbClr val="C00000"/>
                </a:solidFill>
                <a:latin typeface="#9Slide03 Arima Madurai Bold" panose="00000800000000000000"/>
              </a:rPr>
              <a:t>lượt đi</a:t>
            </a:r>
            <a:r>
              <a:rPr lang="en-US" sz="2400" b="1">
                <a:solidFill>
                  <a:srgbClr val="C00000"/>
                </a:solidFill>
                <a:latin typeface="#9Slide03 Arima Madurai Bold" panose="00000800000000000000"/>
              </a:rPr>
              <a:t> + s</a:t>
            </a:r>
            <a:r>
              <a:rPr lang="en-US" sz="2400" b="1" baseline="-25000">
                <a:solidFill>
                  <a:srgbClr val="C00000"/>
                </a:solidFill>
                <a:latin typeface="#9Slide03 Arima Madurai Bold" panose="00000800000000000000"/>
              </a:rPr>
              <a:t>lượt về </a:t>
            </a:r>
            <a:r>
              <a:rPr lang="en-US" sz="2400" b="1">
                <a:solidFill>
                  <a:srgbClr val="C00000"/>
                </a:solidFill>
                <a:latin typeface="#9Slide03 Arima Madurai Bold" panose="00000800000000000000"/>
              </a:rPr>
              <a:t>= 1 + 1 = 2 (km) = 2000 (m)</a:t>
            </a:r>
          </a:p>
          <a:p>
            <a:r>
              <a:rPr lang="en-US" sz="2400" b="1">
                <a:solidFill>
                  <a:srgbClr val="C00000"/>
                </a:solidFill>
                <a:latin typeface="#9Slide03 Arima Madurai Bold" panose="00000800000000000000"/>
              </a:rPr>
              <a:t>Ta có: </a:t>
            </a:r>
          </a:p>
        </p:txBody>
      </p:sp>
      <p:graphicFrame>
        <p:nvGraphicFramePr>
          <p:cNvPr id="10" name="Object 9"/>
          <p:cNvGraphicFramePr>
            <a:graphicFrameLocks noChangeAspect="1"/>
          </p:cNvGraphicFramePr>
          <p:nvPr>
            <p:extLst>
              <p:ext uri="{D42A27DB-BD31-4B8C-83A1-F6EECF244321}">
                <p14:modId xmlns:p14="http://schemas.microsoft.com/office/powerpoint/2010/main" val="2063009767"/>
              </p:ext>
            </p:extLst>
          </p:nvPr>
        </p:nvGraphicFramePr>
        <p:xfrm>
          <a:off x="3419186" y="3175143"/>
          <a:ext cx="4136160" cy="1036637"/>
        </p:xfrm>
        <a:graphic>
          <a:graphicData uri="http://schemas.openxmlformats.org/presentationml/2006/ole">
            <mc:AlternateContent xmlns:mc="http://schemas.openxmlformats.org/markup-compatibility/2006">
              <mc:Choice xmlns:v="urn:schemas-microsoft-com:vml" Requires="v">
                <p:oleObj spid="_x0000_s3128" name="Equation" r:id="rId5" imgW="1511280" imgH="393480" progId="Equation.DSMT4">
                  <p:embed/>
                </p:oleObj>
              </mc:Choice>
              <mc:Fallback>
                <p:oleObj name="Equation" r:id="rId5" imgW="1511280" imgH="393480" progId="Equation.DSMT4">
                  <p:embed/>
                  <p:pic>
                    <p:nvPicPr>
                      <p:cNvPr id="0" name=""/>
                      <p:cNvPicPr/>
                      <p:nvPr/>
                    </p:nvPicPr>
                    <p:blipFill>
                      <a:blip r:embed="rId6"/>
                      <a:stretch>
                        <a:fillRect/>
                      </a:stretch>
                    </p:blipFill>
                    <p:spPr>
                      <a:xfrm>
                        <a:off x="3419186" y="3175143"/>
                        <a:ext cx="4136160" cy="1036637"/>
                      </a:xfrm>
                      <a:prstGeom prst="rect">
                        <a:avLst/>
                      </a:prstGeom>
                    </p:spPr>
                  </p:pic>
                </p:oleObj>
              </mc:Fallback>
            </mc:AlternateContent>
          </a:graphicData>
        </a:graphic>
      </p:graphicFrame>
      <p:sp>
        <p:nvSpPr>
          <p:cNvPr id="12" name="Rectangle 11"/>
          <p:cNvSpPr/>
          <p:nvPr/>
        </p:nvSpPr>
        <p:spPr>
          <a:xfrm>
            <a:off x="4321262" y="1751912"/>
            <a:ext cx="3138454"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C00000"/>
                </a:solidFill>
                <a:effectLst/>
                <a:uLnTx/>
                <a:uFillTx/>
                <a:latin typeface="#9Slide03 Arima Madurai Black" panose="00000A00000000000000" pitchFamily="2" charset="0"/>
                <a:ea typeface="+mn-ea"/>
                <a:cs typeface="#9Slide03 Arima Madurai Black" panose="00000A00000000000000" pitchFamily="2" charset="0"/>
              </a:rPr>
              <a:t>Hướng dẫn giải</a:t>
            </a:r>
          </a:p>
        </p:txBody>
      </p:sp>
    </p:spTree>
    <p:extLst>
      <p:ext uri="{BB962C8B-B14F-4D97-AF65-F5344CB8AC3E}">
        <p14:creationId xmlns:p14="http://schemas.microsoft.com/office/powerpoint/2010/main" val="2073160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4935393" y="1535060"/>
            <a:ext cx="626225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0" i="0" u="none" strike="noStrike" kern="1200" cap="none" spc="0" normalizeH="0" baseline="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III.</a:t>
            </a:r>
            <a:r>
              <a:rPr kumimoji="0" lang="en-US" altLang="zh-CN" sz="4000" b="0" i="0" u="none" strike="noStrike" kern="1200" cap="none" spc="0" normalizeH="0" noProof="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rPr>
              <a:t> Cách đo tốc độ bằng dụng cụ thực hành ở nhà trường</a:t>
            </a:r>
            <a:endParaRPr kumimoji="0" lang="zh-CN" altLang="en-US" sz="4000" b="0" i="0" u="none" strike="noStrike" kern="1200" cap="none" spc="0" normalizeH="0" baseline="0" noProof="0" dirty="0">
              <a:ln>
                <a:noFill/>
              </a:ln>
              <a:solidFill>
                <a:srgbClr val="ED7D31"/>
              </a:solidFill>
              <a:effectLst/>
              <a:uLnTx/>
              <a:uFillTx/>
              <a:latin typeface="#9Slide03 Arima Madurai Black" panose="00000A00000000000000" pitchFamily="2" charset="0"/>
              <a:ea typeface="宋体" pitchFamily="2" charset="-122"/>
              <a:cs typeface="#9Slide03 Arima Madurai Black" panose="00000A00000000000000" pitchFamily="2" charset="0"/>
            </a:endParaRPr>
          </a:p>
        </p:txBody>
      </p:sp>
      <p:pic>
        <p:nvPicPr>
          <p:cNvPr id="5" name="图片 4" descr="E:\素材\卡通\56c4d60e7458727b73666ec5ee22d060.png56c4d60e7458727b73666ec5ee22d06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407843" y="2015029"/>
            <a:ext cx="4527550" cy="5805805"/>
          </a:xfrm>
          <a:prstGeom prst="rect">
            <a:avLst/>
          </a:prstGeom>
        </p:spPr>
      </p:pic>
      <p:sp>
        <p:nvSpPr>
          <p:cNvPr id="6" name="TextBox 5"/>
          <p:cNvSpPr txBox="1"/>
          <p:nvPr/>
        </p:nvSpPr>
        <p:spPr>
          <a:xfrm>
            <a:off x="2151124" y="431905"/>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spTree>
    <p:extLst>
      <p:ext uri="{BB962C8B-B14F-4D97-AF65-F5344CB8AC3E}">
        <p14:creationId xmlns:p14="http://schemas.microsoft.com/office/powerpoint/2010/main" val="16660567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5317450" y="1210635"/>
            <a:ext cx="561384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r>
              <a:rPr lang="vi-VN" altLang="zh-CN" sz="6600">
                <a:solidFill>
                  <a:schemeClr val="accent2"/>
                </a:solidFill>
                <a:latin typeface="#9Slide03 Arima Madurai Black" panose="00000A00000000000000" pitchFamily="2" charset="0"/>
                <a:cs typeface="#9Slide03 Arima Madurai Black" panose="00000A00000000000000" pitchFamily="2" charset="0"/>
              </a:rPr>
              <a:t>Luyện tập</a:t>
            </a:r>
            <a:endParaRPr lang="zh-CN" altLang="en-US" sz="6600" dirty="0">
              <a:solidFill>
                <a:schemeClr val="accent2"/>
              </a:solidFill>
              <a:latin typeface="#9Slide03 Arima Madurai Black" panose="00000A00000000000000" pitchFamily="2" charset="0"/>
              <a:cs typeface="#9Slide03 Arima Madurai Black" panose="00000A00000000000000" pitchFamily="2" charset="0"/>
            </a:endParaRPr>
          </a:p>
        </p:txBody>
      </p:sp>
      <p:pic>
        <p:nvPicPr>
          <p:cNvPr id="5" name="图片 4" descr="E:\素材\卡通\56c4d60e7458727b73666ec5ee22d060.png56c4d60e7458727b73666ec5ee22d06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1063625" y="2061210"/>
            <a:ext cx="4527550" cy="5805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777765" y="451945"/>
            <a:ext cx="3132083" cy="584775"/>
          </a:xfrm>
          <a:prstGeom prst="rect">
            <a:avLst/>
          </a:prstGeom>
          <a:noFill/>
        </p:spPr>
        <p:txBody>
          <a:bodyPr wrap="square" rtlCol="0">
            <a:spAutoFit/>
          </a:bodyPr>
          <a:lstStyle/>
          <a:p>
            <a:r>
              <a:rPr lang="vi-VN" sz="3200">
                <a:solidFill>
                  <a:srgbClr val="ED7D31"/>
                </a:solidFill>
                <a:latin typeface="#9Slide03 Arima Madurai Black" panose="00000A00000000000000" pitchFamily="2" charset="0"/>
                <a:cs typeface="#9Slide03 Arima Madurai Black" panose="00000A00000000000000" pitchFamily="2" charset="0"/>
              </a:rPr>
              <a:t>Luyện tập</a:t>
            </a:r>
            <a:endParaRPr lang="en-US" sz="3200">
              <a:solidFill>
                <a:srgbClr val="ED7D31"/>
              </a:solidFill>
              <a:latin typeface="#9Slide03 Arima Madurai Black" panose="00000A00000000000000" pitchFamily="2" charset="0"/>
              <a:cs typeface="#9Slide03 Arima Madurai Black" panose="00000A00000000000000" pitchFamily="2" charset="0"/>
            </a:endParaRPr>
          </a:p>
        </p:txBody>
      </p:sp>
      <p:sp>
        <p:nvSpPr>
          <p:cNvPr id="11" name="Rectangle 10"/>
          <p:cNvSpPr/>
          <p:nvPr/>
        </p:nvSpPr>
        <p:spPr>
          <a:xfrm>
            <a:off x="472964" y="1036720"/>
            <a:ext cx="11382705" cy="1006879"/>
          </a:xfrm>
          <a:prstGeom prst="rect">
            <a:avLst/>
          </a:prstGeom>
        </p:spPr>
        <p:txBody>
          <a:bodyPr wrap="square">
            <a:spAutoFit/>
          </a:bodyPr>
          <a:lstStyle/>
          <a:p>
            <a:pPr indent="180340" algn="just">
              <a:lnSpc>
                <a:spcPct val="107000"/>
              </a:lnSpc>
              <a:spcBef>
                <a:spcPts val="200"/>
              </a:spcBef>
              <a:spcAft>
                <a:spcPts val="600"/>
              </a:spcAft>
            </a:pPr>
            <a:r>
              <a:rPr lang="vi-VN" sz="2800" b="1" dirty="0">
                <a:solidFill>
                  <a:srgbClr val="FF0000"/>
                </a:solidFill>
                <a:latin typeface="+mj-lt"/>
                <a:ea typeface="Times New Roman" panose="02020603050405020304" pitchFamily="18" charset="0"/>
                <a:cs typeface="#9Slide03 Arima Madurai Bold" panose="00000800000000000000" pitchFamily="2" charset="0"/>
              </a:rPr>
              <a:t>Bài </a:t>
            </a:r>
            <a:r>
              <a:rPr lang="en-US" sz="2800" b="1" dirty="0">
                <a:solidFill>
                  <a:srgbClr val="FF0000"/>
                </a:solidFill>
                <a:latin typeface="+mj-lt"/>
                <a:ea typeface="Times New Roman" panose="02020603050405020304" pitchFamily="18" charset="0"/>
                <a:cs typeface="#9Slide03 Arima Madurai Bold" panose="00000800000000000000" pitchFamily="2" charset="0"/>
              </a:rPr>
              <a:t>LT2/48 SGK</a:t>
            </a:r>
            <a:r>
              <a:rPr lang="vi-VN" sz="2800" b="1" dirty="0">
                <a:solidFill>
                  <a:srgbClr val="FF0000"/>
                </a:solidFill>
                <a:latin typeface="+mj-lt"/>
                <a:ea typeface="Times New Roman" panose="02020603050405020304" pitchFamily="18" charset="0"/>
                <a:cs typeface="#9Slide03 Arima Madurai Bold" panose="00000800000000000000" pitchFamily="2" charset="0"/>
              </a:rPr>
              <a:t>:</a:t>
            </a:r>
            <a:r>
              <a:rPr lang="en-US" sz="2800" b="1" dirty="0">
                <a:solidFill>
                  <a:srgbClr val="FF0000"/>
                </a:solidFill>
                <a:latin typeface="+mj-lt"/>
                <a:ea typeface="Times New Roman" panose="02020603050405020304" pitchFamily="18" charset="0"/>
                <a:cs typeface="#9Slide03 Arima Madurai Bold" panose="00000800000000000000" pitchFamily="2" charset="0"/>
              </a:rPr>
              <a:t> </a:t>
            </a:r>
            <a:r>
              <a:rPr lang="vi-VN" sz="2800" b="1" dirty="0">
                <a:solidFill>
                  <a:srgbClr val="FF0000"/>
                </a:solidFill>
                <a:latin typeface="+mj-lt"/>
                <a:ea typeface="Times New Roman" panose="02020603050405020304" pitchFamily="18" charset="0"/>
                <a:cs typeface="#9Slide03 Arima Madurai Bold" panose="00000800000000000000" pitchFamily="2" charset="0"/>
              </a:rPr>
              <a:t>Một ô tô đi </a:t>
            </a:r>
            <a:r>
              <a:rPr lang="en-US" sz="2800" b="1" dirty="0" err="1" smtClean="0">
                <a:solidFill>
                  <a:srgbClr val="FF0000"/>
                </a:solidFill>
                <a:latin typeface="+mj-lt"/>
                <a:ea typeface="Times New Roman" panose="02020603050405020304" pitchFamily="18" charset="0"/>
                <a:cs typeface="#9Slide03 Arima Madurai Bold" panose="00000800000000000000" pitchFamily="2" charset="0"/>
              </a:rPr>
              <a:t>được</a:t>
            </a:r>
            <a:r>
              <a:rPr lang="vi-VN" sz="2800" b="1" dirty="0" smtClean="0">
                <a:solidFill>
                  <a:srgbClr val="FF0000"/>
                </a:solidFill>
                <a:latin typeface="+mj-lt"/>
                <a:ea typeface="Times New Roman" panose="02020603050405020304" pitchFamily="18" charset="0"/>
                <a:cs typeface="#9Slide03 Arima Madurai Bold" panose="00000800000000000000" pitchFamily="2" charset="0"/>
              </a:rPr>
              <a:t> </a:t>
            </a:r>
            <a:r>
              <a:rPr lang="vi-VN" sz="2800" b="1" i="1" dirty="0">
                <a:latin typeface="+mj-lt"/>
                <a:ea typeface="Times New Roman" panose="02020603050405020304" pitchFamily="18" charset="0"/>
                <a:cs typeface="#9Slide03 Arima Madurai Bold" panose="00000800000000000000" pitchFamily="2" charset="0"/>
              </a:rPr>
              <a:t>bao xa </a:t>
            </a:r>
            <a:r>
              <a:rPr lang="vi-VN" sz="2800" b="1" dirty="0">
                <a:solidFill>
                  <a:srgbClr val="FF0000"/>
                </a:solidFill>
                <a:latin typeface="+mj-lt"/>
                <a:ea typeface="Times New Roman" panose="02020603050405020304" pitchFamily="18" charset="0"/>
                <a:cs typeface="#9Slide03 Arima Madurai Bold" panose="00000800000000000000" pitchFamily="2" charset="0"/>
              </a:rPr>
              <a:t>trong </a:t>
            </a:r>
            <a:r>
              <a:rPr lang="en-US" sz="2800" b="1" dirty="0" err="1" smtClean="0">
                <a:solidFill>
                  <a:srgbClr val="FF0000"/>
                </a:solidFill>
                <a:latin typeface="+mj-lt"/>
                <a:ea typeface="Times New Roman" panose="02020603050405020304" pitchFamily="18" charset="0"/>
                <a:cs typeface="#9Slide03 Arima Madurai Bold" panose="00000800000000000000" pitchFamily="2" charset="0"/>
              </a:rPr>
              <a:t>thời</a:t>
            </a:r>
            <a:r>
              <a:rPr lang="vi-VN" sz="2800" b="1" dirty="0" smtClean="0">
                <a:solidFill>
                  <a:srgbClr val="FF0000"/>
                </a:solidFill>
                <a:latin typeface="+mj-lt"/>
                <a:ea typeface="Times New Roman" panose="02020603050405020304" pitchFamily="18" charset="0"/>
                <a:cs typeface="#9Slide03 Arima Madurai Bold" panose="00000800000000000000" pitchFamily="2" charset="0"/>
              </a:rPr>
              <a:t> </a:t>
            </a:r>
            <a:r>
              <a:rPr lang="vi-VN" sz="2800" b="1" dirty="0">
                <a:solidFill>
                  <a:srgbClr val="FF0000"/>
                </a:solidFill>
                <a:latin typeface="+mj-lt"/>
                <a:ea typeface="Times New Roman" panose="02020603050405020304" pitchFamily="18" charset="0"/>
                <a:cs typeface="#9Slide03 Arima Madurai Bold" panose="00000800000000000000" pitchFamily="2" charset="0"/>
              </a:rPr>
              <a:t>gian 0,75h </a:t>
            </a:r>
            <a:r>
              <a:rPr lang="en-US" sz="2800" b="1" dirty="0" err="1" smtClean="0">
                <a:solidFill>
                  <a:srgbClr val="FF0000"/>
                </a:solidFill>
                <a:latin typeface="+mj-lt"/>
                <a:ea typeface="Times New Roman" panose="02020603050405020304" pitchFamily="18" charset="0"/>
                <a:cs typeface="#9Slide03 Arima Madurai Bold" panose="00000800000000000000" pitchFamily="2" charset="0"/>
              </a:rPr>
              <a:t>với</a:t>
            </a:r>
            <a:r>
              <a:rPr lang="vi-VN" sz="2800" b="1" dirty="0" smtClean="0">
                <a:solidFill>
                  <a:srgbClr val="FF0000"/>
                </a:solidFill>
                <a:latin typeface="+mj-lt"/>
                <a:ea typeface="Times New Roman" panose="02020603050405020304" pitchFamily="18" charset="0"/>
                <a:cs typeface="#9Slide03 Arima Madurai Bold" panose="00000800000000000000" pitchFamily="2" charset="0"/>
              </a:rPr>
              <a:t> </a:t>
            </a:r>
            <a:r>
              <a:rPr lang="vi-VN" sz="2800" b="1" dirty="0">
                <a:solidFill>
                  <a:srgbClr val="FF0000"/>
                </a:solidFill>
                <a:latin typeface="+mj-lt"/>
                <a:ea typeface="Times New Roman" panose="02020603050405020304" pitchFamily="18" charset="0"/>
                <a:cs typeface="#9Slide03 Arima Madurai Bold" panose="00000800000000000000" pitchFamily="2" charset="0"/>
              </a:rPr>
              <a:t>tốc độ 88km/h?</a:t>
            </a:r>
            <a:r>
              <a:rPr lang="en-US" sz="2800" b="1" dirty="0">
                <a:solidFill>
                  <a:srgbClr val="FF0000"/>
                </a:solidFill>
                <a:latin typeface="+mj-lt"/>
                <a:ea typeface="Times New Roman" panose="02020603050405020304" pitchFamily="18" charset="0"/>
                <a:cs typeface="#9Slide03 Arima Madurai Bold" panose="00000800000000000000" pitchFamily="2" charset="0"/>
              </a:rPr>
              <a:t> </a:t>
            </a:r>
            <a:endParaRPr lang="en-US" sz="2000" b="1" dirty="0">
              <a:solidFill>
                <a:srgbClr val="FF0000"/>
              </a:solidFill>
              <a:latin typeface="+mj-lt"/>
              <a:ea typeface="Arial" panose="020B0604020202020204" pitchFamily="34" charset="0"/>
              <a:cs typeface="#9Slide03 Arima Madurai Bold" panose="00000800000000000000" pitchFamily="2" charset="0"/>
            </a:endParaRPr>
          </a:p>
        </p:txBody>
      </p:sp>
      <p:sp>
        <p:nvSpPr>
          <p:cNvPr id="2" name="Rectangle 1"/>
          <p:cNvSpPr/>
          <p:nvPr/>
        </p:nvSpPr>
        <p:spPr>
          <a:xfrm>
            <a:off x="5799323" y="2269074"/>
            <a:ext cx="3510932"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C00000"/>
                </a:solidFill>
                <a:latin typeface="+mj-lt"/>
                <a:cs typeface="#9Slide03 Arima Madurai Black" panose="00000A00000000000000" pitchFamily="2" charset="0"/>
              </a:rPr>
              <a:t>Hướng dẫn giải</a:t>
            </a:r>
          </a:p>
        </p:txBody>
      </p:sp>
      <p:sp>
        <p:nvSpPr>
          <p:cNvPr id="3" name="TextBox 2"/>
          <p:cNvSpPr txBox="1"/>
          <p:nvPr/>
        </p:nvSpPr>
        <p:spPr>
          <a:xfrm>
            <a:off x="5799323" y="3072618"/>
            <a:ext cx="5457826" cy="1231106"/>
          </a:xfrm>
          <a:prstGeom prst="rect">
            <a:avLst/>
          </a:prstGeom>
          <a:noFill/>
        </p:spPr>
        <p:txBody>
          <a:bodyPr wrap="square" rtlCol="0">
            <a:spAutoFit/>
          </a:bodyPr>
          <a:lstStyle/>
          <a:p>
            <a:r>
              <a:rPr lang="vi-VN" sz="2800">
                <a:solidFill>
                  <a:srgbClr val="C00000"/>
                </a:solidFill>
                <a:latin typeface="+mj-lt"/>
              </a:rPr>
              <a:t>Quãng đường ô tô đi được là:</a:t>
            </a:r>
            <a:r>
              <a:rPr lang="en-US" sz="2800">
                <a:solidFill>
                  <a:srgbClr val="C00000"/>
                </a:solidFill>
                <a:latin typeface="+mj-lt"/>
              </a:rPr>
              <a:t> </a:t>
            </a:r>
          </a:p>
          <a:p>
            <a:r>
              <a:rPr lang="en-US" sz="2800">
                <a:solidFill>
                  <a:srgbClr val="C00000"/>
                </a:solidFill>
                <a:latin typeface="+mj-lt"/>
              </a:rPr>
              <a:t>s</a:t>
            </a:r>
            <a:r>
              <a:rPr lang="vi-VN" sz="2800">
                <a:solidFill>
                  <a:srgbClr val="C00000"/>
                </a:solidFill>
                <a:latin typeface="+mj-lt"/>
              </a:rPr>
              <a:t> = v.t = 88.0,75 = 66 (km)</a:t>
            </a:r>
          </a:p>
          <a:p>
            <a:endParaRPr lang="en-US"/>
          </a:p>
        </p:txBody>
      </p:sp>
      <p:sp>
        <p:nvSpPr>
          <p:cNvPr id="5" name="TextBox 4"/>
          <p:cNvSpPr txBox="1"/>
          <p:nvPr/>
        </p:nvSpPr>
        <p:spPr>
          <a:xfrm>
            <a:off x="1371600" y="2373442"/>
            <a:ext cx="2257425" cy="584775"/>
          </a:xfrm>
          <a:prstGeom prst="rect">
            <a:avLst/>
          </a:prstGeom>
          <a:solidFill>
            <a:schemeClr val="accent4">
              <a:lumMod val="40000"/>
              <a:lumOff val="60000"/>
            </a:schemeClr>
          </a:solidFill>
        </p:spPr>
        <p:txBody>
          <a:bodyPr wrap="square" rtlCol="0">
            <a:spAutoFit/>
          </a:bodyPr>
          <a:lstStyle/>
          <a:p>
            <a:r>
              <a:rPr lang="en-US" sz="3200">
                <a:solidFill>
                  <a:srgbClr val="0000FF"/>
                </a:solidFill>
                <a:latin typeface="Times New Roman" panose="02020603050405020304" pitchFamily="18" charset="0"/>
                <a:cs typeface="Times New Roman" panose="02020603050405020304" pitchFamily="18" charset="0"/>
              </a:rPr>
              <a:t>Tóm tắt</a:t>
            </a:r>
          </a:p>
        </p:txBody>
      </p:sp>
      <p:sp>
        <p:nvSpPr>
          <p:cNvPr id="6" name="TextBox 5"/>
          <p:cNvSpPr txBox="1"/>
          <p:nvPr/>
        </p:nvSpPr>
        <p:spPr>
          <a:xfrm>
            <a:off x="1038224" y="3072617"/>
            <a:ext cx="3152775" cy="1754326"/>
          </a:xfrm>
          <a:prstGeom prst="rect">
            <a:avLst/>
          </a:prstGeom>
          <a:noFill/>
        </p:spPr>
        <p:txBody>
          <a:bodyPr wrap="square" rtlCol="0">
            <a:spAutoFit/>
          </a:bodyPr>
          <a:lstStyle/>
          <a:p>
            <a:r>
              <a:rPr lang="en-US" sz="3600">
                <a:latin typeface="Times New Roman" panose="02020603050405020304" pitchFamily="18" charset="0"/>
                <a:cs typeface="Times New Roman" panose="02020603050405020304" pitchFamily="18" charset="0"/>
              </a:rPr>
              <a:t>t = 0,75h</a:t>
            </a:r>
          </a:p>
          <a:p>
            <a:r>
              <a:rPr lang="en-US" sz="3600">
                <a:latin typeface="Times New Roman" panose="02020603050405020304" pitchFamily="18" charset="0"/>
                <a:cs typeface="Times New Roman" panose="02020603050405020304" pitchFamily="18" charset="0"/>
              </a:rPr>
              <a:t>v = 88km/h</a:t>
            </a:r>
          </a:p>
          <a:p>
            <a:r>
              <a:rPr lang="en-US" sz="3600">
                <a:latin typeface="Times New Roman" panose="02020603050405020304" pitchFamily="18" charset="0"/>
                <a:cs typeface="Times New Roman" panose="02020603050405020304" pitchFamily="18" charset="0"/>
              </a:rPr>
              <a:t>s=?</a:t>
            </a:r>
          </a:p>
        </p:txBody>
      </p:sp>
      <p:cxnSp>
        <p:nvCxnSpPr>
          <p:cNvPr id="8" name="Straight Connector 7"/>
          <p:cNvCxnSpPr/>
          <p:nvPr/>
        </p:nvCxnSpPr>
        <p:spPr>
          <a:xfrm flipV="1">
            <a:off x="1085850" y="4171950"/>
            <a:ext cx="2823998" cy="9525"/>
          </a:xfrm>
          <a:prstGeom prst="line">
            <a:avLst/>
          </a:prstGeom>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9915934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wipe(down)">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animBg="1"/>
      <p:bldP spid="3" grpId="0"/>
      <p:bldP spid="5" grpId="0" animBg="1"/>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4"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91124" y="610000"/>
            <a:ext cx="11382705" cy="1014380"/>
          </a:xfrm>
          <a:prstGeom prst="rect">
            <a:avLst/>
          </a:prstGeom>
        </p:spPr>
        <p:txBody>
          <a:bodyPr wrap="square">
            <a:spAutoFit/>
          </a:bodyPr>
          <a:lstStyle/>
          <a:p>
            <a:pPr indent="180340" algn="just">
              <a:lnSpc>
                <a:spcPct val="107000"/>
              </a:lnSpc>
              <a:spcBef>
                <a:spcPts val="200"/>
              </a:spcBef>
              <a:spcAft>
                <a:spcPts val="600"/>
              </a:spcAft>
            </a:pPr>
            <a:r>
              <a:rPr lang="en-US" sz="2800" b="1" dirty="0" err="1">
                <a:solidFill>
                  <a:srgbClr val="0000FF"/>
                </a:solidFill>
                <a:latin typeface="Times New Roman" pitchFamily="18" charset="0"/>
                <a:ea typeface="Times New Roman" panose="02020603050405020304" pitchFamily="18" charset="0"/>
                <a:cs typeface="Times New Roman" pitchFamily="18" charset="0"/>
              </a:rPr>
              <a:t>Bài</a:t>
            </a:r>
            <a:r>
              <a:rPr lang="en-US" sz="2800" b="1" dirty="0">
                <a:solidFill>
                  <a:srgbClr val="0000FF"/>
                </a:solidFill>
                <a:latin typeface="Times New Roman" pitchFamily="18" charset="0"/>
                <a:ea typeface="Times New Roman" panose="02020603050405020304" pitchFamily="18" charset="0"/>
                <a:cs typeface="Times New Roman" pitchFamily="18" charset="0"/>
              </a:rPr>
              <a:t> LT3/48</a:t>
            </a:r>
            <a:r>
              <a:rPr lang="vi-VN" sz="2800" b="1" dirty="0">
                <a:solidFill>
                  <a:srgbClr val="0000FF"/>
                </a:solidFill>
                <a:latin typeface="Times New Roman" pitchFamily="18" charset="0"/>
                <a:ea typeface="Times New Roman" panose="02020603050405020304" pitchFamily="18" charset="0"/>
                <a:cs typeface="Times New Roman" pitchFamily="18" charset="0"/>
              </a:rPr>
              <a:t>:</a:t>
            </a:r>
            <a:r>
              <a:rPr lang="en-US" sz="2800" b="1" dirty="0">
                <a:solidFill>
                  <a:srgbClr val="0000FF"/>
                </a:solidFill>
                <a:latin typeface="Times New Roman" pitchFamily="18" charset="0"/>
                <a:ea typeface="Times New Roman" panose="02020603050405020304" pitchFamily="18" charset="0"/>
                <a:cs typeface="Times New Roman" pitchFamily="18" charset="0"/>
              </a:rPr>
              <a:t> </a:t>
            </a:r>
            <a:r>
              <a:rPr lang="vi-VN" sz="2800" b="1" dirty="0">
                <a:solidFill>
                  <a:srgbClr val="0000FF"/>
                </a:solidFill>
                <a:latin typeface="Times New Roman" pitchFamily="18" charset="0"/>
                <a:ea typeface="Times New Roman" panose="02020603050405020304" pitchFamily="18" charset="0"/>
                <a:cs typeface="Times New Roman" pitchFamily="18" charset="0"/>
              </a:rPr>
              <a:t>Bảng </a:t>
            </a:r>
            <a:r>
              <a:rPr lang="en-US" sz="2800" b="1" dirty="0" err="1" smtClean="0">
                <a:solidFill>
                  <a:srgbClr val="0000FF"/>
                </a:solidFill>
                <a:latin typeface="Times New Roman" pitchFamily="18" charset="0"/>
                <a:ea typeface="Times New Roman" panose="02020603050405020304" pitchFamily="18" charset="0"/>
                <a:cs typeface="Times New Roman" pitchFamily="18" charset="0"/>
              </a:rPr>
              <a:t>dưới</a:t>
            </a:r>
            <a:r>
              <a:rPr lang="vi-VN" sz="2800" b="1" dirty="0" smtClean="0">
                <a:solidFill>
                  <a:srgbClr val="0000FF"/>
                </a:solidFill>
                <a:latin typeface="Times New Roman" pitchFamily="18" charset="0"/>
                <a:ea typeface="Times New Roman" panose="02020603050405020304" pitchFamily="18" charset="0"/>
                <a:cs typeface="Times New Roman" pitchFamily="18" charset="0"/>
              </a:rPr>
              <a:t> </a:t>
            </a:r>
            <a:r>
              <a:rPr lang="vi-VN" sz="2800" b="1" dirty="0">
                <a:solidFill>
                  <a:srgbClr val="0000FF"/>
                </a:solidFill>
                <a:latin typeface="Times New Roman" pitchFamily="18" charset="0"/>
                <a:ea typeface="Times New Roman" panose="02020603050405020304" pitchFamily="18" charset="0"/>
                <a:cs typeface="Times New Roman" pitchFamily="18" charset="0"/>
              </a:rPr>
              <a:t>đây cho biết thời gian đi 1000m của một số vật chuyển động. Tính tốc độ của các chuyển động đó.</a:t>
            </a:r>
            <a:endParaRPr lang="en-US" sz="2000" b="1" dirty="0">
              <a:solidFill>
                <a:srgbClr val="0000FF"/>
              </a:solidFill>
              <a:latin typeface="Times New Roman" pitchFamily="18" charset="0"/>
              <a:ea typeface="Arial" panose="020B0604020202020204" pitchFamily="34"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159504500"/>
              </p:ext>
            </p:extLst>
          </p:nvPr>
        </p:nvGraphicFramePr>
        <p:xfrm>
          <a:off x="142240" y="2355427"/>
          <a:ext cx="4968240" cy="2973974"/>
        </p:xfrm>
        <a:graphic>
          <a:graphicData uri="http://schemas.openxmlformats.org/drawingml/2006/table">
            <a:tbl>
              <a:tblPr firstRow="1" bandRow="1">
                <a:tableStyleId>{F5AB1C69-6EDB-4FF4-983F-18BD219EF322}</a:tableStyleId>
              </a:tblPr>
              <a:tblGrid>
                <a:gridCol w="2911670">
                  <a:extLst>
                    <a:ext uri="{9D8B030D-6E8A-4147-A177-3AD203B41FA5}">
                      <a16:colId xmlns="" xmlns:a16="http://schemas.microsoft.com/office/drawing/2014/main" val="3866246198"/>
                    </a:ext>
                  </a:extLst>
                </a:gridCol>
                <a:gridCol w="2056570">
                  <a:extLst>
                    <a:ext uri="{9D8B030D-6E8A-4147-A177-3AD203B41FA5}">
                      <a16:colId xmlns="" xmlns:a16="http://schemas.microsoft.com/office/drawing/2014/main" val="3640162968"/>
                    </a:ext>
                  </a:extLst>
                </a:gridCol>
              </a:tblGrid>
              <a:tr h="542107">
                <a:tc>
                  <a:txBody>
                    <a:bodyPr/>
                    <a:lstStyle/>
                    <a:p>
                      <a:pPr algn="ctr"/>
                      <a:r>
                        <a:rPr lang="en-US" sz="2800"/>
                        <a:t>Vật</a:t>
                      </a:r>
                      <a:r>
                        <a:rPr lang="en-US" sz="2800" baseline="0"/>
                        <a:t> chuyển động </a:t>
                      </a:r>
                      <a:endParaRPr lang="en-US" sz="2800"/>
                    </a:p>
                  </a:txBody>
                  <a:tcPr/>
                </a:tc>
                <a:tc>
                  <a:txBody>
                    <a:bodyPr/>
                    <a:lstStyle/>
                    <a:p>
                      <a:pPr algn="ctr"/>
                      <a:r>
                        <a:rPr lang="en-US" sz="2800"/>
                        <a:t>Thời</a:t>
                      </a:r>
                      <a:r>
                        <a:rPr lang="en-US" sz="2800" baseline="0"/>
                        <a:t> gian (s)</a:t>
                      </a:r>
                      <a:endParaRPr lang="en-US" sz="2800"/>
                    </a:p>
                  </a:txBody>
                  <a:tcPr/>
                </a:tc>
                <a:extLst>
                  <a:ext uri="{0D108BD9-81ED-4DB2-BD59-A6C34878D82A}">
                    <a16:rowId xmlns="" xmlns:a16="http://schemas.microsoft.com/office/drawing/2014/main" val="1765978383"/>
                  </a:ext>
                </a:extLst>
              </a:tr>
              <a:tr h="542107">
                <a:tc>
                  <a:txBody>
                    <a:bodyPr/>
                    <a:lstStyle/>
                    <a:p>
                      <a:pPr algn="ctr"/>
                      <a:r>
                        <a:rPr lang="en-US" sz="2800"/>
                        <a:t>Xe đua</a:t>
                      </a:r>
                    </a:p>
                  </a:txBody>
                  <a:tcPr/>
                </a:tc>
                <a:tc>
                  <a:txBody>
                    <a:bodyPr/>
                    <a:lstStyle/>
                    <a:p>
                      <a:pPr algn="ctr"/>
                      <a:r>
                        <a:rPr lang="en-US" sz="2800"/>
                        <a:t>10</a:t>
                      </a:r>
                    </a:p>
                  </a:txBody>
                  <a:tcPr/>
                </a:tc>
                <a:extLst>
                  <a:ext uri="{0D108BD9-81ED-4DB2-BD59-A6C34878D82A}">
                    <a16:rowId xmlns="" xmlns:a16="http://schemas.microsoft.com/office/drawing/2014/main" val="3544529033"/>
                  </a:ext>
                </a:extLst>
              </a:tr>
              <a:tr h="542107">
                <a:tc>
                  <a:txBody>
                    <a:bodyPr/>
                    <a:lstStyle/>
                    <a:p>
                      <a:pPr algn="ctr"/>
                      <a:r>
                        <a:rPr lang="en-US" sz="2800"/>
                        <a:t>Máy</a:t>
                      </a:r>
                      <a:r>
                        <a:rPr lang="en-US" sz="2800" baseline="0"/>
                        <a:t> bay chở khách</a:t>
                      </a:r>
                      <a:endParaRPr lang="en-US" sz="2800"/>
                    </a:p>
                  </a:txBody>
                  <a:tcPr/>
                </a:tc>
                <a:tc>
                  <a:txBody>
                    <a:bodyPr/>
                    <a:lstStyle/>
                    <a:p>
                      <a:pPr algn="ctr"/>
                      <a:r>
                        <a:rPr lang="en-US" sz="2800"/>
                        <a:t>4</a:t>
                      </a:r>
                    </a:p>
                  </a:txBody>
                  <a:tcPr/>
                </a:tc>
                <a:extLst>
                  <a:ext uri="{0D108BD9-81ED-4DB2-BD59-A6C34878D82A}">
                    <a16:rowId xmlns="" xmlns:a16="http://schemas.microsoft.com/office/drawing/2014/main" val="2071286888"/>
                  </a:ext>
                </a:extLst>
              </a:tr>
              <a:tr h="935692">
                <a:tc>
                  <a:txBody>
                    <a:bodyPr/>
                    <a:lstStyle/>
                    <a:p>
                      <a:pPr algn="ctr"/>
                      <a:r>
                        <a:rPr lang="en-US" sz="2800"/>
                        <a:t>Tên</a:t>
                      </a:r>
                      <a:r>
                        <a:rPr lang="en-US" sz="2800" baseline="0"/>
                        <a:t> lửa bay vào tàu vũ trụ</a:t>
                      </a:r>
                      <a:endParaRPr lang="en-US" sz="2800"/>
                    </a:p>
                  </a:txBody>
                  <a:tcPr/>
                </a:tc>
                <a:tc>
                  <a:txBody>
                    <a:bodyPr/>
                    <a:lstStyle/>
                    <a:p>
                      <a:pPr algn="ctr"/>
                      <a:r>
                        <a:rPr lang="en-US" sz="2800" dirty="0"/>
                        <a:t>0,1</a:t>
                      </a:r>
                    </a:p>
                  </a:txBody>
                  <a:tcPr/>
                </a:tc>
                <a:extLst>
                  <a:ext uri="{0D108BD9-81ED-4DB2-BD59-A6C34878D82A}">
                    <a16:rowId xmlns="" xmlns:a16="http://schemas.microsoft.com/office/drawing/2014/main" val="474082161"/>
                  </a:ext>
                </a:extLst>
              </a:tr>
            </a:tbl>
          </a:graphicData>
        </a:graphic>
      </p:graphicFrame>
      <p:sp>
        <p:nvSpPr>
          <p:cNvPr id="7" name="Rectangle 6"/>
          <p:cNvSpPr/>
          <p:nvPr/>
        </p:nvSpPr>
        <p:spPr>
          <a:xfrm>
            <a:off x="7593198" y="1638595"/>
            <a:ext cx="3074802" cy="578069"/>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rgbClr val="C00000"/>
                </a:solidFill>
                <a:latin typeface="#9Slide03 Arima Madurai Black" panose="00000A00000000000000" pitchFamily="2" charset="0"/>
                <a:cs typeface="#9Slide03 Arima Madurai Black" panose="00000A00000000000000" pitchFamily="2" charset="0"/>
              </a:rPr>
              <a:t>Hướng dẫn giải</a:t>
            </a:r>
          </a:p>
        </p:txBody>
      </p:sp>
      <p:sp>
        <p:nvSpPr>
          <p:cNvPr id="8" name="TextBox 7"/>
          <p:cNvSpPr txBox="1"/>
          <p:nvPr/>
        </p:nvSpPr>
        <p:spPr>
          <a:xfrm>
            <a:off x="5188160" y="2494189"/>
            <a:ext cx="6443046" cy="523220"/>
          </a:xfrm>
          <a:prstGeom prst="rect">
            <a:avLst/>
          </a:prstGeom>
          <a:noFill/>
        </p:spPr>
        <p:txBody>
          <a:bodyPr wrap="none" rtlCol="0">
            <a:spAutoFit/>
          </a:bodyPr>
          <a:lstStyle/>
          <a:p>
            <a:r>
              <a:rPr lang="en-US" sz="2800">
                <a:solidFill>
                  <a:srgbClr val="C00000"/>
                </a:solidFill>
              </a:rPr>
              <a:t>Tốc độ chuyển động của các vật lần lượt là:</a:t>
            </a:r>
          </a:p>
        </p:txBody>
      </p:sp>
      <p:sp>
        <p:nvSpPr>
          <p:cNvPr id="9" name="TextBox 8"/>
          <p:cNvSpPr txBox="1"/>
          <p:nvPr/>
        </p:nvSpPr>
        <p:spPr>
          <a:xfrm>
            <a:off x="5716480" y="3138488"/>
            <a:ext cx="1360822" cy="523220"/>
          </a:xfrm>
          <a:prstGeom prst="rect">
            <a:avLst/>
          </a:prstGeom>
          <a:noFill/>
        </p:spPr>
        <p:txBody>
          <a:bodyPr wrap="none" rtlCol="0">
            <a:spAutoFit/>
          </a:bodyPr>
          <a:lstStyle/>
          <a:p>
            <a:r>
              <a:rPr lang="en-US" sz="2800">
                <a:solidFill>
                  <a:srgbClr val="C00000"/>
                </a:solidFill>
              </a:rPr>
              <a:t>Xe đua: </a:t>
            </a:r>
          </a:p>
        </p:txBody>
      </p:sp>
      <p:graphicFrame>
        <p:nvGraphicFramePr>
          <p:cNvPr id="10" name="Object 9"/>
          <p:cNvGraphicFramePr>
            <a:graphicFrameLocks noChangeAspect="1"/>
          </p:cNvGraphicFramePr>
          <p:nvPr>
            <p:extLst>
              <p:ext uri="{D42A27DB-BD31-4B8C-83A1-F6EECF244321}">
                <p14:modId xmlns:p14="http://schemas.microsoft.com/office/powerpoint/2010/main" val="92825550"/>
              </p:ext>
            </p:extLst>
          </p:nvPr>
        </p:nvGraphicFramePr>
        <p:xfrm>
          <a:off x="8071066" y="2970292"/>
          <a:ext cx="2383573" cy="738108"/>
        </p:xfrm>
        <a:graphic>
          <a:graphicData uri="http://schemas.openxmlformats.org/presentationml/2006/ole">
            <mc:AlternateContent xmlns:mc="http://schemas.openxmlformats.org/markup-compatibility/2006">
              <mc:Choice xmlns:v="urn:schemas-microsoft-com:vml" Requires="v">
                <p:oleObj spid="_x0000_s16526" name="Equation" r:id="rId5" imgW="1320480" imgH="393480" progId="Equation.DSMT4">
                  <p:embed/>
                </p:oleObj>
              </mc:Choice>
              <mc:Fallback>
                <p:oleObj name="Equation" r:id="rId5" imgW="1320480" imgH="393480" progId="Equation.DSMT4">
                  <p:embed/>
                  <p:pic>
                    <p:nvPicPr>
                      <p:cNvPr id="0" name=""/>
                      <p:cNvPicPr/>
                      <p:nvPr/>
                    </p:nvPicPr>
                    <p:blipFill>
                      <a:blip r:embed="rId6"/>
                      <a:stretch>
                        <a:fillRect/>
                      </a:stretch>
                    </p:blipFill>
                    <p:spPr>
                      <a:xfrm>
                        <a:off x="8071066" y="2970292"/>
                        <a:ext cx="2383573" cy="738108"/>
                      </a:xfrm>
                      <a:prstGeom prst="rect">
                        <a:avLst/>
                      </a:prstGeom>
                    </p:spPr>
                  </p:pic>
                </p:oleObj>
              </mc:Fallback>
            </mc:AlternateContent>
          </a:graphicData>
        </a:graphic>
      </p:graphicFrame>
      <p:sp>
        <p:nvSpPr>
          <p:cNvPr id="11" name="TextBox 10"/>
          <p:cNvSpPr txBox="1"/>
          <p:nvPr/>
        </p:nvSpPr>
        <p:spPr>
          <a:xfrm>
            <a:off x="5131226" y="3782787"/>
            <a:ext cx="3092000" cy="523220"/>
          </a:xfrm>
          <a:prstGeom prst="rect">
            <a:avLst/>
          </a:prstGeom>
          <a:noFill/>
        </p:spPr>
        <p:txBody>
          <a:bodyPr wrap="none" rtlCol="0">
            <a:spAutoFit/>
          </a:bodyPr>
          <a:lstStyle/>
          <a:p>
            <a:r>
              <a:rPr lang="en-US" sz="2800">
                <a:solidFill>
                  <a:srgbClr val="C00000"/>
                </a:solidFill>
              </a:rPr>
              <a:t>Máy bay chở khách:</a:t>
            </a:r>
          </a:p>
        </p:txBody>
      </p:sp>
      <p:graphicFrame>
        <p:nvGraphicFramePr>
          <p:cNvPr id="12" name="Object 11"/>
          <p:cNvGraphicFramePr>
            <a:graphicFrameLocks noChangeAspect="1"/>
          </p:cNvGraphicFramePr>
          <p:nvPr>
            <p:extLst>
              <p:ext uri="{D42A27DB-BD31-4B8C-83A1-F6EECF244321}">
                <p14:modId xmlns:p14="http://schemas.microsoft.com/office/powerpoint/2010/main" val="3749822378"/>
              </p:ext>
            </p:extLst>
          </p:nvPr>
        </p:nvGraphicFramePr>
        <p:xfrm>
          <a:off x="8243972" y="3672562"/>
          <a:ext cx="2505308" cy="816348"/>
        </p:xfrm>
        <a:graphic>
          <a:graphicData uri="http://schemas.openxmlformats.org/presentationml/2006/ole">
            <mc:AlternateContent xmlns:mc="http://schemas.openxmlformats.org/markup-compatibility/2006">
              <mc:Choice xmlns:v="urn:schemas-microsoft-com:vml" Requires="v">
                <p:oleObj spid="_x0000_s16527" name="Equation" r:id="rId7" imgW="1434960" imgH="393480" progId="Equation.DSMT4">
                  <p:embed/>
                </p:oleObj>
              </mc:Choice>
              <mc:Fallback>
                <p:oleObj name="Equation" r:id="rId7" imgW="1434960" imgH="393480" progId="Equation.DSMT4">
                  <p:embed/>
                  <p:pic>
                    <p:nvPicPr>
                      <p:cNvPr id="0" name=""/>
                      <p:cNvPicPr/>
                      <p:nvPr/>
                    </p:nvPicPr>
                    <p:blipFill>
                      <a:blip r:embed="rId8"/>
                      <a:stretch>
                        <a:fillRect/>
                      </a:stretch>
                    </p:blipFill>
                    <p:spPr>
                      <a:xfrm>
                        <a:off x="8243972" y="3672562"/>
                        <a:ext cx="2505308" cy="816348"/>
                      </a:xfrm>
                      <a:prstGeom prst="rect">
                        <a:avLst/>
                      </a:prstGeom>
                    </p:spPr>
                  </p:pic>
                </p:oleObj>
              </mc:Fallback>
            </mc:AlternateContent>
          </a:graphicData>
        </a:graphic>
      </p:graphicFrame>
      <p:sp>
        <p:nvSpPr>
          <p:cNvPr id="13" name="TextBox 12"/>
          <p:cNvSpPr txBox="1"/>
          <p:nvPr/>
        </p:nvSpPr>
        <p:spPr>
          <a:xfrm>
            <a:off x="5093838" y="4520895"/>
            <a:ext cx="3487878" cy="523220"/>
          </a:xfrm>
          <a:prstGeom prst="rect">
            <a:avLst/>
          </a:prstGeom>
          <a:noFill/>
        </p:spPr>
        <p:txBody>
          <a:bodyPr wrap="none" rtlCol="0">
            <a:spAutoFit/>
          </a:bodyPr>
          <a:lstStyle/>
          <a:p>
            <a:r>
              <a:rPr lang="en-US" sz="2800">
                <a:solidFill>
                  <a:srgbClr val="C00000"/>
                </a:solidFill>
              </a:rPr>
              <a:t>Tên lửa bay vào vũ trụ:</a:t>
            </a:r>
          </a:p>
        </p:txBody>
      </p:sp>
      <p:graphicFrame>
        <p:nvGraphicFramePr>
          <p:cNvPr id="15" name="Object 14"/>
          <p:cNvGraphicFramePr>
            <a:graphicFrameLocks noChangeAspect="1"/>
          </p:cNvGraphicFramePr>
          <p:nvPr>
            <p:extLst>
              <p:ext uri="{D42A27DB-BD31-4B8C-83A1-F6EECF244321}">
                <p14:modId xmlns:p14="http://schemas.microsoft.com/office/powerpoint/2010/main" val="1263509285"/>
              </p:ext>
            </p:extLst>
          </p:nvPr>
        </p:nvGraphicFramePr>
        <p:xfrm>
          <a:off x="8581785" y="4439254"/>
          <a:ext cx="2960586" cy="809113"/>
        </p:xfrm>
        <a:graphic>
          <a:graphicData uri="http://schemas.openxmlformats.org/presentationml/2006/ole">
            <mc:AlternateContent xmlns:mc="http://schemas.openxmlformats.org/markup-compatibility/2006">
              <mc:Choice xmlns:v="urn:schemas-microsoft-com:vml" Requires="v">
                <p:oleObj spid="_x0000_s16528" name="Equation" r:id="rId9" imgW="1562040" imgH="419040" progId="Equation.DSMT4">
                  <p:embed/>
                </p:oleObj>
              </mc:Choice>
              <mc:Fallback>
                <p:oleObj name="Equation" r:id="rId9" imgW="1562040" imgH="419040" progId="Equation.DSMT4">
                  <p:embed/>
                  <p:pic>
                    <p:nvPicPr>
                      <p:cNvPr id="0" name=""/>
                      <p:cNvPicPr/>
                      <p:nvPr/>
                    </p:nvPicPr>
                    <p:blipFill>
                      <a:blip r:embed="rId10"/>
                      <a:stretch>
                        <a:fillRect/>
                      </a:stretch>
                    </p:blipFill>
                    <p:spPr>
                      <a:xfrm>
                        <a:off x="8581785" y="4439254"/>
                        <a:ext cx="2960586" cy="809113"/>
                      </a:xfrm>
                      <a:prstGeom prst="rect">
                        <a:avLst/>
                      </a:prstGeom>
                    </p:spPr>
                  </p:pic>
                </p:oleObj>
              </mc:Fallback>
            </mc:AlternateContent>
          </a:graphicData>
        </a:graphic>
      </p:graphicFrame>
      <p:sp>
        <p:nvSpPr>
          <p:cNvPr id="16" name="TextBox 15"/>
          <p:cNvSpPr txBox="1"/>
          <p:nvPr/>
        </p:nvSpPr>
        <p:spPr>
          <a:xfrm>
            <a:off x="777765" y="193713"/>
            <a:ext cx="3132083" cy="584775"/>
          </a:xfrm>
          <a:prstGeom prst="rect">
            <a:avLst/>
          </a:prstGeom>
          <a:noFill/>
        </p:spPr>
        <p:txBody>
          <a:bodyPr wrap="square" rtlCol="0">
            <a:spAutoFit/>
          </a:bodyPr>
          <a:lstStyle/>
          <a:p>
            <a:r>
              <a:rPr lang="vi-VN" sz="3200">
                <a:solidFill>
                  <a:srgbClr val="ED7D31"/>
                </a:solidFill>
                <a:latin typeface="#9Slide03 Arima Madurai Black" panose="00000A00000000000000" pitchFamily="2" charset="0"/>
                <a:cs typeface="#9Slide03 Arima Madurai Black" panose="00000A00000000000000" pitchFamily="2" charset="0"/>
              </a:rPr>
              <a:t>Luyện tập</a:t>
            </a:r>
            <a:endParaRPr lang="en-US" sz="3200">
              <a:solidFill>
                <a:srgbClr val="ED7D3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3482054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par>
                                <p:cTn id="26" presetID="6" presetClass="entr" presetSubtype="16"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circle(in)">
                                      <p:cBhvr>
                                        <p:cTn id="28" dur="20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8" grpId="0"/>
      <p:bldP spid="9" grpId="0"/>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4" name="文本框 1"/>
          <p:cNvSpPr txBox="1">
            <a:spLocks noChangeArrowheads="1"/>
          </p:cNvSpPr>
          <p:nvPr/>
        </p:nvSpPr>
        <p:spPr bwMode="auto">
          <a:xfrm>
            <a:off x="5897118" y="1810407"/>
            <a:ext cx="43820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宋体" pitchFamily="2" charset="-122"/>
              </a:defRPr>
            </a:lvl1pPr>
            <a:lvl2pPr marL="742950" indent="-285750">
              <a:defRPr>
                <a:solidFill>
                  <a:schemeClr val="tx1"/>
                </a:solidFill>
                <a:latin typeface="Calibri" charset="0"/>
                <a:ea typeface="宋体" pitchFamily="2" charset="-122"/>
              </a:defRPr>
            </a:lvl2pPr>
            <a:lvl3pPr marL="1143000" indent="-228600">
              <a:defRPr>
                <a:solidFill>
                  <a:schemeClr val="tx1"/>
                </a:solidFill>
                <a:latin typeface="Calibri" charset="0"/>
                <a:ea typeface="宋体" pitchFamily="2" charset="-122"/>
              </a:defRPr>
            </a:lvl3pPr>
            <a:lvl4pPr marL="1600200" indent="-228600">
              <a:defRPr>
                <a:solidFill>
                  <a:schemeClr val="tx1"/>
                </a:solidFill>
                <a:latin typeface="Calibri" charset="0"/>
                <a:ea typeface="宋体" pitchFamily="2" charset="-122"/>
              </a:defRPr>
            </a:lvl4pPr>
            <a:lvl5pPr marL="2057400" indent="-228600">
              <a:defRPr>
                <a:solidFill>
                  <a:schemeClr val="tx1"/>
                </a:solidFill>
                <a:latin typeface="Calibri" charset="0"/>
                <a:ea typeface="宋体" pitchFamily="2" charset="-122"/>
              </a:defRPr>
            </a:lvl5pPr>
            <a:lvl6pPr marL="2514600" indent="-228600" fontAlgn="base">
              <a:spcBef>
                <a:spcPct val="0"/>
              </a:spcBef>
              <a:spcAft>
                <a:spcPct val="0"/>
              </a:spcAft>
              <a:defRPr>
                <a:solidFill>
                  <a:schemeClr val="tx1"/>
                </a:solidFill>
                <a:latin typeface="Calibri" charset="0"/>
                <a:ea typeface="宋体" pitchFamily="2" charset="-122"/>
              </a:defRPr>
            </a:lvl6pPr>
            <a:lvl7pPr marL="2971800" indent="-228600" fontAlgn="base">
              <a:spcBef>
                <a:spcPct val="0"/>
              </a:spcBef>
              <a:spcAft>
                <a:spcPct val="0"/>
              </a:spcAft>
              <a:defRPr>
                <a:solidFill>
                  <a:schemeClr val="tx1"/>
                </a:solidFill>
                <a:latin typeface="Calibri" charset="0"/>
                <a:ea typeface="宋体" pitchFamily="2" charset="-122"/>
              </a:defRPr>
            </a:lvl7pPr>
            <a:lvl8pPr marL="3429000" indent="-228600" fontAlgn="base">
              <a:spcBef>
                <a:spcPct val="0"/>
              </a:spcBef>
              <a:spcAft>
                <a:spcPct val="0"/>
              </a:spcAft>
              <a:defRPr>
                <a:solidFill>
                  <a:schemeClr val="tx1"/>
                </a:solidFill>
                <a:latin typeface="Calibri" charset="0"/>
                <a:ea typeface="宋体" pitchFamily="2" charset="-122"/>
              </a:defRPr>
            </a:lvl8pPr>
            <a:lvl9pPr marL="3886200" indent="-228600" fontAlgn="base">
              <a:spcBef>
                <a:spcPct val="0"/>
              </a:spcBef>
              <a:spcAft>
                <a:spcPct val="0"/>
              </a:spcAft>
              <a:defRPr>
                <a:solidFill>
                  <a:schemeClr val="tx1"/>
                </a:solidFill>
                <a:latin typeface="Calibri" charset="0"/>
                <a:ea typeface="宋体" pitchFamily="2" charset="-122"/>
              </a:defRPr>
            </a:lvl9pPr>
          </a:lstStyle>
          <a:p>
            <a:pPr eaLnBrk="1" hangingPunct="1"/>
            <a:r>
              <a:rPr lang="vi-VN" sz="5400">
                <a:solidFill>
                  <a:schemeClr val="accent2"/>
                </a:solidFill>
                <a:latin typeface="#9Slide03 Arima Madurai Black" panose="00000A00000000000000" pitchFamily="2" charset="0"/>
                <a:cs typeface="#9Slide03 Arima Madurai Black" panose="00000A00000000000000" pitchFamily="2" charset="0"/>
              </a:rPr>
              <a:t>VẬN DỤNG</a:t>
            </a:r>
            <a:endParaRPr lang="en-US" sz="5400" dirty="0">
              <a:solidFill>
                <a:schemeClr val="accent2"/>
              </a:solidFill>
              <a:latin typeface="#9Slide03 Arima Madurai Black" panose="00000A00000000000000" pitchFamily="2" charset="0"/>
              <a:cs typeface="#9Slide03 Arima Madurai Black" panose="00000A00000000000000" pitchFamily="2" charset="0"/>
            </a:endParaRPr>
          </a:p>
        </p:txBody>
      </p:sp>
      <p:pic>
        <p:nvPicPr>
          <p:cNvPr id="5" name="图片 4" descr="E:\素材\卡通\56c4d60e7458727b73666ec5ee22d060.png56c4d60e7458727b73666ec5ee22d06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1063625" y="2061210"/>
            <a:ext cx="4527550" cy="58058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8" name="Picture 4"/>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0" y="0"/>
            <a:ext cx="12192000" cy="6303818"/>
          </a:xfrm>
          <a:prstGeom prst="rect">
            <a:avLst/>
          </a:prstGeom>
          <a:noFill/>
          <a:ln w="9525">
            <a:noFill/>
            <a:miter lim="800000"/>
            <a:headEnd/>
            <a:tailEnd/>
          </a:ln>
        </p:spPr>
      </p:pic>
      <p:sp>
        <p:nvSpPr>
          <p:cNvPr id="6" name="Google Shape;219;p23"/>
          <p:cNvSpPr txBox="1"/>
          <p:nvPr/>
        </p:nvSpPr>
        <p:spPr>
          <a:xfrm>
            <a:off x="2290621" y="2444063"/>
            <a:ext cx="6721764" cy="707846"/>
          </a:xfrm>
          <a:prstGeom prst="rect">
            <a:avLst/>
          </a:prstGeom>
          <a:noFill/>
          <a:ln>
            <a:noFill/>
          </a:ln>
        </p:spPr>
        <p:txBody>
          <a:bodyPr spcFirstLastPara="1" wrap="square" lIns="91425" tIns="45700" rIns="91425" bIns="45700" anchor="t"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0000"/>
                </a:solidFill>
                <a:effectLst/>
                <a:uLnTx/>
                <a:uFillTx/>
                <a:latin typeface="Times New Roman"/>
                <a:ea typeface="Times New Roman"/>
                <a:cs typeface="Times New Roman"/>
                <a:sym typeface="Times New Roman"/>
              </a:rPr>
              <a:t>HƯỚNG DẪN VỀ NHÀ</a:t>
            </a:r>
            <a:endParaRPr kumimoji="0" sz="2400" b="0" i="0" u="none" strike="noStrike" kern="0" cap="none" spc="0" normalizeH="0" baseline="0" noProof="0">
              <a:ln>
                <a:noFill/>
              </a:ln>
              <a:solidFill>
                <a:srgbClr val="FF0000"/>
              </a:solidFill>
              <a:effectLst/>
              <a:uLnTx/>
              <a:uFillTx/>
            </a:endParaRPr>
          </a:p>
        </p:txBody>
      </p:sp>
      <p:sp>
        <p:nvSpPr>
          <p:cNvPr id="7" name="Rounded Rectangle 6"/>
          <p:cNvSpPr/>
          <p:nvPr/>
        </p:nvSpPr>
        <p:spPr>
          <a:xfrm>
            <a:off x="2687781" y="3247846"/>
            <a:ext cx="7038110" cy="3017346"/>
          </a:xfrm>
          <a:prstGeom prst="roundRect">
            <a:avLst/>
          </a:prstGeom>
          <a:noFill/>
          <a:ln w="12700" cap="flat" cmpd="sng" algn="ctr">
            <a:solidFill>
              <a:schemeClr val="bg1"/>
            </a:solidFill>
            <a:prstDash val="solid"/>
            <a:miter lim="800000"/>
          </a:ln>
          <a:effectLst/>
        </p:spPr>
        <p:txBody>
          <a:bodyPr rtlCol="0" anchor="ct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Ôn</a:t>
            </a: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lại</a:t>
            </a: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nội</a:t>
            </a: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dung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kiến</a:t>
            </a:r>
            <a:r>
              <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baseline="0" noProof="0" dirty="0" err="1">
                <a:ln>
                  <a:noFill/>
                </a:ln>
                <a:solidFill>
                  <a:srgbClr val="2313F9"/>
                </a:solidFill>
                <a:effectLst/>
                <a:uLnTx/>
                <a:uFillTx/>
                <a:latin typeface="Times New Roman" pitchFamily="18" charset="0"/>
                <a:ea typeface="+mn-ea"/>
                <a:cs typeface="Times New Roman" pitchFamily="18" charset="0"/>
              </a:rPr>
              <a:t>thức</a:t>
            </a:r>
            <a:r>
              <a:rPr kumimoji="0" lang="en-US" sz="3200" b="0" i="0" u="none" strike="noStrike" kern="0" cap="none" spc="0" normalizeH="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noProof="0" dirty="0" err="1">
                <a:ln>
                  <a:noFill/>
                </a:ln>
                <a:solidFill>
                  <a:srgbClr val="2313F9"/>
                </a:solidFill>
                <a:effectLst/>
                <a:uLnTx/>
                <a:uFillTx/>
                <a:latin typeface="Times New Roman" pitchFamily="18" charset="0"/>
                <a:ea typeface="+mn-ea"/>
                <a:cs typeface="Times New Roman" pitchFamily="18" charset="0"/>
              </a:rPr>
              <a:t>đã</a:t>
            </a:r>
            <a:r>
              <a:rPr kumimoji="0" lang="en-US" sz="3200" b="0" i="0" u="none" strike="noStrike" kern="0" cap="none" spc="0" normalizeH="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noProof="0" dirty="0" err="1">
                <a:ln>
                  <a:noFill/>
                </a:ln>
                <a:solidFill>
                  <a:srgbClr val="2313F9"/>
                </a:solidFill>
                <a:effectLst/>
                <a:uLnTx/>
                <a:uFillTx/>
                <a:latin typeface="Times New Roman" pitchFamily="18" charset="0"/>
                <a:ea typeface="+mn-ea"/>
                <a:cs typeface="Times New Roman" pitchFamily="18" charset="0"/>
              </a:rPr>
              <a:t>học</a:t>
            </a:r>
            <a:r>
              <a:rPr kumimoji="0" lang="en-US" sz="3200" b="0" i="0" u="none" strike="noStrike" kern="0" cap="none" spc="0" normalizeH="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noProof="0" dirty="0" err="1">
                <a:ln>
                  <a:noFill/>
                </a:ln>
                <a:solidFill>
                  <a:srgbClr val="2313F9"/>
                </a:solidFill>
                <a:effectLst/>
                <a:uLnTx/>
                <a:uFillTx/>
                <a:latin typeface="Times New Roman" pitchFamily="18" charset="0"/>
                <a:ea typeface="+mn-ea"/>
                <a:cs typeface="Times New Roman" pitchFamily="18" charset="0"/>
              </a:rPr>
              <a:t>trong</a:t>
            </a:r>
            <a:r>
              <a:rPr kumimoji="0" lang="en-US" sz="3200" b="0" i="0" u="none" strike="noStrike" kern="0" cap="none" spc="0" normalizeH="0" noProof="0" dirty="0">
                <a:ln>
                  <a:noFill/>
                </a:ln>
                <a:solidFill>
                  <a:srgbClr val="2313F9"/>
                </a:solidFill>
                <a:effectLst/>
                <a:uLnTx/>
                <a:uFillTx/>
                <a:latin typeface="Times New Roman" pitchFamily="18" charset="0"/>
                <a:ea typeface="+mn-ea"/>
                <a:cs typeface="Times New Roman" pitchFamily="18" charset="0"/>
              </a:rPr>
              <a:t> </a:t>
            </a:r>
            <a:r>
              <a:rPr kumimoji="0" lang="en-US" sz="3200" b="0" i="0" u="none" strike="noStrike" kern="0" cap="none" spc="0" normalizeH="0" noProof="0" dirty="0" err="1">
                <a:ln>
                  <a:noFill/>
                </a:ln>
                <a:solidFill>
                  <a:srgbClr val="2313F9"/>
                </a:solidFill>
                <a:effectLst/>
                <a:uLnTx/>
                <a:uFillTx/>
                <a:latin typeface="Times New Roman" pitchFamily="18" charset="0"/>
                <a:ea typeface="+mn-ea"/>
                <a:cs typeface="Times New Roman" pitchFamily="18" charset="0"/>
              </a:rPr>
              <a:t>bài</a:t>
            </a:r>
            <a:r>
              <a:rPr kumimoji="0" lang="en-US" sz="3200" b="0" i="0" u="none" strike="noStrike" kern="0" cap="none" spc="0" normalizeH="0" noProof="0" dirty="0">
                <a:ln>
                  <a:noFill/>
                </a:ln>
                <a:solidFill>
                  <a:srgbClr val="2313F9"/>
                </a:solidFill>
                <a:effectLst/>
                <a:uLnTx/>
                <a:uFillTx/>
                <a:latin typeface="Times New Roman" pitchFamily="18" charset="0"/>
                <a:ea typeface="+mn-ea"/>
                <a:cs typeface="Times New Roman" pitchFamily="18" charset="0"/>
              </a:rPr>
              <a:t>.</a:t>
            </a:r>
          </a:p>
          <a:p>
            <a:pPr marL="457200" lvl="0" indent="-457200" algn="just">
              <a:buFontTx/>
              <a:buChar char="-"/>
              <a:defRPr/>
            </a:pPr>
            <a:r>
              <a:rPr lang="en-US" sz="3200" kern="0" dirty="0" err="1" smtClean="0">
                <a:solidFill>
                  <a:srgbClr val="2313F9"/>
                </a:solidFill>
                <a:latin typeface="Times New Roman" pitchFamily="18" charset="0"/>
                <a:cs typeface="Times New Roman" pitchFamily="18" charset="0"/>
              </a:rPr>
              <a:t>Rèn</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luyện</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một</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số</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bài</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tập</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về</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công</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thức</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tính</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tốc</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độ</a:t>
            </a:r>
            <a:endParaRPr lang="en-US" sz="3200" kern="0" dirty="0" smtClean="0">
              <a:solidFill>
                <a:srgbClr val="2313F9"/>
              </a:solidFill>
              <a:latin typeface="Times New Roman" pitchFamily="18" charset="0"/>
              <a:cs typeface="Times New Roman" pitchFamily="18" charset="0"/>
            </a:endParaRPr>
          </a:p>
          <a:p>
            <a:pPr lvl="0" algn="just">
              <a:defRPr/>
            </a:pP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Tìm</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hiểu</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trước</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nội</a:t>
            </a:r>
            <a:r>
              <a:rPr lang="en-US" sz="3200" kern="0" dirty="0" smtClean="0">
                <a:solidFill>
                  <a:srgbClr val="2313F9"/>
                </a:solidFill>
                <a:latin typeface="Times New Roman" pitchFamily="18" charset="0"/>
                <a:cs typeface="Times New Roman" pitchFamily="18" charset="0"/>
              </a:rPr>
              <a:t> dung </a:t>
            </a:r>
            <a:r>
              <a:rPr lang="en-US" sz="3200" kern="0" dirty="0" err="1" smtClean="0">
                <a:solidFill>
                  <a:srgbClr val="2313F9"/>
                </a:solidFill>
                <a:latin typeface="Times New Roman" pitchFamily="18" charset="0"/>
                <a:cs typeface="Times New Roman" pitchFamily="18" charset="0"/>
              </a:rPr>
              <a:t>phần</a:t>
            </a:r>
            <a:r>
              <a:rPr lang="en-US" sz="3200" kern="0" dirty="0" smtClean="0">
                <a:solidFill>
                  <a:srgbClr val="2313F9"/>
                </a:solidFill>
                <a:latin typeface="Times New Roman" pitchFamily="18" charset="0"/>
                <a:cs typeface="Times New Roman" pitchFamily="18" charset="0"/>
              </a:rPr>
              <a:t> III, IV </a:t>
            </a:r>
            <a:r>
              <a:rPr lang="en-US" sz="3200" kern="0" dirty="0" err="1" smtClean="0">
                <a:solidFill>
                  <a:srgbClr val="2313F9"/>
                </a:solidFill>
                <a:latin typeface="Times New Roman" pitchFamily="18" charset="0"/>
                <a:cs typeface="Times New Roman" pitchFamily="18" charset="0"/>
              </a:rPr>
              <a:t>của</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bài</a:t>
            </a:r>
            <a:r>
              <a:rPr lang="en-US" sz="3200" kern="0" dirty="0" smtClean="0">
                <a:solidFill>
                  <a:srgbClr val="2313F9"/>
                </a:solidFill>
                <a:latin typeface="Times New Roman" pitchFamily="18" charset="0"/>
                <a:cs typeface="Times New Roman" pitchFamily="18" charset="0"/>
              </a:rPr>
              <a:t> 7 “ </a:t>
            </a:r>
            <a:r>
              <a:rPr lang="en-US" sz="3200" kern="0" dirty="0" err="1" smtClean="0">
                <a:solidFill>
                  <a:srgbClr val="2313F9"/>
                </a:solidFill>
                <a:latin typeface="Times New Roman" pitchFamily="18" charset="0"/>
                <a:cs typeface="Times New Roman" pitchFamily="18" charset="0"/>
              </a:rPr>
              <a:t>Tốc</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độ</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của</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chuyển</a:t>
            </a:r>
            <a:r>
              <a:rPr lang="en-US" sz="3200" kern="0" dirty="0" smtClean="0">
                <a:solidFill>
                  <a:srgbClr val="2313F9"/>
                </a:solidFill>
                <a:latin typeface="Times New Roman" pitchFamily="18" charset="0"/>
                <a:cs typeface="Times New Roman" pitchFamily="18" charset="0"/>
              </a:rPr>
              <a:t> </a:t>
            </a:r>
            <a:r>
              <a:rPr lang="en-US" sz="3200" kern="0" dirty="0" err="1" smtClean="0">
                <a:solidFill>
                  <a:srgbClr val="2313F9"/>
                </a:solidFill>
                <a:latin typeface="Times New Roman" pitchFamily="18" charset="0"/>
                <a:cs typeface="Times New Roman" pitchFamily="18" charset="0"/>
              </a:rPr>
              <a:t>động</a:t>
            </a:r>
            <a:r>
              <a:rPr lang="en-US" sz="3200" kern="0" dirty="0" smtClean="0">
                <a:solidFill>
                  <a:srgbClr val="2313F9"/>
                </a:solidFill>
                <a:latin typeface="Times New Roman" pitchFamily="18" charset="0"/>
                <a:cs typeface="Times New Roman" pitchFamily="18" charset="0"/>
              </a:rPr>
              <a:t> “</a:t>
            </a:r>
            <a:endParaRPr kumimoji="0" lang="en-US" sz="3200" b="0" i="0" u="none" strike="noStrike" kern="0" cap="none" spc="0" normalizeH="0" baseline="0" noProof="0" dirty="0">
              <a:ln>
                <a:noFill/>
              </a:ln>
              <a:solidFill>
                <a:srgbClr val="2313F9"/>
              </a:solidFill>
              <a:effectLst/>
              <a:uLnTx/>
              <a:uFillTx/>
              <a:latin typeface="Times New Roman" pitchFamily="18" charset="0"/>
              <a:ea typeface="+mn-ea"/>
              <a:cs typeface="Times New Roman"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a:p>
            <a:pPr marL="0" marR="0" lvl="0" indent="0" algn="just"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5020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80">
                                          <p:stCondLst>
                                            <p:cond delay="0"/>
                                          </p:stCondLst>
                                        </p:cTn>
                                        <p:tgtEl>
                                          <p:spTgt spid="7"/>
                                        </p:tgtEl>
                                      </p:cBhvr>
                                    </p:animEffect>
                                    <p:anim calcmode="lin" valueType="num">
                                      <p:cBhvr>
                                        <p:cTn id="1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0" dur="26">
                                          <p:stCondLst>
                                            <p:cond delay="650"/>
                                          </p:stCondLst>
                                        </p:cTn>
                                        <p:tgtEl>
                                          <p:spTgt spid="7"/>
                                        </p:tgtEl>
                                      </p:cBhvr>
                                      <p:to x="100000" y="60000"/>
                                    </p:animScale>
                                    <p:animScale>
                                      <p:cBhvr>
                                        <p:cTn id="21" dur="166" decel="50000">
                                          <p:stCondLst>
                                            <p:cond delay="676"/>
                                          </p:stCondLst>
                                        </p:cTn>
                                        <p:tgtEl>
                                          <p:spTgt spid="7"/>
                                        </p:tgtEl>
                                      </p:cBhvr>
                                      <p:to x="100000" y="100000"/>
                                    </p:animScale>
                                    <p:animScale>
                                      <p:cBhvr>
                                        <p:cTn id="22" dur="26">
                                          <p:stCondLst>
                                            <p:cond delay="1312"/>
                                          </p:stCondLst>
                                        </p:cTn>
                                        <p:tgtEl>
                                          <p:spTgt spid="7"/>
                                        </p:tgtEl>
                                      </p:cBhvr>
                                      <p:to x="100000" y="80000"/>
                                    </p:animScale>
                                    <p:animScale>
                                      <p:cBhvr>
                                        <p:cTn id="23" dur="166" decel="50000">
                                          <p:stCondLst>
                                            <p:cond delay="1338"/>
                                          </p:stCondLst>
                                        </p:cTn>
                                        <p:tgtEl>
                                          <p:spTgt spid="7"/>
                                        </p:tgtEl>
                                      </p:cBhvr>
                                      <p:to x="100000" y="100000"/>
                                    </p:animScale>
                                    <p:animScale>
                                      <p:cBhvr>
                                        <p:cTn id="24" dur="26">
                                          <p:stCondLst>
                                            <p:cond delay="1642"/>
                                          </p:stCondLst>
                                        </p:cTn>
                                        <p:tgtEl>
                                          <p:spTgt spid="7"/>
                                        </p:tgtEl>
                                      </p:cBhvr>
                                      <p:to x="100000" y="90000"/>
                                    </p:animScale>
                                    <p:animScale>
                                      <p:cBhvr>
                                        <p:cTn id="25" dur="166" decel="50000">
                                          <p:stCondLst>
                                            <p:cond delay="1668"/>
                                          </p:stCondLst>
                                        </p:cTn>
                                        <p:tgtEl>
                                          <p:spTgt spid="7"/>
                                        </p:tgtEl>
                                      </p:cBhvr>
                                      <p:to x="100000" y="100000"/>
                                    </p:animScale>
                                    <p:animScale>
                                      <p:cBhvr>
                                        <p:cTn id="26" dur="26">
                                          <p:stCondLst>
                                            <p:cond delay="1808"/>
                                          </p:stCondLst>
                                        </p:cTn>
                                        <p:tgtEl>
                                          <p:spTgt spid="7"/>
                                        </p:tgtEl>
                                      </p:cBhvr>
                                      <p:to x="100000" y="95000"/>
                                    </p:animScale>
                                    <p:animScale>
                                      <p:cBhvr>
                                        <p:cTn id="27"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5"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8" name="PA_图片 8"/>
          <p:cNvPicPr>
            <a:picLocks noChangeAspect="1"/>
          </p:cNvPicPr>
          <p:nvPr>
            <p:custDataLst>
              <p:tags r:id="rId1"/>
            </p:custDataLst>
          </p:nvPr>
        </p:nvPicPr>
        <p:blipFill>
          <a:blip r:embed="rId6" cstate="email">
            <a:extLst>
              <a:ext uri="{28A0092B-C50C-407E-A947-70E740481C1C}">
                <a14:useLocalDpi xmlns:a14="http://schemas.microsoft.com/office/drawing/2010/main"/>
              </a:ext>
            </a:extLst>
          </a:blip>
          <a:stretch>
            <a:fillRect/>
          </a:stretch>
        </p:blipFill>
        <p:spPr>
          <a:xfrm>
            <a:off x="7603623" y="858416"/>
            <a:ext cx="3814762" cy="6858000"/>
          </a:xfrm>
          <a:prstGeom prst="rect">
            <a:avLst/>
          </a:prstGeom>
        </p:spPr>
      </p:pic>
      <p:sp>
        <p:nvSpPr>
          <p:cNvPr id="9" name="PA_文本框 10"/>
          <p:cNvSpPr txBox="1">
            <a:spLocks noChangeArrowheads="1"/>
          </p:cNvSpPr>
          <p:nvPr>
            <p:custDataLst>
              <p:tags r:id="rId2"/>
            </p:custDataLst>
          </p:nvPr>
        </p:nvSpPr>
        <p:spPr bwMode="auto">
          <a:xfrm>
            <a:off x="802043" y="2369983"/>
            <a:ext cx="9221187" cy="1323439"/>
          </a:xfrm>
          <a:prstGeom prst="rect">
            <a:avLst/>
          </a:prstGeom>
          <a:noFill/>
          <a:ln w="9525">
            <a:noFill/>
            <a:miter lim="800000"/>
          </a:ln>
        </p:spPr>
        <p:txBody>
          <a:bodyPr wrap="square">
            <a:spAutoFit/>
          </a:bodyPr>
          <a:lstStyle/>
          <a:p>
            <a:pPr algn="ctr">
              <a:defRPr/>
            </a:pPr>
            <a:r>
              <a:rPr lang="en-US" sz="4000" spc="200" dirty="0" smtClean="0">
                <a:solidFill>
                  <a:srgbClr val="FF0000"/>
                </a:solidFill>
                <a:latin typeface="Times New Roman" pitchFamily="18" charset="0"/>
                <a:ea typeface="方正少儿简体" panose="03000509000000000000" charset="-122"/>
                <a:cs typeface="Times New Roman" pitchFamily="18" charset="0"/>
              </a:rPr>
              <a:t>CHÂN THÀNH CẢM ƠN QUÝ </a:t>
            </a:r>
          </a:p>
          <a:p>
            <a:pPr algn="ctr">
              <a:defRPr/>
            </a:pPr>
            <a:r>
              <a:rPr lang="en-US" sz="4000" spc="200" dirty="0" smtClean="0">
                <a:solidFill>
                  <a:srgbClr val="FF0000"/>
                </a:solidFill>
                <a:latin typeface="Times New Roman" pitchFamily="18" charset="0"/>
                <a:ea typeface="方正少儿简体" panose="03000509000000000000" charset="-122"/>
                <a:cs typeface="Times New Roman" pitchFamily="18" charset="0"/>
              </a:rPr>
              <a:t>THẦY CÔ VÀ CÁC EM HỌC SINH</a:t>
            </a:r>
            <a:endParaRPr sz="4000" spc="200" dirty="0">
              <a:solidFill>
                <a:srgbClr val="FF0000"/>
              </a:solidFill>
              <a:latin typeface="Times New Roman" pitchFamily="18" charset="0"/>
              <a:ea typeface="方正少儿简体" panose="03000509000000000000"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35" presetClass="entr" presetSubtype="0" fill="hold" grpId="1"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style.rotation</p:attrName>
                                        </p:attrNameLst>
                                      </p:cBhvr>
                                      <p:tavLst>
                                        <p:tav tm="0">
                                          <p:val>
                                            <p:fltVal val="720"/>
                                          </p:val>
                                        </p:tav>
                                        <p:tav tm="100000">
                                          <p:val>
                                            <p:fltVal val="0"/>
                                          </p:val>
                                        </p:tav>
                                      </p:tavLst>
                                    </p:anim>
                                    <p:anim calcmode="lin" valueType="num">
                                      <p:cBhvr>
                                        <p:cTn id="18" dur="500" fill="hold"/>
                                        <p:tgtEl>
                                          <p:spTgt spid="9"/>
                                        </p:tgtEl>
                                        <p:attrNameLst>
                                          <p:attrName>ppt_h</p:attrName>
                                        </p:attrNameLst>
                                      </p:cBhvr>
                                      <p:tavLst>
                                        <p:tav tm="0">
                                          <p:val>
                                            <p:fltVal val="0"/>
                                          </p:val>
                                        </p:tav>
                                        <p:tav tm="100000">
                                          <p:val>
                                            <p:strVal val="#ppt_h"/>
                                          </p:val>
                                        </p:tav>
                                      </p:tavLst>
                                    </p:anim>
                                    <p:anim calcmode="lin" valueType="num">
                                      <p:cBhvr>
                                        <p:cTn id="19" dur="500" fill="hold"/>
                                        <p:tgtEl>
                                          <p:spTgt spid="9"/>
                                        </p:tgtEl>
                                        <p:attrNameLst>
                                          <p:attrName>ppt_w</p:attrName>
                                        </p:attrNameLst>
                                      </p:cBhvr>
                                      <p:tavLst>
                                        <p:tav tm="0">
                                          <p:val>
                                            <p:fltVal val="0"/>
                                          </p:val>
                                        </p:tav>
                                        <p:tav tm="100000">
                                          <p:val>
                                            <p:strVal val="#ppt_w"/>
                                          </p:val>
                                        </p:tav>
                                      </p:tavLst>
                                    </p:anim>
                                  </p:childTnLst>
                                </p:cTn>
                              </p:par>
                              <p:par>
                                <p:cTn id="20" presetID="53" presetClass="entr" presetSubtype="16" fill="hold" grpId="2"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图片 4" descr="E:\素材\卡通\56c4d60e7458727b73666ec5ee22d060.png56c4d60e7458727b73666ec5ee22d06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1063625" y="2061210"/>
            <a:ext cx="4527550" cy="5805805"/>
          </a:xfrm>
          <a:prstGeom prst="rect">
            <a:avLst/>
          </a:prstGeom>
        </p:spPr>
      </p:pic>
      <p:sp>
        <p:nvSpPr>
          <p:cNvPr id="6" name="TextBox 5"/>
          <p:cNvSpPr txBox="1"/>
          <p:nvPr/>
        </p:nvSpPr>
        <p:spPr>
          <a:xfrm>
            <a:off x="5018566" y="853133"/>
            <a:ext cx="6032891" cy="830997"/>
          </a:xfrm>
          <a:prstGeom prst="rect">
            <a:avLst/>
          </a:prstGeom>
          <a:noFill/>
        </p:spPr>
        <p:txBody>
          <a:bodyPr wrap="square" rtlCol="0">
            <a:spAutoFit/>
          </a:bodyPr>
          <a:lstStyle/>
          <a:p>
            <a:r>
              <a:rPr lang="vi-VN" sz="4800">
                <a:solidFill>
                  <a:srgbClr val="FA5533"/>
                </a:solidFill>
                <a:latin typeface="#9Slide03 Arima Madurai Black" panose="00000A00000000000000" pitchFamily="2" charset="0"/>
                <a:cs typeface="#9Slide03 Arima Madurai Black" panose="00000A00000000000000" pitchFamily="2" charset="0"/>
              </a:rPr>
              <a:t>CHỦ ĐỀ </a:t>
            </a:r>
            <a:r>
              <a:rPr lang="en-US" sz="4800">
                <a:solidFill>
                  <a:srgbClr val="FA5533"/>
                </a:solidFill>
                <a:latin typeface="#9Slide03 Arima Madurai Black" panose="00000A00000000000000" pitchFamily="2" charset="0"/>
                <a:cs typeface="#9Slide03 Arima Madurai Black" panose="00000A00000000000000" pitchFamily="2" charset="0"/>
              </a:rPr>
              <a:t>4</a:t>
            </a:r>
            <a:r>
              <a:rPr lang="vi-VN" sz="4800">
                <a:solidFill>
                  <a:srgbClr val="FA5533"/>
                </a:solidFill>
                <a:latin typeface="#9Slide03 Arima Madurai Black" panose="00000A00000000000000" pitchFamily="2" charset="0"/>
                <a:cs typeface="#9Slide03 Arima Madurai Black" panose="00000A00000000000000" pitchFamily="2" charset="0"/>
              </a:rPr>
              <a:t>:</a:t>
            </a:r>
            <a:r>
              <a:rPr lang="en-US" sz="4800">
                <a:solidFill>
                  <a:srgbClr val="FA5533"/>
                </a:solidFill>
                <a:latin typeface="#9Slide03 Arima Madurai Black" panose="00000A00000000000000" pitchFamily="2" charset="0"/>
                <a:cs typeface="#9Slide03 Arima Madurai Black" panose="00000A00000000000000" pitchFamily="2" charset="0"/>
              </a:rPr>
              <a:t>TỐC ĐỘ</a:t>
            </a:r>
          </a:p>
        </p:txBody>
      </p:sp>
      <p:sp>
        <p:nvSpPr>
          <p:cNvPr id="7" name="TextBox 6"/>
          <p:cNvSpPr txBox="1"/>
          <p:nvPr/>
        </p:nvSpPr>
        <p:spPr>
          <a:xfrm>
            <a:off x="2963924" y="1549505"/>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spTree>
    <p:extLst>
      <p:ext uri="{BB962C8B-B14F-4D97-AF65-F5344CB8AC3E}">
        <p14:creationId xmlns:p14="http://schemas.microsoft.com/office/powerpoint/2010/main" val="20454397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pSp>
        <p:nvGrpSpPr>
          <p:cNvPr id="37" name="组合 36"/>
          <p:cNvGrpSpPr/>
          <p:nvPr/>
        </p:nvGrpSpPr>
        <p:grpSpPr>
          <a:xfrm>
            <a:off x="3197891" y="1562383"/>
            <a:ext cx="6255434" cy="640651"/>
            <a:chOff x="1491415" y="2381173"/>
            <a:chExt cx="4987583" cy="732230"/>
          </a:xfrm>
        </p:grpSpPr>
        <p:sp>
          <p:nvSpPr>
            <p:cNvPr id="38" name="_14"/>
            <p:cNvSpPr txBox="1">
              <a:spLocks noChangeArrowheads="1"/>
            </p:cNvSpPr>
            <p:nvPr/>
          </p:nvSpPr>
          <p:spPr bwMode="auto">
            <a:xfrm>
              <a:off x="1491415" y="2381173"/>
              <a:ext cx="1006367" cy="732230"/>
            </a:xfrm>
            <a:prstGeom prst="rect">
              <a:avLst/>
            </a:prstGeom>
            <a:solidFill>
              <a:srgbClr val="6FB420"/>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600" normalizeH="0" baseline="0" noProof="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1</a:t>
              </a:r>
              <a:endParaRPr kumimoji="0" lang="zh-CN" altLang="zh-CN" sz="3600" b="1" i="0" u="none" strike="noStrike" kern="1200" cap="none" spc="600" normalizeH="0" baseline="0" noProof="0" dirty="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39" name="矩形 38"/>
            <p:cNvSpPr/>
            <p:nvPr/>
          </p:nvSpPr>
          <p:spPr bwMode="auto">
            <a:xfrm>
              <a:off x="2952771" y="2450170"/>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800" b="1" i="0" u="none" strike="noStrike" kern="1200" cap="none" spc="0" normalizeH="0" baseline="0" noProof="0">
                  <a:ln>
                    <a:noFill/>
                  </a:ln>
                  <a:solidFill>
                    <a:srgbClr val="6FB420">
                      <a:lumMod val="75000"/>
                    </a:srgbClr>
                  </a:solidFill>
                  <a:effectLst/>
                  <a:uLnTx/>
                  <a:uFillTx/>
                  <a:latin typeface="#9Slide03 Arima Madurai Bold" panose="00000800000000000000" pitchFamily="2" charset="0"/>
                  <a:cs typeface="#9Slide03 Arima Madurai Bold" panose="00000800000000000000" pitchFamily="2" charset="0"/>
                </a:rPr>
                <a:t>Khái</a:t>
              </a:r>
              <a:r>
                <a:rPr kumimoji="0" lang="en-US" sz="2800" b="1" i="0" u="none" strike="noStrike" kern="1200" cap="none" spc="0" normalizeH="0" noProof="0">
                  <a:ln>
                    <a:noFill/>
                  </a:ln>
                  <a:solidFill>
                    <a:srgbClr val="6FB420">
                      <a:lumMod val="75000"/>
                    </a:srgbClr>
                  </a:solidFill>
                  <a:effectLst/>
                  <a:uLnTx/>
                  <a:uFillTx/>
                  <a:latin typeface="#9Slide03 Arima Madurai Bold" panose="00000800000000000000" pitchFamily="2" charset="0"/>
                  <a:cs typeface="#9Slide03 Arima Madurai Bold" panose="00000800000000000000" pitchFamily="2" charset="0"/>
                </a:rPr>
                <a:t> niệm về tốc độ</a:t>
              </a:r>
              <a:endParaRPr kumimoji="0" lang="zh-CN" altLang="en-US" sz="2800" b="1" i="0" u="none" strike="noStrike" kern="1200" cap="none" spc="0" normalizeH="0" baseline="0" noProof="0" dirty="0">
                <a:ln>
                  <a:noFill/>
                </a:ln>
                <a:solidFill>
                  <a:srgbClr val="6FB420">
                    <a:lumMod val="75000"/>
                  </a:srgbClr>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grpSp>
        <p:nvGrpSpPr>
          <p:cNvPr id="26" name="组合 25"/>
          <p:cNvGrpSpPr/>
          <p:nvPr/>
        </p:nvGrpSpPr>
        <p:grpSpPr>
          <a:xfrm>
            <a:off x="3197891" y="2424928"/>
            <a:ext cx="5498141" cy="640651"/>
            <a:chOff x="826116" y="170089"/>
            <a:chExt cx="4933944" cy="732230"/>
          </a:xfrm>
        </p:grpSpPr>
        <p:sp>
          <p:nvSpPr>
            <p:cNvPr id="28" name="_14"/>
            <p:cNvSpPr txBox="1">
              <a:spLocks noChangeArrowheads="1"/>
            </p:cNvSpPr>
            <p:nvPr/>
          </p:nvSpPr>
          <p:spPr bwMode="auto">
            <a:xfrm>
              <a:off x="826116" y="170089"/>
              <a:ext cx="1163017" cy="732230"/>
            </a:xfrm>
            <a:prstGeom prst="rect">
              <a:avLst/>
            </a:prstGeom>
            <a:solidFill>
              <a:srgbClr val="ED7D31"/>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vi-VN" altLang="zh-CN" sz="3600" b="1" i="0" u="none" strike="noStrike" kern="1200" cap="none" spc="600" normalizeH="0" baseline="0" noProof="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2</a:t>
              </a:r>
              <a:endParaRPr kumimoji="0" lang="zh-CN" altLang="zh-CN" sz="3600" b="1" i="0" u="none" strike="noStrike" kern="1200" cap="none" spc="600" normalizeH="0" baseline="0" noProof="0" dirty="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29" name="矩形 28"/>
            <p:cNvSpPr/>
            <p:nvPr/>
          </p:nvSpPr>
          <p:spPr bwMode="auto">
            <a:xfrm>
              <a:off x="2233833" y="261401"/>
              <a:ext cx="3526227"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zh-CN" sz="2800" b="1" noProof="0">
                  <a:solidFill>
                    <a:srgbClr val="ED7D31"/>
                  </a:solidFill>
                  <a:latin typeface="#9Slide03 Arima Madurai Bold" panose="00000800000000000000" pitchFamily="2" charset="0"/>
                  <a:cs typeface="#9Slide03 Arima Madurai Bold" panose="00000800000000000000" pitchFamily="2" charset="0"/>
                  <a:sym typeface="华文细黑" panose="02010600040101010101" pitchFamily="2" charset="-122"/>
                </a:rPr>
                <a:t>Đơn vị đo tốc độ</a:t>
              </a:r>
              <a:endParaRPr kumimoji="0" lang="zh-CN" altLang="en-US" sz="2800" b="1" i="0" u="none" strike="noStrike" kern="1200" cap="none" spc="0" normalizeH="0" baseline="0" noProof="0" dirty="0">
                <a:ln>
                  <a:noFill/>
                </a:ln>
                <a:solidFill>
                  <a:srgbClr val="ED7D31"/>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pic>
        <p:nvPicPr>
          <p:cNvPr id="203" name="Picture 6" descr="E:\PPT素材\卡通b03.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602123" y="3243469"/>
            <a:ext cx="2761864" cy="3842422"/>
          </a:xfrm>
          <a:prstGeom prst="rect">
            <a:avLst/>
          </a:prstGeom>
          <a:noFill/>
          <a:extLst>
            <a:ext uri="{909E8E84-426E-40DD-AFC4-6F175D3DCCD1}">
              <a14:hiddenFill xmlns:a14="http://schemas.microsoft.com/office/drawing/2010/main">
                <a:solidFill>
                  <a:srgbClr val="FFFFFF"/>
                </a:solidFill>
              </a14:hiddenFill>
            </a:ext>
          </a:extLst>
        </p:spPr>
      </p:pic>
      <p:pic>
        <p:nvPicPr>
          <p:cNvPr id="211" name="Picture 13" descr="E:\PPT素材\卡通b1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260209" y="5381437"/>
            <a:ext cx="2067452" cy="16530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9" descr="E:\PPT素材\卡通b06.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663471" y="5381783"/>
            <a:ext cx="1251259" cy="160442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7" descr="E:\PPT素材\卡通b04.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19633" y="4249883"/>
            <a:ext cx="3358430" cy="263741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280433" y="556980"/>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grpSp>
        <p:nvGrpSpPr>
          <p:cNvPr id="14" name="组合 25"/>
          <p:cNvGrpSpPr/>
          <p:nvPr/>
        </p:nvGrpSpPr>
        <p:grpSpPr>
          <a:xfrm>
            <a:off x="3178107" y="3228106"/>
            <a:ext cx="7670480" cy="665999"/>
            <a:chOff x="1393456" y="-127177"/>
            <a:chExt cx="5465105" cy="761201"/>
          </a:xfrm>
        </p:grpSpPr>
        <p:sp>
          <p:nvSpPr>
            <p:cNvPr id="15" name="_14"/>
            <p:cNvSpPr txBox="1">
              <a:spLocks noChangeArrowheads="1"/>
            </p:cNvSpPr>
            <p:nvPr/>
          </p:nvSpPr>
          <p:spPr bwMode="auto">
            <a:xfrm>
              <a:off x="1393456" y="-98206"/>
              <a:ext cx="922287" cy="732230"/>
            </a:xfrm>
            <a:prstGeom prst="rect">
              <a:avLst/>
            </a:prstGeom>
            <a:solidFill>
              <a:srgbClr val="00B0F0"/>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3600" b="1" spc="600">
                  <a:solidFill>
                    <a:prstClr val="white"/>
                  </a:solidFill>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3</a:t>
              </a:r>
              <a:endParaRPr kumimoji="0" lang="zh-CN" altLang="zh-CN" sz="3600" b="1" i="0" u="none" strike="noStrike" kern="1200" cap="none" spc="600" normalizeH="0" baseline="0" noProof="0" dirty="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16" name="矩形 28"/>
            <p:cNvSpPr/>
            <p:nvPr/>
          </p:nvSpPr>
          <p:spPr bwMode="auto">
            <a:xfrm>
              <a:off x="2449254" y="-127177"/>
              <a:ext cx="4409307" cy="7327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lang="en-US" altLang="zh-CN" sz="2400" b="1" noProof="0">
                  <a:solidFill>
                    <a:srgbClr val="0000FF"/>
                  </a:solidFill>
                  <a:latin typeface="#9Slide03 Arima Madurai Bold" panose="00000800000000000000" pitchFamily="2" charset="0"/>
                  <a:cs typeface="#9Slide03 Arima Madurai Bold" panose="00000800000000000000" pitchFamily="2" charset="0"/>
                  <a:sym typeface="华文细黑" panose="02010600040101010101" pitchFamily="2" charset="-122"/>
                </a:rPr>
                <a:t>Cách đo tốc độ bằng dụng cụ thực hành nhà trường</a:t>
              </a:r>
              <a:endParaRPr kumimoji="0" lang="zh-CN" altLang="en-US" sz="2400" b="1" i="0" u="none" strike="noStrike" kern="1200" cap="none" spc="0" normalizeH="0" baseline="0" noProof="0" dirty="0">
                <a:ln>
                  <a:noFill/>
                </a:ln>
                <a:solidFill>
                  <a:srgbClr val="0000FF"/>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grpSp>
        <p:nvGrpSpPr>
          <p:cNvPr id="17" name="组合 25"/>
          <p:cNvGrpSpPr/>
          <p:nvPr/>
        </p:nvGrpSpPr>
        <p:grpSpPr>
          <a:xfrm>
            <a:off x="3178107" y="4182124"/>
            <a:ext cx="6833258" cy="640651"/>
            <a:chOff x="1393455" y="-98206"/>
            <a:chExt cx="6132057" cy="732230"/>
          </a:xfrm>
        </p:grpSpPr>
        <p:sp>
          <p:nvSpPr>
            <p:cNvPr id="18" name="_14"/>
            <p:cNvSpPr txBox="1">
              <a:spLocks noChangeArrowheads="1"/>
            </p:cNvSpPr>
            <p:nvPr/>
          </p:nvSpPr>
          <p:spPr bwMode="auto">
            <a:xfrm>
              <a:off x="1393455" y="-98206"/>
              <a:ext cx="1163017" cy="732230"/>
            </a:xfrm>
            <a:prstGeom prst="rect">
              <a:avLst/>
            </a:prstGeom>
            <a:solidFill>
              <a:srgbClr val="7030A0"/>
            </a:solidFill>
            <a:ln w="9525">
              <a:noFill/>
              <a:miter lim="800000"/>
            </a:ln>
            <a:effectLst/>
          </p:spPr>
          <p:txBody>
            <a:bodyPr vert="horz" wrap="square" lIns="91463" tIns="45731" rIns="91463" bIns="45731"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itchFamily="34" charset="0"/>
                  <a:ea typeface="微软雅黑" charset="-122"/>
                </a:defRPr>
              </a:lvl2pPr>
              <a:lvl3pPr algn="l" rtl="0" fontAlgn="base">
                <a:spcBef>
                  <a:spcPct val="0"/>
                </a:spcBef>
                <a:spcAft>
                  <a:spcPct val="0"/>
                </a:spcAft>
                <a:defRPr sz="2400">
                  <a:solidFill>
                    <a:schemeClr val="tx2"/>
                  </a:solidFill>
                  <a:latin typeface="Arial" pitchFamily="34" charset="0"/>
                  <a:ea typeface="微软雅黑" charset="-122"/>
                </a:defRPr>
              </a:lvl3pPr>
              <a:lvl4pPr algn="l" rtl="0" fontAlgn="base">
                <a:spcBef>
                  <a:spcPct val="0"/>
                </a:spcBef>
                <a:spcAft>
                  <a:spcPct val="0"/>
                </a:spcAft>
                <a:defRPr sz="2400">
                  <a:solidFill>
                    <a:schemeClr val="tx2"/>
                  </a:solidFill>
                  <a:latin typeface="Arial" pitchFamily="34" charset="0"/>
                  <a:ea typeface="微软雅黑" charset="-122"/>
                </a:defRPr>
              </a:lvl4pPr>
              <a:lvl5pPr algn="l" rtl="0" fontAlgn="base">
                <a:spcBef>
                  <a:spcPct val="0"/>
                </a:spcBef>
                <a:spcAft>
                  <a:spcPct val="0"/>
                </a:spcAft>
                <a:defRPr sz="2400">
                  <a:solidFill>
                    <a:schemeClr val="tx2"/>
                  </a:solidFill>
                  <a:latin typeface="Arial" pitchFamily="34" charset="0"/>
                  <a:ea typeface="微软雅黑" charset="-122"/>
                </a:defRPr>
              </a:lvl5pPr>
              <a:lvl6pPr marL="457200" algn="l" rtl="0" fontAlgn="base">
                <a:spcBef>
                  <a:spcPct val="0"/>
                </a:spcBef>
                <a:spcAft>
                  <a:spcPct val="0"/>
                </a:spcAft>
                <a:defRPr sz="2400">
                  <a:solidFill>
                    <a:schemeClr val="tx2"/>
                  </a:solidFill>
                  <a:latin typeface="Arial" pitchFamily="34" charset="0"/>
                  <a:ea typeface="微软雅黑" charset="-122"/>
                </a:defRPr>
              </a:lvl6pPr>
              <a:lvl7pPr marL="914400" algn="l" rtl="0" fontAlgn="base">
                <a:spcBef>
                  <a:spcPct val="0"/>
                </a:spcBef>
                <a:spcAft>
                  <a:spcPct val="0"/>
                </a:spcAft>
                <a:defRPr sz="2400">
                  <a:solidFill>
                    <a:schemeClr val="tx2"/>
                  </a:solidFill>
                  <a:latin typeface="Arial" pitchFamily="34" charset="0"/>
                  <a:ea typeface="微软雅黑" charset="-122"/>
                </a:defRPr>
              </a:lvl7pPr>
              <a:lvl8pPr marL="1371600" algn="l" rtl="0" fontAlgn="base">
                <a:spcBef>
                  <a:spcPct val="0"/>
                </a:spcBef>
                <a:spcAft>
                  <a:spcPct val="0"/>
                </a:spcAft>
                <a:defRPr sz="2400">
                  <a:solidFill>
                    <a:schemeClr val="tx2"/>
                  </a:solidFill>
                  <a:latin typeface="Arial" pitchFamily="34" charset="0"/>
                  <a:ea typeface="微软雅黑" charset="-122"/>
                </a:defRPr>
              </a:lvl8pPr>
              <a:lvl9pPr marL="1828800" algn="l" rtl="0" fontAlgn="base">
                <a:spcBef>
                  <a:spcPct val="0"/>
                </a:spcBef>
                <a:spcAft>
                  <a:spcPct val="0"/>
                </a:spcAft>
                <a:defRPr sz="2400">
                  <a:solidFill>
                    <a:schemeClr val="tx2"/>
                  </a:solidFill>
                  <a:latin typeface="Arial" pitchFamily="34" charset="0"/>
                  <a:ea typeface="微软雅黑" charset="-122"/>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zh-CN" sz="3600" b="1" spc="600">
                  <a:solidFill>
                    <a:prstClr val="white"/>
                  </a:solidFill>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4</a:t>
              </a:r>
              <a:endParaRPr kumimoji="0" lang="zh-CN" altLang="zh-CN" sz="3600" b="1" i="0" u="none" strike="noStrike" kern="1200" cap="none" spc="600" normalizeH="0" baseline="0" noProof="0" dirty="0">
                <a:ln>
                  <a:noFill/>
                </a:ln>
                <a:solidFill>
                  <a:prstClr val="white"/>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sp>
          <p:nvSpPr>
            <p:cNvPr id="20" name="矩形 28"/>
            <p:cNvSpPr/>
            <p:nvPr/>
          </p:nvSpPr>
          <p:spPr bwMode="auto">
            <a:xfrm>
              <a:off x="2852104" y="-63724"/>
              <a:ext cx="4673408" cy="5496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zh-CN" sz="2400" b="1" i="0" u="none" strike="noStrike" kern="1200" cap="none" spc="0" normalizeH="0" baseline="0" noProof="0">
                  <a:ln>
                    <a:noFill/>
                  </a:ln>
                  <a:solidFill>
                    <a:srgbClr val="7030A0"/>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Cách</a:t>
              </a:r>
              <a:r>
                <a:rPr kumimoji="0" lang="en-US" altLang="zh-CN" sz="2400" b="1" i="0" u="none" strike="noStrike" kern="1200" cap="none" spc="0" normalizeH="0" noProof="0">
                  <a:ln>
                    <a:noFill/>
                  </a:ln>
                  <a:solidFill>
                    <a:srgbClr val="7030A0"/>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rPr>
                <a:t> đo tốc độ bằng dụng cụ ”bắn tốc độ“</a:t>
              </a:r>
              <a:endParaRPr kumimoji="0" lang="zh-CN" altLang="en-US" sz="2400" b="1" i="0" u="none" strike="noStrike" kern="1200" cap="none" spc="0" normalizeH="0" baseline="0" noProof="0" dirty="0">
                <a:ln>
                  <a:noFill/>
                </a:ln>
                <a:solidFill>
                  <a:srgbClr val="7030A0"/>
                </a:solidFill>
                <a:effectLst/>
                <a:uLnTx/>
                <a:uFillTx/>
                <a:latin typeface="#9Slide03 Arima Madurai Bold" panose="00000800000000000000" pitchFamily="2" charset="0"/>
                <a:ea typeface="微软雅黑" charset="-122"/>
                <a:cs typeface="#9Slide03 Arima Madurai Bold" panose="00000800000000000000" pitchFamily="2" charset="0"/>
                <a:sym typeface="华文细黑" panose="02010600040101010101" pitchFamily="2" charset="-122"/>
              </a:endParaRPr>
            </a:p>
          </p:txBody>
        </p:sp>
      </p:grpSp>
    </p:spTree>
    <p:extLst>
      <p:ext uri="{BB962C8B-B14F-4D97-AF65-F5344CB8AC3E}">
        <p14:creationId xmlns:p14="http://schemas.microsoft.com/office/powerpoint/2010/main" val="35651007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down)">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5" name="图片 4" descr="E:\素材\卡通\56c4d60e7458727b73666ec5ee22d060.png56c4d60e7458727b73666ec5ee22d060"/>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flipH="1">
            <a:off x="585160" y="2146270"/>
            <a:ext cx="4527550" cy="5805805"/>
          </a:xfrm>
          <a:prstGeom prst="rect">
            <a:avLst/>
          </a:prstGeom>
        </p:spPr>
      </p:pic>
      <p:sp>
        <p:nvSpPr>
          <p:cNvPr id="6" name="TextBox 5"/>
          <p:cNvSpPr txBox="1"/>
          <p:nvPr/>
        </p:nvSpPr>
        <p:spPr>
          <a:xfrm>
            <a:off x="4635210" y="1668130"/>
            <a:ext cx="7433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rPr>
              <a:t>I. Khái</a:t>
            </a:r>
            <a:r>
              <a:rPr kumimoji="0" lang="en-US" sz="4000" i="0" u="none" strike="noStrike" kern="1200" cap="none" spc="0" normalizeH="0" noProof="0">
                <a:ln>
                  <a:noFill/>
                </a:ln>
                <a:solidFill>
                  <a:srgbClr val="E05802"/>
                </a:solidFill>
                <a:effectLst/>
                <a:uLnTx/>
                <a:uFillTx/>
                <a:latin typeface="#9Slide03 Arima Madurai Bold" panose="00000800000000000000"/>
                <a:cs typeface="#9Slide03 Arima Madurai Black" panose="00000A00000000000000" pitchFamily="2" charset="0"/>
              </a:rPr>
              <a:t> niệm tốc độ </a:t>
            </a:r>
            <a:endPar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endParaRPr>
          </a:p>
        </p:txBody>
      </p:sp>
      <p:sp>
        <p:nvSpPr>
          <p:cNvPr id="4" name="TextBox 3"/>
          <p:cNvSpPr txBox="1"/>
          <p:nvPr/>
        </p:nvSpPr>
        <p:spPr>
          <a:xfrm>
            <a:off x="2446688" y="524269"/>
            <a:ext cx="8628607" cy="646331"/>
          </a:xfrm>
          <a:prstGeom prst="rect">
            <a:avLst/>
          </a:prstGeom>
          <a:noFill/>
        </p:spPr>
        <p:txBody>
          <a:bodyPr wrap="square" rtlCol="0">
            <a:spAutoFit/>
          </a:bodyPr>
          <a:lstStyle/>
          <a:p>
            <a:r>
              <a:rPr lang="en-US" sz="3600">
                <a:solidFill>
                  <a:srgbClr val="1278AD"/>
                </a:solidFill>
                <a:latin typeface="#9Slide03 Arima Madurai Black" panose="00000A00000000000000"/>
                <a:cs typeface="#9Slide03 Arima Madurai Bold" panose="00000800000000000000" pitchFamily="2" charset="0"/>
              </a:rPr>
              <a:t> </a:t>
            </a:r>
            <a:r>
              <a:rPr lang="en-US" sz="3600" b="1">
                <a:solidFill>
                  <a:srgbClr val="1278AD"/>
                </a:solidFill>
                <a:latin typeface="#9Slide03 Arima Madurai Black" panose="00000A00000000000000"/>
                <a:cs typeface="#9Slide03 Arima Madurai Bold" panose="00000800000000000000" pitchFamily="2" charset="0"/>
              </a:rPr>
              <a:t>BÀI 7: TỐC ĐỘ CỦA CHUYỂN ĐỘNG</a:t>
            </a:r>
          </a:p>
        </p:txBody>
      </p:sp>
    </p:spTree>
    <p:extLst>
      <p:ext uri="{BB962C8B-B14F-4D97-AF65-F5344CB8AC3E}">
        <p14:creationId xmlns:p14="http://schemas.microsoft.com/office/powerpoint/2010/main" val="31785943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3917973656"/>
              </p:ext>
            </p:extLst>
          </p:nvPr>
        </p:nvGraphicFramePr>
        <p:xfrm>
          <a:off x="0" y="1117486"/>
          <a:ext cx="12191999" cy="6868874"/>
        </p:xfrm>
        <a:graphic>
          <a:graphicData uri="http://schemas.openxmlformats.org/drawingml/2006/table">
            <a:tbl>
              <a:tblPr firstRow="1" firstCol="1" bandRow="1">
                <a:tableStyleId>{5C22544A-7EE6-4342-B048-85BDC9FD1C3A}</a:tableStyleId>
              </a:tblPr>
              <a:tblGrid>
                <a:gridCol w="12191999">
                  <a:extLst>
                    <a:ext uri="{9D8B030D-6E8A-4147-A177-3AD203B41FA5}">
                      <a16:colId xmlns="" xmlns:a16="http://schemas.microsoft.com/office/drawing/2014/main" val="2223919913"/>
                    </a:ext>
                  </a:extLst>
                </a:gridCol>
              </a:tblGrid>
              <a:tr h="1288367">
                <a:tc>
                  <a:txBody>
                    <a:bodyPr/>
                    <a:lstStyle/>
                    <a:p>
                      <a:pPr marL="457200" algn="ctr">
                        <a:lnSpc>
                          <a:spcPct val="107000"/>
                        </a:lnSpc>
                        <a:spcBef>
                          <a:spcPts val="200"/>
                        </a:spcBef>
                        <a:spcAft>
                          <a:spcPts val="600"/>
                        </a:spcAft>
                      </a:pPr>
                      <a:r>
                        <a:rPr lang="vi-VN" sz="2800" dirty="0">
                          <a:solidFill>
                            <a:srgbClr val="C00000"/>
                          </a:solidFill>
                          <a:effectLst/>
                          <a:latin typeface="#9Slide03 Arima Madurai Bold" panose="00000800000000000000" pitchFamily="2" charset="0"/>
                          <a:cs typeface="#9Slide03 Arima Madurai Bold" panose="00000800000000000000" pitchFamily="2" charset="0"/>
                        </a:rPr>
                        <a:t>PHIẾU HỌC TẬP </a:t>
                      </a:r>
                      <a:endParaRPr lang="en-US" sz="2800" dirty="0">
                        <a:solidFill>
                          <a:srgbClr val="C00000"/>
                        </a:solidFill>
                        <a:effectLst/>
                        <a:latin typeface="#9Slide03 Arima Madurai Bold" panose="00000800000000000000" pitchFamily="2" charset="0"/>
                        <a:cs typeface="#9Slide03 Arima Madurai Bold" panose="00000800000000000000" pitchFamily="2" charset="0"/>
                      </a:endParaRPr>
                    </a:p>
                    <a:p>
                      <a:pPr marL="457200" algn="l">
                        <a:lnSpc>
                          <a:spcPct val="107000"/>
                        </a:lnSpc>
                        <a:spcBef>
                          <a:spcPts val="200"/>
                        </a:spcBef>
                        <a:spcAft>
                          <a:spcPts val="600"/>
                        </a:spcAft>
                      </a:pPr>
                      <a:r>
                        <a:rPr lang="en-US" sz="2800" dirty="0" err="1">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Lớp</a:t>
                      </a:r>
                      <a:r>
                        <a:rPr lang="en-US" sz="2800" dirty="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a:t>
                      </a:r>
                      <a:r>
                        <a:rPr lang="en-US" sz="2800" baseline="0" dirty="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a:t>
                      </a:r>
                      <a:r>
                        <a:rPr lang="en-US" sz="2800" baseline="0" dirty="0" err="1">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Nhóm</a:t>
                      </a:r>
                      <a:r>
                        <a:rPr lang="en-US" sz="2800" baseline="0" dirty="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sz="2800" baseline="0" dirty="0" err="1">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số</a:t>
                      </a:r>
                      <a:r>
                        <a:rPr lang="en-US" sz="2800" baseline="0" dirty="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a:t>
                      </a:r>
                      <a:r>
                        <a:rPr lang="en-US" sz="2800" baseline="0" dirty="0" err="1">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Thành</a:t>
                      </a:r>
                      <a:r>
                        <a:rPr lang="en-US" sz="2800" baseline="0" dirty="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sz="2800" baseline="0" dirty="0" err="1">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viên</a:t>
                      </a:r>
                      <a:r>
                        <a:rPr lang="en-US" sz="2800" baseline="0" dirty="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rPr>
                        <a:t>…………………………</a:t>
                      </a:r>
                      <a:endParaRPr lang="en-US" sz="2000" dirty="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nchor="ctr">
                    <a:solidFill>
                      <a:schemeClr val="accent3">
                        <a:lumMod val="60000"/>
                        <a:lumOff val="40000"/>
                      </a:schemeClr>
                    </a:solidFill>
                  </a:tcPr>
                </a:tc>
                <a:extLst>
                  <a:ext uri="{0D108BD9-81ED-4DB2-BD59-A6C34878D82A}">
                    <a16:rowId xmlns="" xmlns:a16="http://schemas.microsoft.com/office/drawing/2014/main" val="1748035715"/>
                  </a:ext>
                </a:extLst>
              </a:tr>
              <a:tr h="4452146">
                <a:tc>
                  <a:txBody>
                    <a:bodyPr/>
                    <a:lstStyle/>
                    <a:p>
                      <a:pPr marL="457200" algn="ctr">
                        <a:lnSpc>
                          <a:spcPct val="107000"/>
                        </a:lnSpc>
                        <a:spcBef>
                          <a:spcPts val="200"/>
                        </a:spcBef>
                        <a:spcAft>
                          <a:spcPts val="600"/>
                        </a:spcAft>
                      </a:pPr>
                      <a:r>
                        <a:rPr lang="vi-VN" sz="2400" b="1" dirty="0">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rPr>
                        <a:t>Hãy quan sát chuyển động, nêu các phương án so sánh sự nhanh chậm của các chuyển động khác nhau và lấy ví dụ minh họa.</a:t>
                      </a:r>
                    </a:p>
                    <a:p>
                      <a:pPr marL="457200" algn="ctr">
                        <a:lnSpc>
                          <a:spcPct val="107000"/>
                        </a:lnSpc>
                        <a:spcBef>
                          <a:spcPts val="200"/>
                        </a:spcBef>
                        <a:spcAft>
                          <a:spcPts val="600"/>
                        </a:spcAft>
                      </a:pPr>
                      <a:r>
                        <a:rPr lang="vi-VN" sz="2400" b="1" dirty="0">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rPr>
                        <a:t>…………………………………………………………………………………………</a:t>
                      </a:r>
                      <a:r>
                        <a:rPr lang="en-US" sz="2400" b="1" dirty="0">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rPr>
                        <a:t>…………………………………………………………………………………………………………………………………………………………………………………………………………………………………………………………………………………………………………………………………………………………………………………………………………………………………………………………………………………………………………………………………………………………………………………………………………………………………………………………………………………………………………………………………………………………………………………………………………………………………………………………………………………………………………………………………………………………………………………………………………………………………………………………………………………………………………………………</a:t>
                      </a:r>
                    </a:p>
                  </a:txBody>
                  <a:tcPr marL="68580" marR="68580" marT="0" marB="0">
                    <a:solidFill>
                      <a:schemeClr val="accent1">
                        <a:lumMod val="20000"/>
                        <a:lumOff val="80000"/>
                      </a:schemeClr>
                    </a:solidFill>
                  </a:tcPr>
                </a:tc>
                <a:extLst>
                  <a:ext uri="{0D108BD9-81ED-4DB2-BD59-A6C34878D82A}">
                    <a16:rowId xmlns="" xmlns:a16="http://schemas.microsoft.com/office/drawing/2014/main" val="220259924"/>
                  </a:ext>
                </a:extLst>
              </a:tr>
            </a:tbl>
          </a:graphicData>
        </a:graphic>
      </p:graphicFrame>
      <p:sp>
        <p:nvSpPr>
          <p:cNvPr id="13" name="TextBox 12"/>
          <p:cNvSpPr txBox="1"/>
          <p:nvPr/>
        </p:nvSpPr>
        <p:spPr>
          <a:xfrm>
            <a:off x="4049192" y="610818"/>
            <a:ext cx="4414870" cy="523220"/>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HOẠT ĐỘNG </a:t>
            </a:r>
            <a:r>
              <a:rPr kumimoji="0" lang="en-US" sz="2800" b="0" i="0" u="none" strike="noStrike" kern="1200" cap="none" spc="0" normalizeH="0" baseline="0" noProof="0" dirty="0">
                <a:ln>
                  <a:noFill/>
                </a:ln>
                <a:solidFill>
                  <a:prstClr val="black"/>
                </a:solidFill>
                <a:effectLst/>
                <a:uLnTx/>
                <a:uFillTx/>
                <a:latin typeface="#9Slide03 Arima Madurai Black" panose="00000A00000000000000" pitchFamily="2" charset="0"/>
                <a:ea typeface="+mn-ea"/>
                <a:cs typeface="#9Slide03 Arima Madurai Black" panose="00000A00000000000000" pitchFamily="2" charset="0"/>
              </a:rPr>
              <a:t>NHÓM</a:t>
            </a:r>
          </a:p>
        </p:txBody>
      </p:sp>
      <p:sp>
        <p:nvSpPr>
          <p:cNvPr id="5" name="TextBox 4"/>
          <p:cNvSpPr txBox="1"/>
          <p:nvPr/>
        </p:nvSpPr>
        <p:spPr>
          <a:xfrm>
            <a:off x="857538" y="0"/>
            <a:ext cx="7433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rPr>
              <a:t>I. Khái</a:t>
            </a:r>
            <a:r>
              <a:rPr kumimoji="0" lang="en-US" sz="4000" i="0" u="none" strike="noStrike" kern="1200" cap="none" spc="0" normalizeH="0" noProof="0">
                <a:ln>
                  <a:noFill/>
                </a:ln>
                <a:solidFill>
                  <a:srgbClr val="E05802"/>
                </a:solidFill>
                <a:effectLst/>
                <a:uLnTx/>
                <a:uFillTx/>
                <a:latin typeface="#9Slide03 Arima Madurai Bold" panose="00000800000000000000"/>
                <a:cs typeface="#9Slide03 Arima Madurai Black" panose="00000A00000000000000" pitchFamily="2" charset="0"/>
              </a:rPr>
              <a:t> niệm tốc độ </a:t>
            </a:r>
            <a:endPar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endParaRPr>
          </a:p>
        </p:txBody>
      </p:sp>
    </p:spTree>
    <p:extLst>
      <p:ext uri="{BB962C8B-B14F-4D97-AF65-F5344CB8AC3E}">
        <p14:creationId xmlns:p14="http://schemas.microsoft.com/office/powerpoint/2010/main" val="6045694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5"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0" y="3349189"/>
            <a:ext cx="4793673" cy="3508811"/>
          </a:xfrm>
          <a:prstGeom prst="rect">
            <a:avLst/>
          </a:prstGeom>
        </p:spPr>
      </p:pic>
      <p:pic>
        <p:nvPicPr>
          <p:cNvPr id="9" name="Picture 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0" y="0"/>
            <a:ext cx="4793673" cy="3349189"/>
          </a:xfrm>
          <a:prstGeom prst="rect">
            <a:avLst/>
          </a:prstGeom>
        </p:spPr>
      </p:pic>
      <p:pic>
        <p:nvPicPr>
          <p:cNvPr id="2" name="Loài động vật nào chạy nhanh nhất thế giới- - Tư vấn - ZINGNEWS.V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793673" y="1"/>
            <a:ext cx="7816016" cy="6858000"/>
          </a:xfrm>
          <a:prstGeom prst="rect">
            <a:avLst/>
          </a:prstGeom>
        </p:spPr>
      </p:pic>
    </p:spTree>
    <p:extLst>
      <p:ext uri="{BB962C8B-B14F-4D97-AF65-F5344CB8AC3E}">
        <p14:creationId xmlns:p14="http://schemas.microsoft.com/office/powerpoint/2010/main" val="25850178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graphicFrame>
        <p:nvGraphicFramePr>
          <p:cNvPr id="9" name="Table 8"/>
          <p:cNvGraphicFramePr>
            <a:graphicFrameLocks noGrp="1"/>
          </p:cNvGraphicFramePr>
          <p:nvPr>
            <p:extLst>
              <p:ext uri="{D42A27DB-BD31-4B8C-83A1-F6EECF244321}">
                <p14:modId xmlns:p14="http://schemas.microsoft.com/office/powerpoint/2010/main" val="2072058558"/>
              </p:ext>
            </p:extLst>
          </p:nvPr>
        </p:nvGraphicFramePr>
        <p:xfrm>
          <a:off x="-2" y="1117487"/>
          <a:ext cx="12192001" cy="5759572"/>
        </p:xfrm>
        <a:graphic>
          <a:graphicData uri="http://schemas.openxmlformats.org/drawingml/2006/table">
            <a:tbl>
              <a:tblPr firstRow="1" firstCol="1" bandRow="1">
                <a:tableStyleId>{5C22544A-7EE6-4342-B048-85BDC9FD1C3A}</a:tableStyleId>
              </a:tblPr>
              <a:tblGrid>
                <a:gridCol w="3168073">
                  <a:extLst>
                    <a:ext uri="{9D8B030D-6E8A-4147-A177-3AD203B41FA5}">
                      <a16:colId xmlns="" xmlns:a16="http://schemas.microsoft.com/office/drawing/2014/main" val="2223919913"/>
                    </a:ext>
                  </a:extLst>
                </a:gridCol>
                <a:gridCol w="6443287">
                  <a:extLst>
                    <a:ext uri="{9D8B030D-6E8A-4147-A177-3AD203B41FA5}">
                      <a16:colId xmlns="" xmlns:a16="http://schemas.microsoft.com/office/drawing/2014/main" val="1306721510"/>
                    </a:ext>
                  </a:extLst>
                </a:gridCol>
                <a:gridCol w="2580641">
                  <a:extLst>
                    <a:ext uri="{9D8B030D-6E8A-4147-A177-3AD203B41FA5}">
                      <a16:colId xmlns="" xmlns:a16="http://schemas.microsoft.com/office/drawing/2014/main" val="402496249"/>
                    </a:ext>
                  </a:extLst>
                </a:gridCol>
              </a:tblGrid>
              <a:tr h="664289">
                <a:tc gridSpan="3">
                  <a:txBody>
                    <a:bodyPr/>
                    <a:lstStyle/>
                    <a:p>
                      <a:pPr marL="457200" algn="ctr">
                        <a:lnSpc>
                          <a:spcPct val="107000"/>
                        </a:lnSpc>
                        <a:spcBef>
                          <a:spcPts val="200"/>
                        </a:spcBef>
                        <a:spcAft>
                          <a:spcPts val="600"/>
                        </a:spcAft>
                      </a:pPr>
                      <a:r>
                        <a:rPr lang="vi-VN" sz="2800">
                          <a:solidFill>
                            <a:srgbClr val="C00000"/>
                          </a:solidFill>
                          <a:effectLst/>
                          <a:latin typeface="#9Slide03 Arima Madurai Bold" panose="00000800000000000000" pitchFamily="2" charset="0"/>
                          <a:cs typeface="#9Slide03 Arima Madurai Bold" panose="00000800000000000000" pitchFamily="2" charset="0"/>
                        </a:rPr>
                        <a:t>PHIẾU HỌC TẬP </a:t>
                      </a:r>
                      <a:r>
                        <a:rPr lang="en-US" sz="2800">
                          <a:solidFill>
                            <a:srgbClr val="C00000"/>
                          </a:solidFill>
                          <a:effectLst/>
                          <a:latin typeface="#9Slide03 Arima Madurai Bold" panose="00000800000000000000" pitchFamily="2" charset="0"/>
                          <a:cs typeface="#9Slide03 Arima Madurai Bold" panose="00000800000000000000" pitchFamily="2" charset="0"/>
                        </a:rPr>
                        <a:t>1</a:t>
                      </a:r>
                      <a:endParaRPr lang="en-US" sz="2000">
                        <a:solidFill>
                          <a:srgbClr val="C00000"/>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nchor="ctr">
                    <a:solidFill>
                      <a:schemeClr val="accent3">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 xmlns:a16="http://schemas.microsoft.com/office/drawing/2014/main" val="1748035715"/>
                  </a:ext>
                </a:extLst>
              </a:tr>
              <a:tr h="480969">
                <a:tc>
                  <a:txBody>
                    <a:bodyPr/>
                    <a:lstStyle/>
                    <a:p>
                      <a:pPr marL="457200" algn="ctr">
                        <a:lnSpc>
                          <a:spcPct val="107000"/>
                        </a:lnSpc>
                        <a:spcBef>
                          <a:spcPts val="200"/>
                        </a:spcBef>
                        <a:spcAft>
                          <a:spcPts val="600"/>
                        </a:spcAft>
                      </a:pPr>
                      <a:r>
                        <a:rPr lang="en-US" sz="160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rPr>
                        <a:t>Câu</a:t>
                      </a:r>
                      <a:r>
                        <a:rPr lang="en-US" sz="1600" baseline="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rPr>
                        <a:t> hỏi</a:t>
                      </a:r>
                      <a:endParaRPr lang="en-US" sz="160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solidFill>
                      <a:schemeClr val="accent1">
                        <a:lumMod val="20000"/>
                        <a:lumOff val="80000"/>
                      </a:schemeClr>
                    </a:solidFill>
                  </a:tcPr>
                </a:tc>
                <a:tc>
                  <a:txBody>
                    <a:bodyPr/>
                    <a:lstStyle/>
                    <a:p>
                      <a:pPr marL="457200" algn="ctr">
                        <a:lnSpc>
                          <a:spcPct val="107000"/>
                        </a:lnSpc>
                        <a:spcBef>
                          <a:spcPts val="200"/>
                        </a:spcBef>
                        <a:spcAft>
                          <a:spcPts val="600"/>
                        </a:spcAft>
                      </a:pPr>
                      <a:r>
                        <a:rPr lang="vi-VN" sz="2000">
                          <a:solidFill>
                            <a:schemeClr val="tx1"/>
                          </a:solidFill>
                          <a:effectLst/>
                          <a:latin typeface="#9Slide03 Arima Madurai Bold" panose="00000800000000000000" pitchFamily="2" charset="0"/>
                          <a:cs typeface="#9Slide03 Arima Madurai Bold" panose="00000800000000000000" pitchFamily="2" charset="0"/>
                        </a:rPr>
                        <a:t>Trả lời</a:t>
                      </a:r>
                      <a:endParaRPr lang="en-US" sz="160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solidFill>
                      <a:schemeClr val="accent3">
                        <a:lumMod val="40000"/>
                        <a:lumOff val="60000"/>
                      </a:schemeClr>
                    </a:solidFill>
                  </a:tcPr>
                </a:tc>
                <a:tc>
                  <a:txBody>
                    <a:bodyPr/>
                    <a:lstStyle/>
                    <a:p>
                      <a:pPr marL="457200" algn="ctr">
                        <a:lnSpc>
                          <a:spcPct val="107000"/>
                        </a:lnSpc>
                        <a:spcBef>
                          <a:spcPts val="200"/>
                        </a:spcBef>
                        <a:spcAft>
                          <a:spcPts val="600"/>
                        </a:spcAft>
                      </a:pPr>
                      <a:endParaRPr lang="en-US" sz="1600">
                        <a:solidFill>
                          <a:schemeClr val="tx1"/>
                        </a:solidFill>
                        <a:effectLst/>
                        <a:latin typeface="#9Slide03 Arima Madurai Bold" panose="00000800000000000000" pitchFamily="2" charset="0"/>
                        <a:ea typeface="Arial" panose="020B0604020202020204" pitchFamily="34" charset="0"/>
                        <a:cs typeface="#9Slide03 Arima Madurai Bold" panose="00000800000000000000" pitchFamily="2" charset="0"/>
                      </a:endParaRPr>
                    </a:p>
                  </a:txBody>
                  <a:tcPr marL="68580" marR="68580" marT="0" marB="0">
                    <a:solidFill>
                      <a:schemeClr val="accent3">
                        <a:lumMod val="40000"/>
                        <a:lumOff val="60000"/>
                      </a:schemeClr>
                    </a:solidFill>
                  </a:tcPr>
                </a:tc>
                <a:extLst>
                  <a:ext uri="{0D108BD9-81ED-4DB2-BD59-A6C34878D82A}">
                    <a16:rowId xmlns="" xmlns:a16="http://schemas.microsoft.com/office/drawing/2014/main" val="220259924"/>
                  </a:ext>
                </a:extLst>
              </a:tr>
              <a:tr h="4614314">
                <a:tc>
                  <a:txBody>
                    <a:bodyPr/>
                    <a:lstStyle/>
                    <a:p>
                      <a:pPr algn="just">
                        <a:lnSpc>
                          <a:spcPct val="107000"/>
                        </a:lnSpc>
                        <a:spcBef>
                          <a:spcPts val="200"/>
                        </a:spcBef>
                        <a:spcAft>
                          <a:spcPts val="600"/>
                        </a:spcAft>
                        <a:tabLst>
                          <a:tab pos="526415" algn="l"/>
                        </a:tabLst>
                      </a:pPr>
                      <a:r>
                        <a:rPr lang="vi-VN" sz="1800" b="1">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rPr>
                        <a:t>Hãy quan sát chuyển động, nêu các phương án so sánh sự nhanh chậm của các chuyển động khác nhau và lấy ví dụ minh họa.</a:t>
                      </a:r>
                      <a:endParaRPr lang="en-US" sz="1800" b="1">
                        <a:solidFill>
                          <a:srgbClr val="7030A0"/>
                        </a:solidFill>
                        <a:effectLst/>
                        <a:latin typeface="#9Slide03 Arima Madurai Bold" panose="00000800000000000000"/>
                        <a:ea typeface="Arial" panose="020B0604020202020204" pitchFamily="34" charset="0"/>
                        <a:cs typeface="#9Slide03 Arima Madurai Light" panose="00000400000000000000" pitchFamily="2" charset="0"/>
                      </a:endParaRPr>
                    </a:p>
                  </a:txBody>
                  <a:tcPr marL="68580" marR="68580" marT="0" marB="0">
                    <a:solidFill>
                      <a:schemeClr val="accent1">
                        <a:lumMod val="20000"/>
                        <a:lumOff val="80000"/>
                      </a:schemeClr>
                    </a:solidFill>
                  </a:tcPr>
                </a:tc>
                <a:tc>
                  <a:txBody>
                    <a:bodyPr/>
                    <a:lstStyle/>
                    <a:p>
                      <a:pPr indent="304800" algn="just">
                        <a:lnSpc>
                          <a:spcPct val="107000"/>
                        </a:lnSpc>
                        <a:spcBef>
                          <a:spcPts val="200"/>
                        </a:spcBef>
                        <a:spcAft>
                          <a:spcPts val="600"/>
                        </a:spcAft>
                      </a:pPr>
                      <a:r>
                        <a:rPr lang="vi-VN" sz="2000" b="1">
                          <a:solidFill>
                            <a:schemeClr val="tx1"/>
                          </a:solidFill>
                          <a:effectLst/>
                          <a:latin typeface="#9Slide03 Arima Madurai Bold" panose="00000800000000000000" pitchFamily="2" charset="0"/>
                          <a:cs typeface="#9Slide03 Arima Madurai Bold" panose="00000800000000000000" pitchFamily="2" charset="0"/>
                        </a:rPr>
                        <a:t> </a:t>
                      </a:r>
                      <a:r>
                        <a:rPr lang="vi-VN" sz="2000">
                          <a:solidFill>
                            <a:schemeClr val="tx1"/>
                          </a:solidFill>
                          <a:effectLst/>
                          <a:latin typeface="#9Slide03 Arima Madurai Bold" panose="00000800000000000000" pitchFamily="2" charset="0"/>
                          <a:cs typeface="#9Slide03 Arima Madurai Bold" panose="00000800000000000000" pitchFamily="2" charset="0"/>
                        </a:rPr>
                        <a:t> </a:t>
                      </a:r>
                      <a:endParaRPr lang="en-US" sz="1200">
                        <a:solidFill>
                          <a:schemeClr val="tx1"/>
                        </a:solidFill>
                        <a:effectLst/>
                        <a:latin typeface="#9Slide03 Arima Madurai Bold" panose="00000800000000000000" pitchFamily="2" charset="0"/>
                        <a:ea typeface="Segoe UI" panose="020B0502040204020203" pitchFamily="34" charset="0"/>
                        <a:cs typeface="#9Slide03 Arima Madurai Bold" panose="00000800000000000000" pitchFamily="2" charset="0"/>
                      </a:endParaRPr>
                    </a:p>
                  </a:txBody>
                  <a:tcPr marL="68580" marR="68580" marT="0" marB="0">
                    <a:solidFill>
                      <a:schemeClr val="accent3">
                        <a:lumMod val="40000"/>
                        <a:lumOff val="60000"/>
                      </a:schemeClr>
                    </a:solidFill>
                  </a:tcPr>
                </a:tc>
                <a:tc>
                  <a:txBody>
                    <a:bodyPr/>
                    <a:lstStyle/>
                    <a:p>
                      <a:pPr indent="254000" algn="just">
                        <a:lnSpc>
                          <a:spcPct val="120000"/>
                        </a:lnSpc>
                        <a:spcBef>
                          <a:spcPts val="200"/>
                        </a:spcBef>
                        <a:spcAft>
                          <a:spcPts val="600"/>
                        </a:spcAft>
                      </a:pPr>
                      <a:endParaRPr lang="en-US" sz="1200" dirty="0">
                        <a:solidFill>
                          <a:schemeClr val="tx1"/>
                        </a:solidFill>
                        <a:effectLst/>
                        <a:latin typeface="#9Slide03 Arima Madurai Bold" panose="00000800000000000000" pitchFamily="2" charset="0"/>
                        <a:ea typeface="Segoe UI" panose="020B0502040204020203" pitchFamily="34" charset="0"/>
                        <a:cs typeface="#9Slide03 Arima Madurai Bold" panose="00000800000000000000" pitchFamily="2" charset="0"/>
                      </a:endParaRPr>
                    </a:p>
                  </a:txBody>
                  <a:tcPr marL="68580" marR="68580" marT="0" marB="0">
                    <a:solidFill>
                      <a:schemeClr val="accent3">
                        <a:lumMod val="40000"/>
                        <a:lumOff val="60000"/>
                      </a:schemeClr>
                    </a:solidFill>
                  </a:tcPr>
                </a:tc>
                <a:extLst>
                  <a:ext uri="{0D108BD9-81ED-4DB2-BD59-A6C34878D82A}">
                    <a16:rowId xmlns="" xmlns:a16="http://schemas.microsoft.com/office/drawing/2014/main" val="3024686641"/>
                  </a:ext>
                </a:extLst>
              </a:tr>
            </a:tbl>
          </a:graphicData>
        </a:graphic>
      </p:graphicFrame>
      <p:sp>
        <p:nvSpPr>
          <p:cNvPr id="13" name="TextBox 12"/>
          <p:cNvSpPr txBox="1"/>
          <p:nvPr/>
        </p:nvSpPr>
        <p:spPr>
          <a:xfrm>
            <a:off x="4160028" y="678674"/>
            <a:ext cx="4997302" cy="523220"/>
          </a:xfrm>
          <a:prstGeom prst="rect">
            <a:avLst/>
          </a:prstGeom>
          <a:noFill/>
        </p:spPr>
        <p:txBody>
          <a:bodyPr wrap="square" rtlCol="0">
            <a:spAutoFit/>
          </a:bodyPr>
          <a:lstStyle/>
          <a:p>
            <a:r>
              <a:rPr lang="vi-VN" sz="2800">
                <a:latin typeface="#9Slide03 Arima Madurai Black" panose="00000A00000000000000" pitchFamily="2" charset="0"/>
                <a:cs typeface="#9Slide03 Arima Madurai Black" panose="00000A00000000000000" pitchFamily="2" charset="0"/>
              </a:rPr>
              <a:t>HOẠT ĐỘNG </a:t>
            </a:r>
            <a:r>
              <a:rPr lang="en-US" sz="2800">
                <a:latin typeface="#9Slide03 Arima Madurai Black" panose="00000A00000000000000" pitchFamily="2" charset="0"/>
                <a:cs typeface="#9Slide03 Arima Madurai Black" panose="00000A00000000000000" pitchFamily="2" charset="0"/>
              </a:rPr>
              <a:t>NHÓM</a:t>
            </a:r>
          </a:p>
        </p:txBody>
      </p:sp>
      <p:pic>
        <p:nvPicPr>
          <p:cNvPr id="2" name="Picture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51990" y="2183898"/>
            <a:ext cx="2540009" cy="1910582"/>
          </a:xfrm>
          <a:prstGeom prst="rect">
            <a:avLst/>
          </a:prstGeom>
        </p:spPr>
      </p:pic>
      <p:pic>
        <p:nvPicPr>
          <p:cNvPr id="4" name="Pictur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651990" y="4358857"/>
            <a:ext cx="2540009" cy="1912634"/>
          </a:xfrm>
          <a:prstGeom prst="rect">
            <a:avLst/>
          </a:prstGeom>
        </p:spPr>
      </p:pic>
      <p:sp>
        <p:nvSpPr>
          <p:cNvPr id="3" name="TextBox 2"/>
          <p:cNvSpPr txBox="1"/>
          <p:nvPr/>
        </p:nvSpPr>
        <p:spPr>
          <a:xfrm>
            <a:off x="1967345" y="4793673"/>
            <a:ext cx="184731" cy="369332"/>
          </a:xfrm>
          <a:prstGeom prst="rect">
            <a:avLst/>
          </a:prstGeom>
          <a:noFill/>
        </p:spPr>
        <p:txBody>
          <a:bodyPr wrap="none" rtlCol="0">
            <a:spAutoFit/>
          </a:bodyPr>
          <a:lstStyle/>
          <a:p>
            <a:endParaRPr lang="en-US"/>
          </a:p>
        </p:txBody>
      </p:sp>
      <p:sp>
        <p:nvSpPr>
          <p:cNvPr id="5" name="TextBox 4"/>
          <p:cNvSpPr txBox="1"/>
          <p:nvPr/>
        </p:nvSpPr>
        <p:spPr>
          <a:xfrm>
            <a:off x="3269673" y="2252791"/>
            <a:ext cx="6271490" cy="2397579"/>
          </a:xfrm>
          <a:prstGeom prst="rect">
            <a:avLst/>
          </a:prstGeom>
          <a:noFill/>
        </p:spPr>
        <p:txBody>
          <a:bodyPr wrap="square" rtlCol="0">
            <a:spAutoFit/>
          </a:bodyPr>
          <a:lstStyle/>
          <a:p>
            <a:pPr lvl="0" indent="304800" algn="just">
              <a:lnSpc>
                <a:spcPct val="107000"/>
              </a:lnSpc>
              <a:spcBef>
                <a:spcPts val="200"/>
              </a:spcBef>
              <a:spcAft>
                <a:spcPts val="600"/>
              </a:spcAft>
            </a:pPr>
            <a:r>
              <a:rPr lang="en-US" sz="2000" b="1">
                <a:solidFill>
                  <a:prstClr val="black"/>
                </a:solidFill>
                <a:latin typeface="#9Slide03 Arima Madurai Bold" panose="00000800000000000000" pitchFamily="2" charset="0"/>
                <a:cs typeface="#9Slide03 Arima Madurai Bold" panose="00000800000000000000" pitchFamily="2" charset="0"/>
              </a:rPr>
              <a:t>Cách 1: </a:t>
            </a:r>
            <a:r>
              <a:rPr lang="en-US" sz="2000" b="1">
                <a:solidFill>
                  <a:srgbClr val="9E441A"/>
                </a:solidFill>
                <a:latin typeface="#9Slide03 Arima Madurai Bold" panose="00000800000000000000" pitchFamily="2" charset="0"/>
                <a:cs typeface="#9Slide03 Arima Madurai Bold" panose="00000800000000000000" pitchFamily="2" charset="0"/>
              </a:rPr>
              <a:t>So sánh </a:t>
            </a:r>
            <a:r>
              <a:rPr lang="en-US" sz="2000" b="1">
                <a:solidFill>
                  <a:srgbClr val="FF0000"/>
                </a:solidFill>
                <a:latin typeface="#9Slide03 Arima Madurai Bold" panose="00000800000000000000" pitchFamily="2" charset="0"/>
                <a:cs typeface="#9Slide03 Arima Madurai Bold" panose="00000800000000000000" pitchFamily="2" charset="0"/>
              </a:rPr>
              <a:t>quãng đường đi được trong cùng một khoảng thời gian.</a:t>
            </a:r>
            <a:r>
              <a:rPr lang="en-US" sz="2000">
                <a:solidFill>
                  <a:srgbClr val="9E441A"/>
                </a:solidFill>
                <a:latin typeface="#9Slide03 Arima Madurai Bold" panose="00000800000000000000" pitchFamily="2" charset="0"/>
                <a:cs typeface="#9Slide03 Arima Madurai Bold" panose="00000800000000000000" pitchFamily="2" charset="0"/>
              </a:rPr>
              <a:t> </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Ví dụ: </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Trong </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40</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s, bạn </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Minh</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đi bộ được </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25</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 bạn Lan đi bộ được 2</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0</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Trong cùng một khoảng thời gian, bạn </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Minh</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đi được quãng đường dài hơn </a:t>
            </a:r>
            <a:r>
              <a:rPr lang="en-US">
                <a:solidFill>
                  <a:prstClr val="black"/>
                </a:solidFill>
              </a:rPr>
              <a:t>⇒</a:t>
            </a:r>
            <a:r>
              <a:rPr lang="en-US" sz="2000">
                <a:solidFill>
                  <a:prstClr val="black"/>
                </a:solidFill>
                <a:latin typeface="#9Slide03 Arima Madurai Bold" panose="00000800000000000000" pitchFamily="2" charset="0"/>
              </a:rPr>
              <a:t>B</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ạn </a:t>
            </a:r>
            <a:r>
              <a:rPr lang="en-US"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Minh</a:t>
            </a:r>
            <a:r>
              <a:rPr lang="vi-VN" sz="2000">
                <a:solidFill>
                  <a:prstClr val="black"/>
                </a:solidFill>
                <a:latin typeface="#9Slide03 Arima Madurai Bold" panose="00000800000000000000" pitchFamily="2" charset="0"/>
                <a:ea typeface="Arial" panose="020B0604020202020204" pitchFamily="34" charset="0"/>
                <a:cs typeface="#9Slide03 Arima Madurai Bold" panose="00000800000000000000" pitchFamily="2" charset="0"/>
              </a:rPr>
              <a:t> chuyển động nhanh hơn.</a:t>
            </a:r>
          </a:p>
        </p:txBody>
      </p:sp>
      <p:sp>
        <p:nvSpPr>
          <p:cNvPr id="6" name="TextBox 5"/>
          <p:cNvSpPr txBox="1"/>
          <p:nvPr/>
        </p:nvSpPr>
        <p:spPr>
          <a:xfrm>
            <a:off x="4268089" y="5315174"/>
            <a:ext cx="184731" cy="369332"/>
          </a:xfrm>
          <a:prstGeom prst="rect">
            <a:avLst/>
          </a:prstGeom>
          <a:noFill/>
        </p:spPr>
        <p:txBody>
          <a:bodyPr wrap="none" rtlCol="0">
            <a:spAutoFit/>
          </a:bodyPr>
          <a:lstStyle/>
          <a:p>
            <a:endParaRPr lang="en-US"/>
          </a:p>
        </p:txBody>
      </p:sp>
      <p:sp>
        <p:nvSpPr>
          <p:cNvPr id="8" name="TextBox 7"/>
          <p:cNvSpPr txBox="1"/>
          <p:nvPr/>
        </p:nvSpPr>
        <p:spPr>
          <a:xfrm>
            <a:off x="3953164" y="4451927"/>
            <a:ext cx="184731" cy="369332"/>
          </a:xfrm>
          <a:prstGeom prst="rect">
            <a:avLst/>
          </a:prstGeom>
          <a:noFill/>
        </p:spPr>
        <p:txBody>
          <a:bodyPr wrap="none" rtlCol="0">
            <a:spAutoFit/>
          </a:bodyPr>
          <a:lstStyle/>
          <a:p>
            <a:endParaRPr lang="en-US"/>
          </a:p>
        </p:txBody>
      </p:sp>
      <p:sp>
        <p:nvSpPr>
          <p:cNvPr id="10" name="TextBox 9"/>
          <p:cNvSpPr txBox="1"/>
          <p:nvPr/>
        </p:nvSpPr>
        <p:spPr>
          <a:xfrm>
            <a:off x="3269672" y="4663880"/>
            <a:ext cx="6271491" cy="1574149"/>
          </a:xfrm>
          <a:prstGeom prst="rect">
            <a:avLst/>
          </a:prstGeom>
          <a:noFill/>
        </p:spPr>
        <p:txBody>
          <a:bodyPr wrap="square" rtlCol="0">
            <a:spAutoFit/>
          </a:bodyPr>
          <a:lstStyle/>
          <a:p>
            <a:pPr indent="304800" algn="just">
              <a:lnSpc>
                <a:spcPct val="107000"/>
              </a:lnSpc>
              <a:spcBef>
                <a:spcPts val="200"/>
              </a:spcBef>
              <a:spcAft>
                <a:spcPts val="600"/>
              </a:spcAft>
            </a:pPr>
            <a:r>
              <a:rPr lang="en-US" b="1" dirty="0" err="1">
                <a:latin typeface="#9Slide03 Arima Madurai Bold" panose="00000800000000000000" pitchFamily="2" charset="0"/>
                <a:ea typeface="Arial" panose="020B0604020202020204" pitchFamily="34" charset="0"/>
                <a:cs typeface="#9Slide03 Arima Madurai Bold" panose="00000800000000000000" pitchFamily="2" charset="0"/>
              </a:rPr>
              <a:t>Cách</a:t>
            </a:r>
            <a:r>
              <a:rPr lang="en-US" b="1" dirty="0">
                <a:latin typeface="#9Slide03 Arima Madurai Bold" panose="00000800000000000000" pitchFamily="2" charset="0"/>
                <a:ea typeface="Arial" panose="020B0604020202020204" pitchFamily="34" charset="0"/>
                <a:cs typeface="#9Slide03 Arima Madurai Bold" panose="00000800000000000000" pitchFamily="2" charset="0"/>
              </a:rPr>
              <a:t> 2: </a:t>
            </a:r>
            <a:r>
              <a:rPr lang="en-US" b="1" dirty="0">
                <a:solidFill>
                  <a:schemeClr val="accent4">
                    <a:lumMod val="75000"/>
                  </a:schemeClr>
                </a:solidFill>
                <a:latin typeface="#9Slide03 Arima Madurai Bold" panose="00000800000000000000" pitchFamily="2" charset="0"/>
                <a:ea typeface="Arial" panose="020B0604020202020204" pitchFamily="34" charset="0"/>
                <a:cs typeface="#9Slide03 Arima Madurai Bold" panose="00000800000000000000" pitchFamily="2" charset="0"/>
              </a:rPr>
              <a:t>So </a:t>
            </a:r>
            <a:r>
              <a:rPr lang="en-US" b="1" dirty="0" err="1">
                <a:solidFill>
                  <a:schemeClr val="accent4">
                    <a:lumMod val="75000"/>
                  </a:schemeClr>
                </a:solidFill>
                <a:latin typeface="#9Slide03 Arima Madurai Bold" panose="00000800000000000000" pitchFamily="2" charset="0"/>
                <a:ea typeface="Arial" panose="020B0604020202020204" pitchFamily="34" charset="0"/>
                <a:cs typeface="#9Slide03 Arima Madurai Bold" panose="00000800000000000000" pitchFamily="2" charset="0"/>
              </a:rPr>
              <a:t>sánh</a:t>
            </a:r>
            <a:r>
              <a:rPr lang="en-US" b="1" dirty="0">
                <a:solidFill>
                  <a:schemeClr val="accent4">
                    <a:lumMod val="75000"/>
                  </a:schemeClr>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thời</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gian</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đi</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cùng</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một</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quãng</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b="1" dirty="0" err="1">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đường</a:t>
            </a:r>
            <a:r>
              <a:rPr lang="en-US" b="1" dirty="0">
                <a:solidFill>
                  <a:srgbClr val="FF0000"/>
                </a:solidFill>
                <a:latin typeface="#9Slide03 Arima Madurai Bold" panose="00000800000000000000" pitchFamily="2" charset="0"/>
                <a:ea typeface="Arial" panose="020B0604020202020204" pitchFamily="34" charset="0"/>
                <a:cs typeface="#9Slide03 Arima Madurai Bold" panose="00000800000000000000" pitchFamily="2" charset="0"/>
              </a:rPr>
              <a:t>.</a:t>
            </a:r>
            <a:r>
              <a:rPr lang="en-US" b="1" dirty="0">
                <a:solidFill>
                  <a:schemeClr val="accent4">
                    <a:lumMod val="75000"/>
                  </a:schemeClr>
                </a:solidFill>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dirty="0" err="1">
                <a:latin typeface="#9Slide03 Arima Madurai Bold" panose="00000800000000000000" pitchFamily="2" charset="0"/>
                <a:ea typeface="Arial" panose="020B0604020202020204" pitchFamily="34" charset="0"/>
                <a:cs typeface="#9Slide03 Arima Madurai Bold" panose="00000800000000000000" pitchFamily="2" charset="0"/>
              </a:rPr>
              <a:t>Ví</a:t>
            </a:r>
            <a:r>
              <a:rPr lang="en-US" dirty="0">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dirty="0" err="1">
                <a:latin typeface="#9Slide03 Arima Madurai Bold" panose="00000800000000000000" pitchFamily="2" charset="0"/>
                <a:ea typeface="Arial" panose="020B0604020202020204" pitchFamily="34" charset="0"/>
                <a:cs typeface="#9Slide03 Arima Madurai Bold" panose="00000800000000000000" pitchFamily="2" charset="0"/>
              </a:rPr>
              <a:t>dụ</a:t>
            </a:r>
            <a:r>
              <a:rPr lang="en-US" dirty="0">
                <a:latin typeface="#9Slide03 Arima Madurai Bold" panose="00000800000000000000" pitchFamily="2" charset="0"/>
                <a:ea typeface="Arial" panose="020B0604020202020204" pitchFamily="34" charset="0"/>
                <a:cs typeface="#9Slide03 Arima Madurai Bold" panose="00000800000000000000" pitchFamily="2" charset="0"/>
              </a:rPr>
              <a:t>:</a:t>
            </a:r>
            <a:r>
              <a:rPr lang="vi-VN" dirty="0">
                <a:latin typeface="#9Slide03 Arima Madurai Bold" panose="00000800000000000000" pitchFamily="2" charset="0"/>
                <a:ea typeface="Arial" panose="020B0604020202020204" pitchFamily="34" charset="0"/>
                <a:cs typeface="#9Slide03 Arima Madurai Bold" panose="00000800000000000000" pitchFamily="2" charset="0"/>
              </a:rPr>
              <a:t>Để đi hết quãng đường dài 1000 m, bạn</a:t>
            </a:r>
            <a:r>
              <a:rPr lang="en-US" dirty="0">
                <a:latin typeface="#9Slide03 Arima Madurai Bold" panose="00000800000000000000" pitchFamily="2" charset="0"/>
                <a:ea typeface="Arial" panose="020B0604020202020204" pitchFamily="34" charset="0"/>
                <a:cs typeface="#9Slide03 Arima Madurai Bold" panose="00000800000000000000" pitchFamily="2" charset="0"/>
              </a:rPr>
              <a:t> </a:t>
            </a:r>
            <a:r>
              <a:rPr lang="en-US" dirty="0" err="1">
                <a:latin typeface="#9Slide03 Arima Madurai Bold" panose="00000800000000000000" pitchFamily="2" charset="0"/>
                <a:ea typeface="Arial" panose="020B0604020202020204" pitchFamily="34" charset="0"/>
                <a:cs typeface="#9Slide03 Arima Madurai Bold" panose="00000800000000000000" pitchFamily="2" charset="0"/>
              </a:rPr>
              <a:t>Hải</a:t>
            </a:r>
            <a:r>
              <a:rPr lang="vi-VN" dirty="0">
                <a:latin typeface="#9Slide03 Arima Madurai Bold" panose="00000800000000000000" pitchFamily="2" charset="0"/>
                <a:ea typeface="Arial" panose="020B0604020202020204" pitchFamily="34" charset="0"/>
                <a:cs typeface="#9Slide03 Arima Madurai Bold" panose="00000800000000000000" pitchFamily="2" charset="0"/>
              </a:rPr>
              <a:t> đạp xe hết 8 phút, bạn Xuân đạp xe hết 10 phút.Cùng một quãng đường, bạn </a:t>
            </a:r>
            <a:r>
              <a:rPr lang="en-US" dirty="0" err="1">
                <a:latin typeface="#9Slide03 Arima Madurai Bold" panose="00000800000000000000" pitchFamily="2" charset="0"/>
                <a:ea typeface="Arial" panose="020B0604020202020204" pitchFamily="34" charset="0"/>
                <a:cs typeface="#9Slide03 Arima Madurai Bold" panose="00000800000000000000" pitchFamily="2" charset="0"/>
              </a:rPr>
              <a:t>Hải</a:t>
            </a:r>
            <a:r>
              <a:rPr lang="vi-VN" dirty="0">
                <a:latin typeface="#9Slide03 Arima Madurai Bold" panose="00000800000000000000" pitchFamily="2" charset="0"/>
                <a:ea typeface="Arial" panose="020B0604020202020204" pitchFamily="34" charset="0"/>
                <a:cs typeface="#9Slide03 Arima Madurai Bold" panose="00000800000000000000" pitchFamily="2" charset="0"/>
              </a:rPr>
              <a:t> đi với thời gian ngắn hơn</a:t>
            </a:r>
            <a:r>
              <a:rPr lang="en-US" dirty="0">
                <a:latin typeface="#9Slide03 Arima Madurai Bold" panose="00000800000000000000" pitchFamily="2" charset="0"/>
                <a:ea typeface="Arial" panose="020B0604020202020204" pitchFamily="34" charset="0"/>
                <a:cs typeface="#9Slide03 Arima Madurai Bold" panose="00000800000000000000" pitchFamily="2" charset="0"/>
              </a:rPr>
              <a:t>.</a:t>
            </a:r>
            <a:r>
              <a:rPr lang="vi-VN" dirty="0">
                <a:latin typeface="#9Slide03 Arima Madurai Bold" panose="00000800000000000000" pitchFamily="2" charset="0"/>
                <a:ea typeface="Arial" panose="020B0604020202020204" pitchFamily="34" charset="0"/>
                <a:cs typeface="#9Slide03 Arima Madurai Bold" panose="00000800000000000000" pitchFamily="2" charset="0"/>
              </a:rPr>
              <a:t>⇒bạn </a:t>
            </a:r>
            <a:r>
              <a:rPr lang="en-US" dirty="0" err="1" smtClean="0">
                <a:latin typeface="#9Slide03 Arima Madurai Bold" panose="00000800000000000000" pitchFamily="2" charset="0"/>
                <a:ea typeface="Arial" panose="020B0604020202020204" pitchFamily="34" charset="0"/>
                <a:cs typeface="#9Slide03 Arima Madurai Bold" panose="00000800000000000000" pitchFamily="2" charset="0"/>
              </a:rPr>
              <a:t>Hải</a:t>
            </a:r>
            <a:r>
              <a:rPr lang="vi-VN" dirty="0" smtClean="0">
                <a:latin typeface="#9Slide03 Arima Madurai Bold" panose="00000800000000000000" pitchFamily="2" charset="0"/>
                <a:ea typeface="Arial" panose="020B0604020202020204" pitchFamily="34" charset="0"/>
                <a:cs typeface="#9Slide03 Arima Madurai Bold" panose="00000800000000000000" pitchFamily="2" charset="0"/>
              </a:rPr>
              <a:t> </a:t>
            </a:r>
            <a:r>
              <a:rPr lang="vi-VN" dirty="0">
                <a:latin typeface="#9Slide03 Arima Madurai Bold" panose="00000800000000000000" pitchFamily="2" charset="0"/>
                <a:ea typeface="Arial" panose="020B0604020202020204" pitchFamily="34" charset="0"/>
                <a:cs typeface="#9Slide03 Arima Madurai Bold" panose="00000800000000000000" pitchFamily="2" charset="0"/>
              </a:rPr>
              <a:t>chuyển động nhanh hơn.</a:t>
            </a:r>
            <a:endParaRPr lang="en-US" sz="1400" dirty="0">
              <a:latin typeface="#9Slide03 Arima Madurai Bold" panose="00000800000000000000" pitchFamily="2" charset="0"/>
              <a:ea typeface="Arial" panose="020B0604020202020204" pitchFamily="34" charset="0"/>
              <a:cs typeface="#9Slide03 Arima Madurai Bold" panose="00000800000000000000" pitchFamily="2" charset="0"/>
            </a:endParaRPr>
          </a:p>
        </p:txBody>
      </p:sp>
      <p:sp>
        <p:nvSpPr>
          <p:cNvPr id="12" name="TextBox 11"/>
          <p:cNvSpPr txBox="1"/>
          <p:nvPr/>
        </p:nvSpPr>
        <p:spPr>
          <a:xfrm>
            <a:off x="802119" y="91394"/>
            <a:ext cx="743370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rPr>
              <a:t>I. Khái</a:t>
            </a:r>
            <a:r>
              <a:rPr kumimoji="0" lang="en-US" sz="4000" i="0" u="none" strike="noStrike" kern="1200" cap="none" spc="0" normalizeH="0" noProof="0">
                <a:ln>
                  <a:noFill/>
                </a:ln>
                <a:solidFill>
                  <a:srgbClr val="E05802"/>
                </a:solidFill>
                <a:effectLst/>
                <a:uLnTx/>
                <a:uFillTx/>
                <a:latin typeface="#9Slide03 Arima Madurai Bold" panose="00000800000000000000"/>
                <a:cs typeface="#9Slide03 Arima Madurai Black" panose="00000A00000000000000" pitchFamily="2" charset="0"/>
              </a:rPr>
              <a:t> niệm tốc độ </a:t>
            </a:r>
            <a:endParaRPr kumimoji="0" lang="en-US" sz="4000" i="0" u="none" strike="noStrike" kern="1200" cap="none" spc="0" normalizeH="0" baseline="0" noProof="0">
              <a:ln>
                <a:noFill/>
              </a:ln>
              <a:solidFill>
                <a:srgbClr val="E05802"/>
              </a:solidFill>
              <a:effectLst/>
              <a:uLnTx/>
              <a:uFillTx/>
              <a:latin typeface="#9Slide03 Arima Madurai Bold" panose="00000800000000000000"/>
              <a:cs typeface="#9Slide03 Arima Madurai Black" panose="00000A00000000000000" pitchFamily="2" charset="0"/>
            </a:endParaRPr>
          </a:p>
        </p:txBody>
      </p:sp>
    </p:spTree>
    <p:extLst>
      <p:ext uri="{BB962C8B-B14F-4D97-AF65-F5344CB8AC3E}">
        <p14:creationId xmlns:p14="http://schemas.microsoft.com/office/powerpoint/2010/main" val="42516687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arn(inVertical)">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16369" y="157156"/>
            <a:ext cx="5453737"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E05802"/>
                </a:solidFill>
                <a:effectLst/>
                <a:uLnTx/>
                <a:uFillTx/>
                <a:latin typeface="#9Slide03 Arima Madurai Bold" panose="00000800000000000000" pitchFamily="2" charset="0"/>
                <a:ea typeface="+mn-ea"/>
                <a:cs typeface="#9Slide03 Arima Madurai Bold" panose="00000800000000000000" pitchFamily="2" charset="0"/>
              </a:rPr>
              <a:t>I. Khái niệm tốc độ</a:t>
            </a:r>
          </a:p>
        </p:txBody>
      </p:sp>
      <p:grpSp>
        <p:nvGrpSpPr>
          <p:cNvPr id="10" name="Group 9"/>
          <p:cNvGrpSpPr/>
          <p:nvPr/>
        </p:nvGrpSpPr>
        <p:grpSpPr>
          <a:xfrm>
            <a:off x="3334326" y="480321"/>
            <a:ext cx="8857673" cy="2784844"/>
            <a:chOff x="2345486" y="483333"/>
            <a:chExt cx="5108687" cy="2187228"/>
          </a:xfrm>
        </p:grpSpPr>
        <p:sp>
          <p:nvSpPr>
            <p:cNvPr id="13" name="Cloud 12"/>
            <p:cNvSpPr/>
            <p:nvPr/>
          </p:nvSpPr>
          <p:spPr>
            <a:xfrm>
              <a:off x="2792963" y="483333"/>
              <a:ext cx="4661210" cy="2187228"/>
            </a:xfrm>
            <a:prstGeom prst="cloud">
              <a:avLst/>
            </a:prstGeom>
            <a:noFill/>
            <a:ln w="19050" cap="flat" cmpd="sng" algn="ctr">
              <a:solidFill>
                <a:srgbClr val="CA520A">
                  <a:shade val="50000"/>
                </a:srgbClr>
              </a:solidFill>
              <a:prstDash val="dash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a:ea typeface="微软雅黑"/>
                <a:cs typeface="+mn-cs"/>
              </a:endParaRPr>
            </a:p>
          </p:txBody>
        </p:sp>
        <p:sp>
          <p:nvSpPr>
            <p:cNvPr id="14" name="TextBox 13"/>
            <p:cNvSpPr txBox="1"/>
            <p:nvPr/>
          </p:nvSpPr>
          <p:spPr>
            <a:xfrm>
              <a:off x="3453524" y="737149"/>
              <a:ext cx="3402483" cy="181296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rgbClr val="FF0000"/>
                  </a:solidFill>
                  <a:effectLst/>
                  <a:uLnTx/>
                  <a:uFillTx/>
                  <a:latin typeface="#9Slide03 Arima Madurai Black" panose="00000A00000000000000" pitchFamily="2" charset="0"/>
                  <a:ea typeface="微软雅黑"/>
                  <a:cs typeface="#9Slide03 Arima Madurai Black" panose="00000A00000000000000" pitchFamily="2" charset="0"/>
                </a:rPr>
                <a:t>Nếu</a:t>
              </a:r>
              <a:r>
                <a:rPr kumimoji="0" lang="en-US" sz="2400" b="1" i="0" u="none" strike="noStrike" kern="0" cap="none" spc="0" normalizeH="0" noProof="0">
                  <a:ln>
                    <a:noFill/>
                  </a:ln>
                  <a:solidFill>
                    <a:srgbClr val="FF0000"/>
                  </a:solidFill>
                  <a:effectLst/>
                  <a:uLnTx/>
                  <a:uFillTx/>
                  <a:latin typeface="#9Slide03 Arima Madurai Black" panose="00000A00000000000000" pitchFamily="2" charset="0"/>
                  <a:ea typeface="微软雅黑"/>
                  <a:cs typeface="#9Slide03 Arima Madurai Black" panose="00000A00000000000000" pitchFamily="2" charset="0"/>
                </a:rPr>
                <a:t> hai có hai chuyển động mà quãng đường đi được khác nhau và thời gian đi được quãng đường đó cũng khác nhau thì làm thế nào so sánh được sự  nhanh, chậm của các chuyển đó?</a:t>
              </a:r>
              <a:endParaRPr kumimoji="0" lang="en-US" sz="2400" b="1" i="0" u="none" strike="noStrike" kern="0" cap="none" spc="0" normalizeH="0" baseline="0" noProof="0">
                <a:ln>
                  <a:noFill/>
                </a:ln>
                <a:solidFill>
                  <a:srgbClr val="FF0000"/>
                </a:solidFill>
                <a:effectLst/>
                <a:uLnTx/>
                <a:uFillTx/>
                <a:latin typeface="#9Slide03 Arima Madurai Black" panose="00000A00000000000000" pitchFamily="2" charset="0"/>
                <a:ea typeface="微软雅黑"/>
                <a:cs typeface="#9Slide03 Arima Madurai Black" panose="00000A00000000000000" pitchFamily="2" charset="0"/>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45486" y="691235"/>
              <a:ext cx="598788" cy="772460"/>
            </a:xfrm>
            <a:prstGeom prst="rect">
              <a:avLst/>
            </a:prstGeom>
          </p:spPr>
        </p:pic>
      </p:grpSp>
      <p:pic>
        <p:nvPicPr>
          <p:cNvPr id="7" name="Picture 2" descr="Bơi Việt Nam ở SEA Games 31: Ngôi Á quân đã là thành công - Báo Công an  Nhân dân điện tử"/>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81630" y="3265450"/>
            <a:ext cx="3670300" cy="211050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88532" y="5376245"/>
            <a:ext cx="2656496" cy="707886"/>
          </a:xfrm>
          <a:prstGeom prst="rect">
            <a:avLst/>
          </a:prstGeom>
          <a:noFill/>
        </p:spPr>
        <p:txBody>
          <a:bodyPr wrap="none" rtlCol="0">
            <a:spAutoFit/>
          </a:bodyPr>
          <a:lstStyle/>
          <a:p>
            <a:r>
              <a:rPr lang="en-US" sz="4000">
                <a:solidFill>
                  <a:srgbClr val="FF0000"/>
                </a:solidFill>
              </a:rPr>
              <a:t>A: 48m -32s</a:t>
            </a:r>
          </a:p>
        </p:txBody>
      </p:sp>
      <p:pic>
        <p:nvPicPr>
          <p:cNvPr id="11" name="Picture 4" descr="VẬN ĐỘNG VIÊN BƠI LỘI: Cập nhật thông tin, tin tức mới nhất"/>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352617" y="3265165"/>
            <a:ext cx="3802254" cy="218493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952980" y="5450098"/>
            <a:ext cx="3026791" cy="707886"/>
          </a:xfrm>
          <a:prstGeom prst="rect">
            <a:avLst/>
          </a:prstGeom>
          <a:noFill/>
        </p:spPr>
        <p:txBody>
          <a:bodyPr wrap="none" rtlCol="0">
            <a:spAutoFit/>
          </a:bodyPr>
          <a:lstStyle/>
          <a:p>
            <a:r>
              <a:rPr lang="en-US" sz="4000">
                <a:solidFill>
                  <a:srgbClr val="0000FF"/>
                </a:solidFill>
              </a:rPr>
              <a:t>B: 46,5m -30s</a:t>
            </a:r>
          </a:p>
        </p:txBody>
      </p:sp>
    </p:spTree>
    <p:extLst>
      <p:ext uri="{BB962C8B-B14F-4D97-AF65-F5344CB8AC3E}">
        <p14:creationId xmlns:p14="http://schemas.microsoft.com/office/powerpoint/2010/main" val="42169880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初二家长会学校教育PPT模板"/>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ags/tag4.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自定义 338">
      <a:dk1>
        <a:sysClr val="windowText" lastClr="000000"/>
      </a:dk1>
      <a:lt1>
        <a:sysClr val="window" lastClr="FFFFFF"/>
      </a:lt1>
      <a:dk2>
        <a:srgbClr val="6FB420"/>
      </a:dk2>
      <a:lt2>
        <a:srgbClr val="E7E6E6"/>
      </a:lt2>
      <a:accent1>
        <a:srgbClr val="6FB420"/>
      </a:accent1>
      <a:accent2>
        <a:srgbClr val="ED7D31"/>
      </a:accent2>
      <a:accent3>
        <a:srgbClr val="6FB420"/>
      </a:accent3>
      <a:accent4>
        <a:srgbClr val="ED7D31"/>
      </a:accent4>
      <a:accent5>
        <a:srgbClr val="6FB420"/>
      </a:accent5>
      <a:accent6>
        <a:srgbClr val="ED7D31"/>
      </a:accent6>
      <a:hlink>
        <a:srgbClr val="6FB420"/>
      </a:hlink>
      <a:folHlink>
        <a:srgbClr val="ED7D31"/>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1412</Words>
  <Application>Microsoft Office PowerPoint</Application>
  <PresentationFormat>Custom</PresentationFormat>
  <Paragraphs>186</Paragraphs>
  <Slides>27</Slides>
  <Notes>27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29" baseType="lpstr">
      <vt:lpstr>Office 主题</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2022-08-14T16:14:20Z</dcterms:created>
  <dcterms:modified xsi:type="dcterms:W3CDTF">2026-04-12T15:06:21Z</dcterms:modified>
</cp:coreProperties>
</file>