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4" r:id="rId4"/>
    <p:sldMasterId id="2147483747" r:id="rId5"/>
  </p:sldMasterIdLst>
  <p:notesMasterIdLst>
    <p:notesMasterId r:id="rId23"/>
  </p:notesMasterIdLst>
  <p:sldIdLst>
    <p:sldId id="256" r:id="rId6"/>
    <p:sldId id="257" r:id="rId7"/>
    <p:sldId id="558" r:id="rId8"/>
    <p:sldId id="261" r:id="rId9"/>
    <p:sldId id="268" r:id="rId10"/>
    <p:sldId id="259" r:id="rId11"/>
    <p:sldId id="269" r:id="rId12"/>
    <p:sldId id="2893" r:id="rId13"/>
    <p:sldId id="2894" r:id="rId14"/>
    <p:sldId id="2896" r:id="rId15"/>
    <p:sldId id="279" r:id="rId16"/>
    <p:sldId id="280" r:id="rId17"/>
    <p:sldId id="264" r:id="rId18"/>
    <p:sldId id="281" r:id="rId19"/>
    <p:sldId id="2892" r:id="rId20"/>
    <p:sldId id="2897" r:id="rId21"/>
    <p:sldId id="267" r:id="rId2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85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7E7FD-BFF2-478B-8B34-D49C881A675E}"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34FA5-0BD4-4D44-81DD-5903EB7FE0F9}" type="slidenum">
              <a:rPr lang="en-US" smtClean="0"/>
              <a:t>‹#›</a:t>
            </a:fld>
            <a:endParaRPr lang="en-US"/>
          </a:p>
        </p:txBody>
      </p:sp>
    </p:spTree>
    <p:extLst>
      <p:ext uri="{BB962C8B-B14F-4D97-AF65-F5344CB8AC3E}">
        <p14:creationId xmlns:p14="http://schemas.microsoft.com/office/powerpoint/2010/main" val="698335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234FA5-0BD4-4D44-81DD-5903EB7FE0F9}" type="slidenum">
              <a:rPr lang="en-US" smtClean="0"/>
              <a:t>4</a:t>
            </a:fld>
            <a:endParaRPr lang="en-US"/>
          </a:p>
        </p:txBody>
      </p:sp>
    </p:spTree>
    <p:extLst>
      <p:ext uri="{BB962C8B-B14F-4D97-AF65-F5344CB8AC3E}">
        <p14:creationId xmlns:p14="http://schemas.microsoft.com/office/powerpoint/2010/main" val="1880348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7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8534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591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0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720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186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89726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662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3854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6527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443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42759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9800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90973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9005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7224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61648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643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588811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57334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2666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25230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75894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175374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25727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9437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3936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442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66802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61950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82924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675166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139143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7957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515046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04309"/>
      </p:ext>
    </p:extLst>
  </p:cSld>
  <p:clrMapOvr>
    <a:masterClrMapping/>
  </p:clrMapOvr>
  <p:transition spd="slow" advClick="0" advTm="200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2026/1/10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85632259"/>
      </p:ext>
    </p:extLst>
  </p:cSld>
  <p:clrMapOvr>
    <a:masterClrMapping/>
  </p:clrMapOvr>
  <p:transition spd="slow">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5425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89190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10491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87521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1987459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23221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449084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8716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9160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621133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1/10/2026</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84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8457CF31-853D-3A13-2187-E8AC267226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38400" y="4762"/>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extLst>
      <p:ext uri="{BB962C8B-B14F-4D97-AF65-F5344CB8AC3E}">
        <p14:creationId xmlns:p14="http://schemas.microsoft.com/office/powerpoint/2010/main" val="2514037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1/10/2026</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298615058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8" r:id="rId3"/>
    <p:sldLayoutId id="2147483679" r:id="rId4"/>
    <p:sldLayoutId id="2147483680" r:id="rId5"/>
    <p:sldLayoutId id="2147483681" r:id="rId6"/>
    <p:sldLayoutId id="2147483682" r:id="rId7"/>
    <p:sldLayoutId id="2147483698" r:id="rId8"/>
    <p:sldLayoutId id="2147483699" r:id="rId9"/>
    <p:sldLayoutId id="2147483700" r:id="rId10"/>
    <p:sldLayoutId id="2147483701" r:id="rId11"/>
    <p:sldLayoutId id="2147483702" r:id="rId12"/>
    <p:sldLayoutId id="214748370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2026/1/10</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67952147"/>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37"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404818375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2.png"/><Relationship Id="rId5" Type="http://schemas.openxmlformats.org/officeDocument/2006/relationships/image" Target="../media/image32.sv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png"/><Relationship Id="rId3" Type="http://schemas.openxmlformats.org/officeDocument/2006/relationships/image" Target="../media/image35.png"/><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image" Target="../media/image34.jpeg"/><Relationship Id="rId1" Type="http://schemas.openxmlformats.org/officeDocument/2006/relationships/slideLayout" Target="../slideLayouts/slideLayout18.xml"/><Relationship Id="rId6" Type="http://schemas.openxmlformats.org/officeDocument/2006/relationships/image" Target="../media/image51.svg"/><Relationship Id="rId11"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49.svg"/><Relationship Id="rId9"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5.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7.sv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30.sv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8.png"/><Relationship Id="rId4" Type="http://schemas.openxmlformats.org/officeDocument/2006/relationships/image" Target="../media/image30.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9144000" y="-425215"/>
            <a:ext cx="11137430" cy="11137430"/>
          </a:xfrm>
          <a:custGeom>
            <a:avLst/>
            <a:gdLst/>
            <a:ahLst/>
            <a:cxnLst/>
            <a:rect l="l" t="t" r="r" b="b"/>
            <a:pathLst>
              <a:path w="11137430" h="11137430">
                <a:moveTo>
                  <a:pt x="0" y="0"/>
                </a:moveTo>
                <a:lnTo>
                  <a:pt x="11137430" y="0"/>
                </a:lnTo>
                <a:lnTo>
                  <a:pt x="11137430" y="11137430"/>
                </a:lnTo>
                <a:lnTo>
                  <a:pt x="0" y="1113743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0184946" y="2002367"/>
            <a:ext cx="7401778" cy="8471277"/>
          </a:xfrm>
          <a:custGeom>
            <a:avLst/>
            <a:gdLst/>
            <a:ahLst/>
            <a:cxnLst/>
            <a:rect l="l" t="t" r="r" b="b"/>
            <a:pathLst>
              <a:path w="7401778" h="8471277">
                <a:moveTo>
                  <a:pt x="0" y="0"/>
                </a:moveTo>
                <a:lnTo>
                  <a:pt x="7401778" y="0"/>
                </a:lnTo>
                <a:lnTo>
                  <a:pt x="7401778" y="8471276"/>
                </a:lnTo>
                <a:lnTo>
                  <a:pt x="0" y="84712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5600028" y="-425215"/>
            <a:ext cx="5857793" cy="13017319"/>
          </a:xfrm>
          <a:custGeom>
            <a:avLst/>
            <a:gdLst/>
            <a:ahLst/>
            <a:cxnLst/>
            <a:rect l="l" t="t" r="r" b="b"/>
            <a:pathLst>
              <a:path w="5857793" h="13017319">
                <a:moveTo>
                  <a:pt x="0" y="0"/>
                </a:moveTo>
                <a:lnTo>
                  <a:pt x="5857793" y="0"/>
                </a:lnTo>
                <a:lnTo>
                  <a:pt x="5857793" y="13017319"/>
                </a:lnTo>
                <a:lnTo>
                  <a:pt x="0" y="130173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a:off x="-1169699" y="699262"/>
            <a:ext cx="12246244" cy="8025638"/>
          </a:xfrm>
          <a:custGeom>
            <a:avLst/>
            <a:gdLst/>
            <a:ahLst/>
            <a:cxnLst/>
            <a:rect l="l" t="t" r="r" b="b"/>
            <a:pathLst>
              <a:path w="12246244" h="7546748">
                <a:moveTo>
                  <a:pt x="0" y="0"/>
                </a:moveTo>
                <a:lnTo>
                  <a:pt x="12246245" y="0"/>
                </a:lnTo>
                <a:lnTo>
                  <a:pt x="12246245" y="7546748"/>
                </a:lnTo>
                <a:lnTo>
                  <a:pt x="0" y="75467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9561DF1E-24CE-F5D7-74C3-823632146266}"/>
              </a:ext>
            </a:extLst>
          </p:cNvPr>
          <p:cNvPicPr>
            <a:picLocks noChangeAspect="1"/>
          </p:cNvPicPr>
          <p:nvPr/>
        </p:nvPicPr>
        <p:blipFill>
          <a:blip r:embed="rId10"/>
          <a:stretch>
            <a:fillRect/>
          </a:stretch>
        </p:blipFill>
        <p:spPr>
          <a:xfrm>
            <a:off x="2209800" y="0"/>
            <a:ext cx="5104411" cy="1330494"/>
          </a:xfrm>
          <a:prstGeom prst="rect">
            <a:avLst/>
          </a:prstGeom>
        </p:spPr>
      </p:pic>
      <p:pic>
        <p:nvPicPr>
          <p:cNvPr id="11" name="Picture 10">
            <a:extLst>
              <a:ext uri="{FF2B5EF4-FFF2-40B4-BE49-F238E27FC236}">
                <a16:creationId xmlns:a16="http://schemas.microsoft.com/office/drawing/2014/main" id="{0461379F-D7C7-967D-6FEE-C9C8FF6053E1}"/>
              </a:ext>
            </a:extLst>
          </p:cNvPr>
          <p:cNvPicPr>
            <a:picLocks noChangeAspect="1"/>
          </p:cNvPicPr>
          <p:nvPr/>
        </p:nvPicPr>
        <p:blipFill>
          <a:blip r:embed="rId11"/>
          <a:stretch>
            <a:fillRect/>
          </a:stretch>
        </p:blipFill>
        <p:spPr>
          <a:xfrm>
            <a:off x="990600" y="2628900"/>
            <a:ext cx="7980356" cy="4578493"/>
          </a:xfrm>
          <a:prstGeom prst="rect">
            <a:avLst/>
          </a:prstGeom>
        </p:spPr>
      </p:pic>
      <p:pic>
        <p:nvPicPr>
          <p:cNvPr id="13" name="Picture 12">
            <a:extLst>
              <a:ext uri="{FF2B5EF4-FFF2-40B4-BE49-F238E27FC236}">
                <a16:creationId xmlns:a16="http://schemas.microsoft.com/office/drawing/2014/main" id="{C1A04FC9-7E0E-9AFD-4515-8276481C8B15}"/>
              </a:ext>
            </a:extLst>
          </p:cNvPr>
          <p:cNvPicPr>
            <a:picLocks noChangeAspect="1"/>
          </p:cNvPicPr>
          <p:nvPr/>
        </p:nvPicPr>
        <p:blipFill>
          <a:blip r:embed="rId12"/>
          <a:stretch>
            <a:fillRect/>
          </a:stretch>
        </p:blipFill>
        <p:spPr>
          <a:xfrm>
            <a:off x="228600" y="1943100"/>
            <a:ext cx="3036071" cy="1072989"/>
          </a:xfrm>
          <a:prstGeom prst="rect">
            <a:avLst/>
          </a:prstGeom>
        </p:spPr>
      </p:pic>
      <p:pic>
        <p:nvPicPr>
          <p:cNvPr id="7" name="Picture 6">
            <a:extLst>
              <a:ext uri="{FF2B5EF4-FFF2-40B4-BE49-F238E27FC236}">
                <a16:creationId xmlns:a16="http://schemas.microsoft.com/office/drawing/2014/main" id="{D228A821-C086-2934-5F86-DA3B07610959}"/>
              </a:ext>
            </a:extLst>
          </p:cNvPr>
          <p:cNvPicPr>
            <a:picLocks noChangeAspect="1"/>
          </p:cNvPicPr>
          <p:nvPr/>
        </p:nvPicPr>
        <p:blipFill>
          <a:blip r:embed="rId13"/>
          <a:stretch>
            <a:fillRect/>
          </a:stretch>
        </p:blipFill>
        <p:spPr>
          <a:xfrm>
            <a:off x="3962400" y="6515100"/>
            <a:ext cx="2914141"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A logo with a black background&#10;&#10;Description automatically generated">
            <a:extLst>
              <a:ext uri="{FF2B5EF4-FFF2-40B4-BE49-F238E27FC236}">
                <a16:creationId xmlns:a16="http://schemas.microsoft.com/office/drawing/2014/main" id="{BEFEABFC-F809-C23B-5FAF-53675D2108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0" y="3086100"/>
            <a:ext cx="8315665" cy="6425741"/>
          </a:xfrm>
          <a:prstGeom prst="rect">
            <a:avLst/>
          </a:prstGeom>
        </p:spPr>
      </p:pic>
    </p:spTree>
    <p:extLst>
      <p:ext uri="{BB962C8B-B14F-4D97-AF65-F5344CB8AC3E}">
        <p14:creationId xmlns:p14="http://schemas.microsoft.com/office/powerpoint/2010/main" val="246555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8"/>
            <a:stretch>
              <a:fillRect/>
            </a:stretch>
          </a:blipFill>
        </p:spPr>
        <p:txBody>
          <a:bodyPr/>
          <a:lstStyle/>
          <a:p>
            <a:endParaRPr lang="en-US"/>
          </a:p>
        </p:txBody>
      </p:sp>
      <p:pic>
        <p:nvPicPr>
          <p:cNvPr id="7" name="Picture 6">
            <a:extLst>
              <a:ext uri="{FF2B5EF4-FFF2-40B4-BE49-F238E27FC236}">
                <a16:creationId xmlns:a16="http://schemas.microsoft.com/office/drawing/2014/main" id="{0C0BB1BD-1C8F-E20E-872F-B59AB2D90E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9627" t="27045" r="11531" b="22372"/>
          <a:stretch/>
        </p:blipFill>
        <p:spPr>
          <a:xfrm>
            <a:off x="228600" y="419100"/>
            <a:ext cx="13106401" cy="9897918"/>
          </a:xfrm>
          <a:prstGeom prst="rect">
            <a:avLst/>
          </a:prstGeom>
        </p:spPr>
      </p:pic>
      <p:pic>
        <p:nvPicPr>
          <p:cNvPr id="10" name="Picture 9">
            <a:extLst>
              <a:ext uri="{FF2B5EF4-FFF2-40B4-BE49-F238E27FC236}">
                <a16:creationId xmlns:a16="http://schemas.microsoft.com/office/drawing/2014/main" id="{412B27A4-C86E-EDCA-A230-BD6A6D97B3A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9751" r="12638"/>
          <a:stretch/>
        </p:blipFill>
        <p:spPr>
          <a:xfrm flipH="1">
            <a:off x="11277600" y="2705100"/>
            <a:ext cx="8080022" cy="8347116"/>
          </a:xfrm>
          <a:prstGeom prst="rect">
            <a:avLst/>
          </a:prstGeom>
        </p:spPr>
      </p:pic>
      <p:sp>
        <p:nvSpPr>
          <p:cNvPr id="11" name="TextBox 10">
            <a:extLst>
              <a:ext uri="{FF2B5EF4-FFF2-40B4-BE49-F238E27FC236}">
                <a16:creationId xmlns:a16="http://schemas.microsoft.com/office/drawing/2014/main" id="{27B56120-C581-5F91-79A1-63C1E6767E2F}"/>
              </a:ext>
            </a:extLst>
          </p:cNvPr>
          <p:cNvSpPr txBox="1"/>
          <p:nvPr/>
        </p:nvSpPr>
        <p:spPr>
          <a:xfrm>
            <a:off x="2209800" y="2628900"/>
            <a:ext cx="9677400" cy="5530296"/>
          </a:xfrm>
          <a:prstGeom prst="rect">
            <a:avLst/>
          </a:prstGeom>
          <a:noFill/>
        </p:spPr>
        <p:txBody>
          <a:bodyPr wrap="square" rtlCol="0">
            <a:spAutoFit/>
          </a:bodyPr>
          <a:lstStyle/>
          <a:p>
            <a:pPr algn="just">
              <a:lnSpc>
                <a:spcPct val="120000"/>
              </a:lnSpc>
            </a:pPr>
            <a:r>
              <a:rPr lang="en-US" sz="6000" b="1" dirty="0" err="1">
                <a:latin typeface="Cambria" panose="02040503050406030204" pitchFamily="18" charset="0"/>
                <a:ea typeface="Cambria" panose="02040503050406030204" pitchFamily="18" charset="0"/>
              </a:rPr>
              <a:t>Tìm</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hiểu</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sự</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phát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triển</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của</a:t>
            </a:r>
            <a:r>
              <a:rPr lang="en-US" sz="6000" b="1" dirty="0">
                <a:latin typeface="Cambria" panose="02040503050406030204" pitchFamily="18" charset="0"/>
                <a:ea typeface="Cambria" panose="02040503050406030204" pitchFamily="18" charset="0"/>
              </a:rPr>
              <a:t> con </a:t>
            </a:r>
            <a:r>
              <a:rPr lang="en-US" sz="6000" b="1" dirty="0" err="1">
                <a:latin typeface="Cambria" panose="02040503050406030204" pitchFamily="18" charset="0"/>
                <a:ea typeface="Cambria" panose="02040503050406030204" pitchFamily="18" charset="0"/>
              </a:rPr>
              <a:t>vật</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theo</a:t>
            </a:r>
            <a:r>
              <a:rPr lang="en-US" sz="6000" b="1" dirty="0">
                <a:latin typeface="Cambria" panose="02040503050406030204" pitchFamily="18" charset="0"/>
                <a:ea typeface="Cambria" panose="02040503050406030204" pitchFamily="18" charset="0"/>
              </a:rPr>
              <a:t> </a:t>
            </a:r>
            <a:r>
              <a:rPr lang="en-US" sz="6000" b="1" dirty="0" err="1">
                <a:latin typeface="Cambria" panose="02040503050406030204" pitchFamily="18" charset="0"/>
                <a:ea typeface="Cambria" panose="02040503050406030204" pitchFamily="18" charset="0"/>
              </a:rPr>
              <a:t>gợi</a:t>
            </a:r>
            <a:r>
              <a:rPr lang="en-US" sz="6000" b="1" dirty="0">
                <a:latin typeface="Cambria" panose="02040503050406030204" pitchFamily="18" charset="0"/>
                <a:ea typeface="Cambria" panose="02040503050406030204" pitchFamily="18" charset="0"/>
              </a:rPr>
              <a:t> ý:</a:t>
            </a: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Tên</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endParaRPr lang="en-US" sz="6000" dirty="0">
              <a:latin typeface="Cambria" panose="02040503050406030204" pitchFamily="18" charset="0"/>
              <a:ea typeface="Cambria" panose="02040503050406030204" pitchFamily="18" charset="0"/>
            </a:endParaRPr>
          </a:p>
          <a:p>
            <a:pPr algn="just">
              <a:lnSpc>
                <a:spcPct val="120000"/>
              </a:lnSpc>
            </a:pP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Các</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giai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đoạn</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trong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vòng</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đời</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của</a:t>
            </a:r>
            <a:r>
              <a:rPr lang="en-US" sz="6000" dirty="0">
                <a:latin typeface="Cambria" panose="02040503050406030204" pitchFamily="18" charset="0"/>
                <a:ea typeface="Cambria" panose="02040503050406030204" pitchFamily="18" charset="0"/>
              </a:rPr>
              <a:t> con </a:t>
            </a:r>
            <a:r>
              <a:rPr lang="en-US" sz="6000" dirty="0" err="1">
                <a:latin typeface="Cambria" panose="02040503050406030204" pitchFamily="18" charset="0"/>
                <a:ea typeface="Cambria" panose="02040503050406030204" pitchFamily="18" charset="0"/>
              </a:rPr>
              <a:t>vật</a:t>
            </a:r>
            <a:r>
              <a:rPr lang="en-US" sz="6000" dirty="0">
                <a:latin typeface="Cambria" panose="02040503050406030204" pitchFamily="18" charset="0"/>
                <a:ea typeface="Cambria" panose="02040503050406030204" pitchFamily="18" charset="0"/>
              </a:rPr>
              <a:t> </a:t>
            </a:r>
            <a:r>
              <a:rPr lang="en-US" sz="6000" dirty="0" err="1">
                <a:latin typeface="Cambria" panose="02040503050406030204" pitchFamily="18" charset="0"/>
                <a:ea typeface="Cambria" panose="02040503050406030204" pitchFamily="18" charset="0"/>
              </a:rPr>
              <a:t>đó</a:t>
            </a:r>
            <a:r>
              <a:rPr lang="en-US" sz="6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2865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B7531EC-03B2-1F83-D332-AF84C445B9F1}"/>
              </a:ext>
            </a:extLst>
          </p:cNvPr>
          <p:cNvPicPr>
            <a:picLocks noChangeAspect="1"/>
          </p:cNvPicPr>
          <p:nvPr/>
        </p:nvPicPr>
        <p:blipFill>
          <a:blip r:embed="rId9"/>
          <a:stretch>
            <a:fillRect/>
          </a:stretch>
        </p:blipFill>
        <p:spPr>
          <a:xfrm>
            <a:off x="2819400" y="1028700"/>
            <a:ext cx="14281751" cy="8763000"/>
          </a:xfrm>
          <a:prstGeom prst="rect">
            <a:avLst/>
          </a:prstGeom>
        </p:spPr>
      </p:pic>
    </p:spTree>
    <p:extLst>
      <p:ext uri="{BB962C8B-B14F-4D97-AF65-F5344CB8AC3E}">
        <p14:creationId xmlns:p14="http://schemas.microsoft.com/office/powerpoint/2010/main" val="15570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8"/>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5416868"/>
          </a:xfrm>
          <a:prstGeom prst="rect">
            <a:avLst/>
          </a:prstGeom>
        </p:spPr>
        <p:txBody>
          <a:bodyPr lIns="0" tIns="0" rIns="0" bIns="0" rtlCol="0" anchor="t">
            <a:spAutoFit/>
          </a:bodyPr>
          <a:lstStyle/>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trứng, con non nở ra từ trứng phát triển thành con trưởng thành hoặc ấu trùng nở ra từ trứng phát triển thành nhộng, nhộng  phát triển thành con trưởng thành.</a:t>
            </a:r>
          </a:p>
          <a:p>
            <a:pPr lvl="0" algn="just"/>
            <a:r>
              <a:rPr lang="vi-VN" sz="4400" dirty="0">
                <a:solidFill>
                  <a:srgbClr val="000000"/>
                </a:solidFill>
                <a:latin typeface="Cambria" panose="02040503050406030204" pitchFamily="18" charset="0"/>
                <a:ea typeface="Cambria" panose="02040503050406030204" pitchFamily="18" charset="0"/>
                <a:cs typeface="More Sugar"/>
                <a:sym typeface="More Sugar"/>
              </a:rPr>
              <a:t>- Ở động vật đẻ con, con non mới được sinh ra thường được nuôi bằng sữa mẹ cho đến khi có thể tự kiếm ăn và phát triển thành con trưởng thành.</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32463E7-E8CE-C7C1-B46F-709A6706F4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3695700"/>
            <a:ext cx="9753600" cy="3238500"/>
          </a:xfrm>
          <a:prstGeom prst="rect">
            <a:avLst/>
          </a:prstGeom>
        </p:spPr>
      </p:pic>
    </p:spTree>
    <p:extLst>
      <p:ext uri="{BB962C8B-B14F-4D97-AF65-F5344CB8AC3E}">
        <p14:creationId xmlns:p14="http://schemas.microsoft.com/office/powerpoint/2010/main" val="243632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828800" y="1638300"/>
            <a:ext cx="14935200" cy="2554545"/>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8000" dirty="0">
                <a:solidFill>
                  <a:prstClr val="black"/>
                </a:solidFill>
                <a:latin typeface="Cambria" panose="02040503050406030204" pitchFamily="18" charset="0"/>
                <a:ea typeface="Cambria" panose="02040503050406030204" pitchFamily="18" charset="0"/>
              </a:rPr>
              <a:t>V</a:t>
            </a:r>
            <a:r>
              <a:rPr lang="vi-VN" sz="8000" dirty="0">
                <a:solidFill>
                  <a:prstClr val="black"/>
                </a:solidFill>
                <a:latin typeface="Cambria" panose="02040503050406030204" pitchFamily="18" charset="0"/>
                <a:ea typeface="Cambria" panose="02040503050406030204" pitchFamily="18" charset="0"/>
              </a:rPr>
              <a:t>ẽ và trình bày được vòng đời của một số động vật.</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50383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25164" y="2653964"/>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l" defTabSz="13716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Em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đã</a:t>
              </a:r>
              <a:r>
                <a:rPr kumimoji="0" lang="en-US" altLang="zh-CN"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675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học</a:t>
              </a:r>
              <a:endParaRPr kumimoji="0" lang="zh-CN" altLang="en-US" sz="67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87432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984672" y="647701"/>
            <a:ext cx="9541328"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trứng, con non nở ra từ trứng phát triển thành con trưởng thành hoặc ấu trùng nở ra từ trứng phát triển thành nhộng, nhộng phát triển thành con trưởng thành.</a:t>
            </a: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77635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813162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r>
              <a:rPr lang="vi-VN" sz="4400" dirty="0">
                <a:solidFill>
                  <a:srgbClr val="FF0000"/>
                </a:solidFill>
                <a:latin typeface="Cambria" panose="02040503050406030204" pitchFamily="18" charset="0"/>
                <a:ea typeface="Cambria" panose="02040503050406030204" pitchFamily="18" charset="0"/>
              </a:rPr>
              <a:t>Ở động vật đẻ con, con non mới được sinh ra thường được nuôi bằng sữa mẹ cho đến khi có thể tự kiếm ăn và phát triển thành con trưởng thành.</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rot="-10800000">
            <a:off x="-469833" y="6647251"/>
            <a:ext cx="19832644" cy="5659135"/>
          </a:xfrm>
          <a:custGeom>
            <a:avLst/>
            <a:gdLst/>
            <a:ahLst/>
            <a:cxnLst/>
            <a:rect l="l" t="t" r="r" b="b"/>
            <a:pathLst>
              <a:path w="19832644" h="5659135">
                <a:moveTo>
                  <a:pt x="0" y="0"/>
                </a:moveTo>
                <a:lnTo>
                  <a:pt x="19832644" y="0"/>
                </a:lnTo>
                <a:lnTo>
                  <a:pt x="19832644" y="5659135"/>
                </a:lnTo>
                <a:lnTo>
                  <a:pt x="0" y="5659135"/>
                </a:lnTo>
                <a:lnTo>
                  <a:pt x="0" y="0"/>
                </a:lnTo>
                <a:close/>
              </a:path>
            </a:pathLst>
          </a:custGeom>
          <a:blipFill>
            <a:blip r:embed="rId2">
              <a:extLst>
                <a:ext uri="{96DAC541-7B7A-43D3-8B79-37D633B846F1}">
                  <asvg:svgBlip xmlns:asvg="http://schemas.microsoft.com/office/drawing/2016/SVG/main" xmlns="" r:embed="rId3"/>
                </a:ext>
              </a:extLst>
            </a:blip>
            <a:stretch>
              <a:fillRect t="-148822"/>
            </a:stretch>
          </a:blipFill>
        </p:spPr>
        <p:txBody>
          <a:bodyPr/>
          <a:lstStyle/>
          <a:p>
            <a:endParaRPr lang="en-US"/>
          </a:p>
        </p:txBody>
      </p:sp>
      <p:sp>
        <p:nvSpPr>
          <p:cNvPr id="5" name="Freeform 5"/>
          <p:cNvSpPr/>
          <p:nvPr/>
        </p:nvSpPr>
        <p:spPr>
          <a:xfrm>
            <a:off x="-469833" y="6647251"/>
            <a:ext cx="5091545" cy="5222098"/>
          </a:xfrm>
          <a:custGeom>
            <a:avLst/>
            <a:gdLst/>
            <a:ahLst/>
            <a:cxnLst/>
            <a:rect l="l" t="t" r="r" b="b"/>
            <a:pathLst>
              <a:path w="5091545" h="5222098">
                <a:moveTo>
                  <a:pt x="0" y="0"/>
                </a:moveTo>
                <a:lnTo>
                  <a:pt x="5091545" y="0"/>
                </a:lnTo>
                <a:lnTo>
                  <a:pt x="5091545"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4713527" y="6647251"/>
            <a:ext cx="5091545" cy="5222098"/>
          </a:xfrm>
          <a:custGeom>
            <a:avLst/>
            <a:gdLst/>
            <a:ahLst/>
            <a:cxnLst/>
            <a:rect l="l" t="t" r="r" b="b"/>
            <a:pathLst>
              <a:path w="5091545" h="5222098">
                <a:moveTo>
                  <a:pt x="0" y="0"/>
                </a:moveTo>
                <a:lnTo>
                  <a:pt x="5091546" y="0"/>
                </a:lnTo>
                <a:lnTo>
                  <a:pt x="5091546" y="5222098"/>
                </a:lnTo>
                <a:lnTo>
                  <a:pt x="0" y="522209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6EEE65D3-6102-439B-1FE9-37BDE2D12E59}"/>
              </a:ext>
            </a:extLst>
          </p:cNvPr>
          <p:cNvPicPr>
            <a:picLocks noChangeAspect="1"/>
          </p:cNvPicPr>
          <p:nvPr/>
        </p:nvPicPr>
        <p:blipFill>
          <a:blip r:embed="rId6"/>
          <a:stretch>
            <a:fillRect/>
          </a:stretch>
        </p:blipFill>
        <p:spPr>
          <a:xfrm>
            <a:off x="990599" y="1416516"/>
            <a:ext cx="15655027" cy="625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6F2DA599-D65A-9638-04F1-71B35001F3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4600" y="3009900"/>
            <a:ext cx="6355485" cy="5361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18" name="Picture 17">
            <a:extLst>
              <a:ext uri="{FF2B5EF4-FFF2-40B4-BE49-F238E27FC236}">
                <a16:creationId xmlns:a16="http://schemas.microsoft.com/office/drawing/2014/main"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5119105" y="3947284"/>
            <a:ext cx="8468777" cy="1806398"/>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28700" y="9196261"/>
            <a:ext cx="18626912" cy="2118811"/>
          </a:xfrm>
          <a:custGeom>
            <a:avLst/>
            <a:gdLst/>
            <a:ahLst/>
            <a:cxnLst/>
            <a:rect l="l" t="t" r="r" b="b"/>
            <a:pathLst>
              <a:path w="18626912" h="2118811">
                <a:moveTo>
                  <a:pt x="0" y="0"/>
                </a:moveTo>
                <a:lnTo>
                  <a:pt x="18626912" y="0"/>
                </a:lnTo>
                <a:lnTo>
                  <a:pt x="18626912" y="2118811"/>
                </a:lnTo>
                <a:lnTo>
                  <a:pt x="0" y="211881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447800" y="1928488"/>
            <a:ext cx="7329059" cy="8381372"/>
          </a:xfrm>
          <a:custGeom>
            <a:avLst/>
            <a:gdLst/>
            <a:ahLst/>
            <a:cxnLst/>
            <a:rect l="l" t="t" r="r" b="b"/>
            <a:pathLst>
              <a:path w="11115007" h="13134424">
                <a:moveTo>
                  <a:pt x="0" y="0"/>
                </a:moveTo>
                <a:lnTo>
                  <a:pt x="11115006" y="0"/>
                </a:lnTo>
                <a:lnTo>
                  <a:pt x="11115006" y="13134424"/>
                </a:lnTo>
                <a:lnTo>
                  <a:pt x="0" y="131344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2882351"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a:off x="15352448" y="339831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6" name="Freeform 6"/>
          <p:cNvSpPr/>
          <p:nvPr/>
        </p:nvSpPr>
        <p:spPr>
          <a:xfrm>
            <a:off x="6183599" y="8293218"/>
            <a:ext cx="4634562" cy="2346247"/>
          </a:xfrm>
          <a:custGeom>
            <a:avLst/>
            <a:gdLst/>
            <a:ahLst/>
            <a:cxnLst/>
            <a:rect l="l" t="t" r="r" b="b"/>
            <a:pathLst>
              <a:path w="4634562" h="2346247">
                <a:moveTo>
                  <a:pt x="0" y="0"/>
                </a:moveTo>
                <a:lnTo>
                  <a:pt x="4634562" y="0"/>
                </a:lnTo>
                <a:lnTo>
                  <a:pt x="4634562" y="2346247"/>
                </a:lnTo>
                <a:lnTo>
                  <a:pt x="0" y="23462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2877800" y="723900"/>
            <a:ext cx="4715680" cy="9919046"/>
          </a:xfrm>
          <a:custGeom>
            <a:avLst/>
            <a:gdLst/>
            <a:ahLst/>
            <a:cxnLst/>
            <a:rect l="l" t="t" r="r" b="b"/>
            <a:pathLst>
              <a:path w="4715680" h="9919046">
                <a:moveTo>
                  <a:pt x="0" y="0"/>
                </a:moveTo>
                <a:lnTo>
                  <a:pt x="4715679" y="0"/>
                </a:lnTo>
                <a:lnTo>
                  <a:pt x="4715679" y="9919046"/>
                </a:lnTo>
                <a:lnTo>
                  <a:pt x="0" y="991904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a:off x="7237148" y="720420"/>
            <a:ext cx="3813704" cy="1992660"/>
          </a:xfrm>
          <a:custGeom>
            <a:avLst/>
            <a:gdLst/>
            <a:ahLst/>
            <a:cxnLst/>
            <a:rect l="l" t="t" r="r" b="b"/>
            <a:pathLst>
              <a:path w="3813704" h="1992660">
                <a:moveTo>
                  <a:pt x="0" y="0"/>
                </a:moveTo>
                <a:lnTo>
                  <a:pt x="3813704" y="0"/>
                </a:lnTo>
                <a:lnTo>
                  <a:pt x="3813704" y="1992660"/>
                </a:lnTo>
                <a:lnTo>
                  <a:pt x="0" y="1992660"/>
                </a:lnTo>
                <a:lnTo>
                  <a:pt x="0" y="0"/>
                </a:lnTo>
                <a:close/>
              </a:path>
            </a:pathLst>
          </a:custGeom>
          <a:blipFill>
            <a:blip r:embed="rId9"/>
            <a:stretch>
              <a:fillRect/>
            </a:stretch>
          </a:blipFill>
        </p:spPr>
        <p:txBody>
          <a:bodyPr/>
          <a:lstStyle/>
          <a:p>
            <a:endParaRPr lang="en-US"/>
          </a:p>
        </p:txBody>
      </p:sp>
      <p:sp>
        <p:nvSpPr>
          <p:cNvPr id="10" name="TextBox 9">
            <a:extLst>
              <a:ext uri="{FF2B5EF4-FFF2-40B4-BE49-F238E27FC236}">
                <a16:creationId xmlns:a16="http://schemas.microsoft.com/office/drawing/2014/main" id="{10E3BE2F-E4DB-B252-6F5C-AC0A4104C12E}"/>
              </a:ext>
            </a:extLst>
          </p:cNvPr>
          <p:cNvSpPr txBox="1"/>
          <p:nvPr/>
        </p:nvSpPr>
        <p:spPr>
          <a:xfrm>
            <a:off x="3810000" y="1132828"/>
            <a:ext cx="11201400" cy="7478970"/>
          </a:xfrm>
          <a:prstGeom prst="rect">
            <a:avLst/>
          </a:prstGeom>
          <a:solidFill>
            <a:schemeClr val="accent6">
              <a:lumMod val="20000"/>
              <a:lumOff val="80000"/>
            </a:schemeClr>
          </a:solidFill>
          <a:ln w="38100">
            <a:solidFill>
              <a:srgbClr val="0070C0"/>
            </a:solidFill>
            <a:prstDash val="dash"/>
          </a:ln>
        </p:spPr>
        <p:txBody>
          <a:bodyPr wrap="square" rtlCol="0">
            <a:spAutoFit/>
          </a:bodyPr>
          <a:lstStyle/>
          <a:p>
            <a:pPr lvl="0" algn="just" defTabSz="1371600"/>
            <a:r>
              <a:rPr lang="vi-VN" sz="4800" dirty="0">
                <a:solidFill>
                  <a:prstClr val="black"/>
                </a:solidFill>
                <a:latin typeface="Cambria" panose="02040503050406030204" pitchFamily="18" charset="0"/>
                <a:ea typeface="Cambria" panose="02040503050406030204" pitchFamily="18" charset="0"/>
              </a:rPr>
              <a:t>+ GV cho 2 đội chơi, mỗi đội 4 – 5 em.</a:t>
            </a:r>
            <a:endParaRPr lang="en-US" sz="4800" dirty="0">
              <a:solidFill>
                <a:prstClr val="black"/>
              </a:solidFill>
              <a:latin typeface="Cambria" panose="02040503050406030204" pitchFamily="18" charset="0"/>
              <a:ea typeface="Cambria" panose="02040503050406030204" pitchFamily="18" charset="0"/>
            </a:endParaRPr>
          </a:p>
          <a:p>
            <a:pPr lvl="0" algn="just" defTabSz="1371600"/>
            <a:r>
              <a:rPr lang="vi-VN" sz="4800" dirty="0">
                <a:solidFill>
                  <a:prstClr val="black"/>
                </a:solidFill>
                <a:latin typeface="Cambria" panose="02040503050406030204" pitchFamily="18" charset="0"/>
                <a:ea typeface="Cambria" panose="02040503050406030204" pitchFamily="18" charset="0"/>
              </a:rPr>
              <a:t>+ GV sẽ nêu tên một con vật rồi chạm tay vào vai 1 HS trong nhóm, HS trong nhóm ngay lập tức sẽ nêu tên một giai đoạn trong vòng đời của động vật đó rồi chạm vào HS tiếp theo trong nhóm, HS tiếp</a:t>
            </a:r>
            <a:r>
              <a:rPr lang="en-US" sz="4800" dirty="0">
                <a:solidFill>
                  <a:prstClr val="black"/>
                </a:solidFill>
                <a:latin typeface="Cambria" panose="02040503050406030204" pitchFamily="18" charset="0"/>
                <a:ea typeface="Cambria" panose="02040503050406030204" pitchFamily="18" charset="0"/>
              </a:rPr>
              <a:t> </a:t>
            </a:r>
            <a:r>
              <a:rPr lang="vi-VN" sz="4800" dirty="0">
                <a:solidFill>
                  <a:prstClr val="black"/>
                </a:solidFill>
                <a:latin typeface="Cambria" panose="02040503050406030204" pitchFamily="18" charset="0"/>
                <a:ea typeface="Cambria" panose="02040503050406030204" pitchFamily="18" charset="0"/>
              </a:rPr>
              <a:t>theo sẽ nêu tên giai đoạn phát triển kế tiếp trong vòng đời của động vật đó trong thời gian không quá 5 giây, cứ như thế đến giai đoạn ban đầu thì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3D8B9"/>
        </a:solidFill>
        <a:effectLst/>
      </p:bgPr>
    </p:bg>
    <p:spTree>
      <p:nvGrpSpPr>
        <p:cNvPr id="1" name=""/>
        <p:cNvGrpSpPr/>
        <p:nvPr/>
      </p:nvGrpSpPr>
      <p:grpSpPr>
        <a:xfrm>
          <a:off x="0" y="0"/>
          <a:ext cx="0" cy="0"/>
          <a:chOff x="0" y="0"/>
          <a:chExt cx="0" cy="0"/>
        </a:xfrm>
      </p:grpSpPr>
      <p:sp>
        <p:nvSpPr>
          <p:cNvPr id="2" name="Freeform 2"/>
          <p:cNvSpPr/>
          <p:nvPr/>
        </p:nvSpPr>
        <p:spPr>
          <a:xfrm>
            <a:off x="2487994" y="2106198"/>
            <a:ext cx="13312011" cy="6888966"/>
          </a:xfrm>
          <a:custGeom>
            <a:avLst/>
            <a:gdLst/>
            <a:ahLst/>
            <a:cxnLst/>
            <a:rect l="l" t="t" r="r" b="b"/>
            <a:pathLst>
              <a:path w="13312011" h="6888966">
                <a:moveTo>
                  <a:pt x="0" y="0"/>
                </a:moveTo>
                <a:lnTo>
                  <a:pt x="13312012" y="0"/>
                </a:lnTo>
                <a:lnTo>
                  <a:pt x="13312012" y="6888966"/>
                </a:lnTo>
                <a:lnTo>
                  <a:pt x="0" y="68889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425944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3005949"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27814387-DC11-9502-9D6E-53EF5D0057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152900"/>
            <a:ext cx="9732718" cy="3308445"/>
          </a:xfrm>
          <a:prstGeom prst="rect">
            <a:avLst/>
          </a:prstGeom>
        </p:spPr>
      </p:pic>
    </p:spTree>
    <p:extLst>
      <p:ext uri="{BB962C8B-B14F-4D97-AF65-F5344CB8AC3E}">
        <p14:creationId xmlns:p14="http://schemas.microsoft.com/office/powerpoint/2010/main" val="336492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D70F8322-CBDC-FBFE-ECF0-45623488D60C}"/>
              </a:ext>
            </a:extLst>
          </p:cNvPr>
          <p:cNvSpPr txBox="1"/>
          <p:nvPr/>
        </p:nvSpPr>
        <p:spPr>
          <a:xfrm>
            <a:off x="762000" y="495300"/>
            <a:ext cx="16992600" cy="2554545"/>
          </a:xfrm>
          <a:prstGeom prst="rect">
            <a:avLst/>
          </a:prstGeom>
          <a:solidFill>
            <a:srgbClr val="FFC000"/>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Quan sát hình 4, đọc thông tin và thực hiện:</a:t>
            </a:r>
          </a:p>
          <a:p>
            <a:pPr lvl="0" algn="just"/>
            <a:r>
              <a:rPr lang="vi-VN" sz="4000" dirty="0">
                <a:solidFill>
                  <a:prstClr val="black"/>
                </a:solidFill>
                <a:latin typeface="Cambria" panose="02040503050406030204" pitchFamily="18" charset="0"/>
                <a:ea typeface="Cambria" panose="02040503050406030204" pitchFamily="18" charset="0"/>
              </a:rPr>
              <a:t>- Nêu tên các giai đoạn phát triển chính trong vòng đời của chó.</a:t>
            </a:r>
          </a:p>
          <a:p>
            <a:pPr lvl="0" algn="just"/>
            <a:r>
              <a:rPr lang="vi-VN" sz="4000" dirty="0">
                <a:solidFill>
                  <a:prstClr val="black"/>
                </a:solidFill>
                <a:latin typeface="Cambria" panose="02040503050406030204" pitchFamily="18" charset="0"/>
                <a:ea typeface="Cambria" panose="02040503050406030204" pitchFamily="18" charset="0"/>
              </a:rPr>
              <a:t>- Nhận xét về hình dạng của chó con so với chó trưởng thành.</a:t>
            </a:r>
          </a:p>
          <a:p>
            <a:pPr lvl="0" algn="just"/>
            <a:r>
              <a:rPr lang="vi-VN" sz="4000" dirty="0">
                <a:solidFill>
                  <a:prstClr val="black"/>
                </a:solidFill>
                <a:latin typeface="Cambria" panose="02040503050406030204" pitchFamily="18" charset="0"/>
                <a:ea typeface="Cambria" panose="02040503050406030204" pitchFamily="18" charset="0"/>
              </a:rPr>
              <a:t>- Trình bày sự phát triển của chó con mới sinh đến khi trưởng thành.</a:t>
            </a:r>
          </a:p>
        </p:txBody>
      </p:sp>
      <p:pic>
        <p:nvPicPr>
          <p:cNvPr id="5" name="Picture 4">
            <a:extLst>
              <a:ext uri="{FF2B5EF4-FFF2-40B4-BE49-F238E27FC236}">
                <a16:creationId xmlns:a16="http://schemas.microsoft.com/office/drawing/2014/main" id="{AA61E8F9-4E8B-3B70-F18E-F3A41C96AD30}"/>
              </a:ext>
            </a:extLst>
          </p:cNvPr>
          <p:cNvPicPr>
            <a:picLocks noChangeAspect="1"/>
          </p:cNvPicPr>
          <p:nvPr/>
        </p:nvPicPr>
        <p:blipFill>
          <a:blip r:embed="rId9"/>
          <a:stretch>
            <a:fillRect/>
          </a:stretch>
        </p:blipFill>
        <p:spPr>
          <a:xfrm>
            <a:off x="5562600" y="3238499"/>
            <a:ext cx="8610600" cy="6659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endParaRPr lang="en-US"/>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endParaRPr lang="en-US"/>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2628900"/>
            <a:ext cx="8534400" cy="5562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 Các giai đoạn phát triển chính trong vòng đời của chó.</a:t>
            </a:r>
          </a:p>
          <a:p>
            <a:pPr lvl="0" algn="just" defTabSz="1371600"/>
            <a:r>
              <a:rPr lang="vi-VN" sz="4800" dirty="0">
                <a:solidFill>
                  <a:srgbClr val="FF0000"/>
                </a:solidFill>
                <a:latin typeface="Cambria" panose="02040503050406030204" pitchFamily="18" charset="0"/>
                <a:ea typeface="Cambria" panose="02040503050406030204" pitchFamily="18" charset="0"/>
              </a:rPr>
              <a:t>+ Thai.</a:t>
            </a:r>
          </a:p>
          <a:p>
            <a:pPr lvl="0" algn="just" defTabSz="1371600"/>
            <a:r>
              <a:rPr lang="vi-VN" sz="4800" dirty="0">
                <a:solidFill>
                  <a:srgbClr val="FF0000"/>
                </a:solidFill>
                <a:latin typeface="Cambria" panose="02040503050406030204" pitchFamily="18" charset="0"/>
                <a:ea typeface="Cambria" panose="02040503050406030204" pitchFamily="18" charset="0"/>
              </a:rPr>
              <a:t>+ Chó con mới được sinh ra.</a:t>
            </a:r>
          </a:p>
          <a:p>
            <a:pPr lvl="0" algn="just" defTabSz="1371600"/>
            <a:r>
              <a:rPr lang="vi-VN" sz="4800" dirty="0">
                <a:solidFill>
                  <a:srgbClr val="FF0000"/>
                </a:solidFill>
                <a:latin typeface="Cambria" panose="02040503050406030204" pitchFamily="18" charset="0"/>
                <a:ea typeface="Cambria" panose="02040503050406030204" pitchFamily="18" charset="0"/>
              </a:rPr>
              <a:t>+ Chó con.</a:t>
            </a:r>
          </a:p>
          <a:p>
            <a:pPr lvl="0" algn="just" defTabSz="1371600"/>
            <a:r>
              <a:rPr lang="vi-VN" sz="4800" dirty="0">
                <a:solidFill>
                  <a:srgbClr val="FF0000"/>
                </a:solidFill>
                <a:latin typeface="Cambria" panose="02040503050406030204" pitchFamily="18" charset="0"/>
                <a:ea typeface="Cambria" panose="02040503050406030204" pitchFamily="18" charset="0"/>
              </a:rPr>
              <a:t>+ Chó trưởng thành.</a:t>
            </a: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4428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4000500"/>
            <a:ext cx="8534400" cy="25908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5400" b="1" dirty="0">
                <a:solidFill>
                  <a:srgbClr val="FF0000"/>
                </a:solidFill>
                <a:latin typeface="Cambria" panose="02040503050406030204" pitchFamily="18" charset="0"/>
                <a:ea typeface="Cambria" panose="02040503050406030204" pitchFamily="18" charset="0"/>
              </a:rPr>
              <a:t>- Hình dạng của chó con so với chó trưởng thành tương tự nhau.</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42439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F4E1"/>
        </a:solidFill>
        <a:effectLst/>
      </p:bgPr>
    </p:bg>
    <p:spTree>
      <p:nvGrpSpPr>
        <p:cNvPr id="1" name=""/>
        <p:cNvGrpSpPr/>
        <p:nvPr/>
      </p:nvGrpSpPr>
      <p:grpSpPr>
        <a:xfrm>
          <a:off x="0" y="0"/>
          <a:ext cx="0" cy="0"/>
          <a:chOff x="0" y="0"/>
          <a:chExt cx="0" cy="0"/>
        </a:xfrm>
      </p:grpSpPr>
      <p:sp>
        <p:nvSpPr>
          <p:cNvPr id="2" name="Freeform 2"/>
          <p:cNvSpPr/>
          <p:nvPr/>
        </p:nvSpPr>
        <p:spPr>
          <a:xfrm>
            <a:off x="1062267" y="-658547"/>
            <a:ext cx="4598197" cy="2365500"/>
          </a:xfrm>
          <a:custGeom>
            <a:avLst/>
            <a:gdLst/>
            <a:ahLst/>
            <a:cxnLst/>
            <a:rect l="l" t="t" r="r" b="b"/>
            <a:pathLst>
              <a:path w="4598197" h="2365500">
                <a:moveTo>
                  <a:pt x="0" y="0"/>
                </a:moveTo>
                <a:lnTo>
                  <a:pt x="4598196" y="0"/>
                </a:lnTo>
                <a:lnTo>
                  <a:pt x="4598196" y="2365500"/>
                </a:lnTo>
                <a:lnTo>
                  <a:pt x="0" y="2365500"/>
                </a:lnTo>
                <a:lnTo>
                  <a:pt x="0" y="0"/>
                </a:lnTo>
                <a:close/>
              </a:path>
            </a:pathLst>
          </a:custGeom>
          <a:blipFill>
            <a:blip r:embed="rId2"/>
            <a:stretch>
              <a:fillRect t="-15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4960202" y="505674"/>
            <a:ext cx="4598197" cy="2402558"/>
          </a:xfrm>
          <a:custGeom>
            <a:avLst/>
            <a:gdLst/>
            <a:ahLst/>
            <a:cxnLst/>
            <a:rect l="l" t="t" r="r" b="b"/>
            <a:pathLst>
              <a:path w="4598197" h="2402558">
                <a:moveTo>
                  <a:pt x="0" y="0"/>
                </a:moveTo>
                <a:lnTo>
                  <a:pt x="4598196" y="0"/>
                </a:lnTo>
                <a:lnTo>
                  <a:pt x="4598196" y="2402558"/>
                </a:lnTo>
                <a:lnTo>
                  <a:pt x="0" y="240255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62267" y="9117437"/>
            <a:ext cx="15494125" cy="1762457"/>
          </a:xfrm>
          <a:custGeom>
            <a:avLst/>
            <a:gdLst/>
            <a:ahLst/>
            <a:cxnLst/>
            <a:rect l="l" t="t" r="r" b="b"/>
            <a:pathLst>
              <a:path w="15494125" h="1762457">
                <a:moveTo>
                  <a:pt x="0" y="0"/>
                </a:moveTo>
                <a:lnTo>
                  <a:pt x="15494125" y="0"/>
                </a:lnTo>
                <a:lnTo>
                  <a:pt x="15494125" y="1762456"/>
                </a:lnTo>
                <a:lnTo>
                  <a:pt x="0" y="1762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81119" y="6401576"/>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395" y="8096021"/>
            <a:ext cx="5499008" cy="2783873"/>
          </a:xfrm>
          <a:custGeom>
            <a:avLst/>
            <a:gdLst/>
            <a:ahLst/>
            <a:cxnLst/>
            <a:rect l="l" t="t" r="r" b="b"/>
            <a:pathLst>
              <a:path w="5499008" h="2783873">
                <a:moveTo>
                  <a:pt x="0" y="0"/>
                </a:moveTo>
                <a:lnTo>
                  <a:pt x="5499008" y="0"/>
                </a:lnTo>
                <a:lnTo>
                  <a:pt x="5499008" y="2783872"/>
                </a:lnTo>
                <a:lnTo>
                  <a:pt x="0" y="278387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5425290" y="6164933"/>
            <a:ext cx="3686771" cy="4235639"/>
          </a:xfrm>
          <a:custGeom>
            <a:avLst/>
            <a:gdLst/>
            <a:ahLst/>
            <a:cxnLst/>
            <a:rect l="l" t="t" r="r" b="b"/>
            <a:pathLst>
              <a:path w="3686771" h="4235639">
                <a:moveTo>
                  <a:pt x="0" y="0"/>
                </a:moveTo>
                <a:lnTo>
                  <a:pt x="3686771" y="0"/>
                </a:lnTo>
                <a:lnTo>
                  <a:pt x="3686771" y="4235639"/>
                </a:lnTo>
                <a:lnTo>
                  <a:pt x="0" y="423563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08921B54-9581-CED4-E224-219B252C830E}"/>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F42502D-27BE-9930-F295-28844E05CCB1}"/>
              </a:ext>
            </a:extLst>
          </p:cNvPr>
          <p:cNvSpPr/>
          <p:nvPr/>
        </p:nvSpPr>
        <p:spPr>
          <a:xfrm>
            <a:off x="8915400" y="1638300"/>
            <a:ext cx="8534400" cy="6858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4800" b="1" dirty="0">
                <a:solidFill>
                  <a:srgbClr val="FF0000"/>
                </a:solidFill>
                <a:latin typeface="Cambria" panose="02040503050406030204" pitchFamily="18" charset="0"/>
                <a:ea typeface="Cambria" panose="02040503050406030204" pitchFamily="18" charset="0"/>
              </a:rPr>
              <a:t>Sự phát triển của chó con mới sinh đến khi trưởng thành: </a:t>
            </a:r>
            <a:r>
              <a:rPr lang="vi-VN" sz="4800" dirty="0">
                <a:solidFill>
                  <a:srgbClr val="FF0000"/>
                </a:solidFill>
                <a:latin typeface="Cambria" panose="02040503050406030204" pitchFamily="18" charset="0"/>
                <a:ea typeface="Cambria" panose="02040503050406030204" pitchFamily="18" charset="0"/>
              </a:rPr>
              <a:t>Chó con mới sinh ra được chó mẹ nuôi bằng sữa mẹ, rồi phát triển, tự kiếm ăn thành chó con và tăng dần về kích thước là chó trưởng thành.</a:t>
            </a:r>
            <a:endParaRPr kumimoji="0" lang="vi-VN" sz="4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BCDB658-10DD-1192-4847-0B013C3454C6}"/>
              </a:ext>
            </a:extLst>
          </p:cNvPr>
          <p:cNvPicPr>
            <a:picLocks noChangeAspect="1"/>
          </p:cNvPicPr>
          <p:nvPr/>
        </p:nvPicPr>
        <p:blipFill>
          <a:blip r:embed="rId9"/>
          <a:stretch>
            <a:fillRect/>
          </a:stretch>
        </p:blipFill>
        <p:spPr>
          <a:xfrm>
            <a:off x="914400" y="2476500"/>
            <a:ext cx="7783309" cy="6019800"/>
          </a:xfrm>
          <a:prstGeom prst="rect">
            <a:avLst/>
          </a:prstGeom>
        </p:spPr>
      </p:pic>
    </p:spTree>
    <p:extLst>
      <p:ext uri="{BB962C8B-B14F-4D97-AF65-F5344CB8AC3E}">
        <p14:creationId xmlns:p14="http://schemas.microsoft.com/office/powerpoint/2010/main" val="200152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459</Words>
  <Application>Microsoft Office PowerPoint</Application>
  <PresentationFormat>Custom</PresentationFormat>
  <Paragraphs>25</Paragraphs>
  <Slides>17</Slides>
  <Notes>2</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17</vt:i4>
      </vt:variant>
    </vt:vector>
  </HeadingPairs>
  <TitlesOfParts>
    <vt:vector size="35" baseType="lpstr">
      <vt:lpstr>微软雅黑</vt:lpstr>
      <vt:lpstr>宋体</vt:lpstr>
      <vt:lpstr>Aptos</vt:lpstr>
      <vt:lpstr>Aptos Display</vt:lpstr>
      <vt:lpstr>Arial</vt:lpstr>
      <vt:lpstr>Calibri</vt:lpstr>
      <vt:lpstr>Calibri Light</vt:lpstr>
      <vt:lpstr>Cambria</vt:lpstr>
      <vt:lpstr>等线</vt:lpstr>
      <vt:lpstr>等线 Light</vt:lpstr>
      <vt:lpstr>More Sugar</vt:lpstr>
      <vt:lpstr>Times New Roman</vt:lpstr>
      <vt:lpstr>字魂59号-创粗黑</vt:lpstr>
      <vt:lpstr>Office Theme</vt:lpstr>
      <vt:lpstr>1_Office Theme</vt:lpstr>
      <vt:lpstr>3_Office Theme</vt:lpstr>
      <vt:lpstr>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User</cp:lastModifiedBy>
  <cp:revision>36</cp:revision>
  <dcterms:created xsi:type="dcterms:W3CDTF">2006-08-16T00:00:00Z</dcterms:created>
  <dcterms:modified xsi:type="dcterms:W3CDTF">2026-01-10T02:30:51Z</dcterms:modified>
  <dc:identifier>DAGR2Yeb-4Y</dc:identifier>
</cp:coreProperties>
</file>