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304" r:id="rId3"/>
    <p:sldId id="285" r:id="rId4"/>
    <p:sldId id="296" r:id="rId5"/>
    <p:sldId id="256" r:id="rId6"/>
    <p:sldId id="260" r:id="rId7"/>
    <p:sldId id="305" r:id="rId8"/>
    <p:sldId id="268" r:id="rId9"/>
    <p:sldId id="276" r:id="rId10"/>
    <p:sldId id="288" r:id="rId11"/>
    <p:sldId id="297" r:id="rId12"/>
    <p:sldId id="287" r:id="rId13"/>
    <p:sldId id="307" r:id="rId14"/>
    <p:sldId id="308" r:id="rId15"/>
    <p:sldId id="299" r:id="rId16"/>
    <p:sldId id="314" r:id="rId17"/>
    <p:sldId id="309" r:id="rId18"/>
    <p:sldId id="310" r:id="rId19"/>
    <p:sldId id="311" r:id="rId20"/>
    <p:sldId id="312" r:id="rId21"/>
    <p:sldId id="257" r:id="rId22"/>
    <p:sldId id="258" r:id="rId23"/>
    <p:sldId id="259" r:id="rId24"/>
    <p:sldId id="313" r:id="rId25"/>
    <p:sldId id="261" r:id="rId26"/>
    <p:sldId id="271"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610" y="43"/>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7</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11</a:t>
            </a:fld>
            <a:endParaRPr lang="en-US"/>
          </a:p>
        </p:txBody>
      </p:sp>
    </p:spTree>
    <p:extLst>
      <p:ext uri="{BB962C8B-B14F-4D97-AF65-F5344CB8AC3E}">
        <p14:creationId xmlns:p14="http://schemas.microsoft.com/office/powerpoint/2010/main" val="280097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1/10/2026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1/10/2026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1/10/2026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1/10/2026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1/10/2026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2F2C1033-F134-2CB7-46A0-177735C1D5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7000" y="-7277100"/>
            <a:ext cx="2380952" cy="2380952"/>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288365AC-2897-2785-F713-3804161664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48600" y="12687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1/10/2026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39.sv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39.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4.gif"/><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21.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5.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3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38.png"/><Relationship Id="rId5" Type="http://schemas.microsoft.com/office/2007/relationships/media" Target="../media/media5.mp4"/><Relationship Id="rId10" Type="http://schemas.openxmlformats.org/officeDocument/2006/relationships/image" Target="../media/image37.png"/><Relationship Id="rId4" Type="http://schemas.microsoft.com/office/2007/relationships/media" Target="../media/media4.m4a"/><Relationship Id="rId9" Type="http://schemas.openxmlformats.org/officeDocument/2006/relationships/slideLayout" Target="../slideLayouts/slideLayout12.xml"/><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5.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3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38.png"/><Relationship Id="rId5" Type="http://schemas.microsoft.com/office/2007/relationships/media" Target="../media/media5.mp4"/><Relationship Id="rId10" Type="http://schemas.openxmlformats.org/officeDocument/2006/relationships/image" Target="../media/image37.png"/><Relationship Id="rId4" Type="http://schemas.microsoft.com/office/2007/relationships/media" Target="../media/media4.m4a"/><Relationship Id="rId9" Type="http://schemas.openxmlformats.org/officeDocument/2006/relationships/slideLayout" Target="../slideLayouts/slideLayout12.xml"/><Relationship Id="rId1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5.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3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38.png"/><Relationship Id="rId5" Type="http://schemas.microsoft.com/office/2007/relationships/media" Target="../media/media5.mp4"/><Relationship Id="rId10" Type="http://schemas.openxmlformats.org/officeDocument/2006/relationships/image" Target="../media/image37.png"/><Relationship Id="rId4" Type="http://schemas.microsoft.com/office/2007/relationships/media" Target="../media/media4.m4a"/><Relationship Id="rId9" Type="http://schemas.openxmlformats.org/officeDocument/2006/relationships/slideLayout" Target="../slideLayouts/slideLayout12.xml"/><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35.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3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38.png"/><Relationship Id="rId5" Type="http://schemas.microsoft.com/office/2007/relationships/media" Target="../media/media5.mp4"/><Relationship Id="rId10" Type="http://schemas.openxmlformats.org/officeDocument/2006/relationships/image" Target="../media/image37.png"/><Relationship Id="rId4" Type="http://schemas.microsoft.com/office/2007/relationships/media" Target="../media/media4.m4a"/><Relationship Id="rId9" Type="http://schemas.openxmlformats.org/officeDocument/2006/relationships/slideLayout" Target="../slideLayouts/slideLayout12.xml"/><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2.xml"/><Relationship Id="rId7" Type="http://schemas.openxmlformats.org/officeDocument/2006/relationships/image" Target="../media/image3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sv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1.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lang="en-US" sz="19900" b="1" spc="-288" dirty="0">
                <a:solidFill>
                  <a:srgbClr val="FFFFFF"/>
                </a:solidFill>
                <a:latin typeface="Aachen" panose="02020500000000000000" pitchFamily="18" charset="0"/>
                <a:ea typeface="Aachen" panose="02020500000000000000" pitchFamily="18" charset="0"/>
                <a:cs typeface="Aachen" panose="02020500000000000000" pitchFamily="18" charset="0"/>
              </a:rPr>
              <a:t>KHỞI ĐỘNG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3700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5"/>
                  </a:ext>
                </a:extLst>
              </a:blip>
              <a:stretch>
                <a:fillRect l="-74505"/>
              </a:stretch>
            </a:blipFill>
          </p:spPr>
          <p:txBody>
            <a:bodyPr/>
            <a:lstStyle/>
            <a:p>
              <a:pPr defTabSz="609630"/>
              <a:endParaRPr lang="en-US" sz="1200">
                <a:solidFill>
                  <a:prstClr val="black"/>
                </a:solidFill>
                <a:latin typeface="Calibri"/>
              </a:endParaRPr>
            </a:p>
          </p:txBody>
        </p:sp>
      </p:grpSp>
      <p:sp>
        <p:nvSpPr>
          <p:cNvPr id="17" name="TextBox 16">
            <a:extLst>
              <a:ext uri="{FF2B5EF4-FFF2-40B4-BE49-F238E27FC236}">
                <a16:creationId xmlns:a16="http://schemas.microsoft.com/office/drawing/2014/main" id="{DBC26D40-793C-D08B-29D8-F1829CF03ADC}"/>
              </a:ext>
            </a:extLst>
          </p:cNvPr>
          <p:cNvSpPr txBox="1"/>
          <p:nvPr/>
        </p:nvSpPr>
        <p:spPr>
          <a:xfrm>
            <a:off x="2286000" y="2781300"/>
            <a:ext cx="13563600" cy="4832092"/>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Hiện nay, nước ta còn nhiều di tích đền tháp Chăm như: </a:t>
            </a:r>
            <a:r>
              <a:rPr lang="vi-VN" sz="4400" dirty="0">
                <a:latin typeface="Cambria" panose="02040503050406030204" pitchFamily="18" charset="0"/>
                <a:ea typeface="Cambria" panose="020405030504060302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Tây Nguyên là Đắk Lắk.</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848100"/>
            <a:ext cx="8077200" cy="1938992"/>
          </a:xfrm>
          <a:prstGeom prst="rect">
            <a:avLst/>
          </a:prstGeom>
        </p:spPr>
        <p:txBody>
          <a:bodyPr wrap="square">
            <a:spAutoFit/>
          </a:bodyPr>
          <a:lstStyle/>
          <a:p>
            <a:pPr lvl="0" algn="just">
              <a:spcBef>
                <a:spcPts val="600"/>
              </a:spcBef>
              <a:spcAft>
                <a:spcPts val="600"/>
              </a:spcAft>
            </a:pPr>
            <a:r>
              <a:rPr lang="en-US" sz="6000" b="1" dirty="0" err="1">
                <a:solidFill>
                  <a:srgbClr val="FFC000"/>
                </a:solidFill>
                <a:latin typeface="Cambria" panose="02040503050406030204" pitchFamily="18" charset="0"/>
                <a:ea typeface="Cambria" panose="02040503050406030204" pitchFamily="18" charset="0"/>
              </a:rPr>
              <a:t>Mô</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tả</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nét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chính</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của</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một</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đền</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tháp</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Chăm</a:t>
            </a:r>
            <a:r>
              <a:rPr lang="en-US" sz="6000" b="1" dirty="0">
                <a:solidFill>
                  <a:srgbClr val="FFC000"/>
                </a:solidFill>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2"/>
          <a:stretch>
            <a:fillRect/>
          </a:stretch>
        </p:blipFill>
        <p:spPr>
          <a:xfrm>
            <a:off x="9372599" y="2019300"/>
            <a:ext cx="8580649" cy="6629400"/>
          </a:xfrm>
          <a:prstGeom prst="rect">
            <a:avLst/>
          </a:prstGeom>
        </p:spPr>
      </p:pic>
    </p:spTree>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7372363"/>
            <a:chOff x="0" y="133351"/>
            <a:chExt cx="9249414" cy="982981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Thánh</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địa</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Mỹ</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Sơn</a:t>
              </a:r>
              <a:endPar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779907"/>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7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2"/>
          <a:stretch>
            <a:fillRect/>
          </a:stretch>
        </p:blipFill>
        <p:spPr>
          <a:xfrm>
            <a:off x="965200" y="2137791"/>
            <a:ext cx="16357599" cy="6011417"/>
          </a:xfrm>
          <a:prstGeom prst="rect">
            <a:avLst/>
          </a:prstGeom>
        </p:spPr>
      </p:pic>
    </p:spTree>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4064">
            <a:off x="1788287" y="2274496"/>
            <a:ext cx="16007669" cy="6677192"/>
          </a:xfrm>
          <a:prstGeom prst="rect">
            <a:avLst/>
          </a:prstGeom>
        </p:spPr>
      </p:pic>
      <p:pic>
        <p:nvPicPr>
          <p:cNvPr id="11" name="Picture 10">
            <a:extLst>
              <a:ext uri="{FF2B5EF4-FFF2-40B4-BE49-F238E27FC236}">
                <a16:creationId xmlns:a16="http://schemas.microsoft.com/office/drawing/2014/main" id="{CFB091A1-C01F-CA12-D179-504E088A2128}"/>
              </a:ext>
            </a:extLst>
          </p:cNvPr>
          <p:cNvPicPr>
            <a:picLocks noChangeAspect="1"/>
          </p:cNvPicPr>
          <p:nvPr/>
        </p:nvPicPr>
        <p:blipFill>
          <a:blip r:embed="rId20"/>
          <a:stretch>
            <a:fillRect/>
          </a:stretch>
        </p:blipFill>
        <p:spPr>
          <a:xfrm>
            <a:off x="2362200" y="3009900"/>
            <a:ext cx="14235394" cy="5316173"/>
          </a:xfrm>
          <a:prstGeom prst="rect">
            <a:avLst/>
          </a:prstGeom>
        </p:spPr>
      </p:pic>
    </p:spTree>
    <p:extLst>
      <p:ext uri="{BB962C8B-B14F-4D97-AF65-F5344CB8AC3E}">
        <p14:creationId xmlns:p14="http://schemas.microsoft.com/office/powerpoint/2010/main" val="27263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Roboto Light" panose="02000000000000000000" pitchFamily="2" charset="0"/>
                <a:ea typeface="Roboto Light" panose="02000000000000000000" pitchFamily="2" charset="0"/>
              </a:rPr>
              <a:t>Hoàn thành bảng (theo gợi ý dưới đây vào vở) về các đền tháp Chăm ở Việt Nam</a:t>
            </a:r>
            <a:r>
              <a:rPr lang="en-US" sz="4400" b="1" dirty="0">
                <a:solidFill>
                  <a:srgbClr val="FFC000"/>
                </a:solidFill>
                <a:latin typeface="Roboto Light" panose="02000000000000000000" pitchFamily="2" charset="0"/>
                <a:ea typeface="Roboto Light" panose="02000000000000000000" pitchFamily="2" charset="0"/>
              </a:rPr>
              <a:t>.</a:t>
            </a:r>
            <a:endParaRPr lang="vi-VN" sz="4400"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2"/>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3"/>
          <a:stretch>
            <a:fillRect/>
          </a:stretch>
        </p:blipFill>
        <p:spPr>
          <a:xfrm>
            <a:off x="609600" y="2552700"/>
            <a:ext cx="17275776" cy="4343400"/>
          </a:xfrm>
          <a:prstGeom prst="rect">
            <a:avLst/>
          </a:prstGeom>
        </p:spPr>
      </p:pic>
    </p:spTree>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p>
        </p:txBody>
      </p:sp>
    </p:spTree>
    <p:extLst>
      <p:ext uri="{BB962C8B-B14F-4D97-AF65-F5344CB8AC3E}">
        <p14:creationId xmlns:p14="http://schemas.microsoft.com/office/powerpoint/2010/main" val="3337032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4EEFD-8749-4A70-9D8B-6C92E8370D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723900" y="-26533"/>
            <a:ext cx="16840200" cy="10340066"/>
          </a:xfrm>
          <a:prstGeom prst="rect">
            <a:avLst/>
          </a:prstGeom>
        </p:spPr>
      </p:pic>
      <p:pic>
        <p:nvPicPr>
          <p:cNvPr id="2" name="Sôi động Lễ hội Katê của người Chăm tại tháp Pô Sah Inư Bình Thuận">
            <a:hlinkClick r:id="" action="ppaction://media"/>
            <a:extLst>
              <a:ext uri="{FF2B5EF4-FFF2-40B4-BE49-F238E27FC236}">
                <a16:creationId xmlns:a16="http://schemas.microsoft.com/office/drawing/2014/main" id="{CB7B0BBE-E38F-D905-8543-2B688AAAC0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7620"/>
            <a:ext cx="18274453" cy="10279380"/>
          </a:xfrm>
          <a:prstGeom prst="rect">
            <a:avLst/>
          </a:prstGeom>
        </p:spPr>
      </p:pic>
    </p:spTree>
    <p:extLst>
      <p:ext uri="{BB962C8B-B14F-4D97-AF65-F5344CB8AC3E}">
        <p14:creationId xmlns:p14="http://schemas.microsoft.com/office/powerpoint/2010/main" val="20738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a:extLst>
              <a:ext uri="{FF2B5EF4-FFF2-40B4-BE49-F238E27FC236}">
                <a16:creationId xmlns:a16="http://schemas.microsoft.com/office/drawing/2014/main" id="{D8300592-A463-2592-B0A0-7230F0C54F4C}"/>
              </a:ext>
            </a:extLst>
          </p:cNvPr>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611530" y="-388556"/>
            <a:ext cx="11912346" cy="123444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a:solidFill>
                  <a:srgbClr val="FFBE1D"/>
                </a:solidFill>
                <a:latin typeface="#9Slide03 IcielNovecento sans E" panose="00000900000000000000" pitchFamily="2" charset="0"/>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77288" y="-2112719"/>
            <a:ext cx="1242776" cy="1242776"/>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4064">
            <a:off x="1120951" y="1291663"/>
            <a:ext cx="16007669" cy="6677192"/>
          </a:xfrm>
          <a:prstGeom prst="rect">
            <a:avLst/>
          </a:prstGeom>
        </p:spPr>
      </p:pic>
      <p:sp>
        <p:nvSpPr>
          <p:cNvPr id="27" name="TextBox 11">
            <a:extLst>
              <a:ext uri="{FF2B5EF4-FFF2-40B4-BE49-F238E27FC236}">
                <a16:creationId xmlns:a16="http://schemas.microsoft.com/office/drawing/2014/main" id="{2F787452-F72E-43D3-AE13-78789CA93BC7}"/>
              </a:ext>
            </a:extLst>
          </p:cNvPr>
          <p:cNvSpPr txBox="1"/>
          <p:nvPr/>
        </p:nvSpPr>
        <p:spPr>
          <a:xfrm>
            <a:off x="2743200" y="4305300"/>
            <a:ext cx="13118888" cy="1877758"/>
          </a:xfrm>
          <a:prstGeom prst="rect">
            <a:avLst/>
          </a:prstGeom>
        </p:spPr>
        <p:txBody>
          <a:bodyPr lIns="0" tIns="0" rIns="0" bIns="0" rtlCol="0" anchor="t">
            <a:spAutoFit/>
          </a:bodyPr>
          <a:lstStyle/>
          <a:p>
            <a:pPr algn="ctr">
              <a:lnSpc>
                <a:spcPts val="7200"/>
              </a:lnSpc>
            </a:pPr>
            <a:r>
              <a:rPr lang="en-US" sz="9600" b="1" spc="-288" dirty="0">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FACE5-9A07-6A5C-22C0-48856855B06D}"/>
              </a:ext>
            </a:extLst>
          </p:cNvPr>
          <p:cNvPicPr>
            <a:picLocks noChangeAspect="1"/>
          </p:cNvPicPr>
          <p:nvPr/>
        </p:nvPicPr>
        <p:blipFill>
          <a:blip r:embed="rId2"/>
          <a:stretch>
            <a:fillRect/>
          </a:stretch>
        </p:blipFill>
        <p:spPr>
          <a:xfrm>
            <a:off x="457200" y="2705100"/>
            <a:ext cx="8153400" cy="5238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3">
            <a:extLst>
              <a:ext uri="{FF2B5EF4-FFF2-40B4-BE49-F238E27FC236}">
                <a16:creationId xmlns:a16="http://schemas.microsoft.com/office/drawing/2014/main" id="{B25F2320-5A09-6FC0-4543-A1C031D6054C}"/>
              </a:ext>
            </a:extLst>
          </p:cNvPr>
          <p:cNvGrpSpPr/>
          <p:nvPr/>
        </p:nvGrpSpPr>
        <p:grpSpPr>
          <a:xfrm>
            <a:off x="9753600" y="2665353"/>
            <a:ext cx="8284329" cy="4535547"/>
            <a:chOff x="14116911" y="1062236"/>
            <a:chExt cx="3823176" cy="5467782"/>
          </a:xfrm>
        </p:grpSpPr>
        <p:pic>
          <p:nvPicPr>
            <p:cNvPr id="5" name="Picture 2">
              <a:extLst>
                <a:ext uri="{FF2B5EF4-FFF2-40B4-BE49-F238E27FC236}">
                  <a16:creationId xmlns:a16="http://schemas.microsoft.com/office/drawing/2014/main" id="{97104850-B01A-DB53-962D-F611E62C1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559285">
              <a:off x="14116911" y="1062236"/>
              <a:ext cx="3823176" cy="5467782"/>
            </a:xfrm>
            <a:prstGeom prst="rect">
              <a:avLst/>
            </a:prstGeom>
          </p:spPr>
        </p:pic>
        <p:sp>
          <p:nvSpPr>
            <p:cNvPr id="7" name="TextBox 3">
              <a:extLst>
                <a:ext uri="{FF2B5EF4-FFF2-40B4-BE49-F238E27FC236}">
                  <a16:creationId xmlns:a16="http://schemas.microsoft.com/office/drawing/2014/main" id="{0A9EB0A4-74C9-F48A-3D91-C42ADD57D4E5}"/>
                </a:ext>
              </a:extLst>
            </p:cNvPr>
            <p:cNvSpPr txBox="1"/>
            <p:nvPr/>
          </p:nvSpPr>
          <p:spPr>
            <a:xfrm>
              <a:off x="14433404" y="1667518"/>
              <a:ext cx="3235264" cy="336201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800" dirty="0">
                  <a:solidFill>
                    <a:schemeClr val="bg1"/>
                  </a:solidFill>
                  <a:latin typeface="Cambria" panose="02040503050406030204" pitchFamily="18" charset="0"/>
                  <a:ea typeface="Cambria" panose="02040503050406030204" pitchFamily="18" charset="0"/>
                </a:rPr>
                <a:t>Em </a:t>
              </a:r>
              <a:r>
                <a:rPr lang="en-US" sz="4800" dirty="0" err="1">
                  <a:solidFill>
                    <a:schemeClr val="bg1"/>
                  </a:solidFill>
                  <a:latin typeface="Cambria" panose="02040503050406030204" pitchFamily="18" charset="0"/>
                  <a:ea typeface="Cambria" panose="02040503050406030204" pitchFamily="18" charset="0"/>
                </a:rPr>
                <a:t>có</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lễ</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hội</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hoặc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điệu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múa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trên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của</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nào</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không</a:t>
              </a:r>
              <a:r>
                <a:rPr lang="en-US" sz="4800" dirty="0">
                  <a:solidFill>
                    <a:schemeClr val="bg1"/>
                  </a:solidFill>
                  <a:latin typeface="Cambria" panose="02040503050406030204" pitchFamily="18" charset="0"/>
                  <a:ea typeface="Cambria" panose="02040503050406030204" pitchFamily="18" charset="0"/>
                </a:rPr>
                <a:t>? Chia </a:t>
              </a:r>
              <a:r>
                <a:rPr lang="en-US" sz="4800" dirty="0" err="1">
                  <a:solidFill>
                    <a:schemeClr val="bg1"/>
                  </a:solidFill>
                  <a:latin typeface="Cambria" panose="02040503050406030204" pitchFamily="18" charset="0"/>
                  <a:ea typeface="Cambria" panose="02040503050406030204" pitchFamily="18" charset="0"/>
                </a:rPr>
                <a:t>sẻ</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điều</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em</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biết</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về</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dân</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tộc</a:t>
              </a:r>
              <a:r>
                <a:rPr lang="en-US" sz="4800" dirty="0">
                  <a:solidFill>
                    <a:schemeClr val="bg1"/>
                  </a:solidFill>
                  <a:latin typeface="Cambria" panose="02040503050406030204" pitchFamily="18" charset="0"/>
                  <a:ea typeface="Cambria" panose="02040503050406030204" pitchFamily="18" charset="0"/>
                </a:rPr>
                <a:t> </a:t>
              </a:r>
              <a:r>
                <a:rPr lang="en-US" sz="4800" dirty="0" err="1">
                  <a:solidFill>
                    <a:schemeClr val="bg1"/>
                  </a:solidFill>
                  <a:latin typeface="Cambria" panose="02040503050406030204" pitchFamily="18" charset="0"/>
                  <a:ea typeface="Cambria" panose="02040503050406030204" pitchFamily="18" charset="0"/>
                </a:rPr>
                <a:t>đó</a:t>
              </a:r>
              <a:endParaRPr lang="en-US" sz="4500" spc="-267"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504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4"/>
          <a:stretch>
            <a:fillRect/>
          </a:stretch>
        </p:blipFill>
        <p:spPr>
          <a:xfrm>
            <a:off x="30480" y="495300"/>
            <a:ext cx="2048434" cy="213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5909310"/>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K</a:t>
              </a:r>
              <a:r>
                <a:rPr lang="vi-VN" sz="4400"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4400"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46367">
            <a:off x="3123345" y="7374414"/>
            <a:ext cx="1154159" cy="955619"/>
          </a:xfrm>
          <a:prstGeom prst="rect">
            <a:avLst/>
          </a:prstGeom>
        </p:spPr>
      </p:pic>
      <p:pic>
        <p:nvPicPr>
          <p:cNvPr id="8" name="Picture 4">
            <a:extLst>
              <a:ext uri="{FF2B5EF4-FFF2-40B4-BE49-F238E27FC236}">
                <a16:creationId xmlns:a16="http://schemas.microsoft.com/office/drawing/2014/main" id="{5C86AA48-4A7C-CB35-398A-7FA99B91E5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909268" y="4612168"/>
            <a:ext cx="691948" cy="574441"/>
          </a:xfrm>
          <a:prstGeom prst="rect">
            <a:avLst/>
          </a:prstGeom>
        </p:spPr>
      </p:pic>
      <p:pic>
        <p:nvPicPr>
          <p:cNvPr id="9" name="Picture 4">
            <a:extLst>
              <a:ext uri="{FF2B5EF4-FFF2-40B4-BE49-F238E27FC236}">
                <a16:creationId xmlns:a16="http://schemas.microsoft.com/office/drawing/2014/main" id="{0B3AC5BD-5E7A-1F78-1F73-2FE66297B2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61668" y="5983768"/>
            <a:ext cx="691948" cy="574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KHÁM PHÁ</a:t>
            </a:r>
          </a:p>
        </p:txBody>
      </p:sp>
    </p:spTree>
    <p:extLst>
      <p:ext uri="{BB962C8B-B14F-4D97-AF65-F5344CB8AC3E}">
        <p14:creationId xmlns:p14="http://schemas.microsoft.com/office/powerpoint/2010/main" val="3202673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txBody>
            <a:bodyPr/>
            <a:lstStyle/>
            <a:p>
              <a:endParaRPr lang="en-US"/>
            </a:p>
          </p:txBody>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txBody>
            <a:bodyPr/>
            <a:lstStyle/>
            <a:p>
              <a:endParaRPr lang="en-US"/>
            </a:p>
          </p:txBody>
        </p:sp>
      </p:grpSp>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3"/>
          <a:stretch>
            <a:fillRect/>
          </a:stretch>
        </p:blipFill>
        <p:spPr>
          <a:xfrm>
            <a:off x="533399" y="3086100"/>
            <a:ext cx="7324813" cy="5562600"/>
          </a:xfrm>
          <a:prstGeom prst="rect">
            <a:avLst/>
          </a:prstGeom>
          <a:ln>
            <a:noFill/>
          </a:ln>
          <a:effectLst>
            <a:softEdge rad="112500"/>
          </a:effectLst>
        </p:spPr>
      </p:pic>
      <p:sp>
        <p:nvSpPr>
          <p:cNvPr id="4" name="TextBox 2"/>
          <p:cNvSpPr txBox="1"/>
          <p:nvPr/>
        </p:nvSpPr>
        <p:spPr>
          <a:xfrm>
            <a:off x="8610600" y="4305300"/>
            <a:ext cx="8229600" cy="2308324"/>
          </a:xfrm>
          <a:prstGeom prst="rect">
            <a:avLst/>
          </a:prstGeom>
        </p:spPr>
        <p:txBody>
          <a:bodyPr wrap="square" lIns="0" tIns="0" rIns="0" bIns="0" rtlCol="0" anchor="t">
            <a:spAutoFit/>
          </a:bodyPr>
          <a:lstStyle/>
          <a:p>
            <a:pPr algn="ctr">
              <a:lnSpc>
                <a:spcPts val="8960"/>
              </a:lnSpc>
            </a:pPr>
            <a:r>
              <a:rPr lang="en-US" sz="6400" dirty="0">
                <a:solidFill>
                  <a:srgbClr val="FBE675"/>
                </a:solidFill>
                <a:latin typeface="Sriracha"/>
              </a:rPr>
              <a:t>. </a:t>
            </a:r>
            <a:r>
              <a:rPr lang="en-US" sz="6400" dirty="0" err="1">
                <a:solidFill>
                  <a:srgbClr val="FBE675"/>
                </a:solidFill>
                <a:latin typeface="Sriracha"/>
              </a:rPr>
              <a:t>Hoạt</a:t>
            </a:r>
            <a:r>
              <a:rPr lang="en-US" sz="6400" dirty="0">
                <a:solidFill>
                  <a:srgbClr val="FBE675"/>
                </a:solidFill>
                <a:latin typeface="Sriracha"/>
              </a:rPr>
              <a:t> </a:t>
            </a:r>
            <a:r>
              <a:rPr lang="en-US" sz="6400" dirty="0" err="1">
                <a:solidFill>
                  <a:srgbClr val="FBE675"/>
                </a:solidFill>
                <a:latin typeface="Sriracha"/>
              </a:rPr>
              <a:t>động</a:t>
            </a:r>
            <a:r>
              <a:rPr lang="en-US" sz="6400" dirty="0">
                <a:solidFill>
                  <a:srgbClr val="FBE675"/>
                </a:solidFill>
                <a:latin typeface="Sriracha"/>
              </a:rPr>
              <a:t> 1. </a:t>
            </a:r>
            <a:r>
              <a:rPr lang="en-US" sz="6400" dirty="0" err="1">
                <a:solidFill>
                  <a:srgbClr val="FBE675"/>
                </a:solidFill>
                <a:latin typeface="Sriracha"/>
              </a:rPr>
              <a:t>Tìm</a:t>
            </a:r>
            <a:r>
              <a:rPr lang="en-US" sz="6400" dirty="0">
                <a:solidFill>
                  <a:srgbClr val="FBE675"/>
                </a:solidFill>
                <a:latin typeface="Sriracha"/>
              </a:rPr>
              <a:t> </a:t>
            </a:r>
            <a:r>
              <a:rPr lang="en-US" sz="6400" dirty="0" err="1">
                <a:solidFill>
                  <a:srgbClr val="FBE675"/>
                </a:solidFill>
                <a:latin typeface="Sriracha"/>
              </a:rPr>
              <a:t>hiểu</a:t>
            </a:r>
            <a:r>
              <a:rPr lang="en-US" sz="6400" dirty="0">
                <a:solidFill>
                  <a:srgbClr val="FBE675"/>
                </a:solidFill>
                <a:latin typeface="Sriracha"/>
              </a:rPr>
              <a:t> </a:t>
            </a:r>
            <a:r>
              <a:rPr lang="en-US" sz="6400" dirty="0" err="1">
                <a:solidFill>
                  <a:srgbClr val="FBE675"/>
                </a:solidFill>
                <a:latin typeface="Sriracha"/>
              </a:rPr>
              <a:t>về</a:t>
            </a:r>
            <a:r>
              <a:rPr lang="en-US" sz="6400" dirty="0">
                <a:solidFill>
                  <a:srgbClr val="FBE675"/>
                </a:solidFill>
                <a:latin typeface="Sriracha"/>
              </a:rPr>
              <a:t> </a:t>
            </a:r>
            <a:r>
              <a:rPr lang="en-US" sz="6400" dirty="0" err="1">
                <a:solidFill>
                  <a:srgbClr val="FBE675"/>
                </a:solidFill>
                <a:latin typeface="Sriracha"/>
              </a:rPr>
              <a:t>đền</a:t>
            </a:r>
            <a:r>
              <a:rPr lang="en-US" sz="6400" dirty="0">
                <a:solidFill>
                  <a:srgbClr val="FBE675"/>
                </a:solidFill>
                <a:latin typeface="Sriracha"/>
              </a:rPr>
              <a:t> </a:t>
            </a:r>
            <a:r>
              <a:rPr lang="en-US" sz="6400" dirty="0" err="1">
                <a:solidFill>
                  <a:srgbClr val="FBE675"/>
                </a:solidFill>
                <a:latin typeface="Sriracha"/>
              </a:rPr>
              <a:t>tháp</a:t>
            </a:r>
            <a:r>
              <a:rPr lang="en-US" sz="6400" dirty="0">
                <a:solidFill>
                  <a:srgbClr val="FBE675"/>
                </a:solidFill>
                <a:latin typeface="Sriracha"/>
              </a:rPr>
              <a:t> </a:t>
            </a:r>
            <a:r>
              <a:rPr lang="en-US" sz="6400" dirty="0" err="1">
                <a:solidFill>
                  <a:srgbClr val="FBE675"/>
                </a:solidFill>
                <a:latin typeface="Sriracha"/>
              </a:rPr>
              <a:t>Chăm</a:t>
            </a:r>
            <a:r>
              <a:rPr lang="en-US" sz="6400" dirty="0">
                <a:solidFill>
                  <a:srgbClr val="FBE675"/>
                </a:solidFill>
                <a:latin typeface="Sriracha"/>
              </a:rPr>
              <a:t>-pa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390900"/>
            <a:ext cx="8077200" cy="2800767"/>
          </a:xfrm>
          <a:prstGeom prst="rect">
            <a:avLst/>
          </a:prstGeom>
        </p:spPr>
        <p:txBody>
          <a:bodyPr wrap="square">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Q</a:t>
            </a:r>
            <a:r>
              <a:rPr lang="vi-VN" sz="4400" b="1" dirty="0">
                <a:solidFill>
                  <a:srgbClr val="FFC000"/>
                </a:solidFill>
                <a:latin typeface="Cambria" panose="02040503050406030204" pitchFamily="18" charset="0"/>
                <a:ea typeface="Cambria" panose="02040503050406030204" pitchFamily="18" charset="0"/>
              </a:rPr>
              <a:t>uan sát hình 2 và thực hiện yêu cầu: Kể tên và xác định vị trí của một số đền tháp Chăm trên lược đồ.</a:t>
            </a:r>
            <a:endParaRPr lang="en-US" sz="4400" b="1" dirty="0">
              <a:solidFill>
                <a:srgbClr val="FFC00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2"/>
          <a:stretch>
            <a:fillRect/>
          </a:stretch>
        </p:blipFill>
        <p:spPr>
          <a:xfrm>
            <a:off x="9525000" y="342900"/>
            <a:ext cx="8458200" cy="9815131"/>
          </a:xfrm>
          <a:prstGeom prst="rect">
            <a:avLst/>
          </a:prstGeom>
        </p:spPr>
      </p:pic>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2"/>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296400" y="190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296400" y="8763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372600" y="2781300"/>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296400" y="43053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372600" y="52197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372600" y="61341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448800" y="7124700"/>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525000" y="8496300"/>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3FFAA568-287A-99CF-4D24-B6A151145A1F}"/>
              </a:ext>
            </a:extLst>
          </p:cNvPr>
          <p:cNvSpPr txBox="1"/>
          <p:nvPr/>
        </p:nvSpPr>
        <p:spPr>
          <a:xfrm>
            <a:off x="9220200" y="1714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Khương</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Mỹ</a:t>
            </a:r>
            <a:endParaRPr lang="en-US" sz="40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down)">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down)">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wipe(down)">
                                      <p:cBhvr>
                                        <p:cTn id="42" dur="500"/>
                                        <p:tgtEl>
                                          <p:spTgt spid="1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Effect transition="in" filter="wipe(down)">
                                      <p:cBhvr>
                                        <p:cTn id="52" dur="500"/>
                                        <p:tgtEl>
                                          <p:spTgt spid="20">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2">
                                            <p:txEl>
                                              <p:pRg st="0" end="0"/>
                                            </p:txEl>
                                          </p:spTgt>
                                        </p:tgtEl>
                                        <p:attrNameLst>
                                          <p:attrName>style.visibility</p:attrName>
                                        </p:attrNameLst>
                                      </p:cBhvr>
                                      <p:to>
                                        <p:strVal val="visible"/>
                                      </p:to>
                                    </p:set>
                                    <p:animEffect transition="in" filter="wipe(down)">
                                      <p:cBhvr>
                                        <p:cTn id="62" dur="500"/>
                                        <p:tgtEl>
                                          <p:spTgt spid="22">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Effect transition="in" filter="wipe(down)">
                                      <p:cBhvr>
                                        <p:cTn id="72" dur="500"/>
                                        <p:tgtEl>
                                          <p:spTgt spid="2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down)">
                                      <p:cBhvr>
                                        <p:cTn id="77" dur="5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animEffect transition="in" filter="wipe(down)">
                                      <p:cBhvr>
                                        <p:cTn id="82" dur="500"/>
                                        <p:tgtEl>
                                          <p:spTgt spid="2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8">
                                            <p:txEl>
                                              <p:pRg st="0" end="0"/>
                                            </p:txEl>
                                          </p:spTgt>
                                        </p:tgtEl>
                                        <p:attrNameLst>
                                          <p:attrName>style.visibility</p:attrName>
                                        </p:attrNameLst>
                                      </p:cBhvr>
                                      <p:to>
                                        <p:strVal val="visible"/>
                                      </p:to>
                                    </p:set>
                                    <p:animEffect transition="in" filter="wipe(down)">
                                      <p:cBhvr>
                                        <p:cTn id="9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9" grpId="0" animBg="1"/>
      <p:bldP spid="21" grpId="0" animBg="1"/>
      <p:bldP spid="23" grpId="0" animBg="1"/>
      <p:bldP spid="25" grpId="0" animBg="1"/>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1824</TotalTime>
  <Words>739</Words>
  <Application>Microsoft Office PowerPoint</Application>
  <PresentationFormat>Custom</PresentationFormat>
  <Paragraphs>51</Paragraphs>
  <Slides>25</Slides>
  <Notes>2</Notes>
  <HiddenSlides>0</HiddenSlides>
  <MMClips>19</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#9Slide02 Noi dung dai</vt:lpstr>
      <vt:lpstr>#9Slide02 Tieu de dai</vt:lpstr>
      <vt:lpstr>#9Slide03 IcielNovecento sans E</vt:lpstr>
      <vt:lpstr>Aachen</vt:lpstr>
      <vt:lpstr>Arial</vt:lpstr>
      <vt:lpstr>Calibri</vt:lpstr>
      <vt:lpstr>Cambria</vt:lpstr>
      <vt:lpstr>Mali</vt:lpstr>
      <vt:lpstr>Roboto Light</vt:lpstr>
      <vt:lpstr>Sriracha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dc:creator>thao</dc:creator>
  <cp:lastModifiedBy>User</cp:lastModifiedBy>
  <cp:revision>151</cp:revision>
  <dcterms:created xsi:type="dcterms:W3CDTF">2006-08-16T00:00:00Z</dcterms:created>
  <dcterms:modified xsi:type="dcterms:W3CDTF">2026-01-10T02:35:19Z</dcterms:modified>
  <dc:identifier>DAExMhQ9LvI</dc:identifier>
</cp:coreProperties>
</file>