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9"/>
  </p:notesMasterIdLst>
  <p:sldIdLst>
    <p:sldId id="287" r:id="rId4"/>
    <p:sldId id="258" r:id="rId5"/>
    <p:sldId id="259" r:id="rId6"/>
    <p:sldId id="260" r:id="rId7"/>
    <p:sldId id="278" r:id="rId8"/>
    <p:sldId id="264" r:id="rId9"/>
    <p:sldId id="279" r:id="rId10"/>
    <p:sldId id="280" r:id="rId11"/>
    <p:sldId id="281" r:id="rId12"/>
    <p:sldId id="283" r:id="rId13"/>
    <p:sldId id="270" r:id="rId14"/>
    <p:sldId id="273" r:id="rId15"/>
    <p:sldId id="288" r:id="rId16"/>
    <p:sldId id="284" r:id="rId17"/>
    <p:sldId id="275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4CD12-6AE5-4BC0-B6CB-BCEF184753D6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29F09-A0E4-47D5-BD6A-AA83E3A9F9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502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C37C2A-E2FD-4218-A6C9-F07C168850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702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4569-816F-4BD5-BA2B-C2DDF65CA147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8421-E51A-410B-A47C-A8494A098E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733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4569-816F-4BD5-BA2B-C2DDF65CA147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8421-E51A-410B-A47C-A8494A098E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823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4569-816F-4BD5-BA2B-C2DDF65CA147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8421-E51A-410B-A47C-A8494A098E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6371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47" indent="0" algn="ctr">
              <a:buNone/>
              <a:defRPr sz="2000"/>
            </a:lvl2pPr>
            <a:lvl3pPr marL="914105" indent="0" algn="ctr">
              <a:buNone/>
              <a:defRPr sz="1900"/>
            </a:lvl3pPr>
            <a:lvl4pPr marL="1371158" indent="0" algn="ctr">
              <a:buNone/>
              <a:defRPr sz="1600"/>
            </a:lvl4pPr>
            <a:lvl5pPr marL="1828210" indent="0" algn="ctr">
              <a:buNone/>
              <a:defRPr sz="1600"/>
            </a:lvl5pPr>
            <a:lvl6pPr marL="2285270" indent="0" algn="ctr">
              <a:buNone/>
              <a:defRPr sz="1600"/>
            </a:lvl6pPr>
            <a:lvl7pPr marL="2742314" indent="0" algn="ctr">
              <a:buNone/>
              <a:defRPr sz="1600"/>
            </a:lvl7pPr>
            <a:lvl8pPr marL="3199360" indent="0" algn="ctr">
              <a:buNone/>
              <a:defRPr sz="1600"/>
            </a:lvl8pPr>
            <a:lvl9pPr marL="365640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664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865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2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468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339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7" indent="0">
              <a:buNone/>
              <a:defRPr sz="2000" b="1"/>
            </a:lvl2pPr>
            <a:lvl3pPr marL="914105" indent="0">
              <a:buNone/>
              <a:defRPr sz="1900" b="1"/>
            </a:lvl3pPr>
            <a:lvl4pPr marL="1371158" indent="0">
              <a:buNone/>
              <a:defRPr sz="1600" b="1"/>
            </a:lvl4pPr>
            <a:lvl5pPr marL="1828210" indent="0">
              <a:buNone/>
              <a:defRPr sz="1600" b="1"/>
            </a:lvl5pPr>
            <a:lvl6pPr marL="2285270" indent="0">
              <a:buNone/>
              <a:defRPr sz="1600" b="1"/>
            </a:lvl6pPr>
            <a:lvl7pPr marL="2742314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0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7" indent="0">
              <a:buNone/>
              <a:defRPr sz="2000" b="1"/>
            </a:lvl2pPr>
            <a:lvl3pPr marL="914105" indent="0">
              <a:buNone/>
              <a:defRPr sz="1900" b="1"/>
            </a:lvl3pPr>
            <a:lvl4pPr marL="1371158" indent="0">
              <a:buNone/>
              <a:defRPr sz="1600" b="1"/>
            </a:lvl4pPr>
            <a:lvl5pPr marL="1828210" indent="0">
              <a:buNone/>
              <a:defRPr sz="1600" b="1"/>
            </a:lvl5pPr>
            <a:lvl6pPr marL="2285270" indent="0">
              <a:buNone/>
              <a:defRPr sz="1600" b="1"/>
            </a:lvl6pPr>
            <a:lvl7pPr marL="2742314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0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698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48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232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47" indent="0">
              <a:buNone/>
              <a:defRPr sz="1500"/>
            </a:lvl2pPr>
            <a:lvl3pPr marL="914105" indent="0">
              <a:buNone/>
              <a:defRPr sz="1200"/>
            </a:lvl3pPr>
            <a:lvl4pPr marL="1371158" indent="0">
              <a:buNone/>
              <a:defRPr sz="1100"/>
            </a:lvl4pPr>
            <a:lvl5pPr marL="1828210" indent="0">
              <a:buNone/>
              <a:defRPr sz="1100"/>
            </a:lvl5pPr>
            <a:lvl6pPr marL="2285270" indent="0">
              <a:buNone/>
              <a:defRPr sz="1100"/>
            </a:lvl6pPr>
            <a:lvl7pPr marL="2742314" indent="0">
              <a:buNone/>
              <a:defRPr sz="1100"/>
            </a:lvl7pPr>
            <a:lvl8pPr marL="3199360" indent="0">
              <a:buNone/>
              <a:defRPr sz="1100"/>
            </a:lvl8pPr>
            <a:lvl9pPr marL="365640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83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4569-816F-4BD5-BA2B-C2DDF65CA147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8421-E51A-410B-A47C-A8494A098E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7820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47" indent="0">
              <a:buNone/>
              <a:defRPr sz="2800"/>
            </a:lvl2pPr>
            <a:lvl3pPr marL="914105" indent="0">
              <a:buNone/>
              <a:defRPr sz="2400"/>
            </a:lvl3pPr>
            <a:lvl4pPr marL="1371158" indent="0">
              <a:buNone/>
              <a:defRPr sz="2000"/>
            </a:lvl4pPr>
            <a:lvl5pPr marL="1828210" indent="0">
              <a:buNone/>
              <a:defRPr sz="2000"/>
            </a:lvl5pPr>
            <a:lvl6pPr marL="2285270" indent="0">
              <a:buNone/>
              <a:defRPr sz="2000"/>
            </a:lvl6pPr>
            <a:lvl7pPr marL="2742314" indent="0">
              <a:buNone/>
              <a:defRPr sz="2000"/>
            </a:lvl7pPr>
            <a:lvl8pPr marL="3199360" indent="0">
              <a:buNone/>
              <a:defRPr sz="2000"/>
            </a:lvl8pPr>
            <a:lvl9pPr marL="365640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47" indent="0">
              <a:buNone/>
              <a:defRPr sz="1500"/>
            </a:lvl2pPr>
            <a:lvl3pPr marL="914105" indent="0">
              <a:buNone/>
              <a:defRPr sz="1200"/>
            </a:lvl3pPr>
            <a:lvl4pPr marL="1371158" indent="0">
              <a:buNone/>
              <a:defRPr sz="1100"/>
            </a:lvl4pPr>
            <a:lvl5pPr marL="1828210" indent="0">
              <a:buNone/>
              <a:defRPr sz="1100"/>
            </a:lvl5pPr>
            <a:lvl6pPr marL="2285270" indent="0">
              <a:buNone/>
              <a:defRPr sz="1100"/>
            </a:lvl6pPr>
            <a:lvl7pPr marL="2742314" indent="0">
              <a:buNone/>
              <a:defRPr sz="1100"/>
            </a:lvl7pPr>
            <a:lvl8pPr marL="3199360" indent="0">
              <a:buNone/>
              <a:defRPr sz="1100"/>
            </a:lvl8pPr>
            <a:lvl9pPr marL="365640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932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153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42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42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301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C5F8E0-57DF-4581-AD82-3E94689918A6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11/25/2025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Parents as partners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5AE3C4-487C-461C-846A-84B2385D5F1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18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C5F8E0-57DF-4581-AD82-3E94689918A6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11/25/2025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Parents as partners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25E0F9-526A-4094-80DA-A773919E7BD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190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C5F8E0-57DF-4581-AD82-3E94689918A6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11/25/2025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Parents as partners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77A991-2FB6-4F94-B059-2493598DB52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851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C5F8E0-57DF-4581-AD82-3E94689918A6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11/25/2025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Parents as partners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04C7B-79F9-4632-84D2-41F23DED77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854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C5F8E0-57DF-4581-AD82-3E94689918A6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11/25/2025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Parents as partners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0E45D6-4E2A-4911-94ED-7BC77F4E95F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106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C5F8E0-57DF-4581-AD82-3E94689918A6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11/25/2025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Parents as partners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CF73A3-B08C-461E-88F4-E0DA12D4B39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230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C5F8E0-57DF-4581-AD82-3E94689918A6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11/25/2025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Parents as partners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C8683-FAE9-48DC-93B1-497C48F69B6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35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4569-816F-4BD5-BA2B-C2DDF65CA147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8421-E51A-410B-A47C-A8494A098E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9529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C5F8E0-57DF-4581-AD82-3E94689918A6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11/25/2025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Parents as partners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79A279-8846-443E-885A-D674CEB8644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2500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C5F8E0-57DF-4581-AD82-3E94689918A6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11/25/2025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Parents as partners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492FBF-F513-4385-A8B8-5C0FFAA3E4F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3521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C5F8E0-57DF-4581-AD82-3E94689918A6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11/25/2025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Parents as partners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9FB32E-6BD3-4860-9037-32AF97C8DCF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12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C5F8E0-57DF-4581-AD82-3E94689918A6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11/25/2025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Parents as partners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6BEFF9-DFC1-4F09-85EC-77D27B4156B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407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856902"/>
      </p:ext>
    </p:extLst>
  </p:cSld>
  <p:clrMapOvr>
    <a:masterClrMapping/>
  </p:clrMapOvr>
  <p:transition spd="slow" advClick="0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4569-816F-4BD5-BA2B-C2DDF65CA147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8421-E51A-410B-A47C-A8494A098E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36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4569-816F-4BD5-BA2B-C2DDF65CA147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8421-E51A-410B-A47C-A8494A098E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856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4569-816F-4BD5-BA2B-C2DDF65CA147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8421-E51A-410B-A47C-A8494A098E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746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4569-816F-4BD5-BA2B-C2DDF65CA147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8421-E51A-410B-A47C-A8494A098E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638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4569-816F-4BD5-BA2B-C2DDF65CA147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8421-E51A-410B-A47C-A8494A098E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027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4569-816F-4BD5-BA2B-C2DDF65CA147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8421-E51A-410B-A47C-A8494A098E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827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B4569-816F-4BD5-BA2B-C2DDF65CA147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E8421-E51A-410B-A47C-A8494A098E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664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4" tIns="45718" rIns="91414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4" tIns="45718" rIns="91414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4" tIns="45718" rIns="9141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4" tIns="45718" rIns="9141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4" tIns="45718" rIns="9141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39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10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0" indent="-228530" algn="l" defTabSz="91410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90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34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27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5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8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90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50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7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5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0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0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14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07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defTabSz="457189"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C5F8E0-57DF-4581-AD82-3E94689918A6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11/25/2025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189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Parents as partners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defTabSz="457189"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FD68C9-FE8C-4131-9B1B-0706FD74CD0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88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7.gif"/><Relationship Id="rId5" Type="http://schemas.openxmlformats.org/officeDocument/2006/relationships/audio" Target="../media/audio4.wav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gif"/><Relationship Id="rId12" Type="http://schemas.openxmlformats.org/officeDocument/2006/relationships/image" Target="../media/image14.gif"/><Relationship Id="rId2" Type="http://schemas.openxmlformats.org/officeDocument/2006/relationships/audio" Target="file:///D:\rung%20chuog%20vang\Rung%20chuong%20vang%20-%20Buc%20Tuong%20%5bNCT%200445427527%5d.mp3" TargetMode="External"/><Relationship Id="rId1" Type="http://schemas.openxmlformats.org/officeDocument/2006/relationships/audio" Target="file:///D:\RUNG_CHUONG_VANG\Rung%20chuong%20vang%20-%20Buc%20Tuong.mp3" TargetMode="External"/><Relationship Id="rId6" Type="http://schemas.openxmlformats.org/officeDocument/2006/relationships/image" Target="../media/image10.gif"/><Relationship Id="rId11" Type="http://schemas.openxmlformats.org/officeDocument/2006/relationships/image" Target="../media/image13.gif"/><Relationship Id="rId5" Type="http://schemas.openxmlformats.org/officeDocument/2006/relationships/image" Target="../media/image9.png"/><Relationship Id="rId10" Type="http://schemas.openxmlformats.org/officeDocument/2006/relationships/image" Target="../media/image8.gif"/><Relationship Id="rId4" Type="http://schemas.openxmlformats.org/officeDocument/2006/relationships/audio" Target="../media/audio5.wav"/><Relationship Id="rId9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5"/>
          <p:cNvGrpSpPr>
            <a:grpSpLocks/>
          </p:cNvGrpSpPr>
          <p:nvPr/>
        </p:nvGrpSpPr>
        <p:grpSpPr bwMode="auto">
          <a:xfrm>
            <a:off x="503503" y="874425"/>
            <a:ext cx="11375495" cy="5621385"/>
            <a:chOff x="0" y="0"/>
            <a:chExt cx="12192000" cy="6858000"/>
          </a:xfrm>
        </p:grpSpPr>
        <p:pic>
          <p:nvPicPr>
            <p:cNvPr id="17427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857" y="0"/>
              <a:ext cx="979714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528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</p:grpSp>
      <p:pic>
        <p:nvPicPr>
          <p:cNvPr id="17411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467" y="3409951"/>
            <a:ext cx="234526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轻松欢乐节奏感动进取电子音乐.mp3">
            <a:hlinkClick r:id="" action="ppaction://media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914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6">
            <a:extLst>
              <a:ext uri="{FF2B5EF4-FFF2-40B4-BE49-F238E27FC236}">
                <a16:creationId xmlns:a16="http://schemas.microsoft.com/office/drawing/2014/main" id="{42929F7C-191A-48DA-A979-0460A0D2136C}"/>
              </a:ext>
            </a:extLst>
          </p:cNvPr>
          <p:cNvSpPr txBox="1"/>
          <p:nvPr/>
        </p:nvSpPr>
        <p:spPr>
          <a:xfrm>
            <a:off x="3905251" y="2722034"/>
            <a:ext cx="4675716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27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: </a:t>
            </a:r>
            <a:r>
              <a:rPr kumimoji="0" lang="en-US" altLang="zh-CN" sz="27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2025 </a:t>
            </a:r>
            <a:r>
              <a:rPr kumimoji="0" lang="en-US" altLang="zh-CN" sz="27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- </a:t>
            </a:r>
            <a:r>
              <a:rPr kumimoji="0" lang="en-US" altLang="zh-CN" sz="27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2026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19" name="矩形: 圆角 12">
            <a:extLst>
              <a:ext uri="{FF2B5EF4-FFF2-40B4-BE49-F238E27FC236}">
                <a16:creationId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4191000" y="3685117"/>
            <a:ext cx="4161367" cy="965441"/>
          </a:xfrm>
          <a:prstGeom prst="roundRect">
            <a:avLst>
              <a:gd name="adj" fmla="val 50000"/>
            </a:avLst>
          </a:prstGeom>
          <a:solidFill>
            <a:srgbClr val="FDE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20" name="文本框 13">
            <a:extLst>
              <a:ext uri="{FF2B5EF4-FFF2-40B4-BE49-F238E27FC236}">
                <a16:creationId xmlns:a16="http://schemas.microsoft.com/office/drawing/2014/main" id="{88166D9F-42B0-45EB-9DDB-08E307463AD7}"/>
              </a:ext>
            </a:extLst>
          </p:cNvPr>
          <p:cNvSpPr txBox="1"/>
          <p:nvPr/>
        </p:nvSpPr>
        <p:spPr>
          <a:xfrm>
            <a:off x="4572000" y="3886200"/>
            <a:ext cx="3940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Giáo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viên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: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Lê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Thị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Tuyết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31" name="AutoShape 15"/>
          <p:cNvSpPr>
            <a:spLocks noChangeArrowheads="1"/>
          </p:cNvSpPr>
          <p:nvPr/>
        </p:nvSpPr>
        <p:spPr bwMode="auto">
          <a:xfrm>
            <a:off x="5770034" y="2313518"/>
            <a:ext cx="421217" cy="2667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AutoShape 42"/>
          <p:cNvSpPr>
            <a:spLocks noChangeArrowheads="1"/>
          </p:cNvSpPr>
          <p:nvPr/>
        </p:nvSpPr>
        <p:spPr bwMode="auto">
          <a:xfrm flipV="1">
            <a:off x="5770033" y="5659967"/>
            <a:ext cx="289984" cy="264584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AutoShape 43"/>
          <p:cNvSpPr>
            <a:spLocks noChangeArrowheads="1"/>
          </p:cNvSpPr>
          <p:nvPr/>
        </p:nvSpPr>
        <p:spPr bwMode="auto">
          <a:xfrm>
            <a:off x="3378201" y="4186767"/>
            <a:ext cx="260351" cy="281517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AutoShape 44"/>
          <p:cNvSpPr>
            <a:spLocks noChangeArrowheads="1"/>
          </p:cNvSpPr>
          <p:nvPr/>
        </p:nvSpPr>
        <p:spPr bwMode="auto">
          <a:xfrm>
            <a:off x="8858251" y="2241551"/>
            <a:ext cx="302683" cy="205316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AutoShape 46"/>
          <p:cNvSpPr>
            <a:spLocks noChangeArrowheads="1"/>
          </p:cNvSpPr>
          <p:nvPr/>
        </p:nvSpPr>
        <p:spPr bwMode="auto">
          <a:xfrm>
            <a:off x="2499784" y="2364317"/>
            <a:ext cx="347133" cy="211667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64"/>
          <p:cNvSpPr>
            <a:spLocks noChangeArrowheads="1"/>
          </p:cNvSpPr>
          <p:nvPr/>
        </p:nvSpPr>
        <p:spPr bwMode="auto">
          <a:xfrm>
            <a:off x="4224868" y="5221818"/>
            <a:ext cx="243417" cy="2159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AutoShape 64"/>
          <p:cNvSpPr>
            <a:spLocks noChangeArrowheads="1"/>
          </p:cNvSpPr>
          <p:nvPr/>
        </p:nvSpPr>
        <p:spPr bwMode="auto">
          <a:xfrm>
            <a:off x="7391400" y="5247217"/>
            <a:ext cx="262467" cy="25188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AutoShape 64"/>
          <p:cNvSpPr>
            <a:spLocks noChangeArrowheads="1"/>
          </p:cNvSpPr>
          <p:nvPr/>
        </p:nvSpPr>
        <p:spPr bwMode="auto">
          <a:xfrm>
            <a:off x="3877734" y="1553634"/>
            <a:ext cx="347133" cy="251884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AutoShape 44"/>
          <p:cNvSpPr>
            <a:spLocks noChangeArrowheads="1"/>
          </p:cNvSpPr>
          <p:nvPr/>
        </p:nvSpPr>
        <p:spPr bwMode="auto">
          <a:xfrm>
            <a:off x="7522634" y="1498600"/>
            <a:ext cx="351367" cy="289984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AutoShape 44"/>
          <p:cNvSpPr>
            <a:spLocks noChangeArrowheads="1"/>
          </p:cNvSpPr>
          <p:nvPr/>
        </p:nvSpPr>
        <p:spPr bwMode="auto">
          <a:xfrm>
            <a:off x="8377767" y="4326467"/>
            <a:ext cx="287867" cy="196851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2061535" y="2282929"/>
            <a:ext cx="8363147" cy="1943976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NHIỆT LIỆT CHÀO MỪNG QUÝ THẦY CÔ VỀ DỰ</a:t>
            </a: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9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TIẾT </a:t>
            </a:r>
            <a:r>
              <a:rPr kumimoji="0" lang="en-US" altLang="zh-CN" sz="9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TOÁN</a:t>
            </a:r>
            <a:r>
              <a:rPr kumimoji="0" lang="en-US" altLang="zh-CN" sz="9600" b="1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9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LỚP 1A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58073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-313509" y="626601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11" name="Text Box 45"/>
          <p:cNvSpPr txBox="1">
            <a:spLocks noChangeArrowheads="1"/>
          </p:cNvSpPr>
          <p:nvPr/>
        </p:nvSpPr>
        <p:spPr bwMode="auto">
          <a:xfrm>
            <a:off x="-216142" y="1405164"/>
            <a:ext cx="120946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BÀI 11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: PHÉP TRỪ TRONG PHẠM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VI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10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</a:rPr>
              <a:t>( tiết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4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088806" y="1999061"/>
            <a:ext cx="6014388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trong phép trừ</a:t>
            </a:r>
          </a:p>
        </p:txBody>
      </p:sp>
    </p:spTree>
    <p:extLst>
      <p:ext uri="{BB962C8B-B14F-4D97-AF65-F5344CB8AC3E}">
        <p14:creationId xmlns:p14="http://schemas.microsoft.com/office/powerpoint/2010/main" val="199215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340100" y="2587625"/>
            <a:ext cx="2584451" cy="340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4 – 0 =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7 – 7 =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0 + 4 =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altLang="en-US" sz="32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2002576" y="3235825"/>
            <a:ext cx="607484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1977326" y="3811724"/>
            <a:ext cx="635000" cy="403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2046694" y="4222750"/>
            <a:ext cx="461433" cy="631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2641600" y="5181601"/>
            <a:ext cx="609600" cy="403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32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9463" name="Rectangle 15"/>
          <p:cNvSpPr>
            <a:spLocks noChangeArrowheads="1"/>
          </p:cNvSpPr>
          <p:nvPr/>
        </p:nvSpPr>
        <p:spPr bwMode="auto">
          <a:xfrm>
            <a:off x="2641600" y="5715001"/>
            <a:ext cx="609600" cy="403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32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4691739" y="3164024"/>
            <a:ext cx="537633" cy="492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4552403" y="3837850"/>
            <a:ext cx="774700" cy="403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4652548" y="4278812"/>
            <a:ext cx="537633" cy="657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467" name="Rectangle 19"/>
          <p:cNvSpPr>
            <a:spLocks noChangeArrowheads="1"/>
          </p:cNvSpPr>
          <p:nvPr/>
        </p:nvSpPr>
        <p:spPr bwMode="auto">
          <a:xfrm>
            <a:off x="6502400" y="5181601"/>
            <a:ext cx="609600" cy="403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32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9468" name="Rectangle 20"/>
          <p:cNvSpPr>
            <a:spLocks noChangeArrowheads="1"/>
          </p:cNvSpPr>
          <p:nvPr/>
        </p:nvSpPr>
        <p:spPr bwMode="auto">
          <a:xfrm>
            <a:off x="6502400" y="5715001"/>
            <a:ext cx="609600" cy="403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32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9457386" y="3190648"/>
            <a:ext cx="1450761" cy="442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7250005" y="3231061"/>
            <a:ext cx="846667" cy="382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7370292" y="4558938"/>
            <a:ext cx="643467" cy="233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9933529" y="4138613"/>
            <a:ext cx="533400" cy="1055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6966009" y="3935413"/>
            <a:ext cx="1388533" cy="20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10668000" y="279400"/>
            <a:ext cx="1524000" cy="10668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2000">
              <a:solidFill>
                <a:srgbClr val="FF1515"/>
              </a:solidFill>
            </a:endParaRPr>
          </a:p>
        </p:txBody>
      </p:sp>
      <p:sp>
        <p:nvSpPr>
          <p:cNvPr id="19475" name="Text Box 61"/>
          <p:cNvSpPr txBox="1">
            <a:spLocks noChangeArrowheads="1"/>
          </p:cNvSpPr>
          <p:nvPr/>
        </p:nvSpPr>
        <p:spPr bwMode="auto">
          <a:xfrm>
            <a:off x="457200" y="1801812"/>
            <a:ext cx="4368800" cy="708025"/>
          </a:xfrm>
          <a:prstGeom prst="rect">
            <a:avLst/>
          </a:prstGeom>
          <a:gradFill rotWithShape="1">
            <a:gsLst>
              <a:gs pos="0">
                <a:srgbClr val="FF6699"/>
              </a:gs>
              <a:gs pos="50000">
                <a:srgbClr val="99FF33"/>
              </a:gs>
              <a:gs pos="100000">
                <a:srgbClr val="FF66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</a:rPr>
              <a:t>1. </a:t>
            </a:r>
            <a:r>
              <a:rPr lang="en-US" altLang="en-US" sz="3600" b="1" dirty="0">
                <a:latin typeface="Times New Roman" pitchFamily="18" charset="0"/>
              </a:rPr>
              <a:t>Tính</a:t>
            </a:r>
            <a:r>
              <a:rPr lang="en-US" altLang="en-US" sz="4000" b="1" dirty="0">
                <a:latin typeface="Times New Roman" pitchFamily="18" charset="0"/>
              </a:rPr>
              <a:t> nhẩm:</a:t>
            </a:r>
          </a:p>
        </p:txBody>
      </p:sp>
      <p:sp>
        <p:nvSpPr>
          <p:cNvPr id="19476" name="WordArt 73" descr="75%"/>
          <p:cNvSpPr>
            <a:spLocks noChangeArrowheads="1" noChangeShapeType="1" noTextEdit="1"/>
          </p:cNvSpPr>
          <p:nvPr/>
        </p:nvSpPr>
        <p:spPr bwMode="auto">
          <a:xfrm>
            <a:off x="3488267" y="1295400"/>
            <a:ext cx="58928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b="1" kern="10" dirty="0" smtClean="0"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2800" b="1" kern="10" dirty="0"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3" y="735012"/>
            <a:ext cx="300566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Rectangle 5"/>
          <p:cNvSpPr txBox="1">
            <a:spLocks noChangeArrowheads="1"/>
          </p:cNvSpPr>
          <p:nvPr/>
        </p:nvSpPr>
        <p:spPr bwMode="auto">
          <a:xfrm flipH="1">
            <a:off x="6200563" y="2605088"/>
            <a:ext cx="1881716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 marL="90488" indent="-904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altLang="en-US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3 – 0 =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altLang="en-US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4 – 4 =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altLang="en-US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3 + 0 =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endParaRPr lang="en-US" altLang="en-US" sz="32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5"/>
          <p:cNvSpPr txBox="1">
            <a:spLocks noChangeArrowheads="1"/>
          </p:cNvSpPr>
          <p:nvPr/>
        </p:nvSpPr>
        <p:spPr bwMode="auto">
          <a:xfrm flipH="1">
            <a:off x="8670712" y="2605088"/>
            <a:ext cx="1864784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 marL="90488" indent="-904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endParaRPr lang="en-US" altLang="en-US" sz="32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altLang="en-US" sz="32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2 – 0 =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altLang="en-US" sz="32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9 – 9 =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altLang="en-US" sz="32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0 + 2 =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endParaRPr lang="en-US" altLang="en-US" sz="32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21"/>
          <p:cNvSpPr>
            <a:spLocks noChangeArrowheads="1"/>
          </p:cNvSpPr>
          <p:nvPr/>
        </p:nvSpPr>
        <p:spPr bwMode="auto">
          <a:xfrm>
            <a:off x="9950293" y="3784238"/>
            <a:ext cx="463551" cy="46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0" name="Rectangle 6"/>
          <p:cNvSpPr>
            <a:spLocks noGrp="1" noChangeArrowheads="1"/>
          </p:cNvSpPr>
          <p:nvPr>
            <p:ph idx="1"/>
          </p:nvPr>
        </p:nvSpPr>
        <p:spPr>
          <a:xfrm>
            <a:off x="624418" y="3255963"/>
            <a:ext cx="1809749" cy="26209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fontAlgn="auto" hangingPunct="1">
              <a:spcBef>
                <a:spcPct val="20000"/>
              </a:spcBef>
              <a:buFont typeface="Tw Cen MT" pitchFamily="34" charset="0"/>
              <a:buNone/>
              <a:defRPr/>
            </a:pPr>
            <a:r>
              <a:rPr lang="en-US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ct val="20000"/>
              </a:spcBef>
              <a:buFont typeface="Tw Cen MT" pitchFamily="34" charset="0"/>
              <a:buNone/>
              <a:defRPr/>
            </a:pPr>
            <a:r>
              <a:rPr lang="en-US" alt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0" indent="0" eaLnBrk="1" fontAlgn="auto" hangingPunct="1">
              <a:spcBef>
                <a:spcPct val="20000"/>
              </a:spcBef>
              <a:buFont typeface="Tw Cen MT" pitchFamily="34" charset="0"/>
              <a:buNone/>
              <a:defRPr/>
            </a:pPr>
            <a:r>
              <a:rPr lang="en-US" alt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+ 0 </a:t>
            </a:r>
            <a:r>
              <a:rPr lang="en-US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eaLnBrk="1" fontAlgn="auto" hangingPunct="1">
              <a:spcBef>
                <a:spcPct val="20000"/>
              </a:spcBef>
              <a:defRPr/>
            </a:pPr>
            <a:endParaRPr lang="en-US" altLang="en-US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2" name="Rectangle 3"/>
          <p:cNvSpPr>
            <a:spLocks noChangeArrowheads="1"/>
          </p:cNvSpPr>
          <p:nvPr/>
        </p:nvSpPr>
        <p:spPr bwMode="auto">
          <a:xfrm>
            <a:off x="46568" y="0"/>
            <a:ext cx="12094633" cy="6858000"/>
          </a:xfrm>
          <a:prstGeom prst="rect">
            <a:avLst/>
          </a:prstGeom>
          <a:noFill/>
          <a:ln w="825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4232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 animBg="1"/>
      <p:bldP spid="18445" grpId="0" animBg="1"/>
      <p:bldP spid="18448" grpId="0" animBg="1"/>
      <p:bldP spid="18449" grpId="0" animBg="1"/>
      <p:bldP spid="18450" grpId="0" animBg="1"/>
      <p:bldP spid="18453" grpId="0" animBg="1"/>
      <p:bldP spid="18454" grpId="0" animBg="1"/>
      <p:bldP spid="18455" grpId="0" animBg="1"/>
      <p:bldP spid="18456" grpId="0" animBg="1"/>
      <p:bldP spid="18457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4"/>
          <p:cNvSpPr>
            <a:spLocks noChangeArrowheads="1"/>
          </p:cNvSpPr>
          <p:nvPr/>
        </p:nvSpPr>
        <p:spPr bwMode="auto">
          <a:xfrm>
            <a:off x="2641600" y="5181601"/>
            <a:ext cx="609600" cy="403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32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21507" name="Rectangle 15"/>
          <p:cNvSpPr>
            <a:spLocks noChangeArrowheads="1"/>
          </p:cNvSpPr>
          <p:nvPr/>
        </p:nvSpPr>
        <p:spPr bwMode="auto">
          <a:xfrm>
            <a:off x="2641600" y="5715001"/>
            <a:ext cx="609600" cy="403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32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21508" name="Rectangle 19"/>
          <p:cNvSpPr>
            <a:spLocks noChangeArrowheads="1"/>
          </p:cNvSpPr>
          <p:nvPr/>
        </p:nvSpPr>
        <p:spPr bwMode="auto">
          <a:xfrm>
            <a:off x="6502400" y="5181601"/>
            <a:ext cx="609600" cy="403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32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21509" name="Rectangle 20"/>
          <p:cNvSpPr>
            <a:spLocks noChangeArrowheads="1"/>
          </p:cNvSpPr>
          <p:nvPr/>
        </p:nvSpPr>
        <p:spPr bwMode="auto">
          <a:xfrm>
            <a:off x="6502400" y="5715001"/>
            <a:ext cx="609600" cy="403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32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21510" name="AutoShape 11"/>
          <p:cNvSpPr>
            <a:spLocks noChangeArrowheads="1"/>
          </p:cNvSpPr>
          <p:nvPr/>
        </p:nvSpPr>
        <p:spPr bwMode="auto">
          <a:xfrm>
            <a:off x="10668000" y="279400"/>
            <a:ext cx="1524000" cy="10668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2000">
              <a:solidFill>
                <a:srgbClr val="FF1515"/>
              </a:solidFill>
            </a:endParaRPr>
          </a:p>
        </p:txBody>
      </p:sp>
      <p:sp>
        <p:nvSpPr>
          <p:cNvPr id="21511" name="WordArt 73" descr="75%"/>
          <p:cNvSpPr>
            <a:spLocks noChangeArrowheads="1" noChangeShapeType="1" noTextEdit="1"/>
          </p:cNvSpPr>
          <p:nvPr/>
        </p:nvSpPr>
        <p:spPr bwMode="auto">
          <a:xfrm>
            <a:off x="3488267" y="1295400"/>
            <a:ext cx="58928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b="1" kern="10"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15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27817"/>
            <a:ext cx="3005667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654051" y="2884488"/>
            <a:ext cx="2429933" cy="1346200"/>
          </a:xfrm>
          <a:prstGeom prst="cloudCallout">
            <a:avLst>
              <a:gd name="adj1" fmla="val -17792"/>
              <a:gd name="adj2" fmla="val 27509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– 4 </a:t>
            </a:r>
          </a:p>
        </p:txBody>
      </p:sp>
      <p:sp>
        <p:nvSpPr>
          <p:cNvPr id="56" name="Cloud Callout 55"/>
          <p:cNvSpPr/>
          <p:nvPr/>
        </p:nvSpPr>
        <p:spPr>
          <a:xfrm>
            <a:off x="812800" y="4972051"/>
            <a:ext cx="2260600" cy="1108075"/>
          </a:xfrm>
          <a:prstGeom prst="cloudCallout">
            <a:avLst>
              <a:gd name="adj1" fmla="val -17564"/>
              <a:gd name="adj2" fmla="val 3249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3 - 3</a:t>
            </a:r>
          </a:p>
        </p:txBody>
      </p:sp>
      <p:sp>
        <p:nvSpPr>
          <p:cNvPr id="57" name="Cloud Callout 56"/>
          <p:cNvSpPr/>
          <p:nvPr/>
        </p:nvSpPr>
        <p:spPr>
          <a:xfrm>
            <a:off x="3761317" y="4862513"/>
            <a:ext cx="2258483" cy="1217612"/>
          </a:xfrm>
          <a:prstGeom prst="cloudCallout">
            <a:avLst>
              <a:gd name="adj1" fmla="val -17561"/>
              <a:gd name="adj2" fmla="val 2950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3 - 0</a:t>
            </a:r>
          </a:p>
        </p:txBody>
      </p:sp>
      <p:sp>
        <p:nvSpPr>
          <p:cNvPr id="58" name="Cloud Callout 57"/>
          <p:cNvSpPr/>
          <p:nvPr/>
        </p:nvSpPr>
        <p:spPr>
          <a:xfrm>
            <a:off x="6536267" y="4762500"/>
            <a:ext cx="2453217" cy="1130300"/>
          </a:xfrm>
          <a:prstGeom prst="cloudCallout">
            <a:avLst>
              <a:gd name="adj1" fmla="val -11044"/>
              <a:gd name="adj2" fmla="val 28179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6 - 2</a:t>
            </a:r>
          </a:p>
        </p:txBody>
      </p:sp>
      <p:sp>
        <p:nvSpPr>
          <p:cNvPr id="59" name="Cloud Callout 58"/>
          <p:cNvSpPr/>
          <p:nvPr/>
        </p:nvSpPr>
        <p:spPr>
          <a:xfrm>
            <a:off x="3814234" y="2890838"/>
            <a:ext cx="2504016" cy="1265237"/>
          </a:xfrm>
          <a:prstGeom prst="cloudCallout">
            <a:avLst>
              <a:gd name="adj1" fmla="val -17882"/>
              <a:gd name="adj2" fmla="val 2855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5 - 5</a:t>
            </a:r>
          </a:p>
        </p:txBody>
      </p:sp>
      <p:sp>
        <p:nvSpPr>
          <p:cNvPr id="60" name="Cloud Callout 59"/>
          <p:cNvSpPr/>
          <p:nvPr/>
        </p:nvSpPr>
        <p:spPr>
          <a:xfrm>
            <a:off x="6741584" y="2876550"/>
            <a:ext cx="2410883" cy="1247775"/>
          </a:xfrm>
          <a:prstGeom prst="cloudCallout">
            <a:avLst>
              <a:gd name="adj1" fmla="val -14703"/>
              <a:gd name="adj2" fmla="val 2919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7 - 0</a:t>
            </a:r>
          </a:p>
        </p:txBody>
      </p:sp>
      <p:sp>
        <p:nvSpPr>
          <p:cNvPr id="61" name="Cloud Callout 60"/>
          <p:cNvSpPr/>
          <p:nvPr/>
        </p:nvSpPr>
        <p:spPr>
          <a:xfrm>
            <a:off x="9408585" y="2817813"/>
            <a:ext cx="2254249" cy="1306512"/>
          </a:xfrm>
          <a:prstGeom prst="cloudCallout">
            <a:avLst>
              <a:gd name="adj1" fmla="val -18375"/>
              <a:gd name="adj2" fmla="val 32808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4 - 0</a:t>
            </a:r>
          </a:p>
        </p:txBody>
      </p:sp>
      <p:sp>
        <p:nvSpPr>
          <p:cNvPr id="63" name="Cloud Callout 62"/>
          <p:cNvSpPr/>
          <p:nvPr/>
        </p:nvSpPr>
        <p:spPr>
          <a:xfrm>
            <a:off x="9431868" y="4762500"/>
            <a:ext cx="2290233" cy="1130300"/>
          </a:xfrm>
          <a:prstGeom prst="cloudCallout">
            <a:avLst>
              <a:gd name="adj1" fmla="val -14380"/>
              <a:gd name="adj2" fmla="val 2817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9 - 2</a:t>
            </a:r>
          </a:p>
        </p:txBody>
      </p:sp>
      <p:sp>
        <p:nvSpPr>
          <p:cNvPr id="3" name="Freeform 2"/>
          <p:cNvSpPr/>
          <p:nvPr/>
        </p:nvSpPr>
        <p:spPr>
          <a:xfrm>
            <a:off x="2615475" y="3915231"/>
            <a:ext cx="2036233" cy="1128712"/>
          </a:xfrm>
          <a:custGeom>
            <a:avLst/>
            <a:gdLst>
              <a:gd name="connsiteX0" fmla="*/ 0 w 1167034"/>
              <a:gd name="connsiteY0" fmla="*/ 0 h 990356"/>
              <a:gd name="connsiteX1" fmla="*/ 1025237 w 1167034"/>
              <a:gd name="connsiteY1" fmla="*/ 914400 h 990356"/>
              <a:gd name="connsiteX2" fmla="*/ 1163782 w 1167034"/>
              <a:gd name="connsiteY2" fmla="*/ 942109 h 990356"/>
              <a:gd name="connsiteX3" fmla="*/ 1080655 w 1167034"/>
              <a:gd name="connsiteY3" fmla="*/ 955964 h 99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034" h="990356">
                <a:moveTo>
                  <a:pt x="0" y="0"/>
                </a:moveTo>
                <a:cubicBezTo>
                  <a:pt x="415636" y="378691"/>
                  <a:pt x="831273" y="757382"/>
                  <a:pt x="1025237" y="914400"/>
                </a:cubicBezTo>
                <a:cubicBezTo>
                  <a:pt x="1219201" y="1071418"/>
                  <a:pt x="1154546" y="935182"/>
                  <a:pt x="1163782" y="942109"/>
                </a:cubicBezTo>
                <a:cubicBezTo>
                  <a:pt x="1173018" y="949036"/>
                  <a:pt x="1126836" y="952500"/>
                  <a:pt x="1080655" y="955964"/>
                </a:cubicBezTo>
              </a:path>
            </a:pathLst>
          </a:custGeom>
          <a:noFill/>
          <a:ln>
            <a:solidFill>
              <a:srgbClr val="0D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341033" y="4029075"/>
            <a:ext cx="1991784" cy="979488"/>
          </a:xfrm>
          <a:custGeom>
            <a:avLst/>
            <a:gdLst>
              <a:gd name="connsiteX0" fmla="*/ 1403578 w 1403578"/>
              <a:gd name="connsiteY0" fmla="*/ 0 h 907551"/>
              <a:gd name="connsiteX1" fmla="*/ 156669 w 1403578"/>
              <a:gd name="connsiteY1" fmla="*/ 803564 h 907551"/>
              <a:gd name="connsiteX2" fmla="*/ 59687 w 1403578"/>
              <a:gd name="connsiteY2" fmla="*/ 872837 h 90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3578" h="907551">
                <a:moveTo>
                  <a:pt x="1403578" y="0"/>
                </a:moveTo>
                <a:lnTo>
                  <a:pt x="156669" y="803564"/>
                </a:lnTo>
                <a:cubicBezTo>
                  <a:pt x="-67313" y="949037"/>
                  <a:pt x="-3813" y="910937"/>
                  <a:pt x="59687" y="872837"/>
                </a:cubicBezTo>
              </a:path>
            </a:pathLst>
          </a:custGeom>
          <a:noFill/>
          <a:ln>
            <a:solidFill>
              <a:srgbClr val="0D0D0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734395" y="3948114"/>
            <a:ext cx="1422400" cy="942975"/>
          </a:xfrm>
          <a:custGeom>
            <a:avLst/>
            <a:gdLst>
              <a:gd name="connsiteX0" fmla="*/ 0 w 1066800"/>
              <a:gd name="connsiteY0" fmla="*/ 0 h 942110"/>
              <a:gd name="connsiteX1" fmla="*/ 1066800 w 1066800"/>
              <a:gd name="connsiteY1" fmla="*/ 942110 h 942110"/>
              <a:gd name="connsiteX2" fmla="*/ 1066800 w 1066800"/>
              <a:gd name="connsiteY2" fmla="*/ 942110 h 942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0" h="942110">
                <a:moveTo>
                  <a:pt x="0" y="0"/>
                </a:moveTo>
                <a:lnTo>
                  <a:pt x="1066800" y="942110"/>
                </a:lnTo>
                <a:lnTo>
                  <a:pt x="1066800" y="942110"/>
                </a:lnTo>
              </a:path>
            </a:pathLst>
          </a:custGeom>
          <a:noFill/>
          <a:ln>
            <a:solidFill>
              <a:srgbClr val="0D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8402078" y="4017963"/>
            <a:ext cx="1405467" cy="747712"/>
          </a:xfrm>
          <a:custGeom>
            <a:avLst/>
            <a:gdLst>
              <a:gd name="connsiteX0" fmla="*/ 1052946 w 1052946"/>
              <a:gd name="connsiteY0" fmla="*/ 0 h 748146"/>
              <a:gd name="connsiteX1" fmla="*/ 0 w 1052946"/>
              <a:gd name="connsiteY1" fmla="*/ 748146 h 748146"/>
              <a:gd name="connsiteX2" fmla="*/ 0 w 1052946"/>
              <a:gd name="connsiteY2" fmla="*/ 748146 h 74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2946" h="748146">
                <a:moveTo>
                  <a:pt x="1052946" y="0"/>
                </a:moveTo>
                <a:lnTo>
                  <a:pt x="0" y="748146"/>
                </a:lnTo>
                <a:lnTo>
                  <a:pt x="0" y="748146"/>
                </a:lnTo>
              </a:path>
            </a:pathLst>
          </a:custGeom>
          <a:noFill/>
          <a:ln>
            <a:solidFill>
              <a:srgbClr val="0D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25" name="Rectangle 3"/>
          <p:cNvSpPr>
            <a:spLocks noChangeArrowheads="1"/>
          </p:cNvSpPr>
          <p:nvPr/>
        </p:nvSpPr>
        <p:spPr bwMode="auto">
          <a:xfrm>
            <a:off x="46568" y="0"/>
            <a:ext cx="12094633" cy="6858000"/>
          </a:xfrm>
          <a:prstGeom prst="rect">
            <a:avLst/>
          </a:prstGeom>
          <a:noFill/>
          <a:ln w="825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Text Box 61"/>
          <p:cNvSpPr txBox="1">
            <a:spLocks noChangeArrowheads="1"/>
          </p:cNvSpPr>
          <p:nvPr/>
        </p:nvSpPr>
        <p:spPr bwMode="auto">
          <a:xfrm>
            <a:off x="728133" y="1586705"/>
            <a:ext cx="8426451" cy="523875"/>
          </a:xfrm>
          <a:prstGeom prst="rect">
            <a:avLst/>
          </a:prstGeom>
          <a:gradFill rotWithShape="1">
            <a:gsLst>
              <a:gs pos="0">
                <a:srgbClr val="FF6699"/>
              </a:gs>
              <a:gs pos="50000">
                <a:srgbClr val="99FF33"/>
              </a:gs>
              <a:gs pos="100000">
                <a:srgbClr val="FF66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</a:rPr>
              <a:t>2. Hai phép tính nào có cùng kết quả ?</a:t>
            </a:r>
          </a:p>
        </p:txBody>
      </p:sp>
    </p:spTree>
    <p:extLst>
      <p:ext uri="{BB962C8B-B14F-4D97-AF65-F5344CB8AC3E}">
        <p14:creationId xmlns:p14="http://schemas.microsoft.com/office/powerpoint/2010/main" val="2269097729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EO TOÁ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089" y="483326"/>
            <a:ext cx="10314115" cy="57067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139" y="5193391"/>
            <a:ext cx="3248013" cy="54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6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-627018" y="1159840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11" name="Text Box 45"/>
          <p:cNvSpPr txBox="1">
            <a:spLocks noChangeArrowheads="1"/>
          </p:cNvSpPr>
          <p:nvPr/>
        </p:nvSpPr>
        <p:spPr bwMode="auto">
          <a:xfrm>
            <a:off x="-313509" y="1867726"/>
            <a:ext cx="120946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BÀI 11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: PHÉP TRỪ TRONG PHẠM VI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10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010428" y="2390946"/>
            <a:ext cx="6014388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Tiết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4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0 trong phép trừ</a:t>
            </a:r>
          </a:p>
        </p:txBody>
      </p:sp>
    </p:spTree>
    <p:extLst>
      <p:ext uri="{BB962C8B-B14F-4D97-AF65-F5344CB8AC3E}">
        <p14:creationId xmlns:p14="http://schemas.microsoft.com/office/powerpoint/2010/main" val="183915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Kết quả hình ảnh cho nền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00" y="1"/>
            <a:ext cx="12042889" cy="670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905000" y="2901949"/>
            <a:ext cx="8602925" cy="258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4267" b="1" dirty="0">
                <a:solidFill>
                  <a:srgbClr val="FF0000"/>
                </a:solidFill>
                <a:latin typeface="Times New Roman" pitchFamily="18" charset="0"/>
              </a:rPr>
              <a:t>Cảm ơn các cô đã đến dự giờ !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4267" b="1" dirty="0">
                <a:solidFill>
                  <a:srgbClr val="FF0000"/>
                </a:solidFill>
                <a:latin typeface="Times New Roman" pitchFamily="18" charset="0"/>
              </a:rPr>
              <a:t>Chúc các con chăm ngoan học giỏi.</a:t>
            </a:r>
          </a:p>
        </p:txBody>
      </p:sp>
      <p:pic>
        <p:nvPicPr>
          <p:cNvPr id="24580" name="Picture 5" descr="Kết quả hình ảnh cho welcome ĐỘ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4572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293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7000"/>
    </mc:Choice>
    <mc:Fallback xmlns="">
      <p:transition spd="slow" advClick="0" advTm="14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autoRev="1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  <p:bldP spid="6656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757816" y="273627"/>
            <a:ext cx="9132545" cy="157425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số thích hợp vào chỗ chấm ?</a:t>
            </a:r>
          </a:p>
          <a:p>
            <a:pPr algn="ctr" eaLnBrk="1" hangingPunct="1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5 - 4 = ……….</a:t>
            </a:r>
            <a:endParaRPr lang="en-US" sz="4800" baseline="30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47" name="Group 51"/>
          <p:cNvGrpSpPr>
            <a:grpSpLocks/>
          </p:cNvGrpSpPr>
          <p:nvPr/>
        </p:nvGrpSpPr>
        <p:grpSpPr bwMode="auto">
          <a:xfrm>
            <a:off x="1752601" y="0"/>
            <a:ext cx="320675" cy="6858000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618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000">
                <a:latin typeface=".VnTime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3537021" y="2231036"/>
            <a:ext cx="8682091" cy="120510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986" y="290396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34" y="2649291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30362" y="2777654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2307431" y="279414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3499489" y="5339555"/>
            <a:ext cx="8682091" cy="145990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099" y="4478775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301" y="4312443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442021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2321753" y="449063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3499489" y="3695699"/>
            <a:ext cx="8682091" cy="138430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9" y="595312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9" y="57308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575945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itchFamily="34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2335214" y="59166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1357313" y="435953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1747952" y="825287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600" b="1" kern="1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65" name="Picture 31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94" y="5656458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515348" y="19925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367224" y="19925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477442" y="19925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541884" y="201168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453904" y="203085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515348" y="20506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459786" y="204997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488812" y="202077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534994" y="197721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456845" y="20201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8" name="WordArt 48"/>
          <p:cNvSpPr>
            <a:spLocks noChangeArrowheads="1" noChangeShapeType="1" noTextEdit="1"/>
          </p:cNvSpPr>
          <p:nvPr/>
        </p:nvSpPr>
        <p:spPr bwMode="auto">
          <a:xfrm>
            <a:off x="463231" y="209030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-20014" y="4117787"/>
            <a:ext cx="1752600" cy="1179513"/>
            <a:chOff x="-1183" y="2971"/>
            <a:chExt cx="1104" cy="1104"/>
          </a:xfrm>
        </p:grpSpPr>
        <p:sp>
          <p:nvSpPr>
            <p:cNvPr id="6178" name="AutoShape 50"/>
            <p:cNvSpPr>
              <a:spLocks noChangeArrowheads="1"/>
            </p:cNvSpPr>
            <p:nvPr/>
          </p:nvSpPr>
          <p:spPr bwMode="auto">
            <a:xfrm>
              <a:off x="-1183" y="2971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6179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-895" y="3227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52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04" y="-281819"/>
            <a:ext cx="1337469" cy="135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95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3.7037E-6 L 1.25E-6 -0.07222 " pathEditMode="relative" rAng="0" ptsTypes="AA">
                                      <p:cBhvr>
                                        <p:cTn id="19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8" grpId="0" animBg="1"/>
      <p:bldP spid="7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827564" y="-18543"/>
            <a:ext cx="9267824" cy="1824549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số thích hợp vào chỗ chấm ?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  <a:endParaRPr lang="en-US" sz="480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23" name="Group 51"/>
          <p:cNvGrpSpPr>
            <a:grpSpLocks/>
          </p:cNvGrpSpPr>
          <p:nvPr/>
        </p:nvGrpSpPr>
        <p:grpSpPr bwMode="auto">
          <a:xfrm>
            <a:off x="1752601" y="0"/>
            <a:ext cx="320675" cy="6858000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515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000">
                <a:latin typeface=".VnTime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3550227" y="2078942"/>
            <a:ext cx="8491084" cy="113483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9" y="2384746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759" y="2228056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39169" y="2339974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2406651" y="2482264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3576932" y="3547663"/>
            <a:ext cx="8491084" cy="145197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4</a:t>
            </a:r>
            <a:endParaRPr lang="en-US" sz="6000" b="1" dirty="0">
              <a:solidFill>
                <a:schemeClr val="bg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6" y="4125110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45" y="394772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18418" y="410012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2406650" y="4205604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AutoShape 51"/>
              <p:cNvSpPr>
                <a:spLocks noChangeArrowheads="1"/>
              </p:cNvSpPr>
              <p:nvPr/>
            </p:nvSpPr>
            <p:spPr bwMode="auto">
              <a:xfrm>
                <a:off x="3622676" y="5614988"/>
                <a:ext cx="8541656" cy="990600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en-US" sz="6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2676" y="5614988"/>
                <a:ext cx="8541656" cy="990600"/>
              </a:xfrm>
              <a:prstGeom prst="roundRect">
                <a:avLst>
                  <a:gd name="adj" fmla="val 16667"/>
                </a:avLst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9" y="595312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9" y="57308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575945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itchFamily="34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2335214" y="59166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1300164" y="347664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1572987" y="750878"/>
            <a:ext cx="959304" cy="5682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600" b="1" kern="1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41" name="Picture 31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26" y="5538788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-228600"/>
            <a:ext cx="1176338" cy="119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527395" y="23044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483212" y="236410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545124" y="233997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500223" y="232370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455322" y="234783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489112" y="23803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489112" y="23722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478001" y="237460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529595" y="240451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531928" y="239637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8" name="WordArt 48"/>
          <p:cNvSpPr>
            <a:spLocks noChangeArrowheads="1" noChangeShapeType="1" noTextEdit="1"/>
          </p:cNvSpPr>
          <p:nvPr/>
        </p:nvSpPr>
        <p:spPr bwMode="auto">
          <a:xfrm>
            <a:off x="481958" y="23457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-42896" y="3860129"/>
            <a:ext cx="1752600" cy="1179513"/>
            <a:chOff x="4320" y="2928"/>
            <a:chExt cx="1104" cy="1104"/>
          </a:xfrm>
        </p:grpSpPr>
        <p:sp>
          <p:nvSpPr>
            <p:cNvPr id="515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515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763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1.85185E-6 L -2.70833E-6 -0.07222 " pathEditMode="relative" rAng="0" ptsTypes="AA">
                                      <p:cBhvr>
                                        <p:cTn id="19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8" grpId="0" animBg="1"/>
      <p:bldP spid="7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757816" y="273627"/>
            <a:ext cx="9132545" cy="157425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số thích hợp vào chỗ chấm ?</a:t>
            </a:r>
          </a:p>
          <a:p>
            <a:pPr algn="ctr" eaLnBrk="1" hangingPunct="1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– 5  = …….</a:t>
            </a:r>
            <a:endParaRPr lang="en-US" sz="4800" baseline="30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47" name="Group 51"/>
          <p:cNvGrpSpPr>
            <a:grpSpLocks/>
          </p:cNvGrpSpPr>
          <p:nvPr/>
        </p:nvGrpSpPr>
        <p:grpSpPr bwMode="auto">
          <a:xfrm>
            <a:off x="1752601" y="0"/>
            <a:ext cx="320675" cy="6858000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618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000">
                <a:latin typeface=".VnTime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3537021" y="2231036"/>
            <a:ext cx="8682091" cy="120510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986" y="290396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34" y="2649291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30362" y="2777654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2307431" y="279414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3499489" y="5339555"/>
            <a:ext cx="8682091" cy="145990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099" y="4478775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301" y="4312443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442021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2321753" y="449063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3499489" y="3695699"/>
            <a:ext cx="8682091" cy="138430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9" y="595312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9" y="57308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575945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itchFamily="34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2335214" y="59166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1357313" y="435953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1747952" y="825287"/>
            <a:ext cx="700780" cy="6000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  <p:pic>
        <p:nvPicPr>
          <p:cNvPr id="6165" name="Picture 31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94" y="5656458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515348" y="19925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367224" y="19925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477442" y="19925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541884" y="201168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453904" y="203085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515348" y="20506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459786" y="204997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488812" y="202077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534994" y="197721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456845" y="20201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8" name="WordArt 48"/>
          <p:cNvSpPr>
            <a:spLocks noChangeArrowheads="1" noChangeShapeType="1" noTextEdit="1"/>
          </p:cNvSpPr>
          <p:nvPr/>
        </p:nvSpPr>
        <p:spPr bwMode="auto">
          <a:xfrm>
            <a:off x="463231" y="209030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-20014" y="4117787"/>
            <a:ext cx="1752600" cy="1179513"/>
            <a:chOff x="-1183" y="2971"/>
            <a:chExt cx="1104" cy="1104"/>
          </a:xfrm>
        </p:grpSpPr>
        <p:sp>
          <p:nvSpPr>
            <p:cNvPr id="6178" name="AutoShape 50"/>
            <p:cNvSpPr>
              <a:spLocks noChangeArrowheads="1"/>
            </p:cNvSpPr>
            <p:nvPr/>
          </p:nvSpPr>
          <p:spPr bwMode="auto">
            <a:xfrm>
              <a:off x="-1183" y="2971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6179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-895" y="3227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52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04" y="-281819"/>
            <a:ext cx="1337469" cy="135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78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3.7037E-6 L 1.25E-6 -0.07222 " pathEditMode="relative" rAng="0" ptsTypes="AA">
                                      <p:cBhvr>
                                        <p:cTn id="19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8" grpId="0" animBg="1"/>
      <p:bldP spid="7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/>
          </a:p>
        </p:txBody>
      </p:sp>
      <p:sp>
        <p:nvSpPr>
          <p:cNvPr id="54275" name="WordArt 3"/>
          <p:cNvSpPr>
            <a:spLocks noChangeArrowheads="1" noChangeShapeType="1" noTextEdit="1"/>
          </p:cNvSpPr>
          <p:nvPr/>
        </p:nvSpPr>
        <p:spPr bwMode="auto">
          <a:xfrm>
            <a:off x="3200400" y="838200"/>
            <a:ext cx="60198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 panose="020B0806030902050204" pitchFamily="34" charset="0"/>
              </a:rPr>
              <a:t>Binh ...Boong...</a:t>
            </a:r>
          </a:p>
        </p:txBody>
      </p:sp>
      <p:pic>
        <p:nvPicPr>
          <p:cNvPr id="54276" name="Rung chuong vang - Buc T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236151">
            <a:off x="7315200" y="3505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84584">
            <a:off x="1905000" y="37338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7391400" y="12192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1981200" y="1219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0" descr="PUL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1" descr="PUL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8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2" descr="PUL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8956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3" descr="Picture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4" descr="Picture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5" descr="Picture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0292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6" descr="Picture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864" y="1371601"/>
            <a:ext cx="7191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9" name="Rung chuong vang - Buc Tuong [NCT 0445427527]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Rectangle 18"/>
          <p:cNvSpPr>
            <a:spLocks noChangeArrowheads="1"/>
          </p:cNvSpPr>
          <p:nvPr/>
        </p:nvSpPr>
        <p:spPr bwMode="auto">
          <a:xfrm>
            <a:off x="3810000" y="2982914"/>
            <a:ext cx="4572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 Cái bình 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cổ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 trong viện bảo tàng </a:t>
            </a:r>
          </a:p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có đính hạt ngọc ở 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cổ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 bình.</a:t>
            </a:r>
          </a:p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Times New Roman" panose="02020603050405020304" pitchFamily="18" charset="0"/>
              </a:rPr>
              <a:t>Căp từ </a:t>
            </a:r>
            <a:r>
              <a:rPr lang="en-US" altLang="en-US" sz="1600" b="1">
                <a:solidFill>
                  <a:srgbClr val="FFFF00"/>
                </a:solidFill>
                <a:latin typeface="Times New Roman" panose="02020603050405020304" pitchFamily="18" charset="0"/>
              </a:rPr>
              <a:t>“cổ” </a:t>
            </a:r>
            <a:r>
              <a:rPr lang="en-US" altLang="en-US" sz="1600" b="1">
                <a:solidFill>
                  <a:schemeClr val="bg1"/>
                </a:solidFill>
                <a:latin typeface="Times New Roman" panose="02020603050405020304" pitchFamily="18" charset="0"/>
              </a:rPr>
              <a:t>trong câu thuộc cặp từ gì?</a:t>
            </a:r>
            <a:endParaRPr lang="en-US" altLang="en-US"/>
          </a:p>
        </p:txBody>
      </p:sp>
      <p:sp>
        <p:nvSpPr>
          <p:cNvPr id="7186" name="WordArt 30"/>
          <p:cNvSpPr>
            <a:spLocks noChangeArrowheads="1" noChangeShapeType="1" noTextEdit="1"/>
          </p:cNvSpPr>
          <p:nvPr/>
        </p:nvSpPr>
        <p:spPr bwMode="auto">
          <a:xfrm>
            <a:off x="3352801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chu«ng vµng </a:t>
            </a:r>
          </a:p>
        </p:txBody>
      </p:sp>
      <p:pic>
        <p:nvPicPr>
          <p:cNvPr id="7187" name="Picture 31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96265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-2286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720726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9" descr="an30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3376"/>
            <a:ext cx="59436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 Box 11"/>
          <p:cNvSpPr txBox="1">
            <a:spLocks noChangeArrowheads="1"/>
          </p:cNvSpPr>
          <p:nvPr/>
        </p:nvSpPr>
        <p:spPr bwMode="auto">
          <a:xfrm flipH="1">
            <a:off x="8610600" y="7010400"/>
            <a:ext cx="838200" cy="769938"/>
          </a:xfrm>
          <a:prstGeom prst="rect">
            <a:avLst/>
          </a:prstGeom>
          <a:solidFill>
            <a:srgbClr val="FFCCFF"/>
          </a:solidFill>
          <a:ln w="38100" cmpd="dbl">
            <a:solidFill>
              <a:srgbClr val="FFCCFF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sz="4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51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83164" fill="hold"/>
                                        <p:tgtEl>
                                          <p:spTgt spid="542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4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83062" fill="hold"/>
                                        <p:tgtEl>
                                          <p:spTgt spid="54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6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76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89"/>
                </p:tgtEl>
              </p:cMediaNode>
            </p:audio>
          </p:childTnLst>
        </p:cTn>
      </p:par>
    </p:tnLst>
    <p:bldLst>
      <p:bldP spid="54275" grpId="0" animBg="1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84" y="315119"/>
            <a:ext cx="2461683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383" y="1342001"/>
            <a:ext cx="8316686" cy="2655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382" y="3997235"/>
            <a:ext cx="8316687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625" y="1024052"/>
            <a:ext cx="9371614" cy="2762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1625" y="3786212"/>
            <a:ext cx="9371614" cy="295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5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55" y="1793013"/>
            <a:ext cx="6860074" cy="3083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07" y="323062"/>
            <a:ext cx="3052821" cy="748092"/>
          </a:xfrm>
          <a:prstGeom prst="rect">
            <a:avLst/>
          </a:prstGeom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7447463" y="3178402"/>
            <a:ext cx="36576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– 3 = 0</a:t>
            </a:r>
          </a:p>
        </p:txBody>
      </p:sp>
    </p:spTree>
    <p:extLst>
      <p:ext uri="{BB962C8B-B14F-4D97-AF65-F5344CB8AC3E}">
        <p14:creationId xmlns:p14="http://schemas.microsoft.com/office/powerpoint/2010/main" val="296452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61" y="1767840"/>
            <a:ext cx="7372947" cy="33898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11" y="363115"/>
            <a:ext cx="3806224" cy="934462"/>
          </a:xfrm>
          <a:prstGeom prst="rect">
            <a:avLst/>
          </a:prstGeom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7448672" y="3310890"/>
            <a:ext cx="3657600" cy="68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– 0 = 3</a:t>
            </a:r>
          </a:p>
        </p:txBody>
      </p:sp>
    </p:spTree>
    <p:extLst>
      <p:ext uri="{BB962C8B-B14F-4D97-AF65-F5344CB8AC3E}">
        <p14:creationId xmlns:p14="http://schemas.microsoft.com/office/powerpoint/2010/main" val="255963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07" y="898336"/>
            <a:ext cx="10442394" cy="569173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24" y="293499"/>
            <a:ext cx="2461683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03818" y="2980306"/>
            <a:ext cx="7076017" cy="6143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trừ đi chính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đó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 bằng 0.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503818" y="5477692"/>
            <a:ext cx="5434149" cy="76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trừ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thì bằng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 số đó.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6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350</Words>
  <Application>Microsoft Office PowerPoint</Application>
  <PresentationFormat>Widescreen</PresentationFormat>
  <Paragraphs>122</Paragraphs>
  <Slides>15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MS PGothic</vt:lpstr>
      <vt:lpstr>宋体</vt:lpstr>
      <vt:lpstr>.VnAvant</vt:lpstr>
      <vt:lpstr>.VnBahamasBH</vt:lpstr>
      <vt:lpstr>.VnHelvetInsH</vt:lpstr>
      <vt:lpstr>.VnTime</vt:lpstr>
      <vt:lpstr>.VnTimeH</vt:lpstr>
      <vt:lpstr>Arial</vt:lpstr>
      <vt:lpstr>Calibri</vt:lpstr>
      <vt:lpstr>Calibri Light</vt:lpstr>
      <vt:lpstr>Cambria Math</vt:lpstr>
      <vt:lpstr>等线</vt:lpstr>
      <vt:lpstr>Impact</vt:lpstr>
      <vt:lpstr>inpin heiti</vt:lpstr>
      <vt:lpstr>Times New Roman</vt:lpstr>
      <vt:lpstr>Tw Cen MT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</cp:lastModifiedBy>
  <cp:revision>47</cp:revision>
  <dcterms:created xsi:type="dcterms:W3CDTF">2023-11-10T08:09:41Z</dcterms:created>
  <dcterms:modified xsi:type="dcterms:W3CDTF">2025-11-25T06:10:54Z</dcterms:modified>
</cp:coreProperties>
</file>