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88" r:id="rId3"/>
    <p:sldMasterId id="2147483795" r:id="rId4"/>
    <p:sldMasterId id="2147483826" r:id="rId5"/>
    <p:sldMasterId id="2147483838" r:id="rId6"/>
    <p:sldMasterId id="2147483860" r:id="rId7"/>
    <p:sldMasterId id="2147483850" r:id="rId8"/>
  </p:sldMasterIdLst>
  <p:notesMasterIdLst>
    <p:notesMasterId r:id="rId27"/>
  </p:notesMasterIdLst>
  <p:sldIdLst>
    <p:sldId id="7171" r:id="rId9"/>
    <p:sldId id="782" r:id="rId10"/>
    <p:sldId id="350" r:id="rId11"/>
    <p:sldId id="351" r:id="rId12"/>
    <p:sldId id="328" r:id="rId13"/>
    <p:sldId id="329" r:id="rId14"/>
    <p:sldId id="261" r:id="rId15"/>
    <p:sldId id="257" r:id="rId16"/>
    <p:sldId id="7179" r:id="rId17"/>
    <p:sldId id="282" r:id="rId18"/>
    <p:sldId id="7189" r:id="rId19"/>
    <p:sldId id="7190" r:id="rId20"/>
    <p:sldId id="7191" r:id="rId21"/>
    <p:sldId id="7181" r:id="rId22"/>
    <p:sldId id="7192" r:id="rId23"/>
    <p:sldId id="7193" r:id="rId24"/>
    <p:sldId id="7194" r:id="rId25"/>
    <p:sldId id="71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304" autoAdjust="0"/>
  </p:normalViewPr>
  <p:slideViewPr>
    <p:cSldViewPr snapToGrid="0">
      <p:cViewPr varScale="1">
        <p:scale>
          <a:sx n="61" d="100"/>
          <a:sy n="61" d="100"/>
        </p:scale>
        <p:origin x="15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3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7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39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4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Nhấp vào các rác để đến câu hỏi, sau khi dọn xong, GV khen HS rồi nhấp vào cổ 3 lá để tới kết luận</a:t>
            </a:r>
          </a:p>
          <a:p>
            <a:pPr marL="158750" indent="0">
              <a:buNone/>
            </a:pPr>
            <a:r>
              <a:rPr lang="en-US"/>
              <a:t>HS được chọn loại rác tuỳ ý</a:t>
            </a:r>
          </a:p>
        </p:txBody>
      </p:sp>
    </p:spTree>
    <p:extLst>
      <p:ext uri="{BB962C8B-B14F-4D97-AF65-F5344CB8AC3E}">
        <p14:creationId xmlns:p14="http://schemas.microsoft.com/office/powerpoint/2010/main" val="273473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</p:txBody>
      </p:sp>
    </p:spTree>
    <p:extLst>
      <p:ext uri="{BB962C8B-B14F-4D97-AF65-F5344CB8AC3E}">
        <p14:creationId xmlns:p14="http://schemas.microsoft.com/office/powerpoint/2010/main" val="87943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click vào chữ A hoặc B để kiểm tra đáp 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0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6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9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3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72184F3-F5AD-DFCD-5B64-27C13BAC0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985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1050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444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7572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309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067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493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741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168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18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121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9D10-10C7-8161-603D-D9C61F263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96CA1-8DC0-5A68-F901-5B28CB10C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863C4-F6C5-53D6-ADEE-474D1344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D1090-4BFE-9176-8F1C-E591E233D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4B2F-B87B-8E9F-5EB8-8E94E21B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43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0963-6B8B-1644-B6EE-56559FF9F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D409B-585B-503B-4724-EFE81983D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F203F-455E-5583-4E4E-565C5E9C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85E84-9499-D640-1F97-1DD64A63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681C0-0E27-766D-FEF0-1AD02E18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09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C219-1022-8B54-79EF-E1CFB8C2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F5F8-AF95-6D44-8100-C9F399323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1B9B9-5D07-26DC-7E9A-32651A5D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C19F6-CCE2-8ED0-54E3-AAFD610C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BAB2B-9B01-7005-63CE-C0B899E4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12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4B50-27F3-D480-C34C-19147120C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E087A-1CE3-11BC-BE12-6761CF92F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548F1-CD3E-DD7B-3A26-7A006CF77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47497-09DB-756F-7B2B-D87C2588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9427D-64C9-E587-C7B3-BAF90C2E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DF720-D529-A30A-7E18-E8641A0E7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29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4160-AB8A-13F1-186B-BBF778333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B8B3C-7A58-FFE1-C6CC-6FA1B953F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455EE-31E0-9F1A-76B4-7B059E05A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58BAE-D302-B224-343B-B09362547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ABA94E-D455-FB2B-8754-D46085C05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120E19-10A2-E771-C641-C370DDD3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09227-D73E-6DD8-C4E1-6EA311DE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FBC4A4-8931-68B6-D599-49BC61F6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061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49532-EDF8-6B53-64B9-D50BB4E3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EA004-C351-9D4D-900D-8E74A0AF7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D72B2-FC75-FC69-2B2F-72819943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4E774-7E42-BC5F-973C-D87881B4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75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1CCE7-048A-DADA-B201-49410C4A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BE08C-5899-005D-3275-B87357EC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57AE1-C749-6E9D-D26B-FC0A286E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90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561A-FAA2-A4DE-D507-658A0C1E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9B2D1-2BDD-C458-E794-85FB6C8E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FC82F-B4FB-EA78-FA13-9968085A8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F5E12-A718-F605-59CB-C790893C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0BF59-E485-BA8F-8DDE-8F712D2E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E4870-1896-549A-1F35-88C4AA5B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5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6092-5639-9E4A-7EAC-179BD4FD5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8DCEEF-6C45-8B23-6B1C-3F4B4120E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B8835-8CA3-1BC6-D4B7-47BB82DFD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7FDF1-5DC6-5772-7DD1-67DE6C3C8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49990-2870-1811-505A-A3502119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611E1-FD00-6766-F7B6-EC347A55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2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5A5A-7B80-F249-91DC-E0FB2B16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34109-7FD0-AD36-2440-5217B2B29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A264B-13CA-B144-7638-8B6668D9F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C787A-309D-EEBC-40BA-539EDBCE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3B699-4663-0FE1-7F39-3EAA9F1D1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73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9F0A4-5FFB-9743-2FB9-F746DE87C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FE67A-5A7E-76CD-16F9-C76CAEE5E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405FA-4EE7-7AEA-F305-C0C7CFF2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53951-710C-C2C1-B030-53745D38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5B1C2-F9AD-C893-995A-83857DA9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321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596"/>
            </a:lvl2pPr>
            <a:lvl3pPr marL="1824228" lvl="2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596"/>
            </a:lvl3pPr>
            <a:lvl4pPr marL="2432304" lvl="3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596"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596"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596"/>
            </a:lvl6pPr>
            <a:lvl7pPr marL="4256532" lvl="6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596"/>
            </a:lvl7pPr>
            <a:lvl8pPr marL="4864608" lvl="7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596"/>
            </a:lvl8pPr>
            <a:lvl9pPr marL="5472684" lvl="8" indent="-35471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596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8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7"/>
          <p:cNvSpPr/>
          <p:nvPr/>
        </p:nvSpPr>
        <p:spPr>
          <a:xfrm>
            <a:off x="-863501" y="6437704"/>
            <a:ext cx="4393610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8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457528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1" y="6834635"/>
            <a:ext cx="14566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8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6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1"/>
            <a:ext cx="5370515" cy="3032158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196131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-5400000">
            <a:off x="9914903" y="79966"/>
            <a:ext cx="2356972" cy="2197252"/>
          </a:xfrm>
          <a:custGeom>
            <a:avLst/>
            <a:gdLst/>
            <a:ahLst/>
            <a:cxnLst/>
            <a:rect l="l" t="t" r="r" b="b"/>
            <a:pathLst>
              <a:path w="135070" h="125917" extrusionOk="0">
                <a:moveTo>
                  <a:pt x="128746" y="0"/>
                </a:moveTo>
                <a:cubicBezTo>
                  <a:pt x="121139" y="0"/>
                  <a:pt x="113677" y="2611"/>
                  <a:pt x="107563" y="8725"/>
                </a:cubicBezTo>
                <a:cubicBezTo>
                  <a:pt x="100094" y="16125"/>
                  <a:pt x="94215" y="25013"/>
                  <a:pt x="83333" y="27412"/>
                </a:cubicBezTo>
                <a:cubicBezTo>
                  <a:pt x="80433" y="28045"/>
                  <a:pt x="77493" y="28308"/>
                  <a:pt x="74540" y="28308"/>
                </a:cubicBezTo>
                <a:cubicBezTo>
                  <a:pt x="67413" y="28308"/>
                  <a:pt x="60217" y="26779"/>
                  <a:pt x="53359" y="25249"/>
                </a:cubicBezTo>
                <a:cubicBezTo>
                  <a:pt x="47478" y="23955"/>
                  <a:pt x="41382" y="22741"/>
                  <a:pt x="35339" y="22741"/>
                </a:cubicBezTo>
                <a:cubicBezTo>
                  <a:pt x="30965" y="22741"/>
                  <a:pt x="26620" y="23378"/>
                  <a:pt x="22405" y="25080"/>
                </a:cubicBezTo>
                <a:cubicBezTo>
                  <a:pt x="20547" y="25824"/>
                  <a:pt x="18789" y="26770"/>
                  <a:pt x="17167" y="27919"/>
                </a:cubicBezTo>
                <a:cubicBezTo>
                  <a:pt x="5847" y="35759"/>
                  <a:pt x="4968" y="48397"/>
                  <a:pt x="13721" y="58264"/>
                </a:cubicBezTo>
                <a:cubicBezTo>
                  <a:pt x="20276" y="65631"/>
                  <a:pt x="30955" y="72119"/>
                  <a:pt x="32104" y="82832"/>
                </a:cubicBezTo>
                <a:cubicBezTo>
                  <a:pt x="33861" y="98646"/>
                  <a:pt x="11794" y="105608"/>
                  <a:pt x="4225" y="116624"/>
                </a:cubicBezTo>
                <a:cubicBezTo>
                  <a:pt x="3921" y="117097"/>
                  <a:pt x="3617" y="117570"/>
                  <a:pt x="3312" y="118043"/>
                </a:cubicBezTo>
                <a:cubicBezTo>
                  <a:pt x="1826" y="120476"/>
                  <a:pt x="677" y="123146"/>
                  <a:pt x="1" y="125917"/>
                </a:cubicBezTo>
                <a:lnTo>
                  <a:pt x="135070" y="125917"/>
                </a:lnTo>
                <a:lnTo>
                  <a:pt x="135070" y="581"/>
                </a:lnTo>
                <a:cubicBezTo>
                  <a:pt x="132968" y="200"/>
                  <a:pt x="130851" y="0"/>
                  <a:pt x="128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7" name="Google Shape;357;p31"/>
          <p:cNvSpPr/>
          <p:nvPr/>
        </p:nvSpPr>
        <p:spPr>
          <a:xfrm rot="-5400000">
            <a:off x="9987313" y="4653288"/>
            <a:ext cx="2451329" cy="1958079"/>
          </a:xfrm>
          <a:custGeom>
            <a:avLst/>
            <a:gdLst/>
            <a:ahLst/>
            <a:cxnLst/>
            <a:rect l="l" t="t" r="r" b="b"/>
            <a:pathLst>
              <a:path w="143213" h="114396" extrusionOk="0">
                <a:moveTo>
                  <a:pt x="54200" y="0"/>
                </a:moveTo>
                <a:cubicBezTo>
                  <a:pt x="47961" y="0"/>
                  <a:pt x="41781" y="1883"/>
                  <a:pt x="36462" y="4705"/>
                </a:cubicBezTo>
                <a:cubicBezTo>
                  <a:pt x="28656" y="8862"/>
                  <a:pt x="22776" y="14978"/>
                  <a:pt x="16254" y="20486"/>
                </a:cubicBezTo>
                <a:cubicBezTo>
                  <a:pt x="13145" y="23088"/>
                  <a:pt x="9597" y="25488"/>
                  <a:pt x="5441" y="26467"/>
                </a:cubicBezTo>
                <a:cubicBezTo>
                  <a:pt x="4292" y="26727"/>
                  <a:pt x="3130" y="26849"/>
                  <a:pt x="1963" y="26849"/>
                </a:cubicBezTo>
                <a:cubicBezTo>
                  <a:pt x="1310" y="26849"/>
                  <a:pt x="655" y="26811"/>
                  <a:pt x="0" y="26738"/>
                </a:cubicBezTo>
                <a:lnTo>
                  <a:pt x="0" y="114395"/>
                </a:lnTo>
                <a:lnTo>
                  <a:pt x="109015" y="114395"/>
                </a:lnTo>
                <a:cubicBezTo>
                  <a:pt x="109015" y="111996"/>
                  <a:pt x="109285" y="109631"/>
                  <a:pt x="109860" y="107333"/>
                </a:cubicBezTo>
                <a:cubicBezTo>
                  <a:pt x="112022" y="98716"/>
                  <a:pt x="119997" y="94052"/>
                  <a:pt x="126688" y="88139"/>
                </a:cubicBezTo>
                <a:cubicBezTo>
                  <a:pt x="143213" y="73608"/>
                  <a:pt x="131352" y="49548"/>
                  <a:pt x="112833" y="41370"/>
                </a:cubicBezTo>
                <a:cubicBezTo>
                  <a:pt x="102324" y="36707"/>
                  <a:pt x="87523" y="41100"/>
                  <a:pt x="79244" y="32314"/>
                </a:cubicBezTo>
                <a:cubicBezTo>
                  <a:pt x="73127" y="25859"/>
                  <a:pt x="73431" y="17039"/>
                  <a:pt x="69815" y="9605"/>
                </a:cubicBezTo>
                <a:cubicBezTo>
                  <a:pt x="67484" y="4773"/>
                  <a:pt x="62888" y="684"/>
                  <a:pt x="56772" y="109"/>
                </a:cubicBezTo>
                <a:cubicBezTo>
                  <a:pt x="55915" y="36"/>
                  <a:pt x="55057" y="0"/>
                  <a:pt x="54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358" name="Google Shape;358;p31"/>
          <p:cNvGrpSpPr/>
          <p:nvPr/>
        </p:nvGrpSpPr>
        <p:grpSpPr>
          <a:xfrm rot="10800000" flipH="1">
            <a:off x="387436" y="327937"/>
            <a:ext cx="850100" cy="668833"/>
            <a:chOff x="7069675" y="606775"/>
            <a:chExt cx="637575" cy="501625"/>
          </a:xfrm>
        </p:grpSpPr>
        <p:sp>
          <p:nvSpPr>
            <p:cNvPr id="359" name="Google Shape;359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361" name="Google Shape;361;p31"/>
          <p:cNvGrpSpPr/>
          <p:nvPr/>
        </p:nvGrpSpPr>
        <p:grpSpPr>
          <a:xfrm flipH="1">
            <a:off x="247560" y="5902637"/>
            <a:ext cx="850100" cy="668833"/>
            <a:chOff x="7069675" y="606775"/>
            <a:chExt cx="637575" cy="501625"/>
          </a:xfrm>
        </p:grpSpPr>
        <p:sp>
          <p:nvSpPr>
            <p:cNvPr id="362" name="Google Shape;362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12825889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/>
          <p:nvPr/>
        </p:nvSpPr>
        <p:spPr>
          <a:xfrm rot="10800000">
            <a:off x="94744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75" name="Google Shape;75;p12"/>
          <p:cNvSpPr/>
          <p:nvPr/>
        </p:nvSpPr>
        <p:spPr>
          <a:xfrm>
            <a:off x="-1270514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2653264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" y="2473390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394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720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6826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23458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2" y="75412"/>
            <a:ext cx="11933502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8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8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62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7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6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53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A90791D-626E-DFE6-352D-7D87E9E6C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1B6583D-5EF5-3677-066E-A96676C042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886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5AF7F-D073-CD3B-AA0F-4D1FAE5C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408E-0FBC-E210-578C-A1C3141D3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68A33-EB1D-8E58-80B6-E38CAF7E1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17C6D8-9B1D-4A6F-BCAA-9359FFDA40D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C0CFF-96C4-F735-AEA4-3326CE639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D6CBA-1361-DC0A-F9A6-83B06508A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38C48-5998-4070-B304-1FE7C7E43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9335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18" Type="http://schemas.openxmlformats.org/officeDocument/2006/relationships/image" Target="../media/image4.png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microsoft.com/office/2007/relationships/hdphoto" Target="../media/hdphoto3.wdp"/><Relationship Id="rId10" Type="http://schemas.openxmlformats.org/officeDocument/2006/relationships/slide" Target="slide5.xml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slideLayout" Target="../slideLayouts/slideLayout57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5.png"/><Relationship Id="rId5" Type="http://schemas.microsoft.com/office/2007/relationships/media" Target="../media/media3.wav"/><Relationship Id="rId10" Type="http://schemas.openxmlformats.org/officeDocument/2006/relationships/image" Target="../media/image34.jpeg"/><Relationship Id="rId4" Type="http://schemas.openxmlformats.org/officeDocument/2006/relationships/audio" Target="../media/media2.mp3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slideLayout" Target="../slideLayouts/slideLayout56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5.png"/><Relationship Id="rId5" Type="http://schemas.microsoft.com/office/2007/relationships/media" Target="../media/media3.wav"/><Relationship Id="rId10" Type="http://schemas.openxmlformats.org/officeDocument/2006/relationships/image" Target="../media/image34.jpeg"/><Relationship Id="rId4" Type="http://schemas.openxmlformats.org/officeDocument/2006/relationships/audio" Target="../media/media2.mp3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5.png"/><Relationship Id="rId5" Type="http://schemas.microsoft.com/office/2007/relationships/media" Target="../media/media3.wav"/><Relationship Id="rId10" Type="http://schemas.openxmlformats.org/officeDocument/2006/relationships/image" Target="../media/image34.jpeg"/><Relationship Id="rId4" Type="http://schemas.openxmlformats.org/officeDocument/2006/relationships/audio" Target="../media/media2.mp3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9.png"/><Relationship Id="rId4" Type="http://schemas.openxmlformats.org/officeDocument/2006/relationships/tags" Target="../tags/tag4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64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64239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31344" y="425057"/>
            <a:ext cx="1020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</a:rPr>
              <a:t>Rô-bốt phác họa một số nhân vật bằng các hình cơ bản như dưới đây.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53" y="1810957"/>
            <a:ext cx="8437173" cy="352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1261641" y="5451676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333">
            <a:extLst>
              <a:ext uri="{FF2B5EF4-FFF2-40B4-BE49-F238E27FC236}">
                <a16:creationId xmlns:a16="http://schemas.microsoft.com/office/drawing/2014/main" id="{3643CC2A-DE39-52F3-F8C7-C069EBAD907E}"/>
              </a:ext>
            </a:extLst>
          </p:cNvPr>
          <p:cNvSpPr/>
          <p:nvPr/>
        </p:nvSpPr>
        <p:spPr>
          <a:xfrm>
            <a:off x="1316298" y="453959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33">
            <a:extLst>
              <a:ext uri="{FF2B5EF4-FFF2-40B4-BE49-F238E27FC236}">
                <a16:creationId xmlns:a16="http://schemas.microsoft.com/office/drawing/2014/main" id="{7B9D2DE7-03C4-4D5C-C2B1-49DEFA3114F2}"/>
              </a:ext>
            </a:extLst>
          </p:cNvPr>
          <p:cNvSpPr/>
          <p:nvPr/>
        </p:nvSpPr>
        <p:spPr>
          <a:xfrm>
            <a:off x="4418312" y="471321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333">
            <a:extLst>
              <a:ext uri="{FF2B5EF4-FFF2-40B4-BE49-F238E27FC236}">
                <a16:creationId xmlns:a16="http://schemas.microsoft.com/office/drawing/2014/main" id="{0BFF92DE-5600-4EF1-04F6-25E6BA3B16C8}"/>
              </a:ext>
            </a:extLst>
          </p:cNvPr>
          <p:cNvSpPr/>
          <p:nvPr/>
        </p:nvSpPr>
        <p:spPr>
          <a:xfrm>
            <a:off x="9997309" y="4620612"/>
            <a:ext cx="1866742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20" y="329398"/>
            <a:ext cx="6967188" cy="29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694482" y="3044142"/>
            <a:ext cx="108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Kể tên các hình cơ bản được sử dụng trong mỗi hình phác họa.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233F6-8BB5-8377-0282-8AEAAAC3EC1B}"/>
              </a:ext>
            </a:extLst>
          </p:cNvPr>
          <p:cNvSpPr txBox="1"/>
          <p:nvPr/>
        </p:nvSpPr>
        <p:spPr>
          <a:xfrm>
            <a:off x="775504" y="4143736"/>
            <a:ext cx="1076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55837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86815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08195" y="216712"/>
            <a:ext cx="1020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Hãy chỉ ra đáy và đường cao tương ứng trong mỗi hình tam giác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1F375-2139-3F5C-A56E-703E3315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1397173"/>
            <a:ext cx="10120132" cy="218792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7B82DC-1862-2540-6448-8B55153AE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99036"/>
              </p:ext>
            </p:extLst>
          </p:nvPr>
        </p:nvGraphicFramePr>
        <p:xfrm>
          <a:off x="2392342" y="3686463"/>
          <a:ext cx="7874403" cy="2316480"/>
        </p:xfrm>
        <a:graphic>
          <a:graphicData uri="http://schemas.openxmlformats.org/drawingml/2006/table">
            <a:tbl>
              <a:tblPr/>
              <a:tblGrid>
                <a:gridCol w="2624801">
                  <a:extLst>
                    <a:ext uri="{9D8B030D-6E8A-4147-A177-3AD203B41FA5}">
                      <a16:colId xmlns:a16="http://schemas.microsoft.com/office/drawing/2014/main" val="1977353627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815319655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1270018232"/>
                    </a:ext>
                  </a:extLst>
                </a:gridCol>
              </a:tblGrid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Đường cao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81511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09018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MNP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NQ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803276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8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0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62047" y="31830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925975" y="216712"/>
            <a:ext cx="1059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a) Vẽ các hình bình hành và các hình thoi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DC0A-6FA5-4C76-E69A-92B877C6A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05" y="1584465"/>
            <a:ext cx="9698420" cy="379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FFEE5-6C5A-4423-27B6-FEC7760C9C5E}"/>
              </a:ext>
            </a:extLst>
          </p:cNvPr>
          <p:cNvSpPr txBox="1"/>
          <p:nvPr/>
        </p:nvSpPr>
        <p:spPr>
          <a:xfrm>
            <a:off x="1076446" y="5636871"/>
            <a:ext cx="872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85196" y="248861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833377" y="216712"/>
            <a:ext cx="10984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Mỗi bộ phát sóng có thể truyền sóng trong một khu vực như sau: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A bán kính 30 m; Hình tròn tâm B bán kính 20 m;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C bán kính 20 m; Hình tròn tâm D bán kính 20 m.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Hỏi Rô-bốt đứng ở vị trí E có thể nhận được sóng từ bộ phát sóng nào?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0455-75E7-5E4F-D9AC-FBEC939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25" y="2672547"/>
            <a:ext cx="5200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6E93-7E8B-D6FD-CDBD-2FCD02EB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462" y="241863"/>
            <a:ext cx="8738766" cy="6081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9C862-49B5-E5B4-92BC-1F6BD241C9CD}"/>
              </a:ext>
            </a:extLst>
          </p:cNvPr>
          <p:cNvSpPr/>
          <p:nvPr/>
        </p:nvSpPr>
        <p:spPr>
          <a:xfrm>
            <a:off x="2118168" y="1030147"/>
            <a:ext cx="3518704" cy="347240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77827-D883-69E1-9E2D-02FCB0D1299B}"/>
              </a:ext>
            </a:extLst>
          </p:cNvPr>
          <p:cNvSpPr/>
          <p:nvPr/>
        </p:nvSpPr>
        <p:spPr>
          <a:xfrm>
            <a:off x="5555847" y="1053296"/>
            <a:ext cx="2141317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D549-73E9-F067-C760-9AA0594E7BF9}"/>
              </a:ext>
            </a:extLst>
          </p:cNvPr>
          <p:cNvSpPr/>
          <p:nvPr/>
        </p:nvSpPr>
        <p:spPr>
          <a:xfrm>
            <a:off x="6055488" y="2201119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311B0-2470-CB59-6C3C-06FF697D06D6}"/>
              </a:ext>
            </a:extLst>
          </p:cNvPr>
          <p:cNvSpPr/>
          <p:nvPr/>
        </p:nvSpPr>
        <p:spPr>
          <a:xfrm>
            <a:off x="4321215" y="2804932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706055" y="1307939"/>
            <a:ext cx="10891777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AE = 40 m nên Rô-bốt không nhận được sóng từ 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 &lt; 20 m nên Rô-bốt nhận được sóng từ B.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 &gt; 20 m nên Rô-bốt không nhận được sóng từ C.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&gt; 20 m nên Rô-bốt không nhận được sóng từ D.</a:t>
            </a:r>
          </a:p>
        </p:txBody>
      </p:sp>
    </p:spTree>
    <p:extLst>
      <p:ext uri="{BB962C8B-B14F-4D97-AF65-F5344CB8AC3E}">
        <p14:creationId xmlns:p14="http://schemas.microsoft.com/office/powerpoint/2010/main" val="95280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CÙNG DỌN DẸP ĐƯỜNG PHỐ</a:t>
            </a:r>
            <a:endParaRPr sz="4400" b="1" i="1" kern="0">
              <a:solidFill>
                <a:srgbClr val="000000"/>
              </a:solidFill>
              <a:latin typeface="Arial"/>
              <a:ea typeface="AvantGarde" panose="00000400000000000000" pitchFamily="2" charset="0"/>
              <a:cs typeface="AvantGarde" panose="00000400000000000000" pitchFamily="2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9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8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0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3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2959299" y="5299461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02AAF7-CC54-5A1E-04BA-72351BE40C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06" y="548640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91E-7 -4.44444E-6 L 0.45673 -0.191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567E-6 -3.7037E-6 L 0.15559 -0.0958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4E145-1507-BB10-0366-1C121965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290036-43C2-FF79-4D26-7F33B5859B35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Hình chữ nhật, hình vuông, hình tam giác, hình bình hành, hình thoi, hình thang, hình tròn.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652E45-6963-FD0E-6DDB-EF6B8C0B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443B18-398A-434F-451E-621854A40FC5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tên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?</a:t>
            </a:r>
          </a:p>
        </p:txBody>
      </p:sp>
      <p:pic>
        <p:nvPicPr>
          <p:cNvPr id="2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CB73FB50-29D6-FE64-43FB-D4FF5FF8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2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557E3AD-D448-11A1-EE87-2DA50426AF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" name="AmthanhThua">
            <a:hlinkClick r:id="" action="ppaction://media"/>
            <a:extLst>
              <a:ext uri="{FF2B5EF4-FFF2-40B4-BE49-F238E27FC236}">
                <a16:creationId xmlns:a16="http://schemas.microsoft.com/office/drawing/2014/main" id="{FFAF6D5C-768B-C8A6-CA5F-64EEF4CF5F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8B3F94A8-3D9C-C452-D318-6C3369A0B7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85270-E96D-7956-2F69-EC89423CC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7C0394-C9B6-99DF-1C8F-3210E402DFFE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Là đoạn vuông góc kẻ từ một đỉnh đến đư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ờ</a:t>
            </a: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ng thẳng chứa cạnh đối diện của tam giác đó.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179369-3A94-201A-EEA3-7DEC834E2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832070-B2CE-A869-BF57-D6866DCA3FB9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Thế nào là đường cao hình tam giác?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4702D99-A354-98ED-DE6A-7E6861165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A2E38A4A-6260-BE82-B39B-971AA77B63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80F13A04-C3AF-FD16-5B59-6F33A0B143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D833D992-84DF-80F4-0912-F625882899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CA44C-106C-3FCB-AE12-30E4A12B1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3AC59-18AB-A775-DDD1-5CB9CA5F2294}"/>
              </a:ext>
            </a:extLst>
          </p:cNvPr>
          <p:cNvSpPr/>
          <p:nvPr/>
        </p:nvSpPr>
        <p:spPr>
          <a:xfrm>
            <a:off x="578697" y="2037400"/>
            <a:ext cx="11044751" cy="37846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Giống nhau: Đều có 4 cạnh, 2 cặp cạnh đối diện song song với nhau.</a:t>
            </a:r>
            <a:endParaRPr lang="en-US" sz="4000" kern="0" dirty="0">
              <a:solidFill>
                <a:srgbClr val="FF0000"/>
              </a:solidFill>
              <a:ea typeface="Tahoma" pitchFamily="34" charset="0"/>
              <a:cs typeface="Arial" panose="020B0604020202020204" pitchFamily="34" charset="0"/>
              <a:sym typeface="Arial"/>
            </a:endParaRPr>
          </a:p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Khác nhau: Hình bình hành có 1 cặp đối diện bằng nhau còn hình thoi có 4 cạnh đều bằng nhau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9FB264-D94E-F0AF-1DD6-08BE98000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6789BC-1FB2-C09D-C497-DEE61469A68A}"/>
              </a:ext>
            </a:extLst>
          </p:cNvPr>
          <p:cNvSpPr/>
          <p:nvPr/>
        </p:nvSpPr>
        <p:spPr>
          <a:xfrm>
            <a:off x="618830" y="153400"/>
            <a:ext cx="10797281" cy="15017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Hình bình hành và hình thoi giống nhau và khác nhau như thế nào?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73698700-795B-3CC7-FC84-E597EBD9B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9D8EE47E-3131-9107-AC32-B98021A062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71102F50-C088-F95F-7235-1A64A6553A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2908E17C-B751-153A-1169-759AA5E83D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84022-7707-8779-98AC-C49B05B4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67" y="1998250"/>
            <a:ext cx="2133785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EBA6B-2B72-D9CD-D4A1-1D0A342DE9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0984" y="2941816"/>
            <a:ext cx="10006495" cy="32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961948" y="4423111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60177" y="1590969"/>
            <a:ext cx="898880" cy="741396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86205" y="2528863"/>
            <a:ext cx="898879" cy="763541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92400" y="1683795"/>
            <a:ext cx="8281194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hận dạng được một số hình phẳng đã học.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768278" y="2522960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đây và đường cao của hình tam giác, hình thang.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584200"/>
            <a:ext cx="4719931" cy="10690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1860155" y="3702407"/>
            <a:ext cx="898879" cy="763541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2830653" y="3708078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ẽ được một số hình phẳng theo mẫu trên lưới ô vuông.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76232C-2BDE-AD2E-3FD4-5007FBC40D6B}"/>
              </a:ext>
            </a:extLst>
          </p:cNvPr>
          <p:cNvGrpSpPr/>
          <p:nvPr/>
        </p:nvGrpSpPr>
        <p:grpSpPr>
          <a:xfrm>
            <a:off x="1919958" y="4884954"/>
            <a:ext cx="898879" cy="763541"/>
            <a:chOff x="2716467" y="5512858"/>
            <a:chExt cx="1348319" cy="1145312"/>
          </a:xfrm>
        </p:grpSpPr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479E01D4-1418-B650-6735-A778E543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5F983E1A-4F5F-ABA9-3920-25B24C29D61C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8" name="TextBox 19">
            <a:extLst>
              <a:ext uri="{FF2B5EF4-FFF2-40B4-BE49-F238E27FC236}">
                <a16:creationId xmlns:a16="http://schemas.microsoft.com/office/drawing/2014/main" id="{BAC1D80C-7783-E2D2-BB8B-D0D499BCCFD6}"/>
              </a:ext>
            </a:extLst>
          </p:cNvPr>
          <p:cNvSpPr txBox="1"/>
          <p:nvPr/>
        </p:nvSpPr>
        <p:spPr>
          <a:xfrm>
            <a:off x="2890456" y="5017947"/>
            <a:ext cx="8001397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tâm, bán kính của hình tròn.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51FAF05-7E64-A096-7AD7-F199B40F9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7" y="748565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578</Words>
  <Application>Microsoft Office PowerPoint</Application>
  <PresentationFormat>Widescreen</PresentationFormat>
  <Paragraphs>70</Paragraphs>
  <Slides>18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微软雅黑</vt:lpstr>
      <vt:lpstr>#9Slide07 HoneyCream</vt:lpstr>
      <vt:lpstr>Aptos</vt:lpstr>
      <vt:lpstr>Aptos Display</vt:lpstr>
      <vt:lpstr>Arial</vt:lpstr>
      <vt:lpstr>Calibri</vt:lpstr>
      <vt:lpstr>Cambria</vt:lpstr>
      <vt:lpstr>Chango</vt:lpstr>
      <vt:lpstr>Irish Grover</vt:lpstr>
      <vt:lpstr>Open Sans</vt:lpstr>
      <vt:lpstr>SVN-Newton</vt:lpstr>
      <vt:lpstr>SVN-Ready</vt:lpstr>
      <vt:lpstr>Tahoma</vt:lpstr>
      <vt:lpstr>Times New Roman</vt:lpstr>
      <vt:lpstr>字魂59号-创粗黑</vt:lpstr>
      <vt:lpstr>Office 主题​​</vt:lpstr>
      <vt:lpstr>2_Office Theme</vt:lpstr>
      <vt:lpstr>4_Office 主题​​</vt:lpstr>
      <vt:lpstr>5_Office 主题​​</vt:lpstr>
      <vt:lpstr>6_Office Theme</vt:lpstr>
      <vt:lpstr>3_Office Theme</vt:lpstr>
      <vt:lpstr>Custom Design</vt:lpstr>
      <vt:lpstr>Take a Walk Today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Phương Hoàng</cp:lastModifiedBy>
  <cp:revision>47</cp:revision>
  <dcterms:created xsi:type="dcterms:W3CDTF">2021-11-08T04:48:14Z</dcterms:created>
  <dcterms:modified xsi:type="dcterms:W3CDTF">2026-01-12T12:46:04Z</dcterms:modified>
</cp:coreProperties>
</file>