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1694" r:id="rId2"/>
    <p:sldId id="11697" r:id="rId3"/>
    <p:sldId id="11696" r:id="rId4"/>
    <p:sldId id="11698" r:id="rId5"/>
    <p:sldId id="11701" r:id="rId6"/>
    <p:sldId id="11702" r:id="rId7"/>
    <p:sldId id="11706" r:id="rId8"/>
    <p:sldId id="11718" r:id="rId9"/>
    <p:sldId id="270" r:id="rId10"/>
    <p:sldId id="11708" r:id="rId11"/>
    <p:sldId id="11711" r:id="rId12"/>
    <p:sldId id="11710" r:id="rId13"/>
    <p:sldId id="11699" r:id="rId14"/>
    <p:sldId id="520" r:id="rId15"/>
    <p:sldId id="11712" r:id="rId16"/>
    <p:sldId id="521" r:id="rId17"/>
    <p:sldId id="277" r:id="rId18"/>
    <p:sldId id="11715" r:id="rId19"/>
    <p:sldId id="11716" r:id="rId20"/>
    <p:sldId id="11717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98C3"/>
    <a:srgbClr val="A94750"/>
    <a:srgbClr val="E4DF11"/>
    <a:srgbClr val="D4D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498" autoAdjust="0"/>
  </p:normalViewPr>
  <p:slideViewPr>
    <p:cSldViewPr snapToGrid="0">
      <p:cViewPr varScale="1">
        <p:scale>
          <a:sx n="66" d="100"/>
          <a:sy n="66" d="100"/>
        </p:scale>
        <p:origin x="6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7B791-E146-4FCA-9504-21BBE96967B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04348-667F-4690-9218-B15D5AAC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7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cs typeface="等线"/>
            </a:endParaRPr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BDB4F3-A244-463F-96A4-F66F76EBB063}" type="slidenum">
              <a:rPr lang="zh-CN" altLang="en-US">
                <a:latin typeface="Calibri" panose="020F0502020204030204" pitchFamily="34" charset="0"/>
                <a:cs typeface="等线"/>
              </a:rPr>
              <a:pPr/>
              <a:t>1</a:t>
            </a:fld>
            <a:endParaRPr lang="zh-CN" altLang="en-US">
              <a:latin typeface="Calibri" panose="020F0502020204030204" pitchFamily="34" charset="0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474709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57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99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55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92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86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5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1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66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85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16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9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87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59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BCDA-D9CB-954F-5BE9-0A3123722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2ED05-3BBC-E4A0-297D-7600BDD6E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CB2A1-A79E-D03B-C2DB-9499088E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4A07D-D456-19B1-8F04-A280A7CF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EFD4C-175C-91B0-7BD3-4D8FA89F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0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1217-9998-0900-0C75-A527E3B8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8B452-B89E-E874-56A7-1481F37BE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DF94-F70A-7AB5-5204-BAA0171B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7BE6B-B551-A09A-6B05-CBD98292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7F34C-CC07-D25A-FBCF-A00E8F97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7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7E40A-E117-F689-C991-596DA675C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52DD9-40E3-9A7A-0CDA-B2ABBC783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3CA59-1ED1-078E-AFAC-45B7872E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9EAD4-32D0-7D9D-A47A-0BF20C8BF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0BD6-A5ED-501D-C9EF-B2A4464F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9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2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E603-90E8-B95F-22EA-65699030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EF93A-4672-F8BA-68BB-10853C92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3282E-6CBF-E23A-618C-EC6F0F61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8C286-F7A6-5431-D7E2-80331356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2B93-FBE0-319C-DDC6-D7787E9C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0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AF79-D45B-2678-2AB1-0A5C6523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B6BF4-E365-F48E-9DCB-9E39930CB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25B43-F0CD-60E2-3B21-850C9B88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D8AE5-D29E-931E-7184-F7C15E4B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EE4CC-5F0E-0793-254C-F4C667F6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96FA-6C3C-9536-11F3-BC129927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7129B-F4A8-2304-01CE-914632BAD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4A716-73E0-8EC7-A93D-123FB2C2E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9C169-7FA9-20DF-439D-395F0D89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332CA-23AF-D6E3-5B3E-C0949071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08394-9964-9FC9-08F2-3D95131A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5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09A1-17DE-24CA-7168-F58F0A35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04D5-7727-59CC-5DC4-44FEE0145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80A85-A0E4-1545-ACA0-F1A9842D8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5528E-D5C8-D558-8D77-CBB76161F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970D6-F043-BF3A-18EF-6AFE7CB16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CE64A-9F90-032E-1634-82CB29D8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13795-2E6C-8E21-B44C-0B7C3E75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0D4D0-F889-EC0B-05C4-202A6166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0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B059-3FAD-A0BD-5478-D581732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6EC68-C377-8101-D307-AD8768A0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12AF5-FD6F-9AF1-28C9-42EE9EAC7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060E9-32B4-D54B-FA36-37F443FA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2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BE4F7-B002-2ABF-F5B4-EE2B1EAB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75528-981C-5338-A453-4EA31C64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358BF-78D7-7A87-40D6-EB2C6A2D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3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8D7E-10BC-66F7-CAD4-FD9E130B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9C67C-9072-372D-EA84-1F8BD91D1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889E4-9A81-CD16-CE18-108AF7A7C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F4A13-6CE0-188F-9FC1-3EB9831C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CE35C-B471-8BC8-CEB9-663DDD50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D2861-5F08-405D-BF76-D8F4DB99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6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2334-C9B9-F351-D18A-44D15562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42A64-A2EB-A5E2-7C10-16120AB12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9038D-D1DD-A559-D2AA-2A500CC3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6FD03-A74E-EC43-1976-753633DB8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A2766-477F-2DA5-60FA-A9CB2667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ADDCD-798A-88D0-AFAE-79D4A882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3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8036B9B-D517-DACA-2BEB-89D8C64C93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671" y="266910"/>
            <a:ext cx="1306429" cy="13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5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4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video" Target="../media/media5.mp4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4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video" Target="../media/media5.mp4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ình nền mầm no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228512" cy="70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554421"/>
            <a:ext cx="234315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914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文本框 6"/>
          <p:cNvSpPr txBox="1">
            <a:spLocks noChangeArrowheads="1"/>
          </p:cNvSpPr>
          <p:nvPr/>
        </p:nvSpPr>
        <p:spPr bwMode="auto">
          <a:xfrm>
            <a:off x="2928938" y="2111800"/>
            <a:ext cx="72874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700" b="1">
                <a:solidFill>
                  <a:srgbClr val="00B05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         </a:t>
            </a:r>
            <a:r>
              <a:rPr lang="en-US" altLang="zh-CN" sz="6000" b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TIẾNG VIỆT</a:t>
            </a:r>
          </a:p>
          <a:p>
            <a:r>
              <a:rPr lang="en-US" altLang="zh-CN" sz="4800" b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48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LỚP </a:t>
            </a:r>
            <a:r>
              <a:rPr lang="en-US" altLang="zh-CN" sz="4800" b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4A</a:t>
            </a:r>
            <a:endParaRPr lang="zh-CN" altLang="en-US" sz="48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5529935" y="4454672"/>
            <a:ext cx="4562556" cy="988444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351" dirty="0">
              <a:latin typeface="inpin heiti" charset="-122"/>
              <a:ea typeface="inpin heiti" charset="-122"/>
            </a:endParaRPr>
          </a:p>
        </p:txBody>
      </p:sp>
      <p:sp>
        <p:nvSpPr>
          <p:cNvPr id="4104" name="文本框 13"/>
          <p:cNvSpPr txBox="1">
            <a:spLocks noChangeArrowheads="1"/>
          </p:cNvSpPr>
          <p:nvPr/>
        </p:nvSpPr>
        <p:spPr bwMode="auto">
          <a:xfrm>
            <a:off x="5685379" y="4690883"/>
            <a:ext cx="4530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800" b="1" dirty="0" err="1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viên</a:t>
            </a:r>
            <a:r>
              <a:rPr lang="en-US" altLang="zh-CN" sz="2800" b="1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: </a:t>
            </a:r>
            <a:r>
              <a:rPr lang="en-US" altLang="zh-CN" sz="2800" b="1" smtClean="0"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rPr>
              <a:t>Phạm Thị Thúy</a:t>
            </a:r>
            <a:endParaRPr lang="zh-CN" altLang="en-US" sz="2800" b="1" dirty="0">
              <a:latin typeface="Times New Roman" panose="02020603050405020304" pitchFamily="18" charset="0"/>
              <a:ea typeface="inpin heiti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768976" y="2312990"/>
            <a:ext cx="422275" cy="26828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768977" y="5661025"/>
            <a:ext cx="290513" cy="26193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3376614" y="4187825"/>
            <a:ext cx="261937" cy="2794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8858251" y="2241551"/>
            <a:ext cx="303213" cy="20637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2500313" y="2365375"/>
            <a:ext cx="346075" cy="209551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4225926" y="5221290"/>
            <a:ext cx="241300" cy="21748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392989" y="5246688"/>
            <a:ext cx="260351" cy="2540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878263" y="1552575"/>
            <a:ext cx="347663" cy="2540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523163" y="1497014"/>
            <a:ext cx="349251" cy="292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8378825" y="4325937"/>
            <a:ext cx="287339" cy="196851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1">
              <a:latin typeface="Arial" charset="0"/>
            </a:endParaRPr>
          </a:p>
        </p:txBody>
      </p:sp>
      <p:sp>
        <p:nvSpPr>
          <p:cNvPr id="20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689294" y="216790"/>
            <a:ext cx="10747717" cy="20960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 DỰ TIẾT HỌC NGÀY HÔM NAY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đoạn thơ dưới đây những từ ngữ chỉ hoạt động, đặc 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7262648" y="83031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A43AF-64B3-0689-EE96-AFDDBDD1CBCA}"/>
              </a:ext>
            </a:extLst>
          </p:cNvPr>
          <p:cNvCxnSpPr>
            <a:cxnSpLocks/>
          </p:cNvCxnSpPr>
          <p:nvPr/>
        </p:nvCxnSpPr>
        <p:spPr>
          <a:xfrm>
            <a:off x="5612524" y="1324304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492023"/>
              </p:ext>
            </p:extLst>
          </p:nvPr>
        </p:nvGraphicFramePr>
        <p:xfrm>
          <a:off x="914399" y="1984101"/>
          <a:ext cx="10414000" cy="4611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0592">
                  <a:extLst>
                    <a:ext uri="{9D8B030D-6E8A-4147-A177-3AD203B41FA5}">
                      <a16:colId xmlns:a16="http://schemas.microsoft.com/office/drawing/2014/main" val="955851325"/>
                    </a:ext>
                  </a:extLst>
                </a:gridCol>
                <a:gridCol w="3471704">
                  <a:extLst>
                    <a:ext uri="{9D8B030D-6E8A-4147-A177-3AD203B41FA5}">
                      <a16:colId xmlns:a16="http://schemas.microsoft.com/office/drawing/2014/main" val="2692650662"/>
                    </a:ext>
                  </a:extLst>
                </a:gridCol>
                <a:gridCol w="3471704">
                  <a:extLst>
                    <a:ext uri="{9D8B030D-6E8A-4147-A177-3AD203B41FA5}">
                      <a16:colId xmlns:a16="http://schemas.microsoft.com/office/drawing/2014/main" val="619498256"/>
                    </a:ext>
                  </a:extLst>
                </a:gridCol>
              </a:tblGrid>
              <a:tr h="436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Bụi tre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dừa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387471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GB" sz="3200" b="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ngần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Rạch ngang trời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Sải tay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30978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Gỡ tóc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 khốc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296805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bưởi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Sấm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 mùng tơi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794405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 đưa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 xuống chơi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 múa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195137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 lũ con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Khanh khách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507474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 tròn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Mưa…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13381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Trọc lóc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48473"/>
                  </a:ext>
                </a:extLst>
              </a:tr>
              <a:tr h="436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(Trần Đăng Khoa)</a:t>
                      </a:r>
                      <a:endParaRPr lang="en-GB" sz="2400" b="0" i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31842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5668" y="1908541"/>
            <a:ext cx="18893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 tre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398" y="3528846"/>
            <a:ext cx="21146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bưởi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8901" y="2013265"/>
            <a:ext cx="26278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dừa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9434" y="3512837"/>
            <a:ext cx="30482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mùng tơi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13030" y="1948667"/>
            <a:ext cx="19287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endParaRPr lang="en-GB" sz="32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9625" y="3502128"/>
            <a:ext cx="17363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endParaRPr lang="en-GB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20473" y="4570345"/>
            <a:ext cx="26262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18901" y="5053991"/>
            <a:ext cx="10339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7" y="115615"/>
            <a:ext cx="11741978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đoạn thơ dưới đây những từ ngữ chỉ hoạt động, đặc 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7262648" y="83031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A43AF-64B3-0689-EE96-AFDDBDD1CBCA}"/>
              </a:ext>
            </a:extLst>
          </p:cNvPr>
          <p:cNvCxnSpPr>
            <a:cxnSpLocks/>
          </p:cNvCxnSpPr>
          <p:nvPr/>
        </p:nvCxnSpPr>
        <p:spPr>
          <a:xfrm>
            <a:off x="5612524" y="1324304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67988"/>
              </p:ext>
            </p:extLst>
          </p:nvPr>
        </p:nvGraphicFramePr>
        <p:xfrm>
          <a:off x="10509" y="1655473"/>
          <a:ext cx="6668173" cy="3522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2251">
                  <a:extLst>
                    <a:ext uri="{9D8B030D-6E8A-4147-A177-3AD203B41FA5}">
                      <a16:colId xmlns:a16="http://schemas.microsoft.com/office/drawing/2014/main" val="955851325"/>
                    </a:ext>
                  </a:extLst>
                </a:gridCol>
                <a:gridCol w="2222961">
                  <a:extLst>
                    <a:ext uri="{9D8B030D-6E8A-4147-A177-3AD203B41FA5}">
                      <a16:colId xmlns:a16="http://schemas.microsoft.com/office/drawing/2014/main" val="2692650662"/>
                    </a:ext>
                  </a:extLst>
                </a:gridCol>
                <a:gridCol w="2222961">
                  <a:extLst>
                    <a:ext uri="{9D8B030D-6E8A-4147-A177-3AD203B41FA5}">
                      <a16:colId xmlns:a16="http://schemas.microsoft.com/office/drawing/2014/main" val="619498256"/>
                    </a:ext>
                  </a:extLst>
                </a:gridCol>
              </a:tblGrid>
              <a:tr h="3173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Bụi tre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dừa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387471"/>
                  </a:ext>
                </a:extLst>
              </a:tr>
              <a:tr h="3173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GB" sz="2400" b="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ngần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Rạch ngang trời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Sải tay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30978"/>
                  </a:ext>
                </a:extLst>
              </a:tr>
              <a:tr h="3173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Gỡ tóc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 khốc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296805"/>
                  </a:ext>
                </a:extLst>
              </a:tr>
              <a:tr h="3173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bưởi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Sấm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 mùng tơi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794405"/>
                  </a:ext>
                </a:extLst>
              </a:tr>
              <a:tr h="3173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 đưa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 xuống chơi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 múa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195137"/>
                  </a:ext>
                </a:extLst>
              </a:tr>
              <a:tr h="3173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 lũ con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Khanh khách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507474"/>
                  </a:ext>
                </a:extLst>
              </a:tr>
              <a:tr h="3173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 tròn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Mưa…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13381"/>
                  </a:ext>
                </a:extLst>
              </a:tr>
              <a:tr h="3173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Trọc lóc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48473"/>
                  </a:ext>
                </a:extLst>
              </a:tr>
              <a:tr h="3173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GB" sz="24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Đăng Khoa)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31842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508" y="1585838"/>
            <a:ext cx="1260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 tre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08" y="2789187"/>
            <a:ext cx="17507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bưởi</a:t>
            </a:r>
            <a:endParaRPr lang="en-GB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3835" y="1585838"/>
            <a:ext cx="15611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dừa</a:t>
            </a:r>
            <a:endParaRPr lang="en-GB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2088" y="2818961"/>
            <a:ext cx="21447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mùng tơi</a:t>
            </a:r>
            <a:endParaRPr lang="en-GB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40880" y="1605728"/>
            <a:ext cx="9169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endParaRPr lang="en-GB" sz="24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0881" y="2793528"/>
            <a:ext cx="9169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endParaRPr lang="en-GB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4408450" y="3611794"/>
            <a:ext cx="11260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8449" y="4007986"/>
            <a:ext cx="9169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7151" y="1655473"/>
            <a:ext cx="300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PHIẾU HỌC TẬP</a:t>
            </a:r>
            <a:endParaRPr lang="en-GB" sz="2800" b="1">
              <a:solidFill>
                <a:srgbClr val="FF0000"/>
              </a:solidFill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476042"/>
              </p:ext>
            </p:extLst>
          </p:nvPr>
        </p:nvGraphicFramePr>
        <p:xfrm>
          <a:off x="6678681" y="2112778"/>
          <a:ext cx="5381074" cy="4328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0862">
                  <a:extLst>
                    <a:ext uri="{9D8B030D-6E8A-4147-A177-3AD203B41FA5}">
                      <a16:colId xmlns:a16="http://schemas.microsoft.com/office/drawing/2014/main" val="666227601"/>
                    </a:ext>
                  </a:extLst>
                </a:gridCol>
                <a:gridCol w="1457678">
                  <a:extLst>
                    <a:ext uri="{9D8B030D-6E8A-4147-A177-3AD203B41FA5}">
                      <a16:colId xmlns:a16="http://schemas.microsoft.com/office/drawing/2014/main" val="3400539752"/>
                    </a:ext>
                  </a:extLst>
                </a:gridCol>
                <a:gridCol w="1773144">
                  <a:extLst>
                    <a:ext uri="{9D8B030D-6E8A-4147-A177-3AD203B41FA5}">
                      <a16:colId xmlns:a16="http://schemas.microsoft.com/office/drawing/2014/main" val="2218099491"/>
                    </a:ext>
                  </a:extLst>
                </a:gridCol>
                <a:gridCol w="1469390">
                  <a:extLst>
                    <a:ext uri="{9D8B030D-6E8A-4147-A177-3AD203B41FA5}">
                      <a16:colId xmlns:a16="http://schemas.microsoft.com/office/drawing/2014/main" val="1439702470"/>
                    </a:ext>
                  </a:extLst>
                </a:gridCol>
              </a:tblGrid>
              <a:tr h="2092290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00"/>
                          </a:solidFill>
                          <a:effectLst/>
                        </a:rPr>
                        <a:t>STT</a:t>
                      </a:r>
                      <a:endParaRPr lang="en-GB" sz="1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00"/>
                          </a:solidFill>
                          <a:effectLst/>
                        </a:rPr>
                        <a:t>Vật</a:t>
                      </a:r>
                      <a:r>
                        <a:rPr lang="en-US" sz="1800" baseline="0" smtClean="0">
                          <a:solidFill>
                            <a:srgbClr val="FFFF00"/>
                          </a:solidFill>
                          <a:effectLst/>
                        </a:rPr>
                        <a:t> , hiện tượng tự nhiên</a:t>
                      </a:r>
                      <a:endParaRPr lang="en-GB" sz="1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 ngữ chỉ người, hoặc đặc điểm, hoạt động của người.</a:t>
                      </a:r>
                      <a:endParaRPr lang="en-GB" sz="1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00"/>
                          </a:solidFill>
                          <a:effectLst/>
                        </a:rPr>
                        <a:t>Nhận xét</a:t>
                      </a:r>
                      <a:endParaRPr lang="en-GB" sz="1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333244"/>
                  </a:ext>
                </a:extLst>
              </a:tr>
              <a:tr h="438217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318369"/>
                  </a:ext>
                </a:extLst>
              </a:tr>
              <a:tr h="35815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95885" indent="-95885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95885" indent="-95885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5885" indent="-95885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785648"/>
                  </a:ext>
                </a:extLst>
              </a:tr>
              <a:tr h="35815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3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4904"/>
                  </a:ext>
                </a:extLst>
              </a:tr>
              <a:tr h="35815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4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649446"/>
                  </a:ext>
                </a:extLst>
              </a:tr>
              <a:tr h="35815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5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096594"/>
                  </a:ext>
                </a:extLst>
              </a:tr>
              <a:tr h="36555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6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782820"/>
                  </a:ext>
                </a:extLst>
              </a:tr>
            </a:tbl>
          </a:graphicData>
        </a:graphic>
      </p:graphicFrame>
      <p:sp>
        <p:nvSpPr>
          <p:cNvPr id="22" name="Cloud Callout 21"/>
          <p:cNvSpPr/>
          <p:nvPr/>
        </p:nvSpPr>
        <p:spPr>
          <a:xfrm rot="13178918">
            <a:off x="1204504" y="4276685"/>
            <a:ext cx="2526055" cy="2795987"/>
          </a:xfrm>
          <a:prstGeom prst="cloudCallout">
            <a:avLst>
              <a:gd name="adj1" fmla="val -61987"/>
              <a:gd name="adj2" fmla="val 477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8135C6-66FA-339B-CF74-DD2319C64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64587">
            <a:off x="1265571" y="4964309"/>
            <a:ext cx="2407865" cy="11593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32840" y="5953204"/>
            <a:ext cx="218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3 phút</a:t>
            </a:r>
            <a:endParaRPr lang="en-GB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0" y="20414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397265" y="2743051"/>
            <a:ext cx="11379749" cy="3184177"/>
            <a:chOff x="1360685" y="2137124"/>
            <a:chExt cx="7080531" cy="31131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360685" y="2137124"/>
              <a:ext cx="7080531" cy="3113119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95309" y="2238887"/>
              <a:ext cx="6945907" cy="2256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3600" b="1">
                  <a:solidFill>
                    <a:srgbClr val="002060"/>
                  </a:solidFill>
                  <a:cs typeface="Calibri" panose="020F0502020204030204" pitchFamily="34" charset="0"/>
                </a:rPr>
                <a:t>Nhân hóa là gọi hoặc kể, tả con vật, cây cối, đồ vật, hiện tượng tự nhiên,...bằng những từ ngữ vốn được dùng để gọi hoặc kể, tả người; làm cho chúng trở nên gần gũi, sinh động hơn.</a:t>
              </a:r>
              <a:endParaRPr lang="vi-VN" sz="36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8087401-6CF2-200B-0D2E-95C09587B473}"/>
              </a:ext>
            </a:extLst>
          </p:cNvPr>
          <p:cNvSpPr/>
          <p:nvPr/>
        </p:nvSpPr>
        <p:spPr>
          <a:xfrm>
            <a:off x="3711331" y="651635"/>
            <a:ext cx="4952999" cy="1707792"/>
          </a:xfrm>
          <a:custGeom>
            <a:avLst/>
            <a:gdLst>
              <a:gd name="connsiteX0" fmla="*/ 0 w 7080531"/>
              <a:gd name="connsiteY0" fmla="*/ 180932 h 1085571"/>
              <a:gd name="connsiteX1" fmla="*/ 180932 w 7080531"/>
              <a:gd name="connsiteY1" fmla="*/ 0 h 1085571"/>
              <a:gd name="connsiteX2" fmla="*/ 6899599 w 7080531"/>
              <a:gd name="connsiteY2" fmla="*/ 0 h 1085571"/>
              <a:gd name="connsiteX3" fmla="*/ 7080531 w 7080531"/>
              <a:gd name="connsiteY3" fmla="*/ 180932 h 1085571"/>
              <a:gd name="connsiteX4" fmla="*/ 7080531 w 7080531"/>
              <a:gd name="connsiteY4" fmla="*/ 904639 h 1085571"/>
              <a:gd name="connsiteX5" fmla="*/ 6899599 w 7080531"/>
              <a:gd name="connsiteY5" fmla="*/ 1085571 h 1085571"/>
              <a:gd name="connsiteX6" fmla="*/ 180932 w 7080531"/>
              <a:gd name="connsiteY6" fmla="*/ 1085571 h 1085571"/>
              <a:gd name="connsiteX7" fmla="*/ 0 w 7080531"/>
              <a:gd name="connsiteY7" fmla="*/ 904639 h 1085571"/>
              <a:gd name="connsiteX8" fmla="*/ 0 w 7080531"/>
              <a:gd name="connsiteY8" fmla="*/ 180932 h 108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0531" h="1085571" fill="none" extrusionOk="0">
                <a:moveTo>
                  <a:pt x="0" y="180932"/>
                </a:moveTo>
                <a:cubicBezTo>
                  <a:pt x="6232" y="66335"/>
                  <a:pt x="83879" y="-3102"/>
                  <a:pt x="180932" y="0"/>
                </a:cubicBezTo>
                <a:cubicBezTo>
                  <a:pt x="1825211" y="14413"/>
                  <a:pt x="3798306" y="145144"/>
                  <a:pt x="6899599" y="0"/>
                </a:cubicBezTo>
                <a:cubicBezTo>
                  <a:pt x="6999833" y="-1291"/>
                  <a:pt x="7074358" y="93457"/>
                  <a:pt x="7080531" y="180932"/>
                </a:cubicBezTo>
                <a:cubicBezTo>
                  <a:pt x="7035204" y="283304"/>
                  <a:pt x="7131981" y="647556"/>
                  <a:pt x="7080531" y="904639"/>
                </a:cubicBezTo>
                <a:cubicBezTo>
                  <a:pt x="7078963" y="1003626"/>
                  <a:pt x="7008236" y="1087917"/>
                  <a:pt x="6899599" y="1085571"/>
                </a:cubicBezTo>
                <a:cubicBezTo>
                  <a:pt x="5487273" y="1065935"/>
                  <a:pt x="3136953" y="932522"/>
                  <a:pt x="180932" y="1085571"/>
                </a:cubicBezTo>
                <a:cubicBezTo>
                  <a:pt x="91150" y="1093882"/>
                  <a:pt x="-2688" y="990519"/>
                  <a:pt x="0" y="904639"/>
                </a:cubicBezTo>
                <a:cubicBezTo>
                  <a:pt x="-47479" y="656528"/>
                  <a:pt x="-16635" y="442569"/>
                  <a:pt x="0" y="180932"/>
                </a:cubicBezTo>
                <a:close/>
              </a:path>
              <a:path w="7080531" h="1085571" stroke="0" extrusionOk="0">
                <a:moveTo>
                  <a:pt x="0" y="180932"/>
                </a:moveTo>
                <a:cubicBezTo>
                  <a:pt x="2646" y="64782"/>
                  <a:pt x="77903" y="3612"/>
                  <a:pt x="180932" y="0"/>
                </a:cubicBezTo>
                <a:cubicBezTo>
                  <a:pt x="1486540" y="-20337"/>
                  <a:pt x="4646946" y="-82694"/>
                  <a:pt x="6899599" y="0"/>
                </a:cubicBezTo>
                <a:cubicBezTo>
                  <a:pt x="6985379" y="7780"/>
                  <a:pt x="7084247" y="88891"/>
                  <a:pt x="7080531" y="180932"/>
                </a:cubicBezTo>
                <a:cubicBezTo>
                  <a:pt x="7076265" y="305234"/>
                  <a:pt x="7025197" y="714168"/>
                  <a:pt x="7080531" y="904639"/>
                </a:cubicBezTo>
                <a:cubicBezTo>
                  <a:pt x="7097793" y="1007274"/>
                  <a:pt x="6997201" y="1085009"/>
                  <a:pt x="6899599" y="1085571"/>
                </a:cubicBezTo>
                <a:cubicBezTo>
                  <a:pt x="5945721" y="1063859"/>
                  <a:pt x="3354905" y="1073978"/>
                  <a:pt x="180932" y="1085571"/>
                </a:cubicBezTo>
                <a:cubicBezTo>
                  <a:pt x="74855" y="1094113"/>
                  <a:pt x="-5073" y="989033"/>
                  <a:pt x="0" y="904639"/>
                </a:cubicBezTo>
                <a:cubicBezTo>
                  <a:pt x="-41282" y="549515"/>
                  <a:pt x="-16574" y="366324"/>
                  <a:pt x="0" y="1809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4344" y="897431"/>
            <a:ext cx="40773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Ghi nhớ</a:t>
            </a:r>
            <a:endParaRPr lang="en-GB" sz="6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-1" y="0"/>
            <a:ext cx="5574891" cy="157807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6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6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6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thơ dưới đây, những vật và hiện tượng tự nhiên nào được nhân hoá? Chúng được nhân hoá bằng cách nào?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AF80-DFA0-EB61-5062-6AD862636708}"/>
              </a:ext>
            </a:extLst>
          </p:cNvPr>
          <p:cNvSpPr txBox="1"/>
          <p:nvPr/>
        </p:nvSpPr>
        <p:spPr>
          <a:xfrm>
            <a:off x="1755228" y="1912882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Đồng làng vương chút heo may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Mầm cây tỉnh giấc, vườn đầy tiếng chim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Hạt mưa mải miết trốn tìm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Cây đào trước cửa lim dim mắt cười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Quất gom từng giọt nắng rơi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Làm thành quả – trăm mặt trời vàng mơ...</a:t>
            </a:r>
          </a:p>
          <a:p>
            <a:pPr algn="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(Đỗ Quang Huỳnh)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 flipV="1">
            <a:off x="1901810" y="885544"/>
            <a:ext cx="144061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6488537" y="885544"/>
            <a:ext cx="45202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1285337" y="1347195"/>
            <a:ext cx="2501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4184069" y="1347195"/>
            <a:ext cx="6280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thơ dưới đây, những vật và hiện tượng tự nhiên nào được nhân hoá? Chúng được nhân hoá bằng cách nào?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AF80-DFA0-EB61-5062-6AD862636708}"/>
              </a:ext>
            </a:extLst>
          </p:cNvPr>
          <p:cNvSpPr txBox="1"/>
          <p:nvPr/>
        </p:nvSpPr>
        <p:spPr>
          <a:xfrm>
            <a:off x="-1625259" y="1711529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Đồng làng vương chút heo may</a:t>
            </a:r>
          </a:p>
          <a:p>
            <a:pPr algn="ctr" rtl="0" latinLnBrk="0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Mầm cây tỉnh giấc, vườn đầy tiếng chim</a:t>
            </a:r>
          </a:p>
          <a:p>
            <a:pPr algn="ctr" rtl="0" latinLnBrk="0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Hạt mưa mải miết trốn tìm</a:t>
            </a:r>
          </a:p>
          <a:p>
            <a:pPr algn="ctr" rtl="0" latinLnBrk="0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Cây đào trước cửa lim dim mắt cười</a:t>
            </a:r>
          </a:p>
          <a:p>
            <a:pPr algn="ctr" rtl="0" latinLnBrk="0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Quất gom từng giọt nắng rơi</a:t>
            </a:r>
          </a:p>
          <a:p>
            <a:pPr algn="ctr" rtl="0" latinLnBrk="0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Làm thành quả – trăm mặt trời vàng </a:t>
            </a:r>
            <a:r>
              <a:rPr lang="vi-VN" sz="2400" b="0" i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mơ</a:t>
            </a:r>
            <a:r>
              <a:rPr lang="vi-VN" sz="2400" b="0" i="0" smtClean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...</a:t>
            </a:r>
            <a:endParaRPr lang="en-US" sz="2400" b="0" i="0" smtClean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algn="ctr" rtl="0" latinLnBrk="0"/>
            <a:r>
              <a:rPr lang="en-US" sz="240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                                                                   </a:t>
            </a:r>
            <a:r>
              <a:rPr lang="vi-VN" sz="2400" b="0" i="0" smtClean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(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Đỗ Quang Huỳnh)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 flipV="1">
            <a:off x="1901810" y="885544"/>
            <a:ext cx="144061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6488537" y="885544"/>
            <a:ext cx="45202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1285337" y="1347195"/>
            <a:ext cx="2501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4184069" y="1347195"/>
            <a:ext cx="6280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493276"/>
              </p:ext>
            </p:extLst>
          </p:nvPr>
        </p:nvGraphicFramePr>
        <p:xfrm>
          <a:off x="6908779" y="2112778"/>
          <a:ext cx="4777700" cy="3232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1600">
                  <a:extLst>
                    <a:ext uri="{9D8B030D-6E8A-4147-A177-3AD203B41FA5}">
                      <a16:colId xmlns:a16="http://schemas.microsoft.com/office/drawing/2014/main" val="666227601"/>
                    </a:ext>
                  </a:extLst>
                </a:gridCol>
                <a:gridCol w="2094997">
                  <a:extLst>
                    <a:ext uri="{9D8B030D-6E8A-4147-A177-3AD203B41FA5}">
                      <a16:colId xmlns:a16="http://schemas.microsoft.com/office/drawing/2014/main" val="3400539752"/>
                    </a:ext>
                  </a:extLst>
                </a:gridCol>
                <a:gridCol w="1851103">
                  <a:extLst>
                    <a:ext uri="{9D8B030D-6E8A-4147-A177-3AD203B41FA5}">
                      <a16:colId xmlns:a16="http://schemas.microsoft.com/office/drawing/2014/main" val="2218099491"/>
                    </a:ext>
                  </a:extLst>
                </a:gridCol>
              </a:tblGrid>
              <a:tr h="156249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Vật, hiện tượng tự nhiên được nhân hóa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 nhân hóa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333244"/>
                  </a:ext>
                </a:extLst>
              </a:tr>
              <a:tr h="327254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318369"/>
                  </a:ext>
                </a:extLst>
              </a:tr>
              <a:tr h="26648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95885" indent="-95885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95885" indent="-95885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785648"/>
                  </a:ext>
                </a:extLst>
              </a:tr>
              <a:tr h="26648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3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4904"/>
                  </a:ext>
                </a:extLst>
              </a:tr>
              <a:tr h="26648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4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649446"/>
                  </a:ext>
                </a:extLst>
              </a:tr>
              <a:tr h="26648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5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096594"/>
                  </a:ext>
                </a:extLst>
              </a:tr>
              <a:tr h="272988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6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78282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47151" y="1655473"/>
            <a:ext cx="300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PHIẾU HỌC TẬP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 rot="11851160">
            <a:off x="1733871" y="3945144"/>
            <a:ext cx="2410363" cy="2808956"/>
          </a:xfrm>
          <a:prstGeom prst="cloudCallout">
            <a:avLst>
              <a:gd name="adj1" fmla="val -61987"/>
              <a:gd name="adj2" fmla="val 477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809598" y="4699028"/>
            <a:ext cx="23744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 </a:t>
            </a:r>
          </a:p>
          <a:p>
            <a:pPr algn="ctr"/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phút)</a:t>
            </a:r>
            <a:endParaRPr lang="en-GB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79" y="4264549"/>
            <a:ext cx="3718901" cy="23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2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1" y="2532993"/>
            <a:ext cx="3839350" cy="410317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412595" y="301083"/>
            <a:ext cx="11779405" cy="2010078"/>
          </a:xfrm>
          <a:custGeom>
            <a:avLst/>
            <a:gdLst>
              <a:gd name="connsiteX0" fmla="*/ 0 w 8104541"/>
              <a:gd name="connsiteY0" fmla="*/ 434436 h 2606566"/>
              <a:gd name="connsiteX1" fmla="*/ 434436 w 8104541"/>
              <a:gd name="connsiteY1" fmla="*/ 0 h 2606566"/>
              <a:gd name="connsiteX2" fmla="*/ 1350757 w 8104541"/>
              <a:gd name="connsiteY2" fmla="*/ 0 h 2606566"/>
              <a:gd name="connsiteX3" fmla="*/ 1350757 w 8104541"/>
              <a:gd name="connsiteY3" fmla="*/ 0 h 2606566"/>
              <a:gd name="connsiteX4" fmla="*/ 3376892 w 8104541"/>
              <a:gd name="connsiteY4" fmla="*/ 0 h 2606566"/>
              <a:gd name="connsiteX5" fmla="*/ 7670105 w 8104541"/>
              <a:gd name="connsiteY5" fmla="*/ 0 h 2606566"/>
              <a:gd name="connsiteX6" fmla="*/ 8104541 w 8104541"/>
              <a:gd name="connsiteY6" fmla="*/ 434436 h 2606566"/>
              <a:gd name="connsiteX7" fmla="*/ 8104541 w 8104541"/>
              <a:gd name="connsiteY7" fmla="*/ 1520497 h 2606566"/>
              <a:gd name="connsiteX8" fmla="*/ 8104541 w 8104541"/>
              <a:gd name="connsiteY8" fmla="*/ 1520497 h 2606566"/>
              <a:gd name="connsiteX9" fmla="*/ 8104541 w 8104541"/>
              <a:gd name="connsiteY9" fmla="*/ 2172138 h 2606566"/>
              <a:gd name="connsiteX10" fmla="*/ 8104541 w 8104541"/>
              <a:gd name="connsiteY10" fmla="*/ 2172130 h 2606566"/>
              <a:gd name="connsiteX11" fmla="*/ 7670105 w 8104541"/>
              <a:gd name="connsiteY11" fmla="*/ 2606566 h 2606566"/>
              <a:gd name="connsiteX12" fmla="*/ 3376892 w 8104541"/>
              <a:gd name="connsiteY12" fmla="*/ 2606566 h 2606566"/>
              <a:gd name="connsiteX13" fmla="*/ 1350757 w 8104541"/>
              <a:gd name="connsiteY13" fmla="*/ 2606566 h 2606566"/>
              <a:gd name="connsiteX14" fmla="*/ 1350757 w 8104541"/>
              <a:gd name="connsiteY14" fmla="*/ 2606566 h 2606566"/>
              <a:gd name="connsiteX15" fmla="*/ 434436 w 8104541"/>
              <a:gd name="connsiteY15" fmla="*/ 2606566 h 2606566"/>
              <a:gd name="connsiteX16" fmla="*/ 0 w 8104541"/>
              <a:gd name="connsiteY16" fmla="*/ 2172130 h 2606566"/>
              <a:gd name="connsiteX17" fmla="*/ 0 w 8104541"/>
              <a:gd name="connsiteY17" fmla="*/ 2172138 h 2606566"/>
              <a:gd name="connsiteX18" fmla="*/ -591713 w 8104541"/>
              <a:gd name="connsiteY18" fmla="*/ 2142128 h 2606566"/>
              <a:gd name="connsiteX19" fmla="*/ 0 w 8104541"/>
              <a:gd name="connsiteY19" fmla="*/ 1520497 h 2606566"/>
              <a:gd name="connsiteX20" fmla="*/ 0 w 8104541"/>
              <a:gd name="connsiteY20" fmla="*/ 434436 h 26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2606566" fill="none" extrusionOk="0">
                <a:moveTo>
                  <a:pt x="0" y="434436"/>
                </a:moveTo>
                <a:cubicBezTo>
                  <a:pt x="6139" y="197827"/>
                  <a:pt x="182870" y="4678"/>
                  <a:pt x="434436" y="0"/>
                </a:cubicBezTo>
                <a:cubicBezTo>
                  <a:pt x="678768" y="49130"/>
                  <a:pt x="1027502" y="17601"/>
                  <a:pt x="1350757" y="0"/>
                </a:cubicBezTo>
                <a:lnTo>
                  <a:pt x="1350757" y="0"/>
                </a:lnTo>
                <a:cubicBezTo>
                  <a:pt x="1581551" y="143479"/>
                  <a:pt x="3036263" y="81161"/>
                  <a:pt x="3376892" y="0"/>
                </a:cubicBezTo>
                <a:cubicBezTo>
                  <a:pt x="5406883" y="-117130"/>
                  <a:pt x="6297143" y="123459"/>
                  <a:pt x="7670105" y="0"/>
                </a:cubicBezTo>
                <a:cubicBezTo>
                  <a:pt x="7929503" y="31014"/>
                  <a:pt x="8083522" y="197444"/>
                  <a:pt x="8104541" y="434436"/>
                </a:cubicBezTo>
                <a:cubicBezTo>
                  <a:pt x="8027621" y="751836"/>
                  <a:pt x="8081552" y="1100557"/>
                  <a:pt x="8104541" y="1520497"/>
                </a:cubicBezTo>
                <a:lnTo>
                  <a:pt x="8104541" y="1520497"/>
                </a:lnTo>
                <a:cubicBezTo>
                  <a:pt x="8062540" y="1803058"/>
                  <a:pt x="8125881" y="2094511"/>
                  <a:pt x="8104541" y="2172138"/>
                </a:cubicBezTo>
                <a:lnTo>
                  <a:pt x="8104541" y="2172130"/>
                </a:lnTo>
                <a:cubicBezTo>
                  <a:pt x="8085094" y="2387707"/>
                  <a:pt x="7906552" y="2617914"/>
                  <a:pt x="7670105" y="2606566"/>
                </a:cubicBezTo>
                <a:cubicBezTo>
                  <a:pt x="6789552" y="2739960"/>
                  <a:pt x="4135989" y="2475846"/>
                  <a:pt x="3376892" y="2606566"/>
                </a:cubicBezTo>
                <a:cubicBezTo>
                  <a:pt x="2642826" y="2656265"/>
                  <a:pt x="1632501" y="2581838"/>
                  <a:pt x="1350757" y="2606566"/>
                </a:cubicBezTo>
                <a:lnTo>
                  <a:pt x="1350757" y="2606566"/>
                </a:lnTo>
                <a:cubicBezTo>
                  <a:pt x="1103621" y="2597241"/>
                  <a:pt x="888572" y="2583643"/>
                  <a:pt x="434436" y="2606566"/>
                </a:cubicBezTo>
                <a:cubicBezTo>
                  <a:pt x="166813" y="2606449"/>
                  <a:pt x="13847" y="2383659"/>
                  <a:pt x="0" y="2172130"/>
                </a:cubicBezTo>
                <a:lnTo>
                  <a:pt x="0" y="2172138"/>
                </a:lnTo>
                <a:cubicBezTo>
                  <a:pt x="-96399" y="2145812"/>
                  <a:pt x="-480084" y="2111793"/>
                  <a:pt x="-591713" y="2142128"/>
                </a:cubicBezTo>
                <a:cubicBezTo>
                  <a:pt x="-388364" y="1885644"/>
                  <a:pt x="-229784" y="1758326"/>
                  <a:pt x="0" y="1520497"/>
                </a:cubicBezTo>
                <a:cubicBezTo>
                  <a:pt x="76940" y="1274343"/>
                  <a:pt x="-72309" y="727455"/>
                  <a:pt x="0" y="434436"/>
                </a:cubicBezTo>
                <a:close/>
              </a:path>
              <a:path w="8104541" h="2606566" stroke="0" extrusionOk="0">
                <a:moveTo>
                  <a:pt x="0" y="434436"/>
                </a:moveTo>
                <a:cubicBezTo>
                  <a:pt x="-23250" y="234263"/>
                  <a:pt x="233429" y="-26324"/>
                  <a:pt x="434436" y="0"/>
                </a:cubicBezTo>
                <a:cubicBezTo>
                  <a:pt x="766441" y="-21237"/>
                  <a:pt x="1152368" y="27914"/>
                  <a:pt x="1350757" y="0"/>
                </a:cubicBezTo>
                <a:lnTo>
                  <a:pt x="1350757" y="0"/>
                </a:lnTo>
                <a:cubicBezTo>
                  <a:pt x="2069381" y="-29929"/>
                  <a:pt x="2640298" y="-87481"/>
                  <a:pt x="3376892" y="0"/>
                </a:cubicBezTo>
                <a:cubicBezTo>
                  <a:pt x="5276514" y="-134364"/>
                  <a:pt x="5742541" y="130381"/>
                  <a:pt x="7670105" y="0"/>
                </a:cubicBezTo>
                <a:cubicBezTo>
                  <a:pt x="7899517" y="-24796"/>
                  <a:pt x="8126882" y="177185"/>
                  <a:pt x="8104541" y="434436"/>
                </a:cubicBezTo>
                <a:cubicBezTo>
                  <a:pt x="8025038" y="833242"/>
                  <a:pt x="8196080" y="987586"/>
                  <a:pt x="8104541" y="1520497"/>
                </a:cubicBezTo>
                <a:lnTo>
                  <a:pt x="8104541" y="1520497"/>
                </a:lnTo>
                <a:cubicBezTo>
                  <a:pt x="8073620" y="1590903"/>
                  <a:pt x="8154980" y="2092935"/>
                  <a:pt x="8104541" y="2172138"/>
                </a:cubicBezTo>
                <a:lnTo>
                  <a:pt x="8104541" y="2172130"/>
                </a:lnTo>
                <a:cubicBezTo>
                  <a:pt x="8117381" y="2410662"/>
                  <a:pt x="7866493" y="2619182"/>
                  <a:pt x="7670105" y="2606566"/>
                </a:cubicBezTo>
                <a:cubicBezTo>
                  <a:pt x="7105524" y="2568807"/>
                  <a:pt x="4134654" y="2657064"/>
                  <a:pt x="3376892" y="2606566"/>
                </a:cubicBezTo>
                <a:cubicBezTo>
                  <a:pt x="2459734" y="2437531"/>
                  <a:pt x="2133023" y="2659866"/>
                  <a:pt x="1350757" y="2606566"/>
                </a:cubicBezTo>
                <a:lnTo>
                  <a:pt x="1350757" y="2606566"/>
                </a:lnTo>
                <a:cubicBezTo>
                  <a:pt x="1234231" y="2629318"/>
                  <a:pt x="764479" y="2679279"/>
                  <a:pt x="434436" y="2606566"/>
                </a:cubicBezTo>
                <a:cubicBezTo>
                  <a:pt x="171622" y="2585698"/>
                  <a:pt x="46289" y="2401226"/>
                  <a:pt x="0" y="2172130"/>
                </a:cubicBezTo>
                <a:lnTo>
                  <a:pt x="0" y="2172138"/>
                </a:lnTo>
                <a:cubicBezTo>
                  <a:pt x="-156070" y="2208254"/>
                  <a:pt x="-431710" y="2180628"/>
                  <a:pt x="-591713" y="2142128"/>
                </a:cubicBezTo>
                <a:cubicBezTo>
                  <a:pt x="-444904" y="2018708"/>
                  <a:pt x="-275382" y="1840232"/>
                  <a:pt x="0" y="1520497"/>
                </a:cubicBezTo>
                <a:cubicBezTo>
                  <a:pt x="-65154" y="1244750"/>
                  <a:pt x="1559" y="557844"/>
                  <a:pt x="0" y="434436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57301"/>
                      <a:gd name="adj2" fmla="val 3218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câu nói về con vật, cây cối, đồ vật….trong đó có sử dụng biện pháp nhân hoá.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874563" y="1269060"/>
            <a:ext cx="2457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5132439" y="1264224"/>
            <a:ext cx="5106374" cy="48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 flipV="1">
            <a:off x="1184132" y="1987576"/>
            <a:ext cx="6811292" cy="25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2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51663E-EC41-5C8B-5952-0D7EC650535D}"/>
              </a:ext>
            </a:extLst>
          </p:cNvPr>
          <p:cNvGrpSpPr/>
          <p:nvPr/>
        </p:nvGrpSpPr>
        <p:grpSpPr>
          <a:xfrm>
            <a:off x="3368953" y="2963841"/>
            <a:ext cx="8488750" cy="2012859"/>
            <a:chOff x="3333136" y="3211755"/>
            <a:chExt cx="8488750" cy="20128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497905-872C-265F-D9D4-C4EA0CF08AB5}"/>
                </a:ext>
              </a:extLst>
            </p:cNvPr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904E9C-818E-20E2-5C0E-CD57416BD2D5}"/>
                </a:ext>
              </a:extLst>
            </p:cNvPr>
            <p:cNvSpPr txBox="1"/>
            <p:nvPr/>
          </p:nvSpPr>
          <p:spPr>
            <a:xfrm>
              <a:off x="3333136" y="3211755"/>
              <a:ext cx="8488750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4.VẬN </a:t>
              </a:r>
              <a:r>
                <a:rPr kumimoji="0" lang="en-US" sz="9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5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hieu_ung_am_thanh_dau_tich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09325" y="197780"/>
            <a:ext cx="11379749" cy="3184177"/>
            <a:chOff x="1360685" y="2137124"/>
            <a:chExt cx="7080531" cy="3113119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360685" y="2137124"/>
              <a:ext cx="7080531" cy="3113119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3686161" y="2564449"/>
              <a:ext cx="1891901" cy="75227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smtClean="0">
                  <a:solidFill>
                    <a:srgbClr val="002060"/>
                  </a:solidFill>
                  <a:cs typeface="Calibri" panose="020F0502020204030204" pitchFamily="34" charset="0"/>
                </a:rPr>
                <a:t>TRÒ CHƠI</a:t>
              </a:r>
              <a:endParaRPr lang="vi-VN" sz="44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2156" y="1404300"/>
            <a:ext cx="10659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AI </a:t>
            </a:r>
            <a:r>
              <a:rPr lang="en-US" sz="6600" b="1" smtClean="0">
                <a:solidFill>
                  <a:srgbClr val="0070C0"/>
                </a:solidFill>
              </a:rPr>
              <a:t>NHANH</a:t>
            </a:r>
            <a:r>
              <a:rPr lang="en-US" sz="6600" b="1" smtClean="0">
                <a:solidFill>
                  <a:srgbClr val="FF0000"/>
                </a:solidFill>
              </a:rPr>
              <a:t> – </a:t>
            </a:r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en-US" sz="6600" b="1" smtClean="0">
                <a:solidFill>
                  <a:srgbClr val="FF0000"/>
                </a:solidFill>
              </a:rPr>
              <a:t> </a:t>
            </a:r>
            <a:r>
              <a:rPr lang="en-US" sz="6600" b="1" smtClean="0">
                <a:solidFill>
                  <a:srgbClr val="E498C3"/>
                </a:solidFill>
              </a:rPr>
              <a:t>ĐÚNG</a:t>
            </a:r>
            <a:endParaRPr lang="en-GB" sz="6600" b="1">
              <a:solidFill>
                <a:srgbClr val="E498C3"/>
              </a:solidFill>
            </a:endParaRPr>
          </a:p>
        </p:txBody>
      </p:sp>
      <p:pic>
        <p:nvPicPr>
          <p:cNvPr id="13" name="nhac_nen_nay_ra_Y_tuong_mo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7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-1" y="94324"/>
            <a:ext cx="12099074" cy="148375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3190238" y="2067186"/>
            <a:ext cx="6573522" cy="881303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4122687" y="3216736"/>
            <a:ext cx="3454402" cy="94581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4122688" y="4419827"/>
            <a:ext cx="3454401" cy="90528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4542322" y="5591586"/>
            <a:ext cx="2743200" cy="90528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2594" y="-423746"/>
            <a:ext cx="113519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3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1. Trong câu “Những bông hoa hướng dương khẽ nghiêng mình chào nắng sớm” từ 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“chào” </a:t>
            </a:r>
            <a:r>
              <a:rPr lang="en-GB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 với mục đích gì?</a:t>
            </a:r>
            <a:br>
              <a:rPr lang="en-GB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3200" b="1"/>
          </a:p>
        </p:txBody>
      </p:sp>
      <p:sp>
        <p:nvSpPr>
          <p:cNvPr id="8" name="TextBox 7"/>
          <p:cNvSpPr txBox="1"/>
          <p:nvPr/>
        </p:nvSpPr>
        <p:spPr>
          <a:xfrm>
            <a:off x="3393440" y="2196339"/>
            <a:ext cx="897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Chỉ hoạt động bình thường</a:t>
            </a:r>
            <a:endParaRPr lang="en-GB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3275" y="3349750"/>
            <a:ext cx="897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 sánh</a:t>
            </a:r>
            <a:endParaRPr lang="en-GB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7615" y="4570380"/>
            <a:ext cx="897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Nhân hóa</a:t>
            </a:r>
            <a:endParaRPr lang="en-GB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4075" y="5691821"/>
            <a:ext cx="897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Ẩn dụ</a:t>
            </a:r>
            <a:endParaRPr lang="en-GB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3360" y="329149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527615" y="4552173"/>
            <a:ext cx="386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Nhân hóa</a:t>
            </a:r>
            <a:endParaRPr lang="en-GB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tieng_vo_tay_tra_loi_Du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9928" y="1726590"/>
            <a:ext cx="406400" cy="406400"/>
          </a:xfrm>
          <a:prstGeom prst="rect">
            <a:avLst/>
          </a:prstGeom>
        </p:spPr>
      </p:pic>
      <p:pic>
        <p:nvPicPr>
          <p:cNvPr id="16" name="711677911816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" y="4655316"/>
            <a:ext cx="2650288" cy="22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6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-1" y="0"/>
            <a:ext cx="5574891" cy="157807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1.Khởi</a:t>
            </a:r>
            <a:r>
              <a:rPr kumimoji="0" lang="en-US" sz="66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92926" y="190313"/>
            <a:ext cx="12099074" cy="83859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3620166" y="2074543"/>
            <a:ext cx="4257042" cy="881303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3580655" y="3127553"/>
            <a:ext cx="4937762" cy="94581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3393438" y="4342017"/>
            <a:ext cx="5405121" cy="90528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4250087" y="5359431"/>
            <a:ext cx="2997200" cy="90528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6114" y="-270001"/>
            <a:ext cx="11351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3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2. Sự vật nào không sử dụng biện pháp nhân hóa?</a:t>
            </a:r>
            <a:endParaRPr lang="en-GB" sz="3600" b="1"/>
          </a:p>
        </p:txBody>
      </p:sp>
      <p:sp>
        <p:nvSpPr>
          <p:cNvPr id="8" name="TextBox 7"/>
          <p:cNvSpPr txBox="1"/>
          <p:nvPr/>
        </p:nvSpPr>
        <p:spPr>
          <a:xfrm>
            <a:off x="4084587" y="2198106"/>
            <a:ext cx="897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Cô Sơn Ca</a:t>
            </a:r>
            <a:endParaRPr lang="en-GB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5825" y="3261693"/>
            <a:ext cx="897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Hạt mưa nhảy nhót</a:t>
            </a:r>
            <a:endParaRPr lang="en-GB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2921" y="4454143"/>
            <a:ext cx="897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Nàng bưởi tỏa hương</a:t>
            </a:r>
            <a:endParaRPr lang="en-GB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0613" y="5479736"/>
            <a:ext cx="897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Đá cuội</a:t>
            </a:r>
            <a:endParaRPr lang="en-GB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3360" y="329149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450613" y="5470258"/>
            <a:ext cx="502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Đá cuội</a:t>
            </a:r>
            <a:endParaRPr lang="en-GB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tieng_vo_tay_tra_loi_Du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9928" y="1726590"/>
            <a:ext cx="406400" cy="406400"/>
          </a:xfrm>
          <a:prstGeom prst="rect">
            <a:avLst/>
          </a:prstGeom>
        </p:spPr>
      </p:pic>
      <p:pic>
        <p:nvPicPr>
          <p:cNvPr id="16" name="711677911816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" y="4655316"/>
            <a:ext cx="2650288" cy="22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4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393EC-3565-6BD9-B2F2-8957693A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646" y="2648151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Con Chim Vành Khuyê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832" end="149746.4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628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-1" y="0"/>
            <a:ext cx="5574891" cy="157807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2.Khám</a:t>
            </a:r>
            <a:r>
              <a:rPr kumimoji="0" lang="en-US" sz="66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215462" y="0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571388" y="290289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808" y="4207683"/>
            <a:ext cx="4975575" cy="23476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378372" y="1702676"/>
            <a:ext cx="11519338" cy="24594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Mùa xuân, ngày nào cũng là ngày hội. Muôn loài vật trên đồng lũ lượt kéo nhau đi.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ớt đỏ thắm như ngọn lửa.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chuồn kim nhịn ăn để thân hình mảnh dẻ, mắt to, mình nhỏ xíu, thướt tha bay lượn.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chú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bọ ngựa vung gươm tập múa võ trên những chiếc lá to.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ả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cánh cam diêm dúa,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chị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cào cào xoè áo lụa đỏm dáng,... Đạo mạo như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giang,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dẽ cũng vui vẻ dạo chơi trên bờ đầm.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(Theo Xuân Quỳnh)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047052" y="894858"/>
            <a:ext cx="1479919" cy="30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496831" y="908127"/>
            <a:ext cx="353430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533940" y="1336128"/>
            <a:ext cx="5624408" cy="6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06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3420" y="0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571388" y="290289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550" y="4049487"/>
            <a:ext cx="3241027" cy="25720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378372" y="1702676"/>
            <a:ext cx="11519338" cy="16342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Mùa xuân, ngày nào cũng là ngày hội. Muôn loài vật trên đồng lũ lượt kéo nhau đi. Những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ớt đỏ thắm như ngọn lửa. Những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cô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chuồn kim nhịn ăn để thân hình mảnh dẻ, mắt to, mình nhỏ xíu, thướt tha bay lượn. Các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chú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bọ ngựa vung gươm tập múa võ trên những chiếc lá to. Các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cánh cam diêm dúa, các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chị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cào cào xoè áo lụa đỏm dáng,... Đạo mạo như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giang,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dẽ cũng vui vẻ dạo chơi trên bờ đầm.</a:t>
            </a:r>
          </a:p>
          <a:p>
            <a:pPr algn="r"/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(Theo Xuân Quỳnh)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047052" y="894858"/>
            <a:ext cx="1479919" cy="30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496831" y="908127"/>
            <a:ext cx="353430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533940" y="1336128"/>
            <a:ext cx="5624408" cy="6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16729"/>
              </p:ext>
            </p:extLst>
          </p:nvPr>
        </p:nvGraphicFramePr>
        <p:xfrm>
          <a:off x="2877955" y="3568447"/>
          <a:ext cx="5726172" cy="2991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0283">
                  <a:extLst>
                    <a:ext uri="{9D8B030D-6E8A-4147-A177-3AD203B41FA5}">
                      <a16:colId xmlns:a16="http://schemas.microsoft.com/office/drawing/2014/main" val="666227601"/>
                    </a:ext>
                  </a:extLst>
                </a:gridCol>
                <a:gridCol w="1178213">
                  <a:extLst>
                    <a:ext uri="{9D8B030D-6E8A-4147-A177-3AD203B41FA5}">
                      <a16:colId xmlns:a16="http://schemas.microsoft.com/office/drawing/2014/main" val="3400539752"/>
                    </a:ext>
                  </a:extLst>
                </a:gridCol>
                <a:gridCol w="1864313">
                  <a:extLst>
                    <a:ext uri="{9D8B030D-6E8A-4147-A177-3AD203B41FA5}">
                      <a16:colId xmlns:a16="http://schemas.microsoft.com/office/drawing/2014/main" val="2218099491"/>
                    </a:ext>
                  </a:extLst>
                </a:gridCol>
                <a:gridCol w="1613363">
                  <a:extLst>
                    <a:ext uri="{9D8B030D-6E8A-4147-A177-3AD203B41FA5}">
                      <a16:colId xmlns:a16="http://schemas.microsoft.com/office/drawing/2014/main" val="1439702470"/>
                    </a:ext>
                  </a:extLst>
                </a:gridCol>
              </a:tblGrid>
              <a:tr h="915604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FF00"/>
                          </a:solidFill>
                          <a:effectLst/>
                        </a:rPr>
                        <a:t>STT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FF00"/>
                          </a:solidFill>
                          <a:effectLst/>
                        </a:rPr>
                        <a:t>Từ in đậm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FF00"/>
                          </a:solidFill>
                          <a:effectLst/>
                        </a:rPr>
                        <a:t>Dùng để gọi Con vật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FF00"/>
                          </a:solidFill>
                          <a:effectLst/>
                        </a:rPr>
                        <a:t>Nhận xét</a:t>
                      </a:r>
                      <a:endParaRPr lang="en-GB" sz="24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333244"/>
                  </a:ext>
                </a:extLst>
              </a:tr>
              <a:tr h="424206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318369"/>
                  </a:ext>
                </a:extLst>
              </a:tr>
              <a:tr h="295424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95885" indent="-95885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95885" indent="-95885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5885" indent="-95885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785648"/>
                  </a:ext>
                </a:extLst>
              </a:tr>
              <a:tr h="32004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3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4904"/>
                  </a:ext>
                </a:extLst>
              </a:tr>
              <a:tr h="290864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4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649446"/>
                  </a:ext>
                </a:extLst>
              </a:tr>
              <a:tr h="32004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5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096594"/>
                  </a:ext>
                </a:extLst>
              </a:tr>
              <a:tr h="353863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FFFF00"/>
                          </a:solidFill>
                          <a:effectLst/>
                        </a:rPr>
                        <a:t>6</a:t>
                      </a:r>
                      <a:endParaRPr lang="en-GB" sz="1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52" marR="64752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78282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38812" y="3083644"/>
            <a:ext cx="300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PHIẾU HỌC TẬP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889" y="5039642"/>
            <a:ext cx="237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Callout 19"/>
          <p:cNvSpPr/>
          <p:nvPr/>
        </p:nvSpPr>
        <p:spPr>
          <a:xfrm rot="13178918">
            <a:off x="337097" y="4099391"/>
            <a:ext cx="1829236" cy="2175435"/>
          </a:xfrm>
          <a:prstGeom prst="cloudCallout">
            <a:avLst>
              <a:gd name="adj1" fmla="val -61987"/>
              <a:gd name="adj2" fmla="val 477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8135C6-66FA-339B-CF74-DD2319C64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4587">
            <a:off x="404330" y="4730210"/>
            <a:ext cx="1660257" cy="7993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4143" y="5545368"/>
            <a:ext cx="1561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 phút</a:t>
            </a:r>
            <a:endParaRPr lang="en-GB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09"/>
            <a:ext cx="12192000" cy="6489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0"/>
            <a:ext cx="4013861" cy="3045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927" y="0"/>
            <a:ext cx="3749237" cy="3045179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1063830" y="2996462"/>
            <a:ext cx="3562599" cy="45695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6901245" y="3039467"/>
            <a:ext cx="3562599" cy="51158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3685991"/>
            <a:ext cx="12192000" cy="11353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giang: thường sống ở vùng ao hồ, đầm lầy; thân cao, cổ dài, chân dài, mỏ nhọn; thường kiếm ăn bằng cách rình cá, ếch, côn trùng nhỏ.</a:t>
            </a:r>
            <a:endParaRPr lang="en-GB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5073620"/>
            <a:ext cx="12192000" cy="1335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dẽ: nhỏ hơn con cò, mỏ thon dài, chân hơi dài; thường đi dọc bờ nước để kiếm thức ăn như côn trùng, sâu bọ; khi đi chúng hay rỉa lông, trông rất nhanh nhẹn.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5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3420" y="0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571388" y="290289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310" y="4207683"/>
            <a:ext cx="5273073" cy="23476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378372" y="1702676"/>
            <a:ext cx="11519338" cy="24594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Mùa xuân, ngày nào cũng là ngày hội. Muôn loài vật trên đồng lũ lượt kéo nhau đi.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ớt đỏ thắm như ngọn lửa.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chuồn chuồn kim nhịn ăn để thân hình mảnh dẻ, mắt to, mình nhỏ xíu, thướt tha bay lượn.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chú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bọ ngựa vung gươm tập múa võ trên những chiếc lá to.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ả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cánh cam diêm dúa,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chị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cào cào xoè áo lụa đỏm dáng,... Đạo mạo như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giang,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dẽ cũng vui vẻ dạo chơi trên bờ đầm.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(Theo Xuân Quỳnh)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047052" y="894858"/>
            <a:ext cx="1479919" cy="30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496831" y="908127"/>
            <a:ext cx="353430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533940" y="1336128"/>
            <a:ext cx="5624408" cy="6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83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đoạn thơ dưới đây những từ ngữ chỉ hoạt động, đặc 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0BAE9-DFCF-2994-3FBB-7E4C57620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1" y="1917480"/>
            <a:ext cx="10855046" cy="40362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7179521" y="889694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A43AF-64B3-0689-EE96-AFDDBDD1CBCA}"/>
              </a:ext>
            </a:extLst>
          </p:cNvPr>
          <p:cNvCxnSpPr>
            <a:cxnSpLocks/>
          </p:cNvCxnSpPr>
          <p:nvPr/>
        </p:nvCxnSpPr>
        <p:spPr>
          <a:xfrm>
            <a:off x="5624399" y="1352832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1222</Words>
  <Application>Microsoft Office PowerPoint</Application>
  <PresentationFormat>Widescreen</PresentationFormat>
  <Paragraphs>200</Paragraphs>
  <Slides>21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等线</vt:lpstr>
      <vt:lpstr>inpin heiti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97</cp:revision>
  <dcterms:created xsi:type="dcterms:W3CDTF">2023-08-16T09:47:20Z</dcterms:created>
  <dcterms:modified xsi:type="dcterms:W3CDTF">2026-01-12T13:39:30Z</dcterms:modified>
</cp:coreProperties>
</file>