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35" r:id="rId3"/>
  </p:sldMasterIdLst>
  <p:notesMasterIdLst>
    <p:notesMasterId r:id="rId26"/>
  </p:notesMasterIdLst>
  <p:sldIdLst>
    <p:sldId id="2007577404" r:id="rId4"/>
    <p:sldId id="2007577380" r:id="rId5"/>
    <p:sldId id="2007577405" r:id="rId6"/>
    <p:sldId id="2007577406" r:id="rId7"/>
    <p:sldId id="2007577419" r:id="rId8"/>
    <p:sldId id="2007577418" r:id="rId9"/>
    <p:sldId id="2007577409" r:id="rId10"/>
    <p:sldId id="2007577420" r:id="rId11"/>
    <p:sldId id="2007577410" r:id="rId12"/>
    <p:sldId id="2007577216" r:id="rId13"/>
    <p:sldId id="335" r:id="rId14"/>
    <p:sldId id="2007577379" r:id="rId15"/>
    <p:sldId id="337" r:id="rId16"/>
    <p:sldId id="338" r:id="rId17"/>
    <p:sldId id="2007577411" r:id="rId18"/>
    <p:sldId id="2007577412" r:id="rId19"/>
    <p:sldId id="2007577413" r:id="rId20"/>
    <p:sldId id="2007577414" r:id="rId21"/>
    <p:sldId id="2007577415" r:id="rId22"/>
    <p:sldId id="2007577416" r:id="rId23"/>
    <p:sldId id="2007577393" r:id="rId24"/>
    <p:sldId id="20075774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34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751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845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5734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0034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63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16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189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40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4667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544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637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5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4" r:id="rId18"/>
    <p:sldLayoutId id="214748375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slide" Target="slide14.xml"/><Relationship Id="rId3" Type="http://schemas.microsoft.com/office/2007/relationships/media" Target="../media/media5.mp3"/><Relationship Id="rId21" Type="http://schemas.openxmlformats.org/officeDocument/2006/relationships/image" Target="../media/image39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microsoft.com/office/2007/relationships/media" Target="../media/media4.mp3"/><Relationship Id="rId16" Type="http://schemas.openxmlformats.org/officeDocument/2006/relationships/slide" Target="slide13.xml"/><Relationship Id="rId20" Type="http://schemas.openxmlformats.org/officeDocument/2006/relationships/slide" Target="slide10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4" Type="http://schemas.openxmlformats.org/officeDocument/2006/relationships/audio" Target="../media/media5.mp3"/><Relationship Id="rId9" Type="http://schemas.openxmlformats.org/officeDocument/2006/relationships/image" Target="../media/image31.png"/><Relationship Id="rId14" Type="http://schemas.openxmlformats.org/officeDocument/2006/relationships/slide" Target="slide12.xml"/><Relationship Id="rId2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17" Type="http://schemas.openxmlformats.org/officeDocument/2006/relationships/slide" Target="slide11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5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6.wmf"/><Relationship Id="rId5" Type="http://schemas.openxmlformats.org/officeDocument/2006/relationships/audio" Target="../media/audio1.wav"/><Relationship Id="rId15" Type="http://schemas.openxmlformats.org/officeDocument/2006/relationships/slide" Target="slide11.xml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4.wav"/><Relationship Id="rId12" Type="http://schemas.openxmlformats.org/officeDocument/2006/relationships/image" Target="../media/image46.wmf"/><Relationship Id="rId17" Type="http://schemas.openxmlformats.org/officeDocument/2006/relationships/image" Target="../media/image5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slide" Target="slide11.xm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microsoft.com/office/2007/relationships/media" Target="../media/media7.mp4"/><Relationship Id="rId7" Type="http://schemas.openxmlformats.org/officeDocument/2006/relationships/image" Target="../media/image5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58.png"/><Relationship Id="rId4" Type="http://schemas.openxmlformats.org/officeDocument/2006/relationships/video" Target="../media/media7.mp4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microsoft.com/office/2007/relationships/media" Target="../media/media7.mp4"/><Relationship Id="rId7" Type="http://schemas.openxmlformats.org/officeDocument/2006/relationships/image" Target="../media/image5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58.png"/><Relationship Id="rId4" Type="http://schemas.openxmlformats.org/officeDocument/2006/relationships/video" Target="../media/media7.mp4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microsoft.com/office/2007/relationships/media" Target="../media/media7.mp4"/><Relationship Id="rId7" Type="http://schemas.openxmlformats.org/officeDocument/2006/relationships/image" Target="../media/image5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58.png"/><Relationship Id="rId4" Type="http://schemas.openxmlformats.org/officeDocument/2006/relationships/video" Target="../media/media7.mp4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8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microsoft.com/office/2007/relationships/media" Target="../media/media7.mp4"/><Relationship Id="rId7" Type="http://schemas.openxmlformats.org/officeDocument/2006/relationships/image" Target="../media/image5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58.png"/><Relationship Id="rId4" Type="http://schemas.openxmlformats.org/officeDocument/2006/relationships/video" Target="../media/media7.mp4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-46892" y="-123092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3404382"/>
            <a:ext cx="3125270" cy="3453618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38400" y="-1219200"/>
            <a:ext cx="812800" cy="8128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689294" y="216790"/>
            <a:ext cx="10747717" cy="20960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 DỰ TIẾT HỌC NGÀY HÔM NAY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42929F7C-191A-48DA-A979-0460A0D2136C}"/>
              </a:ext>
            </a:extLst>
          </p:cNvPr>
          <p:cNvSpPr txBox="1"/>
          <p:nvPr/>
        </p:nvSpPr>
        <p:spPr>
          <a:xfrm>
            <a:off x="3915000" y="2275657"/>
            <a:ext cx="6724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TIẾNG VIỆT</a:t>
            </a:r>
          </a:p>
          <a:p>
            <a:r>
              <a:rPr lang="en-US" altLang="zh-CN" sz="36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              LỚP 4A</a:t>
            </a:r>
            <a:endParaRPr lang="zh-CN" alt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6222730" y="4290514"/>
            <a:ext cx="4751529" cy="523221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6312863" y="4301161"/>
            <a:ext cx="476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 viên: Phạm Thị Thúy</a:t>
            </a:r>
            <a:endParaRPr lang="zh-CN" altLang="en-US" sz="28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660023" y="1942014"/>
            <a:ext cx="562707" cy="35615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660023" y="6404852"/>
            <a:ext cx="387913" cy="35043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2471138" y="4440273"/>
            <a:ext cx="348851" cy="37346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9778340" y="1846187"/>
            <a:ext cx="404323" cy="27390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1301257" y="2010591"/>
            <a:ext cx="461963" cy="28049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3602310" y="5818278"/>
            <a:ext cx="322910" cy="28972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824408" y="5852160"/>
            <a:ext cx="348922" cy="33823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138249" y="927789"/>
            <a:ext cx="464061" cy="33704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998869" y="853859"/>
            <a:ext cx="466683" cy="38836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9139447" y="4625263"/>
            <a:ext cx="383154" cy="26190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02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7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20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  <p:pic>
        <p:nvPicPr>
          <p:cNvPr id="6" name="Am_thanh_mo_chiec_hop_than_k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923330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GB" sz="3600" b="1">
                <a:solidFill>
                  <a:srgbClr val="FF0000"/>
                </a:solidFill>
              </a:rPr>
              <a:t>Mời bạn diễn tả 1 hành động có </a:t>
            </a:r>
            <a:r>
              <a:rPr lang="en-GB" sz="3600" b="1" smtClean="0">
                <a:solidFill>
                  <a:srgbClr val="FF0000"/>
                </a:solidFill>
              </a:rPr>
              <a:t>chứa động từ.</a:t>
            </a:r>
            <a:endParaRPr lang="en-US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034483" y="1474982"/>
            <a:ext cx="7665557" cy="1569660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b="1">
                <a:solidFill>
                  <a:srgbClr val="FF0000"/>
                </a:solidFill>
                <a:cs typeface="Times New Roman" pitchFamily="18" charset="0"/>
              </a:rPr>
              <a:t>Bạn nhận được 1 tràng vỗ tay từ các bạn trong lớp. </a:t>
            </a:r>
            <a:endParaRPr lang="en-US" altLang="en-US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5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467441" y="1295476"/>
            <a:ext cx="7561918" cy="107721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b="1">
                <a:solidFill>
                  <a:srgbClr val="FF0000"/>
                </a:solidFill>
              </a:rPr>
              <a:t>Nói tên các trạng thái tương ứng với từng biểu cảm dưới đây:</a:t>
            </a: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6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04" y="2280913"/>
            <a:ext cx="2280403" cy="205749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863" y="2304283"/>
            <a:ext cx="2019546" cy="197657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90" y="2372694"/>
            <a:ext cx="1927704" cy="19081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8219" y="4153005"/>
            <a:ext cx="139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Vui vẻ</a:t>
            </a:r>
            <a:endParaRPr lang="en-GB" sz="3200" b="1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13936" y="4153005"/>
            <a:ext cx="139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Buồn</a:t>
            </a:r>
            <a:endParaRPr lang="en-GB" sz="3200" b="1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10508" y="4135284"/>
            <a:ext cx="2007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Tức giận</a:t>
            </a:r>
            <a:endParaRPr lang="en-GB" sz="3200" b="1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8583" y="4135284"/>
            <a:ext cx="110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1</a:t>
            </a:r>
            <a:endParaRPr lang="en-GB" sz="3200"/>
          </a:p>
        </p:txBody>
      </p:sp>
      <p:sp>
        <p:nvSpPr>
          <p:cNvPr id="41" name="TextBox 40"/>
          <p:cNvSpPr txBox="1"/>
          <p:nvPr/>
        </p:nvSpPr>
        <p:spPr>
          <a:xfrm>
            <a:off x="5981192" y="4135285"/>
            <a:ext cx="110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2</a:t>
            </a:r>
            <a:endParaRPr lang="en-GB" sz="3200"/>
          </a:p>
        </p:txBody>
      </p:sp>
      <p:sp>
        <p:nvSpPr>
          <p:cNvPr id="42" name="TextBox 41"/>
          <p:cNvSpPr txBox="1"/>
          <p:nvPr/>
        </p:nvSpPr>
        <p:spPr>
          <a:xfrm>
            <a:off x="8476471" y="4153006"/>
            <a:ext cx="110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3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51" grpId="0"/>
      <p:bldP spid="2" grpId="0"/>
      <p:bldP spid="60" grpId="0"/>
      <p:bldP spid="61" grpId="0"/>
      <p:bldP spid="3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1190025" y="4895926"/>
            <a:ext cx="1738479" cy="145671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9079747" y="4626709"/>
            <a:ext cx="1998979" cy="1674998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5181691" y="4959403"/>
            <a:ext cx="1572562" cy="14064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3A88A9-7515-0B69-1E00-C9E63A5EED4C}"/>
              </a:ext>
            </a:extLst>
          </p:cNvPr>
          <p:cNvSpPr/>
          <p:nvPr/>
        </p:nvSpPr>
        <p:spPr>
          <a:xfrm>
            <a:off x="2055569" y="1876308"/>
            <a:ext cx="7696200" cy="2971800"/>
          </a:xfrm>
          <a:prstGeom prst="roundRect">
            <a:avLst/>
          </a:prstGeom>
          <a:solidFill>
            <a:srgbClr val="F5F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261960B-EA83-53F1-09F4-4D84552A5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02" y="1662852"/>
            <a:ext cx="6820197" cy="3694581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FC3A88A9-7515-0B69-1E00-C9E63A5EED4C}"/>
              </a:ext>
            </a:extLst>
          </p:cNvPr>
          <p:cNvSpPr/>
          <p:nvPr/>
        </p:nvSpPr>
        <p:spPr>
          <a:xfrm>
            <a:off x="4104531" y="673713"/>
            <a:ext cx="3600894" cy="11314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3839" y="739522"/>
            <a:ext cx="3271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</a:rPr>
              <a:t>TRÒ CHƠI</a:t>
            </a:r>
            <a:endParaRPr lang="en-GB" sz="54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3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1342123" y="654024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484929" y="5080360"/>
            <a:ext cx="1497119" cy="1339014"/>
          </a:xfrm>
          <a:prstGeom prst="rect">
            <a:avLst/>
          </a:prstGeom>
        </p:spPr>
      </p:pic>
      <p:grpSp>
        <p:nvGrpSpPr>
          <p:cNvPr id="7" name="Nhóm 10">
            <a:extLst>
              <a:ext uri="{FF2B5EF4-FFF2-40B4-BE49-F238E27FC236}">
                <a16:creationId xmlns:a16="http://schemas.microsoft.com/office/drawing/2014/main" id="{E557467E-3E84-483B-AF40-4D9A91EFE6BE}"/>
              </a:ext>
            </a:extLst>
          </p:cNvPr>
          <p:cNvGrpSpPr/>
          <p:nvPr/>
        </p:nvGrpSpPr>
        <p:grpSpPr>
          <a:xfrm>
            <a:off x="4141364" y="711373"/>
            <a:ext cx="4003897" cy="804600"/>
            <a:chOff x="3173022" y="103136"/>
            <a:chExt cx="3306122" cy="603450"/>
          </a:xfrm>
        </p:grpSpPr>
        <p:grpSp>
          <p:nvGrpSpPr>
            <p:cNvPr id="8" name="Nhóm 11">
              <a:extLst>
                <a:ext uri="{FF2B5EF4-FFF2-40B4-BE49-F238E27FC236}">
                  <a16:creationId xmlns:a16="http://schemas.microsoft.com/office/drawing/2014/main" id="{77F0CA25-EC44-41F7-94AE-F6C22EBC347A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>
                <a:extLst>
                  <a:ext uri="{FF2B5EF4-FFF2-40B4-BE49-F238E27FC236}">
                    <a16:creationId xmlns:a16="http://schemas.microsoft.com/office/drawing/2014/main" id="{3270208A-198A-4133-9F2F-7BC11F07B5B7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>
                <a:extLst>
                  <a:ext uri="{FF2B5EF4-FFF2-40B4-BE49-F238E27FC236}">
                    <a16:creationId xmlns:a16="http://schemas.microsoft.com/office/drawing/2014/main" id="{CF5330A6-8989-4004-A2D6-645B61F6B7DB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>
              <a:extLst>
                <a:ext uri="{FF2B5EF4-FFF2-40B4-BE49-F238E27FC236}">
                  <a16:creationId xmlns:a16="http://schemas.microsoft.com/office/drawing/2014/main" id="{3CD139C9-A09B-40AD-8757-409CAF026358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Lu</a:t>
              </a:r>
              <a:r>
                <a:rPr lang="vi-VN" sz="4267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ật</a:t>
              </a:r>
              <a:r>
                <a:rPr lang="en-US" sz="4267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7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chơi</a:t>
              </a:r>
              <a:endParaRPr lang="en-US" sz="4267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8C9C3C59-7493-49D9-A14C-45F6B2A3DA36}"/>
              </a:ext>
            </a:extLst>
          </p:cNvPr>
          <p:cNvSpPr txBox="1"/>
          <p:nvPr/>
        </p:nvSpPr>
        <p:spPr>
          <a:xfrm>
            <a:off x="1442638" y="1586180"/>
            <a:ext cx="94013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/>
              <a:t>- Cô sẽ đưa ra 4 câu hỏi.</a:t>
            </a:r>
          </a:p>
          <a:p>
            <a:pPr algn="just"/>
            <a:r>
              <a:rPr lang="en-GB" sz="4000"/>
              <a:t>- </a:t>
            </a:r>
            <a:r>
              <a:rPr lang="en-GB" sz="4000" smtClean="0"/>
              <a:t>Mỗi </a:t>
            </a:r>
            <a:r>
              <a:rPr lang="en-GB" sz="4000"/>
              <a:t>câu hỏi, các em có </a:t>
            </a:r>
            <a:r>
              <a:rPr lang="en-GB" sz="4000" b="1">
                <a:solidFill>
                  <a:srgbClr val="0070C0"/>
                </a:solidFill>
              </a:rPr>
              <a:t>10 giây</a:t>
            </a:r>
            <a:r>
              <a:rPr lang="en-GB" sz="4000">
                <a:solidFill>
                  <a:srgbClr val="0070C0"/>
                </a:solidFill>
              </a:rPr>
              <a:t> </a:t>
            </a:r>
            <a:r>
              <a:rPr lang="en-GB" sz="4000"/>
              <a:t>để viết câu trả lời vào </a:t>
            </a:r>
            <a:r>
              <a:rPr lang="en-GB" sz="4000" b="1">
                <a:solidFill>
                  <a:srgbClr val="0070C0"/>
                </a:solidFill>
              </a:rPr>
              <a:t>bảng con.</a:t>
            </a:r>
            <a:endParaRPr lang="en-GB" sz="4000">
              <a:solidFill>
                <a:srgbClr val="0070C0"/>
              </a:solidFill>
            </a:endParaRPr>
          </a:p>
          <a:p>
            <a:pPr algn="just"/>
            <a:r>
              <a:rPr lang="en-GB" sz="4000"/>
              <a:t>- Bạn nào trả lời đúng cả 4 câu hỏi sẽ được tuyên dương và nhận phần thưởng của cô.</a:t>
            </a:r>
          </a:p>
        </p:txBody>
      </p:sp>
      <p:pic>
        <p:nvPicPr>
          <p:cNvPr id="1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3" y="4836074"/>
            <a:ext cx="1124539" cy="11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5722136" y="5106048"/>
            <a:ext cx="1506697" cy="1347581"/>
          </a:xfrm>
          <a:prstGeom prst="rect">
            <a:avLst/>
          </a:prstGeom>
        </p:spPr>
      </p:pic>
      <p:pic>
        <p:nvPicPr>
          <p:cNvPr id="17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9682703" y="5031239"/>
            <a:ext cx="1497119" cy="1339014"/>
          </a:xfrm>
          <a:prstGeom prst="rect">
            <a:avLst/>
          </a:prstGeom>
        </p:spPr>
      </p:pic>
      <p:pic>
        <p:nvPicPr>
          <p:cNvPr id="18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315" y="4729545"/>
            <a:ext cx="1124539" cy="11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67" y="4745103"/>
            <a:ext cx="1237983" cy="123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3668189" y="5078952"/>
            <a:ext cx="1568414" cy="1402780"/>
          </a:xfrm>
          <a:prstGeom prst="rect">
            <a:avLst/>
          </a:prstGeom>
        </p:spPr>
      </p:pic>
      <p:pic>
        <p:nvPicPr>
          <p:cNvPr id="23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28" y="4801824"/>
            <a:ext cx="1124539" cy="11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7893091" y="5078952"/>
            <a:ext cx="1506697" cy="1347581"/>
          </a:xfrm>
          <a:prstGeom prst="rect">
            <a:avLst/>
          </a:prstGeom>
        </p:spPr>
      </p:pic>
      <p:pic>
        <p:nvPicPr>
          <p:cNvPr id="25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91" y="4724493"/>
            <a:ext cx="1237983" cy="123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83320" y="362069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6799651" y="1923043"/>
            <a:ext cx="1001069" cy="1446551"/>
            <a:chOff x="2572485" y="1332862"/>
            <a:chExt cx="807234" cy="1084913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8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840480" y="486745"/>
            <a:ext cx="9844718" cy="1994030"/>
            <a:chOff x="-383294" y="215900"/>
            <a:chExt cx="6250694" cy="1048418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-383294" y="730304"/>
              <a:ext cx="6153486" cy="53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GB" sz="6000" b="1">
                  <a:solidFill>
                    <a:schemeClr val="accent5">
                      <a:lumMod val="75000"/>
                    </a:schemeClr>
                  </a:solidFill>
                </a:rPr>
                <a:t>Câu 1: Yêu trẻ, trẻ đến </a:t>
              </a:r>
              <a:r>
                <a:rPr lang="en-GB" sz="6000" b="1" smtClean="0">
                  <a:solidFill>
                    <a:schemeClr val="accent5">
                      <a:lumMod val="75000"/>
                    </a:schemeClr>
                  </a:solidFill>
                </a:rPr>
                <a:t>nhà.</a:t>
              </a:r>
              <a:endParaRPr lang="en-US" sz="6000" b="1" kern="0" dirty="0">
                <a:solidFill>
                  <a:schemeClr val="accent5">
                    <a:lumMod val="75000"/>
                  </a:scheme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0" name="Hình ảnh 50">
            <a:hlinkClick r:id="" action="ppaction://noaction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376" r="48989"/>
          <a:stretch>
            <a:fillRect/>
          </a:stretch>
        </p:blipFill>
        <p:spPr>
          <a:xfrm>
            <a:off x="7270232" y="4298785"/>
            <a:ext cx="2982204" cy="2667264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334" y="3780825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Hình chữ nhật: Góc Tròn 32">
            <a:extLst>
              <a:ext uri="{FF2B5EF4-FFF2-40B4-BE49-F238E27FC236}">
                <a16:creationId xmlns:a16="http://schemas.microsoft.com/office/drawing/2014/main" id="{1D38BBE0-A7A4-4933-A265-2104FAC8F0A9}"/>
              </a:ext>
            </a:extLst>
          </p:cNvPr>
          <p:cNvSpPr/>
          <p:nvPr/>
        </p:nvSpPr>
        <p:spPr>
          <a:xfrm>
            <a:off x="3880788" y="2621686"/>
            <a:ext cx="3216007" cy="10354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B43F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3200" kern="0">
              <a:solidFill>
                <a:srgbClr val="FFB43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1155" y="2681719"/>
            <a:ext cx="292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Yêu, đến</a:t>
            </a:r>
            <a:endParaRPr lang="en-GB" sz="5400" b="1">
              <a:solidFill>
                <a:srgbClr val="FF0000"/>
              </a:solidFill>
            </a:endParaRPr>
          </a:p>
        </p:txBody>
      </p:sp>
      <p:pic>
        <p:nvPicPr>
          <p:cNvPr id="4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9028" y="5773057"/>
            <a:ext cx="406400" cy="406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585478" y="2341450"/>
            <a:ext cx="1110237" cy="58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386833" y="2329775"/>
            <a:ext cx="1041328" cy="11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96144" y="602234"/>
            <a:ext cx="974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C00000"/>
                </a:solidFill>
              </a:rPr>
              <a:t>Tìm động từ trong câu tục ngữ dưới đây:</a:t>
            </a:r>
            <a:endParaRPr lang="en-GB" sz="4000">
              <a:solidFill>
                <a:srgbClr val="C00000"/>
              </a:solidFill>
            </a:endParaRPr>
          </a:p>
        </p:txBody>
      </p:sp>
      <p:pic>
        <p:nvPicPr>
          <p:cNvPr id="28" name="711677911816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079" y="4216447"/>
            <a:ext cx="2650288" cy="22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6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62299" y="393600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6799651" y="1923043"/>
            <a:ext cx="1001069" cy="1446551"/>
            <a:chOff x="2572485" y="1332862"/>
            <a:chExt cx="807234" cy="1084913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8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462299" y="486745"/>
            <a:ext cx="11430262" cy="1768317"/>
            <a:chOff x="-623412" y="215900"/>
            <a:chExt cx="7257401" cy="929743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-623412" y="708723"/>
              <a:ext cx="7257401" cy="436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GB" sz="4800" b="1" smtClean="0">
                  <a:solidFill>
                    <a:schemeClr val="accent5">
                      <a:lumMod val="75000"/>
                    </a:schemeClr>
                  </a:solidFill>
                </a:rPr>
                <a:t>Câu 2: Thương người như thể thương thân.</a:t>
              </a:r>
              <a:endParaRPr lang="en-US" sz="4800" b="1" kern="0" dirty="0">
                <a:solidFill>
                  <a:schemeClr val="accent5">
                    <a:lumMod val="75000"/>
                  </a:scheme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0" name="Hình ảnh 50">
            <a:hlinkClick r:id="" action="ppaction://noaction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376" r="48989"/>
          <a:stretch>
            <a:fillRect/>
          </a:stretch>
        </p:blipFill>
        <p:spPr>
          <a:xfrm>
            <a:off x="7270232" y="4298785"/>
            <a:ext cx="2982204" cy="2667264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334" y="3780825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Hình chữ nhật: Góc Tròn 32">
            <a:extLst>
              <a:ext uri="{FF2B5EF4-FFF2-40B4-BE49-F238E27FC236}">
                <a16:creationId xmlns:a16="http://schemas.microsoft.com/office/drawing/2014/main" id="{1D38BBE0-A7A4-4933-A265-2104FAC8F0A9}"/>
              </a:ext>
            </a:extLst>
          </p:cNvPr>
          <p:cNvSpPr/>
          <p:nvPr/>
        </p:nvSpPr>
        <p:spPr>
          <a:xfrm>
            <a:off x="4243882" y="2556440"/>
            <a:ext cx="3731365" cy="119868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B43F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3200" kern="0">
              <a:solidFill>
                <a:srgbClr val="FFB43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1383" y="2753795"/>
            <a:ext cx="4611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Thương, thương</a:t>
            </a:r>
            <a:endParaRPr lang="en-GB" sz="3600" b="1">
              <a:solidFill>
                <a:srgbClr val="FF0000"/>
              </a:solidFill>
            </a:endParaRPr>
          </a:p>
        </p:txBody>
      </p:sp>
      <p:pic>
        <p:nvPicPr>
          <p:cNvPr id="4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9028" y="5773057"/>
            <a:ext cx="406400" cy="406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438400" y="2140597"/>
            <a:ext cx="1805482" cy="84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358570" y="2129286"/>
            <a:ext cx="1763904" cy="70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96144" y="602234"/>
            <a:ext cx="974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C00000"/>
                </a:solidFill>
              </a:rPr>
              <a:t>Tìm động từ trong câu tục ngữ dưới đây:</a:t>
            </a:r>
            <a:endParaRPr lang="en-GB" sz="4000">
              <a:solidFill>
                <a:srgbClr val="C00000"/>
              </a:solidFill>
            </a:endParaRPr>
          </a:p>
        </p:txBody>
      </p:sp>
      <p:pic>
        <p:nvPicPr>
          <p:cNvPr id="28" name="711677911816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079" y="4216447"/>
            <a:ext cx="2650288" cy="22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66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62299" y="393600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6799651" y="1923043"/>
            <a:ext cx="1001069" cy="1446551"/>
            <a:chOff x="2572485" y="1332862"/>
            <a:chExt cx="807234" cy="1084913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8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462299" y="486745"/>
            <a:ext cx="11076557" cy="1994030"/>
            <a:chOff x="-623412" y="215900"/>
            <a:chExt cx="7032824" cy="1048418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-623412" y="730304"/>
              <a:ext cx="7032824" cy="53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GB" sz="6000" b="1">
                  <a:solidFill>
                    <a:schemeClr val="accent5">
                      <a:lumMod val="75000"/>
                    </a:schemeClr>
                  </a:solidFill>
                </a:rPr>
                <a:t>Câu </a:t>
              </a:r>
              <a:r>
                <a:rPr lang="en-GB" sz="6000" b="1" smtClean="0">
                  <a:solidFill>
                    <a:schemeClr val="accent5">
                      <a:lumMod val="75000"/>
                    </a:schemeClr>
                  </a:solidFill>
                </a:rPr>
                <a:t>3: Uống nước nhớ nguồn.</a:t>
              </a:r>
              <a:endParaRPr lang="en-US" sz="6000" b="1" kern="0" dirty="0">
                <a:solidFill>
                  <a:schemeClr val="accent5">
                    <a:lumMod val="75000"/>
                  </a:scheme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0" name="Hình ảnh 50">
            <a:hlinkClick r:id="" action="ppaction://noaction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376" r="48989"/>
          <a:stretch>
            <a:fillRect/>
          </a:stretch>
        </p:blipFill>
        <p:spPr>
          <a:xfrm>
            <a:off x="7270232" y="4298785"/>
            <a:ext cx="2982204" cy="2667264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334" y="3780825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Hình chữ nhật: Góc Tròn 32">
            <a:extLst>
              <a:ext uri="{FF2B5EF4-FFF2-40B4-BE49-F238E27FC236}">
                <a16:creationId xmlns:a16="http://schemas.microsoft.com/office/drawing/2014/main" id="{1D38BBE0-A7A4-4933-A265-2104FAC8F0A9}"/>
              </a:ext>
            </a:extLst>
          </p:cNvPr>
          <p:cNvSpPr/>
          <p:nvPr/>
        </p:nvSpPr>
        <p:spPr>
          <a:xfrm>
            <a:off x="4246565" y="2814318"/>
            <a:ext cx="3554155" cy="102868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B43F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3200" kern="0">
              <a:solidFill>
                <a:srgbClr val="FFB43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6658" y="2889410"/>
            <a:ext cx="336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Uống, nhớ</a:t>
            </a:r>
            <a:endParaRPr lang="en-GB" sz="5400" b="1">
              <a:solidFill>
                <a:srgbClr val="FF0000"/>
              </a:solidFill>
            </a:endParaRPr>
          </a:p>
        </p:txBody>
      </p:sp>
      <p:pic>
        <p:nvPicPr>
          <p:cNvPr id="4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9028" y="5773057"/>
            <a:ext cx="406400" cy="406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433078" y="2329775"/>
            <a:ext cx="1500595" cy="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6765" y="2373117"/>
            <a:ext cx="1104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96144" y="602234"/>
            <a:ext cx="974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C00000"/>
                </a:solidFill>
              </a:rPr>
              <a:t>Tìm động từ trong câu tục ngữ dưới đây:</a:t>
            </a:r>
            <a:endParaRPr lang="en-GB" sz="4000">
              <a:solidFill>
                <a:srgbClr val="C00000"/>
              </a:solidFill>
            </a:endParaRPr>
          </a:p>
        </p:txBody>
      </p:sp>
      <p:pic>
        <p:nvPicPr>
          <p:cNvPr id="2" name="711677911816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079" y="4216447"/>
            <a:ext cx="2650288" cy="22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6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62299" y="393600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6799651" y="1923043"/>
            <a:ext cx="1001069" cy="1446551"/>
            <a:chOff x="2572485" y="1332862"/>
            <a:chExt cx="807234" cy="1084913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8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462299" y="486745"/>
            <a:ext cx="11430262" cy="1733312"/>
            <a:chOff x="-623412" y="215900"/>
            <a:chExt cx="7257401" cy="911338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-623412" y="698409"/>
              <a:ext cx="7257401" cy="42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GB" sz="4500" b="1" smtClean="0">
                  <a:solidFill>
                    <a:schemeClr val="accent5">
                      <a:lumMod val="75000"/>
                    </a:schemeClr>
                  </a:solidFill>
                </a:rPr>
                <a:t>Câu 4: Đi một ngày đàng, học một sàng khôn.</a:t>
              </a:r>
              <a:endParaRPr lang="en-US" sz="4500" b="1" kern="0" dirty="0">
                <a:solidFill>
                  <a:schemeClr val="accent5">
                    <a:lumMod val="75000"/>
                  </a:scheme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64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0" name="Hình ảnh 50">
            <a:hlinkClick r:id="" action="ppaction://noaction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376" r="48989"/>
          <a:stretch>
            <a:fillRect/>
          </a:stretch>
        </p:blipFill>
        <p:spPr>
          <a:xfrm>
            <a:off x="7270232" y="4298785"/>
            <a:ext cx="2982204" cy="2667264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334" y="3780825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Hình chữ nhật: Góc Tròn 32">
            <a:extLst>
              <a:ext uri="{FF2B5EF4-FFF2-40B4-BE49-F238E27FC236}">
                <a16:creationId xmlns:a16="http://schemas.microsoft.com/office/drawing/2014/main" id="{1D38BBE0-A7A4-4933-A265-2104FAC8F0A9}"/>
              </a:ext>
            </a:extLst>
          </p:cNvPr>
          <p:cNvSpPr/>
          <p:nvPr/>
        </p:nvSpPr>
        <p:spPr>
          <a:xfrm>
            <a:off x="4243882" y="2556440"/>
            <a:ext cx="3731365" cy="119868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B43F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3200" kern="0">
              <a:solidFill>
                <a:srgbClr val="FFB43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1218" y="2694115"/>
            <a:ext cx="461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Đi, học</a:t>
            </a:r>
            <a:endParaRPr lang="en-GB" sz="5400" b="1">
              <a:solidFill>
                <a:srgbClr val="FF0000"/>
              </a:solidFill>
            </a:endParaRPr>
          </a:p>
        </p:txBody>
      </p:sp>
      <p:pic>
        <p:nvPicPr>
          <p:cNvPr id="4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9028" y="5773057"/>
            <a:ext cx="406400" cy="406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471370" y="2059197"/>
            <a:ext cx="468034" cy="58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6891458" y="2102272"/>
            <a:ext cx="775971" cy="5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96144" y="602234"/>
            <a:ext cx="974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C00000"/>
                </a:solidFill>
              </a:rPr>
              <a:t>Tìm động từ trong câu tục ngữ dưới đây:</a:t>
            </a:r>
            <a:endParaRPr lang="en-GB" sz="4000">
              <a:solidFill>
                <a:srgbClr val="C00000"/>
              </a:solidFill>
            </a:endParaRPr>
          </a:p>
        </p:txBody>
      </p:sp>
      <p:pic>
        <p:nvPicPr>
          <p:cNvPr id="28" name="711677911816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079" y="4216447"/>
            <a:ext cx="2650288" cy="22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66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56065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766544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46671" y="970062"/>
            <a:ext cx="4738515" cy="194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37434" y="989528"/>
            <a:ext cx="22176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79295" y="1597572"/>
            <a:ext cx="3781891" cy="17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710442414630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44" y="0"/>
            <a:ext cx="12121055" cy="6858000"/>
          </a:xfrm>
        </p:spPr>
      </p:pic>
    </p:spTree>
    <p:extLst>
      <p:ext uri="{BB962C8B-B14F-4D97-AF65-F5344CB8AC3E}">
        <p14:creationId xmlns:p14="http://schemas.microsoft.com/office/powerpoint/2010/main" val="30219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210207"/>
            <a:ext cx="11663916" cy="6456407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62" y="1340473"/>
            <a:ext cx="11372193" cy="4802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1283" y="482097"/>
            <a:ext cx="1988294" cy="1420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109" y="320372"/>
            <a:ext cx="9427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1. Tìm từ chỉ hoạt động thích hợp với người và vật trong tranh.</a:t>
            </a:r>
            <a:endParaRPr lang="en-GB" sz="3200" b="1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42020" y="846505"/>
            <a:ext cx="7977352" cy="41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8907" y="1340473"/>
            <a:ext cx="2930400" cy="154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4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210207"/>
            <a:ext cx="11663916" cy="6456407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81" y="1566136"/>
            <a:ext cx="8184415" cy="3846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598" y="1766837"/>
            <a:ext cx="1223270" cy="97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109" y="320372"/>
            <a:ext cx="9427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1. Tìm từ chỉ hoạt động thích hợp với người và vật trong tranh.</a:t>
            </a:r>
            <a:endParaRPr lang="en-GB" sz="3200" b="1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42020" y="846505"/>
            <a:ext cx="7977352" cy="41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8907" y="1340473"/>
            <a:ext cx="2930400" cy="154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loud Callout 3"/>
          <p:cNvSpPr/>
          <p:nvPr/>
        </p:nvSpPr>
        <p:spPr>
          <a:xfrm>
            <a:off x="9042794" y="651642"/>
            <a:ext cx="2375143" cy="2417379"/>
          </a:xfrm>
          <a:prstGeom prst="cloudCallout">
            <a:avLst>
              <a:gd name="adj1" fmla="val -61987"/>
              <a:gd name="adj2" fmla="val 477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042794" y="1093255"/>
            <a:ext cx="2375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 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( 3 phút)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Video</a:t>
            </a:r>
            <a:endParaRPr lang="en-GB"/>
          </a:p>
        </p:txBody>
      </p:sp>
      <p:pic>
        <p:nvPicPr>
          <p:cNvPr id="4" name="1013 (1)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0" y="20414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317333" y="389952"/>
            <a:ext cx="11685182" cy="861237"/>
            <a:chOff x="1081043" y="1002819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081043" y="1002819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205063" y="1097998"/>
              <a:ext cx="6956510" cy="75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066801" y="1058185"/>
            <a:ext cx="2481942" cy="74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229601" y="1058185"/>
            <a:ext cx="3026228" cy="74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4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0" y="20414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64042" y="374617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317333" y="389952"/>
            <a:ext cx="11685182" cy="861237"/>
            <a:chOff x="1081043" y="1002819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081043" y="1002819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205063" y="1097998"/>
              <a:ext cx="6956510" cy="75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7972" y="1326699"/>
            <a:ext cx="4049486" cy="3996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3234957" y="1330925"/>
            <a:ext cx="43509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2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066801" y="1058185"/>
            <a:ext cx="2481942" cy="74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229601" y="1058185"/>
            <a:ext cx="3026228" cy="74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loud Callout 10"/>
          <p:cNvSpPr/>
          <p:nvPr/>
        </p:nvSpPr>
        <p:spPr>
          <a:xfrm rot="16200000">
            <a:off x="574654" y="1344596"/>
            <a:ext cx="2375143" cy="2417379"/>
          </a:xfrm>
          <a:prstGeom prst="cloudCallout">
            <a:avLst>
              <a:gd name="adj1" fmla="val -61987"/>
              <a:gd name="adj2" fmla="val 477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GB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019" y="1843912"/>
            <a:ext cx="2126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phút)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35035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0" y="20414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497957" y="2759423"/>
            <a:ext cx="11379749" cy="2469791"/>
            <a:chOff x="1360685" y="2137124"/>
            <a:chExt cx="7080531" cy="31131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360685" y="2137124"/>
              <a:ext cx="7080531" cy="3113119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95309" y="2238887"/>
              <a:ext cx="6945907" cy="290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7200" b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 từ là từ chỉ hoạt động, trạng thái của sự vật.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8087401-6CF2-200B-0D2E-95C09587B473}"/>
              </a:ext>
            </a:extLst>
          </p:cNvPr>
          <p:cNvSpPr/>
          <p:nvPr/>
        </p:nvSpPr>
        <p:spPr>
          <a:xfrm>
            <a:off x="3711331" y="651635"/>
            <a:ext cx="4952999" cy="1707792"/>
          </a:xfrm>
          <a:custGeom>
            <a:avLst/>
            <a:gdLst>
              <a:gd name="connsiteX0" fmla="*/ 0 w 7080531"/>
              <a:gd name="connsiteY0" fmla="*/ 180932 h 1085571"/>
              <a:gd name="connsiteX1" fmla="*/ 180932 w 7080531"/>
              <a:gd name="connsiteY1" fmla="*/ 0 h 1085571"/>
              <a:gd name="connsiteX2" fmla="*/ 6899599 w 7080531"/>
              <a:gd name="connsiteY2" fmla="*/ 0 h 1085571"/>
              <a:gd name="connsiteX3" fmla="*/ 7080531 w 7080531"/>
              <a:gd name="connsiteY3" fmla="*/ 180932 h 1085571"/>
              <a:gd name="connsiteX4" fmla="*/ 7080531 w 7080531"/>
              <a:gd name="connsiteY4" fmla="*/ 904639 h 1085571"/>
              <a:gd name="connsiteX5" fmla="*/ 6899599 w 7080531"/>
              <a:gd name="connsiteY5" fmla="*/ 1085571 h 1085571"/>
              <a:gd name="connsiteX6" fmla="*/ 180932 w 7080531"/>
              <a:gd name="connsiteY6" fmla="*/ 1085571 h 1085571"/>
              <a:gd name="connsiteX7" fmla="*/ 0 w 7080531"/>
              <a:gd name="connsiteY7" fmla="*/ 904639 h 1085571"/>
              <a:gd name="connsiteX8" fmla="*/ 0 w 7080531"/>
              <a:gd name="connsiteY8" fmla="*/ 180932 h 108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0531" h="1085571" fill="none" extrusionOk="0">
                <a:moveTo>
                  <a:pt x="0" y="180932"/>
                </a:moveTo>
                <a:cubicBezTo>
                  <a:pt x="6232" y="66335"/>
                  <a:pt x="83879" y="-3102"/>
                  <a:pt x="180932" y="0"/>
                </a:cubicBezTo>
                <a:cubicBezTo>
                  <a:pt x="1825211" y="14413"/>
                  <a:pt x="3798306" y="145144"/>
                  <a:pt x="6899599" y="0"/>
                </a:cubicBezTo>
                <a:cubicBezTo>
                  <a:pt x="6999833" y="-1291"/>
                  <a:pt x="7074358" y="93457"/>
                  <a:pt x="7080531" y="180932"/>
                </a:cubicBezTo>
                <a:cubicBezTo>
                  <a:pt x="7035204" y="283304"/>
                  <a:pt x="7131981" y="647556"/>
                  <a:pt x="7080531" y="904639"/>
                </a:cubicBezTo>
                <a:cubicBezTo>
                  <a:pt x="7078963" y="1003626"/>
                  <a:pt x="7008236" y="1087917"/>
                  <a:pt x="6899599" y="1085571"/>
                </a:cubicBezTo>
                <a:cubicBezTo>
                  <a:pt x="5487273" y="1065935"/>
                  <a:pt x="3136953" y="932522"/>
                  <a:pt x="180932" y="1085571"/>
                </a:cubicBezTo>
                <a:cubicBezTo>
                  <a:pt x="91150" y="1093882"/>
                  <a:pt x="-2688" y="990519"/>
                  <a:pt x="0" y="904639"/>
                </a:cubicBezTo>
                <a:cubicBezTo>
                  <a:pt x="-47479" y="656528"/>
                  <a:pt x="-16635" y="442569"/>
                  <a:pt x="0" y="180932"/>
                </a:cubicBezTo>
                <a:close/>
              </a:path>
              <a:path w="7080531" h="1085571" stroke="0" extrusionOk="0">
                <a:moveTo>
                  <a:pt x="0" y="180932"/>
                </a:moveTo>
                <a:cubicBezTo>
                  <a:pt x="2646" y="64782"/>
                  <a:pt x="77903" y="3612"/>
                  <a:pt x="180932" y="0"/>
                </a:cubicBezTo>
                <a:cubicBezTo>
                  <a:pt x="1486540" y="-20337"/>
                  <a:pt x="4646946" y="-82694"/>
                  <a:pt x="6899599" y="0"/>
                </a:cubicBezTo>
                <a:cubicBezTo>
                  <a:pt x="6985379" y="7780"/>
                  <a:pt x="7084247" y="88891"/>
                  <a:pt x="7080531" y="180932"/>
                </a:cubicBezTo>
                <a:cubicBezTo>
                  <a:pt x="7076265" y="305234"/>
                  <a:pt x="7025197" y="714168"/>
                  <a:pt x="7080531" y="904639"/>
                </a:cubicBezTo>
                <a:cubicBezTo>
                  <a:pt x="7097793" y="1007274"/>
                  <a:pt x="6997201" y="1085009"/>
                  <a:pt x="6899599" y="1085571"/>
                </a:cubicBezTo>
                <a:cubicBezTo>
                  <a:pt x="5945721" y="1063859"/>
                  <a:pt x="3354905" y="1073978"/>
                  <a:pt x="180932" y="1085571"/>
                </a:cubicBezTo>
                <a:cubicBezTo>
                  <a:pt x="74855" y="1094113"/>
                  <a:pt x="-5073" y="989033"/>
                  <a:pt x="0" y="904639"/>
                </a:cubicBezTo>
                <a:cubicBezTo>
                  <a:pt x="-41282" y="549515"/>
                  <a:pt x="-16574" y="366324"/>
                  <a:pt x="0" y="1809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4344" y="897431"/>
            <a:ext cx="40773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Ghi nhớ</a:t>
            </a:r>
            <a:endParaRPr lang="en-GB" sz="6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569</Words>
  <Application>Microsoft Office PowerPoint</Application>
  <PresentationFormat>Widescreen</PresentationFormat>
  <Paragraphs>85</Paragraphs>
  <Slides>22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等线</vt:lpstr>
      <vt:lpstr>等线 Light</vt:lpstr>
      <vt:lpstr>Euphemia</vt:lpstr>
      <vt:lpstr>inpin heiti</vt:lpstr>
      <vt:lpstr>Mouse Memoirs</vt:lpstr>
      <vt:lpstr>Tahoma</vt:lpstr>
      <vt:lpstr>Times New Roman</vt:lpstr>
      <vt:lpstr>UTM Duepuntozero</vt:lpstr>
      <vt:lpstr>1_Office Theme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82</cp:revision>
  <dcterms:created xsi:type="dcterms:W3CDTF">2023-06-05T11:16:01Z</dcterms:created>
  <dcterms:modified xsi:type="dcterms:W3CDTF">2026-01-12T13:58:07Z</dcterms:modified>
</cp:coreProperties>
</file>