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83" r:id="rId6"/>
    <p:sldId id="261" r:id="rId7"/>
    <p:sldId id="260" r:id="rId8"/>
    <p:sldId id="262" r:id="rId9"/>
    <p:sldId id="263" r:id="rId10"/>
    <p:sldId id="284" r:id="rId11"/>
    <p:sldId id="270" r:id="rId12"/>
    <p:sldId id="271" r:id="rId13"/>
    <p:sldId id="272" r:id="rId14"/>
    <p:sldId id="274" r:id="rId15"/>
    <p:sldId id="273" r:id="rId16"/>
    <p:sldId id="275" r:id="rId17"/>
    <p:sldId id="279" r:id="rId18"/>
    <p:sldId id="280" r:id="rId19"/>
    <p:sldId id="276" r:id="rId20"/>
    <p:sldId id="277" r:id="rId21"/>
    <p:sldId id="278" r:id="rId22"/>
    <p:sldId id="281" r:id="rId23"/>
    <p:sldId id="267" r:id="rId24"/>
    <p:sldId id="268" r:id="rId25"/>
    <p:sldId id="269" r:id="rId26"/>
  </p:sldIdLst>
  <p:sldSz cx="18288000" cy="10287000"/>
  <p:notesSz cx="6858000" cy="9144000"/>
  <p:embeddedFontLst>
    <p:embeddedFont>
      <p:font typeface="Bernoru" panose="020B0604020202020204" charset="0"/>
      <p:regular r:id="rId28"/>
    </p:embeddedFont>
    <p:embeddedFont>
      <p:font typeface="Sniglet" panose="020B0604020202020204" charset="0"/>
      <p:regular r:id="rId29"/>
    </p:embeddedFont>
    <p:embeddedFont>
      <p:font typeface="Childos Arabic" panose="020B0604020202020204" charset="-78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obby Jones Soft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76"/>
    <a:srgbClr val="00063A"/>
    <a:srgbClr val="001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2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FD7B6-D688-4BDE-8411-EBDB0A7DFE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6A8CE-A042-4F16-BC63-DA46BDB57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1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mtClean="0"/>
              <a:t>How many fingers?  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Where’s daddy</a:t>
            </a:r>
            <a:r>
              <a:rPr lang="en-US" baseline="0" smtClean="0"/>
              <a:t> finger?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Which finger</a:t>
            </a:r>
            <a:r>
              <a:rPr lang="en-US" baseline="0" smtClean="0"/>
              <a:t> i</a:t>
            </a:r>
            <a:r>
              <a:rPr lang="en-US" smtClean="0"/>
              <a:t>s mummy’s?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Thet’re a……</a:t>
            </a:r>
          </a:p>
          <a:p>
            <a:pPr marL="0" indent="0">
              <a:buFontTx/>
              <a:buNone/>
            </a:pPr>
            <a:r>
              <a:rPr lang="en-US" smtClean="0">
                <a:sym typeface="Wingdings" panose="05000000000000000000" pitchFamily="2" charset="2"/>
              </a:rPr>
              <a:t> It’s also the</a:t>
            </a:r>
            <a:r>
              <a:rPr lang="en-US" baseline="0" smtClean="0">
                <a:sym typeface="Wingdings" panose="05000000000000000000" pitchFamily="2" charset="2"/>
              </a:rPr>
              <a:t> title of today’s lesson. FAMILY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6A8CE-A042-4F16-BC63-DA46BDB575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Hoclieu.com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6A8CE-A042-4F16-BC63-DA46BDB575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60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Hoclieu.com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6A8CE-A042-4F16-BC63-DA46BDB575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04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Hoclieu.com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6A8CE-A042-4F16-BC63-DA46BDB575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04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row, please stand up and read aloud.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6A8CE-A042-4F16-BC63-DA46BDB575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5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Hoclieu.com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66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Is this Lucy?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88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59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Hoclieu.com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33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Hoclieu.com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6A8CE-A042-4F16-BC63-DA46BDB575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5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Hoclieu.com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6A8CE-A042-4F16-BC63-DA46BDB575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03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Hoclieu.com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6A8CE-A042-4F16-BC63-DA46BDB575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13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0319" y="170811"/>
            <a:ext cx="17292985" cy="9727304"/>
          </a:xfrm>
          <a:custGeom>
            <a:avLst/>
            <a:gdLst/>
            <a:ahLst/>
            <a:cxnLst/>
            <a:rect l="l" t="t" r="r" b="b"/>
            <a:pathLst>
              <a:path w="17292985" h="9727304">
                <a:moveTo>
                  <a:pt x="0" y="0"/>
                </a:moveTo>
                <a:lnTo>
                  <a:pt x="17292986" y="0"/>
                </a:lnTo>
                <a:lnTo>
                  <a:pt x="17292986" y="9727304"/>
                </a:lnTo>
                <a:lnTo>
                  <a:pt x="0" y="9727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79808" y="-357679"/>
            <a:ext cx="2309799" cy="1784845"/>
          </a:xfrm>
          <a:custGeom>
            <a:avLst/>
            <a:gdLst/>
            <a:ahLst/>
            <a:cxnLst/>
            <a:rect l="l" t="t" r="r" b="b"/>
            <a:pathLst>
              <a:path w="2309799" h="1784845">
                <a:moveTo>
                  <a:pt x="0" y="0"/>
                </a:moveTo>
                <a:lnTo>
                  <a:pt x="2309800" y="0"/>
                </a:lnTo>
                <a:lnTo>
                  <a:pt x="2309800" y="1784845"/>
                </a:lnTo>
                <a:lnTo>
                  <a:pt x="0" y="1784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00124" y="7609480"/>
            <a:ext cx="1968728" cy="1968728"/>
          </a:xfrm>
          <a:custGeom>
            <a:avLst/>
            <a:gdLst/>
            <a:ahLst/>
            <a:cxnLst/>
            <a:rect l="l" t="t" r="r" b="b"/>
            <a:pathLst>
              <a:path w="1968728" h="1968728">
                <a:moveTo>
                  <a:pt x="0" y="0"/>
                </a:moveTo>
                <a:lnTo>
                  <a:pt x="1968727" y="0"/>
                </a:lnTo>
                <a:lnTo>
                  <a:pt x="1968727" y="1968728"/>
                </a:lnTo>
                <a:lnTo>
                  <a:pt x="0" y="19687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06118" y="2227316"/>
            <a:ext cx="1642678" cy="1269342"/>
          </a:xfrm>
          <a:custGeom>
            <a:avLst/>
            <a:gdLst/>
            <a:ahLst/>
            <a:cxnLst/>
            <a:rect l="l" t="t" r="r" b="b"/>
            <a:pathLst>
              <a:path w="1642678" h="1269342">
                <a:moveTo>
                  <a:pt x="0" y="0"/>
                </a:moveTo>
                <a:lnTo>
                  <a:pt x="1642677" y="0"/>
                </a:lnTo>
                <a:lnTo>
                  <a:pt x="1642677" y="1269342"/>
                </a:lnTo>
                <a:lnTo>
                  <a:pt x="0" y="126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65558" y="7753759"/>
            <a:ext cx="2528714" cy="2897484"/>
          </a:xfrm>
          <a:custGeom>
            <a:avLst/>
            <a:gdLst/>
            <a:ahLst/>
            <a:cxnLst/>
            <a:rect l="l" t="t" r="r" b="b"/>
            <a:pathLst>
              <a:path w="2528714" h="2897484">
                <a:moveTo>
                  <a:pt x="0" y="0"/>
                </a:moveTo>
                <a:lnTo>
                  <a:pt x="2528714" y="0"/>
                </a:lnTo>
                <a:lnTo>
                  <a:pt x="2528714" y="2897485"/>
                </a:lnTo>
                <a:lnTo>
                  <a:pt x="0" y="28974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9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sh-cards.be reviews | Bekijk consumentenreviews over flash-cards.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32909"/>
            <a:ext cx="7675522" cy="76755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5"/>
          <p:cNvSpPr txBox="1"/>
          <p:nvPr/>
        </p:nvSpPr>
        <p:spPr>
          <a:xfrm>
            <a:off x="2514600" y="419100"/>
            <a:ext cx="13792200" cy="152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08"/>
              </a:lnSpc>
              <a:spcBef>
                <a:spcPct val="0"/>
              </a:spcBef>
            </a:pPr>
            <a:r>
              <a:rPr lang="vi-VN" sz="8934" smtClean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Game:</a:t>
            </a:r>
            <a:endParaRPr lang="en-US" sz="8934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332569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46818" y="155126"/>
            <a:ext cx="1422626" cy="1422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860" y="3271428"/>
            <a:ext cx="7286625" cy="5429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b="6204"/>
          <a:stretch/>
        </p:blipFill>
        <p:spPr>
          <a:xfrm>
            <a:off x="9144000" y="3271428"/>
            <a:ext cx="7686675" cy="5467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015517" y="302333"/>
            <a:ext cx="705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Look, listen and repeat.</a:t>
            </a:r>
            <a:endParaRPr lang="en-GB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495" y="155126"/>
            <a:ext cx="1157288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1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324100"/>
            <a:ext cx="9543276" cy="7110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015517" y="302333"/>
            <a:ext cx="705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Look, listen and repeat.</a:t>
            </a:r>
            <a:endParaRPr lang="en-GB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95" y="155126"/>
            <a:ext cx="1157288" cy="11715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753600" y="6743700"/>
            <a:ext cx="2667000" cy="20574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3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6204"/>
          <a:stretch/>
        </p:blipFill>
        <p:spPr>
          <a:xfrm>
            <a:off x="4114800" y="2247900"/>
            <a:ext cx="10058400" cy="7154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015517" y="302333"/>
            <a:ext cx="705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Look, listen and repeat.</a:t>
            </a:r>
            <a:endParaRPr lang="en-GB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95" y="155126"/>
            <a:ext cx="1157288" cy="11715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86800" y="4991100"/>
            <a:ext cx="2667000" cy="22098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2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46818" y="155126"/>
            <a:ext cx="1422626" cy="1422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860" y="3271428"/>
            <a:ext cx="7286625" cy="5429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b="6204"/>
          <a:stretch/>
        </p:blipFill>
        <p:spPr>
          <a:xfrm>
            <a:off x="9144000" y="3271428"/>
            <a:ext cx="7686675" cy="5467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015517" y="302333"/>
            <a:ext cx="705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Look, listen and repeat.</a:t>
            </a:r>
            <a:endParaRPr lang="en-GB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495" y="155126"/>
            <a:ext cx="1157288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5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99146" y="379577"/>
            <a:ext cx="1452360" cy="1452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3771900"/>
            <a:ext cx="15032966" cy="58380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46" y="8325884"/>
            <a:ext cx="1485900" cy="175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3587" y="1040319"/>
            <a:ext cx="4016285" cy="2776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140" y="491394"/>
            <a:ext cx="8543925" cy="1228725"/>
          </a:xfrm>
          <a:prstGeom prst="rect">
            <a:avLst/>
          </a:prstGeom>
        </p:spPr>
      </p:pic>
      <p:grpSp>
        <p:nvGrpSpPr>
          <p:cNvPr id="9" name="Group 2"/>
          <p:cNvGrpSpPr/>
          <p:nvPr/>
        </p:nvGrpSpPr>
        <p:grpSpPr>
          <a:xfrm>
            <a:off x="2171700" y="5482254"/>
            <a:ext cx="4076701" cy="3722310"/>
            <a:chOff x="-2048472" y="-19050"/>
            <a:chExt cx="5097359" cy="1678484"/>
          </a:xfrm>
        </p:grpSpPr>
        <p:sp>
          <p:nvSpPr>
            <p:cNvPr id="10" name="Freeform 3"/>
            <p:cNvSpPr/>
            <p:nvPr/>
          </p:nvSpPr>
          <p:spPr>
            <a:xfrm>
              <a:off x="-2048472" y="1260265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1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2"/>
          <p:cNvGrpSpPr/>
          <p:nvPr/>
        </p:nvGrpSpPr>
        <p:grpSpPr>
          <a:xfrm>
            <a:off x="6019800" y="5482254"/>
            <a:ext cx="4076701" cy="3722310"/>
            <a:chOff x="-2048472" y="-19050"/>
            <a:chExt cx="5097359" cy="1678484"/>
          </a:xfrm>
        </p:grpSpPr>
        <p:sp>
          <p:nvSpPr>
            <p:cNvPr id="13" name="Freeform 3"/>
            <p:cNvSpPr/>
            <p:nvPr/>
          </p:nvSpPr>
          <p:spPr>
            <a:xfrm>
              <a:off x="-2048472" y="1260265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4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2"/>
          <p:cNvGrpSpPr/>
          <p:nvPr/>
        </p:nvGrpSpPr>
        <p:grpSpPr>
          <a:xfrm>
            <a:off x="10363200" y="5482254"/>
            <a:ext cx="4076701" cy="3722310"/>
            <a:chOff x="-2048472" y="-19050"/>
            <a:chExt cx="5097359" cy="1678484"/>
          </a:xfrm>
        </p:grpSpPr>
        <p:sp>
          <p:nvSpPr>
            <p:cNvPr id="16" name="Freeform 3"/>
            <p:cNvSpPr/>
            <p:nvPr/>
          </p:nvSpPr>
          <p:spPr>
            <a:xfrm>
              <a:off x="-2048472" y="1260265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7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2"/>
          <p:cNvGrpSpPr/>
          <p:nvPr/>
        </p:nvGrpSpPr>
        <p:grpSpPr>
          <a:xfrm>
            <a:off x="14211299" y="5503377"/>
            <a:ext cx="4076701" cy="3722310"/>
            <a:chOff x="-2048472" y="-19050"/>
            <a:chExt cx="5097359" cy="1678484"/>
          </a:xfrm>
        </p:grpSpPr>
        <p:sp>
          <p:nvSpPr>
            <p:cNvPr id="19" name="Freeform 3"/>
            <p:cNvSpPr/>
            <p:nvPr/>
          </p:nvSpPr>
          <p:spPr>
            <a:xfrm>
              <a:off x="-2048472" y="1260265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20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3816284" y="1900179"/>
            <a:ext cx="5179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Who’s</a:t>
            </a:r>
            <a:r>
              <a:rPr lang="vi-VN" sz="3200" smtClean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 = Who is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1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79218" b="30658"/>
          <a:stretch/>
        </p:blipFill>
        <p:spPr>
          <a:xfrm>
            <a:off x="3415809" y="1435927"/>
            <a:ext cx="7102260" cy="806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37" y="7861853"/>
            <a:ext cx="2050530" cy="2425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40" y="491394"/>
            <a:ext cx="8543925" cy="1228725"/>
          </a:xfrm>
          <a:prstGeom prst="rect">
            <a:avLst/>
          </a:prstGeom>
        </p:spPr>
      </p:pic>
      <p:sp>
        <p:nvSpPr>
          <p:cNvPr id="9" name="TextBox 18"/>
          <p:cNvSpPr txBox="1"/>
          <p:nvPr/>
        </p:nvSpPr>
        <p:spPr>
          <a:xfrm>
            <a:off x="10744200" y="3086100"/>
            <a:ext cx="6566131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Who’s </a:t>
            </a:r>
            <a:r>
              <a:rPr lang="en-US" sz="8800" smtClean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that</a:t>
            </a: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?</a:t>
            </a:r>
            <a:endParaRPr lang="en-US" sz="8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10058400" y="4838700"/>
            <a:ext cx="838199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It’s my </a:t>
            </a:r>
            <a:r>
              <a:rPr lang="en-US" sz="8800" smtClean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mother</a:t>
            </a: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  <a:endParaRPr lang="en-US" sz="8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9569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7714" y="2151259"/>
            <a:ext cx="15316200" cy="4392895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0151" y="0"/>
                  </a:moveTo>
                  <a:lnTo>
                    <a:pt x="3018736" y="0"/>
                  </a:lnTo>
                  <a:cubicBezTo>
                    <a:pt x="3026732" y="0"/>
                    <a:pt x="3034401" y="3177"/>
                    <a:pt x="3040056" y="8831"/>
                  </a:cubicBezTo>
                  <a:cubicBezTo>
                    <a:pt x="3045710" y="14486"/>
                    <a:pt x="3048887" y="22155"/>
                    <a:pt x="3048887" y="30151"/>
                  </a:cubicBezTo>
                  <a:lnTo>
                    <a:pt x="3048887" y="369017"/>
                  </a:lnTo>
                  <a:cubicBezTo>
                    <a:pt x="3048887" y="377014"/>
                    <a:pt x="3045710" y="384683"/>
                    <a:pt x="3040056" y="390338"/>
                  </a:cubicBezTo>
                  <a:cubicBezTo>
                    <a:pt x="3034401" y="395992"/>
                    <a:pt x="3026732" y="399169"/>
                    <a:pt x="3018736" y="399169"/>
                  </a:cubicBezTo>
                  <a:lnTo>
                    <a:pt x="30151" y="399169"/>
                  </a:lnTo>
                  <a:cubicBezTo>
                    <a:pt x="13499" y="399169"/>
                    <a:pt x="0" y="385669"/>
                    <a:pt x="0" y="369017"/>
                  </a:cubicBezTo>
                  <a:lnTo>
                    <a:pt x="0" y="30151"/>
                  </a:lnTo>
                  <a:cubicBezTo>
                    <a:pt x="0" y="22155"/>
                    <a:pt x="3177" y="14486"/>
                    <a:pt x="8831" y="8831"/>
                  </a:cubicBezTo>
                  <a:cubicBezTo>
                    <a:pt x="14486" y="3177"/>
                    <a:pt x="22155" y="0"/>
                    <a:pt x="30151" y="0"/>
                  </a:cubicBezTo>
                  <a:close/>
                </a:path>
              </a:pathLst>
            </a:custGeom>
            <a:solidFill>
              <a:srgbClr val="F663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47262" y="793630"/>
            <a:ext cx="3940738" cy="2241295"/>
          </a:xfrm>
          <a:custGeom>
            <a:avLst/>
            <a:gdLst/>
            <a:ahLst/>
            <a:cxnLst/>
            <a:rect l="l" t="t" r="r" b="b"/>
            <a:pathLst>
              <a:path w="3940738" h="2241295">
                <a:moveTo>
                  <a:pt x="0" y="0"/>
                </a:moveTo>
                <a:lnTo>
                  <a:pt x="3940738" y="0"/>
                </a:lnTo>
                <a:lnTo>
                  <a:pt x="3940738" y="2241295"/>
                </a:lnTo>
                <a:lnTo>
                  <a:pt x="0" y="2241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396348" y="4760508"/>
            <a:ext cx="2255304" cy="2088976"/>
          </a:xfrm>
          <a:custGeom>
            <a:avLst/>
            <a:gdLst/>
            <a:ahLst/>
            <a:cxnLst/>
            <a:rect l="l" t="t" r="r" b="b"/>
            <a:pathLst>
              <a:path w="2255304" h="2088976">
                <a:moveTo>
                  <a:pt x="2255305" y="0"/>
                </a:moveTo>
                <a:lnTo>
                  <a:pt x="0" y="0"/>
                </a:lnTo>
                <a:lnTo>
                  <a:pt x="0" y="2088976"/>
                </a:lnTo>
                <a:lnTo>
                  <a:pt x="2255305" y="2088976"/>
                </a:lnTo>
                <a:lnTo>
                  <a:pt x="225530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202214" y="2698600"/>
            <a:ext cx="11887200" cy="3298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08"/>
              </a:lnSpc>
              <a:spcBef>
                <a:spcPct val="0"/>
              </a:spcBef>
            </a:pPr>
            <a:r>
              <a:rPr lang="en-US" sz="13800" smtClean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Game: </a:t>
            </a:r>
            <a:endParaRPr lang="vi-VN" sz="13800" smtClean="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algn="ctr">
              <a:lnSpc>
                <a:spcPts val="12508"/>
              </a:lnSpc>
              <a:spcBef>
                <a:spcPct val="0"/>
              </a:spcBef>
            </a:pPr>
            <a:r>
              <a:rPr lang="vi-VN" sz="13800" smtClean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Pass the balls</a:t>
            </a:r>
            <a:endParaRPr lang="en-US" sz="138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23552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79218" b="30658"/>
          <a:stretch/>
        </p:blipFill>
        <p:spPr>
          <a:xfrm>
            <a:off x="3415809" y="1435927"/>
            <a:ext cx="7102260" cy="806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37" y="7861853"/>
            <a:ext cx="2050530" cy="2425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40" y="491394"/>
            <a:ext cx="8543925" cy="1228725"/>
          </a:xfrm>
          <a:prstGeom prst="rect">
            <a:avLst/>
          </a:prstGeom>
        </p:spPr>
      </p:pic>
      <p:sp>
        <p:nvSpPr>
          <p:cNvPr id="9" name="TextBox 18"/>
          <p:cNvSpPr txBox="1"/>
          <p:nvPr/>
        </p:nvSpPr>
        <p:spPr>
          <a:xfrm>
            <a:off x="10744200" y="3086100"/>
            <a:ext cx="6566131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Who’s </a:t>
            </a:r>
            <a:r>
              <a:rPr lang="en-US" sz="8800" smtClean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that</a:t>
            </a: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?</a:t>
            </a:r>
            <a:endParaRPr lang="en-US" sz="8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10058400" y="4838700"/>
            <a:ext cx="838199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It’s my </a:t>
            </a:r>
            <a:r>
              <a:rPr lang="en-US" sz="8800" smtClean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mother</a:t>
            </a: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  <a:endParaRPr lang="en-US" sz="8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15049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603" t="7430" r="53615" b="23228"/>
          <a:stretch/>
        </p:blipFill>
        <p:spPr>
          <a:xfrm>
            <a:off x="2977911" y="1664527"/>
            <a:ext cx="7102260" cy="806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7581900"/>
            <a:ext cx="2544955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40" y="491394"/>
            <a:ext cx="8543925" cy="1228725"/>
          </a:xfrm>
          <a:prstGeom prst="rect">
            <a:avLst/>
          </a:prstGeom>
        </p:spPr>
      </p:pic>
      <p:sp>
        <p:nvSpPr>
          <p:cNvPr id="9" name="TextBox 18"/>
          <p:cNvSpPr txBox="1"/>
          <p:nvPr/>
        </p:nvSpPr>
        <p:spPr>
          <a:xfrm>
            <a:off x="10744200" y="3086100"/>
            <a:ext cx="6566131" cy="1603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Who’s </a:t>
            </a:r>
            <a:r>
              <a:rPr lang="en-US" sz="8800" smtClean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this</a:t>
            </a: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?</a:t>
            </a:r>
            <a:endParaRPr lang="en-US" sz="8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10058400" y="4838700"/>
            <a:ext cx="838199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It’s my </a:t>
            </a:r>
            <a:r>
              <a:rPr lang="en-US" sz="8800" smtClean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father</a:t>
            </a: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  <a:endParaRPr lang="en-US" sz="8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292504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39263" y="1131605"/>
            <a:ext cx="9500486" cy="1243830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0151" y="0"/>
                  </a:moveTo>
                  <a:lnTo>
                    <a:pt x="3018736" y="0"/>
                  </a:lnTo>
                  <a:cubicBezTo>
                    <a:pt x="3026732" y="0"/>
                    <a:pt x="3034401" y="3177"/>
                    <a:pt x="3040056" y="8831"/>
                  </a:cubicBezTo>
                  <a:cubicBezTo>
                    <a:pt x="3045710" y="14486"/>
                    <a:pt x="3048887" y="22155"/>
                    <a:pt x="3048887" y="30151"/>
                  </a:cubicBezTo>
                  <a:lnTo>
                    <a:pt x="3048887" y="369017"/>
                  </a:lnTo>
                  <a:cubicBezTo>
                    <a:pt x="3048887" y="377014"/>
                    <a:pt x="3045710" y="384683"/>
                    <a:pt x="3040056" y="390338"/>
                  </a:cubicBezTo>
                  <a:cubicBezTo>
                    <a:pt x="3034401" y="395992"/>
                    <a:pt x="3026732" y="399169"/>
                    <a:pt x="3018736" y="399169"/>
                  </a:cubicBezTo>
                  <a:lnTo>
                    <a:pt x="30151" y="399169"/>
                  </a:lnTo>
                  <a:cubicBezTo>
                    <a:pt x="13499" y="399169"/>
                    <a:pt x="0" y="385669"/>
                    <a:pt x="0" y="369017"/>
                  </a:cubicBezTo>
                  <a:lnTo>
                    <a:pt x="0" y="30151"/>
                  </a:lnTo>
                  <a:cubicBezTo>
                    <a:pt x="0" y="22155"/>
                    <a:pt x="3177" y="14486"/>
                    <a:pt x="8831" y="8831"/>
                  </a:cubicBezTo>
                  <a:cubicBezTo>
                    <a:pt x="14486" y="3177"/>
                    <a:pt x="22155" y="0"/>
                    <a:pt x="30151" y="0"/>
                  </a:cubicBezTo>
                  <a:close/>
                </a:path>
              </a:pathLst>
            </a:custGeom>
            <a:solidFill>
              <a:srgbClr val="F663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97446" y="1531252"/>
            <a:ext cx="444535" cy="44453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38465" y="1531252"/>
            <a:ext cx="444535" cy="44453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47262" y="2375434"/>
            <a:ext cx="3940738" cy="2241295"/>
          </a:xfrm>
          <a:custGeom>
            <a:avLst/>
            <a:gdLst/>
            <a:ahLst/>
            <a:cxnLst/>
            <a:rect l="l" t="t" r="r" b="b"/>
            <a:pathLst>
              <a:path w="3940738" h="2241295">
                <a:moveTo>
                  <a:pt x="0" y="0"/>
                </a:moveTo>
                <a:lnTo>
                  <a:pt x="3940738" y="0"/>
                </a:lnTo>
                <a:lnTo>
                  <a:pt x="3940738" y="2241295"/>
                </a:lnTo>
                <a:lnTo>
                  <a:pt x="0" y="2241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355652" y="1189012"/>
            <a:ext cx="2255304" cy="2088976"/>
          </a:xfrm>
          <a:custGeom>
            <a:avLst/>
            <a:gdLst/>
            <a:ahLst/>
            <a:cxnLst/>
            <a:rect l="l" t="t" r="r" b="b"/>
            <a:pathLst>
              <a:path w="2255304" h="2088976">
                <a:moveTo>
                  <a:pt x="2255305" y="0"/>
                </a:moveTo>
                <a:lnTo>
                  <a:pt x="0" y="0"/>
                </a:lnTo>
                <a:lnTo>
                  <a:pt x="0" y="2088976"/>
                </a:lnTo>
                <a:lnTo>
                  <a:pt x="2255305" y="2088976"/>
                </a:lnTo>
                <a:lnTo>
                  <a:pt x="225530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41501" y="3857914"/>
            <a:ext cx="9302999" cy="6616758"/>
          </a:xfrm>
          <a:custGeom>
            <a:avLst/>
            <a:gdLst/>
            <a:ahLst/>
            <a:cxnLst/>
            <a:rect l="l" t="t" r="r" b="b"/>
            <a:pathLst>
              <a:path w="9302999" h="6616758">
                <a:moveTo>
                  <a:pt x="0" y="0"/>
                </a:moveTo>
                <a:lnTo>
                  <a:pt x="9302999" y="0"/>
                </a:lnTo>
                <a:lnTo>
                  <a:pt x="9302999" y="6616758"/>
                </a:lnTo>
                <a:lnTo>
                  <a:pt x="0" y="6616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751112" y="836525"/>
            <a:ext cx="6676787" cy="153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8"/>
              </a:lnSpc>
              <a:spcBef>
                <a:spcPct val="0"/>
              </a:spcBef>
            </a:pPr>
            <a:r>
              <a:rPr lang="en-US" sz="8934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868" t="8741" r="24350" b="21918"/>
          <a:stretch/>
        </p:blipFill>
        <p:spPr>
          <a:xfrm>
            <a:off x="2977911" y="1664527"/>
            <a:ext cx="7102260" cy="806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7581900"/>
            <a:ext cx="2544955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40" y="491394"/>
            <a:ext cx="8543925" cy="1228725"/>
          </a:xfrm>
          <a:prstGeom prst="rect">
            <a:avLst/>
          </a:prstGeom>
        </p:spPr>
      </p:pic>
      <p:sp>
        <p:nvSpPr>
          <p:cNvPr id="9" name="TextBox 18"/>
          <p:cNvSpPr txBox="1"/>
          <p:nvPr/>
        </p:nvSpPr>
        <p:spPr>
          <a:xfrm>
            <a:off x="10744200" y="3086100"/>
            <a:ext cx="6566131" cy="1603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Who’s </a:t>
            </a:r>
            <a:r>
              <a:rPr lang="en-US" sz="8800" smtClean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this</a:t>
            </a: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?</a:t>
            </a:r>
            <a:endParaRPr lang="en-US" sz="8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10058400" y="4838700"/>
            <a:ext cx="838199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It’s my </a:t>
            </a:r>
            <a:r>
              <a:rPr lang="en-US" sz="8800" smtClean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brother</a:t>
            </a: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  <a:endParaRPr lang="en-US" sz="8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357195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9618" t="4155" r="333" b="26505"/>
          <a:stretch/>
        </p:blipFill>
        <p:spPr>
          <a:xfrm>
            <a:off x="3768013" y="1664527"/>
            <a:ext cx="6061787" cy="7136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58" y="7296150"/>
            <a:ext cx="2544955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40" y="491394"/>
            <a:ext cx="8543925" cy="1228725"/>
          </a:xfrm>
          <a:prstGeom prst="rect">
            <a:avLst/>
          </a:prstGeom>
        </p:spPr>
      </p:pic>
      <p:sp>
        <p:nvSpPr>
          <p:cNvPr id="9" name="TextBox 18"/>
          <p:cNvSpPr txBox="1"/>
          <p:nvPr/>
        </p:nvSpPr>
        <p:spPr>
          <a:xfrm>
            <a:off x="10744200" y="3086100"/>
            <a:ext cx="6566131" cy="1603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Who’s </a:t>
            </a:r>
            <a:r>
              <a:rPr lang="en-US" sz="8800" smtClean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that</a:t>
            </a: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?</a:t>
            </a:r>
            <a:endParaRPr lang="en-US" sz="8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10058400" y="4838700"/>
            <a:ext cx="838199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It’s my </a:t>
            </a:r>
            <a:r>
              <a:rPr lang="en-US" sz="8800" smtClean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sister</a:t>
            </a:r>
            <a:r>
              <a:rPr lang="en-US" sz="88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  <a:endParaRPr lang="en-US" sz="88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76215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50" y="1551434"/>
            <a:ext cx="17488976" cy="82546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93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8741" y="488258"/>
            <a:ext cx="8507475" cy="1113822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663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11845" y="846133"/>
            <a:ext cx="398072" cy="3980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79785" y="874122"/>
            <a:ext cx="398072" cy="3980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83188" y="2305544"/>
            <a:ext cx="927181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Watch video and answer the questions:</a:t>
            </a:r>
            <a:endParaRPr lang="en-US" sz="60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943020" y="334391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 smtClean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AI video</a:t>
            </a:r>
            <a:endParaRPr lang="en-US" sz="8001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65982" y="4630670"/>
            <a:ext cx="1019124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vi-VN" sz="54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1. </a:t>
            </a:r>
            <a:r>
              <a:rPr lang="en-US" sz="54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Who’s this?</a:t>
            </a:r>
            <a:endParaRPr lang="en-US" sz="54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3" name="Freeform 23"/>
          <p:cNvSpPr/>
          <p:nvPr/>
        </p:nvSpPr>
        <p:spPr>
          <a:xfrm rot="782274">
            <a:off x="7730434" y="42855"/>
            <a:ext cx="13333525" cy="2212437"/>
          </a:xfrm>
          <a:custGeom>
            <a:avLst/>
            <a:gdLst/>
            <a:ahLst/>
            <a:cxnLst/>
            <a:rect l="l" t="t" r="r" b="b"/>
            <a:pathLst>
              <a:path w="13333525" h="2212437">
                <a:moveTo>
                  <a:pt x="0" y="0"/>
                </a:moveTo>
                <a:lnTo>
                  <a:pt x="13333525" y="0"/>
                </a:lnTo>
                <a:lnTo>
                  <a:pt x="13333525" y="2212436"/>
                </a:lnTo>
                <a:lnTo>
                  <a:pt x="0" y="2212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18657"/>
            </a:stretch>
          </a:blipFill>
        </p:spPr>
      </p:sp>
      <p:sp>
        <p:nvSpPr>
          <p:cNvPr id="24" name="TextBox 20"/>
          <p:cNvSpPr txBox="1"/>
          <p:nvPr/>
        </p:nvSpPr>
        <p:spPr>
          <a:xfrm>
            <a:off x="711304" y="5953653"/>
            <a:ext cx="83058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2.</a:t>
            </a:r>
            <a:r>
              <a:rPr lang="vi-VN" sz="5400" smtClean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54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How many people </a:t>
            </a:r>
            <a:r>
              <a:rPr lang="vi-VN" sz="54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are there </a:t>
            </a:r>
            <a:r>
              <a:rPr lang="en-US" sz="54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in her family? </a:t>
            </a:r>
            <a:endParaRPr lang="en-US" sz="54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21" name="pixverse-mp4-media-web-ori-b5a036f2-1bdd-4c32-b171-0b04968550c4_seed395711688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195" y="334391"/>
            <a:ext cx="6554599" cy="9723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/>
      <p:bldP spid="20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25943" y="397020"/>
            <a:ext cx="8507475" cy="1113822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6992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4838700"/>
            <a:ext cx="4953000" cy="5448300"/>
          </a:xfrm>
          <a:custGeom>
            <a:avLst/>
            <a:gdLst/>
            <a:ahLst/>
            <a:cxnLst/>
            <a:rect l="l" t="t" r="r" b="b"/>
            <a:pathLst>
              <a:path w="6892290" h="8229600">
                <a:moveTo>
                  <a:pt x="0" y="0"/>
                </a:moveTo>
                <a:lnTo>
                  <a:pt x="6892290" y="0"/>
                </a:lnTo>
                <a:lnTo>
                  <a:pt x="6892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114800" y="1742809"/>
            <a:ext cx="13440001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mtClean="0">
                <a:latin typeface="Sniglet" panose="020B0604020202020204" charset="0"/>
              </a:rPr>
              <a:t>Hello. My name’s …………. I’m ……. years old. There </a:t>
            </a:r>
            <a:r>
              <a:rPr lang="en-US" sz="5400">
                <a:latin typeface="Sniglet" panose="020B0604020202020204" charset="0"/>
              </a:rPr>
              <a:t>are </a:t>
            </a:r>
            <a:r>
              <a:rPr lang="en-US" sz="5400" smtClean="0">
                <a:latin typeface="Sniglet" panose="020B0604020202020204" charset="0"/>
              </a:rPr>
              <a:t>…...</a:t>
            </a:r>
            <a:r>
              <a:rPr lang="vi-VN" sz="5400" smtClean="0"/>
              <a:t> </a:t>
            </a:r>
            <a:r>
              <a:rPr lang="en-US" sz="5400" smtClean="0">
                <a:latin typeface="Sniglet" panose="020B0604020202020204" charset="0"/>
              </a:rPr>
              <a:t>people in my family.</a:t>
            </a:r>
          </a:p>
          <a:p>
            <a:pPr>
              <a:spcBef>
                <a:spcPct val="0"/>
              </a:spcBef>
            </a:pPr>
            <a:r>
              <a:rPr lang="en-US" sz="5400" smtClean="0">
                <a:latin typeface="Sniglet" panose="020B0604020202020204" charset="0"/>
              </a:rPr>
              <a:t> Look at the picture. </a:t>
            </a:r>
          </a:p>
          <a:p>
            <a:pPr>
              <a:spcBef>
                <a:spcPct val="0"/>
              </a:spcBef>
            </a:pPr>
            <a:r>
              <a:rPr lang="en-US" sz="5400" smtClean="0">
                <a:latin typeface="Sniglet" panose="020B0604020202020204" charset="0"/>
              </a:rPr>
              <a:t>This</a:t>
            </a:r>
            <a:r>
              <a:rPr lang="vi-VN" sz="5400" smtClean="0">
                <a:latin typeface="Sniglet" panose="020B0604020202020204" charset="0"/>
              </a:rPr>
              <a:t> i</a:t>
            </a:r>
            <a:r>
              <a:rPr lang="en-US" sz="5400" smtClean="0">
                <a:latin typeface="Sniglet" panose="020B0604020202020204" charset="0"/>
              </a:rPr>
              <a:t>s my father. His name’s ……... </a:t>
            </a:r>
          </a:p>
          <a:p>
            <a:pPr>
              <a:spcBef>
                <a:spcPct val="0"/>
              </a:spcBef>
            </a:pPr>
            <a:r>
              <a:rPr lang="en-US" sz="5400" smtClean="0">
                <a:latin typeface="Sniglet" panose="020B0604020202020204" charset="0"/>
              </a:rPr>
              <a:t>This</a:t>
            </a:r>
            <a:r>
              <a:rPr lang="vi-VN" sz="5400" smtClean="0">
                <a:latin typeface="Sniglet" panose="020B0604020202020204" charset="0"/>
              </a:rPr>
              <a:t> i</a:t>
            </a:r>
            <a:r>
              <a:rPr lang="en-US" sz="5400" smtClean="0">
                <a:latin typeface="Sniglet" panose="020B0604020202020204" charset="0"/>
              </a:rPr>
              <a:t>s my mother. Her name’s ……… </a:t>
            </a:r>
          </a:p>
          <a:p>
            <a:pPr>
              <a:spcBef>
                <a:spcPct val="0"/>
              </a:spcBef>
            </a:pPr>
            <a:r>
              <a:rPr lang="en-US" sz="5400" smtClean="0">
                <a:latin typeface="Sniglet" panose="020B0604020202020204" charset="0"/>
              </a:rPr>
              <a:t>And this</a:t>
            </a:r>
            <a:r>
              <a:rPr lang="vi-VN" sz="5400" smtClean="0">
                <a:latin typeface="Sniglet" panose="020B0604020202020204" charset="0"/>
              </a:rPr>
              <a:t> i</a:t>
            </a:r>
            <a:r>
              <a:rPr lang="en-US" sz="5400" smtClean="0">
                <a:latin typeface="Sniglet" panose="020B0604020202020204" charset="0"/>
              </a:rPr>
              <a:t>s my brother/ sister, ……………. He’</a:t>
            </a:r>
            <a:r>
              <a:rPr lang="vi-VN" sz="5400" smtClean="0">
                <a:latin typeface="Sniglet" panose="020B0604020202020204" charset="0"/>
              </a:rPr>
              <a:t>s/ She’s</a:t>
            </a:r>
            <a:r>
              <a:rPr lang="en-US" sz="5400" smtClean="0">
                <a:latin typeface="Sniglet" panose="020B0604020202020204" charset="0"/>
              </a:rPr>
              <a:t> ………….. years old. </a:t>
            </a:r>
          </a:p>
          <a:p>
            <a:pPr>
              <a:spcBef>
                <a:spcPct val="0"/>
              </a:spcBef>
            </a:pPr>
            <a:r>
              <a:rPr lang="en-US" sz="5400" smtClean="0">
                <a:latin typeface="Sniglet" panose="020B0604020202020204" charset="0"/>
              </a:rPr>
              <a:t>I love my family very much. What about you? </a:t>
            </a:r>
            <a:endParaRPr lang="en-US" sz="5400" b="1">
              <a:solidFill>
                <a:srgbClr val="000000"/>
              </a:solidFill>
              <a:latin typeface="Sniglet" panose="020B0604020202020204" charset="0"/>
              <a:ea typeface="Sniglet"/>
              <a:cs typeface="Sniglet"/>
              <a:sym typeface="Snigle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686800" y="269731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 smtClean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Let’s talk</a:t>
            </a:r>
            <a:endParaRPr lang="en-US" sz="8001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217738" y="723900"/>
            <a:ext cx="9852525" cy="2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2"/>
              </a:lnSpc>
              <a:spcBef>
                <a:spcPct val="0"/>
              </a:spcBef>
            </a:pPr>
            <a:r>
              <a:rPr lang="vi-VN" sz="14637" spc="219" smtClean="0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THANK YOU</a:t>
            </a:r>
            <a:r>
              <a:rPr lang="en-US" sz="14637" spc="219" smtClean="0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!</a:t>
            </a:r>
            <a:endParaRPr lang="en-US" sz="14637" spc="219">
              <a:solidFill>
                <a:srgbClr val="FFFFFF"/>
              </a:solidFill>
              <a:latin typeface="Bobby Jones Soft"/>
              <a:ea typeface="Bobby Jones Soft"/>
              <a:cs typeface="Bobby Jones Soft"/>
              <a:sym typeface="Bobby Jones Soft"/>
            </a:endParaRPr>
          </a:p>
        </p:txBody>
      </p:sp>
      <p:sp>
        <p:nvSpPr>
          <p:cNvPr id="4" name="Freeform 4"/>
          <p:cNvSpPr/>
          <p:nvPr/>
        </p:nvSpPr>
        <p:spPr>
          <a:xfrm rot="-624737">
            <a:off x="-2397019" y="284876"/>
            <a:ext cx="8965500" cy="1487649"/>
          </a:xfrm>
          <a:custGeom>
            <a:avLst/>
            <a:gdLst/>
            <a:ahLst/>
            <a:cxnLst/>
            <a:rect l="l" t="t" r="r" b="b"/>
            <a:pathLst>
              <a:path w="8965500" h="1487649">
                <a:moveTo>
                  <a:pt x="0" y="0"/>
                </a:moveTo>
                <a:lnTo>
                  <a:pt x="8965500" y="0"/>
                </a:lnTo>
                <a:lnTo>
                  <a:pt x="8965500" y="1487648"/>
                </a:lnTo>
                <a:lnTo>
                  <a:pt x="0" y="1487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18657"/>
            </a:stretch>
          </a:blipFill>
        </p:spPr>
      </p:sp>
      <p:sp>
        <p:nvSpPr>
          <p:cNvPr id="5" name="Freeform 5"/>
          <p:cNvSpPr/>
          <p:nvPr/>
        </p:nvSpPr>
        <p:spPr>
          <a:xfrm rot="1275872">
            <a:off x="12961386" y="707767"/>
            <a:ext cx="8965500" cy="1487649"/>
          </a:xfrm>
          <a:custGeom>
            <a:avLst/>
            <a:gdLst/>
            <a:ahLst/>
            <a:cxnLst/>
            <a:rect l="l" t="t" r="r" b="b"/>
            <a:pathLst>
              <a:path w="8965500" h="1487649">
                <a:moveTo>
                  <a:pt x="0" y="0"/>
                </a:moveTo>
                <a:lnTo>
                  <a:pt x="8965500" y="0"/>
                </a:lnTo>
                <a:lnTo>
                  <a:pt x="8965500" y="1487649"/>
                </a:lnTo>
                <a:lnTo>
                  <a:pt x="0" y="1487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1865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59981" y="-160891"/>
            <a:ext cx="8965500" cy="1487649"/>
          </a:xfrm>
          <a:custGeom>
            <a:avLst/>
            <a:gdLst/>
            <a:ahLst/>
            <a:cxnLst/>
            <a:rect l="l" t="t" r="r" b="b"/>
            <a:pathLst>
              <a:path w="8965500" h="1487649">
                <a:moveTo>
                  <a:pt x="0" y="0"/>
                </a:moveTo>
                <a:lnTo>
                  <a:pt x="8965500" y="0"/>
                </a:lnTo>
                <a:lnTo>
                  <a:pt x="8965500" y="1487649"/>
                </a:lnTo>
                <a:lnTo>
                  <a:pt x="0" y="1487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1865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85731" y="3093507"/>
            <a:ext cx="14250390" cy="8229600"/>
          </a:xfrm>
          <a:custGeom>
            <a:avLst/>
            <a:gdLst/>
            <a:ahLst/>
            <a:cxnLst/>
            <a:rect l="l" t="t" r="r" b="b"/>
            <a:pathLst>
              <a:path w="14250390" h="8229600">
                <a:moveTo>
                  <a:pt x="0" y="0"/>
                </a:moveTo>
                <a:lnTo>
                  <a:pt x="14250389" y="0"/>
                </a:lnTo>
                <a:lnTo>
                  <a:pt x="14250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6915" y="690790"/>
            <a:ext cx="2122385" cy="2015348"/>
          </a:xfrm>
          <a:custGeom>
            <a:avLst/>
            <a:gdLst/>
            <a:ahLst/>
            <a:cxnLst/>
            <a:rect l="l" t="t" r="r" b="b"/>
            <a:pathLst>
              <a:path w="2122385" h="2015348">
                <a:moveTo>
                  <a:pt x="0" y="0"/>
                </a:moveTo>
                <a:lnTo>
                  <a:pt x="2122385" y="0"/>
                </a:lnTo>
                <a:lnTo>
                  <a:pt x="2122385" y="2015349"/>
                </a:lnTo>
                <a:lnTo>
                  <a:pt x="0" y="20153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54955" y="1300393"/>
            <a:ext cx="1635564" cy="1677439"/>
          </a:xfrm>
          <a:custGeom>
            <a:avLst/>
            <a:gdLst/>
            <a:ahLst/>
            <a:cxnLst/>
            <a:rect l="l" t="t" r="r" b="b"/>
            <a:pathLst>
              <a:path w="1635564" h="1677439">
                <a:moveTo>
                  <a:pt x="0" y="0"/>
                </a:moveTo>
                <a:lnTo>
                  <a:pt x="1635565" y="0"/>
                </a:lnTo>
                <a:lnTo>
                  <a:pt x="1635565" y="1677439"/>
                </a:lnTo>
                <a:lnTo>
                  <a:pt x="0" y="167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0" y="41445"/>
            <a:ext cx="18228550" cy="10245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52825" y="1461490"/>
            <a:ext cx="4745374" cy="7843593"/>
          </a:xfrm>
          <a:custGeom>
            <a:avLst/>
            <a:gdLst/>
            <a:ahLst/>
            <a:cxnLst/>
            <a:rect l="l" t="t" r="r" b="b"/>
            <a:pathLst>
              <a:path w="4745374" h="7843593">
                <a:moveTo>
                  <a:pt x="0" y="0"/>
                </a:moveTo>
                <a:lnTo>
                  <a:pt x="4745374" y="0"/>
                </a:lnTo>
                <a:lnTo>
                  <a:pt x="4745374" y="7843592"/>
                </a:lnTo>
                <a:lnTo>
                  <a:pt x="0" y="7843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53529" y="9050273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53529" y="8076369"/>
            <a:ext cx="22092048" cy="1181931"/>
          </a:xfrm>
          <a:custGeom>
            <a:avLst/>
            <a:gdLst/>
            <a:ahLst/>
            <a:cxnLst/>
            <a:rect l="l" t="t" r="r" b="b"/>
            <a:pathLst>
              <a:path w="22092048" h="1181931">
                <a:moveTo>
                  <a:pt x="0" y="0"/>
                </a:moveTo>
                <a:lnTo>
                  <a:pt x="22092048" y="0"/>
                </a:lnTo>
                <a:lnTo>
                  <a:pt x="22092048" y="1181931"/>
                </a:lnTo>
                <a:lnTo>
                  <a:pt x="0" y="118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760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2504" y="9791737"/>
            <a:ext cx="19555748" cy="684451"/>
          </a:xfrm>
          <a:custGeom>
            <a:avLst/>
            <a:gdLst/>
            <a:ahLst/>
            <a:cxnLst/>
            <a:rect l="l" t="t" r="r" b="b"/>
            <a:pathLst>
              <a:path w="19555748" h="684451">
                <a:moveTo>
                  <a:pt x="0" y="0"/>
                </a:moveTo>
                <a:lnTo>
                  <a:pt x="19555748" y="0"/>
                </a:lnTo>
                <a:lnTo>
                  <a:pt x="19555748" y="684451"/>
                </a:lnTo>
                <a:lnTo>
                  <a:pt x="0" y="6844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65279" y="4977960"/>
            <a:ext cx="5069360" cy="4587771"/>
          </a:xfrm>
          <a:custGeom>
            <a:avLst/>
            <a:gdLst/>
            <a:ahLst/>
            <a:cxnLst/>
            <a:rect l="l" t="t" r="r" b="b"/>
            <a:pathLst>
              <a:path w="5069360" h="4587771">
                <a:moveTo>
                  <a:pt x="0" y="0"/>
                </a:moveTo>
                <a:lnTo>
                  <a:pt x="5069360" y="0"/>
                </a:lnTo>
                <a:lnTo>
                  <a:pt x="5069360" y="4587771"/>
                </a:lnTo>
                <a:lnTo>
                  <a:pt x="0" y="45877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1544317" y="1750219"/>
            <a:ext cx="2241925" cy="2026139"/>
          </a:xfrm>
          <a:custGeom>
            <a:avLst/>
            <a:gdLst/>
            <a:ahLst/>
            <a:cxnLst/>
            <a:rect l="l" t="t" r="r" b="b"/>
            <a:pathLst>
              <a:path w="2241925" h="2026139">
                <a:moveTo>
                  <a:pt x="2241925" y="0"/>
                </a:moveTo>
                <a:lnTo>
                  <a:pt x="0" y="0"/>
                </a:lnTo>
                <a:lnTo>
                  <a:pt x="0" y="2026139"/>
                </a:lnTo>
                <a:lnTo>
                  <a:pt x="2241925" y="2026139"/>
                </a:lnTo>
                <a:lnTo>
                  <a:pt x="224192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6577107"/>
            <a:ext cx="2240819" cy="3556855"/>
          </a:xfrm>
          <a:custGeom>
            <a:avLst/>
            <a:gdLst/>
            <a:ahLst/>
            <a:cxnLst/>
            <a:rect l="l" t="t" r="r" b="b"/>
            <a:pathLst>
              <a:path w="2240819" h="3556855">
                <a:moveTo>
                  <a:pt x="0" y="0"/>
                </a:moveTo>
                <a:lnTo>
                  <a:pt x="2240819" y="0"/>
                </a:lnTo>
                <a:lnTo>
                  <a:pt x="2240819" y="3556856"/>
                </a:lnTo>
                <a:lnTo>
                  <a:pt x="0" y="35568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994" y="198103"/>
            <a:ext cx="4662064" cy="4580478"/>
          </a:xfrm>
          <a:custGeom>
            <a:avLst/>
            <a:gdLst/>
            <a:ahLst/>
            <a:cxnLst/>
            <a:rect l="l" t="t" r="r" b="b"/>
            <a:pathLst>
              <a:path w="4662064" h="4580478">
                <a:moveTo>
                  <a:pt x="0" y="0"/>
                </a:moveTo>
                <a:lnTo>
                  <a:pt x="4662065" y="0"/>
                </a:lnTo>
                <a:lnTo>
                  <a:pt x="4662065" y="4580478"/>
                </a:lnTo>
                <a:lnTo>
                  <a:pt x="0" y="45804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136992" y="-292227"/>
            <a:ext cx="20235191" cy="1753717"/>
          </a:xfrm>
          <a:custGeom>
            <a:avLst/>
            <a:gdLst/>
            <a:ahLst/>
            <a:cxnLst/>
            <a:rect l="l" t="t" r="r" b="b"/>
            <a:pathLst>
              <a:path w="20235191" h="1753717">
                <a:moveTo>
                  <a:pt x="0" y="0"/>
                </a:moveTo>
                <a:lnTo>
                  <a:pt x="20235191" y="0"/>
                </a:lnTo>
                <a:lnTo>
                  <a:pt x="20235191" y="1753717"/>
                </a:lnTo>
                <a:lnTo>
                  <a:pt x="0" y="1753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883714" y="3029988"/>
            <a:ext cx="2256249" cy="196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663"/>
              </a:lnSpc>
            </a:pPr>
            <a:r>
              <a:rPr lang="en-US" sz="14663">
                <a:solidFill>
                  <a:srgbClr val="D04652"/>
                </a:solidFill>
                <a:latin typeface="Bernoru"/>
                <a:ea typeface="Bernoru"/>
                <a:cs typeface="Bernoru"/>
                <a:sym typeface="Bernoru"/>
              </a:rPr>
              <a:t>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92010" y="2469956"/>
            <a:ext cx="1521433" cy="252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28"/>
              </a:lnSpc>
              <a:spcBef>
                <a:spcPct val="0"/>
              </a:spcBef>
            </a:pPr>
            <a:r>
              <a:rPr lang="en-US" sz="14663">
                <a:solidFill>
                  <a:srgbClr val="BFCDCD"/>
                </a:solidFill>
                <a:latin typeface="Bernoru"/>
                <a:ea typeface="Bernoru"/>
                <a:cs typeface="Bernoru"/>
                <a:sym typeface="Bernoru"/>
              </a:rPr>
              <a:t>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70471" y="4245686"/>
            <a:ext cx="1288655" cy="252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28"/>
              </a:lnSpc>
              <a:spcBef>
                <a:spcPct val="0"/>
              </a:spcBef>
            </a:pPr>
            <a:r>
              <a:rPr lang="en-US" sz="14663">
                <a:solidFill>
                  <a:srgbClr val="699294"/>
                </a:solidFill>
                <a:latin typeface="Bernoru"/>
                <a:ea typeface="Bernoru"/>
                <a:cs typeface="Bernoru"/>
                <a:sym typeface="Bernoru"/>
              </a:rPr>
              <a:t>F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24209" y="4245686"/>
            <a:ext cx="1570470" cy="252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28"/>
              </a:lnSpc>
              <a:spcBef>
                <a:spcPct val="0"/>
              </a:spcBef>
            </a:pPr>
            <a:r>
              <a:rPr lang="en-US" sz="14663">
                <a:solidFill>
                  <a:srgbClr val="FFBD59"/>
                </a:solidFill>
                <a:latin typeface="Bernoru"/>
                <a:ea typeface="Bernoru"/>
                <a:cs typeface="Bernoru"/>
                <a:sym typeface="Bernoru"/>
              </a:rPr>
              <a:t>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63509" y="4245686"/>
            <a:ext cx="1776454" cy="252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28"/>
              </a:lnSpc>
              <a:spcBef>
                <a:spcPct val="0"/>
              </a:spcBef>
            </a:pPr>
            <a:r>
              <a:rPr lang="en-US" sz="14663">
                <a:solidFill>
                  <a:srgbClr val="294F6F"/>
                </a:solidFill>
                <a:latin typeface="Bernoru"/>
                <a:ea typeface="Bernoru"/>
                <a:cs typeface="Bernoru"/>
                <a:sym typeface="Bernoru"/>
              </a:rPr>
              <a:t>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81240" y="4245686"/>
            <a:ext cx="742975" cy="252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28"/>
              </a:lnSpc>
              <a:spcBef>
                <a:spcPct val="0"/>
              </a:spcBef>
            </a:pPr>
            <a:r>
              <a:rPr lang="en-US" sz="14663">
                <a:solidFill>
                  <a:srgbClr val="EFC09D"/>
                </a:solidFill>
                <a:latin typeface="Bernoru"/>
                <a:ea typeface="Bernoru"/>
                <a:cs typeface="Bernoru"/>
                <a:sym typeface="Bernoru"/>
              </a:rPr>
              <a:t>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37409" y="4245686"/>
            <a:ext cx="1278654" cy="252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28"/>
              </a:lnSpc>
              <a:spcBef>
                <a:spcPct val="0"/>
              </a:spcBef>
            </a:pPr>
            <a:r>
              <a:rPr lang="en-US" sz="14663">
                <a:solidFill>
                  <a:srgbClr val="D04652"/>
                </a:solidFill>
                <a:latin typeface="Bernoru"/>
                <a:ea typeface="Bernoru"/>
                <a:cs typeface="Bernoru"/>
                <a:sym typeface="Bernoru"/>
              </a:rPr>
              <a:t>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70185" y="4226152"/>
            <a:ext cx="841640" cy="252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28"/>
              </a:lnSpc>
              <a:spcBef>
                <a:spcPct val="0"/>
              </a:spcBef>
            </a:pPr>
            <a:r>
              <a:rPr lang="en-US" sz="14663">
                <a:solidFill>
                  <a:srgbClr val="EBB764"/>
                </a:solidFill>
                <a:latin typeface="Bernoru"/>
                <a:ea typeface="Bernoru"/>
                <a:cs typeface="Bernoru"/>
                <a:sym typeface="Bernoru"/>
              </a:rPr>
              <a:t>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73168" y="6738358"/>
            <a:ext cx="748687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Lesson 1 - Period 1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073058" y="2050056"/>
            <a:ext cx="398072" cy="39807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59728" y="1969837"/>
            <a:ext cx="4162181" cy="941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7"/>
              </a:lnSpc>
              <a:spcBef>
                <a:spcPct val="0"/>
              </a:spcBef>
            </a:pPr>
            <a:r>
              <a:rPr lang="en-US" sz="556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UNIT 11: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890263" y="770149"/>
            <a:ext cx="8507475" cy="1113822"/>
            <a:chOff x="0" y="0"/>
            <a:chExt cx="3048887" cy="3991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511933" y="1128024"/>
            <a:ext cx="398072" cy="39807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2035" y="1128024"/>
            <a:ext cx="398072" cy="39807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91650" y="667971"/>
            <a:ext cx="1715998" cy="1770598"/>
          </a:xfrm>
          <a:custGeom>
            <a:avLst/>
            <a:gdLst/>
            <a:ahLst/>
            <a:cxnLst/>
            <a:rect l="l" t="t" r="r" b="b"/>
            <a:pathLst>
              <a:path w="1715998" h="1770598">
                <a:moveTo>
                  <a:pt x="0" y="0"/>
                </a:moveTo>
                <a:lnTo>
                  <a:pt x="1715998" y="0"/>
                </a:lnTo>
                <a:lnTo>
                  <a:pt x="1715998" y="1770598"/>
                </a:lnTo>
                <a:lnTo>
                  <a:pt x="0" y="177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65920" y="515571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Vocabulary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110" y="2628900"/>
            <a:ext cx="5856845" cy="53747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8438" y="3771900"/>
            <a:ext cx="4038600" cy="34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7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90263" y="770149"/>
            <a:ext cx="8507475" cy="1113822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11933" y="1128024"/>
            <a:ext cx="398072" cy="3980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02035" y="1128024"/>
            <a:ext cx="398072" cy="3980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1650" y="667971"/>
            <a:ext cx="1715998" cy="1770598"/>
          </a:xfrm>
          <a:custGeom>
            <a:avLst/>
            <a:gdLst/>
            <a:ahLst/>
            <a:cxnLst/>
            <a:rect l="l" t="t" r="r" b="b"/>
            <a:pathLst>
              <a:path w="1715998" h="1770598">
                <a:moveTo>
                  <a:pt x="0" y="0"/>
                </a:moveTo>
                <a:lnTo>
                  <a:pt x="1715998" y="0"/>
                </a:lnTo>
                <a:lnTo>
                  <a:pt x="1715998" y="1770598"/>
                </a:lnTo>
                <a:lnTo>
                  <a:pt x="0" y="1770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44000" y="2086693"/>
            <a:ext cx="5623503" cy="5419008"/>
          </a:xfrm>
          <a:custGeom>
            <a:avLst/>
            <a:gdLst/>
            <a:ahLst/>
            <a:cxnLst/>
            <a:rect l="l" t="t" r="r" b="b"/>
            <a:pathLst>
              <a:path w="11999507" h="6437425">
                <a:moveTo>
                  <a:pt x="0" y="0"/>
                </a:moveTo>
                <a:lnTo>
                  <a:pt x="11999507" y="0"/>
                </a:lnTo>
                <a:lnTo>
                  <a:pt x="11999507" y="6437426"/>
                </a:lnTo>
                <a:lnTo>
                  <a:pt x="0" y="64374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l="-112460" b="-1828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65920" y="515571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Vocabulary</a:t>
            </a:r>
          </a:p>
        </p:txBody>
      </p:sp>
      <p:pic>
        <p:nvPicPr>
          <p:cNvPr id="15" name="track-3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69000" y="3997304"/>
            <a:ext cx="1295400" cy="1295400"/>
          </a:xfrm>
          <a:prstGeom prst="rect">
            <a:avLst/>
          </a:prstGeom>
        </p:spPr>
      </p:pic>
      <p:sp>
        <p:nvSpPr>
          <p:cNvPr id="16" name="Freeform 13"/>
          <p:cNvSpPr/>
          <p:nvPr/>
        </p:nvSpPr>
        <p:spPr>
          <a:xfrm>
            <a:off x="2767997" y="2086693"/>
            <a:ext cx="6223604" cy="5800008"/>
          </a:xfrm>
          <a:custGeom>
            <a:avLst/>
            <a:gdLst/>
            <a:ahLst/>
            <a:cxnLst/>
            <a:rect l="l" t="t" r="r" b="b"/>
            <a:pathLst>
              <a:path w="11999507" h="6437425">
                <a:moveTo>
                  <a:pt x="0" y="0"/>
                </a:moveTo>
                <a:lnTo>
                  <a:pt x="11999507" y="0"/>
                </a:lnTo>
                <a:lnTo>
                  <a:pt x="11999507" y="6437426"/>
                </a:lnTo>
                <a:lnTo>
                  <a:pt x="0" y="64374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l="832" r="-92805" b="-1051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90263" y="770149"/>
            <a:ext cx="8507475" cy="1113822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11933" y="1128024"/>
            <a:ext cx="398072" cy="3980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02035" y="1128024"/>
            <a:ext cx="398072" cy="3980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1650" y="667971"/>
            <a:ext cx="1715998" cy="1770598"/>
          </a:xfrm>
          <a:custGeom>
            <a:avLst/>
            <a:gdLst/>
            <a:ahLst/>
            <a:cxnLst/>
            <a:rect l="l" t="t" r="r" b="b"/>
            <a:pathLst>
              <a:path w="1715998" h="1770598">
                <a:moveTo>
                  <a:pt x="0" y="0"/>
                </a:moveTo>
                <a:lnTo>
                  <a:pt x="1715998" y="0"/>
                </a:lnTo>
                <a:lnTo>
                  <a:pt x="1715998" y="1770598"/>
                </a:lnTo>
                <a:lnTo>
                  <a:pt x="0" y="1770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05530" y="2438569"/>
            <a:ext cx="5468156" cy="6274895"/>
          </a:xfrm>
          <a:custGeom>
            <a:avLst/>
            <a:gdLst/>
            <a:ahLst/>
            <a:cxnLst/>
            <a:rect l="l" t="t" r="r" b="b"/>
            <a:pathLst>
              <a:path w="5468156" h="6274895">
                <a:moveTo>
                  <a:pt x="0" y="0"/>
                </a:moveTo>
                <a:lnTo>
                  <a:pt x="5468156" y="0"/>
                </a:lnTo>
                <a:lnTo>
                  <a:pt x="5468156" y="6274895"/>
                </a:lnTo>
                <a:lnTo>
                  <a:pt x="0" y="62748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2571" b="-528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028426" y="2977491"/>
            <a:ext cx="4632819" cy="5013703"/>
          </a:xfrm>
          <a:custGeom>
            <a:avLst/>
            <a:gdLst/>
            <a:ahLst/>
            <a:cxnLst/>
            <a:rect l="l" t="t" r="r" b="b"/>
            <a:pathLst>
              <a:path w="4632819" h="5013703">
                <a:moveTo>
                  <a:pt x="0" y="0"/>
                </a:moveTo>
                <a:lnTo>
                  <a:pt x="4632819" y="0"/>
                </a:lnTo>
                <a:lnTo>
                  <a:pt x="4632819" y="5013703"/>
                </a:lnTo>
                <a:lnTo>
                  <a:pt x="0" y="50137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908" b="-6309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365920" y="515571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Vocabulary</a:t>
            </a:r>
          </a:p>
        </p:txBody>
      </p:sp>
      <p:pic>
        <p:nvPicPr>
          <p:cNvPr id="17" name="track-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16600" y="4188942"/>
            <a:ext cx="12954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90263" y="770149"/>
            <a:ext cx="8507475" cy="1113822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11933" y="1128024"/>
            <a:ext cx="398072" cy="3980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02035" y="1128024"/>
            <a:ext cx="398072" cy="3980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1650" y="667971"/>
            <a:ext cx="1715998" cy="1770598"/>
          </a:xfrm>
          <a:custGeom>
            <a:avLst/>
            <a:gdLst/>
            <a:ahLst/>
            <a:cxnLst/>
            <a:rect l="l" t="t" r="r" b="b"/>
            <a:pathLst>
              <a:path w="1715998" h="1770598">
                <a:moveTo>
                  <a:pt x="0" y="0"/>
                </a:moveTo>
                <a:lnTo>
                  <a:pt x="1715998" y="0"/>
                </a:lnTo>
                <a:lnTo>
                  <a:pt x="1715998" y="1770598"/>
                </a:lnTo>
                <a:lnTo>
                  <a:pt x="0" y="1770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915400" y="2220857"/>
            <a:ext cx="5904607" cy="5970643"/>
          </a:xfrm>
          <a:custGeom>
            <a:avLst/>
            <a:gdLst/>
            <a:ahLst/>
            <a:cxnLst/>
            <a:rect l="l" t="t" r="r" b="b"/>
            <a:pathLst>
              <a:path w="11352015" h="6526970">
                <a:moveTo>
                  <a:pt x="0" y="0"/>
                </a:moveTo>
                <a:lnTo>
                  <a:pt x="11352016" y="0"/>
                </a:lnTo>
                <a:lnTo>
                  <a:pt x="11352016" y="6526971"/>
                </a:lnTo>
                <a:lnTo>
                  <a:pt x="0" y="65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l="-92256" r="-1" b="-9318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65920" y="515571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Vocabulary</a:t>
            </a:r>
          </a:p>
        </p:txBody>
      </p:sp>
      <p:pic>
        <p:nvPicPr>
          <p:cNvPr id="15" name="track-3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45200" y="4542442"/>
            <a:ext cx="1219200" cy="1219200"/>
          </a:xfrm>
          <a:prstGeom prst="rect">
            <a:avLst/>
          </a:prstGeom>
        </p:spPr>
      </p:pic>
      <p:sp>
        <p:nvSpPr>
          <p:cNvPr id="16" name="Freeform 13"/>
          <p:cNvSpPr/>
          <p:nvPr/>
        </p:nvSpPr>
        <p:spPr>
          <a:xfrm>
            <a:off x="3467993" y="2247900"/>
            <a:ext cx="5752207" cy="6499927"/>
          </a:xfrm>
          <a:custGeom>
            <a:avLst/>
            <a:gdLst/>
            <a:ahLst/>
            <a:cxnLst/>
            <a:rect l="l" t="t" r="r" b="b"/>
            <a:pathLst>
              <a:path w="11352015" h="6526970">
                <a:moveTo>
                  <a:pt x="0" y="0"/>
                </a:moveTo>
                <a:lnTo>
                  <a:pt x="11352016" y="0"/>
                </a:lnTo>
                <a:lnTo>
                  <a:pt x="11352016" y="6526971"/>
                </a:lnTo>
                <a:lnTo>
                  <a:pt x="0" y="652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l="1" t="-416" r="-9735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90263" y="770149"/>
            <a:ext cx="8507475" cy="1113822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11933" y="1128024"/>
            <a:ext cx="398072" cy="3980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02035" y="1128024"/>
            <a:ext cx="398072" cy="3980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1650" y="667971"/>
            <a:ext cx="1715998" cy="1770598"/>
          </a:xfrm>
          <a:custGeom>
            <a:avLst/>
            <a:gdLst/>
            <a:ahLst/>
            <a:cxnLst/>
            <a:rect l="l" t="t" r="r" b="b"/>
            <a:pathLst>
              <a:path w="1715998" h="1770598">
                <a:moveTo>
                  <a:pt x="0" y="0"/>
                </a:moveTo>
                <a:lnTo>
                  <a:pt x="1715998" y="0"/>
                </a:lnTo>
                <a:lnTo>
                  <a:pt x="1715998" y="1770598"/>
                </a:lnTo>
                <a:lnTo>
                  <a:pt x="0" y="1770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27391" y="2019300"/>
            <a:ext cx="6021409" cy="6778187"/>
          </a:xfrm>
          <a:custGeom>
            <a:avLst/>
            <a:gdLst/>
            <a:ahLst/>
            <a:cxnLst/>
            <a:rect l="l" t="t" r="r" b="b"/>
            <a:pathLst>
              <a:path w="11433219" h="6626288">
                <a:moveTo>
                  <a:pt x="0" y="0"/>
                </a:moveTo>
                <a:lnTo>
                  <a:pt x="11433218" y="0"/>
                </a:lnTo>
                <a:lnTo>
                  <a:pt x="11433218" y="6626287"/>
                </a:lnTo>
                <a:lnTo>
                  <a:pt x="0" y="662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t="2241" r="-89876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65920" y="515571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Vocabulary</a:t>
            </a:r>
          </a:p>
        </p:txBody>
      </p:sp>
      <p:pic>
        <p:nvPicPr>
          <p:cNvPr id="15" name="track-3 (mp3cut.net)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16600" y="4229100"/>
            <a:ext cx="1447800" cy="1447800"/>
          </a:xfrm>
          <a:prstGeom prst="rect">
            <a:avLst/>
          </a:prstGeom>
        </p:spPr>
      </p:pic>
      <p:sp>
        <p:nvSpPr>
          <p:cNvPr id="16" name="Freeform 13"/>
          <p:cNvSpPr/>
          <p:nvPr/>
        </p:nvSpPr>
        <p:spPr>
          <a:xfrm>
            <a:off x="9525000" y="2171199"/>
            <a:ext cx="5335610" cy="6477501"/>
          </a:xfrm>
          <a:custGeom>
            <a:avLst/>
            <a:gdLst/>
            <a:ahLst/>
            <a:cxnLst/>
            <a:rect l="l" t="t" r="r" b="b"/>
            <a:pathLst>
              <a:path w="11433219" h="6626288">
                <a:moveTo>
                  <a:pt x="0" y="0"/>
                </a:moveTo>
                <a:lnTo>
                  <a:pt x="11433218" y="0"/>
                </a:lnTo>
                <a:lnTo>
                  <a:pt x="11433218" y="6626287"/>
                </a:lnTo>
                <a:lnTo>
                  <a:pt x="0" y="662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l="-114282" r="1" b="-229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253</Words>
  <Application>Microsoft Office PowerPoint</Application>
  <PresentationFormat>Custom</PresentationFormat>
  <Paragraphs>73</Paragraphs>
  <Slides>25</Slides>
  <Notes>12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Bernoru</vt:lpstr>
      <vt:lpstr>Sniglet</vt:lpstr>
      <vt:lpstr>Arial</vt:lpstr>
      <vt:lpstr>Childos Arabic</vt:lpstr>
      <vt:lpstr>Calibri</vt:lpstr>
      <vt:lpstr>Wingdings</vt:lpstr>
      <vt:lpstr>Bobby Jones 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</dc:title>
  <cp:lastModifiedBy>STD_HUONG</cp:lastModifiedBy>
  <cp:revision>39</cp:revision>
  <dcterms:created xsi:type="dcterms:W3CDTF">2006-08-16T00:00:00Z</dcterms:created>
  <dcterms:modified xsi:type="dcterms:W3CDTF">2026-01-12T11:53:35Z</dcterms:modified>
  <dc:identifier>DAG8PdoK_Ts</dc:identifier>
</cp:coreProperties>
</file>