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a" ContentType="audio/x-ms-wma"/>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8" r:id="rId3"/>
    <p:sldMasterId id="2147483714" r:id="rId4"/>
    <p:sldMasterId id="2147483733" r:id="rId5"/>
  </p:sldMasterIdLst>
  <p:notesMasterIdLst>
    <p:notesMasterId r:id="rId31"/>
  </p:notesMasterIdLst>
  <p:sldIdLst>
    <p:sldId id="2667" r:id="rId6"/>
    <p:sldId id="314" r:id="rId7"/>
    <p:sldId id="2697" r:id="rId8"/>
    <p:sldId id="2704" r:id="rId9"/>
    <p:sldId id="321" r:id="rId10"/>
    <p:sldId id="328" r:id="rId11"/>
    <p:sldId id="2681" r:id="rId12"/>
    <p:sldId id="317" r:id="rId13"/>
    <p:sldId id="2679" r:id="rId14"/>
    <p:sldId id="2569" r:id="rId15"/>
    <p:sldId id="2692" r:id="rId16"/>
    <p:sldId id="2693" r:id="rId17"/>
    <p:sldId id="313" r:id="rId18"/>
    <p:sldId id="353" r:id="rId19"/>
    <p:sldId id="2696" r:id="rId20"/>
    <p:sldId id="2695" r:id="rId21"/>
    <p:sldId id="2691" r:id="rId22"/>
    <p:sldId id="2699" r:id="rId23"/>
    <p:sldId id="2701" r:id="rId24"/>
    <p:sldId id="2702" r:id="rId25"/>
    <p:sldId id="2698" r:id="rId26"/>
    <p:sldId id="322" r:id="rId27"/>
    <p:sldId id="2688" r:id="rId28"/>
    <p:sldId id="2703" r:id="rId29"/>
    <p:sldId id="26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5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4660"/>
  </p:normalViewPr>
  <p:slideViewPr>
    <p:cSldViewPr snapToGrid="0">
      <p:cViewPr varScale="1">
        <p:scale>
          <a:sx n="63" d="100"/>
          <a:sy n="63" d="100"/>
        </p:scale>
        <p:origin x="832" y="6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6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192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0605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719573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612571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CCCDEA-4F12-4DA3-BF73-4FE5A3F5B726}" type="slidenum">
              <a:rPr lang="en-US" smtClean="0"/>
              <a:t>16</a:t>
            </a:fld>
            <a:endParaRPr lang="en-US"/>
          </a:p>
        </p:txBody>
      </p:sp>
    </p:spTree>
    <p:extLst>
      <p:ext uri="{BB962C8B-B14F-4D97-AF65-F5344CB8AC3E}">
        <p14:creationId xmlns:p14="http://schemas.microsoft.com/office/powerpoint/2010/main" val="1949465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758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112811478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0B00-3067-48DF-B643-E72335EE67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301D0D-9B9C-404A-AFF4-A383F40F47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AAD009-7F8D-407A-B9B9-90DD0A4CB56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1/12/2026</a:t>
            </a:fld>
            <a:endParaRPr lang="en-US"/>
          </a:p>
        </p:txBody>
      </p:sp>
      <p:sp>
        <p:nvSpPr>
          <p:cNvPr id="5" name="Footer Placeholder 4">
            <a:extLst>
              <a:ext uri="{FF2B5EF4-FFF2-40B4-BE49-F238E27FC236}">
                <a16:creationId xmlns:a16="http://schemas.microsoft.com/office/drawing/2014/main" id="{685C8519-F3B9-4F99-BDF3-3C574403B58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BB3F0F-6821-42AA-85BA-B6767794410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757338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575C-7C72-40F3-B52C-4D9FF5B2E0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1888AF-A729-46A1-9839-2645CA7E86AD}"/>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F7FB6-D70A-41EF-BB06-8448617E4C1F}"/>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1/12/2026</a:t>
            </a:fld>
            <a:endParaRPr lang="en-US"/>
          </a:p>
        </p:txBody>
      </p:sp>
      <p:sp>
        <p:nvSpPr>
          <p:cNvPr id="5" name="Footer Placeholder 4">
            <a:extLst>
              <a:ext uri="{FF2B5EF4-FFF2-40B4-BE49-F238E27FC236}">
                <a16:creationId xmlns:a16="http://schemas.microsoft.com/office/drawing/2014/main" id="{5CE03461-2006-4326-940A-9BFD51649F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782DE-5D87-4752-A47F-3241862426C0}"/>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88698565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87E1-147C-4A7D-A220-7AB05F52326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DB0ABA-AA5C-47C0-A5DC-5D2FE8DA16D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E7B892-F24B-445A-B829-FB6DAE1E18C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1/12/2026</a:t>
            </a:fld>
            <a:endParaRPr lang="en-US"/>
          </a:p>
        </p:txBody>
      </p:sp>
      <p:sp>
        <p:nvSpPr>
          <p:cNvPr id="5" name="Footer Placeholder 4">
            <a:extLst>
              <a:ext uri="{FF2B5EF4-FFF2-40B4-BE49-F238E27FC236}">
                <a16:creationId xmlns:a16="http://schemas.microsoft.com/office/drawing/2014/main" id="{EEFBE965-618B-40D5-BE87-3E08ABE905B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223FCA-DF6B-40FA-8835-8A2B45F363A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60790386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8DE3-B2F7-47CE-B22E-AC6539549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DEE94F-4CF6-413D-B0EA-708D7B0150F2}"/>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DE2B77-03F1-4572-9AEB-E1B3EBE35573}"/>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C6075-63B1-4A4C-AF60-9E790CDAC42B}"/>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1/12/2026</a:t>
            </a:fld>
            <a:endParaRPr lang="en-US"/>
          </a:p>
        </p:txBody>
      </p:sp>
      <p:sp>
        <p:nvSpPr>
          <p:cNvPr id="6" name="Footer Placeholder 5">
            <a:extLst>
              <a:ext uri="{FF2B5EF4-FFF2-40B4-BE49-F238E27FC236}">
                <a16:creationId xmlns:a16="http://schemas.microsoft.com/office/drawing/2014/main" id="{7E40913A-50AB-45B4-B1D3-C9280E21DB6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2A6F1C-8E39-4710-A373-D55E31188777}"/>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575202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0202-AF3C-435D-B081-B0BEE74677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1AF7E9-1CD6-457E-AE18-9E159F03E20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78C35-AECD-4096-BB99-D47167E7C89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1E8193-1AA0-4150-90B7-BF79EDF7183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3D236E-D71C-4081-BA1A-DCD29B27815A}"/>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CDD53-EAD1-4596-8311-A1DF93360796}"/>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1/12/2026</a:t>
            </a:fld>
            <a:endParaRPr lang="en-US"/>
          </a:p>
        </p:txBody>
      </p:sp>
      <p:sp>
        <p:nvSpPr>
          <p:cNvPr id="8" name="Footer Placeholder 7">
            <a:extLst>
              <a:ext uri="{FF2B5EF4-FFF2-40B4-BE49-F238E27FC236}">
                <a16:creationId xmlns:a16="http://schemas.microsoft.com/office/drawing/2014/main" id="{2306316E-2198-4E26-85F8-657F8ACE3F7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15BB8B8-347A-4EDC-95F3-521DD0FCB9AF}"/>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12364314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5712-CB61-4DDE-B3B4-999C548612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F3015F1-2FEF-4B8B-BF51-B95E7517F4A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1/12/2026</a:t>
            </a:fld>
            <a:endParaRPr lang="en-US"/>
          </a:p>
        </p:txBody>
      </p:sp>
      <p:sp>
        <p:nvSpPr>
          <p:cNvPr id="4" name="Footer Placeholder 3">
            <a:extLst>
              <a:ext uri="{FF2B5EF4-FFF2-40B4-BE49-F238E27FC236}">
                <a16:creationId xmlns:a16="http://schemas.microsoft.com/office/drawing/2014/main" id="{8360FB28-E074-42D5-B371-1F8E6D6EADC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9CB7B7-7DD7-4B1C-9FD2-F6A7370C768A}"/>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25895687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596372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DBC11-0A61-4158-B580-4575C086580A}"/>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1/12/2026</a:t>
            </a:fld>
            <a:endParaRPr lang="en-US"/>
          </a:p>
        </p:txBody>
      </p:sp>
      <p:sp>
        <p:nvSpPr>
          <p:cNvPr id="3" name="Footer Placeholder 2">
            <a:extLst>
              <a:ext uri="{FF2B5EF4-FFF2-40B4-BE49-F238E27FC236}">
                <a16:creationId xmlns:a16="http://schemas.microsoft.com/office/drawing/2014/main" id="{F4C590C5-34A9-4416-BDF4-65A61A330CF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361B17-F65D-4863-A529-46FA88642C0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1428103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C7839-ED62-4BD5-BA85-28FBBE9551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63DCC5-F297-482C-BB8C-CB470B776DE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94F861-F5FA-4998-A21F-B93DB0BA26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BC6EB5-6882-49D3-817F-AC85A5E9C494}"/>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1/12/2026</a:t>
            </a:fld>
            <a:endParaRPr lang="en-US"/>
          </a:p>
        </p:txBody>
      </p:sp>
      <p:sp>
        <p:nvSpPr>
          <p:cNvPr id="6" name="Footer Placeholder 5">
            <a:extLst>
              <a:ext uri="{FF2B5EF4-FFF2-40B4-BE49-F238E27FC236}">
                <a16:creationId xmlns:a16="http://schemas.microsoft.com/office/drawing/2014/main" id="{932E9E31-1762-4D41-B501-7B95C7C7C3F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A570FB-ED51-4E82-885B-333D58C31752}"/>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008088305"/>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095E-104D-408D-B361-03A89FB4C3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5C23AC-A768-49BC-B0E6-6E4E7CCA7EA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140800-A615-4457-8EBA-D9560E698A1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B0239C-BE40-4515-9180-A81E3A44A37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1/12/2026</a:t>
            </a:fld>
            <a:endParaRPr lang="en-US"/>
          </a:p>
        </p:txBody>
      </p:sp>
      <p:sp>
        <p:nvSpPr>
          <p:cNvPr id="6" name="Footer Placeholder 5">
            <a:extLst>
              <a:ext uri="{FF2B5EF4-FFF2-40B4-BE49-F238E27FC236}">
                <a16:creationId xmlns:a16="http://schemas.microsoft.com/office/drawing/2014/main" id="{2DB9C5EF-C768-401D-90FC-0280DF97109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C7CC3B-7C4A-4C07-AC45-A01BD60A47E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37940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71AD-9549-4037-8BE3-E3899EB0FC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7F8CF-4E89-4EE1-B363-B07B47EA4633}"/>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4CC93-27D7-4A19-9043-066A6A43198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1/12/2026</a:t>
            </a:fld>
            <a:endParaRPr lang="en-US"/>
          </a:p>
        </p:txBody>
      </p:sp>
      <p:sp>
        <p:nvSpPr>
          <p:cNvPr id="5" name="Footer Placeholder 4">
            <a:extLst>
              <a:ext uri="{FF2B5EF4-FFF2-40B4-BE49-F238E27FC236}">
                <a16:creationId xmlns:a16="http://schemas.microsoft.com/office/drawing/2014/main" id="{AD35A64A-620C-448C-AA7D-81C737740C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D3AD9C-00E1-442F-B4F9-F6F35492475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9919736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E3E36-2A46-43D2-B5FF-7B6E81F1D6D7}"/>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957581-0075-4578-BDAF-1CBA29EE1882}"/>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FEB02-E186-4750-AE64-EEB1E1EAF41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1/12/2026</a:t>
            </a:fld>
            <a:endParaRPr lang="en-US"/>
          </a:p>
        </p:txBody>
      </p:sp>
      <p:sp>
        <p:nvSpPr>
          <p:cNvPr id="5" name="Footer Placeholder 4">
            <a:extLst>
              <a:ext uri="{FF2B5EF4-FFF2-40B4-BE49-F238E27FC236}">
                <a16:creationId xmlns:a16="http://schemas.microsoft.com/office/drawing/2014/main" id="{0BA7463F-6DBE-4A14-9725-8F507DF74B2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CB41FA-38C2-49D5-A7D1-245A9B47E33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1642030540"/>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1/12/2026</a:t>
            </a:fld>
            <a:endParaRPr lang="en-US" dirty="0"/>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36406074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5385824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1/12/2026</a:t>
            </a:fld>
            <a:endParaRPr lang="en-US" dirty="0"/>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76955759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57237248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1/12/2026</a:t>
            </a:fld>
            <a:endParaRPr lang="en-US" dirty="0"/>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0" tIns="45699" rIns="91420" bIns="45699" anchor="ctr" anchorCtr="0">
            <a:noAutofit/>
          </a:bodyPr>
          <a:lstStyle/>
          <a:p>
            <a:pPr algn="ctr">
              <a:buClr>
                <a:srgbClr val="000000"/>
              </a:buClr>
              <a:buFont typeface="Arial"/>
              <a:buNone/>
            </a:pPr>
            <a:endParaRPr sz="1351" kern="0" dirty="0">
              <a:solidFill>
                <a:srgbClr val="FFFFFF"/>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9" y="4"/>
            <a:ext cx="1207699"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a:buNone/>
            </a:pPr>
            <a:endParaRPr lang="en-US" sz="1800" dirty="0">
              <a:solidFill>
                <a:srgbClr val="FFFFFF"/>
              </a:solidFill>
              <a:latin typeface="UTM Avo" panose="02040603050506020204" pitchFamily="18" charset="0"/>
              <a:sym typeface="Arial"/>
            </a:endParaRPr>
          </a:p>
        </p:txBody>
      </p:sp>
    </p:spTree>
    <p:extLst>
      <p:ext uri="{BB962C8B-B14F-4D97-AF65-F5344CB8AC3E}">
        <p14:creationId xmlns:p14="http://schemas.microsoft.com/office/powerpoint/2010/main" val="55781347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4006596276"/>
      </p:ext>
    </p:extLst>
  </p:cSld>
  <p:clrMapOvr>
    <a:masterClrMapping/>
  </p:clrMapOvr>
  <p:transition spd="slow">
    <p:wip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01066003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1/12/2026</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1/12/2026</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1/12/2026</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1/12/2026</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1/12/2026</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1/12/2026</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1/12/2026</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1/12/2026</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1/12/2026</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1/12/2026</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1/12/2026</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62922303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9256717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821590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2.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9089843B-86F8-5DED-8A7B-7B2955BF6FAB}"/>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543052" y="123825"/>
            <a:ext cx="1362076" cy="1362076"/>
          </a:xfrm>
          <a:prstGeom prst="rect">
            <a:avLst/>
          </a:prstGeom>
        </p:spPr>
      </p:pic>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8" r:id="rId6"/>
    <p:sldLayoutId id="2147483669" r:id="rId7"/>
    <p:sldLayoutId id="2147483670" r:id="rId8"/>
    <p:sldLayoutId id="2147483671" r:id="rId9"/>
    <p:sldLayoutId id="2147483677" r:id="rId10"/>
    <p:sldLayoutId id="2147483678" r:id="rId11"/>
    <p:sldLayoutId id="2147483679" r:id="rId12"/>
    <p:sldLayoutId id="2147483680" r:id="rId13"/>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4540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234BF7F3-103F-43D2-BD9B-85C2B40EA14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1/12/2026</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p:wipe/>
  </p:transition>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3.mp3"/><Relationship Id="rId7" Type="http://schemas.openxmlformats.org/officeDocument/2006/relationships/image" Target="../media/image41.emf"/><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audio" Target="../media/media3.mp3"/><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5.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4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slideLayout" Target="../slideLayouts/slideLayout31.xml"/><Relationship Id="rId7" Type="http://schemas.openxmlformats.org/officeDocument/2006/relationships/slide" Target="slide7.xml"/><Relationship Id="rId12" Type="http://schemas.openxmlformats.org/officeDocument/2006/relationships/image" Target="../media/image2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1.png"/><Relationship Id="rId11" Type="http://schemas.openxmlformats.org/officeDocument/2006/relationships/image" Target="../media/image25.gif"/><Relationship Id="rId5" Type="http://schemas.openxmlformats.org/officeDocument/2006/relationships/audio" Target="../media/audio1.wav"/><Relationship Id="rId10" Type="http://schemas.openxmlformats.org/officeDocument/2006/relationships/image" Target="../media/image24.gif"/><Relationship Id="rId4" Type="http://schemas.openxmlformats.org/officeDocument/2006/relationships/notesSlide" Target="../notesSlides/notesSlide3.xml"/><Relationship Id="rId9" Type="http://schemas.openxmlformats.org/officeDocument/2006/relationships/image" Target="../media/image23.gif"/><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8.png"/><Relationship Id="rId3" Type="http://schemas.openxmlformats.org/officeDocument/2006/relationships/slideLayout" Target="../slideLayouts/slideLayout31.xml"/><Relationship Id="rId7" Type="http://schemas.openxmlformats.org/officeDocument/2006/relationships/slide" Target="slide7.xml"/><Relationship Id="rId12" Type="http://schemas.openxmlformats.org/officeDocument/2006/relationships/slide" Target="slide5.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1.png"/><Relationship Id="rId11" Type="http://schemas.openxmlformats.org/officeDocument/2006/relationships/image" Target="../media/image25.gif"/><Relationship Id="rId5" Type="http://schemas.openxmlformats.org/officeDocument/2006/relationships/audio" Target="../media/audio1.wav"/><Relationship Id="rId10" Type="http://schemas.openxmlformats.org/officeDocument/2006/relationships/image" Target="../media/image24.gif"/><Relationship Id="rId4" Type="http://schemas.openxmlformats.org/officeDocument/2006/relationships/notesSlide" Target="../notesSlides/notesSlide4.xml"/><Relationship Id="rId9" Type="http://schemas.openxmlformats.org/officeDocument/2006/relationships/image" Target="../media/image23.gif"/></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4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id="{ADBD2D36-3703-F1DC-BC96-0C8A78829E59}"/>
              </a:ext>
            </a:extLst>
          </p:cNvPr>
          <p:cNvGrpSpPr/>
          <p:nvPr/>
        </p:nvGrpSpPr>
        <p:grpSpPr>
          <a:xfrm>
            <a:off x="513906" y="985843"/>
            <a:ext cx="8056184" cy="2749096"/>
            <a:chOff x="385430" y="739382"/>
            <a:chExt cx="6042138" cy="2061822"/>
          </a:xfrm>
        </p:grpSpPr>
        <p:sp>
          <p:nvSpPr>
            <p:cNvPr id="8" name="Rectangle 13">
              <a:extLst>
                <a:ext uri="{FF2B5EF4-FFF2-40B4-BE49-F238E27FC236}">
                  <a16:creationId xmlns:a16="http://schemas.microsoft.com/office/drawing/2014/main" id="{7B3B9BD9-081A-C1C5-135C-5F3618286482}"/>
                </a:ext>
              </a:extLst>
            </p:cNvPr>
            <p:cNvSpPr/>
            <p:nvPr/>
          </p:nvSpPr>
          <p:spPr>
            <a:xfrm>
              <a:off x="2161495" y="2239463"/>
              <a:ext cx="3069724"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Bài</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7 – </a:t>
              </a: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Tiết</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1</a:t>
              </a:r>
            </a:p>
          </p:txBody>
        </p:sp>
        <p:grpSp>
          <p:nvGrpSpPr>
            <p:cNvPr id="14" name="Nhóm 13">
              <a:extLst>
                <a:ext uri="{FF2B5EF4-FFF2-40B4-BE49-F238E27FC236}">
                  <a16:creationId xmlns:a16="http://schemas.microsoft.com/office/drawing/2014/main" id="{3CD16E31-D6E5-B223-F73D-AC28354E4323}"/>
                </a:ext>
              </a:extLst>
            </p:cNvPr>
            <p:cNvGrpSpPr/>
            <p:nvPr/>
          </p:nvGrpSpPr>
          <p:grpSpPr>
            <a:xfrm>
              <a:off x="385430" y="739382"/>
              <a:ext cx="6042138" cy="1113162"/>
              <a:chOff x="385430" y="739382"/>
              <a:chExt cx="6042138" cy="1113162"/>
            </a:xfrm>
          </p:grpSpPr>
          <p:sp>
            <p:nvSpPr>
              <p:cNvPr id="7" name="TextBox 12">
                <a:extLst>
                  <a:ext uri="{FF2B5EF4-FFF2-40B4-BE49-F238E27FC236}">
                    <a16:creationId xmlns:a16="http://schemas.microsoft.com/office/drawing/2014/main" id="{280AE068-ECF6-64F8-7E80-D64C4BFA0D1A}"/>
                  </a:ext>
                </a:extLst>
              </p:cNvPr>
              <p:cNvSpPr txBox="1"/>
              <p:nvPr/>
            </p:nvSpPr>
            <p:spPr>
              <a:xfrm>
                <a:off x="385430" y="739382"/>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3200" b="1" dirty="0" err="1">
                    <a:solidFill>
                      <a:srgbClr val="0070C0"/>
                    </a:solidFill>
                    <a:latin typeface="UTM Isadora" panose="02040603050506020204" pitchFamily="18" charset="0"/>
                    <a:sym typeface="Arial"/>
                  </a:rPr>
                  <a:t>Thứ</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ngày</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tháng</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năm</a:t>
                </a:r>
                <a:r>
                  <a:rPr lang="en-US" sz="3200" b="1" dirty="0">
                    <a:solidFill>
                      <a:srgbClr val="0070C0"/>
                    </a:solidFill>
                    <a:latin typeface="UTM Isadora" panose="02040603050506020204" pitchFamily="18" charset="0"/>
                    <a:sym typeface="Arial"/>
                  </a:rPr>
                  <a:t> …</a:t>
                </a:r>
              </a:p>
            </p:txBody>
          </p:sp>
          <p:pic>
            <p:nvPicPr>
              <p:cNvPr id="9" name="Hình ảnh 8" descr="Ảnh có chứa văn bản, màn hình&#10;&#10;Mô tả được tạo tự động">
                <a:extLst>
                  <a:ext uri="{FF2B5EF4-FFF2-40B4-BE49-F238E27FC236}">
                    <a16:creationId xmlns:a16="http://schemas.microsoft.com/office/drawing/2014/main" id="{03DB1335-EC72-BAA9-8D87-6B97F98678D1}"/>
                  </a:ext>
                </a:extLst>
              </p:cNvPr>
              <p:cNvPicPr>
                <a:picLocks noChangeAspect="1"/>
              </p:cNvPicPr>
              <p:nvPr/>
            </p:nvPicPr>
            <p:blipFill>
              <a:blip r:embed="rId3"/>
              <a:stretch>
                <a:fillRect/>
              </a:stretch>
            </p:blipFill>
            <p:spPr>
              <a:xfrm>
                <a:off x="2020840" y="1330964"/>
                <a:ext cx="2469371" cy="521580"/>
              </a:xfrm>
              <a:prstGeom prst="rect">
                <a:avLst/>
              </a:prstGeom>
            </p:spPr>
          </p:pic>
        </p:grpSp>
      </p:grpSp>
      <p:pic>
        <p:nvPicPr>
          <p:cNvPr id="3" name="Picture 2" descr="A child painting a rainbow on a easel&#10;&#10;Description automatically generated">
            <a:extLst>
              <a:ext uri="{FF2B5EF4-FFF2-40B4-BE49-F238E27FC236}">
                <a16:creationId xmlns:a16="http://schemas.microsoft.com/office/drawing/2014/main" id="{6795D813-D17D-F3FF-A467-30B61BC49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8105" y="2658858"/>
            <a:ext cx="4755376" cy="4505266"/>
          </a:xfrm>
          <a:prstGeom prst="rect">
            <a:avLst/>
          </a:prstGeom>
        </p:spPr>
      </p:pic>
      <p:pic>
        <p:nvPicPr>
          <p:cNvPr id="4" name="Picture 3">
            <a:extLst>
              <a:ext uri="{FF2B5EF4-FFF2-40B4-BE49-F238E27FC236}">
                <a16:creationId xmlns:a16="http://schemas.microsoft.com/office/drawing/2014/main" id="{5FCA288F-1747-6FB6-79B8-99109B1B3868}"/>
              </a:ext>
            </a:extLst>
          </p:cNvPr>
          <p:cNvPicPr>
            <a:picLocks noChangeAspect="1"/>
          </p:cNvPicPr>
          <p:nvPr/>
        </p:nvPicPr>
        <p:blipFill>
          <a:blip r:embed="rId5"/>
          <a:stretch>
            <a:fillRect/>
          </a:stretch>
        </p:blipFill>
        <p:spPr>
          <a:xfrm rot="19512901">
            <a:off x="-581550" y="2588188"/>
            <a:ext cx="3743268" cy="1383912"/>
          </a:xfrm>
          <a:prstGeom prst="rect">
            <a:avLst/>
          </a:prstGeom>
        </p:spPr>
      </p:pic>
      <p:pic>
        <p:nvPicPr>
          <p:cNvPr id="5" name="Picture 4">
            <a:extLst>
              <a:ext uri="{FF2B5EF4-FFF2-40B4-BE49-F238E27FC236}">
                <a16:creationId xmlns:a16="http://schemas.microsoft.com/office/drawing/2014/main" id="{B42262FC-795A-6D5E-6FC8-813C4CB888ED}"/>
              </a:ext>
            </a:extLst>
          </p:cNvPr>
          <p:cNvPicPr>
            <a:picLocks noChangeAspect="1"/>
          </p:cNvPicPr>
          <p:nvPr/>
        </p:nvPicPr>
        <p:blipFill>
          <a:blip r:embed="rId6"/>
          <a:stretch>
            <a:fillRect/>
          </a:stretch>
        </p:blipFill>
        <p:spPr>
          <a:xfrm>
            <a:off x="1359177" y="2936382"/>
            <a:ext cx="6925656" cy="4889416"/>
          </a:xfrm>
          <a:prstGeom prst="rect">
            <a:avLst/>
          </a:prstGeom>
        </p:spPr>
      </p:pic>
      <p:grpSp>
        <p:nvGrpSpPr>
          <p:cNvPr id="6" name="Google Shape;3690;p36">
            <a:extLst>
              <a:ext uri="{FF2B5EF4-FFF2-40B4-BE49-F238E27FC236}">
                <a16:creationId xmlns:a16="http://schemas.microsoft.com/office/drawing/2014/main"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319617" y="2966305"/>
            <a:ext cx="11511357" cy="2853671"/>
            <a:chOff x="445063" y="2349054"/>
            <a:chExt cx="8472360" cy="2601052"/>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5"/>
              <a:ext cx="8281539" cy="2552831"/>
            </a:xfrm>
            <a:prstGeom prst="rect">
              <a:avLst/>
            </a:prstGeom>
            <a:noFill/>
          </p:spPr>
          <p:txBody>
            <a:bodyPr wrap="square" rtlCol="0">
              <a:spAutoFit/>
            </a:bodyPr>
            <a:lstStyle/>
            <a:p>
              <a:pPr algn="just" defTabSz="1219170">
                <a:buClr>
                  <a:srgbClr val="000000"/>
                </a:buClr>
                <a:defRPr/>
              </a:pPr>
              <a:r>
                <a:rPr lang="vi-VN" sz="4400" kern="0" dirty="0" smtClean="0">
                  <a:solidFill>
                    <a:srgbClr val="000000"/>
                  </a:solidFill>
                  <a:cs typeface="Arial"/>
                  <a:sym typeface="Arial"/>
                </a:rPr>
                <a:t>Hai </a:t>
              </a:r>
              <a:r>
                <a:rPr lang="vi-VN" sz="4400" kern="0" dirty="0">
                  <a:solidFill>
                    <a:srgbClr val="000000"/>
                  </a:solidFill>
                  <a:cs typeface="Arial"/>
                  <a:sym typeface="Arial"/>
                </a:rPr>
                <a:t>bức chân dung </a:t>
              </a:r>
              <a:r>
                <a:rPr lang="vi-VN" sz="4400" kern="0" dirty="0" smtClean="0">
                  <a:solidFill>
                    <a:srgbClr val="000000"/>
                  </a:solidFill>
                  <a:cs typeface="Arial"/>
                  <a:sym typeface="Arial"/>
                </a:rPr>
                <a:t>  thực </a:t>
              </a:r>
              <a:r>
                <a:rPr lang="vi-VN" sz="4400" kern="0" dirty="0">
                  <a:solidFill>
                    <a:srgbClr val="000000"/>
                  </a:solidFill>
                  <a:cs typeface="Arial"/>
                  <a:sym typeface="Arial"/>
                </a:rPr>
                <a:t>sự là hai tác phẩm nghệ thuật, bởi người trong tranh được </a:t>
              </a:r>
              <a:r>
                <a:rPr lang="vi-VN" sz="4400" kern="0" dirty="0" smtClean="0">
                  <a:solidFill>
                    <a:srgbClr val="000000"/>
                  </a:solidFill>
                  <a:cs typeface="Arial"/>
                  <a:sym typeface="Arial"/>
                </a:rPr>
                <a:t>vẽ rất đẹp   </a:t>
              </a:r>
              <a:r>
                <a:rPr lang="vi-VN" sz="4400" kern="0" dirty="0">
                  <a:solidFill>
                    <a:srgbClr val="000000"/>
                  </a:solidFill>
                  <a:cs typeface="Arial"/>
                  <a:sym typeface="Arial"/>
                </a:rPr>
                <a:t>và rất giống người thật.</a:t>
              </a:r>
            </a:p>
            <a:p>
              <a:pPr algn="just" defTabSz="1219170">
                <a:buClr>
                  <a:srgbClr val="000000"/>
                </a:buClr>
                <a:defRPr/>
              </a:pPr>
              <a:r>
                <a:rPr lang="vi-VN" sz="4400" kern="0" dirty="0">
                  <a:solidFill>
                    <a:srgbClr val="000000"/>
                  </a:solidFill>
                  <a:cs typeface="Arial"/>
                  <a:sym typeface="Arial"/>
                </a:rPr>
                <a:t>   </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cxnSp>
        <p:nvCxnSpPr>
          <p:cNvPr id="26" name="Straight Connector 25">
            <a:extLst>
              <a:ext uri="{FF2B5EF4-FFF2-40B4-BE49-F238E27FC236}">
                <a16:creationId xmlns:a16="http://schemas.microsoft.com/office/drawing/2014/main" id="{7E26426D-3B7E-DA36-6F45-F16A0B902B92}"/>
              </a:ext>
            </a:extLst>
          </p:cNvPr>
          <p:cNvCxnSpPr/>
          <p:nvPr/>
        </p:nvCxnSpPr>
        <p:spPr>
          <a:xfrm flipH="1">
            <a:off x="922952" y="4307832"/>
            <a:ext cx="157261" cy="77940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530051-BE6A-B2F8-A0AC-7E15F498C07B}"/>
              </a:ext>
            </a:extLst>
          </p:cNvPr>
          <p:cNvCxnSpPr/>
          <p:nvPr/>
        </p:nvCxnSpPr>
        <p:spPr>
          <a:xfrm flipH="1">
            <a:off x="5283200" y="2993077"/>
            <a:ext cx="231777" cy="7715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Rounded Corners 3">
            <a:extLst>
              <a:ext uri="{FF2B5EF4-FFF2-40B4-BE49-F238E27FC236}">
                <a16:creationId xmlns:a16="http://schemas.microsoft.com/office/drawing/2014/main" id="{9B630B10-C7BB-6CA7-0795-81D93FC8A528}"/>
              </a:ext>
            </a:extLst>
          </p:cNvPr>
          <p:cNvSpPr/>
          <p:nvPr/>
        </p:nvSpPr>
        <p:spPr>
          <a:xfrm>
            <a:off x="4627280" y="1313539"/>
            <a:ext cx="4042931" cy="771525"/>
          </a:xfrm>
          <a:custGeom>
            <a:avLst/>
            <a:gdLst>
              <a:gd name="connsiteX0" fmla="*/ 0 w 4042931"/>
              <a:gd name="connsiteY0" fmla="*/ 300038 h 771525"/>
              <a:gd name="connsiteX1" fmla="*/ 300038 w 4042931"/>
              <a:gd name="connsiteY1" fmla="*/ 0 h 771525"/>
              <a:gd name="connsiteX2" fmla="*/ 919752 w 4042931"/>
              <a:gd name="connsiteY2" fmla="*/ 0 h 771525"/>
              <a:gd name="connsiteX3" fmla="*/ 1608323 w 4042931"/>
              <a:gd name="connsiteY3" fmla="*/ 0 h 771525"/>
              <a:gd name="connsiteX4" fmla="*/ 2262465 w 4042931"/>
              <a:gd name="connsiteY4" fmla="*/ 0 h 771525"/>
              <a:gd name="connsiteX5" fmla="*/ 3019893 w 4042931"/>
              <a:gd name="connsiteY5" fmla="*/ 0 h 771525"/>
              <a:gd name="connsiteX6" fmla="*/ 3742893 w 4042931"/>
              <a:gd name="connsiteY6" fmla="*/ 0 h 771525"/>
              <a:gd name="connsiteX7" fmla="*/ 4042931 w 4042931"/>
              <a:gd name="connsiteY7" fmla="*/ 300038 h 771525"/>
              <a:gd name="connsiteX8" fmla="*/ 4042931 w 4042931"/>
              <a:gd name="connsiteY8" fmla="*/ 471487 h 771525"/>
              <a:gd name="connsiteX9" fmla="*/ 3742893 w 4042931"/>
              <a:gd name="connsiteY9" fmla="*/ 771525 h 771525"/>
              <a:gd name="connsiteX10" fmla="*/ 3157608 w 4042931"/>
              <a:gd name="connsiteY10" fmla="*/ 771525 h 771525"/>
              <a:gd name="connsiteX11" fmla="*/ 2400180 w 4042931"/>
              <a:gd name="connsiteY11" fmla="*/ 771525 h 771525"/>
              <a:gd name="connsiteX12" fmla="*/ 1780466 w 4042931"/>
              <a:gd name="connsiteY12" fmla="*/ 771525 h 771525"/>
              <a:gd name="connsiteX13" fmla="*/ 1160752 w 4042931"/>
              <a:gd name="connsiteY13" fmla="*/ 771525 h 771525"/>
              <a:gd name="connsiteX14" fmla="*/ 300038 w 4042931"/>
              <a:gd name="connsiteY14" fmla="*/ 771525 h 771525"/>
              <a:gd name="connsiteX15" fmla="*/ 0 w 4042931"/>
              <a:gd name="connsiteY15" fmla="*/ 471487 h 771525"/>
              <a:gd name="connsiteX16" fmla="*/ 0 w 4042931"/>
              <a:gd name="connsiteY16"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42931" h="771525" fill="none" extrusionOk="0">
                <a:moveTo>
                  <a:pt x="0" y="300038"/>
                </a:moveTo>
                <a:cubicBezTo>
                  <a:pt x="29596" y="111921"/>
                  <a:pt x="126662" y="-37515"/>
                  <a:pt x="300038" y="0"/>
                </a:cubicBezTo>
                <a:cubicBezTo>
                  <a:pt x="566057" y="26936"/>
                  <a:pt x="747434" y="-10399"/>
                  <a:pt x="919752" y="0"/>
                </a:cubicBezTo>
                <a:cubicBezTo>
                  <a:pt x="1092070" y="10399"/>
                  <a:pt x="1361238" y="-13974"/>
                  <a:pt x="1608323" y="0"/>
                </a:cubicBezTo>
                <a:cubicBezTo>
                  <a:pt x="1855408" y="13974"/>
                  <a:pt x="2081266" y="-31014"/>
                  <a:pt x="2262465" y="0"/>
                </a:cubicBezTo>
                <a:cubicBezTo>
                  <a:pt x="2443664" y="31014"/>
                  <a:pt x="2806689" y="-31586"/>
                  <a:pt x="3019893" y="0"/>
                </a:cubicBezTo>
                <a:cubicBezTo>
                  <a:pt x="3233097" y="31586"/>
                  <a:pt x="3535644" y="6041"/>
                  <a:pt x="3742893" y="0"/>
                </a:cubicBezTo>
                <a:cubicBezTo>
                  <a:pt x="3901538" y="-4697"/>
                  <a:pt x="4059859" y="102877"/>
                  <a:pt x="4042931" y="300038"/>
                </a:cubicBezTo>
                <a:cubicBezTo>
                  <a:pt x="4036903" y="355572"/>
                  <a:pt x="4050554" y="434090"/>
                  <a:pt x="4042931" y="471487"/>
                </a:cubicBezTo>
                <a:cubicBezTo>
                  <a:pt x="4082417" y="644608"/>
                  <a:pt x="3902043" y="788169"/>
                  <a:pt x="3742893" y="771525"/>
                </a:cubicBezTo>
                <a:cubicBezTo>
                  <a:pt x="3520778" y="755730"/>
                  <a:pt x="3406795" y="760027"/>
                  <a:pt x="3157608" y="771525"/>
                </a:cubicBezTo>
                <a:cubicBezTo>
                  <a:pt x="2908422" y="783023"/>
                  <a:pt x="2573499" y="803798"/>
                  <a:pt x="2400180" y="771525"/>
                </a:cubicBezTo>
                <a:cubicBezTo>
                  <a:pt x="2226861" y="739252"/>
                  <a:pt x="2011737" y="794951"/>
                  <a:pt x="1780466" y="771525"/>
                </a:cubicBezTo>
                <a:cubicBezTo>
                  <a:pt x="1549195" y="748099"/>
                  <a:pt x="1467974" y="760794"/>
                  <a:pt x="1160752" y="771525"/>
                </a:cubicBezTo>
                <a:cubicBezTo>
                  <a:pt x="853530" y="782256"/>
                  <a:pt x="479172" y="784451"/>
                  <a:pt x="300038" y="771525"/>
                </a:cubicBezTo>
                <a:cubicBezTo>
                  <a:pt x="160451" y="793739"/>
                  <a:pt x="10164" y="610839"/>
                  <a:pt x="0" y="471487"/>
                </a:cubicBezTo>
                <a:cubicBezTo>
                  <a:pt x="-68" y="420229"/>
                  <a:pt x="6082" y="384263"/>
                  <a:pt x="0" y="300038"/>
                </a:cubicBezTo>
                <a:close/>
              </a:path>
              <a:path w="4042931" h="771525" stroke="0" extrusionOk="0">
                <a:moveTo>
                  <a:pt x="0" y="300038"/>
                </a:moveTo>
                <a:cubicBezTo>
                  <a:pt x="-912" y="114796"/>
                  <a:pt x="154944" y="11334"/>
                  <a:pt x="300038" y="0"/>
                </a:cubicBezTo>
                <a:cubicBezTo>
                  <a:pt x="617486" y="-30278"/>
                  <a:pt x="900101" y="19348"/>
                  <a:pt x="1057466" y="0"/>
                </a:cubicBezTo>
                <a:cubicBezTo>
                  <a:pt x="1214831" y="-19348"/>
                  <a:pt x="1436689" y="-9871"/>
                  <a:pt x="1642751" y="0"/>
                </a:cubicBezTo>
                <a:cubicBezTo>
                  <a:pt x="1848813" y="9871"/>
                  <a:pt x="2097016" y="-32630"/>
                  <a:pt x="2296894" y="0"/>
                </a:cubicBezTo>
                <a:cubicBezTo>
                  <a:pt x="2496772" y="32630"/>
                  <a:pt x="2829576" y="8841"/>
                  <a:pt x="2985465" y="0"/>
                </a:cubicBezTo>
                <a:cubicBezTo>
                  <a:pt x="3141354" y="-8841"/>
                  <a:pt x="3542984" y="-5530"/>
                  <a:pt x="3742893" y="0"/>
                </a:cubicBezTo>
                <a:cubicBezTo>
                  <a:pt x="3905848" y="-19439"/>
                  <a:pt x="4064714" y="143979"/>
                  <a:pt x="4042931" y="300038"/>
                </a:cubicBezTo>
                <a:cubicBezTo>
                  <a:pt x="4040800" y="378370"/>
                  <a:pt x="4042501" y="430034"/>
                  <a:pt x="4042931" y="471487"/>
                </a:cubicBezTo>
                <a:cubicBezTo>
                  <a:pt x="4066449" y="639837"/>
                  <a:pt x="3914792" y="743071"/>
                  <a:pt x="3742893" y="771525"/>
                </a:cubicBezTo>
                <a:cubicBezTo>
                  <a:pt x="3515471" y="752654"/>
                  <a:pt x="3368570" y="746700"/>
                  <a:pt x="3088751" y="771525"/>
                </a:cubicBezTo>
                <a:cubicBezTo>
                  <a:pt x="2808932" y="796350"/>
                  <a:pt x="2718826" y="757660"/>
                  <a:pt x="2400180" y="771525"/>
                </a:cubicBezTo>
                <a:cubicBezTo>
                  <a:pt x="2081534" y="785390"/>
                  <a:pt x="2020802" y="764043"/>
                  <a:pt x="1746037" y="771525"/>
                </a:cubicBezTo>
                <a:cubicBezTo>
                  <a:pt x="1471272" y="779007"/>
                  <a:pt x="1275506" y="744141"/>
                  <a:pt x="988609" y="771525"/>
                </a:cubicBezTo>
                <a:cubicBezTo>
                  <a:pt x="701712" y="798909"/>
                  <a:pt x="465230" y="783773"/>
                  <a:pt x="300038" y="771525"/>
                </a:cubicBezTo>
                <a:cubicBezTo>
                  <a:pt x="143545" y="787279"/>
                  <a:pt x="4250" y="639216"/>
                  <a:pt x="0" y="471487"/>
                </a:cubicBezTo>
                <a:cubicBezTo>
                  <a:pt x="-4349" y="402091"/>
                  <a:pt x="2294" y="382123"/>
                  <a:pt x="0" y="300038"/>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vi-VN" sz="4000" b="1" dirty="0" smtClean="0">
                <a:solidFill>
                  <a:srgbClr val="7030A0"/>
                </a:solidFill>
                <a:latin typeface="Calibri" panose="020F0502020204030204" pitchFamily="34" charset="0"/>
                <a:cs typeface="Calibri" panose="020F0502020204030204" pitchFamily="34" charset="0"/>
              </a:rPr>
              <a:t>Luyện đọc câu dài</a:t>
            </a:r>
            <a:endParaRPr lang="en-US" sz="4000" b="1"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83145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319617" y="2597755"/>
            <a:ext cx="11511357" cy="3354312"/>
            <a:chOff x="445063" y="2349054"/>
            <a:chExt cx="8472360" cy="2248105"/>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5"/>
              <a:ext cx="8281539" cy="701327"/>
            </a:xfrm>
            <a:prstGeom prst="rect">
              <a:avLst/>
            </a:prstGeom>
            <a:noFill/>
          </p:spPr>
          <p:txBody>
            <a:bodyPr wrap="square" rtlCol="0">
              <a:spAutoFit/>
            </a:bodyPr>
            <a:lstStyle/>
            <a:p>
              <a:pPr algn="just" defTabSz="1219170">
                <a:buClr>
                  <a:srgbClr val="000000"/>
                </a:buClr>
                <a:defRPr/>
              </a:pPr>
              <a:r>
                <a:rPr lang="vi-VN" sz="4400" kern="0" dirty="0" smtClean="0">
                  <a:solidFill>
                    <a:srgbClr val="000000"/>
                  </a:solidFill>
                  <a:cs typeface="Arial"/>
                  <a:sym typeface="Arial"/>
                </a:rPr>
                <a:t>   </a:t>
              </a:r>
              <a:endParaRPr lang="vi-VN" sz="4400" kern="0" dirty="0">
                <a:solidFill>
                  <a:srgbClr val="000000"/>
                </a:solidFill>
                <a:cs typeface="Arial"/>
                <a:sym typeface="Arial"/>
              </a:endParaRP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a:t>
              </a:r>
              <a:r>
                <a:rPr lang="vi-VN" sz="5400" b="1" kern="0" dirty="0" smtClean="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2</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cxnSp>
        <p:nvCxnSpPr>
          <p:cNvPr id="26" name="Straight Connector 25">
            <a:extLst>
              <a:ext uri="{FF2B5EF4-FFF2-40B4-BE49-F238E27FC236}">
                <a16:creationId xmlns:a16="http://schemas.microsoft.com/office/drawing/2014/main" id="{7E26426D-3B7E-DA36-6F45-F16A0B902B92}"/>
              </a:ext>
            </a:extLst>
          </p:cNvPr>
          <p:cNvCxnSpPr/>
          <p:nvPr/>
        </p:nvCxnSpPr>
        <p:spPr>
          <a:xfrm flipH="1">
            <a:off x="10596880" y="4304335"/>
            <a:ext cx="325485" cy="7886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530051-BE6A-B2F8-A0AC-7E15F498C07B}"/>
              </a:ext>
            </a:extLst>
          </p:cNvPr>
          <p:cNvCxnSpPr/>
          <p:nvPr/>
        </p:nvCxnSpPr>
        <p:spPr>
          <a:xfrm flipH="1">
            <a:off x="9296400" y="3016550"/>
            <a:ext cx="231777" cy="7715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Rounded Corners 3">
            <a:extLst>
              <a:ext uri="{FF2B5EF4-FFF2-40B4-BE49-F238E27FC236}">
                <a16:creationId xmlns:a16="http://schemas.microsoft.com/office/drawing/2014/main" id="{9B630B10-C7BB-6CA7-0795-81D93FC8A528}"/>
              </a:ext>
            </a:extLst>
          </p:cNvPr>
          <p:cNvSpPr/>
          <p:nvPr/>
        </p:nvSpPr>
        <p:spPr>
          <a:xfrm>
            <a:off x="4627280" y="1313539"/>
            <a:ext cx="4042931" cy="771525"/>
          </a:xfrm>
          <a:custGeom>
            <a:avLst/>
            <a:gdLst>
              <a:gd name="connsiteX0" fmla="*/ 0 w 4042931"/>
              <a:gd name="connsiteY0" fmla="*/ 300038 h 771525"/>
              <a:gd name="connsiteX1" fmla="*/ 300038 w 4042931"/>
              <a:gd name="connsiteY1" fmla="*/ 0 h 771525"/>
              <a:gd name="connsiteX2" fmla="*/ 919752 w 4042931"/>
              <a:gd name="connsiteY2" fmla="*/ 0 h 771525"/>
              <a:gd name="connsiteX3" fmla="*/ 1608323 w 4042931"/>
              <a:gd name="connsiteY3" fmla="*/ 0 h 771525"/>
              <a:gd name="connsiteX4" fmla="*/ 2262465 w 4042931"/>
              <a:gd name="connsiteY4" fmla="*/ 0 h 771525"/>
              <a:gd name="connsiteX5" fmla="*/ 3019893 w 4042931"/>
              <a:gd name="connsiteY5" fmla="*/ 0 h 771525"/>
              <a:gd name="connsiteX6" fmla="*/ 3742893 w 4042931"/>
              <a:gd name="connsiteY6" fmla="*/ 0 h 771525"/>
              <a:gd name="connsiteX7" fmla="*/ 4042931 w 4042931"/>
              <a:gd name="connsiteY7" fmla="*/ 300038 h 771525"/>
              <a:gd name="connsiteX8" fmla="*/ 4042931 w 4042931"/>
              <a:gd name="connsiteY8" fmla="*/ 471487 h 771525"/>
              <a:gd name="connsiteX9" fmla="*/ 3742893 w 4042931"/>
              <a:gd name="connsiteY9" fmla="*/ 771525 h 771525"/>
              <a:gd name="connsiteX10" fmla="*/ 3157608 w 4042931"/>
              <a:gd name="connsiteY10" fmla="*/ 771525 h 771525"/>
              <a:gd name="connsiteX11" fmla="*/ 2400180 w 4042931"/>
              <a:gd name="connsiteY11" fmla="*/ 771525 h 771525"/>
              <a:gd name="connsiteX12" fmla="*/ 1780466 w 4042931"/>
              <a:gd name="connsiteY12" fmla="*/ 771525 h 771525"/>
              <a:gd name="connsiteX13" fmla="*/ 1160752 w 4042931"/>
              <a:gd name="connsiteY13" fmla="*/ 771525 h 771525"/>
              <a:gd name="connsiteX14" fmla="*/ 300038 w 4042931"/>
              <a:gd name="connsiteY14" fmla="*/ 771525 h 771525"/>
              <a:gd name="connsiteX15" fmla="*/ 0 w 4042931"/>
              <a:gd name="connsiteY15" fmla="*/ 471487 h 771525"/>
              <a:gd name="connsiteX16" fmla="*/ 0 w 4042931"/>
              <a:gd name="connsiteY16"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42931" h="771525" fill="none" extrusionOk="0">
                <a:moveTo>
                  <a:pt x="0" y="300038"/>
                </a:moveTo>
                <a:cubicBezTo>
                  <a:pt x="29596" y="111921"/>
                  <a:pt x="126662" y="-37515"/>
                  <a:pt x="300038" y="0"/>
                </a:cubicBezTo>
                <a:cubicBezTo>
                  <a:pt x="566057" y="26936"/>
                  <a:pt x="747434" y="-10399"/>
                  <a:pt x="919752" y="0"/>
                </a:cubicBezTo>
                <a:cubicBezTo>
                  <a:pt x="1092070" y="10399"/>
                  <a:pt x="1361238" y="-13974"/>
                  <a:pt x="1608323" y="0"/>
                </a:cubicBezTo>
                <a:cubicBezTo>
                  <a:pt x="1855408" y="13974"/>
                  <a:pt x="2081266" y="-31014"/>
                  <a:pt x="2262465" y="0"/>
                </a:cubicBezTo>
                <a:cubicBezTo>
                  <a:pt x="2443664" y="31014"/>
                  <a:pt x="2806689" y="-31586"/>
                  <a:pt x="3019893" y="0"/>
                </a:cubicBezTo>
                <a:cubicBezTo>
                  <a:pt x="3233097" y="31586"/>
                  <a:pt x="3535644" y="6041"/>
                  <a:pt x="3742893" y="0"/>
                </a:cubicBezTo>
                <a:cubicBezTo>
                  <a:pt x="3901538" y="-4697"/>
                  <a:pt x="4059859" y="102877"/>
                  <a:pt x="4042931" y="300038"/>
                </a:cubicBezTo>
                <a:cubicBezTo>
                  <a:pt x="4036903" y="355572"/>
                  <a:pt x="4050554" y="434090"/>
                  <a:pt x="4042931" y="471487"/>
                </a:cubicBezTo>
                <a:cubicBezTo>
                  <a:pt x="4082417" y="644608"/>
                  <a:pt x="3902043" y="788169"/>
                  <a:pt x="3742893" y="771525"/>
                </a:cubicBezTo>
                <a:cubicBezTo>
                  <a:pt x="3520778" y="755730"/>
                  <a:pt x="3406795" y="760027"/>
                  <a:pt x="3157608" y="771525"/>
                </a:cubicBezTo>
                <a:cubicBezTo>
                  <a:pt x="2908422" y="783023"/>
                  <a:pt x="2573499" y="803798"/>
                  <a:pt x="2400180" y="771525"/>
                </a:cubicBezTo>
                <a:cubicBezTo>
                  <a:pt x="2226861" y="739252"/>
                  <a:pt x="2011737" y="794951"/>
                  <a:pt x="1780466" y="771525"/>
                </a:cubicBezTo>
                <a:cubicBezTo>
                  <a:pt x="1549195" y="748099"/>
                  <a:pt x="1467974" y="760794"/>
                  <a:pt x="1160752" y="771525"/>
                </a:cubicBezTo>
                <a:cubicBezTo>
                  <a:pt x="853530" y="782256"/>
                  <a:pt x="479172" y="784451"/>
                  <a:pt x="300038" y="771525"/>
                </a:cubicBezTo>
                <a:cubicBezTo>
                  <a:pt x="160451" y="793739"/>
                  <a:pt x="10164" y="610839"/>
                  <a:pt x="0" y="471487"/>
                </a:cubicBezTo>
                <a:cubicBezTo>
                  <a:pt x="-68" y="420229"/>
                  <a:pt x="6082" y="384263"/>
                  <a:pt x="0" y="300038"/>
                </a:cubicBezTo>
                <a:close/>
              </a:path>
              <a:path w="4042931" h="771525" stroke="0" extrusionOk="0">
                <a:moveTo>
                  <a:pt x="0" y="300038"/>
                </a:moveTo>
                <a:cubicBezTo>
                  <a:pt x="-912" y="114796"/>
                  <a:pt x="154944" y="11334"/>
                  <a:pt x="300038" y="0"/>
                </a:cubicBezTo>
                <a:cubicBezTo>
                  <a:pt x="617486" y="-30278"/>
                  <a:pt x="900101" y="19348"/>
                  <a:pt x="1057466" y="0"/>
                </a:cubicBezTo>
                <a:cubicBezTo>
                  <a:pt x="1214831" y="-19348"/>
                  <a:pt x="1436689" y="-9871"/>
                  <a:pt x="1642751" y="0"/>
                </a:cubicBezTo>
                <a:cubicBezTo>
                  <a:pt x="1848813" y="9871"/>
                  <a:pt x="2097016" y="-32630"/>
                  <a:pt x="2296894" y="0"/>
                </a:cubicBezTo>
                <a:cubicBezTo>
                  <a:pt x="2496772" y="32630"/>
                  <a:pt x="2829576" y="8841"/>
                  <a:pt x="2985465" y="0"/>
                </a:cubicBezTo>
                <a:cubicBezTo>
                  <a:pt x="3141354" y="-8841"/>
                  <a:pt x="3542984" y="-5530"/>
                  <a:pt x="3742893" y="0"/>
                </a:cubicBezTo>
                <a:cubicBezTo>
                  <a:pt x="3905848" y="-19439"/>
                  <a:pt x="4064714" y="143979"/>
                  <a:pt x="4042931" y="300038"/>
                </a:cubicBezTo>
                <a:cubicBezTo>
                  <a:pt x="4040800" y="378370"/>
                  <a:pt x="4042501" y="430034"/>
                  <a:pt x="4042931" y="471487"/>
                </a:cubicBezTo>
                <a:cubicBezTo>
                  <a:pt x="4066449" y="639837"/>
                  <a:pt x="3914792" y="743071"/>
                  <a:pt x="3742893" y="771525"/>
                </a:cubicBezTo>
                <a:cubicBezTo>
                  <a:pt x="3515471" y="752654"/>
                  <a:pt x="3368570" y="746700"/>
                  <a:pt x="3088751" y="771525"/>
                </a:cubicBezTo>
                <a:cubicBezTo>
                  <a:pt x="2808932" y="796350"/>
                  <a:pt x="2718826" y="757660"/>
                  <a:pt x="2400180" y="771525"/>
                </a:cubicBezTo>
                <a:cubicBezTo>
                  <a:pt x="2081534" y="785390"/>
                  <a:pt x="2020802" y="764043"/>
                  <a:pt x="1746037" y="771525"/>
                </a:cubicBezTo>
                <a:cubicBezTo>
                  <a:pt x="1471272" y="779007"/>
                  <a:pt x="1275506" y="744141"/>
                  <a:pt x="988609" y="771525"/>
                </a:cubicBezTo>
                <a:cubicBezTo>
                  <a:pt x="701712" y="798909"/>
                  <a:pt x="465230" y="783773"/>
                  <a:pt x="300038" y="771525"/>
                </a:cubicBezTo>
                <a:cubicBezTo>
                  <a:pt x="143545" y="787279"/>
                  <a:pt x="4250" y="639216"/>
                  <a:pt x="0" y="471487"/>
                </a:cubicBezTo>
                <a:cubicBezTo>
                  <a:pt x="-4349" y="402091"/>
                  <a:pt x="2294" y="382123"/>
                  <a:pt x="0" y="300038"/>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vi-VN" sz="4000" b="1" dirty="0" smtClean="0">
                <a:solidFill>
                  <a:srgbClr val="7030A0"/>
                </a:solidFill>
                <a:latin typeface="Calibri" panose="020F0502020204030204" pitchFamily="34" charset="0"/>
                <a:cs typeface="Calibri" panose="020F0502020204030204" pitchFamily="34" charset="0"/>
              </a:rPr>
              <a:t>Luyện đọc câu dài</a:t>
            </a:r>
            <a:endParaRPr lang="en-US" sz="4000" b="1" dirty="0">
              <a:solidFill>
                <a:srgbClr val="7030A0"/>
              </a:solidFill>
              <a:latin typeface="Calibri" panose="020F0502020204030204" pitchFamily="34" charset="0"/>
              <a:cs typeface="Calibri" panose="020F0502020204030204" pitchFamily="34" charset="0"/>
            </a:endParaRPr>
          </a:p>
        </p:txBody>
      </p:sp>
      <p:sp>
        <p:nvSpPr>
          <p:cNvPr id="2" name="Rectangle 1"/>
          <p:cNvSpPr/>
          <p:nvPr/>
        </p:nvSpPr>
        <p:spPr>
          <a:xfrm>
            <a:off x="443903" y="3192915"/>
            <a:ext cx="11262783" cy="2554545"/>
          </a:xfrm>
          <a:prstGeom prst="rect">
            <a:avLst/>
          </a:prstGeom>
        </p:spPr>
        <p:txBody>
          <a:bodyPr wrap="square">
            <a:spAutoFit/>
          </a:bodyPr>
          <a:lstStyle/>
          <a:p>
            <a:pPr lvl="0" algn="just" defTabSz="1219170">
              <a:buClr>
                <a:srgbClr val="000000"/>
              </a:buClr>
              <a:defRPr/>
            </a:pPr>
            <a:r>
              <a:rPr lang="vi-VN" sz="4000" kern="0" dirty="0">
                <a:solidFill>
                  <a:srgbClr val="000000"/>
                </a:solidFill>
                <a:cs typeface="Arial"/>
                <a:sym typeface="Arial"/>
              </a:rPr>
              <a:t>Màu Nước đã giải thích với các cô bé </a:t>
            </a:r>
            <a:r>
              <a:rPr lang="vi-VN" sz="4000" kern="0" dirty="0" smtClean="0">
                <a:solidFill>
                  <a:srgbClr val="000000"/>
                </a:solidFill>
                <a:cs typeface="Arial"/>
                <a:sym typeface="Arial"/>
              </a:rPr>
              <a:t>rằng  </a:t>
            </a:r>
            <a:r>
              <a:rPr lang="vi-VN" sz="4000" kern="0" dirty="0">
                <a:solidFill>
                  <a:srgbClr val="000000"/>
                </a:solidFill>
                <a:cs typeface="Arial"/>
                <a:sym typeface="Arial"/>
              </a:rPr>
              <a:t>mỗi người có thể đẹp một cách khác nhau, không phải cứ mắt to, miệng nhỏ... mới là đẹp, nhưng các </a:t>
            </a:r>
            <a:r>
              <a:rPr lang="vi-VN" sz="4000" kern="0" dirty="0" smtClean="0">
                <a:solidFill>
                  <a:srgbClr val="000000"/>
                </a:solidFill>
                <a:cs typeface="Arial"/>
                <a:sym typeface="Arial"/>
              </a:rPr>
              <a:t>cô bé </a:t>
            </a:r>
            <a:r>
              <a:rPr lang="vi-VN" sz="4000" kern="0" dirty="0">
                <a:solidFill>
                  <a:srgbClr val="000000"/>
                </a:solidFill>
                <a:cs typeface="Arial"/>
                <a:sym typeface="Arial"/>
              </a:rPr>
              <a:t>vẫn muốn</a:t>
            </a:r>
            <a:r>
              <a:rPr lang="vi-VN" sz="4000" kern="0" dirty="0" smtClean="0">
                <a:solidFill>
                  <a:srgbClr val="000000"/>
                </a:solidFill>
                <a:cs typeface="Arial"/>
                <a:sym typeface="Arial"/>
              </a:rPr>
              <a:t> được </a:t>
            </a:r>
            <a:r>
              <a:rPr lang="vi-VN" sz="4000" kern="0" dirty="0">
                <a:solidFill>
                  <a:srgbClr val="000000"/>
                </a:solidFill>
                <a:cs typeface="Arial"/>
                <a:sym typeface="Arial"/>
              </a:rPr>
              <a:t>vẽ theo ý mình.</a:t>
            </a:r>
          </a:p>
        </p:txBody>
      </p:sp>
    </p:spTree>
    <p:extLst>
      <p:ext uri="{BB962C8B-B14F-4D97-AF65-F5344CB8AC3E}">
        <p14:creationId xmlns:p14="http://schemas.microsoft.com/office/powerpoint/2010/main" val="3723163633"/>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661880" y="-194309"/>
            <a:ext cx="4210764" cy="1070609"/>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485140"/>
            <a:ext cx="9758948" cy="6740307"/>
          </a:xfrm>
          <a:prstGeom prst="rect">
            <a:avLst/>
          </a:prstGeom>
          <a:noFill/>
        </p:spPr>
        <p:txBody>
          <a:bodyPr wrap="square" rtlCol="0">
            <a:spAutoFit/>
          </a:bodyPr>
          <a:lstStyle/>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Hoa Nhỏ cũng đến gặp Màu Nước đề nghị cậu vẽ chân dung cho mình. Khi Màu Nước chuẩn bị vẽ, cô bé nói:</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 Bạn nhớ vẽ mắt tôi to hơn nhé!</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 Mắt bạn đã to lắm rồi.</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 Chỉ chút xíu nữa thôi mà! Tôi muốn mắt to hơn, lông mi dài hơn và miệng nhỏ hơn.</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Hoa Nhỏ thuyết phục tới khi Màu Nước đồng ý:</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 Thôi được.</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Màu Nước bắt đầu vẽ. Hoa Nhỏ liên tục đứng dậy xem và nài nỉ:</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 Bạn vẽ mắt tôi to thêm nữa! Kéo dài lông mi ra...</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Cuối cùng, Hoa Nhỏ trong tranh có cặp mắt rất to, lông mi rất dài và cái miệng rất nhỏ. Bức chân dung chỉ hao hao giống cô bé thôi nhưng Hoa Nhỏ rất thích.</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i="0" dirty="0">
                <a:solidFill>
                  <a:schemeClr val="bg1">
                    <a:lumMod val="10000"/>
                  </a:schemeClr>
                </a:solidFill>
                <a:effectLst/>
                <a:latin typeface="OpenSans"/>
              </a:rPr>
              <a:t>Thế là ngoài hai bức chân dung của Bông Tuyết và Mắt Xanh, tất cả các bức tranh còn lại đều na </a:t>
            </a:r>
            <a:r>
              <a:rPr lang="vi-VN" i="0" dirty="0" smtClean="0">
                <a:solidFill>
                  <a:schemeClr val="bg1">
                    <a:lumMod val="10000"/>
                  </a:schemeClr>
                </a:solidFill>
                <a:effectLst/>
                <a:latin typeface="OpenSans"/>
              </a:rPr>
              <a:t>ná </a:t>
            </a:r>
            <a:r>
              <a:rPr lang="vi-VN" i="0" dirty="0">
                <a:solidFill>
                  <a:schemeClr val="bg1">
                    <a:lumMod val="10000"/>
                  </a:schemeClr>
                </a:solidFill>
                <a:effectLst/>
                <a:latin typeface="OpenSans"/>
              </a:rPr>
              <a:t>nhau.</a:t>
            </a:r>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i="0" dirty="0">
                <a:solidFill>
                  <a:schemeClr val="bg1">
                    <a:lumMod val="10000"/>
                  </a:schemeClr>
                </a:solidFill>
                <a:effectLst/>
                <a:latin typeface="OpenSans"/>
              </a:rPr>
              <a:t>(Theo Ni-cô-lai Nô-xốp)</a:t>
            </a:r>
          </a:p>
          <a:p>
            <a:endParaRPr lang="en-US" dirty="0">
              <a:solidFill>
                <a:schemeClr val="bg1">
                  <a:lumMod val="10000"/>
                </a:schemeClr>
              </a:solidFill>
            </a:endParaRPr>
          </a:p>
        </p:txBody>
      </p:sp>
    </p:spTree>
    <p:extLst>
      <p:ext uri="{BB962C8B-B14F-4D97-AF65-F5344CB8AC3E}">
        <p14:creationId xmlns:p14="http://schemas.microsoft.com/office/powerpoint/2010/main" val="199438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81086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160479" y="2090723"/>
              <a:ext cx="3703506" cy="807914"/>
            </a:xfrm>
            <a:prstGeom prst="rect">
              <a:avLst/>
            </a:prstGeom>
            <a:noFill/>
          </p:spPr>
          <p:txBody>
            <a:bodyPr wrap="square" rtlCol="0">
              <a:spAutoFit/>
            </a:bodyPr>
            <a:lstStyle/>
            <a:p>
              <a:pPr algn="ctr" defTabSz="1219170">
                <a:buClr>
                  <a:srgbClr val="000000"/>
                </a:buClr>
                <a:defRPr/>
              </a:pPr>
              <a:r>
                <a:rPr lang="vi-VN" sz="6400" b="1" kern="0" dirty="0" smtClean="0">
                  <a:solidFill>
                    <a:srgbClr val="002060"/>
                  </a:solidFill>
                  <a:cs typeface="Arial"/>
                  <a:sym typeface="Arial"/>
                </a:rPr>
                <a:t>Tìm hiểu bài</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vi-VN" sz="6400" kern="0" dirty="0">
                  <a:solidFill>
                    <a:srgbClr val="F9FAF0"/>
                  </a:solidFill>
                  <a:cs typeface="Arial"/>
                  <a:sym typeface="Arial"/>
                </a:rPr>
                <a:t> </a:t>
              </a:r>
              <a:r>
                <a:rPr lang="vi-VN" sz="6400" kern="0" dirty="0" smtClean="0">
                  <a:solidFill>
                    <a:srgbClr val="F9FAF0"/>
                  </a:solidFill>
                  <a:cs typeface="Arial"/>
                  <a:sym typeface="Arial"/>
                </a:rPr>
                <a:t>      </a:t>
              </a:r>
              <a:r>
                <a:rPr lang="en-US" sz="6400" kern="0" dirty="0" smtClean="0">
                  <a:solidFill>
                    <a:srgbClr val="F9FAF0"/>
                  </a:solidFill>
                  <a:cs typeface="Arial"/>
                  <a:sym typeface="Arial"/>
                </a:rPr>
                <a:t>2</a:t>
              </a:r>
              <a:endParaRPr lang="en-US" sz="6400" kern="0" dirty="0">
                <a:solidFill>
                  <a:srgbClr val="F9FAF0"/>
                </a:solidFill>
                <a:cs typeface="Arial"/>
                <a:sym typeface="Arial"/>
              </a:endParaRPr>
            </a:p>
          </p:txBody>
        </p:sp>
      </p:grpSp>
    </p:spTree>
    <p:extLst>
      <p:ext uri="{BB962C8B-B14F-4D97-AF65-F5344CB8AC3E}">
        <p14:creationId xmlns:p14="http://schemas.microsoft.com/office/powerpoint/2010/main" val="412519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grpSp>
        <p:nvGrpSpPr>
          <p:cNvPr id="14" name="Nhóm 13">
            <a:extLst>
              <a:ext uri="{FF2B5EF4-FFF2-40B4-BE49-F238E27FC236}">
                <a16:creationId xmlns:a16="http://schemas.microsoft.com/office/drawing/2014/main" id="{C3354621-2331-C1D6-C1AF-ED58796F9948}"/>
              </a:ext>
            </a:extLst>
          </p:cNvPr>
          <p:cNvGrpSpPr/>
          <p:nvPr/>
        </p:nvGrpSpPr>
        <p:grpSpPr>
          <a:xfrm>
            <a:off x="1341888" y="496373"/>
            <a:ext cx="9102591" cy="5449912"/>
            <a:chOff x="9768" y="1458780"/>
            <a:chExt cx="5102919" cy="4041714"/>
          </a:xfrm>
        </p:grpSpPr>
        <p:sp>
          <p:nvSpPr>
            <p:cNvPr id="15" name="Hộp Văn bản 14">
              <a:extLst>
                <a:ext uri="{FF2B5EF4-FFF2-40B4-BE49-F238E27FC236}">
                  <a16:creationId xmlns:a16="http://schemas.microsoft.com/office/drawing/2014/main" id="{0F812DB5-2977-C89C-1B7F-8FEB57078E93}"/>
                </a:ext>
              </a:extLst>
            </p:cNvPr>
            <p:cNvSpPr txBox="1"/>
            <p:nvPr/>
          </p:nvSpPr>
          <p:spPr>
            <a:xfrm>
              <a:off x="519091" y="3240815"/>
              <a:ext cx="4327892" cy="2259679"/>
            </a:xfrm>
            <a:prstGeom prst="rect">
              <a:avLst/>
            </a:prstGeom>
            <a:noFill/>
          </p:spPr>
          <p:txBody>
            <a:bodyPr wrap="square" rtlCol="0">
              <a:spAutoFit/>
            </a:bodyPr>
            <a:lstStyle/>
            <a:p>
              <a:pPr algn="just" defTabSz="1219170">
                <a:buClr>
                  <a:srgbClr val="000000"/>
                </a:buClr>
                <a:defRPr/>
              </a:pPr>
              <a:r>
                <a:rPr lang="vi-VN" sz="4800" i="1" kern="0" dirty="0" smtClean="0">
                  <a:solidFill>
                    <a:srgbClr val="000000"/>
                  </a:solidFill>
                  <a:latin typeface="Calibri" panose="020F0502020204030204" pitchFamily="34" charset="0"/>
                  <a:cs typeface="Calibri" panose="020F0502020204030204" pitchFamily="34" charset="0"/>
                  <a:sym typeface="Arial"/>
                </a:rPr>
                <a:t>Hoa </a:t>
              </a:r>
              <a:r>
                <a:rPr lang="vi-VN" sz="4800" i="1" kern="0" dirty="0">
                  <a:solidFill>
                    <a:srgbClr val="000000"/>
                  </a:solidFill>
                  <a:latin typeface="Calibri" panose="020F0502020204030204" pitchFamily="34" charset="0"/>
                  <a:cs typeface="Calibri" panose="020F0502020204030204" pitchFamily="34" charset="0"/>
                  <a:sym typeface="Arial"/>
                </a:rPr>
                <a:t>Nhỏ thuyết phục bạn Màu Nước vẽ chân dung theo ý mình.</a:t>
              </a:r>
            </a:p>
            <a:p>
              <a:pPr algn="just" defTabSz="1219170">
                <a:buClr>
                  <a:srgbClr val="000000"/>
                </a:buClr>
                <a:defRPr/>
              </a:pPr>
              <a:r>
                <a:rPr lang="vi-VN" sz="4800" i="1" kern="0" dirty="0" smtClean="0">
                  <a:solidFill>
                    <a:srgbClr val="000000"/>
                  </a:solidFill>
                  <a:latin typeface="Calibri" panose="020F0502020204030204" pitchFamily="34" charset="0"/>
                  <a:cs typeface="Calibri" panose="020F0502020204030204" pitchFamily="34" charset="0"/>
                  <a:sym typeface="Arial"/>
                </a:rPr>
                <a:t>  </a:t>
              </a:r>
              <a:endParaRPr lang="vi-VN" sz="4800" i="1" kern="0" dirty="0">
                <a:solidFill>
                  <a:srgbClr val="000000"/>
                </a:solidFill>
                <a:latin typeface="Calibri" panose="020F0502020204030204" pitchFamily="34" charset="0"/>
                <a:cs typeface="Calibri" panose="020F0502020204030204" pitchFamily="34" charset="0"/>
                <a:sym typeface="Arial"/>
              </a:endParaRPr>
            </a:p>
          </p:txBody>
        </p:sp>
        <p:sp>
          <p:nvSpPr>
            <p:cNvPr id="16" name="Hình chữ nhật: Góc Tròn 15">
              <a:extLst>
                <a:ext uri="{FF2B5EF4-FFF2-40B4-BE49-F238E27FC236}">
                  <a16:creationId xmlns:a16="http://schemas.microsoft.com/office/drawing/2014/main"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id="{A5D36219-9C48-B0B9-61C2-D37867DBC0FF}"/>
                  </a:ext>
                </a:extLst>
              </p:cNvPr>
              <p:cNvPicPr>
                <a:picLocks noChangeAspect="1"/>
              </p:cNvPicPr>
              <p:nvPr/>
            </p:nvPicPr>
            <p:blipFill rotWithShape="1">
              <a:blip r:embed="rId3"/>
              <a:srcRect l="17411" t="39570" r="62444" b="16721"/>
              <a:stretch/>
            </p:blipFill>
            <p:spPr>
              <a:xfrm>
                <a:off x="471028" y="2745401"/>
                <a:ext cx="1914956" cy="2337138"/>
              </a:xfrm>
              <a:prstGeom prst="ellipse">
                <a:avLst/>
              </a:prstGeom>
            </p:spPr>
          </p:pic>
        </p:grpSp>
      </p:grpSp>
      <p:grpSp>
        <p:nvGrpSpPr>
          <p:cNvPr id="24" name="Nhóm 3">
            <a:extLst>
              <a:ext uri="{FF2B5EF4-FFF2-40B4-BE49-F238E27FC236}">
                <a16:creationId xmlns:a16="http://schemas.microsoft.com/office/drawing/2014/main" id="{65AC143C-F7D4-DAF0-B04B-36B1DFC091D1}"/>
              </a:ext>
            </a:extLst>
          </p:cNvPr>
          <p:cNvGrpSpPr/>
          <p:nvPr/>
        </p:nvGrpSpPr>
        <p:grpSpPr>
          <a:xfrm>
            <a:off x="3799840" y="496373"/>
            <a:ext cx="4368322" cy="1286894"/>
            <a:chOff x="456936" y="2349888"/>
            <a:chExt cx="6296569" cy="1022842"/>
          </a:xfrm>
        </p:grpSpPr>
        <p:sp>
          <p:nvSpPr>
            <p:cNvPr id="25" name="Hình chữ nhật: Góc Tròn 4">
              <a:extLst>
                <a:ext uri="{FF2B5EF4-FFF2-40B4-BE49-F238E27FC236}">
                  <a16:creationId xmlns:a16="http://schemas.microsoft.com/office/drawing/2014/main"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27" name="Hộp Văn bản 15">
              <a:extLst>
                <a:ext uri="{FF2B5EF4-FFF2-40B4-BE49-F238E27FC236}">
                  <a16:creationId xmlns:a16="http://schemas.microsoft.com/office/drawing/2014/main" id="{EC7866A2-D0FA-EB25-A270-0F87B8B03477}"/>
                </a:ext>
              </a:extLst>
            </p:cNvPr>
            <p:cNvSpPr txBox="1"/>
            <p:nvPr/>
          </p:nvSpPr>
          <p:spPr>
            <a:xfrm>
              <a:off x="665513" y="2555527"/>
              <a:ext cx="5879415" cy="611563"/>
            </a:xfrm>
            <a:prstGeom prst="rect">
              <a:avLst/>
            </a:prstGeom>
            <a:noFill/>
          </p:spPr>
          <p:txBody>
            <a:bodyPr wrap="square" rtlCol="0">
              <a:spAutoFit/>
            </a:bodyPr>
            <a:lstStyle/>
            <a:p>
              <a:pPr algn="ctr" defTabSz="1219170">
                <a:buClr>
                  <a:srgbClr val="000000"/>
                </a:buClr>
                <a:defRPr/>
              </a:pPr>
              <a:r>
                <a:rPr lang="vi-VN" sz="4400" b="1" kern="0" dirty="0" smtClean="0">
                  <a:solidFill>
                    <a:schemeClr val="accent4">
                      <a:lumMod val="50000"/>
                    </a:schemeClr>
                  </a:solidFill>
                  <a:latin typeface="Calibri" panose="020F0502020204030204" pitchFamily="34" charset="0"/>
                  <a:cs typeface="Calibri" panose="020F0502020204030204" pitchFamily="34" charset="0"/>
                  <a:sym typeface="Arial"/>
                </a:rPr>
                <a:t>Ý chính đoạn 1</a:t>
              </a:r>
              <a:endParaRPr lang="vi-VN" sz="4400" b="1" kern="0" dirty="0">
                <a:solidFill>
                  <a:schemeClr val="accent4">
                    <a:lumMod val="50000"/>
                  </a:schemeClr>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6375" y="0"/>
            <a:ext cx="6880141" cy="6858000"/>
          </a:xfrm>
          <a:prstGeom prst="rect">
            <a:avLst/>
          </a:prstGeom>
        </p:spPr>
      </p:pic>
    </p:spTree>
    <p:extLst>
      <p:ext uri="{BB962C8B-B14F-4D97-AF65-F5344CB8AC3E}">
        <p14:creationId xmlns:p14="http://schemas.microsoft.com/office/powerpoint/2010/main" val="279101551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7"/>
          <a:stretch>
            <a:fillRect/>
          </a:stretch>
        </p:blipFill>
        <p:spPr>
          <a:xfrm>
            <a:off x="8722761" y="1977897"/>
            <a:ext cx="2302904" cy="3661027"/>
          </a:xfrm>
          <a:prstGeom prst="rect">
            <a:avLst/>
          </a:prstGeom>
        </p:spPr>
      </p:pic>
      <p:pic>
        <p:nvPicPr>
          <p:cNvPr id="3" name="Thiết kế không tên - Bài thuyết trình - Google Chrome 2025-09-18 13-16-21">
            <a:hlinkClick r:id="" action="ppaction://media"/>
          </p:cNvPr>
          <p:cNvPicPr>
            <a:picLocks noChangeAspect="1"/>
          </p:cNvPicPr>
          <p:nvPr>
            <a:videoFile r:link="rId1"/>
            <p:extLst>
              <p:ext uri="{DAA4B4D4-6D71-4841-9C94-3DE7FCFB9230}">
                <p14:media xmlns:p14="http://schemas.microsoft.com/office/powerpoint/2010/main" r:embed="rId2">
                  <p14:trim st="3493"/>
                </p14:media>
              </p:ext>
            </p:extLst>
          </p:nvPr>
        </p:nvPicPr>
        <p:blipFill rotWithShape="1">
          <a:blip r:embed="rId8"/>
          <a:srcRect l="29562" t="20281" r="24922" b="23108"/>
          <a:stretch>
            <a:fillRect/>
          </a:stretch>
        </p:blipFill>
        <p:spPr>
          <a:xfrm>
            <a:off x="0" y="-505187"/>
            <a:ext cx="14498320" cy="7448033"/>
          </a:xfrm>
          <a:prstGeom prst="rect">
            <a:avLst/>
          </a:prstGeom>
        </p:spPr>
      </p:pic>
      <p:pic>
        <p:nvPicPr>
          <p:cNvPr id="4" name="Ghi âm chuẩn_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1920" y="3015629"/>
            <a:ext cx="406400" cy="406400"/>
          </a:xfrm>
          <a:prstGeom prst="rect">
            <a:avLst/>
          </a:prstGeom>
        </p:spPr>
      </p:pic>
    </p:spTree>
    <p:extLst>
      <p:ext uri="{BB962C8B-B14F-4D97-AF65-F5344CB8AC3E}">
        <p14:creationId xmlns:p14="http://schemas.microsoft.com/office/powerpoint/2010/main" val="3794423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62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4548" fill="hold"/>
                                        <p:tgtEl>
                                          <p:spTgt spid="4"/>
                                        </p:tgtEl>
                                      </p:cBhvr>
                                    </p:cmd>
                                  </p:childTnLst>
                                </p:cTn>
                              </p:par>
                            </p:childTnLst>
                          </p:cTn>
                        </p:par>
                      </p:childTnLst>
                    </p:cTn>
                  </p:par>
                </p:childTnLst>
              </p:cTn>
              <p:nextCondLst>
                <p:cond evt="onClick" delay="0">
                  <p:tgtEl>
                    <p:spTgt spid="4"/>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id="{A8A4DAC3-C656-FAE5-BAEF-C47238F4C86D}"/>
                </a:ext>
              </a:extLst>
            </p:cNvPr>
            <p:cNvPicPr>
              <a:picLocks noChangeAspect="1"/>
            </p:cNvPicPr>
            <p:nvPr/>
          </p:nvPicPr>
          <p:blipFill rotWithShape="1">
            <a:blip r:embed="rId2"/>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sp>
        <p:nvSpPr>
          <p:cNvPr id="7" name="Freeform 13"/>
          <p:cNvSpPr/>
          <p:nvPr/>
        </p:nvSpPr>
        <p:spPr>
          <a:xfrm>
            <a:off x="12269490" y="-38326"/>
            <a:ext cx="4363835" cy="3650256"/>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3">
              <a:extLst>
                <a:ext uri="{BEBA8EAE-BF5A-486C-A8C5-ECC9F3942E4B}">
                  <a14:imgProps xmlns:a14="http://schemas.microsoft.com/office/drawing/2010/main">
                    <a14:imgLayer r:embed="rId4">
                      <a14:imgEffect>
                        <a14:backgroundRemoval t="22825" b="44010" l="0" r="79381">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backgroundRemoval>
                      </a14:imgEffect>
                    </a14:imgLayer>
                  </a14:imgProps>
                </a:ext>
              </a:extLst>
            </a:blip>
            <a:srcRect/>
            <a:stretch>
              <a:fillRect l="4991" t="-69072" r="-4991" b="-184026"/>
            </a:stretch>
          </a:blipFill>
        </p:spPr>
      </p:sp>
      <p:pic>
        <p:nvPicPr>
          <p:cNvPr id="3" name="Picture 2"/>
          <p:cNvPicPr>
            <a:picLocks noChangeAspect="1"/>
          </p:cNvPicPr>
          <p:nvPr/>
        </p:nvPicPr>
        <p:blipFill>
          <a:blip r:embed="rId5"/>
          <a:stretch>
            <a:fillRect/>
          </a:stretch>
        </p:blipFill>
        <p:spPr>
          <a:xfrm>
            <a:off x="3177865" y="1648776"/>
            <a:ext cx="5408180" cy="4524442"/>
          </a:xfrm>
          <a:prstGeom prst="rect">
            <a:avLst/>
          </a:prstGeom>
        </p:spPr>
      </p:pic>
    </p:spTree>
    <p:extLst>
      <p:ext uri="{BB962C8B-B14F-4D97-AF65-F5344CB8AC3E}">
        <p14:creationId xmlns:p14="http://schemas.microsoft.com/office/powerpoint/2010/main" val="39718995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grpSp>
        <p:nvGrpSpPr>
          <p:cNvPr id="14" name="Nhóm 13">
            <a:extLst>
              <a:ext uri="{FF2B5EF4-FFF2-40B4-BE49-F238E27FC236}">
                <a16:creationId xmlns:a16="http://schemas.microsoft.com/office/drawing/2014/main" id="{C3354621-2331-C1D6-C1AF-ED58796F9948}"/>
              </a:ext>
            </a:extLst>
          </p:cNvPr>
          <p:cNvGrpSpPr/>
          <p:nvPr/>
        </p:nvGrpSpPr>
        <p:grpSpPr>
          <a:xfrm>
            <a:off x="1341888" y="496373"/>
            <a:ext cx="9102591" cy="5304987"/>
            <a:chOff x="9768" y="1458780"/>
            <a:chExt cx="5102919" cy="3934236"/>
          </a:xfrm>
        </p:grpSpPr>
        <p:sp>
          <p:nvSpPr>
            <p:cNvPr id="15" name="Hộp Văn bản 14">
              <a:extLst>
                <a:ext uri="{FF2B5EF4-FFF2-40B4-BE49-F238E27FC236}">
                  <a16:creationId xmlns:a16="http://schemas.microsoft.com/office/drawing/2014/main" id="{0F812DB5-2977-C89C-1B7F-8FEB57078E93}"/>
                </a:ext>
              </a:extLst>
            </p:cNvPr>
            <p:cNvSpPr txBox="1"/>
            <p:nvPr/>
          </p:nvSpPr>
          <p:spPr>
            <a:xfrm>
              <a:off x="519091" y="3353837"/>
              <a:ext cx="4327892" cy="1437978"/>
            </a:xfrm>
            <a:prstGeom prst="rect">
              <a:avLst/>
            </a:prstGeom>
            <a:noFill/>
          </p:spPr>
          <p:txBody>
            <a:bodyPr wrap="square" rtlCol="0">
              <a:spAutoFit/>
            </a:bodyPr>
            <a:lstStyle/>
            <a:p>
              <a:pPr algn="just" defTabSz="1219170">
                <a:buClr>
                  <a:srgbClr val="000000"/>
                </a:buClr>
                <a:defRPr/>
              </a:pPr>
              <a:r>
                <a:rPr lang="vi-VN" sz="4000" i="1" kern="0" dirty="0" smtClean="0">
                  <a:solidFill>
                    <a:srgbClr val="000000"/>
                  </a:solidFill>
                  <a:latin typeface="Calibri" panose="020F0502020204030204" pitchFamily="34" charset="0"/>
                  <a:cs typeface="Calibri" panose="020F0502020204030204" pitchFamily="34" charset="0"/>
                  <a:sym typeface="Arial"/>
                </a:rPr>
                <a:t>Mỗi </a:t>
              </a:r>
              <a:r>
                <a:rPr lang="vi-VN" sz="4000" i="1" kern="0" dirty="0">
                  <a:solidFill>
                    <a:srgbClr val="000000"/>
                  </a:solidFill>
                  <a:latin typeface="Calibri" panose="020F0502020204030204" pitchFamily="34" charset="0"/>
                  <a:cs typeface="Calibri" panose="020F0502020204030204" pitchFamily="34" charset="0"/>
                  <a:sym typeface="Arial"/>
                </a:rPr>
                <a:t>người đều có vẻ đẹp riêng và 1 bức chân dung đẹp là bức chân dung thể hiện được vẻ riêng đó!</a:t>
              </a:r>
            </a:p>
          </p:txBody>
        </p:sp>
        <p:sp>
          <p:nvSpPr>
            <p:cNvPr id="16" name="Hình chữ nhật: Góc Tròn 15">
              <a:extLst>
                <a:ext uri="{FF2B5EF4-FFF2-40B4-BE49-F238E27FC236}">
                  <a16:creationId xmlns:a16="http://schemas.microsoft.com/office/drawing/2014/main"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id="{A5D36219-9C48-B0B9-61C2-D37867DBC0FF}"/>
                  </a:ext>
                </a:extLst>
              </p:cNvPr>
              <p:cNvPicPr>
                <a:picLocks noChangeAspect="1"/>
              </p:cNvPicPr>
              <p:nvPr/>
            </p:nvPicPr>
            <p:blipFill rotWithShape="1">
              <a:blip r:embed="rId3"/>
              <a:srcRect l="17411" t="39570" r="62444" b="16721"/>
              <a:stretch/>
            </p:blipFill>
            <p:spPr>
              <a:xfrm>
                <a:off x="471028" y="2745401"/>
                <a:ext cx="1914956" cy="2337138"/>
              </a:xfrm>
              <a:prstGeom prst="ellipse">
                <a:avLst/>
              </a:prstGeom>
            </p:spPr>
          </p:pic>
        </p:grpSp>
      </p:grpSp>
      <p:grpSp>
        <p:nvGrpSpPr>
          <p:cNvPr id="24" name="Nhóm 3">
            <a:extLst>
              <a:ext uri="{FF2B5EF4-FFF2-40B4-BE49-F238E27FC236}">
                <a16:creationId xmlns:a16="http://schemas.microsoft.com/office/drawing/2014/main" id="{65AC143C-F7D4-DAF0-B04B-36B1DFC091D1}"/>
              </a:ext>
            </a:extLst>
          </p:cNvPr>
          <p:cNvGrpSpPr/>
          <p:nvPr/>
        </p:nvGrpSpPr>
        <p:grpSpPr>
          <a:xfrm>
            <a:off x="3799840" y="496373"/>
            <a:ext cx="4368322" cy="1286894"/>
            <a:chOff x="456936" y="2349888"/>
            <a:chExt cx="6296569" cy="1022842"/>
          </a:xfrm>
        </p:grpSpPr>
        <p:sp>
          <p:nvSpPr>
            <p:cNvPr id="25" name="Hình chữ nhật: Góc Tròn 4">
              <a:extLst>
                <a:ext uri="{FF2B5EF4-FFF2-40B4-BE49-F238E27FC236}">
                  <a16:creationId xmlns:a16="http://schemas.microsoft.com/office/drawing/2014/main"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27" name="Hộp Văn bản 15">
              <a:extLst>
                <a:ext uri="{FF2B5EF4-FFF2-40B4-BE49-F238E27FC236}">
                  <a16:creationId xmlns:a16="http://schemas.microsoft.com/office/drawing/2014/main" id="{EC7866A2-D0FA-EB25-A270-0F87B8B03477}"/>
                </a:ext>
              </a:extLst>
            </p:cNvPr>
            <p:cNvSpPr txBox="1"/>
            <p:nvPr/>
          </p:nvSpPr>
          <p:spPr>
            <a:xfrm>
              <a:off x="847805" y="2579643"/>
              <a:ext cx="5879415" cy="562638"/>
            </a:xfrm>
            <a:prstGeom prst="rect">
              <a:avLst/>
            </a:prstGeom>
            <a:noFill/>
          </p:spPr>
          <p:txBody>
            <a:bodyPr wrap="square" rtlCol="0">
              <a:spAutoFit/>
            </a:bodyPr>
            <a:lstStyle/>
            <a:p>
              <a:pPr algn="ctr" defTabSz="1219170">
                <a:buClr>
                  <a:srgbClr val="000000"/>
                </a:buClr>
                <a:defRPr/>
              </a:pPr>
              <a:r>
                <a:rPr lang="vi-VN" sz="4000" b="1" kern="0" dirty="0" smtClean="0">
                  <a:solidFill>
                    <a:schemeClr val="accent4">
                      <a:lumMod val="50000"/>
                    </a:schemeClr>
                  </a:solidFill>
                  <a:latin typeface="Calibri" panose="020F0502020204030204" pitchFamily="34" charset="0"/>
                  <a:cs typeface="Calibri" panose="020F0502020204030204" pitchFamily="34" charset="0"/>
                  <a:sym typeface="Arial"/>
                </a:rPr>
                <a:t>Ý chính đoạn 2</a:t>
              </a:r>
              <a:endParaRPr lang="vi-VN" sz="4000" b="1" kern="0" dirty="0">
                <a:solidFill>
                  <a:schemeClr val="accent4">
                    <a:lumMod val="50000"/>
                  </a:schemeClr>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98042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79" y="1"/>
            <a:ext cx="2630613" cy="1857737"/>
          </a:xfrm>
          <a:prstGeom prst="rect">
            <a:avLst/>
          </a:prstGeom>
        </p:spPr>
      </p:pic>
      <p:sp>
        <p:nvSpPr>
          <p:cNvPr id="8" name="文本框 3">
            <a:extLst>
              <a:ext uri="{FF2B5EF4-FFF2-40B4-BE49-F238E27FC236}">
                <a16:creationId xmlns:a16="http://schemas.microsoft.com/office/drawing/2014/main" id="{47BB1584-2A44-4359-AAA8-F22846557F72}"/>
              </a:ext>
            </a:extLst>
          </p:cNvPr>
          <p:cNvSpPr txBox="1"/>
          <p:nvPr/>
        </p:nvSpPr>
        <p:spPr>
          <a:xfrm>
            <a:off x="985427" y="1"/>
            <a:ext cx="4095825" cy="646331"/>
          </a:xfrm>
          <a:prstGeom prst="rect">
            <a:avLst/>
          </a:prstGeom>
          <a:noFill/>
        </p:spPr>
        <p:txBody>
          <a:bodyPr wrap="square" rtlCol="0">
            <a:spAutoFit/>
          </a:bodyPr>
          <a:lstStyle/>
          <a:p>
            <a:pPr algn="ctr" defTabSz="685800"/>
            <a:r>
              <a:rPr lang="en-US" altLang="zh-CN" sz="36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36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36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9" name="任意多边形: 形状 4">
            <a:extLst>
              <a:ext uri="{FF2B5EF4-FFF2-40B4-BE49-F238E27FC236}">
                <a16:creationId xmlns:a16="http://schemas.microsoft.com/office/drawing/2014/main" id="{993E7E98-94EE-480C-BA16-D135C4FE988F}"/>
              </a:ext>
            </a:extLst>
          </p:cNvPr>
          <p:cNvSpPr/>
          <p:nvPr/>
        </p:nvSpPr>
        <p:spPr>
          <a:xfrm>
            <a:off x="711844"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smtClean="0">
              <a:ln>
                <a:noFill/>
              </a:ln>
              <a:solidFill>
                <a:prstClr val="white"/>
              </a:solidFill>
              <a:effectLst/>
              <a:uLnTx/>
              <a:uFillTx/>
              <a:latin typeface="Calibri"/>
              <a:ea typeface="等线" panose="020B0604020202020204" charset="-122"/>
              <a:cs typeface="+mn-cs"/>
            </a:endParaRPr>
          </a:p>
        </p:txBody>
      </p:sp>
      <p:sp>
        <p:nvSpPr>
          <p:cNvPr id="10" name="TextBox 9"/>
          <p:cNvSpPr txBox="1"/>
          <p:nvPr/>
        </p:nvSpPr>
        <p:spPr>
          <a:xfrm>
            <a:off x="5354835" y="495300"/>
            <a:ext cx="6279261" cy="830997"/>
          </a:xfrm>
          <a:prstGeom prst="rect">
            <a:avLst/>
          </a:prstGeom>
          <a:solidFill>
            <a:sysClr val="window" lastClr="FFFFFF"/>
          </a:solidFill>
          <a:ln w="76200" cap="flat" cmpd="sng" algn="ctr">
            <a:solidFill>
              <a:srgbClr val="F79646">
                <a:lumMod val="50000"/>
              </a:srgbClr>
            </a:solidFill>
            <a:prstDash val="lgDash"/>
            <a:miter lim="800000"/>
          </a:ln>
          <a:effectLst/>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Tóm</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tắt</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mỗi</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sự</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việc</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trong</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câu</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chuyện</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Những</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bức</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chân</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dung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bằng</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1-3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câu</a:t>
            </a:r>
            <a:endParaRPr kumimoji="0" lang="zh-CN" altLang="en-US"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仓耳大漫漫体 W05" panose="02020400000000000000" pitchFamily="18" charset="-122"/>
              <a:cs typeface="+mn-cs"/>
            </a:endParaRPr>
          </a:p>
        </p:txBody>
      </p:sp>
      <p:sp>
        <p:nvSpPr>
          <p:cNvPr id="11" name="任意多边形: 形状 4">
            <a:extLst>
              <a:ext uri="{FF2B5EF4-FFF2-40B4-BE49-F238E27FC236}">
                <a16:creationId xmlns:a16="http://schemas.microsoft.com/office/drawing/2014/main" id="{993E7E98-94EE-480C-BA16-D135C4FE988F}"/>
              </a:ext>
            </a:extLst>
          </p:cNvPr>
          <p:cNvSpPr/>
          <p:nvPr/>
        </p:nvSpPr>
        <p:spPr>
          <a:xfrm>
            <a:off x="17318235"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smtClean="0">
              <a:ln>
                <a:noFill/>
              </a:ln>
              <a:solidFill>
                <a:prstClr val="white"/>
              </a:solidFill>
              <a:effectLst/>
              <a:uLnTx/>
              <a:uFillTx/>
              <a:latin typeface="Calibri"/>
              <a:ea typeface="等线" panose="020B0604020202020204" charset="-122"/>
              <a:cs typeface="+mn-cs"/>
            </a:endParaRPr>
          </a:p>
        </p:txBody>
      </p:sp>
      <p:sp>
        <p:nvSpPr>
          <p:cNvPr id="12" name="îślïḓê">
            <a:extLst>
              <a:ext uri="{FF2B5EF4-FFF2-40B4-BE49-F238E27FC236}">
                <a16:creationId xmlns:a16="http://schemas.microsoft.com/office/drawing/2014/main" id="{3F25D3FA-72CF-4124-8DE6-7469027AC89A}"/>
              </a:ext>
            </a:extLst>
          </p:cNvPr>
          <p:cNvSpPr/>
          <p:nvPr/>
        </p:nvSpPr>
        <p:spPr>
          <a:xfrm>
            <a:off x="711844" y="2155523"/>
            <a:ext cx="10552785" cy="905177"/>
          </a:xfrm>
          <a:prstGeom prst="rect">
            <a:avLst/>
          </a:prstGeom>
          <a:solidFill>
            <a:sysClr val="window" lastClr="FFFFFF">
              <a:alpha val="74000"/>
            </a:sysClr>
          </a:solidFill>
          <a:ln w="57150" cap="flat" cmpd="sng" algn="ctr">
            <a:solidFill>
              <a:srgbClr val="EEECE1">
                <a:lumMod val="25000"/>
              </a:srgbClr>
            </a:solidFill>
            <a:prstDash val="lgDash"/>
            <a:miter lim="800000"/>
            <a:headEnd/>
            <a:tailEnd/>
          </a:ln>
          <a:effectLst/>
        </p:spPr>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Sự</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việc</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đầu</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tiên</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lang="vi-VN" sz="2400" dirty="0" smtClean="0">
                <a:solidFill>
                  <a:schemeClr val="tx1">
                    <a:lumMod val="50000"/>
                  </a:schemeClr>
                </a:solidFill>
              </a:rPr>
              <a:t>Màu </a:t>
            </a:r>
            <a:r>
              <a:rPr lang="vi-VN" sz="2400" dirty="0">
                <a:solidFill>
                  <a:schemeClr val="tx1">
                    <a:lumMod val="50000"/>
                  </a:schemeClr>
                </a:solidFill>
              </a:rPr>
              <a:t>nước vẽ rât đẹp, cậu vẽ chân dung cho 2 Bông Tuyết và Mắt Xanh rất giống người thật.</a:t>
            </a:r>
          </a:p>
        </p:txBody>
      </p:sp>
      <p:sp>
        <p:nvSpPr>
          <p:cNvPr id="13" name="îślïḓê">
            <a:extLst>
              <a:ext uri="{FF2B5EF4-FFF2-40B4-BE49-F238E27FC236}">
                <a16:creationId xmlns:a16="http://schemas.microsoft.com/office/drawing/2014/main" id="{457E4182-81B9-488F-ACFA-50974B1B9894}"/>
              </a:ext>
            </a:extLst>
          </p:cNvPr>
          <p:cNvSpPr/>
          <p:nvPr/>
        </p:nvSpPr>
        <p:spPr>
          <a:xfrm>
            <a:off x="969535" y="3681505"/>
            <a:ext cx="10110178" cy="718266"/>
          </a:xfrm>
          <a:prstGeom prst="rect">
            <a:avLst/>
          </a:prstGeom>
          <a:solidFill>
            <a:sysClr val="window" lastClr="FFFFFF">
              <a:alpha val="74000"/>
            </a:sysClr>
          </a:solidFill>
          <a:ln w="57150" cap="flat" cmpd="sng" algn="ctr">
            <a:solidFill>
              <a:srgbClr val="EEECE1">
                <a:lumMod val="25000"/>
              </a:srgbClr>
            </a:solidFill>
            <a:prstDash val="lgDash"/>
            <a:miter lim="800000"/>
            <a:headEnd/>
            <a:tailEnd/>
          </a:ln>
          <a:effectLst/>
        </p:spPr>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Sự</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việc</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tiếp</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theo</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Màu</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Nước</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vẽ</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chân</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dung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cho</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Hoa</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Nhỏ</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và</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cô</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bé</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khác</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zh-CN" altLang="en-US" sz="2400" b="0"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仓耳玄三M W05" panose="02020400000000000000" pitchFamily="18" charset="-122"/>
              <a:cs typeface="+mn-cs"/>
            </a:endParaRPr>
          </a:p>
        </p:txBody>
      </p:sp>
      <p:sp>
        <p:nvSpPr>
          <p:cNvPr id="14" name="îślïḓê">
            <a:extLst>
              <a:ext uri="{FF2B5EF4-FFF2-40B4-BE49-F238E27FC236}">
                <a16:creationId xmlns:a16="http://schemas.microsoft.com/office/drawing/2014/main" id="{457E4182-81B9-488F-ACFA-50974B1B9894}"/>
              </a:ext>
            </a:extLst>
          </p:cNvPr>
          <p:cNvSpPr/>
          <p:nvPr/>
        </p:nvSpPr>
        <p:spPr>
          <a:xfrm>
            <a:off x="711844" y="5020576"/>
            <a:ext cx="10110178" cy="1455898"/>
          </a:xfrm>
          <a:prstGeom prst="rect">
            <a:avLst/>
          </a:prstGeom>
          <a:solidFill>
            <a:sysClr val="window" lastClr="FFFFFF">
              <a:alpha val="74000"/>
            </a:sysClr>
          </a:solidFill>
          <a:ln w="57150" cap="flat" cmpd="sng" algn="ctr">
            <a:solidFill>
              <a:srgbClr val="EEECE1">
                <a:lumMod val="25000"/>
              </a:srgbClr>
            </a:solidFill>
            <a:prstDash val="lgDash"/>
            <a:miter lim="800000"/>
            <a:headEnd/>
            <a:tailEnd/>
          </a:ln>
          <a:effectLst/>
        </p:spPr>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Sự</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việc</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cuối</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cùng</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cô</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bé</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ngắm</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những</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bức</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chân</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dung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khi</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chúng</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được</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đặt</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cạnh</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nhau</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zh-CN" altLang="en-US" sz="2400" b="0"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仓耳玄三M W05" panose="02020400000000000000" pitchFamily="18" charset="-122"/>
              <a:cs typeface="+mn-cs"/>
            </a:endParaRPr>
          </a:p>
        </p:txBody>
      </p:sp>
      <p:grpSp>
        <p:nvGrpSpPr>
          <p:cNvPr id="16" name="Nhóm 3">
            <a:extLst>
              <a:ext uri="{FF2B5EF4-FFF2-40B4-BE49-F238E27FC236}">
                <a16:creationId xmlns:a16="http://schemas.microsoft.com/office/drawing/2014/main" id="{65AC143C-F7D4-DAF0-B04B-36B1DFC091D1}"/>
              </a:ext>
            </a:extLst>
          </p:cNvPr>
          <p:cNvGrpSpPr/>
          <p:nvPr/>
        </p:nvGrpSpPr>
        <p:grpSpPr>
          <a:xfrm>
            <a:off x="1756604" y="714796"/>
            <a:ext cx="2828096" cy="597497"/>
            <a:chOff x="456936" y="2349888"/>
            <a:chExt cx="6296569" cy="1022842"/>
          </a:xfrm>
        </p:grpSpPr>
        <p:sp>
          <p:nvSpPr>
            <p:cNvPr id="17" name="Hình chữ nhật: Góc Tròn 4">
              <a:extLst>
                <a:ext uri="{FF2B5EF4-FFF2-40B4-BE49-F238E27FC236}">
                  <a16:creationId xmlns:a16="http://schemas.microsoft.com/office/drawing/2014/main"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8" name="Hộp Văn bản 15">
              <a:extLst>
                <a:ext uri="{FF2B5EF4-FFF2-40B4-BE49-F238E27FC236}">
                  <a16:creationId xmlns:a16="http://schemas.microsoft.com/office/drawing/2014/main" id="{EC7866A2-D0FA-EB25-A270-0F87B8B03477}"/>
                </a:ext>
              </a:extLst>
            </p:cNvPr>
            <p:cNvSpPr txBox="1"/>
            <p:nvPr/>
          </p:nvSpPr>
          <p:spPr>
            <a:xfrm>
              <a:off x="665513" y="2530479"/>
              <a:ext cx="5879415" cy="493117"/>
            </a:xfrm>
            <a:prstGeom prst="rect">
              <a:avLst/>
            </a:prstGeom>
            <a:noFill/>
          </p:spPr>
          <p:txBody>
            <a:bodyPr wrap="square" rtlCol="0">
              <a:spAutoFit/>
            </a:bodyPr>
            <a:lstStyle/>
            <a:p>
              <a:pPr algn="ctr" defTabSz="1219170">
                <a:buClr>
                  <a:srgbClr val="000000"/>
                </a:buClr>
                <a:defRPr/>
              </a:pPr>
              <a:r>
                <a:rPr lang="vi-VN" sz="2000" b="1" kern="0" dirty="0" smtClean="0">
                  <a:latin typeface="Calibri" panose="020F0502020204030204" pitchFamily="34" charset="0"/>
                  <a:cs typeface="Calibri" panose="020F0502020204030204" pitchFamily="34" charset="0"/>
                  <a:sym typeface="Arial"/>
                </a:rPr>
                <a:t>THẢO LUẬN NHÓM 4</a:t>
              </a:r>
              <a:endParaRPr lang="vi-VN" sz="2000" b="1" kern="0" dirty="0">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26809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0-#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53" y="-272650"/>
            <a:ext cx="1970534" cy="1391590"/>
          </a:xfrm>
          <a:prstGeom prst="rect">
            <a:avLst/>
          </a:prstGeom>
        </p:spPr>
      </p:pic>
      <p:sp>
        <p:nvSpPr>
          <p:cNvPr id="8" name="文本框 3">
            <a:extLst>
              <a:ext uri="{FF2B5EF4-FFF2-40B4-BE49-F238E27FC236}">
                <a16:creationId xmlns:a16="http://schemas.microsoft.com/office/drawing/2014/main" id="{47BB1584-2A44-4359-AAA8-F22846557F72}"/>
              </a:ext>
            </a:extLst>
          </p:cNvPr>
          <p:cNvSpPr txBox="1"/>
          <p:nvPr/>
        </p:nvSpPr>
        <p:spPr>
          <a:xfrm>
            <a:off x="947327" y="-272650"/>
            <a:ext cx="4095825" cy="646331"/>
          </a:xfrm>
          <a:prstGeom prst="rect">
            <a:avLst/>
          </a:prstGeom>
          <a:noFill/>
        </p:spPr>
        <p:txBody>
          <a:bodyPr wrap="square" rtlCol="0">
            <a:spAutoFit/>
          </a:bodyPr>
          <a:lstStyle/>
          <a:p>
            <a:pPr algn="ctr" defTabSz="685800"/>
            <a:r>
              <a:rPr lang="en-US" altLang="zh-CN" sz="36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36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36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10" name="TextBox 9"/>
          <p:cNvSpPr txBox="1"/>
          <p:nvPr/>
        </p:nvSpPr>
        <p:spPr>
          <a:xfrm>
            <a:off x="5220851" y="97872"/>
            <a:ext cx="6279261" cy="830997"/>
          </a:xfrm>
          <a:prstGeom prst="rect">
            <a:avLst/>
          </a:prstGeom>
          <a:solidFill>
            <a:schemeClr val="bg1">
              <a:lumMod val="90000"/>
            </a:schemeClr>
          </a:solidFill>
          <a:ln w="28575" cap="flat" cmpd="sng" algn="ctr">
            <a:solidFill>
              <a:srgbClr val="F79646">
                <a:lumMod val="50000"/>
              </a:srgbClr>
            </a:solidFill>
            <a:prstDash val="lgDash"/>
            <a:miter lim="800000"/>
          </a:ln>
          <a:effectLst/>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Tóm</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tắt</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mỗi</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sự</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việc</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trong</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câu</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chuyện</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Những</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bức</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chân</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dung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bằng</a:t>
            </a:r>
            <a:r>
              <a:rPr kumimoji="0" lang="en-US" altLang="zh-CN"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1-3 </a:t>
            </a:r>
            <a:r>
              <a:rPr kumimoji="0" lang="en-US" altLang="zh-CN" sz="2400" b="0" i="0" u="none" strike="noStrike" kern="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câu</a:t>
            </a:r>
            <a:endParaRPr kumimoji="0" lang="zh-CN" altLang="en-US" sz="24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仓耳大漫漫体 W05" panose="02020400000000000000" pitchFamily="18" charset="-122"/>
              <a:cs typeface="+mn-cs"/>
            </a:endParaRPr>
          </a:p>
        </p:txBody>
      </p:sp>
      <p:sp>
        <p:nvSpPr>
          <p:cNvPr id="11" name="任意多边形: 形状 4">
            <a:extLst>
              <a:ext uri="{FF2B5EF4-FFF2-40B4-BE49-F238E27FC236}">
                <a16:creationId xmlns:a16="http://schemas.microsoft.com/office/drawing/2014/main" id="{993E7E98-94EE-480C-BA16-D135C4FE988F}"/>
              </a:ext>
            </a:extLst>
          </p:cNvPr>
          <p:cNvSpPr/>
          <p:nvPr/>
        </p:nvSpPr>
        <p:spPr>
          <a:xfrm>
            <a:off x="17318235"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smtClean="0">
              <a:ln>
                <a:noFill/>
              </a:ln>
              <a:solidFill>
                <a:prstClr val="white"/>
              </a:solidFill>
              <a:effectLst/>
              <a:uLnTx/>
              <a:uFillTx/>
              <a:latin typeface="Calibri"/>
              <a:ea typeface="等线" panose="020B0604020202020204" charset="-122"/>
              <a:cs typeface="+mn-cs"/>
            </a:endParaRPr>
          </a:p>
        </p:txBody>
      </p:sp>
      <p:sp>
        <p:nvSpPr>
          <p:cNvPr id="12" name="îślïḓê">
            <a:extLst>
              <a:ext uri="{FF2B5EF4-FFF2-40B4-BE49-F238E27FC236}">
                <a16:creationId xmlns:a16="http://schemas.microsoft.com/office/drawing/2014/main" id="{3F25D3FA-72CF-4124-8DE6-7469027AC89A}"/>
              </a:ext>
            </a:extLst>
          </p:cNvPr>
          <p:cNvSpPr/>
          <p:nvPr/>
        </p:nvSpPr>
        <p:spPr>
          <a:xfrm>
            <a:off x="947327" y="1331249"/>
            <a:ext cx="10552785" cy="1412361"/>
          </a:xfrm>
          <a:prstGeom prst="rect">
            <a:avLst/>
          </a:prstGeom>
          <a:solidFill>
            <a:sysClr val="window" lastClr="FFFFFF">
              <a:alpha val="74000"/>
            </a:sysClr>
          </a:solidFill>
          <a:ln w="19050" cap="flat" cmpd="sng" algn="ctr">
            <a:solidFill>
              <a:srgbClr val="00B050"/>
            </a:solidFill>
            <a:prstDash val="lgDash"/>
            <a:miter lim="800000"/>
            <a:headEnd/>
            <a:tailEnd/>
          </a:ln>
          <a:effectLst/>
        </p:spPr>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Sự</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việc</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đầu</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tiên</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Màu</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Nước</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vẽ</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chân</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dung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của</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Bông</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Tuyết</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và</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Mắt</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Xanh</a:t>
            </a:r>
            <a:r>
              <a:rPr kumimoji="0" lang="en-US" altLang="zh-CN" sz="2400" b="0" i="0" u="none"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Ví</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dụ</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Bông</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Tuyết</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và</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Mắt</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Xanh</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được</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Màu</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Nước</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vẽ</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chân</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dung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rất</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xinh</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đẹp</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và</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chân</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 </a:t>
            </a:r>
            <a:r>
              <a:rPr kumimoji="0" lang="en-US" altLang="zh-CN" sz="2400" b="0" i="0" u="none" strike="noStrike" kern="1200" cap="none" spc="0" normalizeH="0" baseline="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thực</a:t>
            </a:r>
            <a:r>
              <a:rPr kumimoji="0" lang="en-US" altLang="zh-CN" sz="2400" b="0"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a:t>
            </a:r>
            <a:endParaRPr kumimoji="0" lang="zh-CN" alt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仓耳玄三M W05" panose="02020400000000000000" pitchFamily="18" charset="-122"/>
              <a:cs typeface="+mn-cs"/>
            </a:endParaRPr>
          </a:p>
        </p:txBody>
      </p:sp>
      <p:sp>
        <p:nvSpPr>
          <p:cNvPr id="13" name="îślïḓê">
            <a:extLst>
              <a:ext uri="{FF2B5EF4-FFF2-40B4-BE49-F238E27FC236}">
                <a16:creationId xmlns:a16="http://schemas.microsoft.com/office/drawing/2014/main" id="{457E4182-81B9-488F-ACFA-50974B1B9894}"/>
              </a:ext>
            </a:extLst>
          </p:cNvPr>
          <p:cNvSpPr/>
          <p:nvPr/>
        </p:nvSpPr>
        <p:spPr>
          <a:xfrm>
            <a:off x="711844" y="3038404"/>
            <a:ext cx="10110178" cy="1617056"/>
          </a:xfrm>
          <a:prstGeom prst="rect">
            <a:avLst/>
          </a:prstGeom>
          <a:solidFill>
            <a:sysClr val="window" lastClr="FFFFFF">
              <a:alpha val="74000"/>
            </a:sysClr>
          </a:solidFill>
          <a:ln w="19050" cap="flat" cmpd="sng" algn="ctr">
            <a:solidFill>
              <a:schemeClr val="accent5"/>
            </a:solidFill>
            <a:prstDash val="lgDash"/>
            <a:miter lim="800000"/>
            <a:headEnd/>
            <a:tailEnd/>
          </a:ln>
          <a:effectLst/>
        </p:spPr>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Sự</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việc</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tiếp</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theo</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lang="vi-VN" sz="2400" dirty="0">
                <a:solidFill>
                  <a:schemeClr val="tx1">
                    <a:lumMod val="50000"/>
                  </a:schemeClr>
                </a:solidFill>
              </a:rPr>
              <a:t>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p:txBody>
      </p:sp>
      <p:sp>
        <p:nvSpPr>
          <p:cNvPr id="14" name="îślïḓê">
            <a:extLst>
              <a:ext uri="{FF2B5EF4-FFF2-40B4-BE49-F238E27FC236}">
                <a16:creationId xmlns:a16="http://schemas.microsoft.com/office/drawing/2014/main" id="{457E4182-81B9-488F-ACFA-50974B1B9894}"/>
              </a:ext>
            </a:extLst>
          </p:cNvPr>
          <p:cNvSpPr/>
          <p:nvPr/>
        </p:nvSpPr>
        <p:spPr>
          <a:xfrm>
            <a:off x="711844" y="5020576"/>
            <a:ext cx="10110178" cy="1455898"/>
          </a:xfrm>
          <a:prstGeom prst="rect">
            <a:avLst/>
          </a:prstGeom>
          <a:solidFill>
            <a:sysClr val="window" lastClr="FFFFFF">
              <a:alpha val="74000"/>
            </a:sysClr>
          </a:solidFill>
          <a:ln w="19050" cap="flat" cmpd="sng" algn="ctr">
            <a:solidFill>
              <a:srgbClr val="EEECE1">
                <a:lumMod val="25000"/>
              </a:srgbClr>
            </a:solidFill>
            <a:prstDash val="lgDash"/>
            <a:miter lim="800000"/>
            <a:headEnd/>
            <a:tailEnd/>
          </a:ln>
          <a:effectLst/>
        </p:spPr>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Sự</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việc</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cuối</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2400" b="1" i="0" u="sng" strike="noStrike" kern="1200" cap="none" spc="0" normalizeH="0" baseline="0" noProof="0" dirty="0" err="1"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cùng</a:t>
            </a:r>
            <a:r>
              <a:rPr kumimoji="0" lang="en-US" altLang="zh-CN" sz="2400" b="1" i="0" u="sng" strike="noStrike" kern="1200" cap="none" spc="0" normalizeH="0" baseline="0" noProof="0" dirty="0" smtClean="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lang="vi-VN" sz="2400" dirty="0">
                <a:solidFill>
                  <a:schemeClr val="tx1">
                    <a:lumMod val="50000"/>
                  </a:schemeClr>
                </a:solidFill>
              </a:rPr>
              <a:t>Khi ngắm những bức chân dung đặt cạnh nhau, các cô bé mới thấy rất khó nhận ra đâu là mình. Các cô bé nhận ra mỗi người có một vẻ đẹp riêng và bức chân dung đẹp phải là bức chân dung thể hiện vẻ riêng đó.</a:t>
            </a:r>
          </a:p>
        </p:txBody>
      </p:sp>
      <p:grpSp>
        <p:nvGrpSpPr>
          <p:cNvPr id="16" name="Nhóm 3">
            <a:extLst>
              <a:ext uri="{FF2B5EF4-FFF2-40B4-BE49-F238E27FC236}">
                <a16:creationId xmlns:a16="http://schemas.microsoft.com/office/drawing/2014/main" id="{65AC143C-F7D4-DAF0-B04B-36B1DFC091D1}"/>
              </a:ext>
            </a:extLst>
          </p:cNvPr>
          <p:cNvGrpSpPr/>
          <p:nvPr/>
        </p:nvGrpSpPr>
        <p:grpSpPr>
          <a:xfrm>
            <a:off x="1743904" y="385013"/>
            <a:ext cx="2828096" cy="597497"/>
            <a:chOff x="456936" y="2349888"/>
            <a:chExt cx="6296569" cy="1022842"/>
          </a:xfrm>
        </p:grpSpPr>
        <p:sp>
          <p:nvSpPr>
            <p:cNvPr id="17" name="Hình chữ nhật: Góc Tròn 4">
              <a:extLst>
                <a:ext uri="{FF2B5EF4-FFF2-40B4-BE49-F238E27FC236}">
                  <a16:creationId xmlns:a16="http://schemas.microsoft.com/office/drawing/2014/main"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8" name="Hộp Văn bản 15">
              <a:extLst>
                <a:ext uri="{FF2B5EF4-FFF2-40B4-BE49-F238E27FC236}">
                  <a16:creationId xmlns:a16="http://schemas.microsoft.com/office/drawing/2014/main" id="{EC7866A2-D0FA-EB25-A270-0F87B8B03477}"/>
                </a:ext>
              </a:extLst>
            </p:cNvPr>
            <p:cNvSpPr txBox="1"/>
            <p:nvPr/>
          </p:nvSpPr>
          <p:spPr>
            <a:xfrm>
              <a:off x="665513" y="2530479"/>
              <a:ext cx="5879415" cy="493117"/>
            </a:xfrm>
            <a:prstGeom prst="rect">
              <a:avLst/>
            </a:prstGeom>
            <a:noFill/>
          </p:spPr>
          <p:txBody>
            <a:bodyPr wrap="square" rtlCol="0">
              <a:spAutoFit/>
            </a:bodyPr>
            <a:lstStyle/>
            <a:p>
              <a:pPr algn="ctr" defTabSz="1219170">
                <a:buClr>
                  <a:srgbClr val="000000"/>
                </a:buClr>
                <a:defRPr/>
              </a:pPr>
              <a:r>
                <a:rPr lang="vi-VN" sz="2000" b="1" kern="0" dirty="0" smtClean="0">
                  <a:latin typeface="Calibri" panose="020F0502020204030204" pitchFamily="34" charset="0"/>
                  <a:cs typeface="Calibri" panose="020F0502020204030204" pitchFamily="34" charset="0"/>
                  <a:sym typeface="Arial"/>
                </a:rPr>
                <a:t>THẢO LUẬN NHÓM 4</a:t>
              </a:r>
              <a:endParaRPr lang="vi-VN" sz="2000" b="1" kern="0" dirty="0">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4647207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id="{D60C62C2-0429-A7D4-4003-FD04230C1CB2}"/>
              </a:ext>
            </a:extLst>
          </p:cNvPr>
          <p:cNvPicPr>
            <a:picLocks noChangeAspect="1"/>
          </p:cNvPicPr>
          <p:nvPr/>
        </p:nvPicPr>
        <p:blipFill>
          <a:blip r:embed="rId3"/>
          <a:stretch>
            <a:fillRect/>
          </a:stretch>
        </p:blipFill>
        <p:spPr>
          <a:xfrm>
            <a:off x="8845409" y="3119197"/>
            <a:ext cx="2302904" cy="3661027"/>
          </a:xfrm>
          <a:prstGeom prst="rect">
            <a:avLst/>
          </a:prstGeom>
        </p:spPr>
      </p:pic>
      <p:grpSp>
        <p:nvGrpSpPr>
          <p:cNvPr id="14" name="Nhóm 13">
            <a:extLst>
              <a:ext uri="{FF2B5EF4-FFF2-40B4-BE49-F238E27FC236}">
                <a16:creationId xmlns:a16="http://schemas.microsoft.com/office/drawing/2014/main" id="{C3354621-2331-C1D6-C1AF-ED58796F9948}"/>
              </a:ext>
            </a:extLst>
          </p:cNvPr>
          <p:cNvGrpSpPr/>
          <p:nvPr/>
        </p:nvGrpSpPr>
        <p:grpSpPr>
          <a:xfrm>
            <a:off x="1341889" y="496373"/>
            <a:ext cx="6803892" cy="5245647"/>
            <a:chOff x="9768" y="1458780"/>
            <a:chExt cx="5102919" cy="3934236"/>
          </a:xfrm>
        </p:grpSpPr>
        <p:sp>
          <p:nvSpPr>
            <p:cNvPr id="15" name="Hộp Văn bản 14">
              <a:extLst>
                <a:ext uri="{FF2B5EF4-FFF2-40B4-BE49-F238E27FC236}">
                  <a16:creationId xmlns:a16="http://schemas.microsoft.com/office/drawing/2014/main" id="{0F812DB5-2977-C89C-1B7F-8FEB57078E93}"/>
                </a:ext>
              </a:extLst>
            </p:cNvPr>
            <p:cNvSpPr txBox="1"/>
            <p:nvPr/>
          </p:nvSpPr>
          <p:spPr>
            <a:xfrm>
              <a:off x="366128" y="2721560"/>
              <a:ext cx="4572831" cy="2654573"/>
            </a:xfrm>
            <a:prstGeom prst="rect">
              <a:avLst/>
            </a:prstGeom>
            <a:noFill/>
          </p:spPr>
          <p:txBody>
            <a:bodyPr wrap="square" rtlCol="0">
              <a:spAutoFit/>
            </a:bodyPr>
            <a:lstStyle/>
            <a:p>
              <a:pPr algn="just" defTabSz="1219170">
                <a:buClr>
                  <a:srgbClr val="000000"/>
                </a:buClr>
                <a:defRPr/>
              </a:pPr>
              <a:r>
                <a:rPr lang="vi-VN" sz="3200" i="1" kern="0" dirty="0">
                  <a:solidFill>
                    <a:srgbClr val="000000"/>
                  </a:solidFill>
                  <a:latin typeface="Calibri" panose="020F0502020204030204" pitchFamily="34" charset="0"/>
                  <a:cs typeface="Calibri" panose="020F0502020204030204" pitchFamily="34" charset="0"/>
                  <a:sym typeface="Arial"/>
                </a:rPr>
                <a:t>Bài </a:t>
              </a:r>
              <a:r>
                <a:rPr lang="en-US" sz="3200" i="1" kern="0" dirty="0" err="1">
                  <a:solidFill>
                    <a:srgbClr val="000000"/>
                  </a:solidFill>
                  <a:latin typeface="Calibri" panose="020F0502020204030204" pitchFamily="34" charset="0"/>
                  <a:cs typeface="Calibri" panose="020F0502020204030204" pitchFamily="34" charset="0"/>
                  <a:sym typeface="Arial"/>
                </a:rPr>
                <a:t>đọc</a:t>
              </a:r>
              <a:r>
                <a:rPr lang="vi-VN" sz="3200" i="1" kern="0" dirty="0">
                  <a:solidFill>
                    <a:srgbClr val="000000"/>
                  </a:solidFill>
                  <a:latin typeface="Calibri" panose="020F0502020204030204" pitchFamily="34" charset="0"/>
                  <a:cs typeface="Calibri" panose="020F0502020204030204" pitchFamily="34" charset="0"/>
                  <a:sym typeface="Arial"/>
                </a:rPr>
                <a:t> giúp em hiểu </a:t>
              </a:r>
              <a:r>
                <a:rPr lang="en-US" sz="3200" i="1" kern="0" dirty="0" err="1">
                  <a:solidFill>
                    <a:srgbClr val="000000"/>
                  </a:solidFill>
                  <a:latin typeface="Calibri" panose="020F0502020204030204" pitchFamily="34" charset="0"/>
                  <a:cs typeface="Calibri" panose="020F0502020204030204" pitchFamily="34" charset="0"/>
                  <a:sym typeface="Arial"/>
                </a:rPr>
                <a:t>rằng</a:t>
              </a:r>
              <a:r>
                <a:rPr lang="en-US" sz="3200" i="1" kern="0" dirty="0">
                  <a:solidFill>
                    <a:srgbClr val="000000"/>
                  </a:solidFill>
                  <a:latin typeface="Calibri" panose="020F0502020204030204" pitchFamily="34" charset="0"/>
                  <a:cs typeface="Calibri" panose="020F0502020204030204" pitchFamily="34" charset="0"/>
                  <a:sym typeface="Arial"/>
                </a:rPr>
                <a:t>: </a:t>
              </a:r>
              <a:r>
                <a:rPr lang="vi-VN" sz="3200" i="1" kern="0" dirty="0">
                  <a:solidFill>
                    <a:srgbClr val="000000"/>
                  </a:solidFill>
                  <a:latin typeface="Calibri" panose="020F0502020204030204" pitchFamily="34" charset="0"/>
                  <a:cs typeface="Calibri" panose="020F0502020204030204" pitchFamily="34" charset="0"/>
                  <a:sym typeface="Arial"/>
                </a:rPr>
                <a:t>Mỗi người đều có một vẻ đẹp riêng, không ai giống ai, không nên thay đổi vẻ riêng của mình theo bất c</a:t>
              </a:r>
              <a:r>
                <a:rPr lang="en-US" sz="3200" i="1" kern="0" dirty="0">
                  <a:solidFill>
                    <a:srgbClr val="000000"/>
                  </a:solidFill>
                  <a:latin typeface="Calibri" panose="020F0502020204030204" pitchFamily="34" charset="0"/>
                  <a:cs typeface="Calibri" panose="020F0502020204030204" pitchFamily="34" charset="0"/>
                  <a:sym typeface="Arial"/>
                </a:rPr>
                <a:t>ứ</a:t>
              </a:r>
              <a:r>
                <a:rPr lang="vi-VN" sz="3200" i="1" kern="0" dirty="0">
                  <a:solidFill>
                    <a:srgbClr val="000000"/>
                  </a:solidFill>
                  <a:latin typeface="Calibri" panose="020F0502020204030204" pitchFamily="34" charset="0"/>
                  <a:cs typeface="Calibri" panose="020F0502020204030204" pitchFamily="34" charset="0"/>
                  <a:sym typeface="Arial"/>
                </a:rPr>
                <a:t> một tiêu chuẩn nào, vì điều đó sẽ tạo ra những vẻ đẹp rập khuôn, nhàm chán.</a:t>
              </a:r>
            </a:p>
          </p:txBody>
        </p:sp>
        <p:sp>
          <p:nvSpPr>
            <p:cNvPr id="16" name="Hình chữ nhật: Góc Tròn 15">
              <a:extLst>
                <a:ext uri="{FF2B5EF4-FFF2-40B4-BE49-F238E27FC236}">
                  <a16:creationId xmlns:a16="http://schemas.microsoft.com/office/drawing/2014/main"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id="{A5D36219-9C48-B0B9-61C2-D37867DBC0FF}"/>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id="{47BE9FC8-BF02-91C4-AAEA-8DDA4C8D5054}"/>
              </a:ext>
            </a:extLst>
          </p:cNvPr>
          <p:cNvPicPr>
            <a:picLocks noChangeAspect="1"/>
          </p:cNvPicPr>
          <p:nvPr/>
        </p:nvPicPr>
        <p:blipFill>
          <a:blip r:embed="rId5"/>
          <a:stretch>
            <a:fillRect/>
          </a:stretch>
        </p:blipFill>
        <p:spPr>
          <a:xfrm>
            <a:off x="1974334" y="502180"/>
            <a:ext cx="7279255" cy="975445"/>
          </a:xfrm>
          <a:prstGeom prst="rect">
            <a:avLst/>
          </a:prstGeom>
        </p:spPr>
      </p:pic>
    </p:spTree>
    <p:extLst>
      <p:ext uri="{BB962C8B-B14F-4D97-AF65-F5344CB8AC3E}">
        <p14:creationId xmlns:p14="http://schemas.microsoft.com/office/powerpoint/2010/main" val="3327171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lại</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vi-VN" sz="6400" kern="0" dirty="0">
                  <a:solidFill>
                    <a:srgbClr val="F9FAF0"/>
                  </a:solidFill>
                  <a:cs typeface="Arial"/>
                  <a:sym typeface="Arial"/>
                </a:rPr>
                <a:t> </a:t>
              </a:r>
              <a:r>
                <a:rPr lang="vi-VN" sz="6400" kern="0" dirty="0" smtClean="0">
                  <a:solidFill>
                    <a:srgbClr val="F9FAF0"/>
                  </a:solidFill>
                  <a:cs typeface="Arial"/>
                  <a:sym typeface="Arial"/>
                </a:rPr>
                <a:t>      </a:t>
              </a:r>
              <a:r>
                <a:rPr lang="en-US" sz="6400" kern="0" dirty="0" smtClean="0">
                  <a:solidFill>
                    <a:srgbClr val="F9FAF0"/>
                  </a:solidFill>
                  <a:cs typeface="Arial"/>
                  <a:sym typeface="Arial"/>
                </a:rPr>
                <a:t> </a:t>
              </a:r>
              <a:r>
                <a:rPr lang="en-US" sz="6400" kern="0" dirty="0">
                  <a:solidFill>
                    <a:srgbClr val="F9FAF0"/>
                  </a:solidFill>
                  <a:cs typeface="Arial"/>
                  <a:sym typeface="Arial"/>
                </a:rPr>
                <a:t>3</a:t>
              </a:r>
            </a:p>
          </p:txBody>
        </p:sp>
      </p:grpSp>
    </p:spTree>
    <p:extLst>
      <p:ext uri="{BB962C8B-B14F-4D97-AF65-F5344CB8AC3E}">
        <p14:creationId xmlns:p14="http://schemas.microsoft.com/office/powerpoint/2010/main" val="965447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7" name="Group 6">
            <a:extLst>
              <a:ext uri="{FF2B5EF4-FFF2-40B4-BE49-F238E27FC236}">
                <a16:creationId xmlns:a16="http://schemas.microsoft.com/office/drawing/2014/main" id="{660A27B1-2D4D-DBBA-CBA6-077DC74E2659}"/>
              </a:ext>
            </a:extLst>
          </p:cNvPr>
          <p:cNvGrpSpPr/>
          <p:nvPr/>
        </p:nvGrpSpPr>
        <p:grpSpPr>
          <a:xfrm>
            <a:off x="142241" y="365760"/>
            <a:ext cx="7823199" cy="6067698"/>
            <a:chOff x="2890364" y="396076"/>
            <a:chExt cx="6490947" cy="3702267"/>
          </a:xfrm>
        </p:grpSpPr>
        <p:sp>
          <p:nvSpPr>
            <p:cNvPr id="20" name="Rectangle: Rounded Corners 19">
              <a:extLst>
                <a:ext uri="{FF2B5EF4-FFF2-40B4-BE49-F238E27FC236}">
                  <a16:creationId xmlns:a16="http://schemas.microsoft.com/office/drawing/2014/main" id="{70CEABF7-CB93-84BF-58E1-C4C52EC98EDC}"/>
                </a:ext>
              </a:extLst>
            </p:cNvPr>
            <p:cNvSpPr/>
            <p:nvPr/>
          </p:nvSpPr>
          <p:spPr>
            <a:xfrm>
              <a:off x="289036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42950" indent="-742950" algn="just" defTabSz="1219170">
                <a:lnSpc>
                  <a:spcPct val="110000"/>
                </a:lnSpc>
                <a:buClr>
                  <a:srgbClr val="000000"/>
                </a:buClr>
                <a:buAutoNum type="arabicPeriod"/>
                <a:defRPr/>
              </a:pPr>
              <a:endParaRPr lang="en-US" sz="4267" b="1" kern="0" dirty="0">
                <a:solidFill>
                  <a:schemeClr val="accent4">
                    <a:lumMod val="75000"/>
                  </a:schemeClr>
                </a:solidFill>
                <a:latin typeface="UTM Duepuntozero" panose="02040603050506020204" pitchFamily="18" charset="0"/>
                <a:sym typeface="Arial"/>
              </a:endParaRPr>
            </a:p>
          </p:txBody>
        </p:sp>
        <p:sp>
          <p:nvSpPr>
            <p:cNvPr id="21" name="Rectangle: Rounded Corners 20">
              <a:extLst>
                <a:ext uri="{FF2B5EF4-FFF2-40B4-BE49-F238E27FC236}">
                  <a16:creationId xmlns:a16="http://schemas.microsoft.com/office/drawing/2014/main" id="{97986342-B9F5-5D6B-1B43-F54C61EBC509}"/>
                </a:ext>
              </a:extLst>
            </p:cNvPr>
            <p:cNvSpPr/>
            <p:nvPr/>
          </p:nvSpPr>
          <p:spPr>
            <a:xfrm>
              <a:off x="3519469" y="396076"/>
              <a:ext cx="5861842"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5333" b="1" kern="0" dirty="0" smtClea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ahoma" panose="020B0604030504040204" pitchFamily="34" charset="0"/>
                  <a:ea typeface="Tahoma" panose="020B0604030504040204" pitchFamily="34" charset="0"/>
                  <a:cs typeface="Tahoma" panose="020B0604030504040204" pitchFamily="34" charset="0"/>
                  <a:sym typeface="Arial"/>
                </a:rPr>
                <a:t>Thảo luận nhóm 4</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ahoma" panose="020B0604030504040204" pitchFamily="34" charset="0"/>
                <a:ea typeface="Tahoma" panose="020B0604030504040204" pitchFamily="34" charset="0"/>
                <a:cs typeface="Tahoma" panose="020B0604030504040204" pitchFamily="34" charset="0"/>
                <a:sym typeface="Arial"/>
              </a:endParaRPr>
            </a:p>
          </p:txBody>
        </p:sp>
      </p:grpSp>
      <p:sp>
        <p:nvSpPr>
          <p:cNvPr id="2" name="Rectangle 1"/>
          <p:cNvSpPr/>
          <p:nvPr/>
        </p:nvSpPr>
        <p:spPr>
          <a:xfrm>
            <a:off x="468382" y="2687537"/>
            <a:ext cx="7006466" cy="3600986"/>
          </a:xfrm>
          <a:prstGeom prst="rect">
            <a:avLst/>
          </a:prstGeom>
        </p:spPr>
        <p:txBody>
          <a:bodyPr wrap="square">
            <a:spAutoFit/>
          </a:bodyPr>
          <a:lstStyle/>
          <a:p>
            <a:pPr marL="742950" indent="-742950" algn="just">
              <a:buAutoNum type="arabicPeriod"/>
            </a:pPr>
            <a:r>
              <a:rPr lang="en-US" sz="3800" dirty="0" err="1" smtClean="0">
                <a:solidFill>
                  <a:srgbClr val="FF0000"/>
                </a:solidFill>
              </a:rPr>
              <a:t>Tìm</a:t>
            </a:r>
            <a:r>
              <a:rPr lang="en-US" sz="3800" dirty="0" smtClean="0">
                <a:solidFill>
                  <a:srgbClr val="FF0000"/>
                </a:solidFill>
              </a:rPr>
              <a:t> </a:t>
            </a:r>
            <a:r>
              <a:rPr lang="en-US" sz="3800" dirty="0" err="1">
                <a:solidFill>
                  <a:srgbClr val="FF0000"/>
                </a:solidFill>
              </a:rPr>
              <a:t>từ</a:t>
            </a:r>
            <a:r>
              <a:rPr lang="en-US" sz="3800" dirty="0">
                <a:solidFill>
                  <a:srgbClr val="FF0000"/>
                </a:solidFill>
              </a:rPr>
              <a:t> </a:t>
            </a:r>
            <a:r>
              <a:rPr lang="en-US" sz="3800" dirty="0" err="1">
                <a:solidFill>
                  <a:srgbClr val="FF0000"/>
                </a:solidFill>
              </a:rPr>
              <a:t>cần</a:t>
            </a:r>
            <a:r>
              <a:rPr lang="en-US" sz="3800" dirty="0">
                <a:solidFill>
                  <a:srgbClr val="FF0000"/>
                </a:solidFill>
              </a:rPr>
              <a:t> </a:t>
            </a:r>
            <a:r>
              <a:rPr lang="en-US" sz="3800" dirty="0" err="1">
                <a:solidFill>
                  <a:srgbClr val="FF0000"/>
                </a:solidFill>
              </a:rPr>
              <a:t>nhấn</a:t>
            </a:r>
            <a:r>
              <a:rPr lang="en-US" sz="3800" dirty="0">
                <a:solidFill>
                  <a:srgbClr val="FF0000"/>
                </a:solidFill>
              </a:rPr>
              <a:t> </a:t>
            </a:r>
            <a:r>
              <a:rPr lang="en-US" sz="3800" dirty="0" err="1">
                <a:solidFill>
                  <a:srgbClr val="FF0000"/>
                </a:solidFill>
              </a:rPr>
              <a:t>giọng</a:t>
            </a:r>
            <a:r>
              <a:rPr lang="en-US" sz="3800" dirty="0">
                <a:solidFill>
                  <a:srgbClr val="FF0000"/>
                </a:solidFill>
              </a:rPr>
              <a:t>, </a:t>
            </a:r>
            <a:r>
              <a:rPr lang="en-US" sz="3800" dirty="0" err="1">
                <a:solidFill>
                  <a:srgbClr val="FF0000"/>
                </a:solidFill>
              </a:rPr>
              <a:t>cách</a:t>
            </a:r>
            <a:r>
              <a:rPr lang="en-US" sz="3800" dirty="0">
                <a:solidFill>
                  <a:srgbClr val="FF0000"/>
                </a:solidFill>
              </a:rPr>
              <a:t> </a:t>
            </a:r>
            <a:r>
              <a:rPr lang="en-US" sz="3800" dirty="0" err="1">
                <a:solidFill>
                  <a:srgbClr val="FF0000"/>
                </a:solidFill>
              </a:rPr>
              <a:t>đọc</a:t>
            </a:r>
            <a:r>
              <a:rPr lang="en-US" sz="3800" dirty="0">
                <a:solidFill>
                  <a:srgbClr val="FF0000"/>
                </a:solidFill>
              </a:rPr>
              <a:t> hay </a:t>
            </a:r>
            <a:r>
              <a:rPr lang="en-US" sz="3800" dirty="0" err="1">
                <a:solidFill>
                  <a:srgbClr val="FF0000"/>
                </a:solidFill>
              </a:rPr>
              <a:t>của</a:t>
            </a:r>
            <a:r>
              <a:rPr lang="en-US" sz="3800" dirty="0">
                <a:solidFill>
                  <a:srgbClr val="FF0000"/>
                </a:solidFill>
              </a:rPr>
              <a:t> </a:t>
            </a:r>
            <a:r>
              <a:rPr lang="en-US" sz="3800" dirty="0" err="1">
                <a:solidFill>
                  <a:srgbClr val="FF0000"/>
                </a:solidFill>
              </a:rPr>
              <a:t>từng</a:t>
            </a:r>
            <a:r>
              <a:rPr lang="en-US" sz="3800" dirty="0">
                <a:solidFill>
                  <a:srgbClr val="FF0000"/>
                </a:solidFill>
              </a:rPr>
              <a:t> </a:t>
            </a:r>
            <a:r>
              <a:rPr lang="en-US" sz="3800" dirty="0" err="1">
                <a:solidFill>
                  <a:srgbClr val="FF0000"/>
                </a:solidFill>
              </a:rPr>
              <a:t>đoạn</a:t>
            </a:r>
            <a:r>
              <a:rPr lang="en-US" sz="3800" dirty="0">
                <a:solidFill>
                  <a:srgbClr val="FF0000"/>
                </a:solidFill>
              </a:rPr>
              <a:t>, </a:t>
            </a:r>
            <a:r>
              <a:rPr lang="en-US" sz="3800" dirty="0" err="1">
                <a:solidFill>
                  <a:srgbClr val="FF0000"/>
                </a:solidFill>
              </a:rPr>
              <a:t>cả</a:t>
            </a:r>
            <a:r>
              <a:rPr lang="en-US" sz="3800" dirty="0">
                <a:solidFill>
                  <a:srgbClr val="FF0000"/>
                </a:solidFill>
              </a:rPr>
              <a:t> </a:t>
            </a:r>
            <a:r>
              <a:rPr lang="en-US" sz="3800" dirty="0" err="1" smtClean="0">
                <a:solidFill>
                  <a:srgbClr val="FF0000"/>
                </a:solidFill>
              </a:rPr>
              <a:t>bài</a:t>
            </a:r>
            <a:r>
              <a:rPr lang="en-US" sz="3800" dirty="0" smtClean="0">
                <a:solidFill>
                  <a:srgbClr val="FF0000"/>
                </a:solidFill>
              </a:rPr>
              <a:t>.</a:t>
            </a:r>
            <a:endParaRPr lang="vi-VN" sz="3800" dirty="0">
              <a:solidFill>
                <a:srgbClr val="FF0000"/>
              </a:solidFill>
            </a:endParaRPr>
          </a:p>
          <a:p>
            <a:pPr marL="742950" indent="-742950" algn="just">
              <a:buAutoNum type="arabicPeriod"/>
            </a:pPr>
            <a:r>
              <a:rPr lang="en-US" sz="3800" dirty="0" err="1" smtClean="0">
                <a:solidFill>
                  <a:srgbClr val="FF0000"/>
                </a:solidFill>
              </a:rPr>
              <a:t>Luyện</a:t>
            </a:r>
            <a:r>
              <a:rPr lang="en-US" sz="3800" dirty="0" smtClean="0">
                <a:solidFill>
                  <a:srgbClr val="FF0000"/>
                </a:solidFill>
              </a:rPr>
              <a:t> </a:t>
            </a:r>
            <a:r>
              <a:rPr lang="en-US" sz="3800" dirty="0" err="1">
                <a:solidFill>
                  <a:srgbClr val="FF0000"/>
                </a:solidFill>
              </a:rPr>
              <a:t>đọc</a:t>
            </a:r>
            <a:r>
              <a:rPr lang="en-US" sz="3800" dirty="0">
                <a:solidFill>
                  <a:srgbClr val="FF0000"/>
                </a:solidFill>
              </a:rPr>
              <a:t> </a:t>
            </a:r>
            <a:r>
              <a:rPr lang="en-US" sz="3800" dirty="0" err="1">
                <a:solidFill>
                  <a:srgbClr val="FF0000"/>
                </a:solidFill>
              </a:rPr>
              <a:t>diễn</a:t>
            </a:r>
            <a:r>
              <a:rPr lang="en-US" sz="3800" dirty="0">
                <a:solidFill>
                  <a:srgbClr val="FF0000"/>
                </a:solidFill>
              </a:rPr>
              <a:t> </a:t>
            </a:r>
            <a:r>
              <a:rPr lang="en-US" sz="3800" dirty="0" err="1">
                <a:solidFill>
                  <a:srgbClr val="FF0000"/>
                </a:solidFill>
              </a:rPr>
              <a:t>cảm</a:t>
            </a:r>
            <a:r>
              <a:rPr lang="en-US" sz="3800" dirty="0">
                <a:solidFill>
                  <a:srgbClr val="FF0000"/>
                </a:solidFill>
              </a:rPr>
              <a:t> </a:t>
            </a:r>
            <a:r>
              <a:rPr lang="en-US" sz="3800" dirty="0" err="1">
                <a:solidFill>
                  <a:srgbClr val="FF0000"/>
                </a:solidFill>
              </a:rPr>
              <a:t>đoạn</a:t>
            </a:r>
            <a:r>
              <a:rPr lang="en-US" sz="3800" dirty="0">
                <a:solidFill>
                  <a:srgbClr val="FF0000"/>
                </a:solidFill>
              </a:rPr>
              <a:t>, </a:t>
            </a:r>
            <a:r>
              <a:rPr lang="en-US" sz="3800" dirty="0" err="1">
                <a:solidFill>
                  <a:srgbClr val="FF0000"/>
                </a:solidFill>
              </a:rPr>
              <a:t>luyện</a:t>
            </a:r>
            <a:r>
              <a:rPr lang="en-US" sz="3800" dirty="0">
                <a:solidFill>
                  <a:srgbClr val="FF0000"/>
                </a:solidFill>
              </a:rPr>
              <a:t> </a:t>
            </a:r>
            <a:r>
              <a:rPr lang="en-US" sz="3800" dirty="0" err="1">
                <a:solidFill>
                  <a:srgbClr val="FF0000"/>
                </a:solidFill>
              </a:rPr>
              <a:t>đọc</a:t>
            </a:r>
            <a:r>
              <a:rPr lang="en-US" sz="3800" dirty="0">
                <a:solidFill>
                  <a:srgbClr val="FF0000"/>
                </a:solidFill>
              </a:rPr>
              <a:t> </a:t>
            </a:r>
            <a:r>
              <a:rPr lang="en-US" sz="3800" dirty="0" err="1">
                <a:solidFill>
                  <a:srgbClr val="FF0000"/>
                </a:solidFill>
              </a:rPr>
              <a:t>phân</a:t>
            </a:r>
            <a:r>
              <a:rPr lang="en-US" sz="3800" dirty="0">
                <a:solidFill>
                  <a:srgbClr val="FF0000"/>
                </a:solidFill>
              </a:rPr>
              <a:t> </a:t>
            </a:r>
            <a:r>
              <a:rPr lang="en-US" sz="3800" dirty="0" err="1">
                <a:solidFill>
                  <a:srgbClr val="FF0000"/>
                </a:solidFill>
              </a:rPr>
              <a:t>vai</a:t>
            </a:r>
            <a:r>
              <a:rPr lang="en-US" sz="3800" dirty="0">
                <a:solidFill>
                  <a:srgbClr val="FF0000"/>
                </a:solidFill>
              </a:rPr>
              <a:t> </a:t>
            </a:r>
            <a:r>
              <a:rPr lang="en-US" sz="3800" dirty="0" err="1">
                <a:solidFill>
                  <a:srgbClr val="FF0000"/>
                </a:solidFill>
              </a:rPr>
              <a:t>trong</a:t>
            </a:r>
            <a:r>
              <a:rPr lang="en-US" sz="3800" dirty="0">
                <a:solidFill>
                  <a:srgbClr val="FF0000"/>
                </a:solidFill>
              </a:rPr>
              <a:t> </a:t>
            </a:r>
            <a:r>
              <a:rPr lang="en-US" sz="3800" dirty="0" err="1">
                <a:solidFill>
                  <a:srgbClr val="FF0000"/>
                </a:solidFill>
              </a:rPr>
              <a:t>nhóm</a:t>
            </a:r>
            <a:endParaRPr lang="en-US" sz="3800" dirty="0">
              <a:solidFill>
                <a:srgbClr val="FF0000"/>
              </a:solidFill>
            </a:endParaRPr>
          </a:p>
        </p:txBody>
      </p:sp>
    </p:spTree>
    <p:extLst>
      <p:ext uri="{BB962C8B-B14F-4D97-AF65-F5344CB8AC3E}">
        <p14:creationId xmlns:p14="http://schemas.microsoft.com/office/powerpoint/2010/main" val="224760857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661880" y="-194309"/>
            <a:ext cx="4210764" cy="1070609"/>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485140"/>
            <a:ext cx="9758948" cy="6740307"/>
          </a:xfrm>
          <a:prstGeom prst="rect">
            <a:avLst/>
          </a:prstGeom>
          <a:noFill/>
        </p:spPr>
        <p:txBody>
          <a:bodyPr wrap="square" rtlCol="0">
            <a:spAutoFit/>
          </a:bodyPr>
          <a:lstStyle/>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Hoa Nhỏ cũng đến gặp Màu Nước đề nghị cậu vẽ chân dung cho mình. Khi Màu Nước chuẩn bị vẽ, cô bé nói:</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 Bạn nhớ vẽ mắt tôi to hơn nhé!</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 Mắt bạn đã to lắm rồi.</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 Chỉ chút xíu nữa thôi mà! Tôi muốn mắt to hơn, lông mi dài hơn và miệng nhỏ hơn.</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Hoa Nhỏ thuyết phục tới khi Màu Nước đồng ý:</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 Thôi được.</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Màu Nước bắt đầu vẽ. Hoa Nhỏ liên tục đứng dậy xem và nài nỉ:</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 Bạn vẽ mắt tôi to thêm nữa! Kéo dài lông mi ra...</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Cuối cùng, Hoa Nhỏ trong tranh có cặp mắt rất to, lông mi rất dài và cái miệng rất nhỏ. Bức chân dung chỉ hao hao giống cô bé thôi nhưng Hoa Nhỏ rất thích.</a:t>
            </a:r>
          </a:p>
          <a:p>
            <a:pPr algn="just" rtl="0" latinLnBrk="0"/>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i="0" dirty="0">
                <a:solidFill>
                  <a:schemeClr val="bg1">
                    <a:lumMod val="10000"/>
                  </a:schemeClr>
                </a:solidFill>
                <a:effectLst/>
                <a:latin typeface="OpenSans"/>
              </a:rPr>
              <a:t>Thế là ngoài hai bức chân dung của Bông Tuyết và Mắt Xanh, tất cả các bức tranh còn lại đều na </a:t>
            </a:r>
            <a:r>
              <a:rPr lang="vi-VN" i="0" dirty="0" smtClean="0">
                <a:solidFill>
                  <a:schemeClr val="bg1">
                    <a:lumMod val="10000"/>
                  </a:schemeClr>
                </a:solidFill>
                <a:effectLst/>
                <a:latin typeface="OpenSans"/>
              </a:rPr>
              <a:t>ná </a:t>
            </a:r>
            <a:r>
              <a:rPr lang="vi-VN" i="0" dirty="0">
                <a:solidFill>
                  <a:schemeClr val="bg1">
                    <a:lumMod val="10000"/>
                  </a:schemeClr>
                </a:solidFill>
                <a:effectLst/>
                <a:latin typeface="OpenSans"/>
              </a:rPr>
              <a:t>nhau.</a:t>
            </a:r>
            <a:r>
              <a:rPr lang="en-US" i="0" dirty="0">
                <a:solidFill>
                  <a:schemeClr val="bg1">
                    <a:lumMod val="10000"/>
                  </a:schemeClr>
                </a:solidFill>
                <a:effectLst/>
                <a:latin typeface="OpenSans"/>
              </a:rPr>
              <a:t> </a:t>
            </a:r>
            <a:r>
              <a:rPr lang="vi-VN" i="0" dirty="0">
                <a:solidFill>
                  <a:schemeClr val="bg1">
                    <a:lumMod val="10000"/>
                  </a:schemeClr>
                </a:solidFill>
                <a:effectLst/>
                <a:latin typeface="OpenSan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i="0" dirty="0">
                <a:solidFill>
                  <a:schemeClr val="bg1">
                    <a:lumMod val="10000"/>
                  </a:schemeClr>
                </a:solidFill>
                <a:effectLst/>
                <a:latin typeface="OpenSans"/>
              </a:rPr>
              <a:t>(Theo Ni-cô-lai Nô-xốp)</a:t>
            </a:r>
          </a:p>
          <a:p>
            <a:endParaRPr lang="en-US" dirty="0">
              <a:solidFill>
                <a:schemeClr val="bg1">
                  <a:lumMod val="10000"/>
                </a:schemeClr>
              </a:solidFill>
            </a:endParaRPr>
          </a:p>
        </p:txBody>
      </p:sp>
    </p:spTree>
    <p:extLst>
      <p:ext uri="{BB962C8B-B14F-4D97-AF65-F5344CB8AC3E}">
        <p14:creationId xmlns:p14="http://schemas.microsoft.com/office/powerpoint/2010/main" val="1168144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98E90C70-F6FF-56AE-334B-A467C0A9E7BB}"/>
              </a:ext>
            </a:extLst>
          </p:cNvPr>
          <p:cNvPicPr>
            <a:picLocks noChangeAspect="1"/>
          </p:cNvPicPr>
          <p:nvPr/>
        </p:nvPicPr>
        <p:blipFill>
          <a:blip r:embed="rId2"/>
          <a:stretch>
            <a:fillRect/>
          </a:stretch>
        </p:blipFill>
        <p:spPr>
          <a:xfrm>
            <a:off x="8723872" y="1155307"/>
            <a:ext cx="2302904" cy="3661027"/>
          </a:xfrm>
          <a:prstGeom prst="rect">
            <a:avLst/>
          </a:prstGeom>
        </p:spPr>
      </p:pic>
      <p:pic>
        <p:nvPicPr>
          <p:cNvPr id="3" name="Picture 2">
            <a:extLst>
              <a:ext uri="{FF2B5EF4-FFF2-40B4-BE49-F238E27FC236}">
                <a16:creationId xmlns:a16="http://schemas.microsoft.com/office/drawing/2014/main" id="{369CC3A7-BBF6-318C-E990-E1CB8D2024D9}"/>
              </a:ext>
            </a:extLst>
          </p:cNvPr>
          <p:cNvPicPr>
            <a:picLocks noChangeAspect="1"/>
          </p:cNvPicPr>
          <p:nvPr/>
        </p:nvPicPr>
        <p:blipFill>
          <a:blip r:embed="rId3"/>
          <a:stretch>
            <a:fillRect/>
          </a:stretch>
        </p:blipFill>
        <p:spPr>
          <a:xfrm>
            <a:off x="-891264" y="1010022"/>
            <a:ext cx="11376122" cy="3560373"/>
          </a:xfrm>
          <a:prstGeom prst="rect">
            <a:avLst/>
          </a:prstGeom>
        </p:spPr>
      </p:pic>
    </p:spTree>
    <p:extLst>
      <p:ext uri="{BB962C8B-B14F-4D97-AF65-F5344CB8AC3E}">
        <p14:creationId xmlns:p14="http://schemas.microsoft.com/office/powerpoint/2010/main" val="1039768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6" name="Picture 45"/>
          <p:cNvPicPr>
            <a:picLocks noChangeAspect="1"/>
          </p:cNvPicPr>
          <p:nvPr/>
        </p:nvPicPr>
        <p:blipFill>
          <a:blip r:embed="rId12"/>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sp>
        <p:nvSpPr>
          <p:cNvPr id="2" name="Rectangle: Rounded Corners 1">
            <a:hlinkClick r:id="rId14" action="ppaction://hlinksldjump"/>
            <a:extLst>
              <a:ext uri="{FF2B5EF4-FFF2-40B4-BE49-F238E27FC236}">
                <a16:creationId xmlns:a16="http://schemas.microsoft.com/office/drawing/2014/main"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
        <p:nvSpPr>
          <p:cNvPr id="28" name="Rectangle: Rounded Corners 5">
            <a:extLst>
              <a:ext uri="{FF2B5EF4-FFF2-40B4-BE49-F238E27FC236}">
                <a16:creationId xmlns:a16="http://schemas.microsoft.com/office/drawing/2014/main" id="{47E5112D-0858-4F7A-BF6E-035A371032EC}"/>
              </a:ext>
            </a:extLst>
          </p:cNvPr>
          <p:cNvSpPr/>
          <p:nvPr/>
        </p:nvSpPr>
        <p:spPr>
          <a:xfrm>
            <a:off x="966426" y="2323468"/>
            <a:ext cx="5410200" cy="203062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chemeClr val="accent4">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rPr>
              <a:t>Tên thân mật</a:t>
            </a:r>
            <a:r>
              <a:rPr kumimoji="0" lang="vi-VN" sz="4800" b="1" i="0" u="none" strike="noStrike" kern="1200" cap="none" spc="0" normalizeH="0" noProof="0" dirty="0" smtClean="0">
                <a:ln>
                  <a:noFill/>
                </a:ln>
                <a:solidFill>
                  <a:schemeClr val="accent4">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 Mặt thân quen</a:t>
            </a:r>
            <a:endParaRPr kumimoji="0" lang="vi-VN" sz="4800" b="1" i="0" u="none" strike="noStrike" kern="1200" cap="none" spc="0" normalizeH="0" baseline="0" noProof="0" dirty="0" smtClean="0">
              <a:ln>
                <a:noFill/>
              </a:ln>
              <a:solidFill>
                <a:schemeClr val="accent4">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662029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83"/>
                </p:tgtEl>
              </p:cMediaNode>
            </p:audio>
          </p:childTnLst>
        </p:cTn>
      </p:par>
    </p:tnLst>
    <p:bldLst>
      <p:bldP spid="76" grpId="0" animBg="1"/>
      <p:bldP spid="77" grpId="0" animBg="1"/>
      <p:bldP spid="78" grpId="0" animBg="1"/>
      <p:bldP spid="79" grpId="0" animBg="1"/>
      <p:bldP spid="80" grpId="0" animBg="1"/>
      <p:bldP spid="81" grpId="0" animBg="1"/>
      <p:bldP spid="82"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243" y="4745467"/>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6294" y="5093059"/>
            <a:ext cx="1437095" cy="1437095"/>
          </a:xfrm>
          <a:prstGeom prst="rect">
            <a:avLst/>
          </a:prstGeom>
        </p:spPr>
      </p:pic>
      <p:pic>
        <p:nvPicPr>
          <p:cNvPr id="93" name="Picture 92"/>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754539" y="5216458"/>
            <a:ext cx="1297331" cy="1297331"/>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sp>
        <p:nvSpPr>
          <p:cNvPr id="2" name="Rectangle: Rounded Corners 1">
            <a:hlinkClick r:id="rId12" action="ppaction://hlinksldjump"/>
            <a:extLst>
              <a:ext uri="{FF2B5EF4-FFF2-40B4-BE49-F238E27FC236}">
                <a16:creationId xmlns:a16="http://schemas.microsoft.com/office/drawing/2014/main"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
        <p:nvSpPr>
          <p:cNvPr id="28" name="Rectangle: Rounded Corners 5">
            <a:extLst>
              <a:ext uri="{FF2B5EF4-FFF2-40B4-BE49-F238E27FC236}">
                <a16:creationId xmlns:a16="http://schemas.microsoft.com/office/drawing/2014/main" id="{47E5112D-0858-4F7A-BF6E-035A371032EC}"/>
              </a:ext>
            </a:extLst>
          </p:cNvPr>
          <p:cNvSpPr/>
          <p:nvPr/>
        </p:nvSpPr>
        <p:spPr>
          <a:xfrm>
            <a:off x="396704" y="1975699"/>
            <a:ext cx="2664130" cy="232669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04065" rtl="0" eaLnBrk="1" fontAlgn="auto" latinLnBrk="0" hangingPunct="1">
              <a:lnSpc>
                <a:spcPct val="100000"/>
              </a:lnSpc>
              <a:spcBef>
                <a:spcPts val="0"/>
              </a:spcBef>
              <a:spcAft>
                <a:spcPts val="0"/>
              </a:spcAft>
              <a:buClrTx/>
              <a:buSzTx/>
              <a:buFontTx/>
              <a:buNone/>
              <a:tabLst/>
              <a:defRPr/>
            </a:pPr>
            <a:r>
              <a:rPr lang="vi-VN" sz="2800" b="1" noProof="0" dirty="0" smtClean="0">
                <a:solidFill>
                  <a:schemeClr val="accent4">
                    <a:lumMod val="75000"/>
                  </a:schemeClr>
                </a:solidFill>
                <a:latin typeface="Cambria" panose="02040503050406030204" pitchFamily="18" charset="0"/>
                <a:ea typeface="Cambria" panose="02040503050406030204" pitchFamily="18" charset="0"/>
                <a:cs typeface="Arial-Rounded" panose="020B0500000000000000" pitchFamily="34" charset="0"/>
              </a:rPr>
              <a:t>- Hãy kéo thả bảng tên vào nhân vật phù hợp</a:t>
            </a:r>
            <a:endParaRPr kumimoji="0" lang="vi-VN" sz="2800" b="1" i="0" u="none" strike="noStrike" kern="1200" cap="none" spc="0" normalizeH="0" baseline="0" noProof="0" dirty="0" smtClean="0">
              <a:ln>
                <a:noFill/>
              </a:ln>
              <a:solidFill>
                <a:schemeClr val="accent4">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5" name="Hộp Văn bản 6">
            <a:extLst>
              <a:ext uri="{FF2B5EF4-FFF2-40B4-BE49-F238E27FC236}">
                <a16:creationId xmlns:a16="http://schemas.microsoft.com/office/drawing/2014/main" id="{A5C5EFF0-0136-CD4C-8662-F1449C1C5786}"/>
              </a:ext>
            </a:extLst>
          </p:cNvPr>
          <p:cNvSpPr txBox="1"/>
          <p:nvPr/>
        </p:nvSpPr>
        <p:spPr>
          <a:xfrm>
            <a:off x="915547" y="712155"/>
            <a:ext cx="4938008" cy="995209"/>
          </a:xfrm>
          <a:prstGeom prst="rect">
            <a:avLst/>
          </a:prstGeom>
          <a:noFill/>
        </p:spPr>
        <p:txBody>
          <a:bodyPr wrap="square" rtlCol="0">
            <a:spAutoFit/>
          </a:bodyPr>
          <a:lstStyle/>
          <a:p>
            <a:pPr defTabSz="1219170">
              <a:buClr>
                <a:srgbClr val="000000"/>
              </a:buClr>
              <a:defRPr/>
            </a:pPr>
            <a:r>
              <a:rPr lang="vi-VN" sz="5867" b="1" kern="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a:cs typeface="Arial"/>
                <a:sym typeface="Arial"/>
              </a:rPr>
              <a:t>LUẬT CHƠI</a:t>
            </a:r>
            <a:endParaRPr lang="en-US" sz="5867" b="1" kern="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a:cs typeface="Arial"/>
              <a:sym typeface="Arial"/>
            </a:endParaRPr>
          </a:p>
        </p:txBody>
      </p:sp>
      <p:pic>
        <p:nvPicPr>
          <p:cNvPr id="3" name="Picture 2"/>
          <p:cNvPicPr>
            <a:picLocks noChangeAspect="1"/>
          </p:cNvPicPr>
          <p:nvPr/>
        </p:nvPicPr>
        <p:blipFill rotWithShape="1">
          <a:blip r:embed="rId13"/>
          <a:srcRect l="8194" t="8024" r="2778" b="18395"/>
          <a:stretch/>
        </p:blipFill>
        <p:spPr>
          <a:xfrm>
            <a:off x="3741934" y="1771452"/>
            <a:ext cx="7703502" cy="3783549"/>
          </a:xfrm>
          <a:prstGeom prst="rect">
            <a:avLst/>
          </a:prstGeom>
        </p:spPr>
      </p:pic>
    </p:spTree>
    <p:extLst>
      <p:ext uri="{BB962C8B-B14F-4D97-AF65-F5344CB8AC3E}">
        <p14:creationId xmlns:p14="http://schemas.microsoft.com/office/powerpoint/2010/main" val="25494556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83"/>
                </p:tgtEl>
              </p:cMediaNode>
            </p:audio>
          </p:childTnLst>
        </p:cTn>
      </p:par>
    </p:tnLst>
    <p:bldLst>
      <p:bldP spid="76" grpId="0" animBg="1"/>
      <p:bldP spid="77" grpId="0" animBg="1"/>
      <p:bldP spid="78" grpId="0" animBg="1"/>
      <p:bldP spid="79" grpId="0" animBg="1"/>
      <p:bldP spid="80" grpId="0" animBg="1"/>
      <p:bldP spid="81" grpId="0" animBg="1"/>
      <p:bldP spid="82"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6140068" cy="3018997"/>
            <a:chOff x="4682169" y="1304810"/>
            <a:chExt cx="460505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583714" y="2132846"/>
              <a:ext cx="3703506" cy="746407"/>
            </a:xfrm>
            <a:prstGeom prst="rect">
              <a:avLst/>
            </a:prstGeom>
            <a:noFill/>
          </p:spPr>
          <p:txBody>
            <a:bodyPr wrap="square" rtlCol="0">
              <a:spAutoFit/>
            </a:bodyPr>
            <a:lstStyle/>
            <a:p>
              <a:pPr defTabSz="1219170">
                <a:buClr>
                  <a:srgbClr val="000000"/>
                </a:buClr>
                <a:defRPr/>
              </a:pPr>
              <a:r>
                <a:rPr lang="vi-VN" sz="5867" b="1" kern="0" dirty="0" smtClean="0">
                  <a:solidFill>
                    <a:srgbClr val="002060"/>
                  </a:solidFill>
                  <a:cs typeface="Arial"/>
                  <a:sym typeface="Arial"/>
                </a:rPr>
                <a:t>Đọc văn bản</a:t>
              </a:r>
              <a:endParaRPr lang="en-US" sz="5867"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vi-VN" sz="6400" b="1" kern="0" dirty="0">
                  <a:solidFill>
                    <a:srgbClr val="F9FAF0"/>
                  </a:solidFill>
                  <a:cs typeface="Arial"/>
                  <a:sym typeface="Arial"/>
                </a:rPr>
                <a:t> </a:t>
              </a:r>
              <a:r>
                <a:rPr lang="vi-VN" sz="6400" b="1" kern="0" dirty="0" smtClean="0">
                  <a:solidFill>
                    <a:srgbClr val="F9FAF0"/>
                  </a:solidFill>
                  <a:cs typeface="Arial"/>
                  <a:sym typeface="Arial"/>
                </a:rPr>
                <a:t>     </a:t>
              </a:r>
              <a:r>
                <a:rPr lang="en-US" sz="6400" b="1" kern="0" dirty="0" smtClean="0">
                  <a:solidFill>
                    <a:srgbClr val="F9FAF0"/>
                  </a:solidFill>
                  <a:cs typeface="Arial"/>
                  <a:sym typeface="Arial"/>
                </a:rPr>
                <a:t>1</a:t>
              </a:r>
              <a:endParaRPr lang="en-US" sz="6400" b="1" kern="0" dirty="0">
                <a:solidFill>
                  <a:srgbClr val="F9FAF0"/>
                </a:solidFill>
                <a:cs typeface="Arial"/>
                <a:sym typeface="Arial"/>
              </a:endParaRPr>
            </a:p>
          </p:txBody>
        </p:sp>
      </p:grpSp>
    </p:spTree>
    <p:extLst>
      <p:ext uri="{BB962C8B-B14F-4D97-AF65-F5344CB8AC3E}">
        <p14:creationId xmlns:p14="http://schemas.microsoft.com/office/powerpoint/2010/main" val="3083791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10048240" y="-1"/>
            <a:ext cx="2143760"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258019" y="-170177"/>
            <a:ext cx="4301021" cy="1093557"/>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477520"/>
            <a:ext cx="9943465" cy="6740307"/>
          </a:xfrm>
          <a:prstGeom prst="rect">
            <a:avLst/>
          </a:prstGeom>
          <a:noFill/>
        </p:spPr>
        <p:txBody>
          <a:bodyPr wrap="square" rtlCol="0">
            <a:spAutoFit/>
          </a:bodyPr>
          <a:lstStyle/>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Hoa Nhỏ cũng đến gặp Màu Nước đề nghị cậu vẽ chân dung cho mình. Khi Màu Nước chuẩn bị vẽ, cô bé nói:</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 Bạn nhớ vẽ mắt tôi to hơn nhé!</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 Mắt bạn đã to lắm rồi.</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 Chỉ chút xíu nữa thôi mà! Tôi muốn mắt to hơn, lông mi dài hơn và miệng nhỏ hơn.</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Hoa Nhỏ thuyết phục tới khi Màu Nước đồng ý:</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 Thôi được.</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Màu Nước bắt đầu vẽ. Hoa Nhỏ liên tục đứng dậy xem và nài nỉ:</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 Bạn vẽ mắt tôi to thêm nữa! Kéo dài lông mi ra...</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Cuối cùng, Hoa Nhỏ trong tranh có cặp mắt rất to, lông mi rất dài và cái miệng rất nhỏ. Bức chân dung chỉ hao hao giống cô bé thôi nhưng Hoa Nhỏ rất thích.</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i="0" dirty="0">
                <a:solidFill>
                  <a:srgbClr val="000510"/>
                </a:solidFill>
                <a:effectLst/>
                <a:latin typeface="Arial" panose="020B0604020202020204" pitchFamily="34" charset="0"/>
                <a:cs typeface="Arial" panose="020B0604020202020204" pitchFamily="34" charset="0"/>
              </a:rPr>
              <a:t>Thế là ngoài hai bức chân dung của Bông Tuyết và Mắt Xanh, tất cả các bức tranh còn lại đều na ná </a:t>
            </a:r>
            <a:r>
              <a:rPr lang="vi-VN" i="0" dirty="0" smtClean="0">
                <a:solidFill>
                  <a:srgbClr val="000510"/>
                </a:solidFill>
                <a:effectLst/>
                <a:latin typeface="Arial" panose="020B0604020202020204" pitchFamily="34" charset="0"/>
                <a:cs typeface="Arial" panose="020B0604020202020204" pitchFamily="34" charset="0"/>
              </a:rPr>
              <a:t>nhau</a:t>
            </a:r>
            <a:r>
              <a:rPr lang="vi-VN" i="0" dirty="0">
                <a:solidFill>
                  <a:srgbClr val="000510"/>
                </a:solidFill>
                <a:effectLst/>
                <a:latin typeface="Arial" panose="020B0604020202020204" pitchFamily="34" charset="0"/>
                <a:cs typeface="Arial" panose="020B0604020202020204" pitchFamily="34" charset="0"/>
              </a:rPr>
              <a:t>.</a:t>
            </a:r>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i="0" dirty="0">
                <a:solidFill>
                  <a:srgbClr val="000510"/>
                </a:solidFill>
                <a:effectLst/>
                <a:latin typeface="Arial" panose="020B0604020202020204" pitchFamily="34" charset="0"/>
                <a:cs typeface="Arial" panose="020B0604020202020204" pitchFamily="34" charset="0"/>
              </a:rPr>
              <a:t>(Theo Ni-cô-lai Nô-xốp)</a:t>
            </a:r>
          </a:p>
          <a:p>
            <a:endParaRPr lang="en-US" dirty="0">
              <a:solidFill>
                <a:srgbClr val="00051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10769600" y="-1"/>
            <a:ext cx="1422400"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826980" y="-251457"/>
            <a:ext cx="4685280" cy="1191257"/>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929640" y="502921"/>
            <a:ext cx="9674860" cy="6740307"/>
          </a:xfrm>
          <a:prstGeom prst="rect">
            <a:avLst/>
          </a:prstGeom>
          <a:noFill/>
        </p:spPr>
        <p:txBody>
          <a:bodyPr wrap="square" rtlCol="0">
            <a:spAutoFit/>
          </a:bodyPr>
          <a:lstStyle/>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smtClean="0">
                <a:solidFill>
                  <a:srgbClr val="000510"/>
                </a:solidFill>
                <a:effectLst/>
                <a:latin typeface="Arial" panose="020B0604020202020204" pitchFamily="34" charset="0"/>
                <a:cs typeface="Arial" panose="020B0604020202020204" pitchFamily="34" charset="0"/>
              </a:rPr>
              <a:t>Màu </a:t>
            </a:r>
            <a:r>
              <a:rPr lang="vi-VN" i="0" dirty="0">
                <a:solidFill>
                  <a:srgbClr val="000510"/>
                </a:solidFill>
                <a:effectLst/>
                <a:latin typeface="Arial" panose="020B0604020202020204" pitchFamily="34" charset="0"/>
                <a:cs typeface="Arial" panose="020B0604020202020204" pitchFamily="34" charset="0"/>
              </a:rPr>
              <a:t>Nước vẽ chân dung Bông Tuyết và Mắt Xanh. Hai bức chân dung thực sự là hai tác phẩm nghệ thuật, bởi người trong tranh được vẽ rất đẹp và rất giống người thật.</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Hoa Nhỏ cũng đến gặp Màu Nước đề nghị cậu vẽ chân dung cho mình. Khi Màu Nước chuẩn bị vẽ, cô bé nói:</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 Bạn nhớ vẽ mắt tôi to hơn nhé!</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 Mắt bạn đã to lắm rồi.</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 Chỉ chút xíu nữa thôi mà! Tôi muốn mắt to hơn, lông mi dài hơn và miệng nhỏ hơn.</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Hoa Nhỏ thuyết phục tới khi Màu Nước đồng ý:</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 Thôi được.</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Màu Nước bắt đầu vẽ. Hoa Nhỏ liên tục đứng dậy xem và nài nỉ:</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 Bạn vẽ mắt tôi to thêm nữa! Kéo dài lông mi ra...</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Cuối cùng, Hoa Nhỏ trong tranh có cặp mắt rất to, lông mi rất dài và cái miệng rất nhỏ. Bức chân dung chỉ hao hao giống cô bé thôi nhưng Hoa Nhỏ rất thích.</a:t>
            </a:r>
          </a:p>
          <a:p>
            <a:pPr algn="just" rtl="0" latinLnBrk="0"/>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i="0" dirty="0">
                <a:solidFill>
                  <a:srgbClr val="000510"/>
                </a:solidFill>
                <a:effectLst/>
                <a:latin typeface="Arial" panose="020B0604020202020204" pitchFamily="34" charset="0"/>
                <a:cs typeface="Arial" panose="020B0604020202020204" pitchFamily="34" charset="0"/>
              </a:rPr>
              <a:t>Thế là ngoài hai bức chân dung của Bông Tuyết và Mắt Xanh, tất cả các bức tranh còn lại đều na </a:t>
            </a:r>
            <a:r>
              <a:rPr lang="vi-VN" i="0" dirty="0" smtClean="0">
                <a:solidFill>
                  <a:srgbClr val="000510"/>
                </a:solidFill>
                <a:effectLst/>
                <a:latin typeface="Arial" panose="020B0604020202020204" pitchFamily="34" charset="0"/>
                <a:cs typeface="Arial" panose="020B0604020202020204" pitchFamily="34" charset="0"/>
              </a:rPr>
              <a:t>ná </a:t>
            </a:r>
            <a:r>
              <a:rPr lang="vi-VN" i="0" dirty="0">
                <a:solidFill>
                  <a:srgbClr val="000510"/>
                </a:solidFill>
                <a:effectLst/>
                <a:latin typeface="Arial" panose="020B0604020202020204" pitchFamily="34" charset="0"/>
                <a:cs typeface="Arial" panose="020B0604020202020204" pitchFamily="34" charset="0"/>
              </a:rPr>
              <a:t>nhau.</a:t>
            </a:r>
            <a:r>
              <a:rPr lang="en-US" i="0" dirty="0">
                <a:solidFill>
                  <a:srgbClr val="000510"/>
                </a:solidFill>
                <a:effectLst/>
                <a:latin typeface="Arial" panose="020B0604020202020204" pitchFamily="34" charset="0"/>
                <a:cs typeface="Arial" panose="020B0604020202020204" pitchFamily="34" charset="0"/>
              </a:rPr>
              <a:t> </a:t>
            </a:r>
            <a:r>
              <a:rPr lang="vi-VN" i="0" dirty="0">
                <a:solidFill>
                  <a:srgbClr val="000510"/>
                </a:solidFill>
                <a:effectLst/>
                <a:latin typeface="Arial" panose="020B0604020202020204" pitchFamily="34" charset="0"/>
                <a:cs typeface="Arial" panose="020B0604020202020204" pitchFamily="34" charset="0"/>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i="0" dirty="0">
                <a:solidFill>
                  <a:srgbClr val="000510"/>
                </a:solidFill>
                <a:effectLst/>
                <a:latin typeface="Arial" panose="020B0604020202020204" pitchFamily="34" charset="0"/>
                <a:cs typeface="Arial" panose="020B0604020202020204" pitchFamily="34" charset="0"/>
              </a:rPr>
              <a:t>(Theo Ni-cô-lai Nô-xốp)</a:t>
            </a:r>
          </a:p>
          <a:p>
            <a:endParaRPr lang="en-US" dirty="0">
              <a:solidFill>
                <a:srgbClr val="000510"/>
              </a:solidFill>
              <a:latin typeface="Arial" panose="020B0604020202020204" pitchFamily="34" charset="0"/>
              <a:cs typeface="Arial" panose="020B0604020202020204" pitchFamily="34" charset="0"/>
            </a:endParaRPr>
          </a:p>
        </p:txBody>
      </p:sp>
      <p:sp>
        <p:nvSpPr>
          <p:cNvPr id="3" name="Left Brace 2"/>
          <p:cNvSpPr/>
          <p:nvPr/>
        </p:nvSpPr>
        <p:spPr>
          <a:xfrm>
            <a:off x="477520" y="629920"/>
            <a:ext cx="452120" cy="2278380"/>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5" name="Rectangle 4"/>
          <p:cNvSpPr/>
          <p:nvPr/>
        </p:nvSpPr>
        <p:spPr>
          <a:xfrm>
            <a:off x="0" y="370711"/>
            <a:ext cx="561335" cy="2062103"/>
          </a:xfrm>
          <a:prstGeom prst="rect">
            <a:avLst/>
          </a:prstGeom>
        </p:spPr>
        <p:txBody>
          <a:bodyPr wrap="square">
            <a:spAutoFit/>
          </a:bodyPr>
          <a:lstStyle/>
          <a:p>
            <a:pPr lvl="0" defTabSz="1219170">
              <a:buClr>
                <a:srgbClr val="000000"/>
              </a:buClr>
              <a:defRPr/>
            </a:pPr>
            <a:r>
              <a:rPr lang="vi-VN" sz="6400" b="1" kern="0" dirty="0">
                <a:solidFill>
                  <a:srgbClr val="F9FAF0"/>
                </a:solidFill>
                <a:cs typeface="Arial"/>
                <a:sym typeface="Arial"/>
              </a:rPr>
              <a:t> </a:t>
            </a:r>
            <a:r>
              <a:rPr lang="en-US" sz="6400" kern="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Arial"/>
                <a:sym typeface="Arial"/>
              </a:rPr>
              <a:t>1</a:t>
            </a:r>
          </a:p>
        </p:txBody>
      </p:sp>
      <p:pic>
        <p:nvPicPr>
          <p:cNvPr id="6" name="Picture 5"/>
          <p:cNvPicPr>
            <a:picLocks noChangeAspect="1"/>
          </p:cNvPicPr>
          <p:nvPr/>
        </p:nvPicPr>
        <p:blipFill>
          <a:blip r:embed="rId4"/>
          <a:stretch>
            <a:fillRect/>
          </a:stretch>
        </p:blipFill>
        <p:spPr>
          <a:xfrm>
            <a:off x="423140" y="3035300"/>
            <a:ext cx="560881" cy="3756024"/>
          </a:xfrm>
          <a:prstGeom prst="rect">
            <a:avLst/>
          </a:prstGeom>
        </p:spPr>
      </p:pic>
      <p:sp>
        <p:nvSpPr>
          <p:cNvPr id="14" name="Rectangle 13"/>
          <p:cNvSpPr/>
          <p:nvPr/>
        </p:nvSpPr>
        <p:spPr>
          <a:xfrm>
            <a:off x="-1" y="3383538"/>
            <a:ext cx="561335" cy="2062103"/>
          </a:xfrm>
          <a:prstGeom prst="rect">
            <a:avLst/>
          </a:prstGeom>
        </p:spPr>
        <p:txBody>
          <a:bodyPr wrap="square">
            <a:spAutoFit/>
          </a:bodyPr>
          <a:lstStyle/>
          <a:p>
            <a:pPr lvl="0" defTabSz="1219170">
              <a:buClr>
                <a:srgbClr val="000000"/>
              </a:buClr>
              <a:defRPr/>
            </a:pPr>
            <a:r>
              <a:rPr lang="vi-VN" sz="6400" b="1" kern="0" dirty="0">
                <a:solidFill>
                  <a:srgbClr val="F9FAF0"/>
                </a:solidFill>
                <a:cs typeface="Arial"/>
                <a:sym typeface="Arial"/>
              </a:rPr>
              <a:t> </a:t>
            </a:r>
            <a:r>
              <a:rPr lang="vi-VN" sz="6400" kern="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Arial"/>
                <a:sym typeface="Arial"/>
              </a:rPr>
              <a:t>2</a:t>
            </a:r>
            <a:endParaRPr lang="en-US" sz="6400" kern="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Arial"/>
              <a:sym typeface="Arial"/>
            </a:endParaRPr>
          </a:p>
        </p:txBody>
      </p:sp>
    </p:spTree>
    <p:extLst>
      <p:ext uri="{BB962C8B-B14F-4D97-AF65-F5344CB8AC3E}">
        <p14:creationId xmlns:p14="http://schemas.microsoft.com/office/powerpoint/2010/main" val="3793478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7" name="Group 6">
            <a:extLst>
              <a:ext uri="{FF2B5EF4-FFF2-40B4-BE49-F238E27FC236}">
                <a16:creationId xmlns:a16="http://schemas.microsoft.com/office/drawing/2014/main" id="{660A27B1-2D4D-DBBA-CBA6-077DC74E2659}"/>
              </a:ext>
            </a:extLst>
          </p:cNvPr>
          <p:cNvGrpSpPr/>
          <p:nvPr/>
        </p:nvGrpSpPr>
        <p:grpSpPr>
          <a:xfrm>
            <a:off x="333551" y="545390"/>
            <a:ext cx="7538557" cy="6009988"/>
            <a:chOff x="2890364" y="396076"/>
            <a:chExt cx="6354501" cy="3702267"/>
          </a:xfrm>
        </p:grpSpPr>
        <p:sp>
          <p:nvSpPr>
            <p:cNvPr id="20" name="Rectangle: Rounded Corners 19">
              <a:extLst>
                <a:ext uri="{FF2B5EF4-FFF2-40B4-BE49-F238E27FC236}">
                  <a16:creationId xmlns:a16="http://schemas.microsoft.com/office/drawing/2014/main" id="{70CEABF7-CB93-84BF-58E1-C4C52EC98EDC}"/>
                </a:ext>
              </a:extLst>
            </p:cNvPr>
            <p:cNvSpPr/>
            <p:nvPr/>
          </p:nvSpPr>
          <p:spPr>
            <a:xfrm>
              <a:off x="289036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42950" indent="-742950" algn="just" defTabSz="1219170">
                <a:lnSpc>
                  <a:spcPct val="110000"/>
                </a:lnSpc>
                <a:buClr>
                  <a:srgbClr val="000000"/>
                </a:buClr>
                <a:buAutoNum type="arabicPeriod"/>
                <a:defRPr/>
              </a:pPr>
              <a:r>
                <a:rPr lang="vi-VN" sz="4267" b="1" kern="0" dirty="0" smtClean="0">
                  <a:solidFill>
                    <a:schemeClr val="accent4">
                      <a:lumMod val="75000"/>
                    </a:schemeClr>
                  </a:solidFill>
                  <a:latin typeface="UTM Duepuntozero" panose="02040603050506020204" pitchFamily="18" charset="0"/>
                  <a:sym typeface="Arial"/>
                </a:rPr>
                <a:t>Tìm từ khó phát âm, từ khó hiểu nghĩa</a:t>
              </a:r>
            </a:p>
            <a:p>
              <a:pPr marL="742950" indent="-742950" algn="just" defTabSz="1219170">
                <a:lnSpc>
                  <a:spcPct val="110000"/>
                </a:lnSpc>
                <a:buClr>
                  <a:srgbClr val="000000"/>
                </a:buClr>
                <a:buAutoNum type="arabicPeriod"/>
                <a:defRPr/>
              </a:pPr>
              <a:r>
                <a:rPr lang="vi-VN" sz="4267" b="1" kern="0" dirty="0" smtClean="0">
                  <a:solidFill>
                    <a:schemeClr val="accent4">
                      <a:lumMod val="75000"/>
                    </a:schemeClr>
                  </a:solidFill>
                  <a:latin typeface="UTM Duepuntozero" panose="02040603050506020204" pitchFamily="18" charset="0"/>
                  <a:sym typeface="Arial"/>
                </a:rPr>
                <a:t>Tìm cách ngắt nghỉ câu dài</a:t>
              </a:r>
            </a:p>
            <a:p>
              <a:pPr marL="742950" indent="-742950" algn="just" defTabSz="1219170">
                <a:lnSpc>
                  <a:spcPct val="110000"/>
                </a:lnSpc>
                <a:buClr>
                  <a:srgbClr val="000000"/>
                </a:buClr>
                <a:buAutoNum type="arabicPeriod"/>
                <a:defRPr/>
              </a:pPr>
              <a:r>
                <a:rPr lang="vi-VN" sz="4267" b="1" kern="0" dirty="0" smtClean="0">
                  <a:solidFill>
                    <a:schemeClr val="accent4">
                      <a:lumMod val="75000"/>
                    </a:schemeClr>
                  </a:solidFill>
                  <a:latin typeface="UTM Duepuntozero" panose="02040603050506020204" pitchFamily="18" charset="0"/>
                  <a:sym typeface="Arial"/>
                </a:rPr>
                <a:t>Nêu cách đọc đoạn, luyện đọc đoạn trong nhóm.</a:t>
              </a:r>
              <a:endParaRPr lang="en-US" sz="4267" b="1" kern="0" dirty="0">
                <a:solidFill>
                  <a:schemeClr val="accent4">
                    <a:lumMod val="75000"/>
                  </a:schemeClr>
                </a:solidFill>
                <a:latin typeface="UTM Duepuntozero" panose="02040603050506020204" pitchFamily="18" charset="0"/>
                <a:sym typeface="Arial"/>
              </a:endParaRPr>
            </a:p>
          </p:txBody>
        </p:sp>
        <p:sp>
          <p:nvSpPr>
            <p:cNvPr id="21" name="Rectangle: Rounded Corners 20">
              <a:extLst>
                <a:ext uri="{FF2B5EF4-FFF2-40B4-BE49-F238E27FC236}">
                  <a16:creationId xmlns:a16="http://schemas.microsoft.com/office/drawing/2014/main" id="{97986342-B9F5-5D6B-1B43-F54C61EBC509}"/>
                </a:ext>
              </a:extLst>
            </p:cNvPr>
            <p:cNvSpPr/>
            <p:nvPr/>
          </p:nvSpPr>
          <p:spPr>
            <a:xfrm>
              <a:off x="3519469" y="396076"/>
              <a:ext cx="543249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5333" b="1" kern="0" dirty="0" smtClean="0">
                  <a:ln w="9525">
                    <a:solidFill>
                      <a:schemeClr val="bg1"/>
                    </a:solidFill>
                    <a:prstDash val="solid"/>
                  </a:ln>
                  <a:solidFill>
                    <a:schemeClr val="tx1"/>
                  </a:solidFill>
                  <a:effectLst>
                    <a:outerShdw blurRad="12700" dist="38100" dir="2700000" algn="tl" rotWithShape="0">
                      <a:schemeClr val="bg1">
                        <a:lumMod val="50000"/>
                      </a:schemeClr>
                    </a:outerShdw>
                  </a:effectLst>
                  <a:sym typeface="Arial"/>
                </a:rPr>
                <a:t>Thảo luận nhóm 4</a:t>
              </a:r>
              <a:endParaRPr lang="en-US" sz="5333" b="1" kern="0" dirty="0">
                <a:ln w="9525">
                  <a:solidFill>
                    <a:schemeClr val="bg1"/>
                  </a:solidFill>
                  <a:prstDash val="solid"/>
                </a:ln>
                <a:solidFill>
                  <a:schemeClr val="tx1"/>
                </a:solidFill>
                <a:effectLst>
                  <a:outerShdw blurRad="12700" dist="38100" dir="2700000" algn="tl" rotWithShape="0">
                    <a:schemeClr val="bg1">
                      <a:lumMod val="50000"/>
                    </a:schemeClr>
                  </a:outerShdw>
                </a:effectLst>
                <a:sym typeface="Arial"/>
              </a:endParaRPr>
            </a:p>
          </p:txBody>
        </p:sp>
      </p:grpSp>
    </p:spTree>
    <p:extLst>
      <p:ext uri="{BB962C8B-B14F-4D97-AF65-F5344CB8AC3E}">
        <p14:creationId xmlns:p14="http://schemas.microsoft.com/office/powerpoint/2010/main" val="3862900441"/>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D922F05-3EB0-A6E6-3B21-E2FB7A78769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700471" y="2364009"/>
            <a:ext cx="3750693" cy="3086284"/>
          </a:xfrm>
          <a:prstGeom prst="rect">
            <a:avLst/>
          </a:prstGeom>
        </p:spPr>
      </p:pic>
      <p:pic>
        <p:nvPicPr>
          <p:cNvPr id="7" name="Picture 6">
            <a:extLst>
              <a:ext uri="{FF2B5EF4-FFF2-40B4-BE49-F238E27FC236}">
                <a16:creationId xmlns:a16="http://schemas.microsoft.com/office/drawing/2014/main" id="{AEC42BA7-31A8-0F83-E6C6-E92DC9D92A15}"/>
              </a:ext>
            </a:extLst>
          </p:cNvPr>
          <p:cNvPicPr>
            <a:picLocks noChangeAspect="1"/>
          </p:cNvPicPr>
          <p:nvPr/>
        </p:nvPicPr>
        <p:blipFill>
          <a:blip r:embed="rId4"/>
          <a:stretch>
            <a:fillRect/>
          </a:stretch>
        </p:blipFill>
        <p:spPr>
          <a:xfrm>
            <a:off x="1511449" y="1227107"/>
            <a:ext cx="2939715" cy="904528"/>
          </a:xfrm>
          <a:prstGeom prst="rect">
            <a:avLst/>
          </a:prstGeom>
        </p:spPr>
      </p:pic>
      <p:sp>
        <p:nvSpPr>
          <p:cNvPr id="12" name="Rectangle: Rounded Corners 5">
            <a:extLst>
              <a:ext uri="{FF2B5EF4-FFF2-40B4-BE49-F238E27FC236}">
                <a16:creationId xmlns:a16="http://schemas.microsoft.com/office/drawing/2014/main" id="{8FB714BF-82F5-BE36-7E7B-8360BA57510E}"/>
              </a:ext>
            </a:extLst>
          </p:cNvPr>
          <p:cNvSpPr/>
          <p:nvPr/>
        </p:nvSpPr>
        <p:spPr>
          <a:xfrm>
            <a:off x="4983942" y="4802902"/>
            <a:ext cx="6771178" cy="1618218"/>
          </a:xfrm>
          <a:custGeom>
            <a:avLst/>
            <a:gdLst>
              <a:gd name="connsiteX0" fmla="*/ 0 w 3237637"/>
              <a:gd name="connsiteY0" fmla="*/ 258411 h 682201"/>
              <a:gd name="connsiteX1" fmla="*/ 258411 w 3237637"/>
              <a:gd name="connsiteY1" fmla="*/ 0 h 682201"/>
              <a:gd name="connsiteX2" fmla="*/ 938615 w 3237637"/>
              <a:gd name="connsiteY2" fmla="*/ 0 h 682201"/>
              <a:gd name="connsiteX3" fmla="*/ 1646027 w 3237637"/>
              <a:gd name="connsiteY3" fmla="*/ 0 h 682201"/>
              <a:gd name="connsiteX4" fmla="*/ 2380647 w 3237637"/>
              <a:gd name="connsiteY4" fmla="*/ 0 h 682201"/>
              <a:gd name="connsiteX5" fmla="*/ 2979226 w 3237637"/>
              <a:gd name="connsiteY5" fmla="*/ 0 h 682201"/>
              <a:gd name="connsiteX6" fmla="*/ 3237637 w 3237637"/>
              <a:gd name="connsiteY6" fmla="*/ 258411 h 682201"/>
              <a:gd name="connsiteX7" fmla="*/ 3237637 w 3237637"/>
              <a:gd name="connsiteY7" fmla="*/ 423790 h 682201"/>
              <a:gd name="connsiteX8" fmla="*/ 2979226 w 3237637"/>
              <a:gd name="connsiteY8" fmla="*/ 682201 h 682201"/>
              <a:gd name="connsiteX9" fmla="*/ 2244606 w 3237637"/>
              <a:gd name="connsiteY9" fmla="*/ 682201 h 682201"/>
              <a:gd name="connsiteX10" fmla="*/ 1591610 w 3237637"/>
              <a:gd name="connsiteY10" fmla="*/ 682201 h 682201"/>
              <a:gd name="connsiteX11" fmla="*/ 911407 w 3237637"/>
              <a:gd name="connsiteY11" fmla="*/ 682201 h 682201"/>
              <a:gd name="connsiteX12" fmla="*/ 258411 w 3237637"/>
              <a:gd name="connsiteY12" fmla="*/ 682201 h 682201"/>
              <a:gd name="connsiteX13" fmla="*/ 0 w 3237637"/>
              <a:gd name="connsiteY13" fmla="*/ 423790 h 682201"/>
              <a:gd name="connsiteX14" fmla="*/ 0 w 3237637"/>
              <a:gd name="connsiteY14" fmla="*/ 258411 h 68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7637" h="682201" fill="none" extrusionOk="0">
                <a:moveTo>
                  <a:pt x="0" y="258411"/>
                </a:moveTo>
                <a:cubicBezTo>
                  <a:pt x="11095" y="88721"/>
                  <a:pt x="108718" y="-781"/>
                  <a:pt x="258411" y="0"/>
                </a:cubicBezTo>
                <a:cubicBezTo>
                  <a:pt x="480603" y="-20429"/>
                  <a:pt x="736641" y="14623"/>
                  <a:pt x="938615" y="0"/>
                </a:cubicBezTo>
                <a:cubicBezTo>
                  <a:pt x="1140589" y="-14623"/>
                  <a:pt x="1355318" y="-4682"/>
                  <a:pt x="1646027" y="0"/>
                </a:cubicBezTo>
                <a:cubicBezTo>
                  <a:pt x="1936736" y="4682"/>
                  <a:pt x="2205193" y="-20612"/>
                  <a:pt x="2380647" y="0"/>
                </a:cubicBezTo>
                <a:cubicBezTo>
                  <a:pt x="2556101" y="20612"/>
                  <a:pt x="2740021" y="-18796"/>
                  <a:pt x="2979226" y="0"/>
                </a:cubicBezTo>
                <a:cubicBezTo>
                  <a:pt x="3141652" y="860"/>
                  <a:pt x="3244047" y="116304"/>
                  <a:pt x="3237637" y="258411"/>
                </a:cubicBezTo>
                <a:cubicBezTo>
                  <a:pt x="3235367" y="296959"/>
                  <a:pt x="3237175" y="366617"/>
                  <a:pt x="3237637" y="423790"/>
                </a:cubicBezTo>
                <a:cubicBezTo>
                  <a:pt x="3210261" y="548293"/>
                  <a:pt x="3131426" y="664577"/>
                  <a:pt x="2979226" y="682201"/>
                </a:cubicBezTo>
                <a:cubicBezTo>
                  <a:pt x="2822336" y="663195"/>
                  <a:pt x="2603593" y="656827"/>
                  <a:pt x="2244606" y="682201"/>
                </a:cubicBezTo>
                <a:cubicBezTo>
                  <a:pt x="1885619" y="707575"/>
                  <a:pt x="1837814" y="656517"/>
                  <a:pt x="1591610" y="682201"/>
                </a:cubicBezTo>
                <a:cubicBezTo>
                  <a:pt x="1345406" y="707885"/>
                  <a:pt x="1131162" y="664469"/>
                  <a:pt x="911407" y="682201"/>
                </a:cubicBezTo>
                <a:cubicBezTo>
                  <a:pt x="691652" y="699933"/>
                  <a:pt x="404702" y="695702"/>
                  <a:pt x="258411" y="682201"/>
                </a:cubicBezTo>
                <a:cubicBezTo>
                  <a:pt x="147194" y="680031"/>
                  <a:pt x="-10801" y="564273"/>
                  <a:pt x="0" y="423790"/>
                </a:cubicBezTo>
                <a:cubicBezTo>
                  <a:pt x="4732" y="379764"/>
                  <a:pt x="3929" y="321701"/>
                  <a:pt x="0" y="258411"/>
                </a:cubicBezTo>
                <a:close/>
              </a:path>
              <a:path w="3237637" h="682201" stroke="0" extrusionOk="0">
                <a:moveTo>
                  <a:pt x="0" y="258411"/>
                </a:moveTo>
                <a:cubicBezTo>
                  <a:pt x="-1536" y="82806"/>
                  <a:pt x="133306" y="9684"/>
                  <a:pt x="258411" y="0"/>
                </a:cubicBezTo>
                <a:cubicBezTo>
                  <a:pt x="542853" y="-27982"/>
                  <a:pt x="705397" y="-25934"/>
                  <a:pt x="993031" y="0"/>
                </a:cubicBezTo>
                <a:cubicBezTo>
                  <a:pt x="1280665" y="25934"/>
                  <a:pt x="1315748" y="19443"/>
                  <a:pt x="1591610" y="0"/>
                </a:cubicBezTo>
                <a:cubicBezTo>
                  <a:pt x="1867472" y="-19443"/>
                  <a:pt x="2092821" y="-30764"/>
                  <a:pt x="2244606" y="0"/>
                </a:cubicBezTo>
                <a:cubicBezTo>
                  <a:pt x="2396391" y="30764"/>
                  <a:pt x="2701543" y="-6383"/>
                  <a:pt x="2979226" y="0"/>
                </a:cubicBezTo>
                <a:cubicBezTo>
                  <a:pt x="3137524" y="14859"/>
                  <a:pt x="3213405" y="110508"/>
                  <a:pt x="3237637" y="258411"/>
                </a:cubicBezTo>
                <a:cubicBezTo>
                  <a:pt x="3242060" y="337170"/>
                  <a:pt x="3243349" y="350637"/>
                  <a:pt x="3237637" y="423790"/>
                </a:cubicBezTo>
                <a:cubicBezTo>
                  <a:pt x="3253981" y="555373"/>
                  <a:pt x="3138656" y="659596"/>
                  <a:pt x="2979226" y="682201"/>
                </a:cubicBezTo>
                <a:cubicBezTo>
                  <a:pt x="2834220" y="682689"/>
                  <a:pt x="2491534" y="696349"/>
                  <a:pt x="2353439" y="682201"/>
                </a:cubicBezTo>
                <a:cubicBezTo>
                  <a:pt x="2215344" y="668053"/>
                  <a:pt x="1853433" y="655081"/>
                  <a:pt x="1618819" y="682201"/>
                </a:cubicBezTo>
                <a:cubicBezTo>
                  <a:pt x="1384205" y="709321"/>
                  <a:pt x="1235507" y="681435"/>
                  <a:pt x="938615" y="682201"/>
                </a:cubicBezTo>
                <a:cubicBezTo>
                  <a:pt x="641723" y="682967"/>
                  <a:pt x="466433" y="703213"/>
                  <a:pt x="258411" y="682201"/>
                </a:cubicBezTo>
                <a:cubicBezTo>
                  <a:pt x="124269" y="679284"/>
                  <a:pt x="7063" y="568472"/>
                  <a:pt x="0" y="423790"/>
                </a:cubicBezTo>
                <a:cubicBezTo>
                  <a:pt x="-3014" y="385021"/>
                  <a:pt x="-6412" y="298746"/>
                  <a:pt x="0" y="258411"/>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vi-VN" sz="2800" b="1" dirty="0" smtClean="0">
                <a:solidFill>
                  <a:srgbClr val="7030A0"/>
                </a:solidFill>
                <a:latin typeface="Calibri" panose="020F0502020204030204" pitchFamily="34" charset="0"/>
                <a:cs typeface="Calibri" panose="020F0502020204030204" pitchFamily="34" charset="0"/>
              </a:rPr>
              <a:t>Chân dung là những bức tranh, ảnh giống với mình ở ngoài đời thật </a:t>
            </a:r>
            <a:endParaRPr lang="en-US" sz="2800" b="1" dirty="0">
              <a:solidFill>
                <a:srgbClr val="7030A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a:stretch>
            <a:fillRect/>
          </a:stretch>
        </p:blipFill>
        <p:spPr>
          <a:xfrm>
            <a:off x="6699884" y="822121"/>
            <a:ext cx="2677795" cy="3394388"/>
          </a:xfrm>
          <a:prstGeom prst="rect">
            <a:avLst/>
          </a:prstGeom>
        </p:spPr>
      </p:pic>
    </p:spTree>
    <p:extLst>
      <p:ext uri="{BB962C8B-B14F-4D97-AF65-F5344CB8AC3E}">
        <p14:creationId xmlns:p14="http://schemas.microsoft.com/office/powerpoint/2010/main" val="21566012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1130</TotalTime>
  <Words>2187</Words>
  <Application>Microsoft Office PowerPoint</Application>
  <PresentationFormat>Widescreen</PresentationFormat>
  <Paragraphs>113</Paragraphs>
  <Slides>25</Slides>
  <Notes>10</Notes>
  <HiddenSlides>0</HiddenSlides>
  <MMClips>4</MMClips>
  <ScaleCrop>false</ScaleCrop>
  <HeadingPairs>
    <vt:vector size="6" baseType="variant">
      <vt:variant>
        <vt:lpstr>Fonts Used</vt:lpstr>
      </vt:variant>
      <vt:variant>
        <vt:i4>26</vt:i4>
      </vt:variant>
      <vt:variant>
        <vt:lpstr>Theme</vt:lpstr>
      </vt:variant>
      <vt:variant>
        <vt:i4>5</vt:i4>
      </vt:variant>
      <vt:variant>
        <vt:lpstr>Slide Titles</vt:lpstr>
      </vt:variant>
      <vt:variant>
        <vt:i4>25</vt:i4>
      </vt:variant>
    </vt:vector>
  </HeadingPairs>
  <TitlesOfParts>
    <vt:vector size="56" baseType="lpstr">
      <vt:lpstr>宋体</vt:lpstr>
      <vt:lpstr>#9Slide07 HLT Fall For You</vt:lpstr>
      <vt:lpstr>Arial</vt:lpstr>
      <vt:lpstr>Arial-Rounded</vt:lpstr>
      <vt:lpstr>Bebas Neue</vt:lpstr>
      <vt:lpstr>Calibri</vt:lpstr>
      <vt:lpstr>Calibri Light</vt:lpstr>
      <vt:lpstr>Cambria</vt:lpstr>
      <vt:lpstr>Cambria Math</vt:lpstr>
      <vt:lpstr>Comfortaa</vt:lpstr>
      <vt:lpstr>等线</vt:lpstr>
      <vt:lpstr>等线 Light</vt:lpstr>
      <vt:lpstr>iCiel Cadena</vt:lpstr>
      <vt:lpstr>Kanit SemiBold</vt:lpstr>
      <vt:lpstr>Lilita One</vt:lpstr>
      <vt:lpstr>LNTH-LuoLuoNotangYuanTi 1</vt:lpstr>
      <vt:lpstr>Nunito Light</vt:lpstr>
      <vt:lpstr>OpenSans</vt:lpstr>
      <vt:lpstr>PT Sans</vt:lpstr>
      <vt:lpstr>SVN-Poky's</vt:lpstr>
      <vt:lpstr>Tahoma</vt:lpstr>
      <vt:lpstr>UTM Avo</vt:lpstr>
      <vt:lpstr>UTM Duepuntozero</vt:lpstr>
      <vt:lpstr>UTM Isadora</vt:lpstr>
      <vt:lpstr>仓耳大漫漫体 W05</vt:lpstr>
      <vt:lpstr>仓耳玄三M W05</vt:lpstr>
      <vt:lpstr>Environmental Science Subject for High School - Amazon River by Slidesgo</vt:lpstr>
      <vt:lpstr>1_Custom Design</vt:lpstr>
      <vt:lpstr>5_Office 主题​​</vt:lpstr>
      <vt:lpstr>Pool Party MK Campaign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 PC</cp:lastModifiedBy>
  <cp:revision>97</cp:revision>
  <dcterms:created xsi:type="dcterms:W3CDTF">2023-07-11T12:31:45Z</dcterms:created>
  <dcterms:modified xsi:type="dcterms:W3CDTF">2026-01-12T11:46:10Z</dcterms:modified>
</cp:coreProperties>
</file>