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18" r:id="rId3"/>
    <p:sldMasterId id="2147483730" r:id="rId4"/>
  </p:sldMasterIdLst>
  <p:notesMasterIdLst>
    <p:notesMasterId r:id="rId27"/>
  </p:notesMasterIdLst>
  <p:sldIdLst>
    <p:sldId id="561" r:id="rId5"/>
    <p:sldId id="395" r:id="rId6"/>
    <p:sldId id="557" r:id="rId7"/>
    <p:sldId id="555" r:id="rId8"/>
    <p:sldId id="556" r:id="rId9"/>
    <p:sldId id="562" r:id="rId10"/>
    <p:sldId id="434" r:id="rId11"/>
    <p:sldId id="552" r:id="rId12"/>
    <p:sldId id="545" r:id="rId13"/>
    <p:sldId id="563" r:id="rId14"/>
    <p:sldId id="547" r:id="rId15"/>
    <p:sldId id="553" r:id="rId16"/>
    <p:sldId id="559" r:id="rId17"/>
    <p:sldId id="560" r:id="rId18"/>
    <p:sldId id="554" r:id="rId19"/>
    <p:sldId id="393" r:id="rId20"/>
    <p:sldId id="549" r:id="rId21"/>
    <p:sldId id="303" r:id="rId22"/>
    <p:sldId id="551" r:id="rId23"/>
    <p:sldId id="558" r:id="rId24"/>
    <p:sldId id="446" r:id="rId25"/>
    <p:sldId id="4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CA"/>
    <a:srgbClr val="55EDE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62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7</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16</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21</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22</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76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9873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4096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6728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5793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7714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833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83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219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373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046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8ECA-E3B6-8E9C-186C-C34A37D25A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3BDDE-3576-3082-0CC6-DF5CC67BC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449AFA-753C-5946-8789-E696D9515AFC}"/>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5" name="Footer Placeholder 4">
            <a:extLst>
              <a:ext uri="{FF2B5EF4-FFF2-40B4-BE49-F238E27FC236}">
                <a16:creationId xmlns:a16="http://schemas.microsoft.com/office/drawing/2014/main" id="{B07BBBC6-4305-9677-2BFB-D8DBB4EFA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690380-DB1B-2B55-58AF-C1456FCF5315}"/>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394141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50D6-7140-8368-6879-07A4F9E59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B926DB-DD89-E2E0-4DAC-CFD9BA0C6D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1380-B75A-9361-256F-35AAD2D533C6}"/>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5" name="Footer Placeholder 4">
            <a:extLst>
              <a:ext uri="{FF2B5EF4-FFF2-40B4-BE49-F238E27FC236}">
                <a16:creationId xmlns:a16="http://schemas.microsoft.com/office/drawing/2014/main" id="{16BCD4C9-86FE-4C10-852D-8E39BDFF35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0B1FEA-ED0E-52B5-4788-F92A31DF3BD0}"/>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133080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F57A-06E5-3857-084C-E82BA8DDE24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978E7-38E2-A78F-F4A7-9A7C6BBA2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846925-0F0D-492E-CEBF-2DF219C9CE0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5" name="Footer Placeholder 4">
            <a:extLst>
              <a:ext uri="{FF2B5EF4-FFF2-40B4-BE49-F238E27FC236}">
                <a16:creationId xmlns:a16="http://schemas.microsoft.com/office/drawing/2014/main" id="{EAD02531-4801-12FA-852E-80ECA1A2CA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21D741-ECD0-CCD0-5246-7DF117EAB09F}"/>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167823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A3C5-1F74-8A37-4E16-8D051D794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88EC1A-0F48-BCDE-9BC2-B6EEF48DF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26DAA-8E17-6389-FF58-67D2EC1DE4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A8263-D328-017A-BE1D-E8F73595A23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6" name="Footer Placeholder 5">
            <a:extLst>
              <a:ext uri="{FF2B5EF4-FFF2-40B4-BE49-F238E27FC236}">
                <a16:creationId xmlns:a16="http://schemas.microsoft.com/office/drawing/2014/main" id="{E2EC75AB-95EF-3005-0D80-E5C48FE3D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E6BCC3-581C-4C03-EC65-D34F20151F4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939621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DFFB-D821-70A6-7E19-07AA30983F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EDE82D-1595-78E2-6971-6054565055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782EC-523E-B25B-3FAC-D31AE689D2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77350-60B4-9396-C0F5-65EA650427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6A1AF-5E3F-6AFB-B266-53558C91CC5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0FC4AC-32C9-3594-EA67-5ACA70B389A2}"/>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8" name="Footer Placeholder 7">
            <a:extLst>
              <a:ext uri="{FF2B5EF4-FFF2-40B4-BE49-F238E27FC236}">
                <a16:creationId xmlns:a16="http://schemas.microsoft.com/office/drawing/2014/main" id="{8AD66396-FA35-F10A-F185-4E1252094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B08F925-8CD9-E62A-4D04-FB3D0C105372}"/>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147912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7996-1F71-D0FA-DEBE-FEFFC5FB5E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92A76C-1159-E3BA-6998-B6126FEDFC3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4" name="Footer Placeholder 3">
            <a:extLst>
              <a:ext uri="{FF2B5EF4-FFF2-40B4-BE49-F238E27FC236}">
                <a16:creationId xmlns:a16="http://schemas.microsoft.com/office/drawing/2014/main" id="{7620E06E-E7D3-02E1-4D6D-FD74AF68B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A5A7BD-9F40-CAD2-E52E-6C98EFE3167C}"/>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231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E7332-59B1-ED30-1F99-A135D57E0C47}"/>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3" name="Footer Placeholder 2">
            <a:extLst>
              <a:ext uri="{FF2B5EF4-FFF2-40B4-BE49-F238E27FC236}">
                <a16:creationId xmlns:a16="http://schemas.microsoft.com/office/drawing/2014/main" id="{CE59417D-64D6-FF45-0C34-8CE9C22FC5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E7E6C2-34CC-D40A-A2BC-2A74EC29D4F4}"/>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071459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ACF0-2B1B-3F01-D727-4A8BB05B17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DCB45-EC1E-EF3B-A51E-744BAAFB93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0F0F4E-F1C3-08E5-7297-0949CE4E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E44-AD15-A2C6-95A1-5C3F76780CEE}"/>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6" name="Footer Placeholder 5">
            <a:extLst>
              <a:ext uri="{FF2B5EF4-FFF2-40B4-BE49-F238E27FC236}">
                <a16:creationId xmlns:a16="http://schemas.microsoft.com/office/drawing/2014/main" id="{CE083308-0F70-CFBE-0274-29A36F74C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53678E-68F5-CCD6-5678-643EA7F693CB}"/>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163831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D22C-6583-AE01-BA45-DBDAF991A3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70BBEA-6563-3716-21F5-80BA1147E1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16D401-2D5B-1AAB-C89D-7ECEA41864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786B4-126D-8A23-17B4-5FD3E0EEBA20}"/>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6" name="Footer Placeholder 5">
            <a:extLst>
              <a:ext uri="{FF2B5EF4-FFF2-40B4-BE49-F238E27FC236}">
                <a16:creationId xmlns:a16="http://schemas.microsoft.com/office/drawing/2014/main" id="{C01446CD-5633-F51C-3A1E-DD7DA534AE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DFBBBD-713A-476C-1AAA-A38B54BE06E6}"/>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999343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EA32-4532-8CF3-6058-70DAA01923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92B8-8C14-B64F-195B-F5ADD32D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B8A9A-3762-6CE3-E546-A2243C7E4B25}"/>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5" name="Footer Placeholder 4">
            <a:extLst>
              <a:ext uri="{FF2B5EF4-FFF2-40B4-BE49-F238E27FC236}">
                <a16:creationId xmlns:a16="http://schemas.microsoft.com/office/drawing/2014/main" id="{D859FDD5-D19E-3F39-2DA5-31D425A4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FEDDF5-CD1F-6802-A09B-338314EA687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0612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08A9F-DF0B-35AD-E28A-D37233D079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A1BC1-9198-97F5-A0F2-96DD9C5D13B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DF10-13C4-8F57-37AE-0B6D7572FD4B}"/>
              </a:ext>
            </a:extLst>
          </p:cNvPr>
          <p:cNvSpPr>
            <a:spLocks noGrp="1"/>
          </p:cNvSpPr>
          <p:nvPr>
            <p:ph type="dt" sz="half" idx="10"/>
          </p:nvPr>
        </p:nvSpPr>
        <p:spPr>
          <a:xfrm>
            <a:off x="838200" y="6356350"/>
            <a:ext cx="2743200" cy="365125"/>
          </a:xfrm>
          <a:prstGeom prst="rect">
            <a:avLst/>
          </a:prstGeom>
        </p:spPr>
        <p:txBody>
          <a:bodyPr/>
          <a:lstStyle/>
          <a:p>
            <a:fld id="{5E803638-CCD6-4FE4-98D4-1EEC5292BC3D}" type="datetimeFigureOut">
              <a:rPr lang="en-US" smtClean="0"/>
              <a:t>11/18/2025</a:t>
            </a:fld>
            <a:endParaRPr lang="en-US"/>
          </a:p>
        </p:txBody>
      </p:sp>
      <p:sp>
        <p:nvSpPr>
          <p:cNvPr id="5" name="Footer Placeholder 4">
            <a:extLst>
              <a:ext uri="{FF2B5EF4-FFF2-40B4-BE49-F238E27FC236}">
                <a16:creationId xmlns:a16="http://schemas.microsoft.com/office/drawing/2014/main" id="{FD59F922-DF0F-C29E-B548-02DEF0AC76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E80FB0-EADD-B655-51EF-D117C38F66A8}"/>
              </a:ext>
            </a:extLst>
          </p:cNvPr>
          <p:cNvSpPr>
            <a:spLocks noGrp="1"/>
          </p:cNvSpPr>
          <p:nvPr>
            <p:ph type="sldNum" sz="quarter" idx="12"/>
          </p:nvPr>
        </p:nvSpPr>
        <p:spPr>
          <a:xfrm>
            <a:off x="8610600" y="6356350"/>
            <a:ext cx="2743200" cy="365125"/>
          </a:xfrm>
          <a:prstGeom prst="rect">
            <a:avLst/>
          </a:prstGeom>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2484857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66625620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18/11/2025</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B6FEF4B-3B2D-5C63-D10B-966433F5FD5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60634" y="165179"/>
            <a:ext cx="1477062" cy="1477062"/>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8175CE4-C92F-8B2B-6FB2-EDCF0EB460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0634" y="165179"/>
            <a:ext cx="1477062" cy="1477062"/>
          </a:xfrm>
          <a:prstGeom prst="rect">
            <a:avLst/>
          </a:prstGeom>
        </p:spPr>
      </p:pic>
    </p:spTree>
    <p:extLst>
      <p:ext uri="{BB962C8B-B14F-4D97-AF65-F5344CB8AC3E}">
        <p14:creationId xmlns:p14="http://schemas.microsoft.com/office/powerpoint/2010/main" val="2472698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5702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43052" y="123825"/>
            <a:ext cx="1362076" cy="1362076"/>
          </a:xfrm>
          <a:prstGeom prst="rect">
            <a:avLst/>
          </a:prstGeom>
        </p:spPr>
      </p:pic>
    </p:spTree>
    <p:extLst>
      <p:ext uri="{BB962C8B-B14F-4D97-AF65-F5344CB8AC3E}">
        <p14:creationId xmlns:p14="http://schemas.microsoft.com/office/powerpoint/2010/main" val="2351814411"/>
      </p:ext>
    </p:extLst>
  </p:cSld>
  <p:clrMap bg1="lt1" tx1="dk1" bg2="dk2" tx2="lt2" accent1="accent1" accent2="accent2" accent3="accent3" accent4="accent4" accent5="accent5" accent6="accent6" hlink="hlink" folHlink="folHlink"/>
  <p:sldLayoutIdLst>
    <p:sldLayoutId id="2147483731" r:id="rId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1609120" y="700697"/>
            <a:ext cx="8056184" cy="4059815"/>
            <a:chOff x="1206840" y="525523"/>
            <a:chExt cx="6042138" cy="3044861"/>
          </a:xfrm>
        </p:grpSpPr>
        <p:sp>
          <p:nvSpPr>
            <p:cNvPr id="8" name="Rectangle 13">
              <a:extLst>
                <a:ext uri="{FF2B5EF4-FFF2-40B4-BE49-F238E27FC236}">
                  <a16:creationId xmlns:a16="http://schemas.microsoft.com/office/drawing/2014/main" id="{7B3B9BD9-081A-C1C5-135C-5F3618286482}"/>
                </a:ext>
              </a:extLst>
            </p:cNvPr>
            <p:cNvSpPr/>
            <p:nvPr/>
          </p:nvSpPr>
          <p:spPr>
            <a:xfrm>
              <a:off x="2318304" y="3008643"/>
              <a:ext cx="3568899"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vi-VN" sz="4267"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LỚP 4B</a:t>
              </a:r>
              <a:endParaRPr kumimoji="0" lang="en-US" sz="4267"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1206840" y="525523"/>
              <a:ext cx="6042138" cy="2111965"/>
              <a:chOff x="1206840" y="525523"/>
              <a:chExt cx="6042138" cy="2111965"/>
            </a:xfrm>
          </p:grpSpPr>
          <p:sp>
            <p:nvSpPr>
              <p:cNvPr id="7" name="TextBox 12">
                <a:extLst>
                  <a:ext uri="{FF2B5EF4-FFF2-40B4-BE49-F238E27FC236}">
                    <a16:creationId xmlns:a16="http://schemas.microsoft.com/office/drawing/2014/main" id="{280AE068-ECF6-64F8-7E80-D64C4BFA0D1A}"/>
                  </a:ext>
                </a:extLst>
              </p:cNvPr>
              <p:cNvSpPr txBox="1"/>
              <p:nvPr/>
            </p:nvSpPr>
            <p:spPr>
              <a:xfrm>
                <a:off x="1206840" y="525523"/>
                <a:ext cx="6042138" cy="807914"/>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1200" cap="none" spc="0" normalizeH="0" baseline="0" noProof="0" dirty="0" smtClean="0">
                    <a:ln>
                      <a:noFill/>
                    </a:ln>
                    <a:solidFill>
                      <a:schemeClr val="bg1">
                        <a:lumMod val="10000"/>
                      </a:schemeClr>
                    </a:solidFill>
                    <a:effectLst/>
                    <a:uLnTx/>
                    <a:uFillTx/>
                    <a:latin typeface="UTM Isadora" panose="02040603050506020204" pitchFamily="18" charset="0"/>
                    <a:sym typeface="Arial"/>
                  </a:rPr>
                  <a:t>CHÀO MỪNG QUÝ THẦY CÔ</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lang="vi-VN" sz="3200" b="1" dirty="0" smtClean="0">
                    <a:solidFill>
                      <a:schemeClr val="bg1">
                        <a:lumMod val="10000"/>
                      </a:schemeClr>
                    </a:solidFill>
                    <a:latin typeface="UTM Isadora" panose="02040603050506020204" pitchFamily="18" charset="0"/>
                    <a:sym typeface="Arial"/>
                  </a:rPr>
                  <a:t>VỀ DỰ TIẾT HỌC NGÀY HÔM NAY</a:t>
                </a:r>
                <a:endParaRPr kumimoji="0" lang="en-US" sz="3200" b="1" i="0" u="none" strike="noStrike" kern="1200" cap="none" spc="0" normalizeH="0" baseline="0" noProof="0" dirty="0">
                  <a:ln>
                    <a:noFill/>
                  </a:ln>
                  <a:solidFill>
                    <a:schemeClr val="bg1">
                      <a:lumMod val="10000"/>
                    </a:schemeClr>
                  </a:solidFill>
                  <a:effectLst/>
                  <a:uLnTx/>
                  <a:uFillTx/>
                  <a:latin typeface="UTM Isadora" panose="02040603050506020204" pitchFamily="18" charset="0"/>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1750409" y="1692852"/>
                <a:ext cx="4472292" cy="944636"/>
              </a:xfrm>
              <a:prstGeom prst="rect">
                <a:avLst/>
              </a:prstGeom>
            </p:spPr>
          </p:pic>
        </p:grpSp>
      </p:grpSp>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2" name="Rectangle 13">
            <a:extLst>
              <a:ext uri="{FF2B5EF4-FFF2-40B4-BE49-F238E27FC236}">
                <a16:creationId xmlns:a16="http://schemas.microsoft.com/office/drawing/2014/main" id="{7B3B9BD9-081A-C1C5-135C-5F3618286482}"/>
              </a:ext>
            </a:extLst>
          </p:cNvPr>
          <p:cNvSpPr/>
          <p:nvPr/>
        </p:nvSpPr>
        <p:spPr>
          <a:xfrm>
            <a:off x="4142949" y="5255385"/>
            <a:ext cx="7881729"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lang="vi-VN" sz="2800" b="1" dirty="0" smtClean="0">
                <a:solidFill>
                  <a:schemeClr val="accent3">
                    <a:lumMod val="25000"/>
                  </a:schemeClr>
                </a:solidFill>
                <a:latin typeface="Arial" panose="020B0604020202020204" pitchFamily="34" charset="0"/>
                <a:ea typeface="Tahoma" panose="020B0604030504040204" pitchFamily="34" charset="0"/>
                <a:cs typeface="Arial" panose="020B0604020202020204" pitchFamily="34" charset="0"/>
                <a:sym typeface="Arial"/>
              </a:rPr>
              <a:t>Giáo viên: Đỗ Quỳnh Trang</a:t>
            </a:r>
            <a:endParaRPr kumimoji="0" lang="en-US" sz="2800" b="1" i="0" u="none" strike="noStrike" kern="1200" cap="none" spc="0" normalizeH="0" baseline="0" noProof="0" dirty="0">
              <a:ln>
                <a:noFill/>
              </a:ln>
              <a:solidFill>
                <a:schemeClr val="accent3">
                  <a:lumMod val="25000"/>
                </a:schemeClr>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Tree>
    <p:extLst>
      <p:ext uri="{BB962C8B-B14F-4D97-AF65-F5344CB8AC3E}">
        <p14:creationId xmlns:p14="http://schemas.microsoft.com/office/powerpoint/2010/main" val="829506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65" t="23568" r="31779" b="9928"/>
          <a:stretch/>
        </p:blipFill>
        <p:spPr>
          <a:xfrm>
            <a:off x="2892287" y="366222"/>
            <a:ext cx="6400799" cy="6162681"/>
          </a:xfrm>
          <a:prstGeom prst="rect">
            <a:avLst/>
          </a:prstGeom>
        </p:spPr>
      </p:pic>
    </p:spTree>
    <p:extLst>
      <p:ext uri="{BB962C8B-B14F-4D97-AF65-F5344CB8AC3E}">
        <p14:creationId xmlns:p14="http://schemas.microsoft.com/office/powerpoint/2010/main" val="384985756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mbria" panose="02040503050406030204" pitchFamily="18" charset="0"/>
                <a:ea typeface="Cambria" panose="02040503050406030204" pitchFamily="18" charset="0"/>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2792" y="1667318"/>
            <a:ext cx="6972300" cy="4832092"/>
          </a:xfrm>
          <a:prstGeom prst="rect">
            <a:avLst/>
          </a:prstGeom>
          <a:noFill/>
        </p:spPr>
        <p:txBody>
          <a:bodyPr wrap="square" rtlCol="0">
            <a:spAutoFit/>
          </a:bodyPr>
          <a:lstStyle/>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tùm,…Đi qua đồng cỏ, bất chợt nắng thấy cái gì nhỏ xíu, tròn xoe nấp kín đáo trong một ngọn cỏ. Nắng đậu xuống nhẹ nhẹ, chậm rãi. À, thì ra là một giọt sương bé nhỏ không chịu tan đi dù mặt trời đã lên cao.</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(Theo Ngọc Minh)</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32485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873809" cy="1866900"/>
            <a:chOff x="4239491" y="2666650"/>
            <a:chExt cx="3267547"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286678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934" y="4854804"/>
            <a:ext cx="8512404" cy="1015663"/>
          </a:xfrm>
          <a:prstGeom prst="rect">
            <a:avLst/>
          </a:prstGeom>
          <a:noFill/>
        </p:spPr>
        <p:txBody>
          <a:bodyPr wrap="square" rtlCol="0">
            <a:spAutoFit/>
          </a:bodyPr>
          <a:lstStyle/>
          <a:p>
            <a:r>
              <a:rPr lang="vi-VN" sz="6000" dirty="0" smtClean="0"/>
              <a:t>Bạn Châu ngủ say sưa.</a:t>
            </a:r>
            <a:endParaRPr lang="en-US" sz="6000" dirty="0"/>
          </a:p>
        </p:txBody>
      </p:sp>
      <p:pic>
        <p:nvPicPr>
          <p:cNvPr id="1026" name="Picture 2" descr="Hình ảnh Cậu Bé Ngủ PNG, Vector, PSD, và biểu tượng để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724686"/>
            <a:ext cx="4029927" cy="402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1430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934" y="4854804"/>
            <a:ext cx="8512404" cy="1015663"/>
          </a:xfrm>
          <a:prstGeom prst="rect">
            <a:avLst/>
          </a:prstGeom>
          <a:noFill/>
        </p:spPr>
        <p:txBody>
          <a:bodyPr wrap="square" rtlCol="0">
            <a:spAutoFit/>
          </a:bodyPr>
          <a:lstStyle/>
          <a:p>
            <a:r>
              <a:rPr lang="vi-VN" sz="6000" dirty="0" smtClean="0"/>
              <a:t>Bạn Châu </a:t>
            </a:r>
            <a:r>
              <a:rPr lang="vi-VN" sz="6000" u="sng" dirty="0" smtClean="0"/>
              <a:t>ngủ</a:t>
            </a:r>
            <a:r>
              <a:rPr lang="vi-VN" sz="6000" dirty="0" smtClean="0"/>
              <a:t> say sưa.</a:t>
            </a:r>
            <a:endParaRPr lang="en-US" sz="6000" dirty="0"/>
          </a:p>
        </p:txBody>
      </p:sp>
      <p:pic>
        <p:nvPicPr>
          <p:cNvPr id="1026" name="Picture 2" descr="Hình ảnh Cậu Bé Ngủ PNG, Vector, PSD, và biểu tượng để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724686"/>
            <a:ext cx="4029927" cy="402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9958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934" y="4854804"/>
            <a:ext cx="8512404" cy="1015663"/>
          </a:xfrm>
          <a:prstGeom prst="rect">
            <a:avLst/>
          </a:prstGeom>
          <a:noFill/>
        </p:spPr>
        <p:txBody>
          <a:bodyPr wrap="square" rtlCol="0">
            <a:spAutoFit/>
          </a:bodyPr>
          <a:lstStyle/>
          <a:p>
            <a:r>
              <a:rPr lang="vi-VN" sz="6000" dirty="0" smtClean="0"/>
              <a:t>Bạn Châu </a:t>
            </a:r>
            <a:r>
              <a:rPr lang="vi-VN" sz="6000" u="sng" dirty="0" smtClean="0"/>
              <a:t>ngủ</a:t>
            </a:r>
            <a:r>
              <a:rPr lang="vi-VN" sz="6000" dirty="0" smtClean="0"/>
              <a:t> </a:t>
            </a:r>
            <a:r>
              <a:rPr lang="vi-VN" sz="6000" smtClean="0">
                <a:solidFill>
                  <a:srgbClr val="FF0000"/>
                </a:solidFill>
                <a:effectLst>
                  <a:outerShdw blurRad="38100" dist="38100" dir="2700000" algn="tl">
                    <a:srgbClr val="000000">
                      <a:alpha val="43137"/>
                    </a:srgbClr>
                  </a:outerShdw>
                </a:effectLst>
              </a:rPr>
              <a:t>say sưa.</a:t>
            </a:r>
            <a:endParaRPr lang="en-US" sz="6000" dirty="0"/>
          </a:p>
        </p:txBody>
      </p:sp>
      <p:pic>
        <p:nvPicPr>
          <p:cNvPr id="1026" name="Picture 2" descr="Hình ảnh Cậu Bé Ngủ PNG, Vector, PSD, và biểu tượng để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724686"/>
            <a:ext cx="4029927" cy="402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11068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C93C715-6D86-727E-E7A5-212B99BAA136}"/>
              </a:ext>
            </a:extLst>
          </p:cNvPr>
          <p:cNvSpPr/>
          <p:nvPr/>
        </p:nvSpPr>
        <p:spPr>
          <a:xfrm>
            <a:off x="4401878" y="1095153"/>
            <a:ext cx="2402959" cy="1158948"/>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chỉ</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điểm</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9148B146-8E3F-B59E-BA43-0A2ECBF0CDA8}"/>
              </a:ext>
            </a:extLst>
          </p:cNvPr>
          <p:cNvCxnSpPr>
            <a:stCxn id="4" idx="6"/>
          </p:cNvCxnSpPr>
          <p:nvPr/>
        </p:nvCxnSpPr>
        <p:spPr>
          <a:xfrm flipV="1">
            <a:off x="6804837" y="978195"/>
            <a:ext cx="467834" cy="69643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7DC0299-477E-4321-25E8-FD6778702AE1}"/>
              </a:ext>
            </a:extLst>
          </p:cNvPr>
          <p:cNvSpPr/>
          <p:nvPr/>
        </p:nvSpPr>
        <p:spPr>
          <a:xfrm>
            <a:off x="7262038" y="669850"/>
            <a:ext cx="1637414"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Sự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vật</a:t>
            </a:r>
            <a:endParaRPr lang="en-US" sz="3600" dirty="0">
              <a:solidFill>
                <a:srgbClr val="FF000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6D475E7-C049-9542-05A9-BB12A7747FAC}"/>
              </a:ext>
            </a:extLst>
          </p:cNvPr>
          <p:cNvCxnSpPr>
            <a:cxnSpLocks/>
            <a:stCxn id="4" idx="6"/>
          </p:cNvCxnSpPr>
          <p:nvPr/>
        </p:nvCxnSpPr>
        <p:spPr>
          <a:xfrm>
            <a:off x="6804837" y="1674627"/>
            <a:ext cx="531629" cy="2817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A50ADD79-CB6B-CA86-FCAB-7CFC39C012B4}"/>
              </a:ext>
            </a:extLst>
          </p:cNvPr>
          <p:cNvSpPr/>
          <p:nvPr/>
        </p:nvSpPr>
        <p:spPr>
          <a:xfrm>
            <a:off x="7325832" y="1648045"/>
            <a:ext cx="2913321"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Hoạt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động</a:t>
            </a:r>
            <a:endParaRPr lang="en-US" sz="3600" dirty="0">
              <a:solidFill>
                <a:srgbClr val="FF000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51C3028C-D8BB-B009-6FDF-BCC8EAE687FD}"/>
              </a:ext>
            </a:extLst>
          </p:cNvPr>
          <p:cNvCxnSpPr>
            <a:cxnSpLocks/>
            <a:stCxn id="4" idx="6"/>
          </p:cNvCxnSpPr>
          <p:nvPr/>
        </p:nvCxnSpPr>
        <p:spPr>
          <a:xfrm>
            <a:off x="6804837" y="1674627"/>
            <a:ext cx="520996" cy="130248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B793BC4-5EB6-C7BC-2923-33748DF94E08}"/>
              </a:ext>
            </a:extLst>
          </p:cNvPr>
          <p:cNvSpPr/>
          <p:nvPr/>
        </p:nvSpPr>
        <p:spPr>
          <a:xfrm>
            <a:off x="7315199" y="2668770"/>
            <a:ext cx="2913321" cy="62732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Trạng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thái</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Arrow: Left 15">
            <a:extLst>
              <a:ext uri="{FF2B5EF4-FFF2-40B4-BE49-F238E27FC236}">
                <a16:creationId xmlns:a16="http://schemas.microsoft.com/office/drawing/2014/main" id="{BA742E17-1A83-6807-0BAC-5BFCEDBC08F3}"/>
              </a:ext>
            </a:extLst>
          </p:cNvPr>
          <p:cNvSpPr/>
          <p:nvPr/>
        </p:nvSpPr>
        <p:spPr>
          <a:xfrm>
            <a:off x="3551275" y="1392864"/>
            <a:ext cx="776176" cy="60605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669EB6-3EE3-17BD-9722-41AB0FD066A1}"/>
              </a:ext>
            </a:extLst>
          </p:cNvPr>
          <p:cNvSpPr/>
          <p:nvPr/>
        </p:nvSpPr>
        <p:spPr>
          <a:xfrm>
            <a:off x="1775638" y="1095154"/>
            <a:ext cx="1733106" cy="1084520"/>
          </a:xfrm>
          <a:prstGeom prst="rect">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8" name="Nhóm 12">
            <a:extLst>
              <a:ext uri="{FF2B5EF4-FFF2-40B4-BE49-F238E27FC236}">
                <a16:creationId xmlns:a16="http://schemas.microsoft.com/office/drawing/2014/main" id="{AC73109C-D54C-F3A0-EABA-4577691AC547}"/>
              </a:ext>
            </a:extLst>
          </p:cNvPr>
          <p:cNvGrpSpPr/>
          <p:nvPr/>
        </p:nvGrpSpPr>
        <p:grpSpPr>
          <a:xfrm>
            <a:off x="0" y="3686692"/>
            <a:ext cx="11841484" cy="2687970"/>
            <a:chOff x="-18739" y="2646250"/>
            <a:chExt cx="17762225" cy="5529234"/>
          </a:xfrm>
        </p:grpSpPr>
        <p:grpSp>
          <p:nvGrpSpPr>
            <p:cNvPr id="19" name="Nhóm 11">
              <a:extLst>
                <a:ext uri="{FF2B5EF4-FFF2-40B4-BE49-F238E27FC236}">
                  <a16:creationId xmlns:a16="http://schemas.microsoft.com/office/drawing/2014/main" id="{18E6AE6A-37BF-525A-C1E2-8D705A699D85}"/>
                </a:ext>
              </a:extLst>
            </p:cNvPr>
            <p:cNvGrpSpPr/>
            <p:nvPr/>
          </p:nvGrpSpPr>
          <p:grpSpPr>
            <a:xfrm>
              <a:off x="762000" y="3176940"/>
              <a:ext cx="16981486" cy="4998544"/>
              <a:chOff x="3433620" y="3582290"/>
              <a:chExt cx="12930861" cy="3619205"/>
            </a:xfrm>
          </p:grpSpPr>
          <p:sp>
            <p:nvSpPr>
              <p:cNvPr id="21" name="Hình chữ nhật: Góc Tròn 1">
                <a:extLst>
                  <a:ext uri="{FF2B5EF4-FFF2-40B4-BE49-F238E27FC236}">
                    <a16:creationId xmlns:a16="http://schemas.microsoft.com/office/drawing/2014/main" id="{41821AC5-F179-A6B2-D63E-47C6C23274C8}"/>
                  </a:ext>
                </a:extLst>
              </p:cNvPr>
              <p:cNvSpPr/>
              <p:nvPr/>
            </p:nvSpPr>
            <p:spPr>
              <a:xfrm>
                <a:off x="3715281" y="3708977"/>
                <a:ext cx="12649200" cy="3492518"/>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2">
                <a:extLst>
                  <a:ext uri="{FF2B5EF4-FFF2-40B4-BE49-F238E27FC236}">
                    <a16:creationId xmlns:a16="http://schemas.microsoft.com/office/drawing/2014/main" id="{51EE1D62-4D79-7CF3-0821-E6B7C8A11591}"/>
                  </a:ext>
                </a:extLst>
              </p:cNvPr>
              <p:cNvSpPr/>
              <p:nvPr/>
            </p:nvSpPr>
            <p:spPr>
              <a:xfrm>
                <a:off x="3433620" y="3582290"/>
                <a:ext cx="12649200" cy="3371397"/>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20"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18739" y="2646250"/>
              <a:ext cx="1805221"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Hình chữ nhật 4">
            <a:extLst>
              <a:ext uri="{FF2B5EF4-FFF2-40B4-BE49-F238E27FC236}">
                <a16:creationId xmlns:a16="http://schemas.microsoft.com/office/drawing/2014/main" id="{490A9466-EA81-5175-06D1-F03B950EC840}"/>
              </a:ext>
            </a:extLst>
          </p:cNvPr>
          <p:cNvSpPr/>
          <p:nvPr/>
        </p:nvSpPr>
        <p:spPr>
          <a:xfrm>
            <a:off x="843288" y="4259688"/>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1765934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4" grpId="0" animBg="1"/>
      <p:bldP spid="16" grpId="0" animBg="1"/>
      <p:bldP spid="17"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06210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smtClean="0">
                <a:ln>
                  <a:noFill/>
                </a:ln>
                <a:solidFill>
                  <a:prstClr val="black"/>
                </a:solidFill>
                <a:effectLst/>
                <a:uLnTx/>
                <a:uFillTx/>
                <a:latin typeface="Calibri" panose="020F0502020204030204"/>
              </a:rPr>
              <a:t>bị</a:t>
            </a:r>
            <a:endParaRPr lang="vi-VN" sz="3200" b="1"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vi-VN" sz="3200" dirty="0" smtClean="0">
                <a:solidFill>
                  <a:prstClr val="black"/>
                </a:solidFill>
                <a:latin typeface="Calibri" panose="020F0502020204030204"/>
              </a:rPr>
              <a:t>Một túi đồ vật</a:t>
            </a:r>
            <a:r>
              <a:rPr lang="en-US" sz="3200" dirty="0" smtClean="0">
                <a:solidFill>
                  <a:prstClr val="black"/>
                </a:solidFill>
                <a:latin typeface="Calibri" panose="020F0502020204030204"/>
              </a:rPr>
              <a:t> </a:t>
            </a:r>
            <a:r>
              <a:rPr lang="vi-VN" sz="3200" dirty="0" smtClean="0">
                <a:solidFill>
                  <a:prstClr val="black"/>
                </a:solidFill>
                <a:latin typeface="Calibri" panose="020F0502020204030204"/>
              </a:rPr>
              <a:t>có 4 </a:t>
            </a:r>
            <a:r>
              <a:rPr lang="en-US" sz="3200" dirty="0" err="1" smtClean="0">
                <a:solidFill>
                  <a:prstClr val="black"/>
                </a:solidFill>
                <a:latin typeface="Calibri" panose="020F0502020204030204"/>
              </a:rPr>
              <a:t>đồ</a:t>
            </a:r>
            <a:r>
              <a:rPr lang="en-US" sz="3200" dirty="0" smtClean="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vi-VN" sz="2800" dirty="0">
                <a:solidFill>
                  <a:prstClr val="black"/>
                </a:solidFill>
                <a:latin typeface="Calibri" panose="020F0502020204030204"/>
              </a:rPr>
              <a:t>M</a:t>
            </a:r>
            <a:r>
              <a:rPr lang="en-US" sz="2800" dirty="0" smtClean="0">
                <a:solidFill>
                  <a:prstClr val="black"/>
                </a:solidFill>
                <a:latin typeface="Calibri" panose="020F0502020204030204"/>
              </a:rPr>
              <a:t>ở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P3 Rap IQ   15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40000" contrast="40000"/>
          </a:blip>
          <a:stretch>
            <a:fillRect/>
          </a:stretch>
        </p:blipFill>
        <p:spPr>
          <a:xfrm>
            <a:off x="2726158" y="3238107"/>
            <a:ext cx="3568700" cy="2286000"/>
          </a:xfrm>
          <a:prstGeom prst="rect">
            <a:avLst/>
          </a:prstGeom>
          <a:ln>
            <a:noFill/>
          </a:ln>
          <a:effectLst>
            <a:softEdge rad="112500"/>
          </a:effectLst>
        </p:spPr>
      </p:pic>
      <p:sp>
        <p:nvSpPr>
          <p:cNvPr id="3" name="AutoShape 2" descr="50 câu đố về đồ vật xung quanh cho bé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2360302" y="1545995"/>
            <a:ext cx="7869113" cy="4464769"/>
          </a:xfrm>
          <a:prstGeom prst="rect">
            <a:avLst/>
          </a:prstGeom>
        </p:spPr>
      </p:pic>
      <p:sp>
        <p:nvSpPr>
          <p:cNvPr id="5" name="TextBox 4">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334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81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57" y="298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Nhay-thieu-nhi-con-cao-cao-Cung-chu-cao_Media_wRVJiOuNnG0_002_72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829723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sp>
        <p:nvSpPr>
          <p:cNvPr id="2" name="TextBox 1"/>
          <p:cNvSpPr txBox="1"/>
          <p:nvPr/>
        </p:nvSpPr>
        <p:spPr>
          <a:xfrm>
            <a:off x="5175315" y="1970556"/>
            <a:ext cx="5326144" cy="707886"/>
          </a:xfrm>
          <a:prstGeom prst="rect">
            <a:avLst/>
          </a:prstGeom>
          <a:noFill/>
        </p:spPr>
        <p:txBody>
          <a:bodyPr wrap="square" rtlCol="0">
            <a:spAutoFit/>
          </a:bodyPr>
          <a:lstStyle/>
          <a:p>
            <a:r>
              <a:rPr lang="vi-VN" sz="4000" dirty="0" smtClean="0"/>
              <a:t>Cánh xanh xanh</a:t>
            </a:r>
            <a:endParaRPr lang="en-US" sz="4000" dirty="0"/>
          </a:p>
        </p:txBody>
      </p:sp>
      <p:sp>
        <p:nvSpPr>
          <p:cNvPr id="7" name="TextBox 6"/>
          <p:cNvSpPr txBox="1"/>
          <p:nvPr/>
        </p:nvSpPr>
        <p:spPr>
          <a:xfrm>
            <a:off x="5175315" y="3075063"/>
            <a:ext cx="5326144" cy="707886"/>
          </a:xfrm>
          <a:prstGeom prst="rect">
            <a:avLst/>
          </a:prstGeom>
          <a:noFill/>
        </p:spPr>
        <p:txBody>
          <a:bodyPr wrap="square" rtlCol="0">
            <a:spAutoFit/>
          </a:bodyPr>
          <a:lstStyle/>
          <a:p>
            <a:r>
              <a:rPr lang="vi-VN" sz="4000" dirty="0" smtClean="0"/>
              <a:t>Bay rất nhanh</a:t>
            </a:r>
            <a:endParaRPr lang="en-US" sz="4000" dirty="0"/>
          </a:p>
        </p:txBody>
      </p:sp>
      <p:sp>
        <p:nvSpPr>
          <p:cNvPr id="8" name="TextBox 7"/>
          <p:cNvSpPr txBox="1"/>
          <p:nvPr/>
        </p:nvSpPr>
        <p:spPr>
          <a:xfrm>
            <a:off x="5175315" y="4309620"/>
            <a:ext cx="5326144" cy="707886"/>
          </a:xfrm>
          <a:prstGeom prst="rect">
            <a:avLst/>
          </a:prstGeom>
          <a:noFill/>
        </p:spPr>
        <p:txBody>
          <a:bodyPr wrap="square" rtlCol="0">
            <a:spAutoFit/>
          </a:bodyPr>
          <a:lstStyle/>
          <a:p>
            <a:r>
              <a:rPr lang="vi-VN" sz="4000" dirty="0" smtClean="0"/>
              <a:t>Nhảy rất cao</a:t>
            </a:r>
            <a:endParaRPr lang="en-US" sz="4000" dirty="0"/>
          </a:p>
        </p:txBody>
      </p:sp>
      <p:pic>
        <p:nvPicPr>
          <p:cNvPr id="4" name="Picture 3"/>
          <p:cNvPicPr>
            <a:picLocks noChangeAspect="1"/>
          </p:cNvPicPr>
          <p:nvPr/>
        </p:nvPicPr>
        <p:blipFill>
          <a:blip r:embed="rId3"/>
          <a:stretch>
            <a:fillRect/>
          </a:stretch>
        </p:blipFill>
        <p:spPr>
          <a:xfrm rot="21109646" flipH="1">
            <a:off x="1307246" y="1688134"/>
            <a:ext cx="3628584" cy="3628584"/>
          </a:xfrm>
          <a:prstGeom prst="rect">
            <a:avLst/>
          </a:prstGeom>
        </p:spPr>
      </p:pic>
    </p:spTree>
    <p:extLst>
      <p:ext uri="{BB962C8B-B14F-4D97-AF65-F5344CB8AC3E}">
        <p14:creationId xmlns:p14="http://schemas.microsoft.com/office/powerpoint/2010/main" val="371529780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sp>
        <p:nvSpPr>
          <p:cNvPr id="2" name="TextBox 1"/>
          <p:cNvSpPr txBox="1"/>
          <p:nvPr/>
        </p:nvSpPr>
        <p:spPr>
          <a:xfrm>
            <a:off x="5175315" y="1970556"/>
            <a:ext cx="5326144" cy="707886"/>
          </a:xfrm>
          <a:prstGeom prst="rect">
            <a:avLst/>
          </a:prstGeom>
          <a:noFill/>
        </p:spPr>
        <p:txBody>
          <a:bodyPr wrap="square" rtlCol="0">
            <a:spAutoFit/>
          </a:bodyPr>
          <a:lstStyle/>
          <a:p>
            <a:r>
              <a:rPr lang="vi-VN" sz="4000" u="sng" dirty="0" smtClean="0"/>
              <a:t>Cánh</a:t>
            </a:r>
            <a:r>
              <a:rPr lang="vi-VN" sz="4000" dirty="0" smtClean="0"/>
              <a:t> </a:t>
            </a:r>
            <a:r>
              <a:rPr lang="vi-VN" sz="4000" dirty="0" smtClean="0">
                <a:solidFill>
                  <a:schemeClr val="bg1">
                    <a:lumMod val="10000"/>
                  </a:schemeClr>
                </a:solidFill>
              </a:rPr>
              <a:t>xanh xanh</a:t>
            </a:r>
            <a:endParaRPr lang="en-US" sz="4000" dirty="0">
              <a:solidFill>
                <a:schemeClr val="bg1">
                  <a:lumMod val="10000"/>
                </a:schemeClr>
              </a:solidFill>
            </a:endParaRPr>
          </a:p>
        </p:txBody>
      </p:sp>
      <p:sp>
        <p:nvSpPr>
          <p:cNvPr id="7" name="TextBox 6"/>
          <p:cNvSpPr txBox="1"/>
          <p:nvPr/>
        </p:nvSpPr>
        <p:spPr>
          <a:xfrm>
            <a:off x="5175315" y="3075063"/>
            <a:ext cx="5326144" cy="707886"/>
          </a:xfrm>
          <a:prstGeom prst="rect">
            <a:avLst/>
          </a:prstGeom>
          <a:noFill/>
        </p:spPr>
        <p:txBody>
          <a:bodyPr wrap="square" rtlCol="0">
            <a:spAutoFit/>
          </a:bodyPr>
          <a:lstStyle/>
          <a:p>
            <a:r>
              <a:rPr lang="vi-VN" sz="4000" u="sng" dirty="0" smtClean="0"/>
              <a:t>Bay</a:t>
            </a:r>
            <a:r>
              <a:rPr lang="vi-VN" sz="4000" dirty="0" smtClean="0"/>
              <a:t> </a:t>
            </a:r>
            <a:r>
              <a:rPr lang="vi-VN" sz="4000" dirty="0" smtClean="0">
                <a:solidFill>
                  <a:schemeClr val="bg1">
                    <a:lumMod val="10000"/>
                  </a:schemeClr>
                </a:solidFill>
              </a:rPr>
              <a:t>rất nhanh</a:t>
            </a:r>
            <a:endParaRPr lang="en-US" sz="4000" dirty="0">
              <a:solidFill>
                <a:schemeClr val="bg1">
                  <a:lumMod val="10000"/>
                </a:schemeClr>
              </a:solidFill>
            </a:endParaRPr>
          </a:p>
        </p:txBody>
      </p:sp>
      <p:sp>
        <p:nvSpPr>
          <p:cNvPr id="8" name="TextBox 7"/>
          <p:cNvSpPr txBox="1"/>
          <p:nvPr/>
        </p:nvSpPr>
        <p:spPr>
          <a:xfrm>
            <a:off x="5175315" y="4309620"/>
            <a:ext cx="5326144" cy="707886"/>
          </a:xfrm>
          <a:prstGeom prst="rect">
            <a:avLst/>
          </a:prstGeom>
          <a:noFill/>
        </p:spPr>
        <p:txBody>
          <a:bodyPr wrap="square" rtlCol="0">
            <a:spAutoFit/>
          </a:bodyPr>
          <a:lstStyle/>
          <a:p>
            <a:r>
              <a:rPr lang="vi-VN" sz="4000" u="sng" dirty="0" smtClean="0"/>
              <a:t>Nhảy</a:t>
            </a:r>
            <a:r>
              <a:rPr lang="vi-VN" sz="4000" dirty="0" smtClean="0"/>
              <a:t> </a:t>
            </a:r>
            <a:r>
              <a:rPr lang="vi-VN" sz="4000" dirty="0" smtClean="0">
                <a:solidFill>
                  <a:schemeClr val="bg1">
                    <a:lumMod val="10000"/>
                  </a:schemeClr>
                </a:solidFill>
              </a:rPr>
              <a:t>rất cao</a:t>
            </a:r>
            <a:endParaRPr lang="en-US" sz="4000" dirty="0">
              <a:solidFill>
                <a:schemeClr val="bg1">
                  <a:lumMod val="10000"/>
                </a:schemeClr>
              </a:solidFill>
            </a:endParaRPr>
          </a:p>
        </p:txBody>
      </p:sp>
      <p:pic>
        <p:nvPicPr>
          <p:cNvPr id="4" name="Picture 3"/>
          <p:cNvPicPr>
            <a:picLocks noChangeAspect="1"/>
          </p:cNvPicPr>
          <p:nvPr/>
        </p:nvPicPr>
        <p:blipFill>
          <a:blip r:embed="rId3"/>
          <a:stretch>
            <a:fillRect/>
          </a:stretch>
        </p:blipFill>
        <p:spPr>
          <a:xfrm rot="21109646" flipH="1">
            <a:off x="1307246" y="1688134"/>
            <a:ext cx="3628584" cy="3628584"/>
          </a:xfrm>
          <a:prstGeom prst="rect">
            <a:avLst/>
          </a:prstGeom>
        </p:spPr>
      </p:pic>
    </p:spTree>
    <p:extLst>
      <p:ext uri="{BB962C8B-B14F-4D97-AF65-F5344CB8AC3E}">
        <p14:creationId xmlns:p14="http://schemas.microsoft.com/office/powerpoint/2010/main" val="301307703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sp>
        <p:nvSpPr>
          <p:cNvPr id="2" name="TextBox 1"/>
          <p:cNvSpPr txBox="1"/>
          <p:nvPr/>
        </p:nvSpPr>
        <p:spPr>
          <a:xfrm>
            <a:off x="5175315" y="1970556"/>
            <a:ext cx="5326144" cy="707886"/>
          </a:xfrm>
          <a:prstGeom prst="rect">
            <a:avLst/>
          </a:prstGeom>
          <a:noFill/>
        </p:spPr>
        <p:txBody>
          <a:bodyPr wrap="square" rtlCol="0">
            <a:spAutoFit/>
          </a:bodyPr>
          <a:lstStyle/>
          <a:p>
            <a:r>
              <a:rPr lang="vi-VN" sz="4000" u="sng" dirty="0" smtClean="0"/>
              <a:t>Cánh</a:t>
            </a:r>
            <a:r>
              <a:rPr lang="vi-VN" sz="4000" dirty="0" smtClean="0"/>
              <a:t> </a:t>
            </a:r>
            <a:r>
              <a:rPr lang="vi-VN" sz="4000" b="1" dirty="0" smtClean="0">
                <a:solidFill>
                  <a:schemeClr val="accent6"/>
                </a:solidFill>
              </a:rPr>
              <a:t>xanh xanh</a:t>
            </a:r>
            <a:endParaRPr lang="en-US" sz="4000" b="1" dirty="0">
              <a:solidFill>
                <a:schemeClr val="accent6"/>
              </a:solidFill>
            </a:endParaRPr>
          </a:p>
        </p:txBody>
      </p:sp>
      <p:sp>
        <p:nvSpPr>
          <p:cNvPr id="7" name="TextBox 6"/>
          <p:cNvSpPr txBox="1"/>
          <p:nvPr/>
        </p:nvSpPr>
        <p:spPr>
          <a:xfrm>
            <a:off x="5175315" y="3075063"/>
            <a:ext cx="5326144" cy="707886"/>
          </a:xfrm>
          <a:prstGeom prst="rect">
            <a:avLst/>
          </a:prstGeom>
          <a:noFill/>
        </p:spPr>
        <p:txBody>
          <a:bodyPr wrap="square" rtlCol="0">
            <a:spAutoFit/>
          </a:bodyPr>
          <a:lstStyle/>
          <a:p>
            <a:r>
              <a:rPr lang="vi-VN" sz="4000" u="sng" dirty="0" smtClean="0"/>
              <a:t>Bay</a:t>
            </a:r>
            <a:r>
              <a:rPr lang="vi-VN" sz="4000" dirty="0" smtClean="0"/>
              <a:t> </a:t>
            </a:r>
            <a:r>
              <a:rPr lang="vi-VN" sz="4000" b="1" dirty="0" smtClean="0">
                <a:solidFill>
                  <a:schemeClr val="accent6"/>
                </a:solidFill>
              </a:rPr>
              <a:t>rất nhanh</a:t>
            </a:r>
            <a:endParaRPr lang="en-US" sz="4000" b="1" dirty="0">
              <a:solidFill>
                <a:schemeClr val="accent6"/>
              </a:solidFill>
            </a:endParaRPr>
          </a:p>
        </p:txBody>
      </p:sp>
      <p:sp>
        <p:nvSpPr>
          <p:cNvPr id="8" name="TextBox 7"/>
          <p:cNvSpPr txBox="1"/>
          <p:nvPr/>
        </p:nvSpPr>
        <p:spPr>
          <a:xfrm>
            <a:off x="5175315" y="4309620"/>
            <a:ext cx="5326144" cy="707886"/>
          </a:xfrm>
          <a:prstGeom prst="rect">
            <a:avLst/>
          </a:prstGeom>
          <a:noFill/>
        </p:spPr>
        <p:txBody>
          <a:bodyPr wrap="square" rtlCol="0">
            <a:spAutoFit/>
          </a:bodyPr>
          <a:lstStyle/>
          <a:p>
            <a:r>
              <a:rPr lang="vi-VN" sz="4000" u="sng" dirty="0" smtClean="0"/>
              <a:t>Nhảy</a:t>
            </a:r>
            <a:r>
              <a:rPr lang="vi-VN" sz="4000" dirty="0" smtClean="0"/>
              <a:t> </a:t>
            </a:r>
            <a:r>
              <a:rPr lang="vi-VN" sz="4000" b="1" dirty="0" smtClean="0">
                <a:solidFill>
                  <a:schemeClr val="accent6"/>
                </a:solidFill>
              </a:rPr>
              <a:t>rất cao</a:t>
            </a:r>
            <a:endParaRPr lang="en-US" sz="4000" b="1" dirty="0">
              <a:solidFill>
                <a:schemeClr val="accent6"/>
              </a:solidFill>
            </a:endParaRPr>
          </a:p>
        </p:txBody>
      </p:sp>
      <p:pic>
        <p:nvPicPr>
          <p:cNvPr id="4" name="Picture 3"/>
          <p:cNvPicPr>
            <a:picLocks noChangeAspect="1"/>
          </p:cNvPicPr>
          <p:nvPr/>
        </p:nvPicPr>
        <p:blipFill>
          <a:blip r:embed="rId3"/>
          <a:stretch>
            <a:fillRect/>
          </a:stretch>
        </p:blipFill>
        <p:spPr>
          <a:xfrm rot="21109646" flipH="1">
            <a:off x="1307246" y="1688134"/>
            <a:ext cx="3628584" cy="3628584"/>
          </a:xfrm>
          <a:prstGeom prst="rect">
            <a:avLst/>
          </a:prstGeom>
        </p:spPr>
      </p:pic>
    </p:spTree>
    <p:extLst>
      <p:ext uri="{BB962C8B-B14F-4D97-AF65-F5344CB8AC3E}">
        <p14:creationId xmlns:p14="http://schemas.microsoft.com/office/powerpoint/2010/main" val="355655397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mbria" panose="02040503050406030204" pitchFamily="18" charset="0"/>
                <a:ea typeface="Cambria" panose="02040503050406030204" pitchFamily="18" charset="0"/>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mbria" panose="02040503050406030204" pitchFamily="18" charset="0"/>
                <a:ea typeface="Cambria" panose="02040503050406030204" pitchFamily="18" charset="0"/>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Vị</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quả</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táo</a:t>
            </a:r>
            <a:endParaRPr lang="en-US" sz="3600"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hồng</a:t>
            </a:r>
            <a:endParaRPr lang="en-US" sz="36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thước</a:t>
            </a:r>
            <a:r>
              <a:rPr lang="en-US" sz="3200" b="1"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voi</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Màu</a:t>
            </a:r>
            <a:r>
              <a:rPr lang="en-US" sz="3600" b="1"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mặt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trời</a:t>
            </a:r>
            <a:endParaRPr lang="en-US" sz="36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dáng</a:t>
            </a:r>
            <a:r>
              <a:rPr lang="en-US" sz="3600" b="1"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vồng</a:t>
            </a:r>
            <a:endParaRPr lang="en-US" sz="3600"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Âm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thanh</a:t>
            </a:r>
            <a:r>
              <a:rPr lang="en-US" sz="3200" b="1"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endParaRPr lang="en-US" sz="3200" dirty="0">
              <a:solidFill>
                <a:srgbClr val="002060"/>
              </a:solidFill>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895600" y="4217014"/>
            <a:ext cx="7004901" cy="2154506"/>
            <a:chOff x="3570177" y="4010856"/>
            <a:chExt cx="7776660" cy="2357218"/>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3570177" y="4010856"/>
              <a:ext cx="3705622" cy="2357218"/>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615176" y="4506780"/>
              <a:ext cx="3731661" cy="1582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smtClean="0">
                  <a:solidFill>
                    <a:srgbClr val="FF0000"/>
                  </a:solidFill>
                  <a:latin typeface="Cambria" panose="02040503050406030204" pitchFamily="18" charset="0"/>
                  <a:ea typeface="Cambria" panose="02040503050406030204" pitchFamily="18" charset="0"/>
                  <a:cs typeface="Calibri" panose="020F0502020204030204" pitchFamily="34" charset="0"/>
                </a:rPr>
                <a:t>Thảo luận nhóm 4 </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DBEACD-50E1-3E94-BA05-068A3632A177}"/>
              </a:ext>
            </a:extLst>
          </p:cNvPr>
          <p:cNvGraphicFramePr>
            <a:graphicFrameLocks noGrp="1"/>
          </p:cNvGraphicFramePr>
          <p:nvPr>
            <p:extLst>
              <p:ext uri="{D42A27DB-BD31-4B8C-83A1-F6EECF244321}">
                <p14:modId xmlns:p14="http://schemas.microsoft.com/office/powerpoint/2010/main" val="1457858854"/>
              </p:ext>
            </p:extLst>
          </p:nvPr>
        </p:nvGraphicFramePr>
        <p:xfrm>
          <a:off x="616688" y="719665"/>
          <a:ext cx="10749517" cy="5458046"/>
        </p:xfrm>
        <a:graphic>
          <a:graphicData uri="http://schemas.openxmlformats.org/drawingml/2006/table">
            <a:tbl>
              <a:tblPr firstRow="1" bandRow="1">
                <a:tableStyleId>{5C22544A-7EE6-4342-B048-85BDC9FD1C3A}</a:tableStyleId>
              </a:tblPr>
              <a:tblGrid>
                <a:gridCol w="3572540">
                  <a:extLst>
                    <a:ext uri="{9D8B030D-6E8A-4147-A177-3AD203B41FA5}">
                      <a16:colId xmlns:a16="http://schemas.microsoft.com/office/drawing/2014/main" val="1518543811"/>
                    </a:ext>
                  </a:extLst>
                </a:gridCol>
                <a:gridCol w="3636336">
                  <a:extLst>
                    <a:ext uri="{9D8B030D-6E8A-4147-A177-3AD203B41FA5}">
                      <a16:colId xmlns:a16="http://schemas.microsoft.com/office/drawing/2014/main" val="1824994428"/>
                    </a:ext>
                  </a:extLst>
                </a:gridCol>
                <a:gridCol w="3540641">
                  <a:extLst>
                    <a:ext uri="{9D8B030D-6E8A-4147-A177-3AD203B41FA5}">
                      <a16:colId xmlns:a16="http://schemas.microsoft.com/office/drawing/2014/main" val="3614316260"/>
                    </a:ext>
                  </a:extLst>
                </a:gridCol>
              </a:tblGrid>
              <a:tr h="800791">
                <a:tc>
                  <a:txBody>
                    <a:bodyPr/>
                    <a:lstStyle/>
                    <a:p>
                      <a:pPr algn="ctr"/>
                      <a:r>
                        <a:rPr lang="en-US" sz="3200" dirty="0" err="1">
                          <a:solidFill>
                            <a:srgbClr val="002060"/>
                          </a:solidFill>
                          <a:latin typeface="Cambria" panose="02040503050406030204" pitchFamily="18" charset="0"/>
                          <a:ea typeface="Cambria" panose="02040503050406030204" pitchFamily="18" charset="0"/>
                        </a:rPr>
                        <a:t>Vị</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táo</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a:solidFill>
                            <a:srgbClr val="002060"/>
                          </a:solidFill>
                          <a:latin typeface="Cambria" panose="02040503050406030204" pitchFamily="18" charset="0"/>
                          <a:ea typeface="Cambria" panose="02040503050406030204" pitchFamily="18" charset="0"/>
                        </a:rPr>
                        <a:t>Mùi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hồng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Kích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thước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voi</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1540783"/>
                  </a:ext>
                </a:extLst>
              </a:tr>
              <a:tr h="43912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8840087"/>
                  </a:ext>
                </a:extLst>
              </a:tr>
            </a:tbl>
          </a:graphicData>
        </a:graphic>
      </p:graphicFrame>
      <p:sp>
        <p:nvSpPr>
          <p:cNvPr id="3" name="TextBox 2">
            <a:extLst>
              <a:ext uri="{FF2B5EF4-FFF2-40B4-BE49-F238E27FC236}">
                <a16:creationId xmlns:a16="http://schemas.microsoft.com/office/drawing/2014/main" id="{649655F2-F11A-2046-34EF-142390765B2E}"/>
              </a:ext>
            </a:extLst>
          </p:cNvPr>
          <p:cNvSpPr txBox="1"/>
          <p:nvPr/>
        </p:nvSpPr>
        <p:spPr>
          <a:xfrm>
            <a:off x="691116" y="2030819"/>
            <a:ext cx="3253563" cy="2062103"/>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ngọt, </a:t>
            </a:r>
            <a:r>
              <a:rPr lang="vi-VN" sz="3200" dirty="0" smtClean="0">
                <a:solidFill>
                  <a:srgbClr val="FF0000"/>
                </a:solidFill>
                <a:latin typeface="Cambria" panose="02040503050406030204" pitchFamily="18" charset="0"/>
                <a:ea typeface="Cambria" panose="02040503050406030204" pitchFamily="18" charset="0"/>
              </a:rPr>
              <a:t>ngọt </a:t>
            </a:r>
            <a:r>
              <a:rPr lang="vi-VN" sz="3200" dirty="0">
                <a:solidFill>
                  <a:srgbClr val="FF0000"/>
                </a:solidFill>
                <a:latin typeface="Cambria" panose="02040503050406030204" pitchFamily="18" charset="0"/>
                <a:ea typeface="Cambria" panose="02040503050406030204" pitchFamily="18" charset="0"/>
              </a:rPr>
              <a:t>lịm, chua, chát, </a:t>
            </a:r>
            <a:br>
              <a:rPr lang="vi-VN" sz="3200" dirty="0">
                <a:solidFill>
                  <a:srgbClr val="FF0000"/>
                </a:solidFill>
                <a:latin typeface="Cambria" panose="02040503050406030204" pitchFamily="18" charset="0"/>
                <a:ea typeface="Cambria" panose="02040503050406030204" pitchFamily="18" charset="0"/>
              </a:rPr>
            </a:br>
            <a:r>
              <a:rPr lang="vi-VN" sz="3200" dirty="0" smtClean="0">
                <a:solidFill>
                  <a:srgbClr val="FF0000"/>
                </a:solidFill>
                <a:latin typeface="Cambria" panose="02040503050406030204" pitchFamily="18" charset="0"/>
                <a:ea typeface="Cambria" panose="02040503050406030204" pitchFamily="18" charset="0"/>
              </a:rPr>
              <a:t>ngon, ngòn </a:t>
            </a:r>
            <a:r>
              <a:rPr lang="vi-VN" sz="3200" dirty="0">
                <a:solidFill>
                  <a:srgbClr val="FF0000"/>
                </a:solidFill>
                <a:latin typeface="Cambria" panose="02040503050406030204" pitchFamily="18" charset="0"/>
                <a:ea typeface="Cambria" panose="02040503050406030204" pitchFamily="18" charset="0"/>
              </a:rPr>
              <a:t>ngọt, chua chua, </a:t>
            </a:r>
            <a:r>
              <a:rPr lang="vi-VN" sz="3200" dirty="0" smtClean="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928F456-A9DF-A4A8-FCC0-A2C96C04D20F}"/>
              </a:ext>
            </a:extLst>
          </p:cNvPr>
          <p:cNvSpPr txBox="1"/>
          <p:nvPr/>
        </p:nvSpPr>
        <p:spPr>
          <a:xfrm>
            <a:off x="4306186" y="2009554"/>
            <a:ext cx="3413051"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thơm, </a:t>
            </a:r>
            <a:r>
              <a:rPr lang="vi-VN" sz="3200" dirty="0" smtClean="0">
                <a:solidFill>
                  <a:srgbClr val="FF0000"/>
                </a:solidFill>
                <a:latin typeface="Cambria" panose="02040503050406030204" pitchFamily="18" charset="0"/>
                <a:ea typeface="Cambria" panose="02040503050406030204" pitchFamily="18" charset="0"/>
              </a:rPr>
              <a:t>thơm </a:t>
            </a:r>
            <a:r>
              <a:rPr lang="vi-VN" sz="3200" dirty="0">
                <a:solidFill>
                  <a:srgbClr val="FF0000"/>
                </a:solidFill>
                <a:latin typeface="Cambria" panose="02040503050406030204" pitchFamily="18" charset="0"/>
                <a:ea typeface="Cambria" panose="02040503050406030204" pitchFamily="18" charset="0"/>
              </a:rPr>
              <a:t>ngát, </a:t>
            </a:r>
            <a:r>
              <a:rPr lang="vi-VN" sz="3200" dirty="0" smtClean="0">
                <a:solidFill>
                  <a:srgbClr val="FF0000"/>
                </a:solidFill>
                <a:latin typeface="Cambria" panose="02040503050406030204" pitchFamily="18" charset="0"/>
                <a:ea typeface="Cambria" panose="02040503050406030204" pitchFamily="18" charset="0"/>
              </a:rPr>
              <a:t>ngào </a:t>
            </a:r>
            <a:r>
              <a:rPr lang="vi-VN" sz="3200" dirty="0">
                <a:solidFill>
                  <a:srgbClr val="FF0000"/>
                </a:solidFill>
                <a:latin typeface="Cambria" panose="02040503050406030204" pitchFamily="18" charset="0"/>
                <a:ea typeface="Cambria" panose="02040503050406030204" pitchFamily="18" charset="0"/>
              </a:rPr>
              <a:t>ngạt, thoang thoảng, </a:t>
            </a:r>
            <a:r>
              <a:rPr lang="vi-VN" sz="3200" dirty="0" smtClean="0">
                <a:solidFill>
                  <a:srgbClr val="FF0000"/>
                </a:solidFill>
                <a:latin typeface="Cambria" panose="02040503050406030204" pitchFamily="18" charset="0"/>
                <a:ea typeface="Cambria" panose="02040503050406030204" pitchFamily="18" charset="0"/>
              </a:rPr>
              <a:t>thơm dịu,..</a:t>
            </a:r>
            <a:endParaRPr lang="en-US" sz="32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A08F54B-B05F-4634-BB7C-D6428270B17E}"/>
              </a:ext>
            </a:extLst>
          </p:cNvPr>
          <p:cNvSpPr txBox="1"/>
          <p:nvPr/>
        </p:nvSpPr>
        <p:spPr>
          <a:xfrm>
            <a:off x="7899991" y="2041452"/>
            <a:ext cx="3413051" cy="2062103"/>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to, </a:t>
            </a:r>
            <a:r>
              <a:rPr lang="en-US" sz="3200" dirty="0" err="1">
                <a:solidFill>
                  <a:srgbClr val="FF0000"/>
                </a:solidFill>
                <a:latin typeface="Cambria" panose="02040503050406030204" pitchFamily="18" charset="0"/>
                <a:ea typeface="Cambria" panose="02040503050406030204" pitchFamily="18" charset="0"/>
              </a:rPr>
              <a:t>cao</a:t>
            </a:r>
            <a:r>
              <a:rPr lang="en-US" sz="3200" dirty="0">
                <a:solidFill>
                  <a:srgbClr val="FF0000"/>
                </a:solidFill>
                <a:latin typeface="Cambria" panose="02040503050406030204" pitchFamily="18" charset="0"/>
                <a:ea typeface="Cambria" panose="02040503050406030204" pitchFamily="18" charset="0"/>
              </a:rPr>
              <a:t>, to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to </a:t>
            </a:r>
            <a:r>
              <a:rPr lang="en-US" sz="3200" dirty="0" err="1">
                <a:solidFill>
                  <a:srgbClr val="FF0000"/>
                </a:solidFill>
                <a:latin typeface="Cambria" panose="02040503050406030204" pitchFamily="18" charset="0"/>
                <a:ea typeface="Cambria" panose="02040503050406030204" pitchFamily="18" charset="0"/>
              </a:rPr>
              <a:t>đùng</a:t>
            </a:r>
            <a:r>
              <a:rPr lang="en-US" sz="3200" dirty="0">
                <a:solidFill>
                  <a:srgbClr val="FF0000"/>
                </a:solidFill>
                <a:latin typeface="Cambria" panose="02040503050406030204" pitchFamily="18" charset="0"/>
                <a:ea typeface="Cambria" panose="02040503050406030204" pitchFamily="18" charset="0"/>
              </a:rPr>
              <a:t>, </a:t>
            </a:r>
            <a:r>
              <a:rPr lang="en-US" sz="3200" dirty="0" smtClean="0">
                <a:solidFill>
                  <a:srgbClr val="FF0000"/>
                </a:solidFill>
                <a:latin typeface="Cambria" panose="02040503050406030204" pitchFamily="18" charset="0"/>
                <a:ea typeface="Cambria" panose="02040503050406030204" pitchFamily="18" charset="0"/>
              </a:rPr>
              <a:t>to </a:t>
            </a:r>
            <a:r>
              <a:rPr lang="en-US" sz="3200" dirty="0" err="1">
                <a:solidFill>
                  <a:srgbClr val="FF0000"/>
                </a:solidFill>
                <a:latin typeface="Cambria" panose="02040503050406030204" pitchFamily="18" charset="0"/>
                <a:ea typeface="Cambria" panose="02040503050406030204" pitchFamily="18" charset="0"/>
              </a:rPr>
              <a:t>to</a:t>
            </a:r>
            <a:r>
              <a:rPr lang="en-US" sz="3200" dirty="0">
                <a:solidFill>
                  <a:srgbClr val="FF0000"/>
                </a:solidFill>
                <a:latin typeface="Cambria" panose="02040503050406030204" pitchFamily="18" charset="0"/>
                <a:ea typeface="Cambria" panose="02040503050406030204" pitchFamily="18" charset="0"/>
              </a:rPr>
              <a:t>, </a:t>
            </a:r>
            <a:r>
              <a:rPr lang="en-US" sz="3200" dirty="0" smtClean="0">
                <a:solidFill>
                  <a:srgbClr val="FF0000"/>
                </a:solidFill>
                <a:latin typeface="Cambria" panose="02040503050406030204" pitchFamily="18" charset="0"/>
                <a:ea typeface="Cambria" panose="02040503050406030204" pitchFamily="18" charset="0"/>
              </a:rPr>
              <a:t>to </a:t>
            </a: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khổng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lồ</a:t>
            </a:r>
            <a:r>
              <a:rPr lang="en-US" sz="3200" dirty="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cao</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to </a:t>
            </a:r>
            <a:r>
              <a:rPr lang="en-US" sz="3200" dirty="0" err="1">
                <a:solidFill>
                  <a:srgbClr val="FF0000"/>
                </a:solidFill>
                <a:latin typeface="Cambria" panose="02040503050406030204" pitchFamily="18" charset="0"/>
                <a:ea typeface="Cambria" panose="02040503050406030204" pitchFamily="18" charset="0"/>
              </a:rPr>
              <a:t>khỏe</a:t>
            </a:r>
            <a:r>
              <a:rPr lang="en-US" sz="3200" dirty="0">
                <a:solidFill>
                  <a:srgbClr val="FF0000"/>
                </a:solidFill>
                <a:latin typeface="Cambria" panose="02040503050406030204" pitchFamily="18" charset="0"/>
                <a:ea typeface="Cambria" panose="02040503050406030204" pitchFamily="18" charset="0"/>
              </a:rPr>
              <a:t>, to </a:t>
            </a:r>
            <a:r>
              <a:rPr lang="en-US" sz="3200" dirty="0" err="1">
                <a:solidFill>
                  <a:srgbClr val="FF0000"/>
                </a:solidFill>
                <a:latin typeface="Cambria" panose="02040503050406030204" pitchFamily="18" charset="0"/>
                <a:ea typeface="Cambria" panose="02040503050406030204" pitchFamily="18" charset="0"/>
              </a:rPr>
              <a:t>cao</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9555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D57BFD4-3B19-6046-5CD0-47E9D4252566}"/>
              </a:ext>
            </a:extLst>
          </p:cNvPr>
          <p:cNvGraphicFramePr>
            <a:graphicFrameLocks noGrp="1"/>
          </p:cNvGraphicFramePr>
          <p:nvPr>
            <p:extLst>
              <p:ext uri="{D42A27DB-BD31-4B8C-83A1-F6EECF244321}">
                <p14:modId xmlns:p14="http://schemas.microsoft.com/office/powerpoint/2010/main" val="2983427931"/>
              </p:ext>
            </p:extLst>
          </p:nvPr>
        </p:nvGraphicFramePr>
        <p:xfrm>
          <a:off x="616688" y="719665"/>
          <a:ext cx="10749517" cy="5458046"/>
        </p:xfrm>
        <a:graphic>
          <a:graphicData uri="http://schemas.openxmlformats.org/drawingml/2006/table">
            <a:tbl>
              <a:tblPr firstRow="1" bandRow="1">
                <a:tableStyleId>{5C22544A-7EE6-4342-B048-85BDC9FD1C3A}</a:tableStyleId>
              </a:tblPr>
              <a:tblGrid>
                <a:gridCol w="3572540">
                  <a:extLst>
                    <a:ext uri="{9D8B030D-6E8A-4147-A177-3AD203B41FA5}">
                      <a16:colId xmlns:a16="http://schemas.microsoft.com/office/drawing/2014/main" val="1518543811"/>
                    </a:ext>
                  </a:extLst>
                </a:gridCol>
                <a:gridCol w="3636336">
                  <a:extLst>
                    <a:ext uri="{9D8B030D-6E8A-4147-A177-3AD203B41FA5}">
                      <a16:colId xmlns:a16="http://schemas.microsoft.com/office/drawing/2014/main" val="1824994428"/>
                    </a:ext>
                  </a:extLst>
                </a:gridCol>
                <a:gridCol w="3540641">
                  <a:extLst>
                    <a:ext uri="{9D8B030D-6E8A-4147-A177-3AD203B41FA5}">
                      <a16:colId xmlns:a16="http://schemas.microsoft.com/office/drawing/2014/main" val="3614316260"/>
                    </a:ext>
                  </a:extLst>
                </a:gridCol>
              </a:tblGrid>
              <a:tr h="800791">
                <a:tc>
                  <a:txBody>
                    <a:bodyPr/>
                    <a:lstStyle/>
                    <a:p>
                      <a:pPr algn="ct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trời</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vồng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1540783"/>
                  </a:ext>
                </a:extLst>
              </a:tr>
              <a:tr h="43912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8840087"/>
                  </a:ext>
                </a:extLst>
              </a:tr>
            </a:tbl>
          </a:graphicData>
        </a:graphic>
      </p:graphicFrame>
      <p:sp>
        <p:nvSpPr>
          <p:cNvPr id="5" name="TextBox 4">
            <a:extLst>
              <a:ext uri="{FF2B5EF4-FFF2-40B4-BE49-F238E27FC236}">
                <a16:creationId xmlns:a16="http://schemas.microsoft.com/office/drawing/2014/main" id="{2BEF6772-BB84-427F-13CB-DB472421FD59}"/>
              </a:ext>
            </a:extLst>
          </p:cNvPr>
          <p:cNvSpPr txBox="1"/>
          <p:nvPr/>
        </p:nvSpPr>
        <p:spPr>
          <a:xfrm>
            <a:off x="691116" y="2030819"/>
            <a:ext cx="325356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vàng, cam, đỏ, </a:t>
            </a:r>
            <a:r>
              <a:rPr lang="vi-VN" sz="3200" dirty="0" smtClean="0">
                <a:solidFill>
                  <a:srgbClr val="FF0000"/>
                </a:solidFill>
                <a:latin typeface="Cambria" panose="02040503050406030204" pitchFamily="18" charset="0"/>
                <a:ea typeface="Cambria" panose="02040503050406030204" pitchFamily="18" charset="0"/>
              </a:rPr>
              <a:t>đỏ </a:t>
            </a:r>
            <a:r>
              <a:rPr lang="vi-VN" sz="3200" dirty="0">
                <a:solidFill>
                  <a:srgbClr val="FF0000"/>
                </a:solidFill>
                <a:latin typeface="Cambria" panose="02040503050406030204" pitchFamily="18" charset="0"/>
                <a:ea typeface="Cambria" panose="02040503050406030204" pitchFamily="18" charset="0"/>
              </a:rPr>
              <a:t>rực, </a:t>
            </a:r>
            <a:r>
              <a:rPr lang="vi-VN" sz="3200" dirty="0" smtClean="0">
                <a:solidFill>
                  <a:srgbClr val="FF0000"/>
                </a:solidFill>
                <a:latin typeface="Cambria" panose="02040503050406030204" pitchFamily="18" charset="0"/>
                <a:ea typeface="Cambria" panose="02040503050406030204" pitchFamily="18" charset="0"/>
              </a:rPr>
              <a:t>rực </a:t>
            </a:r>
            <a:r>
              <a:rPr lang="vi-VN" sz="3200" dirty="0">
                <a:solidFill>
                  <a:srgbClr val="FF0000"/>
                </a:solidFill>
                <a:latin typeface="Cambria" panose="02040503050406030204" pitchFamily="18" charset="0"/>
                <a:ea typeface="Cambria" panose="02040503050406030204" pitchFamily="18" charset="0"/>
              </a:rPr>
              <a:t>rỡ, chói lọi, đỏ chói, đỏ lửa, </a:t>
            </a:r>
            <a:r>
              <a:rPr lang="vi-VN" sz="3200" dirty="0" smtClean="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8C4D44-D730-6929-197E-086532F42C92}"/>
              </a:ext>
            </a:extLst>
          </p:cNvPr>
          <p:cNvSpPr txBox="1"/>
          <p:nvPr/>
        </p:nvSpPr>
        <p:spPr>
          <a:xfrm>
            <a:off x="4306186" y="2009554"/>
            <a:ext cx="3413051" cy="107721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cong, cong cong, </a:t>
            </a:r>
            <a:r>
              <a:rPr lang="vi-VN" sz="3200" dirty="0" smtClean="0">
                <a:solidFill>
                  <a:srgbClr val="FF0000"/>
                </a:solidFill>
                <a:latin typeface="Cambria" panose="02040503050406030204" pitchFamily="18" charset="0"/>
                <a:ea typeface="Cambria" panose="02040503050406030204" pitchFamily="18" charset="0"/>
              </a:rPr>
              <a:t>cong vòm.</a:t>
            </a:r>
            <a:endParaRPr lang="en-US" sz="32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CA36FEF-9FE8-24F9-8E1F-B859E644E63D}"/>
              </a:ext>
            </a:extLst>
          </p:cNvPr>
          <p:cNvSpPr txBox="1"/>
          <p:nvPr/>
        </p:nvSpPr>
        <p:spPr>
          <a:xfrm>
            <a:off x="7899991" y="2041452"/>
            <a:ext cx="3413051"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ồn</a:t>
            </a:r>
            <a:r>
              <a:rPr lang="en-US" sz="3200" dirty="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ồn</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ào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ầm</a:t>
            </a:r>
            <a:r>
              <a:rPr lang="en-US" sz="3200" dirty="0">
                <a:solidFill>
                  <a:srgbClr val="FF0000"/>
                </a:solidFill>
                <a:latin typeface="Cambria" panose="02040503050406030204" pitchFamily="18" charset="0"/>
                <a:ea typeface="Cambria" panose="02040503050406030204" pitchFamily="18" charset="0"/>
              </a:rPr>
              <a:t> ĩ, </a:t>
            </a:r>
            <a:r>
              <a:rPr lang="en-US" sz="3200" dirty="0" err="1">
                <a:solidFill>
                  <a:srgbClr val="FF0000"/>
                </a:solidFill>
                <a:latin typeface="Cambria" panose="02040503050406030204" pitchFamily="18" charset="0"/>
                <a:ea typeface="Cambria" panose="02040503050406030204" pitchFamily="18" charset="0"/>
              </a:rPr>
              <a:t>xôn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xao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náo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nhiệt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ồn</a:t>
            </a:r>
            <a:r>
              <a:rPr lang="en-US" sz="3200" dirty="0">
                <a:solidFill>
                  <a:srgbClr val="FF0000"/>
                </a:solidFill>
                <a:latin typeface="Cambria" panose="02040503050406030204" pitchFamily="18" charset="0"/>
                <a:ea typeface="Cambria" panose="02040503050406030204" pitchFamily="18" charset="0"/>
              </a:rPr>
              <a:t> ã, </a:t>
            </a:r>
            <a:r>
              <a:rPr lang="vi-VN" sz="3200" dirty="0" smtClean="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635</Words>
  <Application>Microsoft Office PowerPoint</Application>
  <PresentationFormat>Widescreen</PresentationFormat>
  <Paragraphs>78</Paragraphs>
  <Slides>22</Slides>
  <Notes>5</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Arial</vt:lpstr>
      <vt:lpstr>Calibri</vt:lpstr>
      <vt:lpstr>Calibri Light</vt:lpstr>
      <vt:lpstr>Cambria</vt:lpstr>
      <vt:lpstr>LNTH-LuoLuoNotangYuanTi 1</vt:lpstr>
      <vt:lpstr>Tahoma</vt:lpstr>
      <vt:lpstr>Times New Roman</vt:lpstr>
      <vt:lpstr>UTM Isadora</vt:lpstr>
      <vt:lpstr>UTM Showcard</vt:lpstr>
      <vt:lpstr>Wingdings</vt:lpstr>
      <vt:lpstr>字体视界-蓝瘦想哭体</vt:lpstr>
      <vt:lpstr>字魂156号-萌趣苏打饼</vt:lpstr>
      <vt:lpstr>思源黑体 CN</vt:lpstr>
      <vt:lpstr>3_Office Theme</vt:lpstr>
      <vt:lpstr>Office Theme</vt:lpstr>
      <vt:lpstr>Custom Design</vt:lpstr>
      <vt:lpstr>Environmental Science Subject for High School - Amazon River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92</cp:revision>
  <dcterms:created xsi:type="dcterms:W3CDTF">2023-09-17T08:15:16Z</dcterms:created>
  <dcterms:modified xsi:type="dcterms:W3CDTF">2025-11-18T06:47:37Z</dcterms:modified>
</cp:coreProperties>
</file>