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0"/>
  </p:notesMasterIdLst>
  <p:sldIdLst>
    <p:sldId id="289" r:id="rId3"/>
    <p:sldId id="382" r:id="rId4"/>
    <p:sldId id="286" r:id="rId5"/>
    <p:sldId id="294" r:id="rId6"/>
    <p:sldId id="297" r:id="rId7"/>
    <p:sldId id="309" r:id="rId8"/>
    <p:sldId id="310" r:id="rId9"/>
    <p:sldId id="311" r:id="rId10"/>
    <p:sldId id="312" r:id="rId11"/>
    <p:sldId id="320" r:id="rId12"/>
    <p:sldId id="315" r:id="rId13"/>
    <p:sldId id="316" r:id="rId14"/>
    <p:sldId id="317" r:id="rId15"/>
    <p:sldId id="318" r:id="rId16"/>
    <p:sldId id="319" r:id="rId17"/>
    <p:sldId id="288" r:id="rId18"/>
    <p:sldId id="298" r:id="rId19"/>
  </p:sldIdLst>
  <p:sldSz cx="12192000" cy="6858000"/>
  <p:notesSz cx="6858000" cy="9144000"/>
  <p:embeddedFontLs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81" d="100"/>
          <a:sy n="81" d="100"/>
        </p:scale>
        <p:origin x="20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8</a:t>
            </a:fld>
            <a:endParaRPr lang="en-US"/>
          </a:p>
        </p:txBody>
      </p:sp>
    </p:spTree>
    <p:extLst>
      <p:ext uri="{BB962C8B-B14F-4D97-AF65-F5344CB8AC3E}">
        <p14:creationId xmlns:p14="http://schemas.microsoft.com/office/powerpoint/2010/main" val="272106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BF2C-6E15-9DBF-B1CF-F3C5C441A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2350E-ACDA-9BE5-6AF0-9D56FF282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C3224-0487-B1E1-C020-DBB0F1C100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A4F52-111F-751E-CB65-268A5BA986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5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45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12/11/2024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9F903CCC-A868-8B4E-4D65-9C2EA23F131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2AF46E4C-9DDE-D7CD-3E75-99C773A30A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1407" y="143076"/>
            <a:ext cx="1633092" cy="1633092"/>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BA219AF-FD7F-5D62-06AB-5C9990F57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1801-E0D5-A1B2-BC18-EF1B5E7D28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22C5B7-0CEB-3819-55D5-70F79ECAFC9A}"/>
              </a:ext>
            </a:extLst>
          </p:cNvPr>
          <p:cNvSpPr txBox="1"/>
          <p:nvPr/>
        </p:nvSpPr>
        <p:spPr>
          <a:xfrm>
            <a:off x="1025941" y="1243466"/>
            <a:ext cx="10435590" cy="3785652"/>
          </a:xfrm>
          <a:prstGeom prst="rect">
            <a:avLst/>
          </a:prstGeom>
          <a:noFill/>
        </p:spPr>
        <p:txBody>
          <a:bodyPr wrap="square" rtlCol="0">
            <a:spAutoFit/>
          </a:bodyPr>
          <a:lstStyle/>
          <a:p>
            <a:pPr algn="just"/>
            <a:r>
              <a:rPr lang="vi-VN" sz="2400" dirty="0"/>
              <a:t> Bố cục đoạn văn: </a:t>
            </a:r>
            <a:endParaRPr lang="en-US" sz="2400" dirty="0"/>
          </a:p>
          <a:p>
            <a:pPr algn="just"/>
            <a:r>
              <a:rPr lang="vi-VN" sz="2400" b="1" dirty="0">
                <a:solidFill>
                  <a:srgbClr val="FF0000"/>
                </a:solidFill>
              </a:rPr>
              <a:t>+ Mở đầu</a:t>
            </a:r>
          </a:p>
          <a:p>
            <a:pPr algn="just"/>
            <a:r>
              <a:rPr lang="vi-VN" sz="2400" b="1" dirty="0">
                <a:solidFill>
                  <a:srgbClr val="FF0000"/>
                </a:solidFill>
              </a:rPr>
              <a:t>+ Triển khai</a:t>
            </a:r>
            <a:endParaRPr lang="en-US" sz="2400" b="1" dirty="0">
              <a:solidFill>
                <a:srgbClr val="FF0000"/>
              </a:solidFill>
            </a:endParaRPr>
          </a:p>
          <a:p>
            <a:pPr algn="just"/>
            <a:r>
              <a:rPr lang="vi-VN" sz="2400" b="1" dirty="0">
                <a:solidFill>
                  <a:srgbClr val="FF0000"/>
                </a:solidFill>
              </a:rPr>
              <a:t>+ </a:t>
            </a:r>
            <a:r>
              <a:rPr lang="vi-VN" sz="2400" b="1">
                <a:solidFill>
                  <a:srgbClr val="FF0000"/>
                </a:solidFill>
              </a:rPr>
              <a:t>Kết thúc</a:t>
            </a:r>
            <a:endParaRPr lang="en-US" sz="2400" b="1" dirty="0">
              <a:solidFill>
                <a:srgbClr val="FF0000"/>
              </a:solidFill>
            </a:endParaRPr>
          </a:p>
          <a:p>
            <a:pPr marL="342900" indent="-342900" algn="just">
              <a:buFontTx/>
              <a:buChar char="-"/>
            </a:pPr>
            <a:r>
              <a:rPr lang="vi-VN" sz="2400" b="1" dirty="0">
                <a:solidFill>
                  <a:srgbClr val="0070C0"/>
                </a:solidFill>
              </a:rPr>
              <a:t>Những điều yêu thích ở bài thơ: </a:t>
            </a:r>
            <a:endParaRPr lang="en-US" sz="2400" b="1" dirty="0">
              <a:solidFill>
                <a:srgbClr val="0070C0"/>
              </a:solidFill>
            </a:endParaRPr>
          </a:p>
          <a:p>
            <a:pPr algn="just"/>
            <a:r>
              <a:rPr lang="vi-VN" sz="2400" dirty="0"/>
              <a:t>Nêu những cái hay, cái đẹp của bài thơ (từ ngữ, hình ảnh, nhân vật, nội dung, ý nghĩa,...) và biểu lộ tình cảm, cảm xúc của em đối với bài thơ.</a:t>
            </a:r>
          </a:p>
          <a:p>
            <a:pPr algn="just"/>
            <a:r>
              <a:rPr lang="vi-VN" sz="2400" b="1" dirty="0">
                <a:solidFill>
                  <a:srgbClr val="0070C0"/>
                </a:solidFill>
              </a:rPr>
              <a:t>- Những cách thể hiện tình cảm, cảm xúc đối với bài thơ:</a:t>
            </a:r>
          </a:p>
          <a:p>
            <a:pPr algn="just"/>
            <a:r>
              <a:rPr lang="vi-VN" sz="2400" dirty="0"/>
              <a:t>+ Dùng từ ngữ chỉ tình cảm, cảm xúc</a:t>
            </a:r>
            <a:r>
              <a:rPr lang="en-US" sz="2400" dirty="0"/>
              <a:t>.</a:t>
            </a:r>
            <a:endParaRPr lang="vi-VN" sz="2400" dirty="0"/>
          </a:p>
          <a:p>
            <a:pPr algn="just"/>
            <a:r>
              <a:rPr lang="vi-VN" sz="2400" dirty="0"/>
              <a:t>+ Sử dụng câu cảm</a:t>
            </a:r>
            <a:r>
              <a:rPr lang="en-US" sz="2400" dirty="0"/>
              <a:t>.</a:t>
            </a:r>
            <a:endParaRPr lang="vi-VN" sz="2400" dirty="0"/>
          </a:p>
        </p:txBody>
      </p:sp>
    </p:spTree>
    <p:extLst>
      <p:ext uri="{BB962C8B-B14F-4D97-AF65-F5344CB8AC3E}">
        <p14:creationId xmlns:p14="http://schemas.microsoft.com/office/powerpoint/2010/main" val="154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97A4-5678-BCA0-D5D4-35D40C0410BC}"/>
              </a:ext>
            </a:extLst>
          </p:cNvPr>
          <p:cNvSpPr>
            <a:spLocks noGrp="1"/>
          </p:cNvSpPr>
          <p:nvPr>
            <p:ph type="ctrTitle"/>
          </p:nvPr>
        </p:nvSpPr>
        <p:spPr>
          <a:xfrm>
            <a:off x="1255060" y="5279511"/>
            <a:ext cx="9681882" cy="739880"/>
          </a:xfrm>
        </p:spPr>
        <p:txBody>
          <a:bodyPr anchor="b">
            <a:normAutofit/>
          </a:bodyPr>
          <a:lstStyle/>
          <a:p>
            <a:endParaRPr lang="en-US" sz="3600">
              <a:solidFill>
                <a:schemeClr val="tx1">
                  <a:lumMod val="85000"/>
                  <a:lumOff val="15000"/>
                </a:schemeClr>
              </a:solidFill>
            </a:endParaRPr>
          </a:p>
        </p:txBody>
      </p:sp>
      <p:sp>
        <p:nvSpPr>
          <p:cNvPr id="3" name="Subtitle 2">
            <a:extLst>
              <a:ext uri="{FF2B5EF4-FFF2-40B4-BE49-F238E27FC236}">
                <a16:creationId xmlns:a16="http://schemas.microsoft.com/office/drawing/2014/main" id="{6D674A61-038E-1DFE-8F7C-35482004EBF4}"/>
              </a:ext>
            </a:extLst>
          </p:cNvPr>
          <p:cNvSpPr>
            <a:spLocks noGrp="1"/>
          </p:cNvSpPr>
          <p:nvPr>
            <p:ph type="subTitle" idx="1"/>
          </p:nvPr>
        </p:nvSpPr>
        <p:spPr>
          <a:xfrm>
            <a:off x="2426447" y="6019391"/>
            <a:ext cx="7315199" cy="336959"/>
          </a:xfrm>
        </p:spPr>
        <p:txBody>
          <a:bodyPr anchor="t">
            <a:normAutofit/>
          </a:bodyPr>
          <a:lstStyle/>
          <a:p>
            <a:endParaRPr lang="en-US" sz="1600">
              <a:solidFill>
                <a:schemeClr val="tx1">
                  <a:lumMod val="85000"/>
                  <a:lumOff val="15000"/>
                </a:schemeClr>
              </a:solidFill>
            </a:endParaRPr>
          </a:p>
        </p:txBody>
      </p:sp>
      <p:pic>
        <p:nvPicPr>
          <p:cNvPr id="4" name="Lớp Chúng Ta Đoàn Kết Nhạc Thiếu Nhi Có Lời - Trim">
            <a:hlinkClick r:id="" action="ppaction://media"/>
            <a:extLst>
              <a:ext uri="{FF2B5EF4-FFF2-40B4-BE49-F238E27FC236}">
                <a16:creationId xmlns:a16="http://schemas.microsoft.com/office/drawing/2014/main" id="{9D97F2CC-664A-4906-5214-7707F2CFCF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18" y="27685"/>
            <a:ext cx="12093564" cy="6802630"/>
          </a:xfrm>
          <a:prstGeom prst="rect">
            <a:avLst/>
          </a:prstGeom>
        </p:spPr>
      </p:pic>
    </p:spTree>
    <p:extLst>
      <p:ext uri="{BB962C8B-B14F-4D97-AF65-F5344CB8AC3E}">
        <p14:creationId xmlns:p14="http://schemas.microsoft.com/office/powerpoint/2010/main" val="1687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15BFB4BE-B528-3F90-EB85-915D059BE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17630" y="1506029"/>
            <a:ext cx="6410325" cy="5181600"/>
          </a:xfrm>
          <a:prstGeom prst="rect">
            <a:avLst/>
          </a:prstGeom>
        </p:spPr>
      </p:pic>
      <p:grpSp>
        <p:nvGrpSpPr>
          <p:cNvPr id="3" name="Group 2">
            <a:extLst>
              <a:ext uri="{FF2B5EF4-FFF2-40B4-BE49-F238E27FC236}">
                <a16:creationId xmlns:a16="http://schemas.microsoft.com/office/drawing/2014/main" id="{7E731D51-158D-AF55-3704-D3FA849B9E69}"/>
              </a:ext>
            </a:extLst>
          </p:cNvPr>
          <p:cNvGrpSpPr/>
          <p:nvPr/>
        </p:nvGrpSpPr>
        <p:grpSpPr>
          <a:xfrm>
            <a:off x="6491119" y="1282993"/>
            <a:ext cx="5189337" cy="1583264"/>
            <a:chOff x="866023" y="2244831"/>
            <a:chExt cx="4803257" cy="933554"/>
          </a:xfrm>
        </p:grpSpPr>
        <p:sp>
          <p:nvSpPr>
            <p:cNvPr id="5" name="Rectangle: Rounded Corners 4">
              <a:extLst>
                <a:ext uri="{FF2B5EF4-FFF2-40B4-BE49-F238E27FC236}">
                  <a16:creationId xmlns:a16="http://schemas.microsoft.com/office/drawing/2014/main" id="{E0B7BCBA-91B9-0F01-AC53-80246942382B}"/>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263873-871A-0B64-627E-B572A0D9D2AC}"/>
                </a:ext>
              </a:extLst>
            </p:cNvPr>
            <p:cNvSpPr txBox="1"/>
            <p:nvPr/>
          </p:nvSpPr>
          <p:spPr>
            <a:xfrm>
              <a:off x="866023" y="2288578"/>
              <a:ext cx="4803257" cy="816647"/>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166D9D85-E0CC-0F03-BAEE-F5DFEABA7302}"/>
              </a:ext>
            </a:extLst>
          </p:cNvPr>
          <p:cNvGrpSpPr/>
          <p:nvPr/>
        </p:nvGrpSpPr>
        <p:grpSpPr>
          <a:xfrm>
            <a:off x="6431195" y="3015100"/>
            <a:ext cx="5189337" cy="1583264"/>
            <a:chOff x="866023" y="2244831"/>
            <a:chExt cx="4803257" cy="933554"/>
          </a:xfrm>
        </p:grpSpPr>
        <p:sp>
          <p:nvSpPr>
            <p:cNvPr id="9" name="Rectangle: Rounded Corners 8">
              <a:extLst>
                <a:ext uri="{FF2B5EF4-FFF2-40B4-BE49-F238E27FC236}">
                  <a16:creationId xmlns:a16="http://schemas.microsoft.com/office/drawing/2014/main" id="{EC4DC22F-F37E-9F87-B673-A573CFC26762}"/>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9D4FE7F-D339-86AE-CF6C-4C70FBB5C303}"/>
                </a:ext>
              </a:extLst>
            </p:cNvPr>
            <p:cNvSpPr txBox="1"/>
            <p:nvPr/>
          </p:nvSpPr>
          <p:spPr>
            <a:xfrm>
              <a:off x="866023" y="2288578"/>
              <a:ext cx="4803257" cy="816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86EA20F8-D876-23DD-A8F5-E6B3DC23A417}"/>
              </a:ext>
            </a:extLst>
          </p:cNvPr>
          <p:cNvGrpSpPr/>
          <p:nvPr/>
        </p:nvGrpSpPr>
        <p:grpSpPr>
          <a:xfrm>
            <a:off x="6537084" y="4740685"/>
            <a:ext cx="5189337" cy="1583264"/>
            <a:chOff x="866023" y="2244831"/>
            <a:chExt cx="4803257" cy="933554"/>
          </a:xfrm>
        </p:grpSpPr>
        <p:sp>
          <p:nvSpPr>
            <p:cNvPr id="14" name="Rectangle: Rounded Corners 13">
              <a:extLst>
                <a:ext uri="{FF2B5EF4-FFF2-40B4-BE49-F238E27FC236}">
                  <a16:creationId xmlns:a16="http://schemas.microsoft.com/office/drawing/2014/main" id="{847F3FEF-BE0F-71CB-CE20-18D7061DAE5B}"/>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9937C1-3C10-30E8-AA6F-5369C05C1B28}"/>
                </a:ext>
              </a:extLst>
            </p:cNvPr>
            <p:cNvSpPr txBox="1"/>
            <p:nvPr/>
          </p:nvSpPr>
          <p:spPr>
            <a:xfrm>
              <a:off x="866023" y="2288578"/>
              <a:ext cx="4803257" cy="816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7" name="Straight Connector 16">
            <a:extLst>
              <a:ext uri="{FF2B5EF4-FFF2-40B4-BE49-F238E27FC236}">
                <a16:creationId xmlns:a16="http://schemas.microsoft.com/office/drawing/2014/main" id="{CB2835B7-C560-B50F-D5F4-1A748E563432}"/>
              </a:ext>
            </a:extLst>
          </p:cNvPr>
          <p:cNvCxnSpPr/>
          <p:nvPr/>
        </p:nvCxnSpPr>
        <p:spPr>
          <a:xfrm>
            <a:off x="2594610" y="1226280"/>
            <a:ext cx="2388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EC0CF4-7B2D-84E1-6CDC-A0D775C41F0B}"/>
              </a:ext>
            </a:extLst>
          </p:cNvPr>
          <p:cNvCxnSpPr>
            <a:cxnSpLocks/>
          </p:cNvCxnSpPr>
          <p:nvPr/>
        </p:nvCxnSpPr>
        <p:spPr>
          <a:xfrm>
            <a:off x="7296150" y="1187640"/>
            <a:ext cx="40424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43728" y="1153159"/>
            <a:ext cx="6170209" cy="4987509"/>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4A97B7-24F1-7367-B19D-F634750F246A}"/>
              </a:ext>
            </a:extLst>
          </p:cNvPr>
          <p:cNvGrpSpPr/>
          <p:nvPr/>
        </p:nvGrpSpPr>
        <p:grpSpPr>
          <a:xfrm>
            <a:off x="417787" y="579678"/>
            <a:ext cx="11444144" cy="1036288"/>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1047295" y="2288578"/>
              <a:ext cx="4621985" cy="816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2"/>
          <a:stretch>
            <a:fillRect/>
          </a:stretch>
        </p:blipFill>
        <p:spPr>
          <a:xfrm>
            <a:off x="3144520" y="1859998"/>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2491303" y="2907666"/>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2650184" y="3254064"/>
            <a:ext cx="5778238" cy="1833427"/>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a:t>
            </a:r>
            <a:r>
              <a:rPr lang="en-US" sz="2800" dirty="0">
                <a:solidFill>
                  <a:srgbClr val="FF0000"/>
                </a:solidFill>
                <a:latin typeface="Cambria" panose="02040503050406030204" pitchFamily="18" charset="0"/>
                <a:ea typeface="Cambria" panose="02040503050406030204" pitchFamily="18" charset="0"/>
              </a:rPr>
              <a:t>.</a:t>
            </a:r>
          </a:p>
          <a:p>
            <a:pPr algn="just">
              <a:spcAft>
                <a:spcPts val="0"/>
              </a:spcAft>
            </a:pPr>
            <a:endParaRPr lang="vi-VN" sz="2800" dirty="0">
              <a:solidFill>
                <a:srgbClr val="FF0000"/>
              </a:solidFill>
              <a:latin typeface="Cambria" panose="02040503050406030204" pitchFamily="18" charset="0"/>
              <a:ea typeface="Cambria" panose="02040503050406030204" pitchFamily="18" charset="0"/>
            </a:endParaRPr>
          </a:p>
          <a:p>
            <a:pPr marL="342900" indent="-342900" algn="just">
              <a:spcAft>
                <a:spcPts val="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Tình hữu nghị của bạn bè quốc t</a:t>
            </a:r>
            <a:r>
              <a:rPr lang="en-US" sz="2800" dirty="0">
                <a:solidFill>
                  <a:srgbClr val="FF0000"/>
                </a:solidFill>
                <a:latin typeface="Cambria" panose="02040503050406030204" pitchFamily="18" charset="0"/>
                <a:ea typeface="Cambria" panose="02040503050406030204" pitchFamily="18" charset="0"/>
              </a:rPr>
              <a:t>ế.</a:t>
            </a:r>
            <a:endParaRPr lang="vi-VN"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4A97B7-24F1-7367-B19D-F634750F246A}"/>
              </a:ext>
            </a:extLst>
          </p:cNvPr>
          <p:cNvGrpSpPr/>
          <p:nvPr/>
        </p:nvGrpSpPr>
        <p:grpSpPr>
          <a:xfrm>
            <a:off x="399311" y="139004"/>
            <a:ext cx="11393378" cy="1057736"/>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42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24C0ED9B-CA1D-4485-F293-DC1F8FD78C8E}"/>
              </a:ext>
            </a:extLst>
          </p:cNvPr>
          <p:cNvSpPr txBox="1"/>
          <p:nvPr/>
        </p:nvSpPr>
        <p:spPr>
          <a:xfrm>
            <a:off x="685956" y="1362079"/>
            <a:ext cx="10820088"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333333"/>
                </a:solidFill>
                <a:effectLst/>
                <a:latin typeface="+mj-lt"/>
              </a:rPr>
              <a:t>Bài thơ </a:t>
            </a:r>
            <a:r>
              <a:rPr lang="vi-VN" sz="2400" b="0" i="1" dirty="0">
                <a:solidFill>
                  <a:srgbClr val="333333"/>
                </a:solidFill>
                <a:effectLst/>
                <a:latin typeface="+mj-lt"/>
              </a:rPr>
              <a:t>Tiếng đàn ba-la-lai-ca trên sông Đà</a:t>
            </a:r>
            <a:r>
              <a:rPr lang="vi-VN" sz="2400" b="0" i="0" dirty="0">
                <a:solidFill>
                  <a:srgbClr val="333333"/>
                </a:solidFill>
                <a:effectLst/>
                <a:latin typeface="+mj-lt"/>
              </a:rPr>
              <a:t> của tác giả Quang Huy </a:t>
            </a:r>
            <a:r>
              <a:rPr lang="vi-VN" sz="2400" b="0" i="0" dirty="0">
                <a:solidFill>
                  <a:srgbClr val="333333"/>
                </a:solidFill>
                <a:effectLst/>
                <a:highlight>
                  <a:srgbClr val="FF0066"/>
                </a:highlight>
                <a:latin typeface="+mj-lt"/>
              </a:rPr>
              <a:t>để lại trong tôi những ấn tượng đẹp.</a:t>
            </a:r>
            <a:r>
              <a:rPr lang="vi-VN" sz="2400" b="0" i="0" dirty="0">
                <a:solidFill>
                  <a:srgbClr val="333333"/>
                </a:solidFill>
                <a:effectLst/>
                <a:latin typeface="+mj-lt"/>
              </a:rPr>
              <a:t> Bài thơ gợi lên bức tranh sống động về đêm trăng trên công trường </a:t>
            </a:r>
            <a:r>
              <a:rPr lang="vi-VN" sz="2400" b="0" i="0" dirty="0" err="1">
                <a:solidFill>
                  <a:srgbClr val="333333"/>
                </a:solidFill>
                <a:effectLst/>
                <a:latin typeface="+mj-lt"/>
              </a:rPr>
              <a:t>thuỷ</a:t>
            </a:r>
            <a:r>
              <a:rPr lang="vi-VN" sz="2400" b="0" i="0" dirty="0">
                <a:solidFill>
                  <a:srgbClr val="333333"/>
                </a:solidFill>
                <a:effectLst/>
                <a:latin typeface="+mj-lt"/>
              </a:rPr>
              <a:t> điện. Dưới trăng, những xe ủi, xe ben sóng vai nhau nằm nghỉ, những tháp khoan nhô lên trời như đang ngẫm nghĩ và tiếng đàn ba-la-lai-ca ngân nga, vang xa... </a:t>
            </a:r>
            <a:r>
              <a:rPr lang="vi-VN" sz="2400" b="0" i="0" dirty="0">
                <a:solidFill>
                  <a:srgbClr val="333333"/>
                </a:solidFill>
                <a:effectLst/>
                <a:highlight>
                  <a:srgbClr val="FF0066"/>
                </a:highlight>
                <a:latin typeface="+mj-lt"/>
              </a:rPr>
              <a:t>Bài thơ tả tiếng đàn thật là hay! </a:t>
            </a:r>
            <a:r>
              <a:rPr lang="vi-VN" sz="2400" b="0" i="0" dirty="0">
                <a:solidFill>
                  <a:srgbClr val="333333"/>
                </a:solidFill>
                <a:effectLst/>
                <a:latin typeface="+mj-lt"/>
              </a:rPr>
              <a:t>Tiếng đàn như ngọn gió bình yên thổi qua rừng bạch dương. Tiếng đàn như ngọn sóng vỗ trắng phau ghềnh đá. Tiếng đàn ngân dài theo dòng trăng lấp loáng sông Đà. </a:t>
            </a:r>
            <a:r>
              <a:rPr lang="vi-VN" sz="2400" b="0" i="0" dirty="0">
                <a:solidFill>
                  <a:srgbClr val="333333"/>
                </a:solidFill>
                <a:effectLst/>
                <a:highlight>
                  <a:srgbClr val="FF0066"/>
                </a:highlight>
                <a:latin typeface="+mj-lt"/>
              </a:rPr>
              <a:t>Tôi như nghe thấy những cung bậc âm thanh khi dìu dặt, khi náo nức, vang ngân của tiếng đàn ba-la-lai-ca.</a:t>
            </a:r>
            <a:r>
              <a:rPr lang="vi-VN" sz="2400" b="0" i="0" dirty="0">
                <a:solidFill>
                  <a:srgbClr val="333333"/>
                </a:solidFill>
                <a:effectLst/>
                <a:latin typeface="+mj-lt"/>
              </a:rPr>
              <a:t> Tiếng đàn của cô gái Nga đến từ đất nước xa xôi giúp tôi cảm nhận về tình hữu nghị cao đẹp giữa các quốc gia. </a:t>
            </a:r>
            <a:r>
              <a:rPr lang="vi-VN" sz="2400" b="0" i="0" dirty="0">
                <a:solidFill>
                  <a:srgbClr val="333333"/>
                </a:solidFill>
                <a:effectLst/>
                <a:highlight>
                  <a:srgbClr val="FF0066"/>
                </a:highlight>
                <a:latin typeface="+mj-lt"/>
              </a:rPr>
              <a:t>Những người bạn quốc tế đã </a:t>
            </a:r>
            <a:r>
              <a:rPr lang="vi-VN" sz="2400" b="0" i="0" dirty="0">
                <a:solidFill>
                  <a:srgbClr val="333333"/>
                </a:solidFill>
                <a:effectLst/>
                <a:highlight>
                  <a:srgbClr val="FFFF00"/>
                </a:highlight>
                <a:latin typeface="+mj-lt"/>
              </a:rPr>
              <a:t>giúp chúng ta </a:t>
            </a:r>
            <a:r>
              <a:rPr lang="vi-VN" sz="2400" b="0" i="0" dirty="0">
                <a:solidFill>
                  <a:srgbClr val="333333"/>
                </a:solidFill>
                <a:effectLst/>
                <a:highlight>
                  <a:srgbClr val="FF0066"/>
                </a:highlight>
                <a:latin typeface="+mj-lt"/>
              </a:rPr>
              <a:t>xây dựng Nhà máy </a:t>
            </a:r>
            <a:r>
              <a:rPr lang="vi-VN" sz="2400" b="0" i="0" dirty="0" err="1">
                <a:solidFill>
                  <a:srgbClr val="333333"/>
                </a:solidFill>
                <a:effectLst/>
                <a:highlight>
                  <a:srgbClr val="FF0066"/>
                </a:highlight>
                <a:latin typeface="+mj-lt"/>
              </a:rPr>
              <a:t>Thuỷ</a:t>
            </a:r>
            <a:r>
              <a:rPr lang="vi-VN" sz="2400" b="0" i="0" dirty="0">
                <a:solidFill>
                  <a:srgbClr val="333333"/>
                </a:solidFill>
                <a:effectLst/>
                <a:highlight>
                  <a:srgbClr val="FF0066"/>
                </a:highlight>
                <a:latin typeface="+mj-lt"/>
              </a:rPr>
              <a:t> điện Sông Đà</a:t>
            </a:r>
            <a:r>
              <a:rPr lang="vi-VN" sz="2400" b="0" i="0" dirty="0">
                <a:solidFill>
                  <a:srgbClr val="333333"/>
                </a:solidFill>
                <a:effectLst/>
                <a:latin typeface="+mj-lt"/>
              </a:rPr>
              <a:t>, </a:t>
            </a:r>
            <a:r>
              <a:rPr lang="vi-VN" sz="2400" b="0" i="0" dirty="0">
                <a:solidFill>
                  <a:srgbClr val="333333"/>
                </a:solidFill>
                <a:effectLst/>
                <a:highlight>
                  <a:srgbClr val="FF0066"/>
                </a:highlight>
                <a:latin typeface="+mj-lt"/>
              </a:rPr>
              <a:t>mang dòng ánh sáng</a:t>
            </a:r>
            <a:r>
              <a:rPr lang="vi-VN" sz="2400" b="0" i="0" dirty="0">
                <a:solidFill>
                  <a:srgbClr val="333333"/>
                </a:solidFill>
                <a:effectLst/>
                <a:latin typeface="+mj-lt"/>
              </a:rPr>
              <a:t> </a:t>
            </a:r>
            <a:r>
              <a:rPr lang="vi-VN" sz="2400" b="0" i="0" dirty="0" err="1">
                <a:solidFill>
                  <a:srgbClr val="333333"/>
                </a:solidFill>
                <a:effectLst/>
                <a:highlight>
                  <a:srgbClr val="FFFF00"/>
                </a:highlight>
                <a:latin typeface="+mj-lt"/>
              </a:rPr>
              <a:t>toả</a:t>
            </a:r>
            <a:r>
              <a:rPr lang="vi-VN" sz="2400" b="0" i="0" dirty="0">
                <a:solidFill>
                  <a:srgbClr val="333333"/>
                </a:solidFill>
                <a:effectLst/>
                <a:highlight>
                  <a:srgbClr val="FFFF00"/>
                </a:highlight>
                <a:latin typeface="+mj-lt"/>
              </a:rPr>
              <a:t> đi muốn nơi</a:t>
            </a:r>
            <a:r>
              <a:rPr lang="vi-VN" sz="2400" b="0" i="0" dirty="0">
                <a:solidFill>
                  <a:srgbClr val="333333"/>
                </a:solidFill>
                <a:effectLst/>
                <a:latin typeface="+mj-lt"/>
              </a:rPr>
              <a:t>, </a:t>
            </a:r>
            <a:r>
              <a:rPr lang="vi-VN" sz="2400" b="0" i="0" dirty="0">
                <a:solidFill>
                  <a:srgbClr val="333333"/>
                </a:solidFill>
                <a:effectLst/>
                <a:highlight>
                  <a:srgbClr val="FF0066"/>
                </a:highlight>
                <a:latin typeface="+mj-lt"/>
              </a:rPr>
              <a:t>để cuộc sống </a:t>
            </a:r>
            <a:r>
              <a:rPr lang="vi-VN" sz="2400" b="0" i="0" dirty="0">
                <a:solidFill>
                  <a:srgbClr val="333333"/>
                </a:solidFill>
                <a:effectLst/>
                <a:highlight>
                  <a:srgbClr val="FFFF00"/>
                </a:highlight>
                <a:latin typeface="+mj-lt"/>
              </a:rPr>
              <a:t>tươi đẹp hơn</a:t>
            </a:r>
            <a:r>
              <a:rPr lang="vi-VN" sz="2400" b="0" i="0" dirty="0">
                <a:solidFill>
                  <a:srgbClr val="333333"/>
                </a:solidFill>
                <a:effectLst/>
                <a:latin typeface="+mj-lt"/>
              </a:rPr>
              <a:t>. </a:t>
            </a:r>
            <a:r>
              <a:rPr lang="vi-VN" sz="2400" b="0" i="0" dirty="0">
                <a:solidFill>
                  <a:srgbClr val="333333"/>
                </a:solidFill>
                <a:effectLst/>
                <a:highlight>
                  <a:srgbClr val="FFFF00"/>
                </a:highlight>
                <a:latin typeface="+mj-lt"/>
              </a:rPr>
              <a:t>Xúc động </a:t>
            </a:r>
            <a:r>
              <a:rPr lang="vi-VN" sz="2400" b="0" i="0" dirty="0">
                <a:solidFill>
                  <a:srgbClr val="333333"/>
                </a:solidFill>
                <a:effectLst/>
                <a:highlight>
                  <a:srgbClr val="FF0066"/>
                </a:highlight>
                <a:latin typeface="+mj-lt"/>
              </a:rPr>
              <a:t>biết mấy</a:t>
            </a:r>
            <a:r>
              <a:rPr lang="vi-VN" sz="2400" b="0" i="0" dirty="0">
                <a:solidFill>
                  <a:srgbClr val="333333"/>
                </a:solidFill>
                <a:effectLst/>
                <a:latin typeface="+mj-lt"/>
              </a:rPr>
              <a:t>! </a:t>
            </a:r>
            <a:r>
              <a:rPr lang="vi-VN" sz="2400" b="0" i="0" dirty="0">
                <a:solidFill>
                  <a:srgbClr val="333333"/>
                </a:solidFill>
                <a:effectLst/>
                <a:highlight>
                  <a:srgbClr val="FFFF00"/>
                </a:highlight>
                <a:latin typeface="+mj-lt"/>
              </a:rPr>
              <a:t>Cảm ơn </a:t>
            </a:r>
            <a:r>
              <a:rPr lang="vi-VN" sz="2400" b="0" i="0" dirty="0">
                <a:solidFill>
                  <a:srgbClr val="FF0000"/>
                </a:solidFill>
                <a:effectLst/>
                <a:latin typeface="+mj-lt"/>
              </a:rPr>
              <a:t>nhà thơ Quang Huy đã viết bài thơ </a:t>
            </a:r>
            <a:r>
              <a:rPr lang="vi-VN" sz="2400" b="0" i="0" dirty="0">
                <a:solidFill>
                  <a:srgbClr val="333333"/>
                </a:solidFill>
                <a:effectLst/>
                <a:highlight>
                  <a:srgbClr val="FFFF00"/>
                </a:highlight>
                <a:latin typeface="+mj-lt"/>
              </a:rPr>
              <a:t>thật hay</a:t>
            </a:r>
            <a:r>
              <a:rPr lang="vi-VN" sz="2400" b="0" i="0" dirty="0">
                <a:solidFill>
                  <a:srgbClr val="333333"/>
                </a:solidFill>
                <a:effectLst/>
                <a:latin typeface="+mj-lt"/>
              </a:rPr>
              <a:t>, </a:t>
            </a:r>
            <a:r>
              <a:rPr lang="vi-VN" sz="2400" b="0" i="0" dirty="0">
                <a:solidFill>
                  <a:srgbClr val="333333"/>
                </a:solidFill>
                <a:effectLst/>
                <a:highlight>
                  <a:srgbClr val="FFFF00"/>
                </a:highlight>
                <a:latin typeface="+mj-lt"/>
              </a:rPr>
              <a:t>thật đẹp </a:t>
            </a:r>
            <a:r>
              <a:rPr lang="vi-VN" sz="2400" b="0" i="0" dirty="0">
                <a:solidFill>
                  <a:srgbClr val="FF0000"/>
                </a:solidFill>
                <a:effectLst/>
                <a:latin typeface="+mj-lt"/>
              </a:rPr>
              <a:t>về tiếng đàn ba-la-lai-ca và</a:t>
            </a:r>
            <a:r>
              <a:rPr lang="vi-VN" sz="2400" b="0" i="0" dirty="0">
                <a:solidFill>
                  <a:srgbClr val="333333"/>
                </a:solidFill>
                <a:effectLst/>
                <a:latin typeface="+mj-lt"/>
              </a:rPr>
              <a:t> </a:t>
            </a:r>
            <a:r>
              <a:rPr lang="vi-VN" sz="2400" b="0" i="0" dirty="0">
                <a:solidFill>
                  <a:srgbClr val="333333"/>
                </a:solidFill>
                <a:effectLst/>
                <a:highlight>
                  <a:srgbClr val="FFFF00"/>
                </a:highlight>
                <a:latin typeface="+mj-lt"/>
              </a:rPr>
              <a:t>tình hữu nghị thắm thiết, bền chặt</a:t>
            </a:r>
            <a:r>
              <a:rPr lang="vi-VN" sz="2400" b="0" i="0" dirty="0">
                <a:solidFill>
                  <a:srgbClr val="333333"/>
                </a:solidFill>
                <a:effectLst/>
                <a:latin typeface="+mj-lt"/>
              </a:rPr>
              <a:t>.</a:t>
            </a:r>
            <a:endParaRPr kumimoji="0" lang="en-US" sz="24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99389" y="339282"/>
            <a:ext cx="1776708" cy="1497724"/>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1970689" y="635204"/>
            <a:ext cx="9701574" cy="1077218"/>
          </a:xfrm>
          <a:prstGeom prst="rect">
            <a:avLst/>
          </a:prstGeom>
          <a:noFill/>
        </p:spPr>
        <p:txBody>
          <a:bodyPr wrap="square">
            <a:spAutoFit/>
          </a:bodyPr>
          <a:lstStyle/>
          <a:p>
            <a:pPr lvl="0" algn="just"/>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2066465" y="2357268"/>
            <a:ext cx="9337040" cy="1815882"/>
          </a:xfrm>
          <a:prstGeom prst="rect">
            <a:avLst/>
          </a:prstGeom>
          <a:noFill/>
        </p:spPr>
        <p:txBody>
          <a:bodyPr wrap="square" rtlCol="0">
            <a:spAutoFit/>
          </a:bodyPr>
          <a:lstStyle/>
          <a:p>
            <a:pPr algn="just"/>
            <a:r>
              <a:rPr lang="vi-VN" sz="2800" b="1" i="0" dirty="0">
                <a:solidFill>
                  <a:srgbClr val="FF0000"/>
                </a:solidFill>
                <a:effectLst/>
                <a:latin typeface="Cambria" panose="02040503050406030204" pitchFamily="18" charset="0"/>
                <a:ea typeface="Cambria" panose="02040503050406030204" pitchFamily="18" charset="0"/>
              </a:rPr>
              <a:t>G:</a:t>
            </a:r>
          </a:p>
          <a:p>
            <a:pPr algn="just"/>
            <a:r>
              <a:rPr lang="vi-VN" sz="2800" b="1" i="0" dirty="0">
                <a:solidFill>
                  <a:srgbClr val="FF0000"/>
                </a:solidFill>
                <a:effectLst/>
                <a:latin typeface="Cambria" panose="02040503050406030204" pitchFamily="18" charset="0"/>
                <a:ea typeface="Cambria" panose="02040503050406030204" pitchFamily="18" charset="0"/>
              </a:rPr>
              <a:t>– Bố cục đoạn văn</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just"/>
            <a:r>
              <a:rPr lang="vi-VN" sz="2800" b="1" i="0" dirty="0">
                <a:solidFill>
                  <a:srgbClr val="FF0000"/>
                </a:solidFill>
                <a:effectLst/>
                <a:latin typeface="Cambria" panose="02040503050406030204" pitchFamily="18" charset="0"/>
                <a:ea typeface="Cambria" panose="02040503050406030204" pitchFamily="18" charset="0"/>
              </a:rPr>
              <a:t>– Những điều yêu thích ở bài thơ</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just"/>
            <a:r>
              <a:rPr lang="vi-VN" sz="2800" b="1" i="0" dirty="0">
                <a:solidFill>
                  <a:srgbClr val="FF0000"/>
                </a:solidFill>
                <a:effectLst/>
                <a:latin typeface="Cambria" panose="02040503050406030204" pitchFamily="18" charset="0"/>
                <a:ea typeface="Cambria" panose="02040503050406030204" pitchFamily="18" charset="0"/>
              </a:rPr>
              <a:t>– Những cách thể hiện tình cảm, cảm xúc đối với bài thơ</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3DF1F67-EECA-605C-9C3B-75F149522281}"/>
              </a:ext>
            </a:extLst>
          </p:cNvPr>
          <p:cNvCxnSpPr>
            <a:cxnSpLocks/>
          </p:cNvCxnSpPr>
          <p:nvPr/>
        </p:nvCxnSpPr>
        <p:spPr>
          <a:xfrm>
            <a:off x="5418082" y="1173813"/>
            <a:ext cx="2614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C18B00-1C9F-45A6-41F6-931E0F270150}"/>
              </a:ext>
            </a:extLst>
          </p:cNvPr>
          <p:cNvCxnSpPr>
            <a:cxnSpLocks/>
          </p:cNvCxnSpPr>
          <p:nvPr/>
        </p:nvCxnSpPr>
        <p:spPr>
          <a:xfrm>
            <a:off x="2066465" y="1684989"/>
            <a:ext cx="4972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1614</Words>
  <Application>Microsoft Office PowerPoint</Application>
  <PresentationFormat>Widescreen</PresentationFormat>
  <Paragraphs>64</Paragraphs>
  <Slides>17</Slides>
  <Notes>10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Cambria</vt:lpstr>
      <vt:lpstr>Calibri</vt:lpstr>
      <vt:lpstr>Arial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daothuthuy1872001@gmail.com</cp:lastModifiedBy>
  <cp:revision>57</cp:revision>
  <dcterms:created xsi:type="dcterms:W3CDTF">2023-06-27T07:37:16Z</dcterms:created>
  <dcterms:modified xsi:type="dcterms:W3CDTF">2024-12-11T01:45:42Z</dcterms:modified>
</cp:coreProperties>
</file>