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73" r:id="rId6"/>
    <p:sldId id="260" r:id="rId7"/>
    <p:sldId id="261" r:id="rId8"/>
    <p:sldId id="262" r:id="rId9"/>
    <p:sldId id="274" r:id="rId10"/>
    <p:sldId id="263" r:id="rId11"/>
    <p:sldId id="264" r:id="rId12"/>
    <p:sldId id="271" r:id="rId13"/>
    <p:sldId id="265" r:id="rId14"/>
    <p:sldId id="272" r:id="rId15"/>
    <p:sldId id="266" r:id="rId16"/>
    <p:sldId id="267" r:id="rId17"/>
    <p:sldId id="268" r:id="rId18"/>
    <p:sldId id="269" r:id="rId19"/>
    <p:sldId id="270" r:id="rId20"/>
  </p:sldIdLst>
  <p:sldSz cx="18288000" cy="10287000"/>
  <p:notesSz cx="6858000" cy="9144000"/>
  <p:embeddedFontLst>
    <p:embeddedFont>
      <p:font typeface="Abiah" panose="020B0604020202020204" charset="0"/>
      <p:regular r:id="rId21"/>
    </p:embeddedFont>
    <p:embeddedFont>
      <p:font typeface="Bevan" panose="020B0604020202020204" charset="0"/>
      <p:regular r:id="rId22"/>
    </p:embeddedFont>
    <p:embeddedFont>
      <p:font typeface="Calibri" panose="020F0502020204030204" pitchFamily="34" charset="0"/>
      <p:regular r:id="rId23"/>
      <p:bold r:id="rId24"/>
      <p:italic r:id="rId25"/>
      <p:boldItalic r:id="rId26"/>
    </p:embeddedFont>
    <p:embeddedFont>
      <p:font typeface="DejaVu Serif" panose="020B0604020202020204" charset="0"/>
      <p:regular r:id="rId27"/>
    </p:embeddedFont>
    <p:embeddedFont>
      <p:font typeface="Faustina Regular" panose="020B0604020202020204" charset="0"/>
      <p:regular r:id="rId28"/>
    </p:embeddedFont>
    <p:embeddedFont>
      <p:font typeface="Faustina SemiBold" panose="020B0604020202020204" charset="0"/>
      <p:regular r:id="rId29"/>
    </p:embeddedFont>
    <p:embeddedFont>
      <p:font typeface="Maven Pro Bold" panose="020B0604020202020204" charset="0"/>
      <p:regular r:id="rId30"/>
    </p:embeddedFont>
    <p:embeddedFont>
      <p:font typeface="Meiryo" panose="020B0400000000000000" pitchFamily="34" charset="-128"/>
      <p:regular r:id="rId31"/>
    </p:embeddedFont>
    <p:embeddedFont>
      <p:font typeface="Muli Black" panose="020B0604020202020204" charset="0"/>
      <p:regular r:id="rId32"/>
    </p:embeddedFont>
    <p:embeddedFont>
      <p:font typeface="Muli Black Italics" panose="020B0604020202020204" charset="0"/>
      <p:regular r:id="rId33"/>
    </p:embeddedFont>
    <p:embeddedFont>
      <p:font typeface="Muli Bold" panose="020B0604020202020204" charset="0"/>
      <p:regular r:id="rId34"/>
    </p:embeddedFont>
    <p:embeddedFont>
      <p:font typeface="Muli Bold Bold" panose="020B0604020202020204" charset="0"/>
      <p:regular r:id="rId35"/>
    </p:embeddedFont>
    <p:embeddedFont>
      <p:font typeface="Muli Bold Italics" panose="020B0604020202020204" charset="0"/>
      <p:regular r:id="rId36"/>
    </p:embeddedFont>
    <p:embeddedFont>
      <p:font typeface="Muli Regular" panose="020B0604020202020204" charset="0"/>
      <p:regular r:id="rId37"/>
    </p:embeddedFont>
    <p:embeddedFont>
      <p:font typeface="Paytone One" panose="020B0604020202020204" charset="0"/>
      <p:regular r:id="rId38"/>
    </p:embeddedFont>
    <p:embeddedFont>
      <p:font typeface="Roboto Condensed" panose="02000000000000000000" pitchFamily="2" charset="0"/>
      <p:regular r:id="rId39"/>
      <p:bold r:id="rId40"/>
      <p:italic r:id="rId41"/>
      <p:boldItalic r:id="rId42"/>
    </p:embeddedFont>
    <p:embeddedFont>
      <p:font typeface="Roboto Condensed Italics" panose="020B0604020202020204" charset="0"/>
      <p:regular r:id="rId43"/>
      <p:bold r:id="rId44"/>
      <p:italic r:id="rId45"/>
      <p:boldItalic r:id="rId46"/>
    </p:embeddedFont>
    <p:embeddedFont>
      <p:font typeface="Sedgwick Ave" panose="020B0604020202020204" charset="0"/>
      <p:regular r:id="rId47"/>
    </p:embeddedFont>
    <p:embeddedFont>
      <p:font typeface="Sigmar One"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04.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04.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2.svg"/><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04.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04.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2.svg"/><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104.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77.svg"/><Relationship Id="rId7"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4.svg"/><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2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3.svg"/><Relationship Id="rId7" Type="http://schemas.openxmlformats.org/officeDocument/2006/relationships/image" Target="../media/image125.sv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7.sv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svg"/><Relationship Id="rId5" Type="http://schemas.openxmlformats.org/officeDocument/2006/relationships/image" Target="../media/image8.svg"/><Relationship Id="rId15" Type="http://schemas.openxmlformats.org/officeDocument/2006/relationships/image" Target="../media/image34.sv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45.sv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svg"/><Relationship Id="rId18" Type="http://schemas.openxmlformats.org/officeDocument/2006/relationships/image" Target="../media/image69.sv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jpeg"/><Relationship Id="rId16" Type="http://schemas.openxmlformats.org/officeDocument/2006/relationships/image" Target="../media/image67.pn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svg"/><Relationship Id="rId24" Type="http://schemas.openxmlformats.org/officeDocument/2006/relationships/image" Target="../media/image75.svg"/><Relationship Id="rId5" Type="http://schemas.openxmlformats.org/officeDocument/2006/relationships/image" Target="../media/image56.png"/><Relationship Id="rId15" Type="http://schemas.openxmlformats.org/officeDocument/2006/relationships/image" Target="../media/image66.sv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svg"/></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7.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3" y="-2501924"/>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1" y="-3285502"/>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6871731" y="7653058"/>
            <a:ext cx="14158365" cy="478015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3523923" y="6091632"/>
            <a:ext cx="13035889"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057" y="5957541"/>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281237" y="6785040"/>
            <a:ext cx="3034109" cy="2673808"/>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620553" y="8121944"/>
            <a:ext cx="1133713" cy="1719919"/>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759949" y="8121944"/>
            <a:ext cx="1841948" cy="17199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668774" y="7970019"/>
            <a:ext cx="1543697" cy="1680976"/>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689155" y="7570976"/>
            <a:ext cx="1592081" cy="2080019"/>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776581" y="4685420"/>
            <a:ext cx="3272635" cy="1133150"/>
          </a:xfrm>
          <a:prstGeom prst="rect">
            <a:avLst/>
          </a:prstGeom>
        </p:spPr>
      </p:pic>
      <p:pic>
        <p:nvPicPr>
          <p:cNvPr id="13" name="Picture 1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flipV="1">
            <a:off x="7518282" y="4685420"/>
            <a:ext cx="3272635" cy="1133150"/>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1238784" y="4685420"/>
            <a:ext cx="3272635" cy="1133150"/>
          </a:xfrm>
          <a:prstGeom prst="rect">
            <a:avLst/>
          </a:prstGeom>
        </p:spPr>
      </p:pic>
      <p:sp>
        <p:nvSpPr>
          <p:cNvPr id="15" name="TextBox 15"/>
          <p:cNvSpPr txBox="1"/>
          <p:nvPr/>
        </p:nvSpPr>
        <p:spPr>
          <a:xfrm>
            <a:off x="3260641" y="3201265"/>
            <a:ext cx="12121233" cy="1010035"/>
          </a:xfrm>
          <a:prstGeom prst="rect">
            <a:avLst/>
          </a:prstGeom>
        </p:spPr>
        <p:txBody>
          <a:bodyPr lIns="0" tIns="0" rIns="0" bIns="0" rtlCol="0" anchor="t">
            <a:spAutoFit/>
          </a:bodyPr>
          <a:lstStyle/>
          <a:p>
            <a:pPr algn="ctr">
              <a:lnSpc>
                <a:spcPts val="7515"/>
              </a:lnSpc>
            </a:pPr>
            <a:r>
              <a:rPr lang="en-US" sz="7515">
                <a:solidFill>
                  <a:srgbClr val="643325"/>
                </a:solidFill>
                <a:latin typeface="Bevan"/>
              </a:rPr>
              <a:t>KHỞI ĐỘNG CHỦ ĐỀ 4</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822" y="2732430"/>
            <a:ext cx="6838763" cy="4573422"/>
          </a:xfrm>
          <a:prstGeom prst="rect">
            <a:avLst/>
          </a:prstGeom>
        </p:spPr>
      </p:pic>
      <p:grpSp>
        <p:nvGrpSpPr>
          <p:cNvPr id="3" name="Group 3"/>
          <p:cNvGrpSpPr/>
          <p:nvPr/>
        </p:nvGrpSpPr>
        <p:grpSpPr>
          <a:xfrm>
            <a:off x="1028700" y="583759"/>
            <a:ext cx="12733770" cy="2148671"/>
            <a:chOff x="0" y="0"/>
            <a:chExt cx="16978360" cy="2864895"/>
          </a:xfrm>
        </p:grpSpPr>
        <p:sp>
          <p:nvSpPr>
            <p:cNvPr id="4" name="TextBox 4"/>
            <p:cNvSpPr txBox="1"/>
            <p:nvPr/>
          </p:nvSpPr>
          <p:spPr>
            <a:xfrm>
              <a:off x="0" y="2176343"/>
              <a:ext cx="16250431" cy="688552"/>
            </a:xfrm>
            <a:prstGeom prst="rect">
              <a:avLst/>
            </a:prstGeom>
          </p:spPr>
          <p:txBody>
            <a:bodyPr lIns="0" tIns="0" rIns="0" bIns="0" rtlCol="0" anchor="t">
              <a:spAutoFit/>
            </a:bodyPr>
            <a:lstStyle/>
            <a:p>
              <a:pPr marL="0" lvl="0" indent="0">
                <a:lnSpc>
                  <a:spcPts val="4480"/>
                </a:lnSpc>
                <a:spcBef>
                  <a:spcPct val="0"/>
                </a:spcBef>
              </a:pPr>
              <a:endParaRPr/>
            </a:p>
          </p:txBody>
        </p:sp>
        <p:sp>
          <p:nvSpPr>
            <p:cNvPr id="5" name="TextBox 5"/>
            <p:cNvSpPr txBox="1"/>
            <p:nvPr/>
          </p:nvSpPr>
          <p:spPr>
            <a:xfrm>
              <a:off x="0" y="9525"/>
              <a:ext cx="16978360" cy="1704975"/>
            </a:xfrm>
            <a:prstGeom prst="rect">
              <a:avLst/>
            </a:prstGeom>
          </p:spPr>
          <p:txBody>
            <a:bodyPr lIns="0" tIns="0" rIns="0" bIns="0" rtlCol="0" anchor="t">
              <a:spAutoFit/>
            </a:bodyPr>
            <a:lstStyle/>
            <a:p>
              <a:pPr marL="0" lvl="0" indent="0">
                <a:lnSpc>
                  <a:spcPts val="10199"/>
                </a:lnSpc>
                <a:spcBef>
                  <a:spcPct val="0"/>
                </a:spcBef>
              </a:pPr>
              <a:r>
                <a:rPr lang="en-US" sz="8499">
                  <a:solidFill>
                    <a:srgbClr val="FFCD50"/>
                  </a:solidFill>
                  <a:latin typeface="Muli Black"/>
                </a:rPr>
                <a:t>II. Khám phá văn bản</a:t>
              </a:r>
            </a:p>
          </p:txBody>
        </p:sp>
      </p:grpSp>
      <p:sp>
        <p:nvSpPr>
          <p:cNvPr id="6" name="TextBox 6"/>
          <p:cNvSpPr txBox="1"/>
          <p:nvPr/>
        </p:nvSpPr>
        <p:spPr>
          <a:xfrm>
            <a:off x="7754659" y="2487986"/>
            <a:ext cx="9806765" cy="6287643"/>
          </a:xfrm>
          <a:prstGeom prst="rect">
            <a:avLst/>
          </a:prstGeom>
        </p:spPr>
        <p:txBody>
          <a:bodyPr lIns="0" tIns="0" rIns="0" bIns="0" rtlCol="0" anchor="t">
            <a:spAutoFit/>
          </a:bodyPr>
          <a:lstStyle/>
          <a:p>
            <a:pPr algn="just">
              <a:lnSpc>
                <a:spcPts val="4955"/>
              </a:lnSpc>
            </a:pPr>
            <a:r>
              <a:rPr lang="en-US" sz="4200">
                <a:solidFill>
                  <a:srgbClr val="FEFFFF"/>
                </a:solidFill>
                <a:latin typeface="Abiah"/>
              </a:rPr>
              <a:t>- GV chia lớp thành 4 nhóm, mỗi nhóm được phát bút có màu mực riêng để nhận biết.</a:t>
            </a:r>
          </a:p>
          <a:p>
            <a:pPr algn="just">
              <a:lnSpc>
                <a:spcPts val="4955"/>
              </a:lnSpc>
            </a:pPr>
            <a:r>
              <a:rPr lang="en-US" sz="4200">
                <a:solidFill>
                  <a:srgbClr val="FEFFFF"/>
                </a:solidFill>
                <a:latin typeface="Abiah"/>
              </a:rPr>
              <a:t>- Có 4 trạm dừng trên hành trình THỬ THÁCH GIẢI MÃ TRUYỆN NGỤ NGÔN, mỗi trạm dừng là 1 thử thách mà nhóm phải vượt qua.</a:t>
            </a:r>
          </a:p>
          <a:p>
            <a:pPr algn="just">
              <a:lnSpc>
                <a:spcPts val="4955"/>
              </a:lnSpc>
            </a:pPr>
            <a:r>
              <a:rPr lang="en-US" sz="4200">
                <a:solidFill>
                  <a:srgbClr val="FEFFFF"/>
                </a:solidFill>
                <a:latin typeface="Abiah"/>
              </a:rPr>
              <a:t>- Mỗi nhóm sẽ được chỉ định đứng vào các trạm, trong thời gian 7 phút các nhóm phải thực hiện xong thử thách ở 1 trạm để di chuyển sang trạm tiếp theo (di chuyển theo hướng kim đồng hồ).</a:t>
            </a:r>
          </a:p>
        </p:txBody>
      </p:sp>
      <p:sp>
        <p:nvSpPr>
          <p:cNvPr id="7" name="TextBox 7"/>
          <p:cNvSpPr txBox="1"/>
          <p:nvPr/>
        </p:nvSpPr>
        <p:spPr>
          <a:xfrm rot="-192974">
            <a:off x="292318" y="4310792"/>
            <a:ext cx="7808199" cy="1712976"/>
          </a:xfrm>
          <a:prstGeom prst="rect">
            <a:avLst/>
          </a:prstGeom>
        </p:spPr>
        <p:txBody>
          <a:bodyPr lIns="0" tIns="0" rIns="0" bIns="0" rtlCol="0" anchor="t">
            <a:spAutoFit/>
          </a:bodyPr>
          <a:lstStyle/>
          <a:p>
            <a:pPr algn="ctr">
              <a:lnSpc>
                <a:spcPts val="4452"/>
              </a:lnSpc>
            </a:pPr>
            <a:r>
              <a:rPr lang="en-US" sz="4200">
                <a:solidFill>
                  <a:srgbClr val="FFCD50"/>
                </a:solidFill>
                <a:latin typeface="Podkova ExtraBold Bold"/>
              </a:rPr>
              <a:t>THỬ THÁCH</a:t>
            </a:r>
          </a:p>
          <a:p>
            <a:pPr algn="ctr">
              <a:lnSpc>
                <a:spcPts val="4452"/>
              </a:lnSpc>
            </a:pPr>
            <a:r>
              <a:rPr lang="en-US" sz="4200">
                <a:solidFill>
                  <a:srgbClr val="FFCD50"/>
                </a:solidFill>
                <a:latin typeface="Podkova ExtraBold Bold"/>
              </a:rPr>
              <a:t>GIẢI MÃ</a:t>
            </a:r>
          </a:p>
          <a:p>
            <a:pPr algn="ctr">
              <a:lnSpc>
                <a:spcPts val="4452"/>
              </a:lnSpc>
              <a:spcBef>
                <a:spcPct val="0"/>
              </a:spcBef>
            </a:pPr>
            <a:r>
              <a:rPr lang="en-US" sz="4200">
                <a:solidFill>
                  <a:srgbClr val="FFCD50"/>
                </a:solidFill>
                <a:latin typeface="Podkova ExtraBold Bold"/>
              </a:rPr>
              <a:t> TRUYỆN NGỤ NGÔN</a:t>
            </a:r>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867420" y="-2781300"/>
            <a:ext cx="8857962" cy="15849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4130665" cy="38720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TextBox 5"/>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6" name="TextBox 6"/>
          <p:cNvSpPr txBox="1"/>
          <p:nvPr/>
        </p:nvSpPr>
        <p:spPr>
          <a:xfrm>
            <a:off x="2042135" y="1895619"/>
            <a:ext cx="11717896" cy="8305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a:rPr>
              <a:t>1. Cốt truyện và hình thức thể hiện</a:t>
            </a:r>
          </a:p>
        </p:txBody>
      </p:sp>
      <p:graphicFrame>
        <p:nvGraphicFramePr>
          <p:cNvPr id="8" name="Table 8">
            <a:extLst>
              <a:ext uri="{FF2B5EF4-FFF2-40B4-BE49-F238E27FC236}">
                <a16:creationId xmlns:a16="http://schemas.microsoft.com/office/drawing/2014/main" id="{CDC327A6-72EB-F485-7F73-D8788B466FDA}"/>
              </a:ext>
            </a:extLst>
          </p:cNvPr>
          <p:cNvGraphicFramePr>
            <a:graphicFrameLocks noGrp="1"/>
          </p:cNvGraphicFramePr>
          <p:nvPr>
            <p:extLst>
              <p:ext uri="{D42A27DB-BD31-4B8C-83A1-F6EECF244321}">
                <p14:modId xmlns:p14="http://schemas.microsoft.com/office/powerpoint/2010/main" val="1542599925"/>
              </p:ext>
            </p:extLst>
          </p:nvPr>
        </p:nvGraphicFramePr>
        <p:xfrm>
          <a:off x="2141208" y="3088245"/>
          <a:ext cx="14310384" cy="3532299"/>
        </p:xfrm>
        <a:graphic>
          <a:graphicData uri="http://schemas.openxmlformats.org/drawingml/2006/table">
            <a:tbl>
              <a:tblPr firstRow="1" bandRow="1">
                <a:tableStyleId>{69C7853C-536D-4A76-A0AE-DD22124D55A5}</a:tableStyleId>
              </a:tblPr>
              <a:tblGrid>
                <a:gridCol w="2414877">
                  <a:extLst>
                    <a:ext uri="{9D8B030D-6E8A-4147-A177-3AD203B41FA5}">
                      <a16:colId xmlns:a16="http://schemas.microsoft.com/office/drawing/2014/main" val="460387239"/>
                    </a:ext>
                  </a:extLst>
                </a:gridCol>
                <a:gridCol w="7125379">
                  <a:extLst>
                    <a:ext uri="{9D8B030D-6E8A-4147-A177-3AD203B41FA5}">
                      <a16:colId xmlns:a16="http://schemas.microsoft.com/office/drawing/2014/main" val="3628854280"/>
                    </a:ext>
                  </a:extLst>
                </a:gridCol>
                <a:gridCol w="4770128">
                  <a:extLst>
                    <a:ext uri="{9D8B030D-6E8A-4147-A177-3AD203B41FA5}">
                      <a16:colId xmlns:a16="http://schemas.microsoft.com/office/drawing/2014/main" val="2912892646"/>
                    </a:ext>
                  </a:extLst>
                </a:gridCol>
              </a:tblGrid>
              <a:tr h="1172106">
                <a:tc>
                  <a:txBody>
                    <a:bodyPr/>
                    <a:lstStyle/>
                    <a:p>
                      <a:pPr>
                        <a:lnSpc>
                          <a:spcPct val="100000"/>
                        </a:lnSpc>
                        <a:spcAft>
                          <a:spcPts val="0"/>
                        </a:spcAft>
                      </a:pPr>
                      <a:r>
                        <a:rPr lang="en-US" sz="3600" b="1" dirty="0">
                          <a:effectLst/>
                        </a:rPr>
                        <a:t> </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b="1" dirty="0" err="1">
                          <a:effectLst/>
                        </a:rPr>
                        <a:t>Đẽo</a:t>
                      </a:r>
                      <a:r>
                        <a:rPr lang="en-US" sz="3600" b="1" dirty="0">
                          <a:effectLst/>
                        </a:rPr>
                        <a:t> </a:t>
                      </a:r>
                      <a:r>
                        <a:rPr lang="en-US" sz="3600" b="1" dirty="0" err="1">
                          <a:effectLst/>
                        </a:rPr>
                        <a:t>cày</a:t>
                      </a:r>
                      <a:r>
                        <a:rPr lang="en-US" sz="3600" b="1" dirty="0">
                          <a:effectLst/>
                        </a:rPr>
                        <a:t> </a:t>
                      </a:r>
                      <a:r>
                        <a:rPr lang="en-US" sz="3600" b="1" dirty="0" err="1">
                          <a:effectLst/>
                        </a:rPr>
                        <a:t>giữa</a:t>
                      </a:r>
                      <a:r>
                        <a:rPr lang="en-US" sz="3600" b="1" dirty="0">
                          <a:effectLst/>
                        </a:rPr>
                        <a:t> </a:t>
                      </a:r>
                      <a:r>
                        <a:rPr lang="en-US" sz="3600" b="1" dirty="0" err="1">
                          <a:effectLst/>
                        </a:rPr>
                        <a:t>đường</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b="1" dirty="0" err="1">
                          <a:effectLst/>
                        </a:rPr>
                        <a:t>Ếch</a:t>
                      </a:r>
                      <a:r>
                        <a:rPr lang="en-US" sz="3600" b="1" dirty="0">
                          <a:effectLst/>
                        </a:rPr>
                        <a:t> </a:t>
                      </a:r>
                      <a:r>
                        <a:rPr lang="en-US" sz="3600" b="1" dirty="0" err="1">
                          <a:effectLst/>
                        </a:rPr>
                        <a:t>ngồi</a:t>
                      </a:r>
                      <a:r>
                        <a:rPr lang="en-US" sz="3600" b="1" dirty="0">
                          <a:effectLst/>
                        </a:rPr>
                        <a:t> </a:t>
                      </a:r>
                      <a:r>
                        <a:rPr lang="en-US" sz="3600" b="1" dirty="0" err="1">
                          <a:effectLst/>
                        </a:rPr>
                        <a:t>đáy</a:t>
                      </a:r>
                      <a:r>
                        <a:rPr lang="en-US" sz="3600" b="1" dirty="0">
                          <a:effectLst/>
                        </a:rPr>
                        <a:t> </a:t>
                      </a:r>
                      <a:r>
                        <a:rPr lang="en-US" sz="3600" b="1" dirty="0" err="1">
                          <a:effectLst/>
                        </a:rPr>
                        <a:t>giếng</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268587545"/>
                  </a:ext>
                </a:extLst>
              </a:tr>
              <a:tr h="1172106">
                <a:tc>
                  <a:txBody>
                    <a:bodyPr/>
                    <a:lstStyle/>
                    <a:p>
                      <a:pPr algn="ctr">
                        <a:lnSpc>
                          <a:spcPct val="100000"/>
                        </a:lnSpc>
                        <a:spcAft>
                          <a:spcPts val="0"/>
                        </a:spcAft>
                      </a:pPr>
                      <a:r>
                        <a:rPr lang="en-US" sz="3600" b="1" dirty="0" err="1">
                          <a:effectLst/>
                        </a:rPr>
                        <a:t>Hình</a:t>
                      </a:r>
                      <a:r>
                        <a:rPr lang="en-US" sz="3600" b="1" dirty="0">
                          <a:effectLst/>
                        </a:rPr>
                        <a:t> </a:t>
                      </a:r>
                      <a:r>
                        <a:rPr lang="en-US" sz="3600" b="1" dirty="0" err="1">
                          <a:effectLst/>
                        </a:rPr>
                        <a:t>thức</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nSpc>
                          <a:spcPct val="100000"/>
                        </a:lnSpc>
                        <a:spcAft>
                          <a:spcPts val="0"/>
                        </a:spcAft>
                      </a:pP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nSpc>
                          <a:spcPct val="100000"/>
                        </a:lnSpc>
                        <a:spcAft>
                          <a:spcPts val="0"/>
                        </a:spcAft>
                      </a:pP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349447603"/>
                  </a:ext>
                </a:extLst>
              </a:tr>
              <a:tr h="1188087">
                <a:tc>
                  <a:txBody>
                    <a:bodyPr/>
                    <a:lstStyle/>
                    <a:p>
                      <a:pPr algn="ctr">
                        <a:lnSpc>
                          <a:spcPct val="100000"/>
                        </a:lnSpc>
                        <a:spcAft>
                          <a:spcPts val="0"/>
                        </a:spcAft>
                      </a:pPr>
                      <a:r>
                        <a:rPr lang="en-US" sz="3600" b="1" dirty="0" err="1">
                          <a:effectLst/>
                        </a:rPr>
                        <a:t>Tình</a:t>
                      </a:r>
                      <a:r>
                        <a:rPr lang="en-US" sz="3600" b="1" dirty="0">
                          <a:effectLst/>
                        </a:rPr>
                        <a:t> </a:t>
                      </a:r>
                      <a:r>
                        <a:rPr lang="en-US" sz="3600" b="1" dirty="0" err="1">
                          <a:effectLst/>
                        </a:rPr>
                        <a:t>tiết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723431226"/>
                  </a:ext>
                </a:extLst>
              </a:tr>
            </a:tbl>
          </a:graphicData>
        </a:graphic>
      </p:graphicFrame>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867420" y="-2781300"/>
            <a:ext cx="8857962" cy="15849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4130665" cy="38720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TextBox 5"/>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6" name="TextBox 6"/>
          <p:cNvSpPr txBox="1"/>
          <p:nvPr/>
        </p:nvSpPr>
        <p:spPr>
          <a:xfrm>
            <a:off x="2042135" y="1895619"/>
            <a:ext cx="11717896" cy="8305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a:rPr>
              <a:t>1. Cốt truyện và hình thức thể hiện</a:t>
            </a:r>
          </a:p>
        </p:txBody>
      </p:sp>
      <p:graphicFrame>
        <p:nvGraphicFramePr>
          <p:cNvPr id="8" name="Table 8">
            <a:extLst>
              <a:ext uri="{FF2B5EF4-FFF2-40B4-BE49-F238E27FC236}">
                <a16:creationId xmlns:a16="http://schemas.microsoft.com/office/drawing/2014/main" id="{CDC327A6-72EB-F485-7F73-D8788B466FDA}"/>
              </a:ext>
            </a:extLst>
          </p:cNvPr>
          <p:cNvGraphicFramePr>
            <a:graphicFrameLocks noGrp="1"/>
          </p:cNvGraphicFramePr>
          <p:nvPr>
            <p:extLst>
              <p:ext uri="{D42A27DB-BD31-4B8C-83A1-F6EECF244321}">
                <p14:modId xmlns:p14="http://schemas.microsoft.com/office/powerpoint/2010/main" val="2448266230"/>
              </p:ext>
            </p:extLst>
          </p:nvPr>
        </p:nvGraphicFramePr>
        <p:xfrm>
          <a:off x="2072614" y="2749059"/>
          <a:ext cx="14310384" cy="6583680"/>
        </p:xfrm>
        <a:graphic>
          <a:graphicData uri="http://schemas.openxmlformats.org/drawingml/2006/table">
            <a:tbl>
              <a:tblPr firstRow="1" bandRow="1">
                <a:tableStyleId>{F5AB1C69-6EDB-4FF4-983F-18BD219EF322}</a:tableStyleId>
              </a:tblPr>
              <a:tblGrid>
                <a:gridCol w="2414877">
                  <a:extLst>
                    <a:ext uri="{9D8B030D-6E8A-4147-A177-3AD203B41FA5}">
                      <a16:colId xmlns:a16="http://schemas.microsoft.com/office/drawing/2014/main" val="460387239"/>
                    </a:ext>
                  </a:extLst>
                </a:gridCol>
                <a:gridCol w="7125379">
                  <a:extLst>
                    <a:ext uri="{9D8B030D-6E8A-4147-A177-3AD203B41FA5}">
                      <a16:colId xmlns:a16="http://schemas.microsoft.com/office/drawing/2014/main" val="3628854280"/>
                    </a:ext>
                  </a:extLst>
                </a:gridCol>
                <a:gridCol w="4770128">
                  <a:extLst>
                    <a:ext uri="{9D8B030D-6E8A-4147-A177-3AD203B41FA5}">
                      <a16:colId xmlns:a16="http://schemas.microsoft.com/office/drawing/2014/main" val="2912892646"/>
                    </a:ext>
                  </a:extLst>
                </a:gridCol>
              </a:tblGrid>
              <a:tr h="370840">
                <a:tc>
                  <a:txBody>
                    <a:bodyPr/>
                    <a:lstStyle/>
                    <a:p>
                      <a:pPr>
                        <a:lnSpc>
                          <a:spcPct val="100000"/>
                        </a:lnSpc>
                        <a:spcAft>
                          <a:spcPts val="0"/>
                        </a:spcAft>
                      </a:pPr>
                      <a:r>
                        <a:rPr lang="en-US" sz="3600" b="1" dirty="0">
                          <a:effectLst/>
                        </a:rPr>
                        <a:t> </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b="1" dirty="0" err="1">
                          <a:effectLst/>
                        </a:rPr>
                        <a:t>Đẽo</a:t>
                      </a:r>
                      <a:r>
                        <a:rPr lang="en-US" sz="3600" b="1" dirty="0">
                          <a:effectLst/>
                        </a:rPr>
                        <a:t> </a:t>
                      </a:r>
                      <a:r>
                        <a:rPr lang="en-US" sz="3600" b="1" dirty="0" err="1">
                          <a:effectLst/>
                        </a:rPr>
                        <a:t>cày</a:t>
                      </a:r>
                      <a:r>
                        <a:rPr lang="en-US" sz="3600" b="1" dirty="0">
                          <a:effectLst/>
                        </a:rPr>
                        <a:t> </a:t>
                      </a:r>
                      <a:r>
                        <a:rPr lang="en-US" sz="3600" b="1" dirty="0" err="1">
                          <a:effectLst/>
                        </a:rPr>
                        <a:t>giữa</a:t>
                      </a:r>
                      <a:r>
                        <a:rPr lang="en-US" sz="3600" b="1" dirty="0">
                          <a:effectLst/>
                        </a:rPr>
                        <a:t> </a:t>
                      </a:r>
                      <a:r>
                        <a:rPr lang="en-US" sz="3600" b="1" dirty="0" err="1">
                          <a:effectLst/>
                        </a:rPr>
                        <a:t>đường</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b="1">
                          <a:effectLst/>
                        </a:rPr>
                        <a:t>Ếch ngồi đáy giếng</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268587545"/>
                  </a:ext>
                </a:extLst>
              </a:tr>
              <a:tr h="370840">
                <a:tc>
                  <a:txBody>
                    <a:bodyPr/>
                    <a:lstStyle/>
                    <a:p>
                      <a:pPr algn="ctr">
                        <a:lnSpc>
                          <a:spcPct val="100000"/>
                        </a:lnSpc>
                        <a:spcAft>
                          <a:spcPts val="0"/>
                        </a:spcAft>
                      </a:pPr>
                      <a:r>
                        <a:rPr lang="en-US" sz="3600" b="1" dirty="0" err="1">
                          <a:effectLst/>
                        </a:rPr>
                        <a:t>Hình</a:t>
                      </a:r>
                      <a:r>
                        <a:rPr lang="en-US" sz="3600" b="1" dirty="0">
                          <a:effectLst/>
                        </a:rPr>
                        <a:t> </a:t>
                      </a:r>
                      <a:r>
                        <a:rPr lang="en-US" sz="3600" b="1" dirty="0" err="1">
                          <a:effectLst/>
                        </a:rPr>
                        <a:t>thức</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dirty="0" err="1">
                          <a:effectLst/>
                        </a:rPr>
                        <a:t>Văn</a:t>
                      </a:r>
                      <a:r>
                        <a:rPr lang="en-US" sz="3600" dirty="0">
                          <a:effectLst/>
                        </a:rPr>
                        <a:t> </a:t>
                      </a:r>
                      <a:r>
                        <a:rPr lang="en-US" sz="3600" dirty="0" err="1">
                          <a:effectLst/>
                        </a:rPr>
                        <a:t>xuôi</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3600" dirty="0" err="1">
                          <a:effectLst/>
                        </a:rPr>
                        <a:t>Văn</a:t>
                      </a:r>
                      <a:r>
                        <a:rPr lang="en-US" sz="3600" dirty="0">
                          <a:effectLst/>
                        </a:rPr>
                        <a:t> </a:t>
                      </a:r>
                      <a:r>
                        <a:rPr lang="en-US" sz="3600" dirty="0" err="1">
                          <a:effectLst/>
                        </a:rPr>
                        <a:t>xuôi</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349447603"/>
                  </a:ext>
                </a:extLst>
              </a:tr>
              <a:tr h="556120">
                <a:tc>
                  <a:txBody>
                    <a:bodyPr/>
                    <a:lstStyle/>
                    <a:p>
                      <a:pPr algn="ctr">
                        <a:lnSpc>
                          <a:spcPct val="100000"/>
                        </a:lnSpc>
                        <a:spcAft>
                          <a:spcPts val="0"/>
                        </a:spcAft>
                      </a:pPr>
                      <a:r>
                        <a:rPr lang="en-US" sz="3600" b="1" dirty="0" err="1">
                          <a:effectLst/>
                        </a:rPr>
                        <a:t>Tình</a:t>
                      </a:r>
                      <a:r>
                        <a:rPr lang="en-US" sz="3600" b="1" dirty="0">
                          <a:effectLst/>
                        </a:rPr>
                        <a:t> </a:t>
                      </a:r>
                      <a:r>
                        <a:rPr lang="en-US" sz="3600" b="1" dirty="0" err="1">
                          <a:effectLst/>
                        </a:rPr>
                        <a:t>tiết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r>
                        <a:rPr lang="en-US" sz="3600" dirty="0">
                          <a:effectLst/>
                        </a:rPr>
                        <a:t>- Anh </a:t>
                      </a:r>
                      <a:r>
                        <a:rPr lang="en-US" sz="3600" dirty="0" err="1">
                          <a:effectLst/>
                        </a:rPr>
                        <a:t>thợ</a:t>
                      </a:r>
                      <a:r>
                        <a:rPr lang="en-US" sz="3600" dirty="0">
                          <a:effectLst/>
                        </a:rPr>
                        <a:t> </a:t>
                      </a:r>
                      <a:r>
                        <a:rPr lang="en-US" sz="3600" dirty="0" err="1">
                          <a:effectLst/>
                        </a:rPr>
                        <a:t>mộc</a:t>
                      </a:r>
                      <a:r>
                        <a:rPr lang="en-US" sz="3600" dirty="0">
                          <a:effectLst/>
                        </a:rPr>
                        <a:t> </a:t>
                      </a:r>
                      <a:r>
                        <a:rPr lang="en-US" sz="3600" dirty="0" err="1">
                          <a:effectLst/>
                        </a:rPr>
                        <a:t>mua</a:t>
                      </a:r>
                      <a:r>
                        <a:rPr lang="en-US" sz="3600" dirty="0">
                          <a:effectLst/>
                        </a:rPr>
                        <a:t> </a:t>
                      </a:r>
                      <a:r>
                        <a:rPr lang="en-US" sz="3600" dirty="0" err="1">
                          <a:effectLst/>
                        </a:rPr>
                        <a:t>gỗ</a:t>
                      </a:r>
                      <a:r>
                        <a:rPr lang="en-US" sz="3600" dirty="0">
                          <a:effectLst/>
                        </a:rPr>
                        <a:t> </a:t>
                      </a:r>
                      <a:r>
                        <a:rPr lang="en-US" sz="3600" dirty="0" err="1">
                          <a:effectLst/>
                        </a:rPr>
                        <a:t>về</a:t>
                      </a:r>
                      <a:r>
                        <a:rPr lang="en-US" sz="3600" dirty="0">
                          <a:effectLst/>
                        </a:rPr>
                        <a:t> </a:t>
                      </a:r>
                      <a:r>
                        <a:rPr lang="en-US" sz="3600" dirty="0" err="1">
                          <a:effectLst/>
                        </a:rPr>
                        <a:t>làm</a:t>
                      </a:r>
                      <a:r>
                        <a:rPr lang="en-US" sz="3600" dirty="0">
                          <a:effectLst/>
                        </a:rPr>
                        <a:t> </a:t>
                      </a:r>
                      <a:r>
                        <a:rPr lang="en-US" sz="3600" dirty="0" err="1">
                          <a:effectLst/>
                        </a:rPr>
                        <a:t>nghề</a:t>
                      </a:r>
                      <a:r>
                        <a:rPr lang="en-US" sz="3600" dirty="0">
                          <a:effectLst/>
                        </a:rPr>
                        <a:t> </a:t>
                      </a:r>
                      <a:r>
                        <a:rPr lang="en-US" sz="3600" dirty="0" err="1">
                          <a:effectLst/>
                        </a:rPr>
                        <a:t>đẽo</a:t>
                      </a:r>
                      <a:r>
                        <a:rPr lang="en-US" sz="3600" dirty="0">
                          <a:effectLst/>
                        </a:rPr>
                        <a:t> </a:t>
                      </a:r>
                      <a:r>
                        <a:rPr lang="en-US" sz="3600" dirty="0" err="1">
                          <a:effectLst/>
                        </a:rPr>
                        <a:t>cày</a:t>
                      </a:r>
                      <a:r>
                        <a:rPr lang="en-US" sz="3600" dirty="0">
                          <a:effectLst/>
                        </a:rPr>
                        <a:t> </a:t>
                      </a:r>
                      <a:r>
                        <a:rPr lang="en-US" sz="3600" dirty="0" err="1">
                          <a:effectLst/>
                        </a:rPr>
                        <a:t>bán</a:t>
                      </a:r>
                      <a:r>
                        <a:rPr lang="en-US" sz="3600" dirty="0">
                          <a:effectLst/>
                        </a:rPr>
                        <a:t>.</a:t>
                      </a:r>
                    </a:p>
                    <a:p>
                      <a:pPr algn="just">
                        <a:lnSpc>
                          <a:spcPct val="100000"/>
                        </a:lnSpc>
                        <a:spcAft>
                          <a:spcPts val="0"/>
                        </a:spcAft>
                      </a:pPr>
                      <a:r>
                        <a:rPr lang="en-US" sz="3600" dirty="0">
                          <a:effectLst/>
                        </a:rPr>
                        <a:t>- </a:t>
                      </a:r>
                      <a:r>
                        <a:rPr lang="en-US" sz="3600" dirty="0" err="1">
                          <a:effectLst/>
                        </a:rPr>
                        <a:t>Cửa</a:t>
                      </a:r>
                      <a:r>
                        <a:rPr lang="en-US" sz="3600" dirty="0">
                          <a:effectLst/>
                        </a:rPr>
                        <a:t> </a:t>
                      </a:r>
                      <a:r>
                        <a:rPr lang="en-US" sz="3600" dirty="0" err="1">
                          <a:effectLst/>
                        </a:rPr>
                        <a:t>hàng</a:t>
                      </a:r>
                      <a:r>
                        <a:rPr lang="en-US" sz="3600" dirty="0">
                          <a:effectLst/>
                        </a:rPr>
                        <a:t> </a:t>
                      </a:r>
                      <a:r>
                        <a:rPr lang="en-US" sz="3600" dirty="0" err="1">
                          <a:effectLst/>
                        </a:rPr>
                        <a:t>mở</a:t>
                      </a:r>
                      <a:r>
                        <a:rPr lang="en-US" sz="3600" dirty="0">
                          <a:effectLst/>
                        </a:rPr>
                        <a:t> </a:t>
                      </a:r>
                      <a:r>
                        <a:rPr lang="en-US" sz="3600" dirty="0" err="1">
                          <a:effectLst/>
                        </a:rPr>
                        <a:t>bên</a:t>
                      </a:r>
                      <a:r>
                        <a:rPr lang="en-US" sz="3600" dirty="0">
                          <a:effectLst/>
                        </a:rPr>
                        <a:t> </a:t>
                      </a:r>
                      <a:r>
                        <a:rPr lang="en-US" sz="3600" dirty="0" err="1">
                          <a:effectLst/>
                        </a:rPr>
                        <a:t>đường</a:t>
                      </a:r>
                      <a:r>
                        <a:rPr lang="en-US" sz="3600" dirty="0">
                          <a:effectLst/>
                        </a:rPr>
                        <a:t> </a:t>
                      </a:r>
                      <a:r>
                        <a:rPr lang="en-US" sz="3600" dirty="0" err="1">
                          <a:effectLst/>
                        </a:rPr>
                        <a:t>nhiều</a:t>
                      </a:r>
                      <a:r>
                        <a:rPr lang="en-US" sz="3600" dirty="0">
                          <a:effectLst/>
                        </a:rPr>
                        <a:t> </a:t>
                      </a:r>
                      <a:r>
                        <a:rPr lang="en-US" sz="3600" dirty="0" err="1">
                          <a:effectLst/>
                        </a:rPr>
                        <a:t>người</a:t>
                      </a:r>
                      <a:r>
                        <a:rPr lang="en-US" sz="3600" dirty="0">
                          <a:effectLst/>
                        </a:rPr>
                        <a:t> </a:t>
                      </a:r>
                      <a:r>
                        <a:rPr lang="en-US" sz="3600" dirty="0" err="1">
                          <a:effectLst/>
                        </a:rPr>
                        <a:t>ghé</a:t>
                      </a:r>
                      <a:r>
                        <a:rPr lang="en-US" sz="3600" dirty="0">
                          <a:effectLst/>
                        </a:rPr>
                        <a:t> </a:t>
                      </a:r>
                      <a:r>
                        <a:rPr lang="en-US" sz="3600" dirty="0" err="1">
                          <a:effectLst/>
                        </a:rPr>
                        <a:t>vào</a:t>
                      </a:r>
                      <a:r>
                        <a:rPr lang="en-US" sz="3600" dirty="0">
                          <a:effectLst/>
                        </a:rPr>
                        <a:t> </a:t>
                      </a:r>
                      <a:r>
                        <a:rPr lang="en-US" sz="3600" dirty="0" err="1">
                          <a:effectLst/>
                        </a:rPr>
                        <a:t>coi</a:t>
                      </a:r>
                      <a:r>
                        <a:rPr lang="en-US" sz="3600" dirty="0">
                          <a:effectLst/>
                        </a:rPr>
                        <a:t> </a:t>
                      </a:r>
                      <a:r>
                        <a:rPr lang="en-US" sz="3600" dirty="0" err="1">
                          <a:effectLst/>
                        </a:rPr>
                        <a:t>và</a:t>
                      </a:r>
                      <a:r>
                        <a:rPr lang="en-US" sz="3600" dirty="0">
                          <a:effectLst/>
                        </a:rPr>
                        <a:t> </a:t>
                      </a:r>
                      <a:r>
                        <a:rPr lang="en-US" sz="3600" dirty="0" err="1">
                          <a:effectLst/>
                        </a:rPr>
                        <a:t>đưa</a:t>
                      </a:r>
                      <a:r>
                        <a:rPr lang="en-US" sz="3600" dirty="0">
                          <a:effectLst/>
                        </a:rPr>
                        <a:t> </a:t>
                      </a:r>
                      <a:r>
                        <a:rPr lang="en-US" sz="3600" dirty="0" err="1">
                          <a:effectLst/>
                        </a:rPr>
                        <a:t>ra</a:t>
                      </a:r>
                      <a:r>
                        <a:rPr lang="en-US" sz="3600" dirty="0">
                          <a:effectLst/>
                        </a:rPr>
                        <a:t> </a:t>
                      </a:r>
                      <a:r>
                        <a:rPr lang="en-US" sz="3600" dirty="0" err="1">
                          <a:effectLst/>
                        </a:rPr>
                        <a:t>lời</a:t>
                      </a:r>
                      <a:r>
                        <a:rPr lang="en-US" sz="3600" dirty="0">
                          <a:effectLst/>
                        </a:rPr>
                        <a:t> </a:t>
                      </a:r>
                      <a:r>
                        <a:rPr lang="en-US" sz="3600" dirty="0" err="1">
                          <a:effectLst/>
                        </a:rPr>
                        <a:t>khuyên</a:t>
                      </a:r>
                      <a:r>
                        <a:rPr lang="en-US" sz="3600" dirty="0">
                          <a:effectLst/>
                        </a:rPr>
                        <a:t>.</a:t>
                      </a:r>
                    </a:p>
                    <a:p>
                      <a:pPr algn="just">
                        <a:lnSpc>
                          <a:spcPct val="100000"/>
                        </a:lnSpc>
                        <a:spcAft>
                          <a:spcPts val="0"/>
                        </a:spcAft>
                      </a:pPr>
                      <a:r>
                        <a:rPr lang="en-US" sz="3600" dirty="0">
                          <a:effectLst/>
                        </a:rPr>
                        <a:t>- </a:t>
                      </a:r>
                      <a:r>
                        <a:rPr lang="en-US" sz="3600" dirty="0" err="1">
                          <a:effectLst/>
                        </a:rPr>
                        <a:t>Mỗi</a:t>
                      </a:r>
                      <a:r>
                        <a:rPr lang="en-US" sz="3600" dirty="0">
                          <a:effectLst/>
                        </a:rPr>
                        <a:t> </a:t>
                      </a:r>
                      <a:r>
                        <a:rPr lang="en-US" sz="3600" dirty="0" err="1">
                          <a:effectLst/>
                        </a:rPr>
                        <a:t>khi</a:t>
                      </a:r>
                      <a:r>
                        <a:rPr lang="en-US" sz="3600" dirty="0">
                          <a:effectLst/>
                        </a:rPr>
                        <a:t> </a:t>
                      </a:r>
                      <a:r>
                        <a:rPr lang="en-US" sz="3600" dirty="0" err="1">
                          <a:effectLst/>
                        </a:rPr>
                        <a:t>nhận</a:t>
                      </a:r>
                      <a:r>
                        <a:rPr lang="en-US" sz="3600" dirty="0">
                          <a:effectLst/>
                        </a:rPr>
                        <a:t> </a:t>
                      </a:r>
                      <a:r>
                        <a:rPr lang="en-US" sz="3600" dirty="0" err="1">
                          <a:effectLst/>
                        </a:rPr>
                        <a:t>được</a:t>
                      </a:r>
                      <a:r>
                        <a:rPr lang="en-US" sz="3600" dirty="0">
                          <a:effectLst/>
                        </a:rPr>
                        <a:t> </a:t>
                      </a:r>
                      <a:r>
                        <a:rPr lang="en-US" sz="3600" dirty="0" err="1">
                          <a:effectLst/>
                        </a:rPr>
                        <a:t>lời</a:t>
                      </a:r>
                      <a:r>
                        <a:rPr lang="en-US" sz="3600" dirty="0">
                          <a:effectLst/>
                        </a:rPr>
                        <a:t> </a:t>
                      </a:r>
                      <a:r>
                        <a:rPr lang="en-US" sz="3600" dirty="0" err="1">
                          <a:effectLst/>
                        </a:rPr>
                        <a:t>khuyên</a:t>
                      </a:r>
                      <a:r>
                        <a:rPr lang="en-US" sz="3600" dirty="0">
                          <a:effectLst/>
                        </a:rPr>
                        <a:t>, </a:t>
                      </a:r>
                      <a:r>
                        <a:rPr lang="en-US" sz="3600" dirty="0" err="1">
                          <a:effectLst/>
                        </a:rPr>
                        <a:t>anh</a:t>
                      </a:r>
                      <a:r>
                        <a:rPr lang="en-US" sz="3600" dirty="0">
                          <a:effectLst/>
                        </a:rPr>
                        <a:t> </a:t>
                      </a:r>
                      <a:r>
                        <a:rPr lang="en-US" sz="3600" dirty="0" err="1">
                          <a:effectLst/>
                        </a:rPr>
                        <a:t>thợ</a:t>
                      </a:r>
                      <a:r>
                        <a:rPr lang="en-US" sz="3600" dirty="0">
                          <a:effectLst/>
                        </a:rPr>
                        <a:t> </a:t>
                      </a:r>
                      <a:r>
                        <a:rPr lang="en-US" sz="3600" dirty="0" err="1">
                          <a:effectLst/>
                        </a:rPr>
                        <a:t>lập</a:t>
                      </a:r>
                      <a:r>
                        <a:rPr lang="en-US" sz="3600" dirty="0">
                          <a:effectLst/>
                        </a:rPr>
                        <a:t> </a:t>
                      </a:r>
                      <a:r>
                        <a:rPr lang="en-US" sz="3600" dirty="0" err="1">
                          <a:effectLst/>
                        </a:rPr>
                        <a:t>tức</a:t>
                      </a:r>
                      <a:r>
                        <a:rPr lang="en-US" sz="3600" dirty="0">
                          <a:effectLst/>
                        </a:rPr>
                        <a:t> </a:t>
                      </a:r>
                      <a:r>
                        <a:rPr lang="en-US" sz="3600" dirty="0" err="1">
                          <a:effectLst/>
                        </a:rPr>
                        <a:t>làm</a:t>
                      </a:r>
                      <a:r>
                        <a:rPr lang="en-US" sz="3600" dirty="0">
                          <a:effectLst/>
                        </a:rPr>
                        <a:t> </a:t>
                      </a:r>
                      <a:r>
                        <a:rPr lang="en-US" sz="3600" dirty="0" err="1">
                          <a:effectLst/>
                        </a:rPr>
                        <a:t>theo.</a:t>
                      </a:r>
                      <a:endParaRPr lang="en-US" sz="3600" dirty="0">
                        <a:effectLst/>
                      </a:endParaRPr>
                    </a:p>
                    <a:p>
                      <a:pPr algn="just">
                        <a:lnSpc>
                          <a:spcPct val="100000"/>
                        </a:lnSpc>
                        <a:spcAft>
                          <a:spcPts val="0"/>
                        </a:spcAft>
                      </a:pPr>
                      <a:r>
                        <a:rPr lang="en-US" sz="3600" dirty="0">
                          <a:effectLst/>
                        </a:rPr>
                        <a:t>- </a:t>
                      </a:r>
                      <a:r>
                        <a:rPr lang="en-US" sz="3600" dirty="0" err="1">
                          <a:effectLst/>
                        </a:rPr>
                        <a:t>Không</a:t>
                      </a:r>
                      <a:r>
                        <a:rPr lang="en-US" sz="3600" dirty="0">
                          <a:effectLst/>
                        </a:rPr>
                        <a:t> </a:t>
                      </a:r>
                      <a:r>
                        <a:rPr lang="en-US" sz="3600" dirty="0" err="1">
                          <a:effectLst/>
                        </a:rPr>
                        <a:t>bán</a:t>
                      </a:r>
                      <a:r>
                        <a:rPr lang="en-US" sz="3600" dirty="0">
                          <a:effectLst/>
                        </a:rPr>
                        <a:t> </a:t>
                      </a:r>
                      <a:r>
                        <a:rPr lang="en-US" sz="3600" dirty="0" err="1">
                          <a:effectLst/>
                        </a:rPr>
                        <a:t>được</a:t>
                      </a:r>
                      <a:r>
                        <a:rPr lang="en-US" sz="3600" dirty="0">
                          <a:effectLst/>
                        </a:rPr>
                        <a:t> </a:t>
                      </a:r>
                      <a:r>
                        <a:rPr lang="en-US" sz="3600" dirty="0" err="1">
                          <a:effectLst/>
                        </a:rPr>
                        <a:t>cày</a:t>
                      </a:r>
                      <a:r>
                        <a:rPr lang="en-US" sz="3600" dirty="0">
                          <a:effectLst/>
                        </a:rPr>
                        <a:t>, </a:t>
                      </a:r>
                      <a:r>
                        <a:rPr lang="en-US" sz="3600" dirty="0" err="1">
                          <a:effectLst/>
                        </a:rPr>
                        <a:t>anh</a:t>
                      </a:r>
                      <a:r>
                        <a:rPr lang="en-US" sz="3600" dirty="0">
                          <a:effectLst/>
                        </a:rPr>
                        <a:t> </a:t>
                      </a:r>
                      <a:r>
                        <a:rPr lang="en-US" sz="3600" dirty="0" err="1">
                          <a:effectLst/>
                        </a:rPr>
                        <a:t>thợ</a:t>
                      </a:r>
                      <a:r>
                        <a:rPr lang="en-US" sz="3600" dirty="0">
                          <a:effectLst/>
                        </a:rPr>
                        <a:t> </a:t>
                      </a:r>
                      <a:r>
                        <a:rPr lang="en-US" sz="3600" dirty="0" err="1">
                          <a:effectLst/>
                        </a:rPr>
                        <a:t>nhận</a:t>
                      </a:r>
                      <a:r>
                        <a:rPr lang="en-US" sz="3600" dirty="0">
                          <a:effectLst/>
                        </a:rPr>
                        <a:t> </a:t>
                      </a:r>
                      <a:r>
                        <a:rPr lang="en-US" sz="3600" dirty="0" err="1">
                          <a:effectLst/>
                        </a:rPr>
                        <a:t>ra</a:t>
                      </a:r>
                      <a:r>
                        <a:rPr lang="en-US" sz="3600" dirty="0">
                          <a:effectLst/>
                        </a:rPr>
                        <a:t> </a:t>
                      </a:r>
                      <a:r>
                        <a:rPr lang="en-US" sz="3600" dirty="0" err="1">
                          <a:effectLst/>
                        </a:rPr>
                        <a:t>dễ</a:t>
                      </a:r>
                      <a:r>
                        <a:rPr lang="en-US" sz="3600" dirty="0">
                          <a:effectLst/>
                        </a:rPr>
                        <a:t> </a:t>
                      </a:r>
                      <a:r>
                        <a:rPr lang="en-US" sz="3600" dirty="0" err="1">
                          <a:effectLst/>
                        </a:rPr>
                        <a:t>nghe</a:t>
                      </a:r>
                      <a:r>
                        <a:rPr lang="en-US" sz="3600" dirty="0">
                          <a:effectLst/>
                        </a:rPr>
                        <a:t> </a:t>
                      </a:r>
                      <a:r>
                        <a:rPr lang="en-US" sz="3600" dirty="0" err="1">
                          <a:effectLst/>
                        </a:rPr>
                        <a:t>người</a:t>
                      </a:r>
                      <a:r>
                        <a:rPr lang="en-US" sz="3600" dirty="0">
                          <a:effectLst/>
                        </a:rPr>
                        <a:t> </a:t>
                      </a:r>
                      <a:r>
                        <a:rPr lang="en-US" sz="3600" dirty="0" err="1">
                          <a:effectLst/>
                        </a:rPr>
                        <a:t>là</a:t>
                      </a:r>
                      <a:r>
                        <a:rPr lang="en-US" sz="3600" dirty="0">
                          <a:effectLst/>
                        </a:rPr>
                        <a:t> </a:t>
                      </a:r>
                      <a:r>
                        <a:rPr lang="en-US" sz="3600" dirty="0" err="1">
                          <a:effectLst/>
                        </a:rPr>
                        <a:t>dại</a:t>
                      </a:r>
                      <a:r>
                        <a:rPr lang="en-US" sz="3600" dirty="0">
                          <a:effectLst/>
                        </a:rPr>
                        <a:t> </a:t>
                      </a:r>
                      <a:r>
                        <a:rPr lang="en-US" sz="3600" dirty="0" err="1">
                          <a:effectLst/>
                        </a:rPr>
                        <a:t>nhưng</a:t>
                      </a:r>
                      <a:r>
                        <a:rPr lang="en-US" sz="3600" dirty="0">
                          <a:effectLst/>
                        </a:rPr>
                        <a:t> </a:t>
                      </a:r>
                      <a:r>
                        <a:rPr lang="en-US" sz="3600" dirty="0" err="1">
                          <a:effectLst/>
                        </a:rPr>
                        <a:t>đã</a:t>
                      </a:r>
                      <a:r>
                        <a:rPr lang="en-US" sz="3600" dirty="0">
                          <a:effectLst/>
                        </a:rPr>
                        <a:t> </a:t>
                      </a:r>
                      <a:r>
                        <a:rPr lang="en-US" sz="3600" dirty="0" err="1">
                          <a:effectLst/>
                        </a:rPr>
                        <a:t>quá</a:t>
                      </a:r>
                      <a:r>
                        <a:rPr lang="en-US" sz="3600" dirty="0">
                          <a:effectLst/>
                        </a:rPr>
                        <a:t> </a:t>
                      </a:r>
                      <a:r>
                        <a:rPr lang="en-US" sz="3600" dirty="0" err="1">
                          <a:effectLst/>
                        </a:rPr>
                        <a:t>muộn</a:t>
                      </a:r>
                      <a:r>
                        <a:rPr lang="en-US" sz="3600" dirty="0">
                          <a:effectLst/>
                        </a:rPr>
                        <a: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r>
                        <a:rPr lang="en-US" sz="3600" b="1" dirty="0">
                          <a:effectLst/>
                        </a:rPr>
                        <a:t>- </a:t>
                      </a:r>
                      <a:r>
                        <a:rPr lang="en-US" sz="3600" dirty="0" err="1">
                          <a:effectLst/>
                        </a:rPr>
                        <a:t>Một</a:t>
                      </a:r>
                      <a:r>
                        <a:rPr lang="en-US" sz="3600" dirty="0">
                          <a:effectLst/>
                        </a:rPr>
                        <a:t> con </a:t>
                      </a:r>
                      <a:r>
                        <a:rPr lang="en-US" sz="3600" dirty="0" err="1">
                          <a:effectLst/>
                        </a:rPr>
                        <a:t>ếch</a:t>
                      </a:r>
                      <a:r>
                        <a:rPr lang="en-US" sz="3600" dirty="0">
                          <a:effectLst/>
                        </a:rPr>
                        <a:t> </a:t>
                      </a:r>
                      <a:r>
                        <a:rPr lang="en-US" sz="3600" dirty="0" err="1">
                          <a:effectLst/>
                        </a:rPr>
                        <a:t>sống</a:t>
                      </a:r>
                      <a:r>
                        <a:rPr lang="en-US" sz="3600" dirty="0">
                          <a:effectLst/>
                        </a:rPr>
                        <a:t> </a:t>
                      </a:r>
                      <a:r>
                        <a:rPr lang="en-US" sz="3600" dirty="0" err="1">
                          <a:effectLst/>
                        </a:rPr>
                        <a:t>lâu</a:t>
                      </a:r>
                      <a:r>
                        <a:rPr lang="en-US" sz="3600" dirty="0">
                          <a:effectLst/>
                        </a:rPr>
                        <a:t> </a:t>
                      </a:r>
                      <a:r>
                        <a:rPr lang="en-US" sz="3600" dirty="0" err="1">
                          <a:effectLst/>
                        </a:rPr>
                        <a:t>ngày</a:t>
                      </a:r>
                      <a:r>
                        <a:rPr lang="en-US" sz="3600" dirty="0">
                          <a:effectLst/>
                        </a:rPr>
                        <a:t> </a:t>
                      </a:r>
                      <a:r>
                        <a:rPr lang="en-US" sz="3600" dirty="0" err="1">
                          <a:effectLst/>
                        </a:rPr>
                        <a:t>trong</a:t>
                      </a:r>
                      <a:r>
                        <a:rPr lang="en-US" sz="3600" dirty="0">
                          <a:effectLst/>
                        </a:rPr>
                        <a:t> </a:t>
                      </a:r>
                      <a:r>
                        <a:rPr lang="en-US" sz="3600" dirty="0" err="1">
                          <a:effectLst/>
                        </a:rPr>
                        <a:t>một</a:t>
                      </a:r>
                      <a:r>
                        <a:rPr lang="en-US" sz="3600" dirty="0">
                          <a:effectLst/>
                        </a:rPr>
                        <a:t> </a:t>
                      </a:r>
                      <a:r>
                        <a:rPr lang="en-US" sz="3600" dirty="0" err="1">
                          <a:effectLst/>
                        </a:rPr>
                        <a:t>cái</a:t>
                      </a:r>
                      <a:r>
                        <a:rPr lang="en-US" sz="3600" dirty="0">
                          <a:effectLst/>
                        </a:rPr>
                        <a:t> </a:t>
                      </a:r>
                      <a:r>
                        <a:rPr lang="en-US" sz="3600" dirty="0" err="1">
                          <a:effectLst/>
                        </a:rPr>
                        <a:t>giếng</a:t>
                      </a:r>
                      <a:r>
                        <a:rPr lang="en-US" sz="3600" dirty="0">
                          <a:effectLst/>
                        </a:rPr>
                        <a:t> </a:t>
                      </a:r>
                      <a:r>
                        <a:rPr lang="en-US" sz="3600" dirty="0" err="1">
                          <a:effectLst/>
                        </a:rPr>
                        <a:t>với</a:t>
                      </a:r>
                      <a:r>
                        <a:rPr lang="en-US" sz="3600" dirty="0">
                          <a:effectLst/>
                        </a:rPr>
                        <a:t> </a:t>
                      </a:r>
                      <a:r>
                        <a:rPr lang="en-US" sz="3600" dirty="0" err="1">
                          <a:effectLst/>
                        </a:rPr>
                        <a:t>những</a:t>
                      </a:r>
                      <a:r>
                        <a:rPr lang="en-US" sz="3600" dirty="0">
                          <a:effectLst/>
                        </a:rPr>
                        <a:t> </a:t>
                      </a:r>
                      <a:r>
                        <a:rPr lang="en-US" sz="3600" dirty="0" err="1">
                          <a:effectLst/>
                        </a:rPr>
                        <a:t>loài</a:t>
                      </a:r>
                      <a:r>
                        <a:rPr lang="en-US" sz="3600" dirty="0">
                          <a:effectLst/>
                        </a:rPr>
                        <a:t> </a:t>
                      </a:r>
                      <a:r>
                        <a:rPr lang="en-US" sz="3600" dirty="0" err="1">
                          <a:effectLst/>
                        </a:rPr>
                        <a:t>vật</a:t>
                      </a:r>
                      <a:r>
                        <a:rPr lang="en-US" sz="3600" dirty="0">
                          <a:effectLst/>
                        </a:rPr>
                        <a:t> </a:t>
                      </a:r>
                      <a:r>
                        <a:rPr lang="en-US" sz="3600" dirty="0" err="1">
                          <a:effectLst/>
                        </a:rPr>
                        <a:t>bé</a:t>
                      </a:r>
                      <a:r>
                        <a:rPr lang="en-US" sz="3600" dirty="0">
                          <a:effectLst/>
                        </a:rPr>
                        <a:t> </a:t>
                      </a:r>
                      <a:r>
                        <a:rPr lang="en-US" sz="3600" dirty="0" err="1">
                          <a:effectLst/>
                        </a:rPr>
                        <a:t>nhỏ</a:t>
                      </a:r>
                      <a:r>
                        <a:rPr lang="en-US" sz="3600" dirty="0">
                          <a:effectLst/>
                        </a:rPr>
                        <a:t> </a:t>
                      </a:r>
                      <a:r>
                        <a:rPr lang="en-US" sz="3600" dirty="0" err="1">
                          <a:effectLst/>
                        </a:rPr>
                        <a:t>nên</a:t>
                      </a:r>
                      <a:r>
                        <a:rPr lang="en-US" sz="3600" dirty="0">
                          <a:effectLst/>
                        </a:rPr>
                        <a:t> </a:t>
                      </a:r>
                      <a:r>
                        <a:rPr lang="en-US" sz="3600" dirty="0" err="1">
                          <a:effectLst/>
                        </a:rPr>
                        <a:t>nó</a:t>
                      </a:r>
                      <a:r>
                        <a:rPr lang="en-US" sz="3600" dirty="0">
                          <a:effectLst/>
                        </a:rPr>
                        <a:t> </a:t>
                      </a:r>
                      <a:r>
                        <a:rPr lang="en-US" sz="3600" dirty="0" err="1">
                          <a:effectLst/>
                        </a:rPr>
                        <a:t>thấy</a:t>
                      </a:r>
                      <a:r>
                        <a:rPr lang="en-US" sz="3600" dirty="0">
                          <a:effectLst/>
                        </a:rPr>
                        <a:t> </a:t>
                      </a:r>
                      <a:r>
                        <a:rPr lang="en-US" sz="3600" dirty="0" err="1">
                          <a:effectLst/>
                        </a:rPr>
                        <a:t>mình</a:t>
                      </a:r>
                      <a:r>
                        <a:rPr lang="en-US" sz="3600" dirty="0">
                          <a:effectLst/>
                        </a:rPr>
                        <a:t> </a:t>
                      </a:r>
                      <a:r>
                        <a:rPr lang="en-US" sz="3600" dirty="0" err="1">
                          <a:effectLst/>
                        </a:rPr>
                        <a:t>như</a:t>
                      </a:r>
                      <a:r>
                        <a:rPr lang="en-US" sz="3600" dirty="0">
                          <a:effectLst/>
                        </a:rPr>
                        <a:t> </a:t>
                      </a:r>
                      <a:r>
                        <a:rPr lang="en-US" sz="3600" dirty="0" err="1">
                          <a:effectLst/>
                        </a:rPr>
                        <a:t>một</a:t>
                      </a:r>
                      <a:r>
                        <a:rPr lang="en-US" sz="3600" dirty="0">
                          <a:effectLst/>
                        </a:rPr>
                        <a:t> </a:t>
                      </a:r>
                      <a:r>
                        <a:rPr lang="en-US" sz="3600" dirty="0" err="1">
                          <a:effectLst/>
                        </a:rPr>
                        <a:t>vị</a:t>
                      </a:r>
                      <a:r>
                        <a:rPr lang="en-US" sz="3600" dirty="0">
                          <a:effectLst/>
                        </a:rPr>
                        <a:t> </a:t>
                      </a:r>
                      <a:r>
                        <a:rPr lang="en-US" sz="3600" dirty="0" err="1">
                          <a:effectLst/>
                        </a:rPr>
                        <a:t>chúa</a:t>
                      </a:r>
                      <a:r>
                        <a:rPr lang="en-US" sz="3600" dirty="0">
                          <a:effectLst/>
                        </a:rPr>
                        <a:t> </a:t>
                      </a:r>
                      <a:r>
                        <a:rPr lang="en-US" sz="3600" dirty="0" err="1">
                          <a:effectLst/>
                        </a:rPr>
                        <a:t>tể</a:t>
                      </a:r>
                      <a:r>
                        <a:rPr lang="en-US" sz="3600" dirty="0">
                          <a:effectLst/>
                        </a:rPr>
                        <a:t>.</a:t>
                      </a:r>
                    </a:p>
                    <a:p>
                      <a:pPr algn="just">
                        <a:lnSpc>
                          <a:spcPct val="100000"/>
                        </a:lnSpc>
                        <a:spcAft>
                          <a:spcPts val="0"/>
                        </a:spcAft>
                      </a:pPr>
                      <a:r>
                        <a:rPr lang="en-US" sz="3600" dirty="0">
                          <a:effectLst/>
                        </a:rPr>
                        <a:t>- </a:t>
                      </a:r>
                      <a:r>
                        <a:rPr lang="en-US" sz="3600" dirty="0" err="1">
                          <a:effectLst/>
                        </a:rPr>
                        <a:t>Trời</a:t>
                      </a:r>
                      <a:r>
                        <a:rPr lang="en-US" sz="3600" dirty="0">
                          <a:effectLst/>
                        </a:rPr>
                        <a:t> </a:t>
                      </a:r>
                      <a:r>
                        <a:rPr lang="en-US" sz="3600" dirty="0" err="1">
                          <a:effectLst/>
                        </a:rPr>
                        <a:t>mưa</a:t>
                      </a:r>
                      <a:r>
                        <a:rPr lang="en-US" sz="3600" dirty="0">
                          <a:effectLst/>
                        </a:rPr>
                        <a:t> to, </a:t>
                      </a:r>
                      <a:r>
                        <a:rPr lang="en-US" sz="3600" dirty="0" err="1">
                          <a:effectLst/>
                        </a:rPr>
                        <a:t>giếng</a:t>
                      </a:r>
                      <a:r>
                        <a:rPr lang="en-US" sz="3600" dirty="0">
                          <a:effectLst/>
                        </a:rPr>
                        <a:t> </a:t>
                      </a:r>
                      <a:r>
                        <a:rPr lang="en-US" sz="3600" dirty="0" err="1">
                          <a:effectLst/>
                        </a:rPr>
                        <a:t>tràn</a:t>
                      </a:r>
                      <a:r>
                        <a:rPr lang="en-US" sz="3600" dirty="0">
                          <a:effectLst/>
                        </a:rPr>
                        <a:t> </a:t>
                      </a:r>
                      <a:r>
                        <a:rPr lang="en-US" sz="3600" dirty="0" err="1">
                          <a:effectLst/>
                        </a:rPr>
                        <a:t>nước</a:t>
                      </a:r>
                      <a:r>
                        <a:rPr lang="en-US" sz="3600" dirty="0">
                          <a:effectLst/>
                        </a:rPr>
                        <a:t> </a:t>
                      </a:r>
                      <a:r>
                        <a:rPr lang="en-US" sz="3600" dirty="0" err="1">
                          <a:effectLst/>
                        </a:rPr>
                        <a:t>đưa</a:t>
                      </a:r>
                      <a:r>
                        <a:rPr lang="en-US" sz="3600" dirty="0">
                          <a:effectLst/>
                        </a:rPr>
                        <a:t> </a:t>
                      </a:r>
                      <a:r>
                        <a:rPr lang="en-US" sz="3600" dirty="0" err="1">
                          <a:effectLst/>
                        </a:rPr>
                        <a:t>ếch</a:t>
                      </a:r>
                      <a:r>
                        <a:rPr lang="en-US" sz="3600" dirty="0">
                          <a:effectLst/>
                        </a:rPr>
                        <a:t> ta </a:t>
                      </a:r>
                      <a:r>
                        <a:rPr lang="en-US" sz="3600" dirty="0" err="1">
                          <a:effectLst/>
                        </a:rPr>
                        <a:t>ra</a:t>
                      </a:r>
                      <a:r>
                        <a:rPr lang="en-US" sz="3600" dirty="0">
                          <a:effectLst/>
                        </a:rPr>
                        <a:t> </a:t>
                      </a:r>
                      <a:r>
                        <a:rPr lang="en-US" sz="3600" dirty="0" err="1">
                          <a:effectLst/>
                        </a:rPr>
                        <a:t>ngoài</a:t>
                      </a:r>
                      <a:r>
                        <a:rPr lang="en-US" sz="3600" dirty="0">
                          <a:effectLst/>
                        </a:rPr>
                        <a:t>. </a:t>
                      </a:r>
                      <a:r>
                        <a:rPr lang="en-US" sz="3600" dirty="0" err="1">
                          <a:effectLst/>
                        </a:rPr>
                        <a:t>Vì</a:t>
                      </a:r>
                      <a:r>
                        <a:rPr lang="en-US" sz="3600" dirty="0">
                          <a:effectLst/>
                        </a:rPr>
                        <a:t> </a:t>
                      </a:r>
                      <a:r>
                        <a:rPr lang="en-US" sz="3600" dirty="0" err="1">
                          <a:effectLst/>
                        </a:rPr>
                        <a:t>nhâng</a:t>
                      </a:r>
                      <a:r>
                        <a:rPr lang="en-US" sz="3600" dirty="0">
                          <a:effectLst/>
                        </a:rPr>
                        <a:t> </a:t>
                      </a:r>
                      <a:r>
                        <a:rPr lang="en-US" sz="3600" dirty="0" err="1">
                          <a:effectLst/>
                        </a:rPr>
                        <a:t>kháo</a:t>
                      </a:r>
                      <a:r>
                        <a:rPr lang="en-US" sz="3600" dirty="0">
                          <a:effectLst/>
                        </a:rPr>
                        <a:t>, </a:t>
                      </a:r>
                      <a:r>
                        <a:rPr lang="en-US" sz="3600" dirty="0" err="1">
                          <a:effectLst/>
                        </a:rPr>
                        <a:t>không</a:t>
                      </a:r>
                      <a:r>
                        <a:rPr lang="en-US" sz="3600" dirty="0">
                          <a:effectLst/>
                        </a:rPr>
                        <a:t> </a:t>
                      </a:r>
                      <a:r>
                        <a:rPr lang="en-US" sz="3600" dirty="0" err="1">
                          <a:effectLst/>
                        </a:rPr>
                        <a:t>để</a:t>
                      </a:r>
                      <a:r>
                        <a:rPr lang="en-US" sz="3600" dirty="0">
                          <a:effectLst/>
                        </a:rPr>
                        <a:t> ý </a:t>
                      </a:r>
                      <a:r>
                        <a:rPr lang="en-US" sz="3600" dirty="0" err="1">
                          <a:effectLst/>
                        </a:rPr>
                        <a:t>xung</a:t>
                      </a:r>
                      <a:r>
                        <a:rPr lang="en-US" sz="3600" dirty="0">
                          <a:effectLst/>
                        </a:rPr>
                        <a:t> </a:t>
                      </a:r>
                      <a:r>
                        <a:rPr lang="en-US" sz="3600" dirty="0" err="1">
                          <a:effectLst/>
                        </a:rPr>
                        <a:t>quanh</a:t>
                      </a:r>
                      <a:r>
                        <a:rPr lang="en-US" sz="3600" dirty="0">
                          <a:effectLst/>
                        </a:rPr>
                        <a:t> </a:t>
                      </a:r>
                      <a:r>
                        <a:rPr lang="en-US" sz="3600" dirty="0" err="1">
                          <a:effectLst/>
                        </a:rPr>
                        <a:t>nên</a:t>
                      </a:r>
                      <a:r>
                        <a:rPr lang="en-US" sz="3600" dirty="0">
                          <a:effectLst/>
                        </a:rPr>
                        <a:t> </a:t>
                      </a:r>
                      <a:r>
                        <a:rPr lang="en-US" sz="3600" dirty="0" err="1">
                          <a:effectLst/>
                        </a:rPr>
                        <a:t>bị</a:t>
                      </a:r>
                      <a:r>
                        <a:rPr lang="en-US" sz="3600" dirty="0">
                          <a:effectLst/>
                        </a:rPr>
                        <a:t> </a:t>
                      </a:r>
                      <a:r>
                        <a:rPr lang="en-US" sz="3600" dirty="0" err="1">
                          <a:effectLst/>
                        </a:rPr>
                        <a:t>trâu</a:t>
                      </a:r>
                      <a:r>
                        <a:rPr lang="en-US" sz="3600" dirty="0">
                          <a:effectLst/>
                        </a:rPr>
                        <a:t> </a:t>
                      </a:r>
                      <a:r>
                        <a:rPr lang="en-US" sz="3600" dirty="0" err="1">
                          <a:effectLst/>
                        </a:rPr>
                        <a:t>giẫm</a:t>
                      </a:r>
                      <a:r>
                        <a:rPr lang="en-US" sz="3600" dirty="0">
                          <a:effectLst/>
                        </a:rPr>
                        <a:t> </a:t>
                      </a:r>
                      <a:r>
                        <a:rPr lang="en-US" sz="3600" dirty="0" err="1">
                          <a:effectLst/>
                        </a:rPr>
                        <a:t>bẹp</a:t>
                      </a:r>
                      <a:r>
                        <a:rPr lang="en-US" sz="3600" dirty="0">
                          <a:effectLst/>
                        </a:rPr>
                        <a:t>.</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723431226"/>
                  </a:ext>
                </a:extLst>
              </a:tr>
            </a:tbl>
          </a:graphicData>
        </a:graphic>
      </p:graphicFrame>
    </p:spTree>
    <p:extLst>
      <p:ext uri="{BB962C8B-B14F-4D97-AF65-F5344CB8AC3E}">
        <p14:creationId xmlns:p14="http://schemas.microsoft.com/office/powerpoint/2010/main" val="427829396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15019" y="-1958365"/>
            <a:ext cx="8857962" cy="14203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5284471" cy="38720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TextBox 5"/>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6" name="TextBox 6"/>
          <p:cNvSpPr txBox="1"/>
          <p:nvPr/>
        </p:nvSpPr>
        <p:spPr>
          <a:xfrm>
            <a:off x="2321570" y="1895619"/>
            <a:ext cx="11717896" cy="830580"/>
          </a:xfrm>
          <a:prstGeom prst="rect">
            <a:avLst/>
          </a:prstGeom>
        </p:spPr>
        <p:txBody>
          <a:bodyPr lIns="0" tIns="0" rIns="0" bIns="0" rtlCol="0" anchor="t">
            <a:spAutoFit/>
          </a:bodyPr>
          <a:lstStyle/>
          <a:p>
            <a:pPr>
              <a:lnSpc>
                <a:spcPts val="6720"/>
              </a:lnSpc>
            </a:pPr>
            <a:r>
              <a:rPr lang="en-US" sz="4800">
                <a:solidFill>
                  <a:srgbClr val="000000"/>
                </a:solidFill>
                <a:latin typeface="DejaVu Serif"/>
              </a:rPr>
              <a:t>2. Nhân vật ngụ ngôn</a:t>
            </a:r>
          </a:p>
        </p:txBody>
      </p:sp>
      <p:graphicFrame>
        <p:nvGraphicFramePr>
          <p:cNvPr id="7" name="Table 7">
            <a:extLst>
              <a:ext uri="{FF2B5EF4-FFF2-40B4-BE49-F238E27FC236}">
                <a16:creationId xmlns:a16="http://schemas.microsoft.com/office/drawing/2014/main" id="{97B467F2-A85B-4443-14F9-186898C1BB9C}"/>
              </a:ext>
            </a:extLst>
          </p:cNvPr>
          <p:cNvGraphicFramePr>
            <a:graphicFrameLocks noGrp="1"/>
          </p:cNvGraphicFramePr>
          <p:nvPr>
            <p:extLst>
              <p:ext uri="{D42A27DB-BD31-4B8C-83A1-F6EECF244321}">
                <p14:modId xmlns:p14="http://schemas.microsoft.com/office/powerpoint/2010/main" val="1077094946"/>
              </p:ext>
            </p:extLst>
          </p:nvPr>
        </p:nvGraphicFramePr>
        <p:xfrm>
          <a:off x="2438399" y="3316779"/>
          <a:ext cx="13411200" cy="3048000"/>
        </p:xfrm>
        <a:graphic>
          <a:graphicData uri="http://schemas.openxmlformats.org/drawingml/2006/table">
            <a:tbl>
              <a:tblPr firstRow="1" bandRow="1">
                <a:tableStyleId>{F5AB1C69-6EDB-4FF4-983F-18BD219EF322}</a:tableStyleId>
              </a:tblPr>
              <a:tblGrid>
                <a:gridCol w="2667000">
                  <a:extLst>
                    <a:ext uri="{9D8B030D-6E8A-4147-A177-3AD203B41FA5}">
                      <a16:colId xmlns:a16="http://schemas.microsoft.com/office/drawing/2014/main" val="726950332"/>
                    </a:ext>
                  </a:extLst>
                </a:gridCol>
                <a:gridCol w="5486400">
                  <a:extLst>
                    <a:ext uri="{9D8B030D-6E8A-4147-A177-3AD203B41FA5}">
                      <a16:colId xmlns:a16="http://schemas.microsoft.com/office/drawing/2014/main" val="3747037617"/>
                    </a:ext>
                  </a:extLst>
                </a:gridCol>
                <a:gridCol w="5257800">
                  <a:extLst>
                    <a:ext uri="{9D8B030D-6E8A-4147-A177-3AD203B41FA5}">
                      <a16:colId xmlns:a16="http://schemas.microsoft.com/office/drawing/2014/main" val="421430028"/>
                    </a:ext>
                  </a:extLst>
                </a:gridCol>
              </a:tblGrid>
              <a:tr h="370840">
                <a:tc>
                  <a:txBody>
                    <a:bodyPr/>
                    <a:lstStyle/>
                    <a:p>
                      <a:pPr>
                        <a:lnSpc>
                          <a:spcPct val="100000"/>
                        </a:lnSpc>
                        <a:spcAft>
                          <a:spcPts val="0"/>
                        </a:spcAft>
                      </a:pPr>
                      <a:r>
                        <a:rPr lang="en-US" sz="4000" b="1">
                          <a:effectLst/>
                          <a:latin typeface="Roboto Condensed" panose="02000000000000000000" pitchFamily="2" charset="0"/>
                          <a:ea typeface="Roboto Condensed" panose="02000000000000000000" pitchFamily="2" charset="0"/>
                        </a:rPr>
                        <a:t> </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Ếch ngồi đáy giếng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Đẽo cày giữa đường</a:t>
                      </a:r>
                      <a:endParaRPr lang="en-US" sz="40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901270608"/>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Số lượng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3817902133"/>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Đặc điểm</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3131086555"/>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Tính cách, hành động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2385090929"/>
                  </a:ext>
                </a:extLst>
              </a:tr>
            </a:tbl>
          </a:graphicData>
        </a:graphic>
      </p:graphicFrame>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15019" y="-1958365"/>
            <a:ext cx="8857962" cy="14203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5284471" cy="38720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TextBox 5"/>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6" name="TextBox 6"/>
          <p:cNvSpPr txBox="1"/>
          <p:nvPr/>
        </p:nvSpPr>
        <p:spPr>
          <a:xfrm>
            <a:off x="2321570" y="1895619"/>
            <a:ext cx="11717896" cy="830580"/>
          </a:xfrm>
          <a:prstGeom prst="rect">
            <a:avLst/>
          </a:prstGeom>
        </p:spPr>
        <p:txBody>
          <a:bodyPr lIns="0" tIns="0" rIns="0" bIns="0" rtlCol="0" anchor="t">
            <a:spAutoFit/>
          </a:bodyPr>
          <a:lstStyle/>
          <a:p>
            <a:pPr>
              <a:lnSpc>
                <a:spcPts val="6720"/>
              </a:lnSpc>
            </a:pPr>
            <a:r>
              <a:rPr lang="en-US" sz="4800">
                <a:solidFill>
                  <a:srgbClr val="000000"/>
                </a:solidFill>
                <a:latin typeface="DejaVu Serif"/>
              </a:rPr>
              <a:t>2. Nhân vật ngụ ngôn</a:t>
            </a:r>
          </a:p>
        </p:txBody>
      </p:sp>
      <p:graphicFrame>
        <p:nvGraphicFramePr>
          <p:cNvPr id="7" name="Table 7">
            <a:extLst>
              <a:ext uri="{FF2B5EF4-FFF2-40B4-BE49-F238E27FC236}">
                <a16:creationId xmlns:a16="http://schemas.microsoft.com/office/drawing/2014/main" id="{97B467F2-A85B-4443-14F9-186898C1BB9C}"/>
              </a:ext>
            </a:extLst>
          </p:cNvPr>
          <p:cNvGraphicFramePr>
            <a:graphicFrameLocks noGrp="1"/>
          </p:cNvGraphicFramePr>
          <p:nvPr/>
        </p:nvGraphicFramePr>
        <p:xfrm>
          <a:off x="2438400" y="2889741"/>
          <a:ext cx="13411200" cy="5486400"/>
        </p:xfrm>
        <a:graphic>
          <a:graphicData uri="http://schemas.openxmlformats.org/drawingml/2006/table">
            <a:tbl>
              <a:tblPr firstRow="1" bandRow="1">
                <a:tableStyleId>{F5AB1C69-6EDB-4FF4-983F-18BD219EF322}</a:tableStyleId>
              </a:tblPr>
              <a:tblGrid>
                <a:gridCol w="2667000">
                  <a:extLst>
                    <a:ext uri="{9D8B030D-6E8A-4147-A177-3AD203B41FA5}">
                      <a16:colId xmlns:a16="http://schemas.microsoft.com/office/drawing/2014/main" val="726950332"/>
                    </a:ext>
                  </a:extLst>
                </a:gridCol>
                <a:gridCol w="5486400">
                  <a:extLst>
                    <a:ext uri="{9D8B030D-6E8A-4147-A177-3AD203B41FA5}">
                      <a16:colId xmlns:a16="http://schemas.microsoft.com/office/drawing/2014/main" val="3747037617"/>
                    </a:ext>
                  </a:extLst>
                </a:gridCol>
                <a:gridCol w="5257800">
                  <a:extLst>
                    <a:ext uri="{9D8B030D-6E8A-4147-A177-3AD203B41FA5}">
                      <a16:colId xmlns:a16="http://schemas.microsoft.com/office/drawing/2014/main" val="421430028"/>
                    </a:ext>
                  </a:extLst>
                </a:gridCol>
              </a:tblGrid>
              <a:tr h="370840">
                <a:tc>
                  <a:txBody>
                    <a:bodyPr/>
                    <a:lstStyle/>
                    <a:p>
                      <a:pPr>
                        <a:lnSpc>
                          <a:spcPct val="100000"/>
                        </a:lnSpc>
                        <a:spcAft>
                          <a:spcPts val="0"/>
                        </a:spcAft>
                      </a:pPr>
                      <a:r>
                        <a:rPr lang="en-US" sz="4000" b="1">
                          <a:effectLst/>
                          <a:latin typeface="Roboto Condensed" panose="02000000000000000000" pitchFamily="2" charset="0"/>
                          <a:ea typeface="Roboto Condensed" panose="02000000000000000000" pitchFamily="2" charset="0"/>
                        </a:rPr>
                        <a:t> </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Ếch ngồi đáy giếng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Đẽo cày giữa đường</a:t>
                      </a:r>
                      <a:endParaRPr lang="en-US" sz="40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901270608"/>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Số lượng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00000"/>
                        </a:lnSpc>
                        <a:spcAft>
                          <a:spcPts val="0"/>
                        </a:spcAft>
                      </a:pPr>
                      <a:r>
                        <a:rPr lang="en-US" sz="4000">
                          <a:effectLst/>
                          <a:latin typeface="Roboto Condensed" panose="02000000000000000000" pitchFamily="2" charset="0"/>
                          <a:ea typeface="Roboto Condensed" panose="02000000000000000000" pitchFamily="2" charset="0"/>
                        </a:rPr>
                        <a:t>1 (con ếch)</a:t>
                      </a:r>
                    </a:p>
                  </a:txBody>
                  <a:tcPr marL="68580" marR="68580" marT="0" marB="0"/>
                </a:tc>
                <a:tc>
                  <a:txBody>
                    <a:bodyPr/>
                    <a:lstStyle/>
                    <a:p>
                      <a:pPr algn="ctr">
                        <a:lnSpc>
                          <a:spcPct val="100000"/>
                        </a:lnSpc>
                        <a:spcAft>
                          <a:spcPts val="0"/>
                        </a:spcAft>
                      </a:pPr>
                      <a:r>
                        <a:rPr lang="en-US" sz="4000" dirty="0">
                          <a:effectLst/>
                          <a:latin typeface="Roboto Condensed" panose="02000000000000000000" pitchFamily="2" charset="0"/>
                          <a:ea typeface="Roboto Condensed" panose="02000000000000000000" pitchFamily="2" charset="0"/>
                        </a:rPr>
                        <a:t>2 (</a:t>
                      </a:r>
                      <a:r>
                        <a:rPr lang="en-US" sz="4000" dirty="0" err="1">
                          <a:effectLst/>
                          <a:latin typeface="Roboto Condensed" panose="02000000000000000000" pitchFamily="2" charset="0"/>
                          <a:ea typeface="Roboto Condensed" panose="02000000000000000000" pitchFamily="2" charset="0"/>
                        </a:rPr>
                        <a:t>anh</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thợ</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và</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khách</a:t>
                      </a:r>
                      <a:r>
                        <a:rPr lang="en-US" sz="4000" dirty="0">
                          <a:effectLst/>
                          <a:latin typeface="Roboto Condensed" panose="02000000000000000000" pitchFamily="2" charset="0"/>
                          <a:ea typeface="Roboto Condensed" panose="02000000000000000000" pitchFamily="2" charset="0"/>
                        </a:rPr>
                        <a:t>)</a:t>
                      </a:r>
                    </a:p>
                  </a:txBody>
                  <a:tcPr marL="68580" marR="68580" marT="0" marB="0"/>
                </a:tc>
                <a:extLst>
                  <a:ext uri="{0D108BD9-81ED-4DB2-BD59-A6C34878D82A}">
                    <a16:rowId xmlns:a16="http://schemas.microsoft.com/office/drawing/2014/main" val="3817902133"/>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Đặc điểm</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r>
                        <a:rPr lang="en-US" sz="4000" b="1">
                          <a:effectLst/>
                          <a:latin typeface="Roboto Condensed" panose="02000000000000000000" pitchFamily="2" charset="0"/>
                          <a:ea typeface="Roboto Condensed" panose="02000000000000000000" pitchFamily="2" charset="0"/>
                        </a:rPr>
                        <a:t>- </a:t>
                      </a:r>
                      <a:r>
                        <a:rPr lang="en-US" sz="4000">
                          <a:effectLst/>
                          <a:latin typeface="Roboto Condensed" panose="02000000000000000000" pitchFamily="2" charset="0"/>
                          <a:ea typeface="Roboto Condensed" panose="02000000000000000000" pitchFamily="2" charset="0"/>
                        </a:rPr>
                        <a:t>Con vật được nhân hóa, có đặc điểm như con người (suy nghĩ, thái độ)</a:t>
                      </a:r>
                    </a:p>
                  </a:txBody>
                  <a:tcPr marL="68580" marR="68580" marT="0" marB="0"/>
                </a:tc>
                <a:tc>
                  <a:txBody>
                    <a:bodyPr/>
                    <a:lstStyle/>
                    <a:p>
                      <a:pPr algn="ctr">
                        <a:lnSpc>
                          <a:spcPct val="100000"/>
                        </a:lnSpc>
                        <a:spcAft>
                          <a:spcPts val="0"/>
                        </a:spcAft>
                      </a:pPr>
                      <a:r>
                        <a:rPr lang="en-US" sz="4000" dirty="0">
                          <a:effectLst/>
                          <a:latin typeface="Roboto Condensed" panose="02000000000000000000" pitchFamily="2" charset="0"/>
                          <a:ea typeface="Roboto Condensed" panose="02000000000000000000" pitchFamily="2" charset="0"/>
                        </a:rPr>
                        <a:t>Con </a:t>
                      </a:r>
                      <a:r>
                        <a:rPr lang="en-US" sz="4000" dirty="0" err="1">
                          <a:effectLst/>
                          <a:latin typeface="Roboto Condensed" panose="02000000000000000000" pitchFamily="2" charset="0"/>
                          <a:ea typeface="Roboto Condensed" panose="02000000000000000000" pitchFamily="2" charset="0"/>
                        </a:rPr>
                        <a:t>người</a:t>
                      </a:r>
                      <a:endParaRPr lang="en-US" sz="40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3131086555"/>
                  </a:ext>
                </a:extLst>
              </a:tr>
              <a:tr h="370840">
                <a:tc>
                  <a:txBody>
                    <a:bodyPr/>
                    <a:lstStyle/>
                    <a:p>
                      <a:pPr algn="ctr">
                        <a:lnSpc>
                          <a:spcPct val="100000"/>
                        </a:lnSpc>
                        <a:spcAft>
                          <a:spcPts val="0"/>
                        </a:spcAft>
                      </a:pPr>
                      <a:r>
                        <a:rPr lang="en-US" sz="4000" b="1">
                          <a:effectLst/>
                          <a:latin typeface="Roboto Condensed" panose="02000000000000000000" pitchFamily="2" charset="0"/>
                          <a:ea typeface="Roboto Condensed" panose="02000000000000000000" pitchFamily="2" charset="0"/>
                        </a:rPr>
                        <a:t>Tính cách, hành động</a:t>
                      </a:r>
                      <a:endParaRPr lang="en-US" sz="40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just">
                        <a:lnSpc>
                          <a:spcPct val="100000"/>
                        </a:lnSpc>
                        <a:spcAft>
                          <a:spcPts val="0"/>
                        </a:spcAft>
                      </a:pPr>
                      <a:r>
                        <a:rPr lang="en-US" sz="4000">
                          <a:effectLst/>
                          <a:latin typeface="Roboto Condensed" panose="02000000000000000000" pitchFamily="2" charset="0"/>
                          <a:ea typeface="Roboto Condensed" panose="02000000000000000000" pitchFamily="2" charset="0"/>
                        </a:rPr>
                        <a:t>Kiêu ngạo, tự cho mình là chúa tể</a:t>
                      </a:r>
                    </a:p>
                  </a:txBody>
                  <a:tcPr marL="68580" marR="68580" marT="0" marB="0"/>
                </a:tc>
                <a:tc>
                  <a:txBody>
                    <a:bodyPr/>
                    <a:lstStyle/>
                    <a:p>
                      <a:pPr algn="just">
                        <a:lnSpc>
                          <a:spcPct val="100000"/>
                        </a:lnSpc>
                        <a:spcAft>
                          <a:spcPts val="0"/>
                        </a:spcAft>
                      </a:pPr>
                      <a:r>
                        <a:rPr lang="en-US" sz="4000" dirty="0">
                          <a:effectLst/>
                          <a:latin typeface="Roboto Condensed" panose="02000000000000000000" pitchFamily="2" charset="0"/>
                          <a:ea typeface="Roboto Condensed" panose="02000000000000000000" pitchFamily="2" charset="0"/>
                        </a:rPr>
                        <a:t>Khi </a:t>
                      </a:r>
                      <a:r>
                        <a:rPr lang="en-US" sz="4000" dirty="0" err="1">
                          <a:effectLst/>
                          <a:latin typeface="Roboto Condensed" panose="02000000000000000000" pitchFamily="2" charset="0"/>
                          <a:ea typeface="Roboto Condensed" panose="02000000000000000000" pitchFamily="2" charset="0"/>
                        </a:rPr>
                        <a:t>được</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mọi</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người</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góp</a:t>
                      </a:r>
                      <a:r>
                        <a:rPr lang="en-US" sz="4000" dirty="0">
                          <a:effectLst/>
                          <a:latin typeface="Roboto Condensed" panose="02000000000000000000" pitchFamily="2" charset="0"/>
                          <a:ea typeface="Roboto Condensed" panose="02000000000000000000" pitchFamily="2" charset="0"/>
                        </a:rPr>
                        <a:t> ý, </a:t>
                      </a:r>
                      <a:r>
                        <a:rPr lang="en-US" sz="4000" dirty="0" err="1">
                          <a:effectLst/>
                          <a:latin typeface="Roboto Condensed" panose="02000000000000000000" pitchFamily="2" charset="0"/>
                          <a:ea typeface="Roboto Condensed" panose="02000000000000000000" pitchFamily="2" charset="0"/>
                        </a:rPr>
                        <a:t>anh</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thợ</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đều</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làm</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theo</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mù</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quáng</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mà</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không</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hề</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cân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nhắc</a:t>
                      </a:r>
                      <a:r>
                        <a:rPr lang="en-US" sz="4000" dirty="0">
                          <a:effectLst/>
                          <a:latin typeface="Roboto Condensed" panose="02000000000000000000" pitchFamily="2" charset="0"/>
                          <a:ea typeface="Roboto Condensed" panose="02000000000000000000" pitchFamily="2" charset="0"/>
                        </a:rPr>
                        <a:t>.</a:t>
                      </a:r>
                    </a:p>
                  </a:txBody>
                  <a:tcPr marL="68580" marR="68580" marT="0" marB="0"/>
                </a:tc>
                <a:extLst>
                  <a:ext uri="{0D108BD9-81ED-4DB2-BD59-A6C34878D82A}">
                    <a16:rowId xmlns:a16="http://schemas.microsoft.com/office/drawing/2014/main" val="2385090929"/>
                  </a:ext>
                </a:extLst>
              </a:tr>
            </a:tbl>
          </a:graphicData>
        </a:graphic>
      </p:graphicFrame>
    </p:spTree>
    <p:extLst>
      <p:ext uri="{BB962C8B-B14F-4D97-AF65-F5344CB8AC3E}">
        <p14:creationId xmlns:p14="http://schemas.microsoft.com/office/powerpoint/2010/main" val="423245702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15019" y="-1958365"/>
            <a:ext cx="8857962" cy="14203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499518"/>
            <a:ext cx="5284471" cy="38720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TextBox 5"/>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6" name="TextBox 6"/>
          <p:cNvSpPr txBox="1"/>
          <p:nvPr/>
        </p:nvSpPr>
        <p:spPr>
          <a:xfrm>
            <a:off x="2321570" y="1895619"/>
            <a:ext cx="11717896" cy="830580"/>
          </a:xfrm>
          <a:prstGeom prst="rect">
            <a:avLst/>
          </a:prstGeom>
        </p:spPr>
        <p:txBody>
          <a:bodyPr lIns="0" tIns="0" rIns="0" bIns="0" rtlCol="0" anchor="t">
            <a:spAutoFit/>
          </a:bodyPr>
          <a:lstStyle/>
          <a:p>
            <a:pPr>
              <a:lnSpc>
                <a:spcPts val="6720"/>
              </a:lnSpc>
            </a:pPr>
            <a:r>
              <a:rPr lang="en-US" sz="4800">
                <a:solidFill>
                  <a:srgbClr val="000000"/>
                </a:solidFill>
                <a:latin typeface="DejaVu Serif"/>
              </a:rPr>
              <a:t>3. Bối cảnh</a:t>
            </a:r>
          </a:p>
        </p:txBody>
      </p:sp>
      <p:graphicFrame>
        <p:nvGraphicFramePr>
          <p:cNvPr id="7" name="Table 6">
            <a:extLst>
              <a:ext uri="{FF2B5EF4-FFF2-40B4-BE49-F238E27FC236}">
                <a16:creationId xmlns:a16="http://schemas.microsoft.com/office/drawing/2014/main" id="{189CE9FB-8409-2D18-D1BB-31B411745717}"/>
              </a:ext>
            </a:extLst>
          </p:cNvPr>
          <p:cNvGraphicFramePr>
            <a:graphicFrameLocks noGrp="1"/>
          </p:cNvGraphicFramePr>
          <p:nvPr>
            <p:extLst>
              <p:ext uri="{D42A27DB-BD31-4B8C-83A1-F6EECF244321}">
                <p14:modId xmlns:p14="http://schemas.microsoft.com/office/powerpoint/2010/main" val="2288285356"/>
              </p:ext>
            </p:extLst>
          </p:nvPr>
        </p:nvGraphicFramePr>
        <p:xfrm>
          <a:off x="3352800" y="2812766"/>
          <a:ext cx="11717896" cy="5454933"/>
        </p:xfrm>
        <a:graphic>
          <a:graphicData uri="http://schemas.openxmlformats.org/drawingml/2006/table">
            <a:tbl>
              <a:tblPr bandRow="1">
                <a:tableStyleId>{69C7853C-536D-4A76-A0AE-DD22124D55A5}</a:tableStyleId>
              </a:tblPr>
              <a:tblGrid>
                <a:gridCol w="5858948">
                  <a:extLst>
                    <a:ext uri="{9D8B030D-6E8A-4147-A177-3AD203B41FA5}">
                      <a16:colId xmlns:a16="http://schemas.microsoft.com/office/drawing/2014/main" val="3126247928"/>
                    </a:ext>
                  </a:extLst>
                </a:gridCol>
                <a:gridCol w="5858948">
                  <a:extLst>
                    <a:ext uri="{9D8B030D-6E8A-4147-A177-3AD203B41FA5}">
                      <a16:colId xmlns:a16="http://schemas.microsoft.com/office/drawing/2014/main" val="2261199130"/>
                    </a:ext>
                  </a:extLst>
                </a:gridCol>
              </a:tblGrid>
              <a:tr h="779276">
                <a:tc>
                  <a:txBody>
                    <a:bodyPr/>
                    <a:lstStyle/>
                    <a:p>
                      <a:pPr algn="ctr">
                        <a:lnSpc>
                          <a:spcPct val="100000"/>
                        </a:lnSpc>
                        <a:spcAft>
                          <a:spcPts val="0"/>
                        </a:spcAft>
                      </a:pPr>
                      <a:r>
                        <a:rPr lang="en-US" sz="4000" b="1" dirty="0" err="1">
                          <a:effectLst/>
                        </a:rPr>
                        <a:t>Ếch</a:t>
                      </a:r>
                      <a:r>
                        <a:rPr lang="en-US" sz="4000" b="1" dirty="0">
                          <a:effectLst/>
                        </a:rPr>
                        <a:t> </a:t>
                      </a:r>
                      <a:r>
                        <a:rPr lang="en-US" sz="4000" b="1" dirty="0" err="1">
                          <a:effectLst/>
                        </a:rPr>
                        <a:t>ngồi</a:t>
                      </a:r>
                      <a:r>
                        <a:rPr lang="en-US" sz="4000" b="1" dirty="0">
                          <a:effectLst/>
                        </a:rPr>
                        <a:t> </a:t>
                      </a:r>
                      <a:r>
                        <a:rPr lang="en-US" sz="4000" b="1" dirty="0" err="1">
                          <a:effectLst/>
                        </a:rPr>
                        <a:t>đáy</a:t>
                      </a:r>
                      <a:r>
                        <a:rPr lang="en-US" sz="4000" b="1" dirty="0">
                          <a:effectLst/>
                        </a:rPr>
                        <a:t> </a:t>
                      </a:r>
                      <a:r>
                        <a:rPr lang="en-US" sz="4000" b="1" dirty="0" err="1">
                          <a:effectLst/>
                        </a:rPr>
                        <a:t>giếng</a:t>
                      </a:r>
                      <a:endParaRPr lang="en-US" sz="4000" b="1" dirty="0">
                        <a:effectLst/>
                        <a:latin typeface="Roboto Condensed" panose="02000000000000000000" pitchFamily="2" charset="0"/>
                        <a:ea typeface="Roboto Condensed" panose="02000000000000000000" pitchFamily="2" charset="0"/>
                      </a:endParaRPr>
                    </a:p>
                  </a:txBody>
                  <a:tcPr marL="62598" marR="62598" marT="0" marB="0"/>
                </a:tc>
                <a:tc>
                  <a:txBody>
                    <a:bodyPr/>
                    <a:lstStyle/>
                    <a:p>
                      <a:pPr algn="ctr">
                        <a:lnSpc>
                          <a:spcPct val="100000"/>
                        </a:lnSpc>
                        <a:spcAft>
                          <a:spcPts val="0"/>
                        </a:spcAft>
                      </a:pPr>
                      <a:r>
                        <a:rPr lang="en-US" sz="4000" b="1" dirty="0" err="1">
                          <a:effectLst/>
                        </a:rPr>
                        <a:t>Đẽo</a:t>
                      </a:r>
                      <a:r>
                        <a:rPr lang="en-US" sz="4000" b="1" dirty="0">
                          <a:effectLst/>
                        </a:rPr>
                        <a:t> </a:t>
                      </a:r>
                      <a:r>
                        <a:rPr lang="en-US" sz="4000" b="1" dirty="0" err="1">
                          <a:effectLst/>
                        </a:rPr>
                        <a:t>cày</a:t>
                      </a:r>
                      <a:r>
                        <a:rPr lang="en-US" sz="4000" b="1" dirty="0">
                          <a:effectLst/>
                        </a:rPr>
                        <a:t> </a:t>
                      </a:r>
                      <a:r>
                        <a:rPr lang="en-US" sz="4000" b="1" dirty="0" err="1">
                          <a:effectLst/>
                        </a:rPr>
                        <a:t>giữa</a:t>
                      </a:r>
                      <a:r>
                        <a:rPr lang="en-US" sz="4000" b="1" dirty="0">
                          <a:effectLst/>
                        </a:rPr>
                        <a:t> </a:t>
                      </a:r>
                      <a:r>
                        <a:rPr lang="en-US" sz="4000" b="1" dirty="0" err="1">
                          <a:effectLst/>
                        </a:rPr>
                        <a:t>đường</a:t>
                      </a:r>
                      <a:endParaRPr lang="en-US" sz="4000" b="1" dirty="0">
                        <a:effectLst/>
                        <a:latin typeface="Roboto Condensed" panose="02000000000000000000" pitchFamily="2" charset="0"/>
                        <a:ea typeface="Roboto Condensed" panose="02000000000000000000" pitchFamily="2" charset="0"/>
                      </a:endParaRPr>
                    </a:p>
                  </a:txBody>
                  <a:tcPr marL="62598" marR="62598" marT="0" marB="0"/>
                </a:tc>
                <a:extLst>
                  <a:ext uri="{0D108BD9-81ED-4DB2-BD59-A6C34878D82A}">
                    <a16:rowId xmlns:a16="http://schemas.microsoft.com/office/drawing/2014/main" val="254226442"/>
                  </a:ext>
                </a:extLst>
              </a:tr>
              <a:tr h="4675657">
                <a:tc>
                  <a:txBody>
                    <a:bodyPr/>
                    <a:lstStyle/>
                    <a:p>
                      <a:pPr algn="just">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2598" marR="62598" marT="0" marB="0"/>
                </a:tc>
                <a:tc>
                  <a:txBody>
                    <a:bodyPr/>
                    <a:lstStyle/>
                    <a:p>
                      <a:pPr algn="just">
                        <a:lnSpc>
                          <a:spcPct val="100000"/>
                        </a:lnSpc>
                        <a:spcAft>
                          <a:spcPts val="0"/>
                        </a:spcAft>
                      </a:pPr>
                      <a:endParaRPr lang="en-US" sz="4000" dirty="0">
                        <a:effectLst/>
                        <a:latin typeface="Roboto Condensed" panose="02000000000000000000" pitchFamily="2" charset="0"/>
                        <a:ea typeface="Roboto Condensed" panose="02000000000000000000" pitchFamily="2" charset="0"/>
                      </a:endParaRPr>
                    </a:p>
                  </a:txBody>
                  <a:tcPr marL="62598" marR="62598" marT="0" marB="0"/>
                </a:tc>
                <a:extLst>
                  <a:ext uri="{0D108BD9-81ED-4DB2-BD59-A6C34878D82A}">
                    <a16:rowId xmlns:a16="http://schemas.microsoft.com/office/drawing/2014/main" val="4051294024"/>
                  </a:ext>
                </a:extLst>
              </a:tr>
            </a:tbl>
          </a:graphicData>
        </a:graphic>
      </p:graphicFrame>
      <p:sp>
        <p:nvSpPr>
          <p:cNvPr id="8" name="TextBox 7">
            <a:extLst>
              <a:ext uri="{FF2B5EF4-FFF2-40B4-BE49-F238E27FC236}">
                <a16:creationId xmlns:a16="http://schemas.microsoft.com/office/drawing/2014/main" id="{930604BB-8F46-08D8-C3F7-522781D879C4}"/>
              </a:ext>
            </a:extLst>
          </p:cNvPr>
          <p:cNvSpPr txBox="1"/>
          <p:nvPr/>
        </p:nvSpPr>
        <p:spPr>
          <a:xfrm>
            <a:off x="3505200" y="3619500"/>
            <a:ext cx="5638800" cy="4185761"/>
          </a:xfrm>
          <a:prstGeom prst="rect">
            <a:avLst/>
          </a:prstGeom>
          <a:noFill/>
        </p:spPr>
        <p:txBody>
          <a:bodyPr wrap="square" rtlCol="0">
            <a:spAutoFit/>
          </a:bodyPr>
          <a:lstStyle/>
          <a:p>
            <a:pPr algn="just">
              <a:lnSpc>
                <a:spcPct val="100000"/>
              </a:lnSpc>
              <a:spcAft>
                <a:spcPts val="0"/>
              </a:spcAft>
            </a:pPr>
            <a:r>
              <a:rPr lang="en-US" sz="3800" dirty="0">
                <a:effectLst/>
                <a:latin typeface="Roboto Condensed" panose="02000000000000000000" pitchFamily="2" charset="0"/>
                <a:ea typeface="Roboto Condensed" panose="02000000000000000000" pitchFamily="2" charset="0"/>
              </a:rPr>
              <a:t>(1) Khi ở </a:t>
            </a:r>
            <a:r>
              <a:rPr lang="en-US" sz="3800" dirty="0" err="1">
                <a:effectLst/>
                <a:latin typeface="Roboto Condensed" panose="02000000000000000000" pitchFamily="2" charset="0"/>
                <a:ea typeface="Roboto Condensed" panose="02000000000000000000" pitchFamily="2" charset="0"/>
              </a:rPr>
              <a:t>trong</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giếng</a:t>
            </a:r>
            <a:r>
              <a:rPr lang="en-US" sz="3800" dirty="0">
                <a:effectLst/>
                <a:latin typeface="Roboto Condensed" panose="02000000000000000000" pitchFamily="2" charset="0"/>
                <a:ea typeface="Roboto Condensed" panose="02000000000000000000" pitchFamily="2" charset="0"/>
              </a:rPr>
              <a:t>:</a:t>
            </a:r>
          </a:p>
          <a:p>
            <a:pPr algn="just">
              <a:lnSpc>
                <a:spcPct val="100000"/>
              </a:lnSpc>
              <a:spcAft>
                <a:spcPts val="0"/>
              </a:spcAft>
            </a:pP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Không</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gian</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nhỏ</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bé</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chật</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hẹp</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Xung</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quanh</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chỉ</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có</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vài</a:t>
            </a:r>
            <a:r>
              <a:rPr lang="en-US" sz="3800" dirty="0">
                <a:effectLst/>
                <a:latin typeface="Roboto Condensed" panose="02000000000000000000" pitchFamily="2" charset="0"/>
                <a:ea typeface="Roboto Condensed" panose="02000000000000000000" pitchFamily="2" charset="0"/>
              </a:rPr>
              <a:t> con </a:t>
            </a:r>
            <a:r>
              <a:rPr lang="en-US" sz="3800" dirty="0" err="1">
                <a:effectLst/>
                <a:latin typeface="Roboto Condensed" panose="02000000000000000000" pitchFamily="2" charset="0"/>
                <a:ea typeface="Roboto Condensed" panose="02000000000000000000" pitchFamily="2" charset="0"/>
              </a:rPr>
              <a:t>nhái</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cua</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ốc</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bé</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nhỏ</a:t>
            </a:r>
            <a:r>
              <a:rPr lang="en-US" sz="3800" dirty="0">
                <a:effectLst/>
                <a:latin typeface="Roboto Condensed" panose="02000000000000000000" pitchFamily="2" charset="0"/>
                <a:ea typeface="Roboto Condensed" panose="02000000000000000000" pitchFamily="2" charset="0"/>
              </a:rPr>
              <a:t>.</a:t>
            </a:r>
          </a:p>
          <a:p>
            <a:pPr algn="just">
              <a:lnSpc>
                <a:spcPct val="100000"/>
              </a:lnSpc>
              <a:spcAft>
                <a:spcPts val="0"/>
              </a:spcAft>
            </a:pPr>
            <a:r>
              <a:rPr lang="en-US" sz="3800" dirty="0">
                <a:effectLst/>
                <a:latin typeface="Roboto Condensed" panose="02000000000000000000" pitchFamily="2" charset="0"/>
                <a:ea typeface="Roboto Condensed" panose="02000000000000000000" pitchFamily="2" charset="0"/>
              </a:rPr>
              <a:t>(2) Khi </a:t>
            </a:r>
            <a:r>
              <a:rPr lang="en-US" sz="3800" dirty="0" err="1">
                <a:effectLst/>
                <a:latin typeface="Roboto Condensed" panose="02000000000000000000" pitchFamily="2" charset="0"/>
                <a:ea typeface="Roboto Condensed" panose="02000000000000000000" pitchFamily="2" charset="0"/>
              </a:rPr>
              <a:t>ra</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khỏi</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giếng</a:t>
            </a:r>
            <a:r>
              <a:rPr lang="en-US" sz="3800" dirty="0">
                <a:effectLst/>
                <a:latin typeface="Roboto Condensed" panose="02000000000000000000" pitchFamily="2" charset="0"/>
                <a:ea typeface="Roboto Condensed" panose="02000000000000000000" pitchFamily="2" charset="0"/>
              </a:rPr>
              <a:t>:</a:t>
            </a:r>
          </a:p>
          <a:p>
            <a:pPr algn="just">
              <a:lnSpc>
                <a:spcPct val="100000"/>
              </a:lnSpc>
              <a:spcAft>
                <a:spcPts val="0"/>
              </a:spcAft>
            </a:pP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Môi</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trường</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thay</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đổi</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rông</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lớn</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nhiều</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thứ</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mới</a:t>
            </a:r>
            <a:r>
              <a:rPr lang="en-US" sz="3800" dirty="0">
                <a:effectLst/>
                <a:latin typeface="Roboto Condensed" panose="02000000000000000000" pitchFamily="2" charset="0"/>
                <a:ea typeface="Roboto Condensed" panose="02000000000000000000" pitchFamily="2" charset="0"/>
              </a:rPr>
              <a:t> </a:t>
            </a:r>
            <a:r>
              <a:rPr lang="en-US" sz="3800" dirty="0" err="1">
                <a:effectLst/>
                <a:latin typeface="Roboto Condensed" panose="02000000000000000000" pitchFamily="2" charset="0"/>
                <a:ea typeface="Roboto Condensed" panose="02000000000000000000" pitchFamily="2" charset="0"/>
              </a:rPr>
              <a:t>lạ</a:t>
            </a:r>
            <a:r>
              <a:rPr lang="en-US" sz="3800" dirty="0">
                <a:effectLst/>
                <a:latin typeface="Roboto Condensed" panose="02000000000000000000" pitchFamily="2" charset="0"/>
                <a:ea typeface="Roboto Condensed" panose="02000000000000000000" pitchFamily="2" charset="0"/>
              </a:rPr>
              <a:t>.</a:t>
            </a:r>
          </a:p>
        </p:txBody>
      </p:sp>
      <p:sp>
        <p:nvSpPr>
          <p:cNvPr id="9" name="TextBox 8">
            <a:extLst>
              <a:ext uri="{FF2B5EF4-FFF2-40B4-BE49-F238E27FC236}">
                <a16:creationId xmlns:a16="http://schemas.microsoft.com/office/drawing/2014/main" id="{0ECA2248-E426-7BE6-9798-C2F68D3EC459}"/>
              </a:ext>
            </a:extLst>
          </p:cNvPr>
          <p:cNvSpPr txBox="1"/>
          <p:nvPr/>
        </p:nvSpPr>
        <p:spPr>
          <a:xfrm>
            <a:off x="9296400" y="3870261"/>
            <a:ext cx="5638800" cy="3785652"/>
          </a:xfrm>
          <a:prstGeom prst="rect">
            <a:avLst/>
          </a:prstGeom>
          <a:noFill/>
        </p:spPr>
        <p:txBody>
          <a:bodyPr wrap="square" rtlCol="0">
            <a:spAutoFit/>
          </a:bodyPr>
          <a:lstStyle/>
          <a:p>
            <a:pPr algn="just"/>
            <a:r>
              <a:rPr lang="en-US" sz="4000" dirty="0">
                <a:effectLst/>
                <a:latin typeface="Roboto Condensed" panose="02000000000000000000" pitchFamily="2" charset="0"/>
                <a:ea typeface="Roboto Condensed" panose="02000000000000000000" pitchFamily="2" charset="0"/>
              </a:rPr>
              <a:t>Anh </a:t>
            </a:r>
            <a:r>
              <a:rPr lang="en-US" sz="4000" dirty="0" err="1">
                <a:effectLst/>
                <a:latin typeface="Roboto Condensed" panose="02000000000000000000" pitchFamily="2" charset="0"/>
                <a:ea typeface="Roboto Condensed" panose="02000000000000000000" pitchFamily="2" charset="0"/>
              </a:rPr>
              <a:t>thợ</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mộc</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dốc</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hết</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vốn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mua</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gỗ</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đẽo</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cày</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bán</a:t>
            </a:r>
            <a:r>
              <a:rPr lang="en-US" sz="4000" dirty="0">
                <a:effectLst/>
                <a:latin typeface="Roboto Condensed" panose="02000000000000000000" pitchFamily="2" charset="0"/>
                <a:ea typeface="Roboto Condensed" panose="02000000000000000000" pitchFamily="2" charset="0"/>
              </a:rPr>
              <a:t>. Do </a:t>
            </a:r>
            <a:r>
              <a:rPr lang="en-US" sz="4000" dirty="0" err="1">
                <a:effectLst/>
                <a:latin typeface="Roboto Condensed" panose="02000000000000000000" pitchFamily="2" charset="0"/>
                <a:ea typeface="Roboto Condensed" panose="02000000000000000000" pitchFamily="2" charset="0"/>
              </a:rPr>
              <a:t>không</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gian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quán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nằm</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ven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đường</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nên</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người</a:t>
            </a:r>
            <a:r>
              <a:rPr lang="en-US" sz="4000" dirty="0">
                <a:effectLst/>
                <a:latin typeface="Roboto Condensed" panose="02000000000000000000" pitchFamily="2" charset="0"/>
                <a:ea typeface="Roboto Condensed" panose="02000000000000000000" pitchFamily="2" charset="0"/>
              </a:rPr>
              <a:t> qua, </a:t>
            </a:r>
            <a:r>
              <a:rPr lang="en-US" sz="4000" dirty="0" err="1">
                <a:effectLst/>
                <a:latin typeface="Roboto Condensed" panose="02000000000000000000" pitchFamily="2" charset="0"/>
                <a:ea typeface="Roboto Condensed" panose="02000000000000000000" pitchFamily="2" charset="0"/>
              </a:rPr>
              <a:t>kẻ</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lại</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thường</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ghé</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vào</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xem</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và</a:t>
            </a:r>
            <a:r>
              <a:rPr lang="en-US" sz="4000" dirty="0">
                <a:effectLst/>
                <a:latin typeface="Roboto Condensed" panose="02000000000000000000" pitchFamily="2" charset="0"/>
                <a:ea typeface="Roboto Condensed" panose="02000000000000000000" pitchFamily="2" charset="0"/>
              </a:rPr>
              <a:t> </a:t>
            </a:r>
            <a:r>
              <a:rPr lang="en-US" sz="4000" dirty="0" err="1">
                <a:effectLst/>
                <a:latin typeface="Roboto Condensed" panose="02000000000000000000" pitchFamily="2" charset="0"/>
                <a:ea typeface="Roboto Condensed" panose="02000000000000000000" pitchFamily="2" charset="0"/>
              </a:rPr>
              <a:t>góp</a:t>
            </a:r>
            <a:r>
              <a:rPr lang="en-US" sz="4000" dirty="0">
                <a:effectLst/>
                <a:latin typeface="Roboto Condensed" panose="02000000000000000000" pitchFamily="2" charset="0"/>
                <a:ea typeface="Roboto Condensed" panose="02000000000000000000" pitchFamily="2" charset="0"/>
              </a:rPr>
              <a:t> ý.</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15019" y="-1958365"/>
            <a:ext cx="8857962" cy="142037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37342" y="-915174"/>
            <a:ext cx="3060378" cy="3060378"/>
          </a:xfrm>
          <a:prstGeom prst="rect">
            <a:avLst/>
          </a:prstGeom>
        </p:spPr>
      </p:pic>
      <p:grpSp>
        <p:nvGrpSpPr>
          <p:cNvPr id="4" name="Group 4"/>
          <p:cNvGrpSpPr/>
          <p:nvPr/>
        </p:nvGrpSpPr>
        <p:grpSpPr>
          <a:xfrm>
            <a:off x="2635405" y="2944623"/>
            <a:ext cx="6052935" cy="6627858"/>
            <a:chOff x="0" y="0"/>
            <a:chExt cx="1594189" cy="1745609"/>
          </a:xfrm>
        </p:grpSpPr>
        <p:sp>
          <p:nvSpPr>
            <p:cNvPr id="5" name="Freeform 5"/>
            <p:cNvSpPr/>
            <p:nvPr/>
          </p:nvSpPr>
          <p:spPr>
            <a:xfrm>
              <a:off x="0" y="0"/>
              <a:ext cx="1594189" cy="1745609"/>
            </a:xfrm>
            <a:custGeom>
              <a:avLst/>
              <a:gdLst/>
              <a:ahLst/>
              <a:cxnLst/>
              <a:rect l="l" t="t" r="r" b="b"/>
              <a:pathLst>
                <a:path w="1594189" h="1745609">
                  <a:moveTo>
                    <a:pt x="65231" y="0"/>
                  </a:moveTo>
                  <a:lnTo>
                    <a:pt x="1528958" y="0"/>
                  </a:lnTo>
                  <a:cubicBezTo>
                    <a:pt x="1564984" y="0"/>
                    <a:pt x="1594189" y="29205"/>
                    <a:pt x="1594189" y="65231"/>
                  </a:cubicBezTo>
                  <a:lnTo>
                    <a:pt x="1594189" y="1680378"/>
                  </a:lnTo>
                  <a:cubicBezTo>
                    <a:pt x="1594189" y="1697678"/>
                    <a:pt x="1587316" y="1714270"/>
                    <a:pt x="1575083" y="1726503"/>
                  </a:cubicBezTo>
                  <a:cubicBezTo>
                    <a:pt x="1562850" y="1738736"/>
                    <a:pt x="1546258" y="1745609"/>
                    <a:pt x="1528958" y="1745609"/>
                  </a:cubicBezTo>
                  <a:lnTo>
                    <a:pt x="65231" y="1745609"/>
                  </a:lnTo>
                  <a:cubicBezTo>
                    <a:pt x="47931" y="1745609"/>
                    <a:pt x="31339" y="1738736"/>
                    <a:pt x="19106" y="1726503"/>
                  </a:cubicBezTo>
                  <a:cubicBezTo>
                    <a:pt x="6873" y="1714270"/>
                    <a:pt x="0" y="1697678"/>
                    <a:pt x="0" y="1680378"/>
                  </a:cubicBezTo>
                  <a:lnTo>
                    <a:pt x="0" y="65231"/>
                  </a:lnTo>
                  <a:cubicBezTo>
                    <a:pt x="0" y="47931"/>
                    <a:pt x="6873" y="31339"/>
                    <a:pt x="19106" y="19106"/>
                  </a:cubicBezTo>
                  <a:cubicBezTo>
                    <a:pt x="31339" y="6873"/>
                    <a:pt x="47931" y="0"/>
                    <a:pt x="65231" y="0"/>
                  </a:cubicBezTo>
                  <a:close/>
                </a:path>
              </a:pathLst>
            </a:custGeom>
            <a:solidFill>
              <a:srgbClr val="FFFFFF"/>
            </a:solidFill>
            <a:ln w="38100">
              <a:solidFill>
                <a:srgbClr val="000000"/>
              </a:solidFill>
            </a:ln>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3119"/>
                </a:lnSpc>
              </a:pPr>
              <a:endParaRPr/>
            </a:p>
          </p:txBody>
        </p:sp>
      </p:grpSp>
      <p:grpSp>
        <p:nvGrpSpPr>
          <p:cNvPr id="7" name="Group 7"/>
          <p:cNvGrpSpPr/>
          <p:nvPr/>
        </p:nvGrpSpPr>
        <p:grpSpPr>
          <a:xfrm>
            <a:off x="9454261" y="2925780"/>
            <a:ext cx="6513271" cy="6447119"/>
            <a:chOff x="8028" y="0"/>
            <a:chExt cx="1715429" cy="1698007"/>
          </a:xfrm>
        </p:grpSpPr>
        <p:sp>
          <p:nvSpPr>
            <p:cNvPr id="8" name="Freeform 8"/>
            <p:cNvSpPr/>
            <p:nvPr/>
          </p:nvSpPr>
          <p:spPr>
            <a:xfrm>
              <a:off x="8028" y="0"/>
              <a:ext cx="1715429" cy="1698007"/>
            </a:xfrm>
            <a:custGeom>
              <a:avLst/>
              <a:gdLst/>
              <a:ahLst/>
              <a:cxnLst/>
              <a:rect l="l" t="t" r="r" b="b"/>
              <a:pathLst>
                <a:path w="1715429" h="1698007">
                  <a:moveTo>
                    <a:pt x="60621" y="0"/>
                  </a:moveTo>
                  <a:lnTo>
                    <a:pt x="1654809" y="0"/>
                  </a:lnTo>
                  <a:cubicBezTo>
                    <a:pt x="1688289" y="0"/>
                    <a:pt x="1715429" y="27141"/>
                    <a:pt x="1715429" y="60621"/>
                  </a:cubicBezTo>
                  <a:lnTo>
                    <a:pt x="1715429" y="1637386"/>
                  </a:lnTo>
                  <a:cubicBezTo>
                    <a:pt x="1715429" y="1670866"/>
                    <a:pt x="1688289" y="1698007"/>
                    <a:pt x="1654809" y="1698007"/>
                  </a:cubicBezTo>
                  <a:lnTo>
                    <a:pt x="60621" y="1698007"/>
                  </a:lnTo>
                  <a:cubicBezTo>
                    <a:pt x="27141" y="1698007"/>
                    <a:pt x="0" y="1670866"/>
                    <a:pt x="0" y="1637386"/>
                  </a:cubicBezTo>
                  <a:lnTo>
                    <a:pt x="0" y="60621"/>
                  </a:lnTo>
                  <a:cubicBezTo>
                    <a:pt x="0" y="27141"/>
                    <a:pt x="27141" y="0"/>
                    <a:pt x="60621" y="0"/>
                  </a:cubicBezTo>
                  <a:close/>
                </a:path>
              </a:pathLst>
            </a:custGeom>
            <a:solidFill>
              <a:srgbClr val="FEFFFF"/>
            </a:solidFill>
            <a:ln w="38100">
              <a:solidFill>
                <a:srgbClr val="000000"/>
              </a:solidFill>
            </a:ln>
          </p:spPr>
        </p:sp>
        <p:sp>
          <p:nvSpPr>
            <p:cNvPr id="9" name="TextBox 9"/>
            <p:cNvSpPr txBox="1"/>
            <p:nvPr/>
          </p:nvSpPr>
          <p:spPr>
            <a:xfrm>
              <a:off x="8028" y="133109"/>
              <a:ext cx="1672327" cy="1519854"/>
            </a:xfrm>
            <a:prstGeom prst="rect">
              <a:avLst/>
            </a:prstGeom>
          </p:spPr>
          <p:txBody>
            <a:bodyPr lIns="50800" tIns="50800" rIns="50800" bIns="50800" rtlCol="0" anchor="ctr"/>
            <a:lstStyle/>
            <a:p>
              <a:pPr algn="just">
                <a:lnSpc>
                  <a:spcPts val="3707"/>
                </a:lnSpc>
              </a:pPr>
              <a:endParaRPr dirty="0"/>
            </a:p>
            <a:p>
              <a:pPr algn="just">
                <a:lnSpc>
                  <a:spcPts val="3707"/>
                </a:lnSpc>
              </a:pPr>
              <a:r>
                <a:rPr lang="en-US" sz="3599" dirty="0">
                  <a:solidFill>
                    <a:srgbClr val="000000"/>
                  </a:solidFill>
                  <a:latin typeface="Roboto Condensed"/>
                </a:rPr>
                <a:t>  </a:t>
              </a:r>
            </a:p>
            <a:p>
              <a:pPr algn="just">
                <a:lnSpc>
                  <a:spcPts val="3707"/>
                </a:lnSpc>
              </a:pPr>
              <a:r>
                <a:rPr lang="en-US" sz="3599" dirty="0">
                  <a:solidFill>
                    <a:srgbClr val="000000"/>
                  </a:solidFill>
                  <a:latin typeface="Roboto Condensed"/>
                </a:rPr>
                <a:t>       </a:t>
              </a:r>
              <a:r>
                <a:rPr lang="en-US" sz="3599" dirty="0" err="1">
                  <a:solidFill>
                    <a:srgbClr val="000000"/>
                  </a:solidFill>
                  <a:latin typeface="Roboto Condensed"/>
                </a:rPr>
                <a:t>Khuyên</a:t>
              </a:r>
              <a:r>
                <a:rPr lang="en-US" sz="3599" dirty="0">
                  <a:solidFill>
                    <a:srgbClr val="000000"/>
                  </a:solidFill>
                  <a:latin typeface="Roboto Condensed"/>
                </a:rPr>
                <a:t> </a:t>
              </a:r>
              <a:r>
                <a:rPr lang="en-US" sz="3599" dirty="0" err="1">
                  <a:solidFill>
                    <a:srgbClr val="000000"/>
                  </a:solidFill>
                  <a:latin typeface="Roboto Condensed"/>
                </a:rPr>
                <a:t>nhủ</a:t>
              </a:r>
              <a:r>
                <a:rPr lang="en-US" sz="3599" dirty="0">
                  <a:solidFill>
                    <a:srgbClr val="000000"/>
                  </a:solidFill>
                  <a:latin typeface="Roboto Condensed"/>
                </a:rPr>
                <a:t> </a:t>
              </a:r>
              <a:r>
                <a:rPr lang="en-US" sz="3599" dirty="0" err="1">
                  <a:solidFill>
                    <a:srgbClr val="000000"/>
                  </a:solidFill>
                  <a:latin typeface="Roboto Condensed"/>
                </a:rPr>
                <a:t>mọi</a:t>
              </a:r>
              <a:r>
                <a:rPr lang="en-US" sz="3599" dirty="0">
                  <a:solidFill>
                    <a:srgbClr val="000000"/>
                  </a:solidFill>
                  <a:latin typeface="Roboto Condensed"/>
                </a:rPr>
                <a:t> </a:t>
              </a:r>
              <a:r>
                <a:rPr lang="en-US" sz="3599" dirty="0" err="1">
                  <a:solidFill>
                    <a:srgbClr val="000000"/>
                  </a:solidFill>
                  <a:latin typeface="Roboto Condensed"/>
                </a:rPr>
                <a:t>người</a:t>
              </a:r>
              <a:r>
                <a:rPr lang="en-US" sz="3599" dirty="0">
                  <a:solidFill>
                    <a:srgbClr val="000000"/>
                  </a:solidFill>
                  <a:latin typeface="Roboto Condensed"/>
                </a:rPr>
                <a:t> </a:t>
              </a:r>
              <a:r>
                <a:rPr lang="en-US" sz="3599" dirty="0" err="1">
                  <a:solidFill>
                    <a:srgbClr val="000000"/>
                  </a:solidFill>
                  <a:latin typeface="Roboto Condensed"/>
                </a:rPr>
                <a:t>phải</a:t>
              </a:r>
              <a:r>
                <a:rPr lang="en-US" sz="3599" dirty="0">
                  <a:solidFill>
                    <a:srgbClr val="000000"/>
                  </a:solidFill>
                  <a:latin typeface="Roboto Condensed"/>
                </a:rPr>
                <a:t> </a:t>
              </a:r>
              <a:r>
                <a:rPr lang="en-US" sz="3599" dirty="0" err="1">
                  <a:solidFill>
                    <a:srgbClr val="000000"/>
                  </a:solidFill>
                  <a:latin typeface="Roboto Condensed"/>
                </a:rPr>
                <a:t>giữ</a:t>
              </a:r>
              <a:r>
                <a:rPr lang="en-US" sz="3599" dirty="0">
                  <a:solidFill>
                    <a:srgbClr val="000000"/>
                  </a:solidFill>
                  <a:latin typeface="Roboto Condensed"/>
                </a:rPr>
                <a:t> </a:t>
              </a:r>
              <a:r>
                <a:rPr lang="en-US" sz="3599" dirty="0" err="1">
                  <a:solidFill>
                    <a:srgbClr val="000000"/>
                  </a:solidFill>
                  <a:latin typeface="Roboto Condensed"/>
                </a:rPr>
                <a:t>vững</a:t>
              </a:r>
              <a:r>
                <a:rPr lang="en-US" sz="3599" dirty="0">
                  <a:solidFill>
                    <a:srgbClr val="000000"/>
                  </a:solidFill>
                  <a:latin typeface="Roboto Condensed"/>
                </a:rPr>
                <a:t> </a:t>
              </a:r>
              <a:r>
                <a:rPr lang="en-US" sz="3599" dirty="0" err="1">
                  <a:solidFill>
                    <a:srgbClr val="000000"/>
                  </a:solidFill>
                  <a:latin typeface="Roboto Condensed"/>
                </a:rPr>
                <a:t>lập</a:t>
              </a:r>
              <a:r>
                <a:rPr lang="en-US" sz="3599" dirty="0">
                  <a:solidFill>
                    <a:srgbClr val="000000"/>
                  </a:solidFill>
                  <a:latin typeface="Roboto Condensed"/>
                </a:rPr>
                <a:t> </a:t>
              </a:r>
              <a:r>
                <a:rPr lang="en-US" sz="3599" dirty="0" err="1">
                  <a:solidFill>
                    <a:srgbClr val="000000"/>
                  </a:solidFill>
                  <a:latin typeface="Roboto Condensed"/>
                </a:rPr>
                <a:t>trường</a:t>
              </a:r>
              <a:r>
                <a:rPr lang="en-US" sz="3599" dirty="0">
                  <a:solidFill>
                    <a:srgbClr val="000000"/>
                  </a:solidFill>
                  <a:latin typeface="Roboto Condensed"/>
                </a:rPr>
                <a:t>, </a:t>
              </a:r>
              <a:r>
                <a:rPr lang="en-US" sz="3599" dirty="0" err="1">
                  <a:solidFill>
                    <a:srgbClr val="000000"/>
                  </a:solidFill>
                  <a:latin typeface="Roboto Condensed"/>
                </a:rPr>
                <a:t>quan</a:t>
              </a:r>
              <a:r>
                <a:rPr lang="en-US" sz="3599" dirty="0">
                  <a:solidFill>
                    <a:srgbClr val="000000"/>
                  </a:solidFill>
                  <a:latin typeface="Roboto Condensed"/>
                </a:rPr>
                <a:t> </a:t>
              </a:r>
              <a:r>
                <a:rPr lang="en-US" sz="3599" dirty="0" err="1">
                  <a:solidFill>
                    <a:srgbClr val="000000"/>
                  </a:solidFill>
                  <a:latin typeface="Roboto Condensed"/>
                </a:rPr>
                <a:t>điểm</a:t>
              </a:r>
              <a:r>
                <a:rPr lang="en-US" sz="3599" dirty="0">
                  <a:solidFill>
                    <a:srgbClr val="000000"/>
                  </a:solidFill>
                  <a:latin typeface="Roboto Condensed"/>
                </a:rPr>
                <a:t> </a:t>
              </a:r>
              <a:r>
                <a:rPr lang="en-US" sz="3599" dirty="0" err="1">
                  <a:solidFill>
                    <a:srgbClr val="000000"/>
                  </a:solidFill>
                  <a:latin typeface="Roboto Condensed"/>
                </a:rPr>
                <a:t>vững</a:t>
              </a:r>
              <a:r>
                <a:rPr lang="en-US" sz="3599" dirty="0">
                  <a:solidFill>
                    <a:srgbClr val="000000"/>
                  </a:solidFill>
                  <a:latin typeface="Roboto Condensed"/>
                </a:rPr>
                <a:t> </a:t>
              </a:r>
              <a:r>
                <a:rPr lang="en-US" sz="3599" dirty="0" err="1">
                  <a:solidFill>
                    <a:srgbClr val="000000"/>
                  </a:solidFill>
                  <a:latin typeface="Roboto Condensed"/>
                </a:rPr>
                <a:t>vàng</a:t>
              </a:r>
              <a:r>
                <a:rPr lang="en-US" sz="3599" dirty="0">
                  <a:solidFill>
                    <a:srgbClr val="000000"/>
                  </a:solidFill>
                  <a:latin typeface="Roboto Condensed"/>
                </a:rPr>
                <a:t>, </a:t>
              </a:r>
              <a:r>
                <a:rPr lang="en-US" sz="3599" dirty="0" err="1">
                  <a:solidFill>
                    <a:srgbClr val="000000"/>
                  </a:solidFill>
                  <a:latin typeface="Roboto Condensed"/>
                </a:rPr>
                <a:t>kiên</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và</a:t>
              </a:r>
              <a:r>
                <a:rPr lang="en-US" sz="3599" dirty="0">
                  <a:solidFill>
                    <a:srgbClr val="000000"/>
                  </a:solidFill>
                  <a:latin typeface="Roboto Condensed"/>
                </a:rPr>
                <a:t> </a:t>
              </a:r>
              <a:r>
                <a:rPr lang="en-US" sz="3599" dirty="0" err="1">
                  <a:solidFill>
                    <a:srgbClr val="000000"/>
                  </a:solidFill>
                  <a:latin typeface="Roboto Condensed"/>
                </a:rPr>
                <a:t>bền</a:t>
              </a:r>
              <a:r>
                <a:rPr lang="en-US" sz="3599" dirty="0">
                  <a:solidFill>
                    <a:srgbClr val="000000"/>
                  </a:solidFill>
                  <a:latin typeface="Roboto Condensed"/>
                </a:rPr>
                <a:t> </a:t>
              </a:r>
              <a:r>
                <a:rPr lang="en-US" sz="3599" dirty="0" err="1">
                  <a:solidFill>
                    <a:srgbClr val="000000"/>
                  </a:solidFill>
                  <a:latin typeface="Roboto Condensed"/>
                </a:rPr>
                <a:t>chí</a:t>
              </a:r>
              <a:r>
                <a:rPr lang="en-US" sz="3599" dirty="0">
                  <a:solidFill>
                    <a:srgbClr val="000000"/>
                  </a:solidFill>
                  <a:latin typeface="Roboto Condensed"/>
                </a:rPr>
                <a:t> </a:t>
              </a:r>
              <a:r>
                <a:rPr lang="en-US" sz="3599" dirty="0" err="1">
                  <a:solidFill>
                    <a:srgbClr val="000000"/>
                  </a:solidFill>
                  <a:latin typeface="Roboto Condensed"/>
                </a:rPr>
                <a:t>để</a:t>
              </a:r>
              <a:r>
                <a:rPr lang="en-US" sz="3599" dirty="0">
                  <a:solidFill>
                    <a:srgbClr val="000000"/>
                  </a:solidFill>
                  <a:latin typeface="Roboto Condensed"/>
                </a:rPr>
                <a:t> </a:t>
              </a:r>
              <a:r>
                <a:rPr lang="en-US" sz="3599" dirty="0" err="1">
                  <a:solidFill>
                    <a:srgbClr val="000000"/>
                  </a:solidFill>
                  <a:latin typeface="Roboto Condensed"/>
                </a:rPr>
                <a:t>đạt</a:t>
              </a:r>
              <a:r>
                <a:rPr lang="en-US" sz="3599" dirty="0">
                  <a:solidFill>
                    <a:srgbClr val="000000"/>
                  </a:solidFill>
                  <a:latin typeface="Roboto Condensed"/>
                </a:rPr>
                <a:t> </a:t>
              </a:r>
              <a:r>
                <a:rPr lang="en-US" sz="3599" dirty="0" err="1">
                  <a:solidFill>
                    <a:srgbClr val="000000"/>
                  </a:solidFill>
                  <a:latin typeface="Roboto Condensed"/>
                </a:rPr>
                <a:t>được</a:t>
              </a:r>
              <a:r>
                <a:rPr lang="en-US" sz="3599" dirty="0">
                  <a:solidFill>
                    <a:srgbClr val="000000"/>
                  </a:solidFill>
                  <a:latin typeface="Roboto Condensed"/>
                </a:rPr>
                <a:t> </a:t>
              </a:r>
              <a:r>
                <a:rPr lang="en-US" sz="3599" dirty="0" err="1">
                  <a:solidFill>
                    <a:srgbClr val="000000"/>
                  </a:solidFill>
                  <a:latin typeface="Roboto Condensed"/>
                </a:rPr>
                <a:t>mục</a:t>
              </a:r>
              <a:r>
                <a:rPr lang="en-US" sz="3599" dirty="0">
                  <a:solidFill>
                    <a:srgbClr val="000000"/>
                  </a:solidFill>
                  <a:latin typeface="Roboto Condensed"/>
                </a:rPr>
                <a:t> </a:t>
              </a:r>
              <a:r>
                <a:rPr lang="en-US" sz="3599" dirty="0" err="1">
                  <a:solidFill>
                    <a:srgbClr val="000000"/>
                  </a:solidFill>
                  <a:latin typeface="Roboto Condensed"/>
                </a:rPr>
                <a:t>tiêu</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mình</a:t>
              </a:r>
              <a:r>
                <a:rPr lang="en-US" sz="3599" dirty="0">
                  <a:solidFill>
                    <a:srgbClr val="000000"/>
                  </a:solidFill>
                  <a:latin typeface="Roboto Condensed"/>
                </a:rPr>
                <a:t>. </a:t>
              </a:r>
            </a:p>
            <a:p>
              <a:pPr algn="just">
                <a:lnSpc>
                  <a:spcPts val="3707"/>
                </a:lnSpc>
              </a:pPr>
              <a:endParaRPr lang="en-US" sz="3599" dirty="0">
                <a:solidFill>
                  <a:srgbClr val="000000"/>
                </a:solidFill>
                <a:latin typeface="Roboto Condensed"/>
              </a:endParaRPr>
            </a:p>
            <a:p>
              <a:pPr algn="just">
                <a:lnSpc>
                  <a:spcPts val="3707"/>
                </a:lnSpc>
              </a:pPr>
              <a:r>
                <a:rPr lang="en-US" sz="3599" dirty="0">
                  <a:solidFill>
                    <a:srgbClr val="000000"/>
                  </a:solidFill>
                  <a:latin typeface="Roboto Condensed"/>
                </a:rPr>
                <a:t>        Ý </a:t>
              </a:r>
              <a:r>
                <a:rPr lang="en-US" sz="3599" dirty="0" err="1">
                  <a:solidFill>
                    <a:srgbClr val="000000"/>
                  </a:solidFill>
                  <a:latin typeface="Roboto Condensed"/>
                </a:rPr>
                <a:t>nghĩa</a:t>
              </a:r>
              <a:r>
                <a:rPr lang="en-US" sz="3599" dirty="0">
                  <a:solidFill>
                    <a:srgbClr val="000000"/>
                  </a:solidFill>
                  <a:latin typeface="Roboto Condensed"/>
                </a:rPr>
                <a:t> </a:t>
              </a:r>
              <a:r>
                <a:rPr lang="en-US" sz="3599" dirty="0" err="1">
                  <a:solidFill>
                    <a:srgbClr val="000000"/>
                  </a:solidFill>
                  <a:latin typeface="Roboto Condensed"/>
                </a:rPr>
                <a:t>chính</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câu</a:t>
              </a:r>
              <a:r>
                <a:rPr lang="en-US" sz="3599" dirty="0">
                  <a:solidFill>
                    <a:srgbClr val="000000"/>
                  </a:solidFill>
                  <a:latin typeface="Roboto Condensed"/>
                </a:rPr>
                <a:t> </a:t>
              </a:r>
              <a:r>
                <a:rPr lang="en-US" sz="3599" dirty="0" err="1">
                  <a:solidFill>
                    <a:srgbClr val="000000"/>
                  </a:solidFill>
                  <a:latin typeface="Roboto Condensed"/>
                </a:rPr>
                <a:t>thành</a:t>
              </a:r>
              <a:r>
                <a:rPr lang="en-US" sz="3599" dirty="0">
                  <a:solidFill>
                    <a:srgbClr val="000000"/>
                  </a:solidFill>
                  <a:latin typeface="Roboto Condensed"/>
                </a:rPr>
                <a:t> </a:t>
              </a:r>
              <a:r>
                <a:rPr lang="en-US" sz="3599" dirty="0" err="1">
                  <a:solidFill>
                    <a:srgbClr val="000000"/>
                  </a:solidFill>
                  <a:latin typeface="Roboto Condensed"/>
                </a:rPr>
                <a:t>ngữ</a:t>
              </a:r>
              <a:r>
                <a:rPr lang="en-US" sz="3599" dirty="0">
                  <a:solidFill>
                    <a:srgbClr val="000000"/>
                  </a:solidFill>
                  <a:latin typeface="Roboto Condensed"/>
                </a:rPr>
                <a:t> </a:t>
              </a:r>
              <a:r>
                <a:rPr lang="en-US" sz="3599" dirty="0" err="1">
                  <a:solidFill>
                    <a:srgbClr val="000000"/>
                  </a:solidFill>
                  <a:latin typeface="Roboto Condensed Italics"/>
                </a:rPr>
                <a:t>Đẽo</a:t>
              </a:r>
              <a:r>
                <a:rPr lang="en-US" sz="3599" dirty="0">
                  <a:solidFill>
                    <a:srgbClr val="000000"/>
                  </a:solidFill>
                  <a:latin typeface="Roboto Condensed Italics"/>
                </a:rPr>
                <a:t> </a:t>
              </a:r>
              <a:r>
                <a:rPr lang="en-US" sz="3599" dirty="0" err="1">
                  <a:solidFill>
                    <a:srgbClr val="000000"/>
                  </a:solidFill>
                  <a:latin typeface="Roboto Condensed Italics"/>
                </a:rPr>
                <a:t>cày</a:t>
              </a:r>
              <a:r>
                <a:rPr lang="en-US" sz="3599" dirty="0">
                  <a:solidFill>
                    <a:srgbClr val="000000"/>
                  </a:solidFill>
                  <a:latin typeface="Roboto Condensed Italics"/>
                </a:rPr>
                <a:t> </a:t>
              </a:r>
              <a:r>
                <a:rPr lang="en-US" sz="3599" dirty="0" err="1">
                  <a:solidFill>
                    <a:srgbClr val="000000"/>
                  </a:solidFill>
                  <a:latin typeface="Roboto Condensed Italics"/>
                </a:rPr>
                <a:t>giữa</a:t>
              </a:r>
              <a:r>
                <a:rPr lang="en-US" sz="3599" dirty="0">
                  <a:solidFill>
                    <a:srgbClr val="000000"/>
                  </a:solidFill>
                  <a:latin typeface="Roboto Condensed Italics"/>
                </a:rPr>
                <a:t> </a:t>
              </a:r>
              <a:r>
                <a:rPr lang="en-US" sz="3599" dirty="0" err="1">
                  <a:solidFill>
                    <a:srgbClr val="000000"/>
                  </a:solidFill>
                  <a:latin typeface="Roboto Condensed Italics"/>
                </a:rPr>
                <a:t>đường</a:t>
              </a:r>
              <a:r>
                <a:rPr lang="en-US" sz="3599" dirty="0">
                  <a:solidFill>
                    <a:srgbClr val="000000"/>
                  </a:solidFill>
                  <a:latin typeface="Roboto Condensed"/>
                </a:rPr>
                <a:t>: </a:t>
              </a:r>
              <a:r>
                <a:rPr lang="en-US" sz="3599" dirty="0" err="1">
                  <a:solidFill>
                    <a:srgbClr val="000000"/>
                  </a:solidFill>
                  <a:latin typeface="Roboto Condensed"/>
                </a:rPr>
                <a:t>hàm</a:t>
              </a:r>
              <a:r>
                <a:rPr lang="en-US" sz="3599" dirty="0">
                  <a:solidFill>
                    <a:srgbClr val="000000"/>
                  </a:solidFill>
                  <a:latin typeface="Roboto Condensed"/>
                </a:rPr>
                <a:t> ý </a:t>
              </a:r>
              <a:r>
                <a:rPr lang="en-US" sz="3599" dirty="0" err="1">
                  <a:solidFill>
                    <a:srgbClr val="000000"/>
                  </a:solidFill>
                  <a:latin typeface="Roboto Condensed"/>
                </a:rPr>
                <a:t>chê</a:t>
              </a:r>
              <a:r>
                <a:rPr lang="en-US" sz="3599" dirty="0">
                  <a:solidFill>
                    <a:srgbClr val="000000"/>
                  </a:solidFill>
                  <a:latin typeface="Roboto Condensed"/>
                </a:rPr>
                <a:t> </a:t>
              </a:r>
              <a:r>
                <a:rPr lang="en-US" sz="3599" dirty="0" err="1">
                  <a:solidFill>
                    <a:srgbClr val="000000"/>
                  </a:solidFill>
                  <a:latin typeface="Roboto Condensed"/>
                </a:rPr>
                <a:t>những</a:t>
              </a:r>
              <a:r>
                <a:rPr lang="en-US" sz="3599" dirty="0">
                  <a:solidFill>
                    <a:srgbClr val="000000"/>
                  </a:solidFill>
                  <a:latin typeface="Roboto Condensed"/>
                </a:rPr>
                <a:t> </a:t>
              </a:r>
              <a:r>
                <a:rPr lang="en-US" sz="3599" dirty="0" err="1">
                  <a:solidFill>
                    <a:srgbClr val="000000"/>
                  </a:solidFill>
                  <a:latin typeface="Roboto Condensed"/>
                </a:rPr>
                <a:t>kẻ</a:t>
              </a:r>
              <a:r>
                <a:rPr lang="en-US" sz="3599" dirty="0">
                  <a:solidFill>
                    <a:srgbClr val="000000"/>
                  </a:solidFill>
                  <a:latin typeface="Roboto Condensed"/>
                </a:rPr>
                <a:t> </a:t>
              </a:r>
              <a:r>
                <a:rPr lang="en-US" sz="3599" dirty="0" err="1">
                  <a:solidFill>
                    <a:srgbClr val="000000"/>
                  </a:solidFill>
                  <a:latin typeface="Roboto Condensed"/>
                </a:rPr>
                <a:t>không</a:t>
              </a:r>
              <a:r>
                <a:rPr lang="en-US" sz="3599" dirty="0">
                  <a:solidFill>
                    <a:srgbClr val="000000"/>
                  </a:solidFill>
                  <a:latin typeface="Roboto Condensed"/>
                </a:rPr>
                <a:t> </a:t>
              </a:r>
              <a:r>
                <a:rPr lang="en-US" sz="3599" dirty="0" err="1">
                  <a:solidFill>
                    <a:srgbClr val="000000"/>
                  </a:solidFill>
                  <a:latin typeface="Roboto Condensed"/>
                </a:rPr>
                <a:t>có</a:t>
              </a:r>
              <a:r>
                <a:rPr lang="en-US" sz="3599" dirty="0">
                  <a:solidFill>
                    <a:srgbClr val="000000"/>
                  </a:solidFill>
                  <a:latin typeface="Roboto Condensed"/>
                </a:rPr>
                <a:t> </a:t>
              </a:r>
              <a:r>
                <a:rPr lang="en-US" sz="3599" dirty="0" err="1">
                  <a:solidFill>
                    <a:srgbClr val="000000"/>
                  </a:solidFill>
                  <a:latin typeface="Roboto Condensed"/>
                </a:rPr>
                <a:t>lập</a:t>
              </a:r>
              <a:r>
                <a:rPr lang="en-US" sz="3599" dirty="0">
                  <a:solidFill>
                    <a:srgbClr val="000000"/>
                  </a:solidFill>
                  <a:latin typeface="Roboto Condensed"/>
                </a:rPr>
                <a:t> </a:t>
              </a:r>
              <a:r>
                <a:rPr lang="en-US" sz="3599" dirty="0" err="1">
                  <a:solidFill>
                    <a:srgbClr val="000000"/>
                  </a:solidFill>
                  <a:latin typeface="Roboto Condensed"/>
                </a:rPr>
                <a:t>trường</a:t>
              </a:r>
              <a:r>
                <a:rPr lang="en-US" sz="3599" dirty="0">
                  <a:solidFill>
                    <a:srgbClr val="000000"/>
                  </a:solidFill>
                  <a:latin typeface="Roboto Condensed"/>
                </a:rPr>
                <a:t>, </a:t>
              </a:r>
              <a:r>
                <a:rPr lang="en-US" sz="3599" dirty="0" err="1">
                  <a:solidFill>
                    <a:srgbClr val="000000"/>
                  </a:solidFill>
                  <a:latin typeface="Roboto Condensed"/>
                </a:rPr>
                <a:t>chính</a:t>
              </a:r>
              <a:r>
                <a:rPr lang="en-US" sz="3599" dirty="0">
                  <a:solidFill>
                    <a:srgbClr val="000000"/>
                  </a:solidFill>
                  <a:latin typeface="Roboto Condensed"/>
                </a:rPr>
                <a:t> </a:t>
              </a:r>
              <a:r>
                <a:rPr lang="en-US" sz="3599" dirty="0" err="1">
                  <a:solidFill>
                    <a:srgbClr val="000000"/>
                  </a:solidFill>
                  <a:latin typeface="Roboto Condensed"/>
                </a:rPr>
                <a:t>kiến</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bản</a:t>
              </a:r>
              <a:r>
                <a:rPr lang="en-US" sz="3599" dirty="0">
                  <a:solidFill>
                    <a:srgbClr val="000000"/>
                  </a:solidFill>
                  <a:latin typeface="Roboto Condensed"/>
                </a:rPr>
                <a:t> </a:t>
              </a:r>
              <a:r>
                <a:rPr lang="en-US" sz="3599" dirty="0" err="1">
                  <a:solidFill>
                    <a:srgbClr val="000000"/>
                  </a:solidFill>
                  <a:latin typeface="Roboto Condensed"/>
                </a:rPr>
                <a:t>thân</a:t>
              </a:r>
              <a:r>
                <a:rPr lang="en-US" sz="3599" dirty="0">
                  <a:solidFill>
                    <a:srgbClr val="000000"/>
                  </a:solidFill>
                  <a:latin typeface="Roboto Condensed"/>
                </a:rPr>
                <a:t>, </a:t>
              </a:r>
              <a:r>
                <a:rPr lang="en-US" sz="3599" dirty="0" err="1">
                  <a:solidFill>
                    <a:srgbClr val="000000"/>
                  </a:solidFill>
                  <a:latin typeface="Roboto Condensed"/>
                </a:rPr>
                <a:t>luôn</a:t>
              </a:r>
              <a:r>
                <a:rPr lang="en-US" sz="3599" dirty="0">
                  <a:solidFill>
                    <a:srgbClr val="000000"/>
                  </a:solidFill>
                  <a:latin typeface="Roboto Condensed"/>
                </a:rPr>
                <a:t> </a:t>
              </a:r>
              <a:r>
                <a:rPr lang="en-US" sz="3599" dirty="0" err="1">
                  <a:solidFill>
                    <a:srgbClr val="000000"/>
                  </a:solidFill>
                  <a:latin typeface="Roboto Condensed"/>
                </a:rPr>
                <a:t>thay</a:t>
              </a:r>
              <a:r>
                <a:rPr lang="en-US" sz="3599" dirty="0">
                  <a:solidFill>
                    <a:srgbClr val="000000"/>
                  </a:solidFill>
                  <a:latin typeface="Roboto Condensed"/>
                </a:rPr>
                <a:t> </a:t>
              </a:r>
              <a:r>
                <a:rPr lang="en-US" sz="3599" dirty="0" err="1">
                  <a:solidFill>
                    <a:srgbClr val="000000"/>
                  </a:solidFill>
                  <a:latin typeface="Roboto Condensed"/>
                </a:rPr>
                <a:t>đổi</a:t>
              </a:r>
              <a:r>
                <a:rPr lang="en-US" sz="3599" dirty="0">
                  <a:solidFill>
                    <a:srgbClr val="000000"/>
                  </a:solidFill>
                  <a:latin typeface="Roboto Condensed"/>
                </a:rPr>
                <a:t> </a:t>
              </a:r>
              <a:r>
                <a:rPr lang="en-US" sz="3599" dirty="0" err="1">
                  <a:solidFill>
                    <a:srgbClr val="000000"/>
                  </a:solidFill>
                  <a:latin typeface="Roboto Condensed"/>
                </a:rPr>
                <a:t>theo</a:t>
              </a:r>
              <a:r>
                <a:rPr lang="en-US" sz="3599" dirty="0">
                  <a:solidFill>
                    <a:srgbClr val="000000"/>
                  </a:solidFill>
                  <a:latin typeface="Roboto Condensed"/>
                </a:rPr>
                <a:t> ý </a:t>
              </a:r>
              <a:r>
                <a:rPr lang="en-US" sz="3599" dirty="0" err="1">
                  <a:solidFill>
                    <a:srgbClr val="000000"/>
                  </a:solidFill>
                  <a:latin typeface="Roboto Condensed"/>
                </a:rPr>
                <a:t>kiến</a:t>
              </a:r>
              <a:r>
                <a:rPr lang="en-US" sz="3599" dirty="0">
                  <a:solidFill>
                    <a:srgbClr val="000000"/>
                  </a:solidFill>
                  <a:latin typeface="Roboto Condensed"/>
                </a:rPr>
                <a:t> </a:t>
              </a:r>
              <a:r>
                <a:rPr lang="en-US" sz="3599" dirty="0" err="1">
                  <a:solidFill>
                    <a:srgbClr val="000000"/>
                  </a:solidFill>
                  <a:latin typeface="Roboto Condensed"/>
                </a:rPr>
                <a:t>người</a:t>
              </a:r>
              <a:r>
                <a:rPr lang="en-US" sz="3599" dirty="0">
                  <a:solidFill>
                    <a:srgbClr val="000000"/>
                  </a:solidFill>
                  <a:latin typeface="Roboto Condensed"/>
                </a:rPr>
                <a:t> </a:t>
              </a:r>
              <a:r>
                <a:rPr lang="en-US" sz="3599" dirty="0" err="1">
                  <a:solidFill>
                    <a:srgbClr val="000000"/>
                  </a:solidFill>
                  <a:latin typeface="Roboto Condensed"/>
                </a:rPr>
                <a:t>khác</a:t>
              </a:r>
              <a:r>
                <a:rPr lang="en-US" sz="3599" dirty="0">
                  <a:solidFill>
                    <a:srgbClr val="000000"/>
                  </a:solidFill>
                  <a:latin typeface="Roboto Condensed"/>
                </a:rPr>
                <a:t>, </a:t>
              </a:r>
              <a:r>
                <a:rPr lang="en-US" sz="3599" dirty="0" err="1">
                  <a:solidFill>
                    <a:srgbClr val="000000"/>
                  </a:solidFill>
                  <a:latin typeface="Roboto Condensed"/>
                </a:rPr>
                <a:t>cuối</a:t>
              </a:r>
              <a:r>
                <a:rPr lang="en-US" sz="3599" dirty="0">
                  <a:solidFill>
                    <a:srgbClr val="000000"/>
                  </a:solidFill>
                  <a:latin typeface="Roboto Condensed"/>
                </a:rPr>
                <a:t> </a:t>
              </a:r>
              <a:r>
                <a:rPr lang="en-US" sz="3599" dirty="0" err="1">
                  <a:solidFill>
                    <a:srgbClr val="000000"/>
                  </a:solidFill>
                  <a:latin typeface="Roboto Condensed"/>
                </a:rPr>
                <a:t>cùng</a:t>
              </a:r>
              <a:r>
                <a:rPr lang="en-US" sz="3599" dirty="0">
                  <a:solidFill>
                    <a:srgbClr val="000000"/>
                  </a:solidFill>
                  <a:latin typeface="Roboto Condensed"/>
                </a:rPr>
                <a:t> </a:t>
              </a:r>
              <a:r>
                <a:rPr lang="en-US" sz="3599" dirty="0" err="1">
                  <a:solidFill>
                    <a:srgbClr val="000000"/>
                  </a:solidFill>
                  <a:latin typeface="Roboto Condensed"/>
                </a:rPr>
                <a:t>chẳng</a:t>
              </a:r>
              <a:r>
                <a:rPr lang="en-US" sz="3599" dirty="0">
                  <a:solidFill>
                    <a:srgbClr val="000000"/>
                  </a:solidFill>
                  <a:latin typeface="Roboto Condensed"/>
                </a:rPr>
                <a:t> </a:t>
              </a:r>
              <a:r>
                <a:rPr lang="en-US" sz="3599" dirty="0" err="1">
                  <a:solidFill>
                    <a:srgbClr val="000000"/>
                  </a:solidFill>
                  <a:latin typeface="Roboto Condensed"/>
                </a:rPr>
                <a:t>đạt</a:t>
              </a:r>
              <a:r>
                <a:rPr lang="en-US" sz="3599" dirty="0">
                  <a:solidFill>
                    <a:srgbClr val="000000"/>
                  </a:solidFill>
                  <a:latin typeface="Roboto Condensed"/>
                </a:rPr>
                <a:t> </a:t>
              </a:r>
              <a:r>
                <a:rPr lang="en-US" sz="3599" dirty="0" err="1">
                  <a:solidFill>
                    <a:srgbClr val="000000"/>
                  </a:solidFill>
                  <a:latin typeface="Roboto Condensed"/>
                </a:rPr>
                <a:t>được</a:t>
              </a:r>
              <a:r>
                <a:rPr lang="en-US" sz="3599" dirty="0">
                  <a:solidFill>
                    <a:srgbClr val="000000"/>
                  </a:solidFill>
                  <a:latin typeface="Roboto Condensed"/>
                </a:rPr>
                <a:t> </a:t>
              </a:r>
              <a:r>
                <a:rPr lang="en-US" sz="3599" dirty="0" err="1">
                  <a:solidFill>
                    <a:srgbClr val="000000"/>
                  </a:solidFill>
                  <a:latin typeface="Roboto Condensed"/>
                </a:rPr>
                <a:t>kết</a:t>
              </a:r>
              <a:r>
                <a:rPr lang="en-US" sz="3599" dirty="0">
                  <a:solidFill>
                    <a:srgbClr val="000000"/>
                  </a:solidFill>
                  <a:latin typeface="Roboto Condensed"/>
                </a:rPr>
                <a:t> </a:t>
              </a:r>
              <a:r>
                <a:rPr lang="en-US" sz="3599" dirty="0" err="1">
                  <a:solidFill>
                    <a:srgbClr val="000000"/>
                  </a:solidFill>
                  <a:latin typeface="Roboto Condensed"/>
                </a:rPr>
                <a:t>quả</a:t>
              </a:r>
              <a:r>
                <a:rPr lang="en-US" sz="3599" dirty="0">
                  <a:solidFill>
                    <a:srgbClr val="000000"/>
                  </a:solidFill>
                  <a:latin typeface="Roboto Condensed"/>
                </a:rPr>
                <a:t> </a:t>
              </a:r>
              <a:r>
                <a:rPr lang="en-US" sz="3599" dirty="0" err="1">
                  <a:solidFill>
                    <a:srgbClr val="000000"/>
                  </a:solidFill>
                  <a:latin typeface="Roboto Condensed"/>
                </a:rPr>
                <a:t>gì</a:t>
              </a:r>
              <a:r>
                <a:rPr lang="en-US" sz="3599" dirty="0">
                  <a:solidFill>
                    <a:srgbClr val="000000"/>
                  </a:solidFill>
                  <a:latin typeface="Roboto Condensed"/>
                </a:rPr>
                <a:t>.</a:t>
              </a:r>
            </a:p>
          </p:txBody>
        </p:sp>
      </p:grpSp>
      <p:pic>
        <p:nvPicPr>
          <p:cNvPr id="10" name="Picture 10"/>
          <p:cNvPicPr>
            <a:picLocks noChangeAspect="1"/>
          </p:cNvPicPr>
          <p:nvPr/>
        </p:nvPicPr>
        <p:blipFill>
          <a:blip r:embed="rId6"/>
          <a:srcRect l="5522" r="5522"/>
          <a:stretch>
            <a:fillRect/>
          </a:stretch>
        </p:blipFill>
        <p:spPr>
          <a:xfrm>
            <a:off x="2930330" y="3695620"/>
            <a:ext cx="601776" cy="743394"/>
          </a:xfrm>
          <a:prstGeom prst="rect">
            <a:avLst/>
          </a:prstGeom>
        </p:spPr>
      </p:pic>
      <p:sp>
        <p:nvSpPr>
          <p:cNvPr id="11" name="TextBox 11"/>
          <p:cNvSpPr txBox="1"/>
          <p:nvPr/>
        </p:nvSpPr>
        <p:spPr>
          <a:xfrm>
            <a:off x="2779254" y="4057203"/>
            <a:ext cx="5789946" cy="5399150"/>
          </a:xfrm>
          <a:prstGeom prst="rect">
            <a:avLst/>
          </a:prstGeom>
        </p:spPr>
        <p:txBody>
          <a:bodyPr lIns="0" tIns="0" rIns="0" bIns="0" rtlCol="0" anchor="t">
            <a:spAutoFit/>
          </a:bodyPr>
          <a:lstStyle/>
          <a:p>
            <a:pPr algn="just">
              <a:lnSpc>
                <a:spcPts val="3551"/>
              </a:lnSpc>
            </a:pPr>
            <a:r>
              <a:rPr lang="en-US" sz="3699" dirty="0">
                <a:solidFill>
                  <a:srgbClr val="000000"/>
                </a:solidFill>
                <a:latin typeface="Roboto Condensed"/>
              </a:rPr>
              <a:t>          </a:t>
            </a:r>
            <a:r>
              <a:rPr lang="en-US" sz="3699" dirty="0" err="1">
                <a:solidFill>
                  <a:srgbClr val="000000"/>
                </a:solidFill>
                <a:latin typeface="Roboto Condensed"/>
              </a:rPr>
              <a:t>Khuyên</a:t>
            </a:r>
            <a:r>
              <a:rPr lang="en-US" sz="3699" dirty="0">
                <a:solidFill>
                  <a:srgbClr val="000000"/>
                </a:solidFill>
                <a:latin typeface="Roboto Condensed"/>
              </a:rPr>
              <a:t> </a:t>
            </a:r>
            <a:r>
              <a:rPr lang="en-US" sz="3699" dirty="0" err="1">
                <a:solidFill>
                  <a:srgbClr val="000000"/>
                </a:solidFill>
                <a:latin typeface="Roboto Condensed"/>
              </a:rPr>
              <a:t>mọi</a:t>
            </a:r>
            <a:r>
              <a:rPr lang="en-US" sz="3699" dirty="0">
                <a:solidFill>
                  <a:srgbClr val="000000"/>
                </a:solidFill>
                <a:latin typeface="Roboto Condensed"/>
              </a:rPr>
              <a:t> </a:t>
            </a:r>
            <a:r>
              <a:rPr lang="en-US" sz="3699" dirty="0" err="1">
                <a:solidFill>
                  <a:srgbClr val="000000"/>
                </a:solidFill>
                <a:latin typeface="Roboto Condensed"/>
              </a:rPr>
              <a:t>người</a:t>
            </a:r>
            <a:r>
              <a:rPr lang="en-US" sz="3699" dirty="0">
                <a:solidFill>
                  <a:srgbClr val="000000"/>
                </a:solidFill>
                <a:latin typeface="Roboto Condensed"/>
              </a:rPr>
              <a:t> </a:t>
            </a:r>
            <a:r>
              <a:rPr lang="en-US" sz="3699" dirty="0" err="1">
                <a:solidFill>
                  <a:srgbClr val="000000"/>
                </a:solidFill>
                <a:latin typeface="Roboto Condensed"/>
              </a:rPr>
              <a:t>không</a:t>
            </a:r>
            <a:r>
              <a:rPr lang="en-US" sz="3699" dirty="0">
                <a:solidFill>
                  <a:srgbClr val="000000"/>
                </a:solidFill>
                <a:latin typeface="Roboto Condensed"/>
              </a:rPr>
              <a:t> </a:t>
            </a:r>
            <a:r>
              <a:rPr lang="en-US" sz="3699" dirty="0" err="1">
                <a:solidFill>
                  <a:srgbClr val="000000"/>
                </a:solidFill>
                <a:latin typeface="Roboto Condensed"/>
              </a:rPr>
              <a:t>nên</a:t>
            </a:r>
            <a:r>
              <a:rPr lang="en-US" sz="3699" dirty="0">
                <a:solidFill>
                  <a:srgbClr val="000000"/>
                </a:solidFill>
                <a:latin typeface="Roboto Condensed"/>
              </a:rPr>
              <a:t> </a:t>
            </a:r>
            <a:r>
              <a:rPr lang="en-US" sz="3699" dirty="0" err="1">
                <a:solidFill>
                  <a:srgbClr val="000000"/>
                </a:solidFill>
                <a:latin typeface="Roboto Condensed"/>
              </a:rPr>
              <a:t>chủ</a:t>
            </a:r>
            <a:r>
              <a:rPr lang="en-US" sz="3699" dirty="0">
                <a:solidFill>
                  <a:srgbClr val="000000"/>
                </a:solidFill>
                <a:latin typeface="Roboto Condensed"/>
              </a:rPr>
              <a:t> </a:t>
            </a:r>
            <a:r>
              <a:rPr lang="en-US" sz="3699" dirty="0" err="1">
                <a:solidFill>
                  <a:srgbClr val="000000"/>
                </a:solidFill>
                <a:latin typeface="Roboto Condensed"/>
              </a:rPr>
              <a:t>quan</a:t>
            </a:r>
            <a:r>
              <a:rPr lang="en-US" sz="3699" dirty="0">
                <a:solidFill>
                  <a:srgbClr val="000000"/>
                </a:solidFill>
                <a:latin typeface="Roboto Condensed"/>
              </a:rPr>
              <a:t>, </a:t>
            </a:r>
            <a:r>
              <a:rPr lang="en-US" sz="3699" dirty="0" err="1">
                <a:solidFill>
                  <a:srgbClr val="000000"/>
                </a:solidFill>
                <a:latin typeface="Roboto Condensed"/>
              </a:rPr>
              <a:t>kiêu</a:t>
            </a:r>
            <a:r>
              <a:rPr lang="en-US" sz="3699" dirty="0">
                <a:solidFill>
                  <a:srgbClr val="000000"/>
                </a:solidFill>
                <a:latin typeface="Roboto Condensed"/>
              </a:rPr>
              <a:t> </a:t>
            </a:r>
            <a:r>
              <a:rPr lang="en-US" sz="3699" dirty="0" err="1">
                <a:solidFill>
                  <a:srgbClr val="000000"/>
                </a:solidFill>
                <a:latin typeface="Roboto Condensed"/>
              </a:rPr>
              <a:t>ngạo</a:t>
            </a:r>
            <a:r>
              <a:rPr lang="en-US" sz="3699" dirty="0">
                <a:solidFill>
                  <a:srgbClr val="000000"/>
                </a:solidFill>
                <a:latin typeface="Roboto Condensed"/>
              </a:rPr>
              <a:t>, </a:t>
            </a:r>
            <a:r>
              <a:rPr lang="en-US" sz="3699" dirty="0" err="1">
                <a:solidFill>
                  <a:srgbClr val="000000"/>
                </a:solidFill>
                <a:latin typeface="Roboto Condensed"/>
              </a:rPr>
              <a:t>coi</a:t>
            </a:r>
            <a:r>
              <a:rPr lang="en-US" sz="3699" dirty="0">
                <a:solidFill>
                  <a:srgbClr val="000000"/>
                </a:solidFill>
                <a:latin typeface="Roboto Condensed"/>
              </a:rPr>
              <a:t> </a:t>
            </a:r>
            <a:r>
              <a:rPr lang="en-US" sz="3699" dirty="0" err="1">
                <a:solidFill>
                  <a:srgbClr val="000000"/>
                </a:solidFill>
                <a:latin typeface="Roboto Condensed"/>
              </a:rPr>
              <a:t>thường</a:t>
            </a:r>
            <a:r>
              <a:rPr lang="en-US" sz="3699" dirty="0">
                <a:solidFill>
                  <a:srgbClr val="000000"/>
                </a:solidFill>
                <a:latin typeface="Roboto Condensed"/>
              </a:rPr>
              <a:t> </a:t>
            </a:r>
            <a:r>
              <a:rPr lang="en-US" sz="3699" dirty="0" err="1">
                <a:solidFill>
                  <a:srgbClr val="000000"/>
                </a:solidFill>
                <a:latin typeface="Roboto Condensed"/>
              </a:rPr>
              <a:t>người</a:t>
            </a:r>
            <a:r>
              <a:rPr lang="en-US" sz="3699" dirty="0">
                <a:solidFill>
                  <a:srgbClr val="000000"/>
                </a:solidFill>
                <a:latin typeface="Roboto Condensed"/>
              </a:rPr>
              <a:t> </a:t>
            </a:r>
            <a:r>
              <a:rPr lang="en-US" sz="3699" dirty="0" err="1">
                <a:solidFill>
                  <a:srgbClr val="000000"/>
                </a:solidFill>
                <a:latin typeface="Roboto Condensed"/>
              </a:rPr>
              <a:t>khác</a:t>
            </a:r>
            <a:r>
              <a:rPr lang="en-US" sz="3699" dirty="0">
                <a:solidFill>
                  <a:srgbClr val="000000"/>
                </a:solidFill>
                <a:latin typeface="Roboto Condensed"/>
              </a:rPr>
              <a:t>, </a:t>
            </a:r>
            <a:r>
              <a:rPr lang="en-US" sz="3699" dirty="0" err="1">
                <a:solidFill>
                  <a:srgbClr val="000000"/>
                </a:solidFill>
                <a:latin typeface="Roboto Condensed"/>
              </a:rPr>
              <a:t>cố</a:t>
            </a:r>
            <a:r>
              <a:rPr lang="en-US" sz="3699" dirty="0">
                <a:solidFill>
                  <a:srgbClr val="000000"/>
                </a:solidFill>
                <a:latin typeface="Roboto Condensed"/>
              </a:rPr>
              <a:t> </a:t>
            </a:r>
            <a:r>
              <a:rPr lang="en-US" sz="3699" dirty="0" err="1">
                <a:solidFill>
                  <a:srgbClr val="000000"/>
                </a:solidFill>
                <a:latin typeface="Roboto Condensed"/>
              </a:rPr>
              <a:t>chấp</a:t>
            </a:r>
            <a:r>
              <a:rPr lang="en-US" sz="3699" dirty="0">
                <a:solidFill>
                  <a:srgbClr val="000000"/>
                </a:solidFill>
                <a:latin typeface="Roboto Condensed"/>
              </a:rPr>
              <a:t>, </a:t>
            </a:r>
            <a:r>
              <a:rPr lang="en-US" sz="3699" dirty="0" err="1">
                <a:solidFill>
                  <a:srgbClr val="000000"/>
                </a:solidFill>
                <a:latin typeface="Roboto Condensed"/>
              </a:rPr>
              <a:t>thiển</a:t>
            </a:r>
            <a:r>
              <a:rPr lang="en-US" sz="3699" dirty="0">
                <a:solidFill>
                  <a:srgbClr val="000000"/>
                </a:solidFill>
                <a:latin typeface="Roboto Condensed"/>
              </a:rPr>
              <a:t> </a:t>
            </a:r>
            <a:r>
              <a:rPr lang="en-US" sz="3699" dirty="0" err="1">
                <a:solidFill>
                  <a:srgbClr val="000000"/>
                </a:solidFill>
                <a:latin typeface="Roboto Condensed"/>
              </a:rPr>
              <a:t>cận</a:t>
            </a:r>
            <a:r>
              <a:rPr lang="en-US" sz="3699" dirty="0">
                <a:solidFill>
                  <a:srgbClr val="000000"/>
                </a:solidFill>
                <a:latin typeface="Roboto Condensed"/>
              </a:rPr>
              <a:t>, </a:t>
            </a:r>
            <a:r>
              <a:rPr lang="en-US" sz="3699" dirty="0" err="1">
                <a:solidFill>
                  <a:srgbClr val="000000"/>
                </a:solidFill>
                <a:latin typeface="Roboto Condensed"/>
              </a:rPr>
              <a:t>không</a:t>
            </a:r>
            <a:r>
              <a:rPr lang="en-US" sz="3699" dirty="0">
                <a:solidFill>
                  <a:srgbClr val="000000"/>
                </a:solidFill>
                <a:latin typeface="Roboto Condensed"/>
              </a:rPr>
              <a:t> </a:t>
            </a:r>
            <a:r>
              <a:rPr lang="en-US" sz="3699" dirty="0" err="1">
                <a:solidFill>
                  <a:srgbClr val="000000"/>
                </a:solidFill>
                <a:latin typeface="Roboto Condensed"/>
              </a:rPr>
              <a:t>chịu</a:t>
            </a:r>
            <a:r>
              <a:rPr lang="en-US" sz="3699" dirty="0">
                <a:solidFill>
                  <a:srgbClr val="000000"/>
                </a:solidFill>
                <a:latin typeface="Roboto Condensed"/>
              </a:rPr>
              <a:t> </a:t>
            </a:r>
            <a:r>
              <a:rPr lang="en-US" sz="3699" dirty="0" err="1">
                <a:solidFill>
                  <a:srgbClr val="000000"/>
                </a:solidFill>
                <a:latin typeface="Roboto Condensed"/>
              </a:rPr>
              <a:t>mở</a:t>
            </a:r>
            <a:r>
              <a:rPr lang="en-US" sz="3699" dirty="0">
                <a:solidFill>
                  <a:srgbClr val="000000"/>
                </a:solidFill>
                <a:latin typeface="Roboto Condensed"/>
              </a:rPr>
              <a:t> </a:t>
            </a:r>
            <a:r>
              <a:rPr lang="en-US" sz="3699" dirty="0" err="1">
                <a:solidFill>
                  <a:srgbClr val="000000"/>
                </a:solidFill>
                <a:latin typeface="Roboto Condensed"/>
              </a:rPr>
              <a:t>rộng</a:t>
            </a:r>
            <a:r>
              <a:rPr lang="en-US" sz="3699" dirty="0">
                <a:solidFill>
                  <a:srgbClr val="000000"/>
                </a:solidFill>
                <a:latin typeface="Roboto Condensed"/>
              </a:rPr>
              <a:t>, </a:t>
            </a:r>
            <a:r>
              <a:rPr lang="en-US" sz="3699" dirty="0" err="1">
                <a:solidFill>
                  <a:srgbClr val="000000"/>
                </a:solidFill>
                <a:latin typeface="Roboto Condensed"/>
              </a:rPr>
              <a:t>nâng</a:t>
            </a:r>
            <a:r>
              <a:rPr lang="en-US" sz="3699" dirty="0">
                <a:solidFill>
                  <a:srgbClr val="000000"/>
                </a:solidFill>
                <a:latin typeface="Roboto Condensed"/>
              </a:rPr>
              <a:t> </a:t>
            </a:r>
            <a:r>
              <a:rPr lang="en-US" sz="3699" dirty="0" err="1">
                <a:solidFill>
                  <a:srgbClr val="000000"/>
                </a:solidFill>
                <a:latin typeface="Roboto Condensed"/>
              </a:rPr>
              <a:t>cao</a:t>
            </a:r>
            <a:r>
              <a:rPr lang="en-US" sz="3699" dirty="0">
                <a:solidFill>
                  <a:srgbClr val="000000"/>
                </a:solidFill>
                <a:latin typeface="Roboto Condensed"/>
              </a:rPr>
              <a:t> </a:t>
            </a:r>
            <a:r>
              <a:rPr lang="en-US" sz="3699" dirty="0" err="1">
                <a:solidFill>
                  <a:srgbClr val="000000"/>
                </a:solidFill>
                <a:latin typeface="Roboto Condensed"/>
              </a:rPr>
              <a:t>hiểu</a:t>
            </a:r>
            <a:r>
              <a:rPr lang="en-US" sz="3699" dirty="0">
                <a:solidFill>
                  <a:srgbClr val="000000"/>
                </a:solidFill>
                <a:latin typeface="Roboto Condensed"/>
              </a:rPr>
              <a:t> </a:t>
            </a:r>
            <a:r>
              <a:rPr lang="en-US" sz="3699" dirty="0" err="1">
                <a:solidFill>
                  <a:srgbClr val="000000"/>
                </a:solidFill>
                <a:latin typeface="Roboto Condensed"/>
              </a:rPr>
              <a:t>biết</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bản</a:t>
            </a:r>
            <a:r>
              <a:rPr lang="en-US" sz="3699" dirty="0">
                <a:solidFill>
                  <a:srgbClr val="000000"/>
                </a:solidFill>
                <a:latin typeface="Roboto Condensed"/>
              </a:rPr>
              <a:t> </a:t>
            </a:r>
            <a:r>
              <a:rPr lang="en-US" sz="3699" dirty="0" err="1">
                <a:solidFill>
                  <a:srgbClr val="000000"/>
                </a:solidFill>
                <a:latin typeface="Roboto Condensed"/>
              </a:rPr>
              <a:t>thân</a:t>
            </a:r>
            <a:r>
              <a:rPr lang="en-US" sz="3699" dirty="0">
                <a:solidFill>
                  <a:srgbClr val="000000"/>
                </a:solidFill>
                <a:latin typeface="Roboto Condensed"/>
              </a:rPr>
              <a:t>.</a:t>
            </a:r>
          </a:p>
          <a:p>
            <a:pPr algn="just">
              <a:lnSpc>
                <a:spcPts val="3551"/>
              </a:lnSpc>
            </a:pPr>
            <a:r>
              <a:rPr lang="en-US" sz="3699" dirty="0">
                <a:solidFill>
                  <a:srgbClr val="000000"/>
                </a:solidFill>
                <a:latin typeface="Roboto Condensed"/>
              </a:rPr>
              <a:t>       </a:t>
            </a:r>
          </a:p>
          <a:p>
            <a:pPr algn="just">
              <a:lnSpc>
                <a:spcPts val="3551"/>
              </a:lnSpc>
            </a:pPr>
            <a:r>
              <a:rPr lang="en-US" sz="3699" dirty="0">
                <a:solidFill>
                  <a:srgbClr val="000000"/>
                </a:solidFill>
                <a:latin typeface="Roboto Condensed"/>
              </a:rPr>
              <a:t>        Ý </a:t>
            </a:r>
            <a:r>
              <a:rPr lang="en-US" sz="3699" dirty="0" err="1">
                <a:solidFill>
                  <a:srgbClr val="000000"/>
                </a:solidFill>
                <a:latin typeface="Roboto Condensed"/>
              </a:rPr>
              <a:t>chính</a:t>
            </a:r>
            <a:r>
              <a:rPr lang="en-US" sz="3699" dirty="0">
                <a:solidFill>
                  <a:srgbClr val="000000"/>
                </a:solidFill>
                <a:latin typeface="Roboto Condensed"/>
              </a:rPr>
              <a:t> </a:t>
            </a:r>
            <a:r>
              <a:rPr lang="en-US" sz="3699" dirty="0" err="1">
                <a:solidFill>
                  <a:srgbClr val="000000"/>
                </a:solidFill>
                <a:latin typeface="Roboto Condensed"/>
              </a:rPr>
              <a:t>của</a:t>
            </a:r>
            <a:r>
              <a:rPr lang="en-US" sz="3699" dirty="0">
                <a:solidFill>
                  <a:srgbClr val="000000"/>
                </a:solidFill>
                <a:latin typeface="Roboto Condensed"/>
              </a:rPr>
              <a:t> </a:t>
            </a:r>
            <a:r>
              <a:rPr lang="en-US" sz="3699" dirty="0" err="1">
                <a:solidFill>
                  <a:srgbClr val="000000"/>
                </a:solidFill>
                <a:latin typeface="Roboto Condensed"/>
              </a:rPr>
              <a:t>câu</a:t>
            </a:r>
            <a:r>
              <a:rPr lang="en-US" sz="3699" dirty="0">
                <a:solidFill>
                  <a:srgbClr val="000000"/>
                </a:solidFill>
                <a:latin typeface="Roboto Condensed"/>
              </a:rPr>
              <a:t> </a:t>
            </a:r>
            <a:r>
              <a:rPr lang="en-US" sz="3699" dirty="0" err="1">
                <a:solidFill>
                  <a:srgbClr val="000000"/>
                </a:solidFill>
                <a:latin typeface="Roboto Condensed"/>
              </a:rPr>
              <a:t>thành</a:t>
            </a:r>
            <a:r>
              <a:rPr lang="en-US" sz="3699" dirty="0">
                <a:solidFill>
                  <a:srgbClr val="000000"/>
                </a:solidFill>
                <a:latin typeface="Roboto Condensed"/>
              </a:rPr>
              <a:t> </a:t>
            </a:r>
            <a:r>
              <a:rPr lang="en-US" sz="3699" dirty="0" err="1">
                <a:solidFill>
                  <a:srgbClr val="000000"/>
                </a:solidFill>
                <a:latin typeface="Roboto Condensed"/>
              </a:rPr>
              <a:t>ngữ</a:t>
            </a:r>
            <a:r>
              <a:rPr lang="en-US" sz="3699" dirty="0">
                <a:solidFill>
                  <a:srgbClr val="000000"/>
                </a:solidFill>
                <a:latin typeface="Roboto Condensed"/>
              </a:rPr>
              <a:t> </a:t>
            </a:r>
            <a:r>
              <a:rPr lang="en-US" sz="3699" dirty="0" err="1">
                <a:solidFill>
                  <a:srgbClr val="000000"/>
                </a:solidFill>
                <a:latin typeface="Roboto Condensed Italics"/>
              </a:rPr>
              <a:t>Ếch</a:t>
            </a:r>
            <a:r>
              <a:rPr lang="en-US" sz="3699" dirty="0">
                <a:solidFill>
                  <a:srgbClr val="000000"/>
                </a:solidFill>
                <a:latin typeface="Roboto Condensed Italics"/>
              </a:rPr>
              <a:t> </a:t>
            </a:r>
            <a:r>
              <a:rPr lang="en-US" sz="3699" dirty="0" err="1">
                <a:solidFill>
                  <a:srgbClr val="000000"/>
                </a:solidFill>
                <a:latin typeface="Roboto Condensed Italics"/>
              </a:rPr>
              <a:t>ngồi</a:t>
            </a:r>
            <a:r>
              <a:rPr lang="en-US" sz="3699" dirty="0">
                <a:solidFill>
                  <a:srgbClr val="000000"/>
                </a:solidFill>
                <a:latin typeface="Roboto Condensed Italics"/>
              </a:rPr>
              <a:t> </a:t>
            </a:r>
            <a:r>
              <a:rPr lang="en-US" sz="3699" dirty="0" err="1">
                <a:solidFill>
                  <a:srgbClr val="000000"/>
                </a:solidFill>
                <a:latin typeface="Roboto Condensed Italics"/>
              </a:rPr>
              <a:t>đáy</a:t>
            </a:r>
            <a:r>
              <a:rPr lang="en-US" sz="3699" dirty="0">
                <a:solidFill>
                  <a:srgbClr val="000000"/>
                </a:solidFill>
                <a:latin typeface="Roboto Condensed Italics"/>
              </a:rPr>
              <a:t> </a:t>
            </a:r>
            <a:r>
              <a:rPr lang="en-US" sz="3699" dirty="0" err="1">
                <a:solidFill>
                  <a:srgbClr val="000000"/>
                </a:solidFill>
                <a:latin typeface="Roboto Condensed Italics"/>
              </a:rPr>
              <a:t>giếng</a:t>
            </a:r>
            <a:r>
              <a:rPr lang="en-US" sz="3699" dirty="0">
                <a:solidFill>
                  <a:srgbClr val="000000"/>
                </a:solidFill>
                <a:latin typeface="Roboto Condensed"/>
              </a:rPr>
              <a:t>: </a:t>
            </a:r>
            <a:r>
              <a:rPr lang="en-US" sz="3699" dirty="0" err="1">
                <a:solidFill>
                  <a:srgbClr val="000000"/>
                </a:solidFill>
                <a:latin typeface="Roboto Condensed"/>
              </a:rPr>
              <a:t>phê</a:t>
            </a:r>
            <a:r>
              <a:rPr lang="en-US" sz="3699" dirty="0">
                <a:solidFill>
                  <a:srgbClr val="000000"/>
                </a:solidFill>
                <a:latin typeface="Roboto Condensed"/>
              </a:rPr>
              <a:t> </a:t>
            </a:r>
            <a:r>
              <a:rPr lang="en-US" sz="3699" dirty="0" err="1">
                <a:solidFill>
                  <a:srgbClr val="000000"/>
                </a:solidFill>
                <a:latin typeface="Roboto Condensed"/>
              </a:rPr>
              <a:t>phán</a:t>
            </a:r>
            <a:r>
              <a:rPr lang="en-US" sz="3699" dirty="0">
                <a:solidFill>
                  <a:srgbClr val="000000"/>
                </a:solidFill>
                <a:latin typeface="Roboto Condensed"/>
              </a:rPr>
              <a:t> </a:t>
            </a:r>
            <a:r>
              <a:rPr lang="en-US" sz="3699" dirty="0" err="1">
                <a:solidFill>
                  <a:srgbClr val="000000"/>
                </a:solidFill>
                <a:latin typeface="Roboto Condensed"/>
              </a:rPr>
              <a:t>những</a:t>
            </a:r>
            <a:r>
              <a:rPr lang="en-US" sz="3699" dirty="0">
                <a:solidFill>
                  <a:srgbClr val="000000"/>
                </a:solidFill>
                <a:latin typeface="Roboto Condensed"/>
              </a:rPr>
              <a:t> </a:t>
            </a:r>
            <a:r>
              <a:rPr lang="en-US" sz="3699" dirty="0" err="1">
                <a:solidFill>
                  <a:srgbClr val="000000"/>
                </a:solidFill>
                <a:latin typeface="Roboto Condensed"/>
              </a:rPr>
              <a:t>kẻ</a:t>
            </a:r>
            <a:r>
              <a:rPr lang="en-US" sz="3699" dirty="0">
                <a:solidFill>
                  <a:srgbClr val="000000"/>
                </a:solidFill>
                <a:latin typeface="Roboto Condensed"/>
              </a:rPr>
              <a:t> </a:t>
            </a:r>
            <a:r>
              <a:rPr lang="en-US" sz="3699" dirty="0" err="1">
                <a:solidFill>
                  <a:srgbClr val="000000"/>
                </a:solidFill>
                <a:latin typeface="Roboto Condensed"/>
              </a:rPr>
              <a:t>thiếu</a:t>
            </a:r>
            <a:r>
              <a:rPr lang="en-US" sz="3699" dirty="0">
                <a:solidFill>
                  <a:srgbClr val="000000"/>
                </a:solidFill>
                <a:latin typeface="Roboto Condensed"/>
              </a:rPr>
              <a:t> </a:t>
            </a:r>
            <a:r>
              <a:rPr lang="en-US" sz="3699" dirty="0" err="1">
                <a:solidFill>
                  <a:srgbClr val="000000"/>
                </a:solidFill>
                <a:latin typeface="Roboto Condensed"/>
              </a:rPr>
              <a:t>hiểu</a:t>
            </a:r>
            <a:r>
              <a:rPr lang="en-US" sz="3699" dirty="0">
                <a:solidFill>
                  <a:srgbClr val="000000"/>
                </a:solidFill>
                <a:latin typeface="Roboto Condensed"/>
              </a:rPr>
              <a:t> </a:t>
            </a:r>
            <a:r>
              <a:rPr lang="en-US" sz="3699" dirty="0" err="1">
                <a:solidFill>
                  <a:srgbClr val="000000"/>
                </a:solidFill>
                <a:latin typeface="Roboto Condensed"/>
              </a:rPr>
              <a:t>biết</a:t>
            </a:r>
            <a:r>
              <a:rPr lang="en-US" sz="3699" dirty="0">
                <a:solidFill>
                  <a:srgbClr val="000000"/>
                </a:solidFill>
                <a:latin typeface="Roboto Condensed"/>
              </a:rPr>
              <a:t>, </a:t>
            </a:r>
            <a:r>
              <a:rPr lang="en-US" sz="3699" dirty="0" err="1">
                <a:solidFill>
                  <a:srgbClr val="000000"/>
                </a:solidFill>
                <a:latin typeface="Roboto Condensed"/>
              </a:rPr>
              <a:t>tầm</a:t>
            </a:r>
            <a:r>
              <a:rPr lang="en-US" sz="3699" dirty="0">
                <a:solidFill>
                  <a:srgbClr val="000000"/>
                </a:solidFill>
                <a:latin typeface="Roboto Condensed"/>
              </a:rPr>
              <a:t> </a:t>
            </a:r>
            <a:r>
              <a:rPr lang="en-US" sz="3699" dirty="0" err="1">
                <a:solidFill>
                  <a:srgbClr val="000000"/>
                </a:solidFill>
                <a:latin typeface="Roboto Condensed"/>
              </a:rPr>
              <a:t>nhìn</a:t>
            </a:r>
            <a:r>
              <a:rPr lang="en-US" sz="3699" dirty="0">
                <a:solidFill>
                  <a:srgbClr val="000000"/>
                </a:solidFill>
                <a:latin typeface="Roboto Condensed"/>
              </a:rPr>
              <a:t> </a:t>
            </a:r>
            <a:r>
              <a:rPr lang="en-US" sz="3699" dirty="0" err="1">
                <a:solidFill>
                  <a:srgbClr val="000000"/>
                </a:solidFill>
                <a:latin typeface="Roboto Condensed"/>
              </a:rPr>
              <a:t>hạn</a:t>
            </a:r>
            <a:r>
              <a:rPr lang="en-US" sz="3699" dirty="0">
                <a:solidFill>
                  <a:srgbClr val="000000"/>
                </a:solidFill>
                <a:latin typeface="Roboto Condensed"/>
              </a:rPr>
              <a:t> </a:t>
            </a:r>
            <a:r>
              <a:rPr lang="en-US" sz="3699" dirty="0" err="1">
                <a:solidFill>
                  <a:srgbClr val="000000"/>
                </a:solidFill>
                <a:latin typeface="Roboto Condensed"/>
              </a:rPr>
              <a:t>hẹp</a:t>
            </a:r>
            <a:r>
              <a:rPr lang="en-US" sz="3699" dirty="0">
                <a:solidFill>
                  <a:srgbClr val="000000"/>
                </a:solidFill>
                <a:latin typeface="Roboto Condensed"/>
              </a:rPr>
              <a:t> </a:t>
            </a:r>
            <a:r>
              <a:rPr lang="en-US" sz="3699" dirty="0" err="1">
                <a:solidFill>
                  <a:srgbClr val="000000"/>
                </a:solidFill>
                <a:latin typeface="Roboto Condensed"/>
              </a:rPr>
              <a:t>nhưng</a:t>
            </a:r>
            <a:r>
              <a:rPr lang="en-US" sz="3699" dirty="0">
                <a:solidFill>
                  <a:srgbClr val="000000"/>
                </a:solidFill>
                <a:latin typeface="Roboto Condensed"/>
              </a:rPr>
              <a:t> </a:t>
            </a:r>
            <a:r>
              <a:rPr lang="en-US" sz="3699" dirty="0" err="1">
                <a:solidFill>
                  <a:srgbClr val="000000"/>
                </a:solidFill>
                <a:latin typeface="Roboto Condensed"/>
              </a:rPr>
              <a:t>luôn</a:t>
            </a:r>
            <a:r>
              <a:rPr lang="en-US" sz="3699" dirty="0">
                <a:solidFill>
                  <a:srgbClr val="000000"/>
                </a:solidFill>
                <a:latin typeface="Roboto Condensed"/>
              </a:rPr>
              <a:t> </a:t>
            </a:r>
            <a:r>
              <a:rPr lang="en-US" sz="3699" dirty="0" err="1">
                <a:solidFill>
                  <a:srgbClr val="000000"/>
                </a:solidFill>
                <a:latin typeface="Roboto Condensed"/>
              </a:rPr>
              <a:t>tự</a:t>
            </a:r>
            <a:r>
              <a:rPr lang="en-US" sz="3699" dirty="0">
                <a:solidFill>
                  <a:srgbClr val="000000"/>
                </a:solidFill>
                <a:latin typeface="Roboto Condensed"/>
              </a:rPr>
              <a:t> </a:t>
            </a:r>
            <a:r>
              <a:rPr lang="en-US" sz="3699" dirty="0" err="1">
                <a:solidFill>
                  <a:srgbClr val="000000"/>
                </a:solidFill>
                <a:latin typeface="Roboto Condensed"/>
              </a:rPr>
              <a:t>cao</a:t>
            </a:r>
            <a:r>
              <a:rPr lang="en-US" sz="3699" dirty="0">
                <a:solidFill>
                  <a:srgbClr val="000000"/>
                </a:solidFill>
                <a:latin typeface="Roboto Condensed"/>
              </a:rPr>
              <a:t> </a:t>
            </a:r>
            <a:r>
              <a:rPr lang="en-US" sz="3699" dirty="0" err="1">
                <a:solidFill>
                  <a:srgbClr val="000000"/>
                </a:solidFill>
                <a:latin typeface="Roboto Condensed"/>
              </a:rPr>
              <a:t>tự</a:t>
            </a:r>
            <a:r>
              <a:rPr lang="en-US" sz="3699" dirty="0">
                <a:solidFill>
                  <a:srgbClr val="000000"/>
                </a:solidFill>
                <a:latin typeface="Roboto Condensed"/>
              </a:rPr>
              <a:t> </a:t>
            </a:r>
            <a:r>
              <a:rPr lang="en-US" sz="3699" dirty="0" err="1">
                <a:solidFill>
                  <a:srgbClr val="000000"/>
                </a:solidFill>
                <a:latin typeface="Roboto Condensed"/>
              </a:rPr>
              <a:t>đại</a:t>
            </a:r>
            <a:r>
              <a:rPr lang="en-US" sz="3699" dirty="0">
                <a:solidFill>
                  <a:srgbClr val="000000"/>
                </a:solidFill>
                <a:latin typeface="Roboto Condensed"/>
              </a:rPr>
              <a:t>. </a:t>
            </a:r>
          </a:p>
        </p:txBody>
      </p:sp>
      <p:pic>
        <p:nvPicPr>
          <p:cNvPr id="12" name="Picture 12"/>
          <p:cNvPicPr>
            <a:picLocks noChangeAspect="1"/>
          </p:cNvPicPr>
          <p:nvPr/>
        </p:nvPicPr>
        <p:blipFill>
          <a:blip r:embed="rId6"/>
          <a:srcRect l="5522" r="5522"/>
          <a:stretch>
            <a:fillRect/>
          </a:stretch>
        </p:blipFill>
        <p:spPr>
          <a:xfrm>
            <a:off x="2765654" y="6811077"/>
            <a:ext cx="601776" cy="743394"/>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2532">
            <a:off x="9436970" y="4088745"/>
            <a:ext cx="750336" cy="499314"/>
          </a:xfrm>
          <a:prstGeom prst="rect">
            <a:avLst/>
          </a:prstGeom>
        </p:spPr>
      </p:pic>
      <p:sp>
        <p:nvSpPr>
          <p:cNvPr id="14" name="TextBox 14"/>
          <p:cNvSpPr txBox="1"/>
          <p:nvPr/>
        </p:nvSpPr>
        <p:spPr>
          <a:xfrm>
            <a:off x="2042135" y="724044"/>
            <a:ext cx="11717896" cy="1276350"/>
          </a:xfrm>
          <a:prstGeom prst="rect">
            <a:avLst/>
          </a:prstGeom>
        </p:spPr>
        <p:txBody>
          <a:bodyPr lIns="0" tIns="0" rIns="0" bIns="0" rtlCol="0" anchor="t">
            <a:spAutoFit/>
          </a:bodyPr>
          <a:lstStyle/>
          <a:p>
            <a:pPr marL="0" lvl="0" indent="0" algn="ctr">
              <a:lnSpc>
                <a:spcPts val="10199"/>
              </a:lnSpc>
              <a:spcBef>
                <a:spcPct val="0"/>
              </a:spcBef>
            </a:pPr>
            <a:r>
              <a:rPr lang="en-US" sz="8499">
                <a:solidFill>
                  <a:srgbClr val="468C48"/>
                </a:solidFill>
                <a:latin typeface="Muli Black"/>
              </a:rPr>
              <a:t>II. Khám phá văn bản</a:t>
            </a:r>
          </a:p>
        </p:txBody>
      </p:sp>
      <p:sp>
        <p:nvSpPr>
          <p:cNvPr id="15" name="TextBox 15"/>
          <p:cNvSpPr txBox="1"/>
          <p:nvPr/>
        </p:nvSpPr>
        <p:spPr>
          <a:xfrm>
            <a:off x="2321570" y="1895619"/>
            <a:ext cx="11717896" cy="830580"/>
          </a:xfrm>
          <a:prstGeom prst="rect">
            <a:avLst/>
          </a:prstGeom>
        </p:spPr>
        <p:txBody>
          <a:bodyPr lIns="0" tIns="0" rIns="0" bIns="0" rtlCol="0" anchor="t">
            <a:spAutoFit/>
          </a:bodyPr>
          <a:lstStyle/>
          <a:p>
            <a:pPr>
              <a:lnSpc>
                <a:spcPts val="6720"/>
              </a:lnSpc>
            </a:pPr>
            <a:r>
              <a:rPr lang="en-US" sz="4800">
                <a:solidFill>
                  <a:srgbClr val="000000"/>
                </a:solidFill>
                <a:latin typeface="DejaVu Serif"/>
              </a:rPr>
              <a:t>4. Bài học</a:t>
            </a:r>
          </a:p>
        </p:txBody>
      </p:sp>
      <p:sp>
        <p:nvSpPr>
          <p:cNvPr id="16" name="TextBox 16"/>
          <p:cNvSpPr txBox="1"/>
          <p:nvPr/>
        </p:nvSpPr>
        <p:spPr>
          <a:xfrm>
            <a:off x="2930330" y="3087032"/>
            <a:ext cx="5758009" cy="692497"/>
          </a:xfrm>
          <a:prstGeom prst="rect">
            <a:avLst/>
          </a:prstGeom>
        </p:spPr>
        <p:txBody>
          <a:bodyPr wrap="square" lIns="0" tIns="0" rIns="0" bIns="0" rtlCol="0" anchor="t">
            <a:spAutoFit/>
          </a:bodyPr>
          <a:lstStyle/>
          <a:p>
            <a:pPr algn="ctr">
              <a:lnSpc>
                <a:spcPts val="5600"/>
              </a:lnSpc>
            </a:pPr>
            <a:r>
              <a:rPr lang="en-US" sz="4000" dirty="0" err="1">
                <a:solidFill>
                  <a:srgbClr val="000000"/>
                </a:solidFill>
                <a:latin typeface="Bevan"/>
              </a:rPr>
              <a:t>Ếch</a:t>
            </a:r>
            <a:r>
              <a:rPr lang="en-US" sz="4000" dirty="0">
                <a:solidFill>
                  <a:srgbClr val="000000"/>
                </a:solidFill>
                <a:latin typeface="Bevan"/>
              </a:rPr>
              <a:t> </a:t>
            </a:r>
            <a:r>
              <a:rPr lang="en-US" sz="4000" dirty="0" err="1">
                <a:solidFill>
                  <a:srgbClr val="000000"/>
                </a:solidFill>
                <a:latin typeface="Bevan"/>
              </a:rPr>
              <a:t>ngồi</a:t>
            </a:r>
            <a:r>
              <a:rPr lang="en-US" sz="4000" dirty="0">
                <a:solidFill>
                  <a:srgbClr val="000000"/>
                </a:solidFill>
                <a:latin typeface="Bevan"/>
              </a:rPr>
              <a:t> </a:t>
            </a:r>
            <a:r>
              <a:rPr lang="en-US" sz="4000" dirty="0" err="1">
                <a:solidFill>
                  <a:srgbClr val="000000"/>
                </a:solidFill>
                <a:latin typeface="Bevan"/>
              </a:rPr>
              <a:t>đáy</a:t>
            </a:r>
            <a:r>
              <a:rPr lang="en-US" sz="4000" dirty="0">
                <a:solidFill>
                  <a:srgbClr val="000000"/>
                </a:solidFill>
                <a:latin typeface="Bevan"/>
              </a:rPr>
              <a:t> </a:t>
            </a:r>
            <a:r>
              <a:rPr lang="en-US" sz="4000" dirty="0" err="1">
                <a:solidFill>
                  <a:srgbClr val="000000"/>
                </a:solidFill>
                <a:latin typeface="Bevan"/>
              </a:rPr>
              <a:t>giếng</a:t>
            </a:r>
            <a:endParaRPr lang="en-US" sz="4000" dirty="0">
              <a:solidFill>
                <a:srgbClr val="000000"/>
              </a:solidFill>
              <a:latin typeface="Bevan"/>
            </a:endParaRPr>
          </a:p>
        </p:txBody>
      </p:sp>
      <p:sp>
        <p:nvSpPr>
          <p:cNvPr id="17" name="TextBox 17"/>
          <p:cNvSpPr txBox="1"/>
          <p:nvPr/>
        </p:nvSpPr>
        <p:spPr>
          <a:xfrm>
            <a:off x="9894336" y="3087032"/>
            <a:ext cx="6073196" cy="692497"/>
          </a:xfrm>
          <a:prstGeom prst="rect">
            <a:avLst/>
          </a:prstGeom>
        </p:spPr>
        <p:txBody>
          <a:bodyPr wrap="square" lIns="0" tIns="0" rIns="0" bIns="0" rtlCol="0" anchor="t">
            <a:spAutoFit/>
          </a:bodyPr>
          <a:lstStyle/>
          <a:p>
            <a:pPr algn="ctr">
              <a:lnSpc>
                <a:spcPts val="5600"/>
              </a:lnSpc>
            </a:pPr>
            <a:r>
              <a:rPr lang="en-US" sz="4000" dirty="0" err="1">
                <a:solidFill>
                  <a:srgbClr val="000000"/>
                </a:solidFill>
                <a:latin typeface="Bevan"/>
              </a:rPr>
              <a:t>Đẽo</a:t>
            </a:r>
            <a:r>
              <a:rPr lang="en-US" sz="4000" dirty="0">
                <a:solidFill>
                  <a:srgbClr val="000000"/>
                </a:solidFill>
                <a:latin typeface="Bevan"/>
              </a:rPr>
              <a:t> </a:t>
            </a:r>
            <a:r>
              <a:rPr lang="en-US" sz="4000" dirty="0" err="1">
                <a:solidFill>
                  <a:srgbClr val="000000"/>
                </a:solidFill>
                <a:latin typeface="Bevan"/>
              </a:rPr>
              <a:t>cày</a:t>
            </a:r>
            <a:r>
              <a:rPr lang="en-US" sz="4000" dirty="0">
                <a:solidFill>
                  <a:srgbClr val="000000"/>
                </a:solidFill>
                <a:latin typeface="Bevan"/>
              </a:rPr>
              <a:t> </a:t>
            </a:r>
            <a:r>
              <a:rPr lang="en-US" sz="4000" dirty="0" err="1">
                <a:solidFill>
                  <a:srgbClr val="000000"/>
                </a:solidFill>
                <a:latin typeface="Bevan"/>
              </a:rPr>
              <a:t>giữa</a:t>
            </a:r>
            <a:r>
              <a:rPr lang="en-US" sz="4000" dirty="0">
                <a:solidFill>
                  <a:srgbClr val="000000"/>
                </a:solidFill>
                <a:latin typeface="Bevan"/>
              </a:rPr>
              <a:t> </a:t>
            </a:r>
            <a:r>
              <a:rPr lang="en-US" sz="4000" dirty="0" err="1">
                <a:solidFill>
                  <a:srgbClr val="000000"/>
                </a:solidFill>
                <a:latin typeface="Bevan"/>
              </a:rPr>
              <a:t>đường</a:t>
            </a:r>
            <a:endParaRPr lang="en-US" sz="4000" dirty="0">
              <a:solidFill>
                <a:srgbClr val="000000"/>
              </a:solidFill>
              <a:latin typeface="Bevan"/>
            </a:endParaRPr>
          </a:p>
        </p:txBody>
      </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2532">
            <a:off x="9500886" y="6429650"/>
            <a:ext cx="750336" cy="49931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DB67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154293" y="5476832"/>
            <a:ext cx="7454002" cy="4960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17848" y="7271549"/>
            <a:ext cx="5923207" cy="30154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18"/>
          <a:stretch>
            <a:fillRect/>
          </a:stretch>
        </p:blipFill>
        <p:spPr>
          <a:xfrm>
            <a:off x="2162328" y="8189733"/>
            <a:ext cx="2919380" cy="224739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33755" y="1172001"/>
            <a:ext cx="9120820" cy="6099548"/>
          </a:xfrm>
          <a:prstGeom prst="rect">
            <a:avLst/>
          </a:prstGeom>
        </p:spPr>
      </p:pic>
      <p:sp>
        <p:nvSpPr>
          <p:cNvPr id="6" name="TextBox 6"/>
          <p:cNvSpPr txBox="1"/>
          <p:nvPr/>
        </p:nvSpPr>
        <p:spPr>
          <a:xfrm>
            <a:off x="9493425" y="3747264"/>
            <a:ext cx="7201481" cy="2425701"/>
          </a:xfrm>
          <a:prstGeom prst="rect">
            <a:avLst/>
          </a:prstGeom>
        </p:spPr>
        <p:txBody>
          <a:bodyPr lIns="0" tIns="0" rIns="0" bIns="0" rtlCol="0" anchor="t">
            <a:spAutoFit/>
          </a:bodyPr>
          <a:lstStyle/>
          <a:p>
            <a:pPr algn="ctr">
              <a:lnSpc>
                <a:spcPts val="6474"/>
              </a:lnSpc>
            </a:pPr>
            <a:r>
              <a:rPr lang="en-US" sz="4624">
                <a:solidFill>
                  <a:srgbClr val="002B01"/>
                </a:solidFill>
                <a:latin typeface="Muli Bold"/>
              </a:rPr>
              <a:t>Hoàn thiện Phiếu học tập 3, 4 trong vòng 15 phút.</a:t>
            </a:r>
          </a:p>
          <a:p>
            <a:pPr marL="0" lvl="0" indent="0" algn="ctr">
              <a:lnSpc>
                <a:spcPts val="6474"/>
              </a:lnSpc>
            </a:pPr>
            <a:endParaRPr lang="en-US" sz="4624">
              <a:solidFill>
                <a:srgbClr val="002B01"/>
              </a:solidFill>
              <a:latin typeface="Muli Bold"/>
            </a:endParaRPr>
          </a:p>
        </p:txBody>
      </p:sp>
      <p:sp>
        <p:nvSpPr>
          <p:cNvPr id="7" name="TextBox 7"/>
          <p:cNvSpPr txBox="1"/>
          <p:nvPr/>
        </p:nvSpPr>
        <p:spPr>
          <a:xfrm>
            <a:off x="1760872" y="3848182"/>
            <a:ext cx="6354496" cy="1152525"/>
          </a:xfrm>
          <a:prstGeom prst="rect">
            <a:avLst/>
          </a:prstGeom>
        </p:spPr>
        <p:txBody>
          <a:bodyPr lIns="0" tIns="0" rIns="0" bIns="0" rtlCol="0" anchor="t">
            <a:spAutoFit/>
          </a:bodyPr>
          <a:lstStyle/>
          <a:p>
            <a:pPr marL="0" lvl="0" indent="0" algn="l">
              <a:lnSpc>
                <a:spcPts val="9000"/>
              </a:lnSpc>
              <a:spcBef>
                <a:spcPct val="0"/>
              </a:spcBef>
            </a:pPr>
            <a:r>
              <a:rPr lang="en-US" sz="7500">
                <a:solidFill>
                  <a:srgbClr val="F4F4F4"/>
                </a:solidFill>
                <a:latin typeface="Muli Black"/>
              </a:rPr>
              <a:t>III. Luyện tập</a:t>
            </a:r>
          </a:p>
        </p:txBody>
      </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33" name="Group 25">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27" name="Freeform: Shape 26">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2" name="Table 1">
            <a:extLst>
              <a:ext uri="{FF2B5EF4-FFF2-40B4-BE49-F238E27FC236}">
                <a16:creationId xmlns:a16="http://schemas.microsoft.com/office/drawing/2014/main" id="{FE421DD6-D4E0-1BE9-79B6-46261FE2DD7A}"/>
              </a:ext>
            </a:extLst>
          </p:cNvPr>
          <p:cNvGraphicFramePr>
            <a:graphicFrameLocks noGrp="1"/>
          </p:cNvGraphicFramePr>
          <p:nvPr>
            <p:extLst>
              <p:ext uri="{D42A27DB-BD31-4B8C-83A1-F6EECF244321}">
                <p14:modId xmlns:p14="http://schemas.microsoft.com/office/powerpoint/2010/main" val="951860443"/>
              </p:ext>
            </p:extLst>
          </p:nvPr>
        </p:nvGraphicFramePr>
        <p:xfrm>
          <a:off x="1409133" y="1257300"/>
          <a:ext cx="16057430" cy="8222918"/>
        </p:xfrm>
        <a:graphic>
          <a:graphicData uri="http://schemas.openxmlformats.org/drawingml/2006/table">
            <a:tbl>
              <a:tblPr firstRow="1" bandRow="1">
                <a:tableStyleId>{F5AB1C69-6EDB-4FF4-983F-18BD219EF322}</a:tableStyleId>
              </a:tblPr>
              <a:tblGrid>
                <a:gridCol w="2406536">
                  <a:extLst>
                    <a:ext uri="{9D8B030D-6E8A-4147-A177-3AD203B41FA5}">
                      <a16:colId xmlns:a16="http://schemas.microsoft.com/office/drawing/2014/main" val="2774368806"/>
                    </a:ext>
                  </a:extLst>
                </a:gridCol>
                <a:gridCol w="7405673">
                  <a:extLst>
                    <a:ext uri="{9D8B030D-6E8A-4147-A177-3AD203B41FA5}">
                      <a16:colId xmlns:a16="http://schemas.microsoft.com/office/drawing/2014/main" val="4146756479"/>
                    </a:ext>
                  </a:extLst>
                </a:gridCol>
                <a:gridCol w="6245221">
                  <a:extLst>
                    <a:ext uri="{9D8B030D-6E8A-4147-A177-3AD203B41FA5}">
                      <a16:colId xmlns:a16="http://schemas.microsoft.com/office/drawing/2014/main" val="3499516797"/>
                    </a:ext>
                  </a:extLst>
                </a:gridCol>
              </a:tblGrid>
              <a:tr h="2335588">
                <a:tc>
                  <a:txBody>
                    <a:bodyPr/>
                    <a:lstStyle/>
                    <a:p>
                      <a:pPr algn="ctr">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Đặc điểm của truyện ngụ ngôn</a:t>
                      </a:r>
                    </a:p>
                  </a:txBody>
                  <a:tcPr marL="55063" marR="55063" marT="0" marB="0"/>
                </a:tc>
                <a:tc>
                  <a:txBody>
                    <a:bodyPr/>
                    <a:lstStyle/>
                    <a:p>
                      <a:pPr algn="ctr">
                        <a:lnSpc>
                          <a:spcPct val="120000"/>
                        </a:lnSpc>
                        <a:spcAft>
                          <a:spcPts val="1000"/>
                        </a:spcAft>
                        <a:tabLst>
                          <a:tab pos="7334250" algn="l"/>
                        </a:tabLst>
                      </a:pPr>
                      <a:r>
                        <a:rPr lang="en-US" sz="3600" dirty="0" err="1">
                          <a:effectLst/>
                          <a:latin typeface="Roboto Condensed" panose="02000000000000000000" pitchFamily="2" charset="0"/>
                          <a:ea typeface="Roboto Condensed" panose="02000000000000000000" pitchFamily="2" charset="0"/>
                        </a:rPr>
                        <a:t>Những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biểu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hiện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truyện</a:t>
                      </a:r>
                      <a:endParaRPr lang="en-US" sz="3600" dirty="0">
                        <a:effectLst/>
                        <a:latin typeface="Roboto Condensed" panose="02000000000000000000" pitchFamily="2" charset="0"/>
                        <a:ea typeface="Roboto Condensed" panose="02000000000000000000" pitchFamily="2" charset="0"/>
                      </a:endParaRPr>
                    </a:p>
                    <a:p>
                      <a:pPr algn="ctr">
                        <a:lnSpc>
                          <a:spcPct val="120000"/>
                        </a:lnSpc>
                        <a:spcAft>
                          <a:spcPts val="1000"/>
                        </a:spcAft>
                        <a:tabLst>
                          <a:tab pos="7334250" algn="l"/>
                        </a:tabLst>
                      </a:pPr>
                      <a:r>
                        <a:rPr lang="en-US" sz="3600"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Ếch</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ngồi</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đáy</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giếng</a:t>
                      </a:r>
                      <a:endParaRPr lang="en-US" sz="3600" i="1" dirty="0">
                        <a:effectLst/>
                        <a:latin typeface="Roboto Condensed" panose="02000000000000000000" pitchFamily="2" charset="0"/>
                        <a:ea typeface="Roboto Condensed" panose="02000000000000000000" pitchFamily="2" charset="0"/>
                      </a:endParaRPr>
                    </a:p>
                  </a:txBody>
                  <a:tcPr marL="55063" marR="55063" marT="0" marB="0"/>
                </a:tc>
                <a:tc>
                  <a:txBody>
                    <a:bodyPr/>
                    <a:lstStyle/>
                    <a:p>
                      <a:pPr algn="ctr">
                        <a:lnSpc>
                          <a:spcPct val="120000"/>
                        </a:lnSpc>
                        <a:spcAft>
                          <a:spcPts val="1000"/>
                        </a:spcAft>
                        <a:tabLst>
                          <a:tab pos="7334250" algn="l"/>
                        </a:tabLst>
                      </a:pPr>
                      <a:r>
                        <a:rPr lang="en-US" sz="3600" dirty="0" err="1">
                          <a:effectLst/>
                          <a:latin typeface="Roboto Condensed" panose="02000000000000000000" pitchFamily="2" charset="0"/>
                          <a:ea typeface="Roboto Condensed" panose="02000000000000000000" pitchFamily="2" charset="0"/>
                        </a:rPr>
                        <a:t>Những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biểu</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hiện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trong</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truyện</a:t>
                      </a:r>
                      <a:r>
                        <a:rPr lang="en-US" sz="3600" dirty="0">
                          <a:effectLst/>
                          <a:latin typeface="Roboto Condensed" panose="02000000000000000000" pitchFamily="2" charset="0"/>
                          <a:ea typeface="Roboto Condensed" panose="02000000000000000000" pitchFamily="2" charset="0"/>
                        </a:rPr>
                        <a:t> </a:t>
                      </a:r>
                    </a:p>
                    <a:p>
                      <a:pPr algn="ctr">
                        <a:lnSpc>
                          <a:spcPct val="120000"/>
                        </a:lnSpc>
                        <a:spcAft>
                          <a:spcPts val="1000"/>
                        </a:spcAft>
                        <a:tabLst>
                          <a:tab pos="7334250" algn="l"/>
                        </a:tabLst>
                      </a:pPr>
                      <a:r>
                        <a:rPr lang="en-US" sz="3600" i="1" dirty="0" err="1">
                          <a:effectLst/>
                          <a:latin typeface="Roboto Condensed" panose="02000000000000000000" pitchFamily="2" charset="0"/>
                          <a:ea typeface="Roboto Condensed" panose="02000000000000000000" pitchFamily="2" charset="0"/>
                        </a:rPr>
                        <a:t>Đẽo</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cày</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giữa</a:t>
                      </a:r>
                      <a:r>
                        <a:rPr lang="en-US" sz="3600" i="1" dirty="0">
                          <a:effectLst/>
                          <a:latin typeface="Roboto Condensed" panose="02000000000000000000" pitchFamily="2" charset="0"/>
                          <a:ea typeface="Roboto Condensed" panose="02000000000000000000" pitchFamily="2" charset="0"/>
                        </a:rPr>
                        <a:t> </a:t>
                      </a:r>
                      <a:r>
                        <a:rPr lang="en-US" sz="3600" i="1" dirty="0" err="1">
                          <a:effectLst/>
                          <a:latin typeface="Roboto Condensed" panose="02000000000000000000" pitchFamily="2" charset="0"/>
                          <a:ea typeface="Roboto Condensed" panose="02000000000000000000" pitchFamily="2" charset="0"/>
                        </a:rPr>
                        <a:t>đường</a:t>
                      </a:r>
                      <a:endParaRPr lang="en-US" sz="3600" i="1" dirty="0">
                        <a:effectLst/>
                        <a:latin typeface="Roboto Condensed" panose="02000000000000000000" pitchFamily="2" charset="0"/>
                        <a:ea typeface="Roboto Condensed" panose="02000000000000000000" pitchFamily="2" charset="0"/>
                      </a:endParaRPr>
                    </a:p>
                  </a:txBody>
                  <a:tcPr marL="55063" marR="55063" marT="0" marB="0"/>
                </a:tc>
                <a:extLst>
                  <a:ext uri="{0D108BD9-81ED-4DB2-BD59-A6C34878D82A}">
                    <a16:rowId xmlns:a16="http://schemas.microsoft.com/office/drawing/2014/main" val="2206265698"/>
                  </a:ext>
                </a:extLst>
              </a:tr>
              <a:tr h="3510437">
                <a:tc>
                  <a:txBody>
                    <a:bodyPr/>
                    <a:lstStyle/>
                    <a:p>
                      <a:pPr algn="ctr">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Cốt truyện</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Qua sự việc con ếch kiêu ngạo bị dẫm bẹp để đưa ra bài học về sự khiêm tốn. </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Qua sự việc anh thợ đẽo cày nghe ai mách cũng sửa dẫn đến hỏng hết số gỗ để đưa ra bài học cần có lập trường quan điểm trong cuộc sống.</a:t>
                      </a:r>
                    </a:p>
                  </a:txBody>
                  <a:tcPr marL="55063" marR="55063" marT="0" marB="0"/>
                </a:tc>
                <a:extLst>
                  <a:ext uri="{0D108BD9-81ED-4DB2-BD59-A6C34878D82A}">
                    <a16:rowId xmlns:a16="http://schemas.microsoft.com/office/drawing/2014/main" val="4265018767"/>
                  </a:ext>
                </a:extLst>
              </a:tr>
              <a:tr h="573317">
                <a:tc>
                  <a:txBody>
                    <a:bodyPr/>
                    <a:lstStyle/>
                    <a:p>
                      <a:pPr algn="ctr">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Nhân vật</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Con ếch biết suy nghĩ, thái độ </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Con người</a:t>
                      </a:r>
                    </a:p>
                  </a:txBody>
                  <a:tcPr marL="55063" marR="55063" marT="0" marB="0"/>
                </a:tc>
                <a:extLst>
                  <a:ext uri="{0D108BD9-81ED-4DB2-BD59-A6C34878D82A}">
                    <a16:rowId xmlns:a16="http://schemas.microsoft.com/office/drawing/2014/main" val="3484160713"/>
                  </a:ext>
                </a:extLst>
              </a:tr>
              <a:tr h="573317">
                <a:tc>
                  <a:txBody>
                    <a:bodyPr/>
                    <a:lstStyle/>
                    <a:p>
                      <a:pPr algn="ctr">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Đề tài</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Bài học nhận thức, ứng xử </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Bài học nhận thức</a:t>
                      </a:r>
                    </a:p>
                  </a:txBody>
                  <a:tcPr marL="55063" marR="55063" marT="0" marB="0"/>
                </a:tc>
                <a:extLst>
                  <a:ext uri="{0D108BD9-81ED-4DB2-BD59-A6C34878D82A}">
                    <a16:rowId xmlns:a16="http://schemas.microsoft.com/office/drawing/2014/main" val="276540348"/>
                  </a:ext>
                </a:extLst>
              </a:tr>
              <a:tr h="1160741">
                <a:tc>
                  <a:txBody>
                    <a:bodyPr/>
                    <a:lstStyle/>
                    <a:p>
                      <a:pPr algn="ctr">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Bối cảnh</a:t>
                      </a:r>
                    </a:p>
                  </a:txBody>
                  <a:tcPr marL="55063" marR="55063" marT="0" marB="0"/>
                </a:tc>
                <a:tc>
                  <a:txBody>
                    <a:bodyPr/>
                    <a:lstStyle/>
                    <a:p>
                      <a:pPr algn="just">
                        <a:lnSpc>
                          <a:spcPct val="120000"/>
                        </a:lnSpc>
                        <a:spcAft>
                          <a:spcPts val="1000"/>
                        </a:spcAft>
                        <a:tabLst>
                          <a:tab pos="7334250" algn="l"/>
                        </a:tabLst>
                      </a:pPr>
                      <a:r>
                        <a:rPr lang="en-US" sz="3600">
                          <a:effectLst/>
                          <a:latin typeface="Roboto Condensed" panose="02000000000000000000" pitchFamily="2" charset="0"/>
                          <a:ea typeface="Roboto Condensed" panose="02000000000000000000" pitchFamily="2" charset="0"/>
                        </a:rPr>
                        <a:t>Cái giếng nhỏ bé – nơi ếch sinh sống </a:t>
                      </a:r>
                    </a:p>
                  </a:txBody>
                  <a:tcPr marL="55063" marR="55063" marT="0" marB="0"/>
                </a:tc>
                <a:tc>
                  <a:txBody>
                    <a:bodyPr/>
                    <a:lstStyle/>
                    <a:p>
                      <a:pPr algn="just">
                        <a:lnSpc>
                          <a:spcPct val="120000"/>
                        </a:lnSpc>
                        <a:spcAft>
                          <a:spcPts val="1000"/>
                        </a:spcAft>
                        <a:tabLst>
                          <a:tab pos="7334250" algn="l"/>
                        </a:tabLst>
                      </a:pPr>
                      <a:r>
                        <a:rPr lang="en-US" sz="3600" dirty="0" err="1">
                          <a:effectLst/>
                          <a:latin typeface="Roboto Condensed" panose="02000000000000000000" pitchFamily="2" charset="0"/>
                          <a:ea typeface="Roboto Condensed" panose="02000000000000000000" pitchFamily="2" charset="0"/>
                        </a:rPr>
                        <a:t>Quán</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của</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anh</a:t>
                      </a:r>
                      <a:r>
                        <a:rPr lang="en-US" sz="3600" dirty="0">
                          <a:effectLst/>
                          <a:latin typeface="Roboto Condensed" panose="02000000000000000000" pitchFamily="2" charset="0"/>
                          <a:ea typeface="Roboto Condensed" panose="02000000000000000000" pitchFamily="2" charset="0"/>
                        </a:rPr>
                        <a:t> </a:t>
                      </a:r>
                      <a:r>
                        <a:rPr lang="en-US" sz="3600" dirty="0" err="1">
                          <a:effectLst/>
                          <a:latin typeface="Roboto Condensed" panose="02000000000000000000" pitchFamily="2" charset="0"/>
                          <a:ea typeface="Roboto Condensed" panose="02000000000000000000" pitchFamily="2" charset="0"/>
                        </a:rPr>
                        <a:t>thợ</a:t>
                      </a:r>
                      <a:r>
                        <a:rPr lang="en-US" sz="3600" dirty="0">
                          <a:effectLst/>
                          <a:latin typeface="Roboto Condensed" panose="02000000000000000000" pitchFamily="2" charset="0"/>
                          <a:ea typeface="Roboto Condensed" panose="02000000000000000000" pitchFamily="2" charset="0"/>
                        </a:rPr>
                        <a:t> </a:t>
                      </a:r>
                    </a:p>
                  </a:txBody>
                  <a:tcPr marL="55063" marR="55063" marT="0" marB="0"/>
                </a:tc>
                <a:extLst>
                  <a:ext uri="{0D108BD9-81ED-4DB2-BD59-A6C34878D82A}">
                    <a16:rowId xmlns:a16="http://schemas.microsoft.com/office/drawing/2014/main" val="2373341393"/>
                  </a:ext>
                </a:extLst>
              </a:tr>
            </a:tbl>
          </a:graphicData>
        </a:graphic>
      </p:graphicFrame>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sp>
        <p:nvSpPr>
          <p:cNvPr id="2" name="AutoShape 2"/>
          <p:cNvSpPr/>
          <p:nvPr/>
        </p:nvSpPr>
        <p:spPr>
          <a:xfrm>
            <a:off x="0" y="7917687"/>
            <a:ext cx="5266246" cy="2399823"/>
          </a:xfrm>
          <a:prstGeom prst="rect">
            <a:avLst/>
          </a:prstGeom>
          <a:solidFill>
            <a:srgbClr val="F4F4F4"/>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4094"/>
          <a:stretch>
            <a:fillRect/>
          </a:stretch>
        </p:blipFill>
        <p:spPr>
          <a:xfrm flipH="1">
            <a:off x="-131818" y="-737719"/>
            <a:ext cx="5248022" cy="110552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6345" t="12161" b="14697"/>
          <a:stretch>
            <a:fillRect/>
          </a:stretch>
        </p:blipFill>
        <p:spPr>
          <a:xfrm>
            <a:off x="5096381" y="-351490"/>
            <a:ext cx="339730" cy="10904109"/>
          </a:xfrm>
          <a:prstGeom prst="rect">
            <a:avLst/>
          </a:prstGeom>
        </p:spPr>
      </p:pic>
      <p:grpSp>
        <p:nvGrpSpPr>
          <p:cNvPr id="5" name="Group 5"/>
          <p:cNvGrpSpPr/>
          <p:nvPr/>
        </p:nvGrpSpPr>
        <p:grpSpPr>
          <a:xfrm>
            <a:off x="8345809" y="2030113"/>
            <a:ext cx="8675865" cy="6043341"/>
            <a:chOff x="0" y="0"/>
            <a:chExt cx="11567820" cy="8057787"/>
          </a:xfrm>
        </p:grpSpPr>
        <p:sp>
          <p:nvSpPr>
            <p:cNvPr id="6" name="TextBox 6"/>
            <p:cNvSpPr txBox="1"/>
            <p:nvPr/>
          </p:nvSpPr>
          <p:spPr>
            <a:xfrm>
              <a:off x="0" y="9525"/>
              <a:ext cx="11567820" cy="1704975"/>
            </a:xfrm>
            <a:prstGeom prst="rect">
              <a:avLst/>
            </a:prstGeom>
          </p:spPr>
          <p:txBody>
            <a:bodyPr lIns="0" tIns="0" rIns="0" bIns="0" rtlCol="0" anchor="t">
              <a:spAutoFit/>
            </a:bodyPr>
            <a:lstStyle/>
            <a:p>
              <a:pPr marL="0" lvl="0" indent="0" algn="l">
                <a:lnSpc>
                  <a:spcPts val="10199"/>
                </a:lnSpc>
                <a:spcBef>
                  <a:spcPct val="0"/>
                </a:spcBef>
              </a:pPr>
              <a:r>
                <a:rPr lang="en-US" sz="8499">
                  <a:solidFill>
                    <a:srgbClr val="FFCD50"/>
                  </a:solidFill>
                  <a:latin typeface="Muli Black"/>
                </a:rPr>
                <a:t>IV. Vận dụng</a:t>
              </a:r>
            </a:p>
          </p:txBody>
        </p:sp>
        <p:sp>
          <p:nvSpPr>
            <p:cNvPr id="7" name="TextBox 7"/>
            <p:cNvSpPr txBox="1"/>
            <p:nvPr/>
          </p:nvSpPr>
          <p:spPr>
            <a:xfrm>
              <a:off x="0" y="2156732"/>
              <a:ext cx="11567820" cy="5639435"/>
            </a:xfrm>
            <a:prstGeom prst="rect">
              <a:avLst/>
            </a:prstGeom>
          </p:spPr>
          <p:txBody>
            <a:bodyPr lIns="0" tIns="0" rIns="0" bIns="0" rtlCol="0" anchor="t">
              <a:spAutoFit/>
            </a:bodyPr>
            <a:lstStyle/>
            <a:p>
              <a:pPr algn="just">
                <a:lnSpc>
                  <a:spcPts val="4829"/>
                </a:lnSpc>
              </a:pPr>
              <a:r>
                <a:rPr lang="en-US" sz="3449">
                  <a:solidFill>
                    <a:srgbClr val="F4F4F4"/>
                  </a:solidFill>
                  <a:latin typeface="Muli Bold"/>
                </a:rPr>
                <a:t>+ Chia lớp thành 4 nhóm.</a:t>
              </a:r>
            </a:p>
            <a:p>
              <a:pPr algn="just">
                <a:lnSpc>
                  <a:spcPts val="4829"/>
                </a:lnSpc>
              </a:pPr>
              <a:r>
                <a:rPr lang="en-US" sz="3449">
                  <a:solidFill>
                    <a:srgbClr val="F4F4F4"/>
                  </a:solidFill>
                  <a:latin typeface="Muli Bold"/>
                </a:rPr>
                <a:t>+ HS đọc mở rộng văn bản cùng thể loại ở nhà: đọc + khám phá văn bản </a:t>
              </a:r>
              <a:r>
                <a:rPr lang="en-US" sz="3449">
                  <a:solidFill>
                    <a:srgbClr val="F4F4F4"/>
                  </a:solidFill>
                  <a:latin typeface="Muli Bold Italics"/>
                </a:rPr>
                <a:t>Bụng và Răng, Miệng, Tay, Chân</a:t>
              </a:r>
              <a:r>
                <a:rPr lang="en-US" sz="3449">
                  <a:solidFill>
                    <a:srgbClr val="F4F4F4"/>
                  </a:solidFill>
                  <a:latin typeface="Muli Bold"/>
                </a:rPr>
                <a:t> theo phiếu gợi dẫn ở nhà </a:t>
              </a:r>
            </a:p>
            <a:p>
              <a:pPr algn="just">
                <a:lnSpc>
                  <a:spcPts val="4829"/>
                </a:lnSpc>
              </a:pPr>
              <a:r>
                <a:rPr lang="en-US" sz="3449">
                  <a:solidFill>
                    <a:srgbClr val="F4F4F4"/>
                  </a:solidFill>
                  <a:latin typeface="Muli Bold"/>
                </a:rPr>
                <a:t>+ Giờ  sau trình bày sản phẩm trên lớp.</a:t>
              </a:r>
            </a:p>
            <a:p>
              <a:pPr marL="0" lvl="0" indent="0" algn="just">
                <a:lnSpc>
                  <a:spcPts val="4829"/>
                </a:lnSpc>
                <a:spcBef>
                  <a:spcPct val="0"/>
                </a:spcBef>
              </a:pPr>
              <a:endParaRPr lang="en-US" sz="3449">
                <a:solidFill>
                  <a:srgbClr val="F4F4F4"/>
                </a:solidFill>
                <a:latin typeface="Muli Bold"/>
              </a:endParaRPr>
            </a:p>
          </p:txBody>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860537" y="5663634"/>
            <a:ext cx="2811418" cy="450810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189225" y="7205897"/>
            <a:ext cx="1849607" cy="2965842"/>
          </a:xfrm>
          <a:prstGeom prst="rect">
            <a:avLst/>
          </a:prstGeom>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0398">
            <a:off x="6871731" y="7653058"/>
            <a:ext cx="14158365" cy="47801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8699" flipH="1">
            <a:off x="-3523923" y="6091632"/>
            <a:ext cx="13035889" cy="79030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2271035" y="-2486010"/>
            <a:ext cx="7992018" cy="551792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1601">
            <a:off x="3558597" y="13587"/>
            <a:ext cx="9789104" cy="1004010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96" r="45468" b="22891"/>
          <a:stretch>
            <a:fillRect/>
          </a:stretch>
        </p:blipFill>
        <p:spPr>
          <a:xfrm rot="-1448817">
            <a:off x="13026543" y="-3188384"/>
            <a:ext cx="6460250" cy="819985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912277" y="3332825"/>
            <a:ext cx="3086388" cy="620899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46395" y="2302919"/>
            <a:ext cx="1934310" cy="1457986"/>
          </a:xfrm>
          <a:prstGeom prst="rect">
            <a:avLst/>
          </a:prstGeom>
        </p:spPr>
      </p:pic>
      <p:sp>
        <p:nvSpPr>
          <p:cNvPr id="9" name="TextBox 9"/>
          <p:cNvSpPr txBox="1"/>
          <p:nvPr/>
        </p:nvSpPr>
        <p:spPr>
          <a:xfrm>
            <a:off x="5280706" y="2238921"/>
            <a:ext cx="7250071" cy="1662182"/>
          </a:xfrm>
          <a:prstGeom prst="rect">
            <a:avLst/>
          </a:prstGeom>
        </p:spPr>
        <p:txBody>
          <a:bodyPr lIns="0" tIns="0" rIns="0" bIns="0" rtlCol="0" anchor="t">
            <a:spAutoFit/>
          </a:bodyPr>
          <a:lstStyle/>
          <a:p>
            <a:pPr algn="ctr">
              <a:lnSpc>
                <a:spcPts val="4315"/>
              </a:lnSpc>
              <a:spcBef>
                <a:spcPct val="0"/>
              </a:spcBef>
            </a:pPr>
            <a:r>
              <a:rPr lang="en-US" sz="4315" dirty="0" err="1">
                <a:solidFill>
                  <a:srgbClr val="000000"/>
                </a:solidFill>
                <a:latin typeface="Roboto Condensed"/>
              </a:rPr>
              <a:t>Kể</a:t>
            </a:r>
            <a:r>
              <a:rPr lang="en-US" sz="4315" dirty="0">
                <a:solidFill>
                  <a:srgbClr val="000000"/>
                </a:solidFill>
                <a:latin typeface="Roboto Condensed"/>
              </a:rPr>
              <a:t> </a:t>
            </a:r>
            <a:r>
              <a:rPr lang="en-US" sz="4315" dirty="0" err="1">
                <a:solidFill>
                  <a:srgbClr val="000000"/>
                </a:solidFill>
                <a:latin typeface="Roboto Condensed"/>
              </a:rPr>
              <a:t>một</a:t>
            </a:r>
            <a:r>
              <a:rPr lang="en-US" sz="4315" dirty="0">
                <a:solidFill>
                  <a:srgbClr val="000000"/>
                </a:solidFill>
                <a:latin typeface="Roboto Condensed"/>
              </a:rPr>
              <a:t> </a:t>
            </a:r>
            <a:r>
              <a:rPr lang="en-US" sz="4315" dirty="0" err="1">
                <a:solidFill>
                  <a:srgbClr val="000000"/>
                </a:solidFill>
                <a:latin typeface="Roboto Condensed"/>
              </a:rPr>
              <a:t>câu</a:t>
            </a:r>
            <a:r>
              <a:rPr lang="en-US" sz="4315" dirty="0">
                <a:solidFill>
                  <a:srgbClr val="000000"/>
                </a:solidFill>
                <a:latin typeface="Roboto Condensed"/>
              </a:rPr>
              <a:t> </a:t>
            </a:r>
            <a:r>
              <a:rPr lang="en-US" sz="4315" dirty="0" err="1">
                <a:solidFill>
                  <a:srgbClr val="000000"/>
                </a:solidFill>
                <a:latin typeface="Roboto Condensed"/>
              </a:rPr>
              <a:t>chuyện</a:t>
            </a:r>
            <a:r>
              <a:rPr lang="en-US" sz="4315" dirty="0">
                <a:solidFill>
                  <a:srgbClr val="000000"/>
                </a:solidFill>
                <a:latin typeface="Roboto Condensed"/>
              </a:rPr>
              <a:t> </a:t>
            </a:r>
            <a:r>
              <a:rPr lang="en-US" sz="4315" dirty="0" err="1">
                <a:solidFill>
                  <a:srgbClr val="000000"/>
                </a:solidFill>
                <a:latin typeface="Roboto Condensed"/>
              </a:rPr>
              <a:t>ngắn</a:t>
            </a:r>
            <a:r>
              <a:rPr lang="en-US" sz="4315" dirty="0">
                <a:solidFill>
                  <a:srgbClr val="000000"/>
                </a:solidFill>
                <a:latin typeface="Roboto Condensed"/>
              </a:rPr>
              <a:t> </a:t>
            </a:r>
            <a:r>
              <a:rPr lang="en-US" sz="4315" dirty="0" err="1">
                <a:solidFill>
                  <a:srgbClr val="000000"/>
                </a:solidFill>
                <a:latin typeface="Roboto Condensed"/>
              </a:rPr>
              <a:t>hoặc</a:t>
            </a:r>
            <a:r>
              <a:rPr lang="en-US" sz="4315" dirty="0">
                <a:solidFill>
                  <a:srgbClr val="000000"/>
                </a:solidFill>
                <a:latin typeface="Roboto Condensed"/>
              </a:rPr>
              <a:t> </a:t>
            </a:r>
            <a:r>
              <a:rPr lang="en-US" sz="4315" dirty="0" err="1">
                <a:solidFill>
                  <a:srgbClr val="000000"/>
                </a:solidFill>
                <a:latin typeface="Roboto Condensed"/>
              </a:rPr>
              <a:t>sự</a:t>
            </a:r>
            <a:r>
              <a:rPr lang="en-US" sz="4315" dirty="0">
                <a:solidFill>
                  <a:srgbClr val="000000"/>
                </a:solidFill>
                <a:latin typeface="Roboto Condensed"/>
              </a:rPr>
              <a:t> </a:t>
            </a:r>
            <a:r>
              <a:rPr lang="en-US" sz="4315" dirty="0" err="1">
                <a:solidFill>
                  <a:srgbClr val="000000"/>
                </a:solidFill>
                <a:latin typeface="Roboto Condensed"/>
              </a:rPr>
              <a:t>việc</a:t>
            </a:r>
            <a:r>
              <a:rPr lang="en-US" sz="4315" dirty="0">
                <a:solidFill>
                  <a:srgbClr val="000000"/>
                </a:solidFill>
                <a:latin typeface="Roboto Condensed"/>
              </a:rPr>
              <a:t> </a:t>
            </a:r>
            <a:r>
              <a:rPr lang="en-US" sz="4315" dirty="0" err="1">
                <a:solidFill>
                  <a:srgbClr val="000000"/>
                </a:solidFill>
                <a:latin typeface="Roboto Condensed"/>
              </a:rPr>
              <a:t>để</a:t>
            </a:r>
            <a:r>
              <a:rPr lang="en-US" sz="4315" dirty="0">
                <a:solidFill>
                  <a:srgbClr val="000000"/>
                </a:solidFill>
                <a:latin typeface="Roboto Condensed"/>
              </a:rPr>
              <a:t> </a:t>
            </a:r>
            <a:r>
              <a:rPr lang="en-US" sz="4315" dirty="0" err="1">
                <a:solidFill>
                  <a:srgbClr val="000000"/>
                </a:solidFill>
                <a:latin typeface="Roboto Condensed"/>
              </a:rPr>
              <a:t>lại</a:t>
            </a:r>
            <a:r>
              <a:rPr lang="en-US" sz="4315" dirty="0">
                <a:solidFill>
                  <a:srgbClr val="000000"/>
                </a:solidFill>
                <a:latin typeface="Roboto Condensed"/>
              </a:rPr>
              <a:t> </a:t>
            </a:r>
            <a:r>
              <a:rPr lang="en-US" sz="4315" dirty="0" err="1">
                <a:solidFill>
                  <a:srgbClr val="000000"/>
                </a:solidFill>
                <a:latin typeface="Roboto Condensed"/>
              </a:rPr>
              <a:t>bài</a:t>
            </a:r>
            <a:r>
              <a:rPr lang="en-US" sz="4315" dirty="0">
                <a:solidFill>
                  <a:srgbClr val="000000"/>
                </a:solidFill>
                <a:latin typeface="Roboto Condensed"/>
              </a:rPr>
              <a:t> </a:t>
            </a:r>
            <a:r>
              <a:rPr lang="en-US" sz="4315" dirty="0" err="1">
                <a:solidFill>
                  <a:srgbClr val="000000"/>
                </a:solidFill>
                <a:latin typeface="Roboto Condensed"/>
              </a:rPr>
              <a:t>học</a:t>
            </a:r>
            <a:r>
              <a:rPr lang="en-US" sz="4315" dirty="0">
                <a:solidFill>
                  <a:srgbClr val="000000"/>
                </a:solidFill>
                <a:latin typeface="Roboto Condensed"/>
              </a:rPr>
              <a:t> </a:t>
            </a:r>
            <a:r>
              <a:rPr lang="en-US" sz="4315" dirty="0" err="1">
                <a:solidFill>
                  <a:srgbClr val="000000"/>
                </a:solidFill>
                <a:latin typeface="Roboto Condensed"/>
              </a:rPr>
              <a:t>sâu</a:t>
            </a:r>
            <a:r>
              <a:rPr lang="en-US" sz="4315" dirty="0">
                <a:solidFill>
                  <a:srgbClr val="000000"/>
                </a:solidFill>
                <a:latin typeface="Roboto Condensed"/>
              </a:rPr>
              <a:t> </a:t>
            </a:r>
            <a:r>
              <a:rPr lang="en-US" sz="4315" dirty="0" err="1">
                <a:solidFill>
                  <a:srgbClr val="000000"/>
                </a:solidFill>
                <a:latin typeface="Roboto Condensed"/>
              </a:rPr>
              <a:t>sắc</a:t>
            </a:r>
            <a:r>
              <a:rPr lang="en-US" sz="4315" dirty="0">
                <a:solidFill>
                  <a:srgbClr val="000000"/>
                </a:solidFill>
                <a:latin typeface="Roboto Condensed"/>
              </a:rPr>
              <a:t> </a:t>
            </a:r>
            <a:r>
              <a:rPr lang="en-US" sz="4315" dirty="0" err="1">
                <a:solidFill>
                  <a:srgbClr val="000000"/>
                </a:solidFill>
                <a:latin typeface="Roboto Condensed"/>
              </a:rPr>
              <a:t>về</a:t>
            </a:r>
            <a:r>
              <a:rPr lang="en-US" sz="4315" dirty="0">
                <a:solidFill>
                  <a:srgbClr val="000000"/>
                </a:solidFill>
                <a:latin typeface="Roboto Condensed"/>
              </a:rPr>
              <a:t> </a:t>
            </a:r>
            <a:r>
              <a:rPr lang="en-US" sz="4315" dirty="0" err="1">
                <a:solidFill>
                  <a:srgbClr val="000000"/>
                </a:solidFill>
                <a:latin typeface="Roboto Condensed"/>
              </a:rPr>
              <a:t>cuộc</a:t>
            </a:r>
            <a:r>
              <a:rPr lang="en-US" sz="4315" dirty="0">
                <a:solidFill>
                  <a:srgbClr val="000000"/>
                </a:solidFill>
                <a:latin typeface="Roboto Condensed"/>
              </a:rPr>
              <a:t> </a:t>
            </a:r>
            <a:r>
              <a:rPr lang="en-US" sz="4315" dirty="0" err="1">
                <a:solidFill>
                  <a:srgbClr val="000000"/>
                </a:solidFill>
                <a:latin typeface="Roboto Condensed"/>
              </a:rPr>
              <a:t>sống</a:t>
            </a:r>
            <a:r>
              <a:rPr lang="en-US" sz="4315" dirty="0">
                <a:solidFill>
                  <a:srgbClr val="000000"/>
                </a:solidFill>
                <a:latin typeface="Roboto Condensed"/>
              </a:rPr>
              <a:t>.</a:t>
            </a:r>
          </a:p>
        </p:txBody>
      </p:sp>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46395" y="5708330"/>
            <a:ext cx="1934310" cy="1457986"/>
          </a:xfrm>
          <a:prstGeom prst="rect">
            <a:avLst/>
          </a:prstGeom>
        </p:spPr>
      </p:pic>
      <p:sp>
        <p:nvSpPr>
          <p:cNvPr id="11" name="TextBox 11"/>
          <p:cNvSpPr txBox="1"/>
          <p:nvPr/>
        </p:nvSpPr>
        <p:spPr>
          <a:xfrm>
            <a:off x="5518964" y="5974102"/>
            <a:ext cx="7250071" cy="1119257"/>
          </a:xfrm>
          <a:prstGeom prst="rect">
            <a:avLst/>
          </a:prstGeom>
        </p:spPr>
        <p:txBody>
          <a:bodyPr lIns="0" tIns="0" rIns="0" bIns="0" rtlCol="0" anchor="t">
            <a:spAutoFit/>
          </a:bodyPr>
          <a:lstStyle/>
          <a:p>
            <a:pPr algn="ctr">
              <a:lnSpc>
                <a:spcPts val="4315"/>
              </a:lnSpc>
              <a:spcBef>
                <a:spcPct val="0"/>
              </a:spcBef>
            </a:pPr>
            <a:r>
              <a:rPr lang="en-US" sz="4315" dirty="0" err="1">
                <a:solidFill>
                  <a:srgbClr val="000000"/>
                </a:solidFill>
                <a:latin typeface="Roboto Condensed"/>
              </a:rPr>
              <a:t>Nêu</a:t>
            </a:r>
            <a:r>
              <a:rPr lang="en-US" sz="4315" dirty="0">
                <a:solidFill>
                  <a:srgbClr val="000000"/>
                </a:solidFill>
                <a:latin typeface="Roboto Condensed"/>
              </a:rPr>
              <a:t> </a:t>
            </a:r>
            <a:r>
              <a:rPr lang="en-US" sz="4315" dirty="0" err="1">
                <a:solidFill>
                  <a:srgbClr val="000000"/>
                </a:solidFill>
                <a:latin typeface="Roboto Condensed"/>
              </a:rPr>
              <a:t>rõ</a:t>
            </a:r>
            <a:r>
              <a:rPr lang="en-US" sz="4315" dirty="0">
                <a:solidFill>
                  <a:srgbClr val="000000"/>
                </a:solidFill>
                <a:latin typeface="Roboto Condensed"/>
              </a:rPr>
              <a:t> </a:t>
            </a:r>
            <a:r>
              <a:rPr lang="en-US" sz="4315" dirty="0" err="1">
                <a:solidFill>
                  <a:srgbClr val="000000"/>
                </a:solidFill>
                <a:latin typeface="Roboto Condensed"/>
              </a:rPr>
              <a:t>bài</a:t>
            </a:r>
            <a:r>
              <a:rPr lang="en-US" sz="4315" dirty="0">
                <a:solidFill>
                  <a:srgbClr val="000000"/>
                </a:solidFill>
                <a:latin typeface="Roboto Condensed"/>
              </a:rPr>
              <a:t> </a:t>
            </a:r>
            <a:r>
              <a:rPr lang="en-US" sz="4315" dirty="0" err="1">
                <a:solidFill>
                  <a:srgbClr val="000000"/>
                </a:solidFill>
                <a:latin typeface="Roboto Condensed"/>
              </a:rPr>
              <a:t>học</a:t>
            </a:r>
            <a:r>
              <a:rPr lang="en-US" sz="4315" dirty="0">
                <a:solidFill>
                  <a:srgbClr val="000000"/>
                </a:solidFill>
                <a:latin typeface="Roboto Condensed"/>
              </a:rPr>
              <a:t> </a:t>
            </a:r>
            <a:r>
              <a:rPr lang="en-US" sz="4315" dirty="0" err="1">
                <a:solidFill>
                  <a:srgbClr val="000000"/>
                </a:solidFill>
                <a:latin typeface="Roboto Condensed"/>
              </a:rPr>
              <a:t>rút</a:t>
            </a:r>
            <a:r>
              <a:rPr lang="en-US" sz="4315" dirty="0">
                <a:solidFill>
                  <a:srgbClr val="000000"/>
                </a:solidFill>
                <a:latin typeface="Roboto Condensed"/>
              </a:rPr>
              <a:t> </a:t>
            </a:r>
            <a:r>
              <a:rPr lang="en-US" sz="4315" dirty="0" err="1">
                <a:solidFill>
                  <a:srgbClr val="000000"/>
                </a:solidFill>
                <a:latin typeface="Roboto Condensed"/>
              </a:rPr>
              <a:t>ra</a:t>
            </a:r>
            <a:r>
              <a:rPr lang="en-US" sz="4315" dirty="0">
                <a:solidFill>
                  <a:srgbClr val="000000"/>
                </a:solidFill>
                <a:latin typeface="Roboto Condensed"/>
              </a:rPr>
              <a:t> </a:t>
            </a:r>
            <a:r>
              <a:rPr lang="en-US" sz="4315" dirty="0" err="1">
                <a:solidFill>
                  <a:srgbClr val="000000"/>
                </a:solidFill>
                <a:latin typeface="Roboto Condensed"/>
              </a:rPr>
              <a:t>được</a:t>
            </a:r>
            <a:r>
              <a:rPr lang="en-US" sz="4315" dirty="0">
                <a:solidFill>
                  <a:srgbClr val="000000"/>
                </a:solidFill>
                <a:latin typeface="Roboto Condensed"/>
              </a:rPr>
              <a:t> </a:t>
            </a:r>
            <a:r>
              <a:rPr lang="en-US" sz="4315" dirty="0" err="1">
                <a:solidFill>
                  <a:srgbClr val="000000"/>
                </a:solidFill>
                <a:latin typeface="Roboto Condensed"/>
              </a:rPr>
              <a:t>từ</a:t>
            </a:r>
            <a:r>
              <a:rPr lang="en-US" sz="4315" dirty="0">
                <a:solidFill>
                  <a:srgbClr val="000000"/>
                </a:solidFill>
                <a:latin typeface="Roboto Condensed"/>
              </a:rPr>
              <a:t> </a:t>
            </a:r>
            <a:r>
              <a:rPr lang="en-US" sz="4315" dirty="0" err="1">
                <a:solidFill>
                  <a:srgbClr val="000000"/>
                </a:solidFill>
                <a:latin typeface="Roboto Condensed"/>
              </a:rPr>
              <a:t>câu</a:t>
            </a:r>
            <a:r>
              <a:rPr lang="en-US" sz="4315" dirty="0">
                <a:solidFill>
                  <a:srgbClr val="000000"/>
                </a:solidFill>
                <a:latin typeface="Roboto Condensed"/>
              </a:rPr>
              <a:t> </a:t>
            </a:r>
            <a:r>
              <a:rPr lang="en-US" sz="4315" dirty="0" err="1">
                <a:solidFill>
                  <a:srgbClr val="000000"/>
                </a:solidFill>
                <a:latin typeface="Roboto Condensed"/>
              </a:rPr>
              <a:t>chuyện</a:t>
            </a:r>
            <a:r>
              <a:rPr lang="en-US" sz="4315" dirty="0">
                <a:solidFill>
                  <a:srgbClr val="000000"/>
                </a:solidFill>
                <a:latin typeface="Roboto Condensed"/>
              </a:rPr>
              <a:t> </a:t>
            </a:r>
            <a:r>
              <a:rPr lang="en-US" sz="4315" dirty="0" err="1">
                <a:solidFill>
                  <a:srgbClr val="000000"/>
                </a:solidFill>
                <a:latin typeface="Roboto Condensed"/>
              </a:rPr>
              <a:t>vừa</a:t>
            </a:r>
            <a:r>
              <a:rPr lang="en-US" sz="4315" dirty="0">
                <a:solidFill>
                  <a:srgbClr val="000000"/>
                </a:solidFill>
                <a:latin typeface="Roboto Condensed"/>
              </a:rPr>
              <a:t> </a:t>
            </a:r>
            <a:r>
              <a:rPr lang="en-US" sz="4315" dirty="0" err="1">
                <a:solidFill>
                  <a:srgbClr val="000000"/>
                </a:solidFill>
                <a:latin typeface="Roboto Condensed"/>
              </a:rPr>
              <a:t>kể</a:t>
            </a:r>
            <a:r>
              <a:rPr lang="en-US" sz="4315" dirty="0">
                <a:solidFill>
                  <a:srgbClr val="000000"/>
                </a:solidFill>
                <a:latin typeface="Roboto Condensed"/>
              </a:rPr>
              <a:t>.</a:t>
            </a: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942" r="33855" b="24173"/>
          <a:stretch>
            <a:fillRect/>
          </a:stretch>
        </p:blipFill>
        <p:spPr>
          <a:xfrm>
            <a:off x="14291991" y="-664932"/>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266312">
            <a:off x="-2201425" y="-2610953"/>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806">
            <a:off x="1760926" y="2332454"/>
            <a:ext cx="14766149" cy="6257156"/>
          </a:xfrm>
          <a:prstGeom prst="rect">
            <a:avLst/>
          </a:prstGeom>
        </p:spPr>
      </p:pic>
      <p:sp>
        <p:nvSpPr>
          <p:cNvPr id="7" name="TextBox 7"/>
          <p:cNvSpPr txBox="1"/>
          <p:nvPr/>
        </p:nvSpPr>
        <p:spPr>
          <a:xfrm>
            <a:off x="2752357" y="4795991"/>
            <a:ext cx="12783286" cy="903588"/>
          </a:xfrm>
          <a:prstGeom prst="rect">
            <a:avLst/>
          </a:prstGeom>
        </p:spPr>
        <p:txBody>
          <a:bodyPr lIns="0" tIns="0" rIns="0" bIns="0" rtlCol="0" anchor="t">
            <a:spAutoFit/>
          </a:bodyPr>
          <a:lstStyle/>
          <a:p>
            <a:pPr algn="ctr">
              <a:lnSpc>
                <a:spcPts val="7420"/>
              </a:lnSpc>
              <a:spcBef>
                <a:spcPct val="0"/>
              </a:spcBef>
            </a:pPr>
            <a:r>
              <a:rPr lang="en-US" sz="5300">
                <a:solidFill>
                  <a:srgbClr val="008037"/>
                </a:solidFill>
                <a:latin typeface="Sigmar One"/>
              </a:rPr>
              <a:t>TRUYỆN NGỤ NGÔN VÀ TỤC NGỮ</a:t>
            </a:r>
          </a:p>
        </p:txBody>
      </p:sp>
      <p:sp>
        <p:nvSpPr>
          <p:cNvPr id="8" name="TextBox 8"/>
          <p:cNvSpPr txBox="1"/>
          <p:nvPr/>
        </p:nvSpPr>
        <p:spPr>
          <a:xfrm>
            <a:off x="2752357" y="3355527"/>
            <a:ext cx="12783286" cy="1219200"/>
          </a:xfrm>
          <a:prstGeom prst="rect">
            <a:avLst/>
          </a:prstGeom>
        </p:spPr>
        <p:txBody>
          <a:bodyPr lIns="0" tIns="0" rIns="0" bIns="0" rtlCol="0" anchor="t">
            <a:spAutoFit/>
          </a:bodyPr>
          <a:lstStyle/>
          <a:p>
            <a:pPr algn="ctr">
              <a:lnSpc>
                <a:spcPts val="9000"/>
              </a:lnSpc>
            </a:pPr>
            <a:r>
              <a:rPr lang="en-US" sz="9000">
                <a:solidFill>
                  <a:srgbClr val="81A45A"/>
                </a:solidFill>
                <a:latin typeface="Maven Pro Bold"/>
              </a:rPr>
              <a:t>BÀI 6</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3737" y="7007096"/>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20144" y="9407542"/>
            <a:ext cx="2247711" cy="35450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631" b="16083"/>
          <a:stretch>
            <a:fillRect/>
          </a:stretch>
        </p:blipFill>
        <p:spPr>
          <a:xfrm rot="-5400000">
            <a:off x="1034874" y="-889394"/>
            <a:ext cx="2637500" cy="4416288"/>
          </a:xfrm>
          <a:prstGeom prst="rect">
            <a:avLst/>
          </a:prstGeom>
        </p:spPr>
      </p:pic>
      <p:sp>
        <p:nvSpPr>
          <p:cNvPr id="10" name="TextBox 10"/>
          <p:cNvSpPr txBox="1"/>
          <p:nvPr/>
        </p:nvSpPr>
        <p:spPr>
          <a:xfrm>
            <a:off x="3766100" y="2096387"/>
            <a:ext cx="10755800" cy="932823"/>
          </a:xfrm>
          <a:prstGeom prst="rect">
            <a:avLst/>
          </a:prstGeom>
        </p:spPr>
        <p:txBody>
          <a:bodyPr lIns="0" tIns="0" rIns="0" bIns="0" rtlCol="0" anchor="t">
            <a:spAutoFit/>
          </a:bodyPr>
          <a:lstStyle/>
          <a:p>
            <a:pPr marL="0" lvl="0" indent="0" algn="ctr">
              <a:lnSpc>
                <a:spcPts val="7100"/>
              </a:lnSpc>
              <a:spcBef>
                <a:spcPct val="0"/>
              </a:spcBef>
            </a:pPr>
            <a:r>
              <a:rPr lang="en-US" sz="7100">
                <a:solidFill>
                  <a:srgbClr val="D1581F"/>
                </a:solidFill>
                <a:latin typeface="Paytone One"/>
              </a:rPr>
              <a:t>TRI THỨC NGỮ VĂN</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9003" y="3114615"/>
            <a:ext cx="1079393" cy="7281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7966"/>
          <a:stretch>
            <a:fillRect/>
          </a:stretch>
        </p:blipFill>
        <p:spPr>
          <a:xfrm>
            <a:off x="5650664" y="3241487"/>
            <a:ext cx="6986672" cy="109159"/>
          </a:xfrm>
          <a:prstGeom prst="rect">
            <a:avLst/>
          </a:prstGeom>
        </p:spPr>
      </p:pic>
      <p:sp>
        <p:nvSpPr>
          <p:cNvPr id="13" name="TextBox 13"/>
          <p:cNvSpPr txBox="1"/>
          <p:nvPr/>
        </p:nvSpPr>
        <p:spPr>
          <a:xfrm>
            <a:off x="6715015" y="4125974"/>
            <a:ext cx="9972785" cy="2568575"/>
          </a:xfrm>
          <a:prstGeom prst="rect">
            <a:avLst/>
          </a:prstGeom>
        </p:spPr>
        <p:txBody>
          <a:bodyPr wrap="square" lIns="0" tIns="0" rIns="0" bIns="0" rtlCol="0" anchor="t">
            <a:spAutoFit/>
          </a:bodyPr>
          <a:lstStyle/>
          <a:p>
            <a:pPr marL="1079496" lvl="1" indent="-539748" algn="just">
              <a:lnSpc>
                <a:spcPts val="6849"/>
              </a:lnSpc>
              <a:buFont typeface="Arial"/>
              <a:buChar char="•"/>
            </a:pPr>
            <a:r>
              <a:rPr lang="en-US" sz="4999" dirty="0">
                <a:solidFill>
                  <a:srgbClr val="008037"/>
                </a:solidFill>
                <a:latin typeface="Muli Bold Bold"/>
              </a:rPr>
              <a:t>1 HS </a:t>
            </a:r>
            <a:r>
              <a:rPr lang="en-US" sz="4999" dirty="0" err="1">
                <a:solidFill>
                  <a:srgbClr val="008037"/>
                </a:solidFill>
                <a:latin typeface="Muli Bold Bold"/>
              </a:rPr>
              <a:t>lên</a:t>
            </a:r>
            <a:r>
              <a:rPr lang="en-US" sz="4999" dirty="0">
                <a:solidFill>
                  <a:srgbClr val="008037"/>
                </a:solidFill>
                <a:latin typeface="Muli Bold Bold"/>
              </a:rPr>
              <a:t> </a:t>
            </a:r>
            <a:r>
              <a:rPr lang="en-US" sz="4999" dirty="0" err="1">
                <a:solidFill>
                  <a:srgbClr val="008037"/>
                </a:solidFill>
                <a:latin typeface="Muli Bold Bold"/>
              </a:rPr>
              <a:t>báo</a:t>
            </a:r>
            <a:r>
              <a:rPr lang="en-US" sz="4999" dirty="0">
                <a:solidFill>
                  <a:srgbClr val="008037"/>
                </a:solidFill>
                <a:latin typeface="Muli Bold Bold"/>
              </a:rPr>
              <a:t> </a:t>
            </a:r>
            <a:r>
              <a:rPr lang="en-US" sz="4999" dirty="0" err="1">
                <a:solidFill>
                  <a:srgbClr val="008037"/>
                </a:solidFill>
                <a:latin typeface="Muli Bold Bold"/>
              </a:rPr>
              <a:t>cáo</a:t>
            </a:r>
            <a:r>
              <a:rPr lang="en-US" sz="4999" dirty="0">
                <a:solidFill>
                  <a:srgbClr val="008037"/>
                </a:solidFill>
                <a:latin typeface="Muli Bold Bold"/>
              </a:rPr>
              <a:t> </a:t>
            </a:r>
            <a:r>
              <a:rPr lang="en-US" sz="4999" dirty="0" err="1">
                <a:solidFill>
                  <a:srgbClr val="008037"/>
                </a:solidFill>
                <a:latin typeface="Muli Bold Bold"/>
              </a:rPr>
              <a:t>kết</a:t>
            </a:r>
            <a:r>
              <a:rPr lang="en-US" sz="4999" dirty="0">
                <a:solidFill>
                  <a:srgbClr val="008037"/>
                </a:solidFill>
                <a:latin typeface="Muli Bold Bold"/>
              </a:rPr>
              <a:t> </a:t>
            </a:r>
            <a:r>
              <a:rPr lang="en-US" sz="4999" dirty="0" err="1">
                <a:solidFill>
                  <a:srgbClr val="008037"/>
                </a:solidFill>
                <a:latin typeface="Muli Bold Bold"/>
              </a:rPr>
              <a:t>quả</a:t>
            </a:r>
            <a:r>
              <a:rPr lang="en-US" sz="4999" dirty="0">
                <a:solidFill>
                  <a:srgbClr val="008037"/>
                </a:solidFill>
                <a:latin typeface="Muli Bold Bold"/>
              </a:rPr>
              <a:t> </a:t>
            </a:r>
            <a:r>
              <a:rPr lang="en-US" sz="4999" dirty="0" err="1">
                <a:solidFill>
                  <a:srgbClr val="008037"/>
                </a:solidFill>
                <a:latin typeface="Muli Bold Bold"/>
              </a:rPr>
              <a:t>tìm</a:t>
            </a:r>
            <a:r>
              <a:rPr lang="en-US" sz="4999" dirty="0">
                <a:solidFill>
                  <a:srgbClr val="008037"/>
                </a:solidFill>
                <a:latin typeface="Muli Bold Bold"/>
              </a:rPr>
              <a:t> </a:t>
            </a:r>
            <a:r>
              <a:rPr lang="en-US" sz="4999" dirty="0" err="1">
                <a:solidFill>
                  <a:srgbClr val="008037"/>
                </a:solidFill>
                <a:latin typeface="Muli Bold Bold"/>
              </a:rPr>
              <a:t>hiểu</a:t>
            </a:r>
            <a:r>
              <a:rPr lang="en-US" sz="4999" dirty="0">
                <a:solidFill>
                  <a:srgbClr val="008037"/>
                </a:solidFill>
                <a:latin typeface="Muli Bold Bold"/>
              </a:rPr>
              <a:t> </a:t>
            </a:r>
            <a:r>
              <a:rPr lang="en-US" sz="4999" dirty="0" err="1">
                <a:solidFill>
                  <a:srgbClr val="008037"/>
                </a:solidFill>
                <a:latin typeface="Muli Bold Bold"/>
              </a:rPr>
              <a:t>đặc</a:t>
            </a:r>
            <a:r>
              <a:rPr lang="en-US" sz="4999" dirty="0">
                <a:solidFill>
                  <a:srgbClr val="008037"/>
                </a:solidFill>
                <a:latin typeface="Muli Bold Bold"/>
              </a:rPr>
              <a:t> </a:t>
            </a:r>
            <a:r>
              <a:rPr lang="en-US" sz="4999" dirty="0" err="1">
                <a:solidFill>
                  <a:srgbClr val="008037"/>
                </a:solidFill>
                <a:latin typeface="Muli Bold Bold"/>
              </a:rPr>
              <a:t>điểm</a:t>
            </a:r>
            <a:r>
              <a:rPr lang="en-US" sz="4999" dirty="0">
                <a:solidFill>
                  <a:srgbClr val="008037"/>
                </a:solidFill>
                <a:latin typeface="Muli Bold Bold"/>
              </a:rPr>
              <a:t> </a:t>
            </a:r>
            <a:r>
              <a:rPr lang="en-US" sz="4999" dirty="0" err="1">
                <a:solidFill>
                  <a:srgbClr val="008037"/>
                </a:solidFill>
                <a:latin typeface="Muli Bold Bold"/>
              </a:rPr>
              <a:t>của</a:t>
            </a:r>
            <a:r>
              <a:rPr lang="en-US" sz="4999" dirty="0">
                <a:solidFill>
                  <a:srgbClr val="008037"/>
                </a:solidFill>
                <a:latin typeface="Muli Bold Bold"/>
              </a:rPr>
              <a:t> </a:t>
            </a:r>
            <a:r>
              <a:rPr lang="en-US" sz="4999" dirty="0" err="1">
                <a:solidFill>
                  <a:srgbClr val="008037"/>
                </a:solidFill>
                <a:latin typeface="Muli Bold Bold"/>
              </a:rPr>
              <a:t>truyện</a:t>
            </a:r>
            <a:r>
              <a:rPr lang="en-US" sz="4999" dirty="0">
                <a:solidFill>
                  <a:srgbClr val="008037"/>
                </a:solidFill>
                <a:latin typeface="Muli Bold Bold"/>
              </a:rPr>
              <a:t> </a:t>
            </a:r>
            <a:r>
              <a:rPr lang="en-US" sz="4999" dirty="0" err="1">
                <a:solidFill>
                  <a:srgbClr val="008037"/>
                </a:solidFill>
                <a:latin typeface="Muli Bold Bold"/>
              </a:rPr>
              <a:t>ngụ</a:t>
            </a:r>
            <a:r>
              <a:rPr lang="en-US" sz="4999" dirty="0">
                <a:solidFill>
                  <a:srgbClr val="008037"/>
                </a:solidFill>
                <a:latin typeface="Muli Bold Bold"/>
              </a:rPr>
              <a:t> </a:t>
            </a:r>
            <a:r>
              <a:rPr lang="en-US" sz="4999" dirty="0" err="1">
                <a:solidFill>
                  <a:srgbClr val="008037"/>
                </a:solidFill>
                <a:latin typeface="Muli Bold Bold"/>
              </a:rPr>
              <a:t>ngôn</a:t>
            </a:r>
            <a:r>
              <a:rPr lang="en-US" sz="4999" dirty="0">
                <a:solidFill>
                  <a:srgbClr val="008037"/>
                </a:solidFill>
                <a:latin typeface="Muli Bold Bold"/>
              </a:rPr>
              <a:t>. </a:t>
            </a:r>
          </a:p>
        </p:txBody>
      </p:sp>
      <p:sp>
        <p:nvSpPr>
          <p:cNvPr id="14" name="TextBox 14"/>
          <p:cNvSpPr txBox="1"/>
          <p:nvPr/>
        </p:nvSpPr>
        <p:spPr>
          <a:xfrm rot="-753143">
            <a:off x="1217611" y="5114503"/>
            <a:ext cx="5466789" cy="887095"/>
          </a:xfrm>
          <a:prstGeom prst="rect">
            <a:avLst/>
          </a:prstGeom>
        </p:spPr>
        <p:txBody>
          <a:bodyPr lIns="0" tIns="0" rIns="0" bIns="0" rtlCol="0" anchor="t">
            <a:spAutoFit/>
          </a:bodyPr>
          <a:lstStyle/>
          <a:p>
            <a:pPr algn="ctr">
              <a:lnSpc>
                <a:spcPts val="7279"/>
              </a:lnSpc>
            </a:pPr>
            <a:r>
              <a:rPr lang="en-US" sz="5199">
                <a:solidFill>
                  <a:srgbClr val="D1581F"/>
                </a:solidFill>
                <a:latin typeface="Sedgwick Ave"/>
              </a:rPr>
              <a:t>Chuyên gia chia sẻ</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3737" y="7007096"/>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20144" y="9407542"/>
            <a:ext cx="2247711" cy="35450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631" b="16083"/>
          <a:stretch>
            <a:fillRect/>
          </a:stretch>
        </p:blipFill>
        <p:spPr>
          <a:xfrm rot="-5400000">
            <a:off x="332388" y="-1797623"/>
            <a:ext cx="2637500" cy="4416288"/>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9003" y="3114615"/>
            <a:ext cx="1079393" cy="7281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77966"/>
          <a:stretch>
            <a:fillRect/>
          </a:stretch>
        </p:blipFill>
        <p:spPr>
          <a:xfrm>
            <a:off x="5684950" y="1775883"/>
            <a:ext cx="6986672" cy="109159"/>
          </a:xfrm>
          <a:prstGeom prst="rect">
            <a:avLst/>
          </a:prstGeom>
        </p:spPr>
      </p:pic>
      <p:sp>
        <p:nvSpPr>
          <p:cNvPr id="14" name="TextBox 14"/>
          <p:cNvSpPr txBox="1"/>
          <p:nvPr/>
        </p:nvSpPr>
        <p:spPr>
          <a:xfrm>
            <a:off x="3283232" y="765629"/>
            <a:ext cx="12614501" cy="871264"/>
          </a:xfrm>
          <a:prstGeom prst="rect">
            <a:avLst/>
          </a:prstGeom>
        </p:spPr>
        <p:txBody>
          <a:bodyPr wrap="square" lIns="0" tIns="0" rIns="0" bIns="0" rtlCol="0" anchor="t">
            <a:spAutoFit/>
          </a:bodyPr>
          <a:lstStyle/>
          <a:p>
            <a:pPr algn="ctr">
              <a:lnSpc>
                <a:spcPts val="7279"/>
              </a:lnSpc>
            </a:pPr>
            <a:r>
              <a:rPr lang="en-US" sz="4400" dirty="0" err="1">
                <a:solidFill>
                  <a:srgbClr val="D1581F"/>
                </a:solidFill>
                <a:latin typeface="Sedgwick Ave"/>
              </a:rPr>
              <a:t>Bảng</a:t>
            </a:r>
            <a:r>
              <a:rPr lang="en-US" sz="4400" dirty="0">
                <a:solidFill>
                  <a:srgbClr val="D1581F"/>
                </a:solidFill>
                <a:latin typeface="Sedgwick Ave"/>
              </a:rPr>
              <a:t> </a:t>
            </a:r>
            <a:r>
              <a:rPr lang="en-US" sz="4400" dirty="0" err="1">
                <a:solidFill>
                  <a:srgbClr val="D1581F"/>
                </a:solidFill>
                <a:latin typeface="Sedgwick Ave"/>
              </a:rPr>
              <a:t>kiểm</a:t>
            </a:r>
            <a:r>
              <a:rPr lang="en-US" sz="4400" dirty="0">
                <a:solidFill>
                  <a:srgbClr val="D1581F"/>
                </a:solidFill>
                <a:latin typeface="Sedgwick Ave"/>
              </a:rPr>
              <a:t> </a:t>
            </a:r>
            <a:r>
              <a:rPr lang="en-US" sz="4400" dirty="0" err="1">
                <a:solidFill>
                  <a:srgbClr val="D1581F"/>
                </a:solidFill>
                <a:latin typeface="Sedgwick Ave"/>
              </a:rPr>
              <a:t>tìm</a:t>
            </a:r>
            <a:r>
              <a:rPr lang="en-US" sz="4400" dirty="0">
                <a:solidFill>
                  <a:srgbClr val="D1581F"/>
                </a:solidFill>
                <a:latin typeface="Sedgwick Ave"/>
              </a:rPr>
              <a:t> </a:t>
            </a:r>
            <a:r>
              <a:rPr lang="en-US" sz="4400" dirty="0" err="1">
                <a:solidFill>
                  <a:srgbClr val="D1581F"/>
                </a:solidFill>
                <a:latin typeface="Sedgwick Ave"/>
              </a:rPr>
              <a:t>hiểu</a:t>
            </a:r>
            <a:r>
              <a:rPr lang="en-US" sz="4400" dirty="0">
                <a:solidFill>
                  <a:srgbClr val="D1581F"/>
                </a:solidFill>
                <a:latin typeface="Sedgwick Ave"/>
              </a:rPr>
              <a:t> </a:t>
            </a:r>
            <a:r>
              <a:rPr lang="en-US" sz="4400" dirty="0" err="1">
                <a:solidFill>
                  <a:srgbClr val="D1581F"/>
                </a:solidFill>
                <a:latin typeface="Sedgwick Ave"/>
              </a:rPr>
              <a:t>đặc</a:t>
            </a:r>
            <a:r>
              <a:rPr lang="en-US" sz="4400" dirty="0">
                <a:solidFill>
                  <a:srgbClr val="D1581F"/>
                </a:solidFill>
                <a:latin typeface="Sedgwick Ave"/>
              </a:rPr>
              <a:t> </a:t>
            </a:r>
            <a:r>
              <a:rPr lang="en-US" sz="4400" dirty="0" err="1">
                <a:solidFill>
                  <a:srgbClr val="D1581F"/>
                </a:solidFill>
                <a:latin typeface="Sedgwick Ave"/>
              </a:rPr>
              <a:t>điểm</a:t>
            </a:r>
            <a:r>
              <a:rPr lang="en-US" sz="4400" dirty="0">
                <a:solidFill>
                  <a:srgbClr val="D1581F"/>
                </a:solidFill>
                <a:latin typeface="Sedgwick Ave"/>
              </a:rPr>
              <a:t> </a:t>
            </a:r>
            <a:r>
              <a:rPr lang="en-US" sz="4400" dirty="0" err="1">
                <a:solidFill>
                  <a:srgbClr val="D1581F"/>
                </a:solidFill>
                <a:latin typeface="Sedgwick Ave"/>
              </a:rPr>
              <a:t>truyện</a:t>
            </a:r>
            <a:r>
              <a:rPr lang="en-US" sz="4400" dirty="0">
                <a:solidFill>
                  <a:srgbClr val="D1581F"/>
                </a:solidFill>
                <a:latin typeface="Sedgwick Ave"/>
              </a:rPr>
              <a:t> </a:t>
            </a:r>
            <a:r>
              <a:rPr lang="en-US" sz="4400" dirty="0" err="1">
                <a:solidFill>
                  <a:srgbClr val="D1581F"/>
                </a:solidFill>
                <a:latin typeface="Sedgwick Ave"/>
              </a:rPr>
              <a:t>ngụ</a:t>
            </a:r>
            <a:r>
              <a:rPr lang="en-US" sz="4400" dirty="0">
                <a:solidFill>
                  <a:srgbClr val="D1581F"/>
                </a:solidFill>
                <a:latin typeface="Sedgwick Ave"/>
              </a:rPr>
              <a:t> </a:t>
            </a:r>
            <a:r>
              <a:rPr lang="en-US" sz="4400" dirty="0" err="1">
                <a:solidFill>
                  <a:srgbClr val="D1581F"/>
                </a:solidFill>
                <a:latin typeface="Sedgwick Ave"/>
              </a:rPr>
              <a:t>ngôn</a:t>
            </a:r>
            <a:endParaRPr lang="en-US" sz="4400" dirty="0">
              <a:solidFill>
                <a:srgbClr val="D1581F"/>
              </a:solidFill>
              <a:latin typeface="Sedgwick Ave"/>
            </a:endParaRPr>
          </a:p>
        </p:txBody>
      </p:sp>
      <p:graphicFrame>
        <p:nvGraphicFramePr>
          <p:cNvPr id="15" name="Table 14">
            <a:extLst>
              <a:ext uri="{FF2B5EF4-FFF2-40B4-BE49-F238E27FC236}">
                <a16:creationId xmlns:a16="http://schemas.microsoft.com/office/drawing/2014/main" id="{85095858-F948-93CD-1B55-2470FF40D280}"/>
              </a:ext>
            </a:extLst>
          </p:cNvPr>
          <p:cNvGraphicFramePr>
            <a:graphicFrameLocks noGrp="1"/>
          </p:cNvGraphicFramePr>
          <p:nvPr>
            <p:extLst>
              <p:ext uri="{D42A27DB-BD31-4B8C-83A1-F6EECF244321}">
                <p14:modId xmlns:p14="http://schemas.microsoft.com/office/powerpoint/2010/main" val="3860012141"/>
              </p:ext>
            </p:extLst>
          </p:nvPr>
        </p:nvGraphicFramePr>
        <p:xfrm>
          <a:off x="1143001" y="2523797"/>
          <a:ext cx="14856966" cy="6909104"/>
        </p:xfrm>
        <a:graphic>
          <a:graphicData uri="http://schemas.openxmlformats.org/drawingml/2006/table">
            <a:tbl>
              <a:tblPr bandRow="1">
                <a:tableStyleId>{00A15C55-8517-42AA-B614-E9B94910E393}</a:tableStyleId>
              </a:tblPr>
              <a:tblGrid>
                <a:gridCol w="12089070">
                  <a:extLst>
                    <a:ext uri="{9D8B030D-6E8A-4147-A177-3AD203B41FA5}">
                      <a16:colId xmlns:a16="http://schemas.microsoft.com/office/drawing/2014/main" val="594468744"/>
                    </a:ext>
                  </a:extLst>
                </a:gridCol>
                <a:gridCol w="1068755">
                  <a:extLst>
                    <a:ext uri="{9D8B030D-6E8A-4147-A177-3AD203B41FA5}">
                      <a16:colId xmlns:a16="http://schemas.microsoft.com/office/drawing/2014/main" val="2839058011"/>
                    </a:ext>
                  </a:extLst>
                </a:gridCol>
                <a:gridCol w="1699141">
                  <a:extLst>
                    <a:ext uri="{9D8B030D-6E8A-4147-A177-3AD203B41FA5}">
                      <a16:colId xmlns:a16="http://schemas.microsoft.com/office/drawing/2014/main" val="513137047"/>
                    </a:ext>
                  </a:extLst>
                </a:gridCol>
              </a:tblGrid>
              <a:tr h="622845">
                <a:tc>
                  <a:txBody>
                    <a:bodyPr/>
                    <a:lstStyle/>
                    <a:p>
                      <a:pPr algn="ctr">
                        <a:lnSpc>
                          <a:spcPct val="120000"/>
                        </a:lnSpc>
                        <a:spcAft>
                          <a:spcPts val="1000"/>
                        </a:spcAft>
                        <a:tabLst>
                          <a:tab pos="7334250" algn="l"/>
                        </a:tabLst>
                      </a:pPr>
                      <a:r>
                        <a:rPr lang="en-US" sz="3600" dirty="0" err="1">
                          <a:effectLst/>
                        </a:rPr>
                        <a:t>Tiêu</a:t>
                      </a:r>
                      <a:r>
                        <a:rPr lang="en-US" sz="3600" dirty="0">
                          <a:effectLst/>
                        </a:rPr>
                        <a:t> </a:t>
                      </a:r>
                      <a:r>
                        <a:rPr lang="en-US" sz="3600" dirty="0" err="1">
                          <a:effectLst/>
                        </a:rPr>
                        <a:t>chí</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Có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Không</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345115053"/>
                  </a:ext>
                </a:extLst>
              </a:tr>
              <a:tr h="622845">
                <a:tc>
                  <a:txBody>
                    <a:bodyPr/>
                    <a:lstStyle/>
                    <a:p>
                      <a:pPr algn="just">
                        <a:lnSpc>
                          <a:spcPct val="120000"/>
                        </a:lnSpc>
                        <a:spcAft>
                          <a:spcPts val="1000"/>
                        </a:spcAft>
                        <a:tabLst>
                          <a:tab pos="7334250" algn="l"/>
                        </a:tabLst>
                      </a:pPr>
                      <a:r>
                        <a:rPr lang="en-US" sz="3600">
                          <a:effectLst/>
                        </a:rPr>
                        <a:t>Trình bày được những thông tin ngắn gọn về thể loại truyện ngụ ngôn</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dirty="0">
                          <a:effectLst/>
                        </a:rPr>
                        <a:t> </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005459626"/>
                  </a:ext>
                </a:extLst>
              </a:tr>
              <a:tr h="622845">
                <a:tc>
                  <a:txBody>
                    <a:bodyPr/>
                    <a:lstStyle/>
                    <a:p>
                      <a:pPr algn="just">
                        <a:lnSpc>
                          <a:spcPct val="120000"/>
                        </a:lnSpc>
                        <a:spcAft>
                          <a:spcPts val="1000"/>
                        </a:spcAft>
                        <a:tabLst>
                          <a:tab pos="7334250" algn="l"/>
                        </a:tabLst>
                      </a:pPr>
                      <a:r>
                        <a:rPr lang="en-US" sz="3600" dirty="0" err="1">
                          <a:effectLst/>
                        </a:rPr>
                        <a:t>Nêu</a:t>
                      </a:r>
                      <a:r>
                        <a:rPr lang="en-US" sz="3600" dirty="0">
                          <a:effectLst/>
                        </a:rPr>
                        <a:t> </a:t>
                      </a:r>
                      <a:r>
                        <a:rPr lang="en-US" sz="3600" dirty="0" err="1">
                          <a:effectLst/>
                        </a:rPr>
                        <a:t>được</a:t>
                      </a:r>
                      <a:r>
                        <a:rPr lang="en-US" sz="3600" dirty="0">
                          <a:effectLst/>
                        </a:rPr>
                        <a:t> </a:t>
                      </a:r>
                      <a:r>
                        <a:rPr lang="en-US" sz="3600" dirty="0" err="1">
                          <a:effectLst/>
                        </a:rPr>
                        <a:t>những</a:t>
                      </a:r>
                      <a:r>
                        <a:rPr lang="en-US" sz="3600" dirty="0">
                          <a:effectLst/>
                        </a:rPr>
                        <a:t> </a:t>
                      </a:r>
                      <a:r>
                        <a:rPr lang="en-US" sz="3600" dirty="0" err="1">
                          <a:effectLst/>
                        </a:rPr>
                        <a:t>kiểu</a:t>
                      </a:r>
                      <a:r>
                        <a:rPr lang="en-US" sz="3600" dirty="0">
                          <a:effectLst/>
                        </a:rPr>
                        <a:t> </a:t>
                      </a:r>
                      <a:r>
                        <a:rPr lang="en-US" sz="3600" dirty="0" err="1">
                          <a:effectLst/>
                        </a:rPr>
                        <a:t>nhân</a:t>
                      </a:r>
                      <a:r>
                        <a:rPr lang="en-US" sz="3600" dirty="0">
                          <a:effectLst/>
                        </a:rPr>
                        <a:t> </a:t>
                      </a:r>
                      <a:r>
                        <a:rPr lang="en-US" sz="3600" dirty="0" err="1">
                          <a:effectLst/>
                        </a:rPr>
                        <a:t>vật</a:t>
                      </a:r>
                      <a:r>
                        <a:rPr lang="en-US" sz="3600" dirty="0">
                          <a:effectLst/>
                        </a:rPr>
                        <a:t> </a:t>
                      </a:r>
                      <a:r>
                        <a:rPr lang="en-US" sz="3600" dirty="0" err="1">
                          <a:effectLst/>
                        </a:rPr>
                        <a:t>của</a:t>
                      </a:r>
                      <a:r>
                        <a:rPr lang="en-US" sz="3600" dirty="0">
                          <a:effectLst/>
                        </a:rPr>
                        <a:t> </a:t>
                      </a:r>
                      <a:r>
                        <a:rPr lang="en-US" sz="3600" dirty="0" err="1">
                          <a:effectLst/>
                        </a:rPr>
                        <a:t>truyện</a:t>
                      </a:r>
                      <a:r>
                        <a:rPr lang="en-US" sz="3600" dirty="0">
                          <a:effectLst/>
                        </a:rPr>
                        <a:t> </a:t>
                      </a:r>
                      <a:r>
                        <a:rPr lang="en-US" sz="3600" dirty="0" err="1">
                          <a:effectLst/>
                        </a:rPr>
                        <a:t>ngụ</a:t>
                      </a:r>
                      <a:r>
                        <a:rPr lang="en-US" sz="3600" dirty="0">
                          <a:effectLst/>
                        </a:rPr>
                        <a:t> </a:t>
                      </a:r>
                      <a:r>
                        <a:rPr lang="en-US" sz="3600" dirty="0" err="1">
                          <a:effectLst/>
                        </a:rPr>
                        <a:t>ngôn</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387886988"/>
                  </a:ext>
                </a:extLst>
              </a:tr>
              <a:tr h="622845">
                <a:tc>
                  <a:txBody>
                    <a:bodyPr/>
                    <a:lstStyle/>
                    <a:p>
                      <a:pPr algn="just">
                        <a:lnSpc>
                          <a:spcPct val="120000"/>
                        </a:lnSpc>
                        <a:spcAft>
                          <a:spcPts val="1000"/>
                        </a:spcAft>
                        <a:tabLst>
                          <a:tab pos="7334250" algn="l"/>
                        </a:tabLst>
                      </a:pPr>
                      <a:r>
                        <a:rPr lang="en-US" sz="3600">
                          <a:effectLst/>
                        </a:rPr>
                        <a:t>Đặc điểm của truyện ngụ ngôn chủ yếu được thể hiện qua các chi tiết.</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583081681"/>
                  </a:ext>
                </a:extLst>
              </a:tr>
              <a:tr h="622845">
                <a:tc>
                  <a:txBody>
                    <a:bodyPr/>
                    <a:lstStyle/>
                    <a:p>
                      <a:pPr algn="just">
                        <a:lnSpc>
                          <a:spcPct val="120000"/>
                        </a:lnSpc>
                        <a:spcAft>
                          <a:spcPts val="1000"/>
                        </a:spcAft>
                        <a:tabLst>
                          <a:tab pos="7334250" algn="l"/>
                        </a:tabLst>
                      </a:pPr>
                      <a:r>
                        <a:rPr lang="en-US" sz="3600">
                          <a:effectLst/>
                        </a:rPr>
                        <a:t>Chỉ ra những đặc điểm cốt truyện của thể loại truyện ngụ ngôn</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705269297"/>
                  </a:ext>
                </a:extLst>
              </a:tr>
              <a:tr h="300703">
                <a:tc>
                  <a:txBody>
                    <a:bodyPr/>
                    <a:lstStyle/>
                    <a:p>
                      <a:pPr algn="just">
                        <a:lnSpc>
                          <a:spcPct val="120000"/>
                        </a:lnSpc>
                        <a:spcAft>
                          <a:spcPts val="1000"/>
                        </a:spcAft>
                        <a:tabLst>
                          <a:tab pos="7334250" algn="l"/>
                        </a:tabLst>
                      </a:pPr>
                      <a:r>
                        <a:rPr lang="en-US" sz="3600">
                          <a:effectLst/>
                        </a:rPr>
                        <a:t>Liệt kê được những chủ đề của truyện ngụ ngôn</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566071238"/>
                  </a:ext>
                </a:extLst>
              </a:tr>
              <a:tr h="300703">
                <a:tc>
                  <a:txBody>
                    <a:bodyPr/>
                    <a:lstStyle/>
                    <a:p>
                      <a:pPr algn="just">
                        <a:lnSpc>
                          <a:spcPct val="120000"/>
                        </a:lnSpc>
                        <a:spcAft>
                          <a:spcPts val="1000"/>
                        </a:spcAft>
                        <a:tabLst>
                          <a:tab pos="7334250" algn="l"/>
                        </a:tabLst>
                      </a:pPr>
                      <a:r>
                        <a:rPr lang="en-US" sz="3600">
                          <a:effectLst/>
                        </a:rPr>
                        <a:t>Phân biệt được lời người kể chuyện và lời nhân vật</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3235420164"/>
                  </a:ext>
                </a:extLst>
              </a:tr>
              <a:tr h="622845">
                <a:tc>
                  <a:txBody>
                    <a:bodyPr/>
                    <a:lstStyle/>
                    <a:p>
                      <a:pPr algn="just">
                        <a:lnSpc>
                          <a:spcPct val="120000"/>
                        </a:lnSpc>
                        <a:spcAft>
                          <a:spcPts val="1000"/>
                        </a:spcAft>
                        <a:tabLst>
                          <a:tab pos="7334250" algn="l"/>
                        </a:tabLst>
                      </a:pPr>
                      <a:r>
                        <a:rPr lang="en-US" sz="3600">
                          <a:effectLst/>
                        </a:rPr>
                        <a:t>Chọn từ khóa, cụm từ cốt lõi để trình bày, không chép lại đoạn văn</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1000"/>
                        </a:spcAft>
                        <a:tabLst>
                          <a:tab pos="7334250" algn="l"/>
                        </a:tabLst>
                      </a:pPr>
                      <a:r>
                        <a:rPr lang="en-US" sz="3600" dirty="0">
                          <a:effectLst/>
                        </a:rPr>
                        <a:t> </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2572624381"/>
                  </a:ext>
                </a:extLst>
              </a:tr>
            </a:tbl>
          </a:graphicData>
        </a:graphic>
      </p:graphicFrame>
    </p:spTree>
    <p:extLst>
      <p:ext uri="{BB962C8B-B14F-4D97-AF65-F5344CB8AC3E}">
        <p14:creationId xmlns:p14="http://schemas.microsoft.com/office/powerpoint/2010/main" val="220177014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3"/>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3"/>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3"/>
          <a:srcRect l="3463" t="13780" r="23876" b="42950"/>
          <a:stretch>
            <a:fillRect/>
          </a:stretch>
        </p:blipFill>
        <p:spPr>
          <a:xfrm>
            <a:off x="2192576" y="4925303"/>
            <a:ext cx="6847804" cy="2044004"/>
          </a:xfrm>
          <a:prstGeom prst="rect">
            <a:avLst/>
          </a:prstGeom>
        </p:spPr>
      </p:pic>
      <p:pic>
        <p:nvPicPr>
          <p:cNvPr id="7" name="Picture 7"/>
          <p:cNvPicPr>
            <a:picLocks noChangeAspect="1"/>
          </p:cNvPicPr>
          <p:nvPr/>
        </p:nvPicPr>
        <p:blipFill>
          <a:blip r:embed="rId4"/>
          <a:srcRect l="19715" t="9987" r="7623" b="37344"/>
          <a:stretch>
            <a:fillRect/>
          </a:stretch>
        </p:blipFill>
        <p:spPr>
          <a:xfrm>
            <a:off x="2192576" y="7158406"/>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a:solidFill>
                  <a:srgbClr val="124D24"/>
                </a:solidFill>
                <a:latin typeface="Muli Bold Bold"/>
              </a:rPr>
              <a:t>Nhân vật</a:t>
            </a:r>
          </a:p>
        </p:txBody>
      </p:sp>
      <p:sp>
        <p:nvSpPr>
          <p:cNvPr id="9" name="TextBox 9"/>
          <p:cNvSpPr txBox="1"/>
          <p:nvPr/>
        </p:nvSpPr>
        <p:spPr>
          <a:xfrm>
            <a:off x="2797695" y="8215592"/>
            <a:ext cx="5159432" cy="806450"/>
          </a:xfrm>
          <a:prstGeom prst="rect">
            <a:avLst/>
          </a:prstGeom>
        </p:spPr>
        <p:txBody>
          <a:bodyPr lIns="0" tIns="0" rIns="0" bIns="0" rtlCol="0" anchor="t">
            <a:spAutoFit/>
          </a:bodyPr>
          <a:lstStyle/>
          <a:p>
            <a:pPr marL="0" lvl="0" indent="0">
              <a:lnSpc>
                <a:spcPts val="3249"/>
              </a:lnSpc>
              <a:spcBef>
                <a:spcPct val="0"/>
              </a:spcBef>
            </a:pPr>
            <a:r>
              <a:rPr lang="en-US" sz="2499">
                <a:solidFill>
                  <a:srgbClr val="124D24"/>
                </a:solidFill>
                <a:latin typeface="Muli Regular"/>
              </a:rPr>
              <a:t>Là không gian, thời gian diễn ra câu chuyện</a:t>
            </a:r>
          </a:p>
        </p:txBody>
      </p:sp>
      <p:sp>
        <p:nvSpPr>
          <p:cNvPr id="10" name="TextBox 10"/>
          <p:cNvSpPr txBox="1"/>
          <p:nvPr/>
        </p:nvSpPr>
        <p:spPr>
          <a:xfrm>
            <a:off x="9855221" y="6040859"/>
            <a:ext cx="5977793" cy="1700530"/>
          </a:xfrm>
          <a:prstGeom prst="rect">
            <a:avLst/>
          </a:prstGeom>
        </p:spPr>
        <p:txBody>
          <a:bodyPr lIns="0" tIns="0" rIns="0" bIns="0" rtlCol="0" anchor="t">
            <a:spAutoFit/>
          </a:bodyPr>
          <a:lstStyle/>
          <a:p>
            <a:pPr>
              <a:lnSpc>
                <a:spcPts val="3379"/>
              </a:lnSpc>
            </a:pPr>
            <a:r>
              <a:rPr lang="en-US" sz="2599">
                <a:solidFill>
                  <a:srgbClr val="124D24"/>
                </a:solidFill>
                <a:latin typeface="Muli Regular"/>
              </a:rPr>
              <a:t>thường xoay quanh một sự kiện (một</a:t>
            </a:r>
          </a:p>
          <a:p>
            <a:pPr>
              <a:lnSpc>
                <a:spcPts val="3379"/>
              </a:lnSpc>
            </a:pPr>
            <a:r>
              <a:rPr lang="en-US" sz="2599">
                <a:solidFill>
                  <a:srgbClr val="124D24"/>
                </a:solidFill>
                <a:latin typeface="Muli Regular"/>
              </a:rPr>
              <a:t>hành vi ứng xử, một quan niệm, một nhận thức phiến diện, sai lầm…) nhằm đưa ra bài học hay lời khuyên nào đó.</a:t>
            </a: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6"/>
          <a:srcRect l="12957" t="680" r="12957" b="27020"/>
          <a:stretch>
            <a:fillRect/>
          </a:stretch>
        </p:blipFill>
        <p:spPr>
          <a:xfrm>
            <a:off x="6787345" y="372303"/>
            <a:ext cx="4579959" cy="1229117"/>
          </a:xfrm>
          <a:prstGeom prst="rect">
            <a:avLst/>
          </a:prstGeom>
        </p:spPr>
      </p:pic>
      <p:sp>
        <p:nvSpPr>
          <p:cNvPr id="19" name="TextBox 19"/>
          <p:cNvSpPr txBox="1"/>
          <p:nvPr/>
        </p:nvSpPr>
        <p:spPr>
          <a:xfrm>
            <a:off x="6709500" y="792041"/>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a:solidFill>
                  <a:srgbClr val="124D24"/>
                </a:solidFill>
                <a:latin typeface="Muli Bold Bold"/>
              </a:rPr>
              <a:t>Cùng ôn lại</a:t>
            </a: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a:solidFill>
                  <a:srgbClr val="124D24"/>
                </a:solidFill>
                <a:latin typeface="Muli Bold"/>
              </a:rPr>
              <a:t>Đề tài</a:t>
            </a: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a:solidFill>
                  <a:srgbClr val="124D24"/>
                </a:solidFill>
                <a:latin typeface="Muli Bold Bold"/>
              </a:rPr>
              <a:t>Sự kiện (sự việc)</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a:solidFill>
                  <a:srgbClr val="124D24"/>
                </a:solidFill>
                <a:latin typeface="Muli Bold Bold"/>
              </a:rPr>
              <a:t>Bối cảnh</a:t>
            </a: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err="1">
                <a:solidFill>
                  <a:srgbClr val="124D24"/>
                </a:solidFill>
                <a:latin typeface="Muli Bold Bold"/>
              </a:rPr>
              <a:t>Cốt</a:t>
            </a:r>
            <a:r>
              <a:rPr lang="en-US" sz="4200" dirty="0">
                <a:solidFill>
                  <a:srgbClr val="124D24"/>
                </a:solidFill>
                <a:latin typeface="Muli Bold Bold"/>
              </a:rPr>
              <a:t> </a:t>
            </a:r>
            <a:r>
              <a:rPr lang="en-US" sz="4200" dirty="0" err="1">
                <a:solidFill>
                  <a:srgbClr val="124D24"/>
                </a:solidFill>
                <a:latin typeface="Muli Bold Bold"/>
              </a:rPr>
              <a:t>truyện</a:t>
            </a:r>
            <a:endParaRPr lang="en-US" sz="4200" dirty="0">
              <a:solidFill>
                <a:srgbClr val="124D24"/>
              </a:solidFill>
              <a:latin typeface="Muli Bold Bold"/>
            </a:endParaRPr>
          </a:p>
        </p:txBody>
      </p:sp>
      <p:sp>
        <p:nvSpPr>
          <p:cNvPr id="24" name="TextBox 24"/>
          <p:cNvSpPr txBox="1"/>
          <p:nvPr/>
        </p:nvSpPr>
        <p:spPr>
          <a:xfrm>
            <a:off x="2797695" y="2974029"/>
            <a:ext cx="5916691" cy="870585"/>
          </a:xfrm>
          <a:prstGeom prst="rect">
            <a:avLst/>
          </a:prstGeom>
        </p:spPr>
        <p:txBody>
          <a:bodyPr lIns="0" tIns="0" rIns="0" bIns="0" rtlCol="0" anchor="t">
            <a:spAutoFit/>
          </a:bodyPr>
          <a:lstStyle/>
          <a:p>
            <a:pPr marL="0" lvl="0" indent="0">
              <a:lnSpc>
                <a:spcPts val="3509"/>
              </a:lnSpc>
              <a:spcBef>
                <a:spcPct val="0"/>
              </a:spcBef>
            </a:pPr>
            <a:r>
              <a:rPr lang="en-US" sz="2699">
                <a:solidFill>
                  <a:srgbClr val="124D24"/>
                </a:solidFill>
                <a:latin typeface="Muli Regular"/>
              </a:rPr>
              <a:t>thường là những vấn đề đạo đức hay những cách ứng xử trong cuộc sống.</a:t>
            </a:r>
          </a:p>
        </p:txBody>
      </p:sp>
      <p:sp>
        <p:nvSpPr>
          <p:cNvPr id="25" name="TextBox 25"/>
          <p:cNvSpPr txBox="1"/>
          <p:nvPr/>
        </p:nvSpPr>
        <p:spPr>
          <a:xfrm>
            <a:off x="2797695" y="6031334"/>
            <a:ext cx="5159432" cy="1169670"/>
          </a:xfrm>
          <a:prstGeom prst="rect">
            <a:avLst/>
          </a:prstGeom>
        </p:spPr>
        <p:txBody>
          <a:bodyPr lIns="0" tIns="0" rIns="0" bIns="0" rtlCol="0" anchor="t">
            <a:spAutoFit/>
          </a:bodyPr>
          <a:lstStyle/>
          <a:p>
            <a:pPr>
              <a:lnSpc>
                <a:spcPts val="3119"/>
              </a:lnSpc>
            </a:pPr>
            <a:r>
              <a:rPr lang="en-US" sz="2399">
                <a:solidFill>
                  <a:srgbClr val="124D24"/>
                </a:solidFill>
                <a:latin typeface="Muli Regular"/>
              </a:rPr>
              <a:t>là một yếu tố quan trọng, thường xoay quanh một sự kiện chính.</a:t>
            </a:r>
          </a:p>
          <a:p>
            <a:pPr marL="0" lvl="0" indent="0">
              <a:lnSpc>
                <a:spcPts val="3119"/>
              </a:lnSpc>
              <a:spcBef>
                <a:spcPct val="0"/>
              </a:spcBef>
            </a:pPr>
            <a:endParaRPr lang="en-US" sz="2399">
              <a:solidFill>
                <a:srgbClr val="124D24"/>
              </a:solidFill>
              <a:latin typeface="Muli Regular"/>
            </a:endParaRPr>
          </a:p>
        </p:txBody>
      </p:sp>
      <p:sp>
        <p:nvSpPr>
          <p:cNvPr id="26" name="TextBox 26"/>
          <p:cNvSpPr txBox="1"/>
          <p:nvPr/>
        </p:nvSpPr>
        <p:spPr>
          <a:xfrm>
            <a:off x="9537133" y="2956454"/>
            <a:ext cx="6211627" cy="1308735"/>
          </a:xfrm>
          <a:prstGeom prst="rect">
            <a:avLst/>
          </a:prstGeom>
        </p:spPr>
        <p:txBody>
          <a:bodyPr lIns="0" tIns="0" rIns="0" bIns="0" rtlCol="0" anchor="t">
            <a:spAutoFit/>
          </a:bodyPr>
          <a:lstStyle/>
          <a:p>
            <a:pPr>
              <a:lnSpc>
                <a:spcPts val="3509"/>
              </a:lnSpc>
            </a:pPr>
            <a:r>
              <a:rPr lang="en-US" sz="2699">
                <a:solidFill>
                  <a:srgbClr val="124D24"/>
                </a:solidFill>
                <a:latin typeface="Muli Regular"/>
              </a:rPr>
              <a:t>Nhân vật ngụ ngôn có thể là con người hoặc con vật, đồ vật được </a:t>
            </a:r>
          </a:p>
          <a:p>
            <a:pPr marL="0" lvl="0" indent="0">
              <a:lnSpc>
                <a:spcPts val="3509"/>
              </a:lnSpc>
              <a:spcBef>
                <a:spcPct val="0"/>
              </a:spcBef>
            </a:pPr>
            <a:r>
              <a:rPr lang="en-US" sz="2699">
                <a:solidFill>
                  <a:srgbClr val="124D24"/>
                </a:solidFill>
                <a:latin typeface="Muli Regular"/>
              </a:rPr>
              <a:t>nhân hóa (có đặc điểm như con người).</a:t>
            </a:r>
          </a:p>
        </p:txBody>
      </p:sp>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629823" y="372303"/>
            <a:ext cx="1854045" cy="1442784"/>
          </a:xfrm>
          <a:prstGeom prst="rect">
            <a:avLst/>
          </a:prstGeom>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00832" y="-1981113"/>
            <a:ext cx="8886336" cy="142492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788023" y="3514579"/>
            <a:ext cx="2942553" cy="471838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7050">
            <a:off x="15058394" y="7661276"/>
            <a:ext cx="2229938" cy="141499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2257" y="4294764"/>
            <a:ext cx="2941643" cy="59922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2731">
            <a:off x="1324423" y="7066098"/>
            <a:ext cx="1890315" cy="2333723"/>
          </a:xfrm>
          <a:prstGeom prst="rect">
            <a:avLst/>
          </a:prstGeom>
        </p:spPr>
      </p:pic>
      <p:sp>
        <p:nvSpPr>
          <p:cNvPr id="7" name="TextBox 7"/>
          <p:cNvSpPr txBox="1"/>
          <p:nvPr/>
        </p:nvSpPr>
        <p:spPr>
          <a:xfrm>
            <a:off x="3288452" y="2471914"/>
            <a:ext cx="11711095" cy="3971925"/>
          </a:xfrm>
          <a:prstGeom prst="rect">
            <a:avLst/>
          </a:prstGeom>
        </p:spPr>
        <p:txBody>
          <a:bodyPr lIns="0" tIns="0" rIns="0" bIns="0" rtlCol="0" anchor="t">
            <a:spAutoFit/>
          </a:bodyPr>
          <a:lstStyle/>
          <a:p>
            <a:pPr algn="ctr">
              <a:lnSpc>
                <a:spcPts val="10440"/>
              </a:lnSpc>
            </a:pPr>
            <a:r>
              <a:rPr lang="en-US" sz="8700">
                <a:solidFill>
                  <a:srgbClr val="468C48"/>
                </a:solidFill>
                <a:latin typeface="Muli Black Italics"/>
              </a:rPr>
              <a:t>Ếch ngồi đáy giếng</a:t>
            </a:r>
            <a:r>
              <a:rPr lang="en-US" sz="8700">
                <a:solidFill>
                  <a:srgbClr val="468C48"/>
                </a:solidFill>
                <a:latin typeface="Muli Black"/>
              </a:rPr>
              <a:t> và</a:t>
            </a:r>
          </a:p>
          <a:p>
            <a:pPr marL="0" lvl="0" indent="0" algn="ctr">
              <a:lnSpc>
                <a:spcPts val="10440"/>
              </a:lnSpc>
              <a:spcBef>
                <a:spcPct val="0"/>
              </a:spcBef>
            </a:pPr>
            <a:r>
              <a:rPr lang="en-US" sz="8700">
                <a:solidFill>
                  <a:srgbClr val="468C48"/>
                </a:solidFill>
                <a:latin typeface="Muli Black Italics"/>
              </a:rPr>
              <a:t>Đẽo cày giữa đường</a:t>
            </a: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565" y="9014314"/>
            <a:ext cx="3888763" cy="127268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9344" y="8786628"/>
            <a:ext cx="890226" cy="1600080"/>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373256" y="6301079"/>
            <a:ext cx="7829488" cy="3985921"/>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2256496" y="9383516"/>
            <a:ext cx="2791664" cy="903484"/>
          </a:xfrm>
          <a:prstGeom prst="rect">
            <a:avLst/>
          </a:prstGeom>
        </p:spPr>
      </p:pic>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6934200" y="5019675"/>
            <a:ext cx="11178338" cy="1494474"/>
          </a:xfrm>
          <a:prstGeom prst="rect">
            <a:avLst/>
          </a:prstGeom>
        </p:spPr>
        <p:txBody>
          <a:bodyPr lIns="0" tIns="0" rIns="0" bIns="0" rtlCol="0" anchor="t">
            <a:spAutoFit/>
          </a:bodyPr>
          <a:lstStyle/>
          <a:p>
            <a:pPr>
              <a:lnSpc>
                <a:spcPts val="6037"/>
              </a:lnSpc>
            </a:pPr>
            <a:r>
              <a:rPr lang="en-US" sz="4200" dirty="0">
                <a:solidFill>
                  <a:srgbClr val="373737"/>
                </a:solidFill>
                <a:latin typeface="Roboto Condensed"/>
              </a:rPr>
              <a:t>+ 1 HS </a:t>
            </a:r>
            <a:r>
              <a:rPr lang="en-US" sz="4200" dirty="0" err="1">
                <a:solidFill>
                  <a:srgbClr val="373737"/>
                </a:solidFill>
                <a:latin typeface="Roboto Condensed"/>
              </a:rPr>
              <a:t>đọc</a:t>
            </a:r>
            <a:r>
              <a:rPr lang="en-US" sz="4200" dirty="0">
                <a:solidFill>
                  <a:srgbClr val="373737"/>
                </a:solidFill>
                <a:latin typeface="Roboto Condensed"/>
              </a:rPr>
              <a:t> </a:t>
            </a:r>
            <a:r>
              <a:rPr lang="en-US" sz="4200" dirty="0" err="1">
                <a:solidFill>
                  <a:srgbClr val="373737"/>
                </a:solidFill>
                <a:latin typeface="Roboto Condensed"/>
              </a:rPr>
              <a:t>văn</a:t>
            </a:r>
            <a:r>
              <a:rPr lang="en-US" sz="4200" dirty="0">
                <a:solidFill>
                  <a:srgbClr val="373737"/>
                </a:solidFill>
                <a:latin typeface="Roboto Condensed"/>
              </a:rPr>
              <a:t> </a:t>
            </a:r>
            <a:r>
              <a:rPr lang="en-US" sz="4200" dirty="0" err="1">
                <a:solidFill>
                  <a:srgbClr val="373737"/>
                </a:solidFill>
                <a:latin typeface="Roboto Condensed"/>
              </a:rPr>
              <a:t>bản</a:t>
            </a:r>
            <a:r>
              <a:rPr lang="en-US" sz="4200" dirty="0">
                <a:solidFill>
                  <a:srgbClr val="373737"/>
                </a:solidFill>
                <a:latin typeface="Roboto Condensed"/>
              </a:rPr>
              <a:t> </a:t>
            </a:r>
            <a:r>
              <a:rPr lang="en-US" sz="4200" dirty="0" err="1">
                <a:solidFill>
                  <a:srgbClr val="373737"/>
                </a:solidFill>
                <a:latin typeface="Roboto Condensed Italics"/>
              </a:rPr>
              <a:t>Ếch</a:t>
            </a:r>
            <a:r>
              <a:rPr lang="en-US" sz="4200" dirty="0">
                <a:solidFill>
                  <a:srgbClr val="373737"/>
                </a:solidFill>
                <a:latin typeface="Roboto Condensed Italics"/>
              </a:rPr>
              <a:t> </a:t>
            </a:r>
            <a:r>
              <a:rPr lang="en-US" sz="4200" dirty="0" err="1">
                <a:solidFill>
                  <a:srgbClr val="373737"/>
                </a:solidFill>
                <a:latin typeface="Roboto Condensed Italics"/>
              </a:rPr>
              <a:t>ngồi</a:t>
            </a:r>
            <a:r>
              <a:rPr lang="en-US" sz="4200" dirty="0">
                <a:solidFill>
                  <a:srgbClr val="373737"/>
                </a:solidFill>
                <a:latin typeface="Roboto Condensed Italics"/>
              </a:rPr>
              <a:t> </a:t>
            </a:r>
            <a:r>
              <a:rPr lang="en-US" sz="4200" dirty="0" err="1">
                <a:solidFill>
                  <a:srgbClr val="373737"/>
                </a:solidFill>
                <a:latin typeface="Roboto Condensed Italics"/>
              </a:rPr>
              <a:t>đáy</a:t>
            </a:r>
            <a:r>
              <a:rPr lang="en-US" sz="4200" dirty="0">
                <a:solidFill>
                  <a:srgbClr val="373737"/>
                </a:solidFill>
                <a:latin typeface="Roboto Condensed Italics"/>
              </a:rPr>
              <a:t> </a:t>
            </a:r>
            <a:r>
              <a:rPr lang="en-US" sz="4200" dirty="0" err="1">
                <a:solidFill>
                  <a:srgbClr val="373737"/>
                </a:solidFill>
                <a:latin typeface="Roboto Condensed Italics"/>
              </a:rPr>
              <a:t>giếng</a:t>
            </a:r>
            <a:endParaRPr lang="en-US" sz="4200" dirty="0">
              <a:solidFill>
                <a:srgbClr val="373737"/>
              </a:solidFill>
              <a:latin typeface="Roboto Condensed Italics"/>
            </a:endParaRPr>
          </a:p>
          <a:p>
            <a:pPr>
              <a:lnSpc>
                <a:spcPts val="6037"/>
              </a:lnSpc>
            </a:pPr>
            <a:r>
              <a:rPr lang="en-US" sz="4200" dirty="0">
                <a:solidFill>
                  <a:srgbClr val="373737"/>
                </a:solidFill>
                <a:latin typeface="Roboto Condensed"/>
              </a:rPr>
              <a:t>+ </a:t>
            </a:r>
            <a:r>
              <a:rPr lang="en-US" sz="4200" dirty="0" err="1">
                <a:solidFill>
                  <a:srgbClr val="373737"/>
                </a:solidFill>
                <a:latin typeface="Roboto Condensed"/>
              </a:rPr>
              <a:t>Gọi</a:t>
            </a:r>
            <a:r>
              <a:rPr lang="en-US" sz="4200" dirty="0">
                <a:solidFill>
                  <a:srgbClr val="373737"/>
                </a:solidFill>
                <a:latin typeface="Roboto Condensed"/>
              </a:rPr>
              <a:t> HS </a:t>
            </a:r>
            <a:r>
              <a:rPr lang="en-US" sz="4200" dirty="0" err="1">
                <a:solidFill>
                  <a:srgbClr val="373737"/>
                </a:solidFill>
                <a:latin typeface="Roboto Condensed"/>
              </a:rPr>
              <a:t>đọc</a:t>
            </a:r>
            <a:r>
              <a:rPr lang="en-US" sz="4200" dirty="0">
                <a:solidFill>
                  <a:srgbClr val="373737"/>
                </a:solidFill>
                <a:latin typeface="Roboto Condensed"/>
              </a:rPr>
              <a:t> </a:t>
            </a:r>
            <a:r>
              <a:rPr lang="en-US" sz="4200" dirty="0" err="1">
                <a:solidFill>
                  <a:srgbClr val="373737"/>
                </a:solidFill>
                <a:latin typeface="Roboto Condensed"/>
              </a:rPr>
              <a:t>phân</a:t>
            </a:r>
            <a:r>
              <a:rPr lang="en-US" sz="4200" dirty="0">
                <a:solidFill>
                  <a:srgbClr val="373737"/>
                </a:solidFill>
                <a:latin typeface="Roboto Condensed"/>
              </a:rPr>
              <a:t> </a:t>
            </a:r>
            <a:r>
              <a:rPr lang="en-US" sz="4200" dirty="0" err="1">
                <a:solidFill>
                  <a:srgbClr val="373737"/>
                </a:solidFill>
                <a:latin typeface="Roboto Condensed"/>
              </a:rPr>
              <a:t>vai</a:t>
            </a:r>
            <a:r>
              <a:rPr lang="en-US" sz="4200" dirty="0">
                <a:solidFill>
                  <a:srgbClr val="373737"/>
                </a:solidFill>
                <a:latin typeface="Roboto Condensed"/>
              </a:rPr>
              <a:t> </a:t>
            </a:r>
            <a:r>
              <a:rPr lang="en-US" sz="4200" dirty="0" err="1">
                <a:solidFill>
                  <a:srgbClr val="373737"/>
                </a:solidFill>
                <a:latin typeface="Roboto Condensed"/>
              </a:rPr>
              <a:t>văn</a:t>
            </a:r>
            <a:r>
              <a:rPr lang="en-US" sz="4200" dirty="0">
                <a:solidFill>
                  <a:srgbClr val="373737"/>
                </a:solidFill>
                <a:latin typeface="Roboto Condensed"/>
              </a:rPr>
              <a:t> </a:t>
            </a:r>
            <a:r>
              <a:rPr lang="en-US" sz="4200" dirty="0" err="1">
                <a:solidFill>
                  <a:srgbClr val="373737"/>
                </a:solidFill>
                <a:latin typeface="Roboto Condensed"/>
              </a:rPr>
              <a:t>bản</a:t>
            </a:r>
            <a:r>
              <a:rPr lang="en-US" sz="4200" dirty="0">
                <a:solidFill>
                  <a:srgbClr val="373737"/>
                </a:solidFill>
                <a:latin typeface="Roboto Condensed"/>
              </a:rPr>
              <a:t> </a:t>
            </a:r>
            <a:r>
              <a:rPr lang="en-US" sz="4200" dirty="0" err="1">
                <a:solidFill>
                  <a:srgbClr val="373737"/>
                </a:solidFill>
                <a:latin typeface="Roboto Condensed Italics"/>
              </a:rPr>
              <a:t>Đẽo</a:t>
            </a:r>
            <a:r>
              <a:rPr lang="en-US" sz="4200" dirty="0">
                <a:solidFill>
                  <a:srgbClr val="373737"/>
                </a:solidFill>
                <a:latin typeface="Roboto Condensed Italics"/>
              </a:rPr>
              <a:t> </a:t>
            </a:r>
            <a:r>
              <a:rPr lang="en-US" sz="4200" dirty="0" err="1">
                <a:solidFill>
                  <a:srgbClr val="373737"/>
                </a:solidFill>
                <a:latin typeface="Roboto Condensed Italics"/>
              </a:rPr>
              <a:t>cày</a:t>
            </a:r>
            <a:r>
              <a:rPr lang="en-US" sz="4200" dirty="0">
                <a:solidFill>
                  <a:srgbClr val="373737"/>
                </a:solidFill>
                <a:latin typeface="Roboto Condensed Italics"/>
              </a:rPr>
              <a:t> </a:t>
            </a:r>
            <a:r>
              <a:rPr lang="en-US" sz="4200" dirty="0" err="1">
                <a:solidFill>
                  <a:srgbClr val="373737"/>
                </a:solidFill>
                <a:latin typeface="Roboto Condensed Italics"/>
              </a:rPr>
              <a:t>giữa</a:t>
            </a:r>
            <a:r>
              <a:rPr lang="en-US" sz="4200" dirty="0">
                <a:solidFill>
                  <a:srgbClr val="373737"/>
                </a:solidFill>
                <a:latin typeface="Roboto Condensed Italics"/>
              </a:rPr>
              <a:t> </a:t>
            </a:r>
            <a:r>
              <a:rPr lang="en-US" sz="4200" dirty="0" err="1">
                <a:solidFill>
                  <a:srgbClr val="373737"/>
                </a:solidFill>
                <a:latin typeface="Roboto Condensed Italics"/>
              </a:rPr>
              <a:t>đường</a:t>
            </a:r>
            <a:r>
              <a:rPr lang="en-US" sz="4200" dirty="0">
                <a:solidFill>
                  <a:srgbClr val="373737"/>
                </a:solidFill>
                <a:latin typeface="Roboto Condensed Italics"/>
              </a:rPr>
              <a:t>.</a:t>
            </a:r>
          </a:p>
        </p:txBody>
      </p:sp>
      <p:sp>
        <p:nvSpPr>
          <p:cNvPr id="3" name="TextBox 3"/>
          <p:cNvSpPr txBox="1"/>
          <p:nvPr/>
        </p:nvSpPr>
        <p:spPr>
          <a:xfrm>
            <a:off x="6934200" y="2967420"/>
            <a:ext cx="9802334" cy="1504950"/>
          </a:xfrm>
          <a:prstGeom prst="rect">
            <a:avLst/>
          </a:prstGeom>
        </p:spPr>
        <p:txBody>
          <a:bodyPr lIns="0" tIns="0" rIns="0" bIns="0" rtlCol="0" anchor="t">
            <a:spAutoFit/>
          </a:bodyPr>
          <a:lstStyle/>
          <a:p>
            <a:pPr marL="0" lvl="0" indent="0" algn="l">
              <a:lnSpc>
                <a:spcPts val="11999"/>
              </a:lnSpc>
              <a:spcBef>
                <a:spcPct val="0"/>
              </a:spcBef>
            </a:pPr>
            <a:r>
              <a:rPr lang="en-US" sz="9999" spc="-299">
                <a:solidFill>
                  <a:srgbClr val="373737"/>
                </a:solidFill>
                <a:latin typeface="Faustina SemiBold"/>
              </a:rPr>
              <a:t>I. Đọc văn bản</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28072" y="3600834"/>
            <a:ext cx="4932810" cy="4520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65919"/>
            <a:ext cx="2500339" cy="3060039"/>
          </a:xfrm>
          <a:prstGeom prst="rect">
            <a:avLst/>
          </a:prstGeom>
        </p:spPr>
      </p:pic>
      <p:sp>
        <p:nvSpPr>
          <p:cNvPr id="6" name="TextBox 6"/>
          <p:cNvSpPr txBox="1"/>
          <p:nvPr/>
        </p:nvSpPr>
        <p:spPr>
          <a:xfrm rot="-132515">
            <a:off x="1644210" y="2384843"/>
            <a:ext cx="1678969" cy="161925"/>
          </a:xfrm>
          <a:prstGeom prst="rect">
            <a:avLst/>
          </a:prstGeom>
        </p:spPr>
        <p:txBody>
          <a:bodyPr lIns="0" tIns="0" rIns="0" bIns="0" rtlCol="0" anchor="t">
            <a:spAutoFit/>
          </a:bodyPr>
          <a:lstStyle/>
          <a:p>
            <a:pPr marL="0" lvl="0" indent="0" algn="l">
              <a:lnSpc>
                <a:spcPts val="1320"/>
              </a:lnSpc>
              <a:spcBef>
                <a:spcPct val="0"/>
              </a:spcBef>
            </a:pPr>
            <a:r>
              <a:rPr lang="en-US" sz="1100">
                <a:solidFill>
                  <a:srgbClr val="373737"/>
                </a:solidFill>
                <a:latin typeface="Faustina Regular"/>
              </a:rPr>
              <a:t>New York 4,496 KILOMET</a:t>
            </a:r>
          </a:p>
        </p:txBody>
      </p:sp>
      <p:sp>
        <p:nvSpPr>
          <p:cNvPr id="7" name="TextBox 7"/>
          <p:cNvSpPr txBox="1"/>
          <p:nvPr/>
        </p:nvSpPr>
        <p:spPr>
          <a:xfrm rot="-132515">
            <a:off x="1530973" y="2867407"/>
            <a:ext cx="1577165" cy="180975"/>
          </a:xfrm>
          <a:prstGeom prst="rect">
            <a:avLst/>
          </a:prstGeom>
        </p:spPr>
        <p:txBody>
          <a:bodyPr lIns="0" tIns="0" rIns="0" bIns="0" rtlCol="0" anchor="t">
            <a:spAutoFit/>
          </a:bodyPr>
          <a:lstStyle/>
          <a:p>
            <a:pPr marL="0" lvl="0" indent="0" algn="l">
              <a:lnSpc>
                <a:spcPts val="1440"/>
              </a:lnSpc>
              <a:spcBef>
                <a:spcPct val="0"/>
              </a:spcBef>
            </a:pPr>
            <a:r>
              <a:rPr lang="en-US" sz="1200">
                <a:solidFill>
                  <a:srgbClr val="373737"/>
                </a:solidFill>
                <a:latin typeface="Faustina Regular"/>
              </a:rPr>
              <a:t>Sydney 12,073KILOMET</a:t>
            </a:r>
          </a:p>
        </p:txBody>
      </p:sp>
      <p:sp>
        <p:nvSpPr>
          <p:cNvPr id="8" name="TextBox 8"/>
          <p:cNvSpPr txBox="1"/>
          <p:nvPr/>
        </p:nvSpPr>
        <p:spPr>
          <a:xfrm rot="-250791">
            <a:off x="1655506" y="3369132"/>
            <a:ext cx="1574433" cy="174556"/>
          </a:xfrm>
          <a:prstGeom prst="rect">
            <a:avLst/>
          </a:prstGeom>
        </p:spPr>
        <p:txBody>
          <a:bodyPr lIns="0" tIns="0" rIns="0" bIns="0" rtlCol="0" anchor="t">
            <a:spAutoFit/>
          </a:bodyPr>
          <a:lstStyle/>
          <a:p>
            <a:pPr marL="0" lvl="0" indent="0" algn="l">
              <a:lnSpc>
                <a:spcPts val="1408"/>
              </a:lnSpc>
              <a:spcBef>
                <a:spcPct val="0"/>
              </a:spcBef>
            </a:pPr>
            <a:r>
              <a:rPr lang="en-US" sz="1174">
                <a:solidFill>
                  <a:srgbClr val="373737"/>
                </a:solidFill>
                <a:latin typeface="Faustina Regular"/>
              </a:rPr>
              <a:t>Manila 11,759KILOMET</a:t>
            </a:r>
          </a:p>
        </p:txBody>
      </p:sp>
      <p:sp>
        <p:nvSpPr>
          <p:cNvPr id="9" name="TextBox 9"/>
          <p:cNvSpPr txBox="1"/>
          <p:nvPr/>
        </p:nvSpPr>
        <p:spPr>
          <a:xfrm rot="564164">
            <a:off x="1743587" y="3995818"/>
            <a:ext cx="1372878" cy="175875"/>
          </a:xfrm>
          <a:prstGeom prst="rect">
            <a:avLst/>
          </a:prstGeom>
        </p:spPr>
        <p:txBody>
          <a:bodyPr lIns="0" tIns="0" rIns="0" bIns="0" rtlCol="0" anchor="t">
            <a:spAutoFit/>
          </a:bodyPr>
          <a:lstStyle/>
          <a:p>
            <a:pPr marL="0" lvl="0" indent="0" algn="l">
              <a:lnSpc>
                <a:spcPts val="1433"/>
              </a:lnSpc>
              <a:spcBef>
                <a:spcPct val="0"/>
              </a:spcBef>
            </a:pPr>
            <a:r>
              <a:rPr lang="en-US" sz="1194">
                <a:solidFill>
                  <a:srgbClr val="373737"/>
                </a:solidFill>
                <a:latin typeface="Faustina Regular"/>
              </a:rPr>
              <a:t>Paris 9088KILOMET</a:t>
            </a:r>
          </a:p>
        </p:txBody>
      </p:sp>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2" name="TextBox 2"/>
          <p:cNvSpPr txBox="1"/>
          <p:nvPr/>
        </p:nvSpPr>
        <p:spPr>
          <a:xfrm>
            <a:off x="7003803" y="2537182"/>
            <a:ext cx="8763000" cy="711733"/>
          </a:xfrm>
          <a:prstGeom prst="rect">
            <a:avLst/>
          </a:prstGeom>
        </p:spPr>
        <p:txBody>
          <a:bodyPr wrap="square" lIns="0" tIns="0" rIns="0" bIns="0" rtlCol="0" anchor="t">
            <a:spAutoFit/>
          </a:bodyPr>
          <a:lstStyle/>
          <a:p>
            <a:pPr>
              <a:lnSpc>
                <a:spcPts val="6037"/>
              </a:lnSpc>
            </a:pPr>
            <a:r>
              <a:rPr lang="en-US" sz="4200" dirty="0" err="1">
                <a:solidFill>
                  <a:srgbClr val="373737"/>
                </a:solidFill>
                <a:latin typeface="Roboto Condensed"/>
              </a:rPr>
              <a:t>Bảng</a:t>
            </a:r>
            <a:r>
              <a:rPr lang="en-US" sz="4200" dirty="0">
                <a:solidFill>
                  <a:srgbClr val="373737"/>
                </a:solidFill>
                <a:latin typeface="Roboto Condensed"/>
              </a:rPr>
              <a:t> </a:t>
            </a:r>
            <a:r>
              <a:rPr lang="en-US" sz="4200" dirty="0" err="1">
                <a:solidFill>
                  <a:srgbClr val="373737"/>
                </a:solidFill>
                <a:latin typeface="Roboto Condensed"/>
              </a:rPr>
              <a:t>kiểm</a:t>
            </a:r>
            <a:r>
              <a:rPr lang="en-US" sz="4200" dirty="0">
                <a:solidFill>
                  <a:srgbClr val="373737"/>
                </a:solidFill>
                <a:latin typeface="Roboto Condensed"/>
              </a:rPr>
              <a:t> </a:t>
            </a:r>
            <a:r>
              <a:rPr lang="en-US" sz="4200" dirty="0" err="1">
                <a:solidFill>
                  <a:srgbClr val="373737"/>
                </a:solidFill>
                <a:latin typeface="Roboto Condensed"/>
              </a:rPr>
              <a:t>kĩ</a:t>
            </a:r>
            <a:r>
              <a:rPr lang="en-US" sz="4200" dirty="0">
                <a:solidFill>
                  <a:srgbClr val="373737"/>
                </a:solidFill>
                <a:latin typeface="Roboto Condensed"/>
              </a:rPr>
              <a:t> </a:t>
            </a:r>
            <a:r>
              <a:rPr lang="en-US" sz="4200" dirty="0" err="1">
                <a:solidFill>
                  <a:srgbClr val="373737"/>
                </a:solidFill>
                <a:latin typeface="Roboto Condensed"/>
              </a:rPr>
              <a:t>năng</a:t>
            </a:r>
            <a:r>
              <a:rPr lang="en-US" sz="4200" dirty="0">
                <a:solidFill>
                  <a:srgbClr val="373737"/>
                </a:solidFill>
                <a:latin typeface="Roboto Condensed"/>
              </a:rPr>
              <a:t> </a:t>
            </a:r>
            <a:r>
              <a:rPr lang="en-US" sz="4200" dirty="0" err="1">
                <a:solidFill>
                  <a:srgbClr val="373737"/>
                </a:solidFill>
                <a:latin typeface="Roboto Condensed"/>
              </a:rPr>
              <a:t>đọc</a:t>
            </a:r>
            <a:r>
              <a:rPr lang="en-US" sz="4200" dirty="0">
                <a:solidFill>
                  <a:srgbClr val="373737"/>
                </a:solidFill>
                <a:latin typeface="Roboto Condensed"/>
              </a:rPr>
              <a:t> </a:t>
            </a:r>
            <a:r>
              <a:rPr lang="en-US" sz="4200" dirty="0" err="1">
                <a:solidFill>
                  <a:srgbClr val="373737"/>
                </a:solidFill>
                <a:latin typeface="Roboto Condensed"/>
              </a:rPr>
              <a:t>diễn</a:t>
            </a:r>
            <a:r>
              <a:rPr lang="en-US" sz="4200" dirty="0">
                <a:solidFill>
                  <a:srgbClr val="373737"/>
                </a:solidFill>
                <a:latin typeface="Roboto Condensed"/>
              </a:rPr>
              <a:t> </a:t>
            </a:r>
            <a:r>
              <a:rPr lang="en-US" sz="4200" dirty="0" err="1">
                <a:solidFill>
                  <a:srgbClr val="373737"/>
                </a:solidFill>
                <a:latin typeface="Roboto Condensed"/>
              </a:rPr>
              <a:t>cảm</a:t>
            </a:r>
            <a:endParaRPr lang="en-US" sz="4200" dirty="0">
              <a:solidFill>
                <a:srgbClr val="373737"/>
              </a:solidFill>
              <a:latin typeface="Roboto Condensed Italics"/>
            </a:endParaRPr>
          </a:p>
        </p:txBody>
      </p:sp>
      <p:sp>
        <p:nvSpPr>
          <p:cNvPr id="3" name="TextBox 3"/>
          <p:cNvSpPr txBox="1"/>
          <p:nvPr/>
        </p:nvSpPr>
        <p:spPr>
          <a:xfrm>
            <a:off x="1582969" y="571500"/>
            <a:ext cx="9802334" cy="1504950"/>
          </a:xfrm>
          <a:prstGeom prst="rect">
            <a:avLst/>
          </a:prstGeom>
        </p:spPr>
        <p:txBody>
          <a:bodyPr lIns="0" tIns="0" rIns="0" bIns="0" rtlCol="0" anchor="t">
            <a:spAutoFit/>
          </a:bodyPr>
          <a:lstStyle/>
          <a:p>
            <a:pPr marL="0" lvl="0" indent="0" algn="l">
              <a:lnSpc>
                <a:spcPts val="11999"/>
              </a:lnSpc>
              <a:spcBef>
                <a:spcPct val="0"/>
              </a:spcBef>
            </a:pPr>
            <a:r>
              <a:rPr lang="en-US" sz="9999" spc="-299" dirty="0">
                <a:solidFill>
                  <a:srgbClr val="373737"/>
                </a:solidFill>
                <a:latin typeface="Faustina SemiBold"/>
              </a:rPr>
              <a:t>I. </a:t>
            </a:r>
            <a:r>
              <a:rPr lang="en-US" sz="9999" spc="-299" dirty="0" err="1">
                <a:solidFill>
                  <a:srgbClr val="373737"/>
                </a:solidFill>
                <a:latin typeface="Faustina SemiBold"/>
              </a:rPr>
              <a:t>Đọc</a:t>
            </a:r>
            <a:r>
              <a:rPr lang="en-US" sz="9999" spc="-299" dirty="0">
                <a:solidFill>
                  <a:srgbClr val="373737"/>
                </a:solidFill>
                <a:latin typeface="Faustina SemiBold"/>
              </a:rPr>
              <a:t> </a:t>
            </a:r>
            <a:r>
              <a:rPr lang="en-US" sz="9999" spc="-299" dirty="0" err="1">
                <a:solidFill>
                  <a:srgbClr val="373737"/>
                </a:solidFill>
                <a:latin typeface="Faustina SemiBold"/>
              </a:rPr>
              <a:t>văn</a:t>
            </a:r>
            <a:r>
              <a:rPr lang="en-US" sz="9999" spc="-299" dirty="0">
                <a:solidFill>
                  <a:srgbClr val="373737"/>
                </a:solidFill>
                <a:latin typeface="Faustina SemiBold"/>
              </a:rPr>
              <a:t> </a:t>
            </a:r>
            <a:r>
              <a:rPr lang="en-US" sz="9999" spc="-299" dirty="0" err="1">
                <a:solidFill>
                  <a:srgbClr val="373737"/>
                </a:solidFill>
                <a:latin typeface="Faustina SemiBold"/>
              </a:rPr>
              <a:t>bản</a:t>
            </a:r>
            <a:endParaRPr lang="en-US" sz="9999" spc="-299" dirty="0">
              <a:solidFill>
                <a:srgbClr val="373737"/>
              </a:solidFill>
              <a:latin typeface="Faustina SemiBold"/>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98810" y="5705836"/>
            <a:ext cx="4932810" cy="4520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4421382"/>
            <a:ext cx="2500339" cy="3060039"/>
          </a:xfrm>
          <a:prstGeom prst="rect">
            <a:avLst/>
          </a:prstGeom>
        </p:spPr>
      </p:pic>
      <p:sp>
        <p:nvSpPr>
          <p:cNvPr id="6" name="TextBox 6"/>
          <p:cNvSpPr txBox="1"/>
          <p:nvPr/>
        </p:nvSpPr>
        <p:spPr>
          <a:xfrm rot="-132515">
            <a:off x="116139" y="4570448"/>
            <a:ext cx="1678969" cy="161925"/>
          </a:xfrm>
          <a:prstGeom prst="rect">
            <a:avLst/>
          </a:prstGeom>
        </p:spPr>
        <p:txBody>
          <a:bodyPr lIns="0" tIns="0" rIns="0" bIns="0" rtlCol="0" anchor="t">
            <a:spAutoFit/>
          </a:bodyPr>
          <a:lstStyle/>
          <a:p>
            <a:pPr marL="0" lvl="0" indent="0" algn="l">
              <a:lnSpc>
                <a:spcPts val="1320"/>
              </a:lnSpc>
              <a:spcBef>
                <a:spcPct val="0"/>
              </a:spcBef>
            </a:pPr>
            <a:r>
              <a:rPr lang="en-US" sz="1100">
                <a:solidFill>
                  <a:srgbClr val="373737"/>
                </a:solidFill>
                <a:latin typeface="Faustina Regular"/>
              </a:rPr>
              <a:t>New York 4,496 KILOMET</a:t>
            </a:r>
          </a:p>
        </p:txBody>
      </p:sp>
      <p:sp>
        <p:nvSpPr>
          <p:cNvPr id="7" name="TextBox 7"/>
          <p:cNvSpPr txBox="1"/>
          <p:nvPr/>
        </p:nvSpPr>
        <p:spPr>
          <a:xfrm rot="-132515">
            <a:off x="2902" y="5053012"/>
            <a:ext cx="1577165" cy="180975"/>
          </a:xfrm>
          <a:prstGeom prst="rect">
            <a:avLst/>
          </a:prstGeom>
        </p:spPr>
        <p:txBody>
          <a:bodyPr lIns="0" tIns="0" rIns="0" bIns="0" rtlCol="0" anchor="t">
            <a:spAutoFit/>
          </a:bodyPr>
          <a:lstStyle/>
          <a:p>
            <a:pPr marL="0" lvl="0" indent="0" algn="l">
              <a:lnSpc>
                <a:spcPts val="1440"/>
              </a:lnSpc>
              <a:spcBef>
                <a:spcPct val="0"/>
              </a:spcBef>
            </a:pPr>
            <a:r>
              <a:rPr lang="en-US" sz="1200">
                <a:solidFill>
                  <a:srgbClr val="373737"/>
                </a:solidFill>
                <a:latin typeface="Faustina Regular"/>
              </a:rPr>
              <a:t>Sydney 12,073KILOMET</a:t>
            </a:r>
          </a:p>
        </p:txBody>
      </p:sp>
      <p:sp>
        <p:nvSpPr>
          <p:cNvPr id="8" name="TextBox 8"/>
          <p:cNvSpPr txBox="1"/>
          <p:nvPr/>
        </p:nvSpPr>
        <p:spPr>
          <a:xfrm rot="-250791">
            <a:off x="114738" y="5579480"/>
            <a:ext cx="1574433" cy="174556"/>
          </a:xfrm>
          <a:prstGeom prst="rect">
            <a:avLst/>
          </a:prstGeom>
        </p:spPr>
        <p:txBody>
          <a:bodyPr lIns="0" tIns="0" rIns="0" bIns="0" rtlCol="0" anchor="t">
            <a:spAutoFit/>
          </a:bodyPr>
          <a:lstStyle/>
          <a:p>
            <a:pPr marL="0" lvl="0" indent="0" algn="l">
              <a:lnSpc>
                <a:spcPts val="1408"/>
              </a:lnSpc>
              <a:spcBef>
                <a:spcPct val="0"/>
              </a:spcBef>
            </a:pPr>
            <a:r>
              <a:rPr lang="en-US" sz="1174">
                <a:solidFill>
                  <a:srgbClr val="373737"/>
                </a:solidFill>
                <a:latin typeface="Faustina Regular"/>
              </a:rPr>
              <a:t>Manila 11,759KILOMET</a:t>
            </a:r>
          </a:p>
        </p:txBody>
      </p:sp>
      <p:sp>
        <p:nvSpPr>
          <p:cNvPr id="9" name="TextBox 9"/>
          <p:cNvSpPr txBox="1"/>
          <p:nvPr/>
        </p:nvSpPr>
        <p:spPr>
          <a:xfrm rot="564164">
            <a:off x="215516" y="6181423"/>
            <a:ext cx="1372878" cy="175875"/>
          </a:xfrm>
          <a:prstGeom prst="rect">
            <a:avLst/>
          </a:prstGeom>
        </p:spPr>
        <p:txBody>
          <a:bodyPr lIns="0" tIns="0" rIns="0" bIns="0" rtlCol="0" anchor="t">
            <a:spAutoFit/>
          </a:bodyPr>
          <a:lstStyle/>
          <a:p>
            <a:pPr marL="0" lvl="0" indent="0" algn="l">
              <a:lnSpc>
                <a:spcPts val="1433"/>
              </a:lnSpc>
              <a:spcBef>
                <a:spcPct val="0"/>
              </a:spcBef>
            </a:pPr>
            <a:r>
              <a:rPr lang="en-US" sz="1194">
                <a:solidFill>
                  <a:srgbClr val="373737"/>
                </a:solidFill>
                <a:latin typeface="Faustina Regular"/>
              </a:rPr>
              <a:t>Paris 9088KILOMET</a:t>
            </a:r>
          </a:p>
        </p:txBody>
      </p:sp>
      <p:graphicFrame>
        <p:nvGraphicFramePr>
          <p:cNvPr id="10" name="Table 9">
            <a:extLst>
              <a:ext uri="{FF2B5EF4-FFF2-40B4-BE49-F238E27FC236}">
                <a16:creationId xmlns:a16="http://schemas.microsoft.com/office/drawing/2014/main" id="{A7DA67CC-FA1D-31C0-A0C4-59FDBAF5748B}"/>
              </a:ext>
            </a:extLst>
          </p:cNvPr>
          <p:cNvGraphicFramePr>
            <a:graphicFrameLocks noGrp="1"/>
          </p:cNvGraphicFramePr>
          <p:nvPr>
            <p:extLst>
              <p:ext uri="{D42A27DB-BD31-4B8C-83A1-F6EECF244321}">
                <p14:modId xmlns:p14="http://schemas.microsoft.com/office/powerpoint/2010/main" val="13146996"/>
              </p:ext>
            </p:extLst>
          </p:nvPr>
        </p:nvGraphicFramePr>
        <p:xfrm>
          <a:off x="4800600" y="3582329"/>
          <a:ext cx="12725400" cy="4913932"/>
        </p:xfrm>
        <a:graphic>
          <a:graphicData uri="http://schemas.openxmlformats.org/drawingml/2006/table">
            <a:tbl>
              <a:tblPr bandRow="1">
                <a:tableStyleId>{00A15C55-8517-42AA-B614-E9B94910E393}</a:tableStyleId>
              </a:tblPr>
              <a:tblGrid>
                <a:gridCol w="10287000">
                  <a:extLst>
                    <a:ext uri="{9D8B030D-6E8A-4147-A177-3AD203B41FA5}">
                      <a16:colId xmlns:a16="http://schemas.microsoft.com/office/drawing/2014/main" val="391143585"/>
                    </a:ext>
                  </a:extLst>
                </a:gridCol>
                <a:gridCol w="990600">
                  <a:extLst>
                    <a:ext uri="{9D8B030D-6E8A-4147-A177-3AD203B41FA5}">
                      <a16:colId xmlns:a16="http://schemas.microsoft.com/office/drawing/2014/main" val="3240563604"/>
                    </a:ext>
                  </a:extLst>
                </a:gridCol>
                <a:gridCol w="1447800">
                  <a:extLst>
                    <a:ext uri="{9D8B030D-6E8A-4147-A177-3AD203B41FA5}">
                      <a16:colId xmlns:a16="http://schemas.microsoft.com/office/drawing/2014/main" val="1054947687"/>
                    </a:ext>
                  </a:extLst>
                </a:gridCol>
              </a:tblGrid>
              <a:tr h="998034">
                <a:tc>
                  <a:txBody>
                    <a:bodyPr/>
                    <a:lstStyle/>
                    <a:p>
                      <a:pPr algn="ctr">
                        <a:lnSpc>
                          <a:spcPct val="120000"/>
                        </a:lnSpc>
                        <a:spcAft>
                          <a:spcPts val="0"/>
                        </a:spcAft>
                        <a:tabLst>
                          <a:tab pos="7334250" algn="l"/>
                        </a:tabLst>
                      </a:pPr>
                      <a:r>
                        <a:rPr lang="en-US" sz="3600">
                          <a:effectLst/>
                        </a:rPr>
                        <a:t>Tiêu chí</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Có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Không</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3019741204"/>
                  </a:ext>
                </a:extLst>
              </a:tr>
              <a:tr h="675727">
                <a:tc>
                  <a:txBody>
                    <a:bodyPr/>
                    <a:lstStyle/>
                    <a:p>
                      <a:pPr algn="just">
                        <a:lnSpc>
                          <a:spcPct val="120000"/>
                        </a:lnSpc>
                        <a:spcAft>
                          <a:spcPts val="0"/>
                        </a:spcAft>
                        <a:tabLst>
                          <a:tab pos="7334250" algn="l"/>
                        </a:tabLst>
                      </a:pPr>
                      <a:r>
                        <a:rPr lang="en-US" sz="3600" dirty="0" err="1">
                          <a:effectLst/>
                        </a:rPr>
                        <a:t>Đọc</a:t>
                      </a:r>
                      <a:r>
                        <a:rPr lang="en-US" sz="3600" dirty="0">
                          <a:effectLst/>
                        </a:rPr>
                        <a:t> </a:t>
                      </a:r>
                      <a:r>
                        <a:rPr lang="en-US" sz="3600" dirty="0" err="1">
                          <a:effectLst/>
                        </a:rPr>
                        <a:t>trôi</a:t>
                      </a:r>
                      <a:r>
                        <a:rPr lang="en-US" sz="3600" dirty="0">
                          <a:effectLst/>
                        </a:rPr>
                        <a:t> </a:t>
                      </a:r>
                      <a:r>
                        <a:rPr lang="en-US" sz="3600" dirty="0" err="1">
                          <a:effectLst/>
                        </a:rPr>
                        <a:t>chảy</a:t>
                      </a:r>
                      <a:r>
                        <a:rPr lang="en-US" sz="3600" dirty="0">
                          <a:effectLst/>
                        </a:rPr>
                        <a:t>, </a:t>
                      </a:r>
                      <a:r>
                        <a:rPr lang="en-US" sz="3600" dirty="0" err="1">
                          <a:effectLst/>
                        </a:rPr>
                        <a:t>không</a:t>
                      </a:r>
                      <a:r>
                        <a:rPr lang="en-US" sz="3600" dirty="0">
                          <a:effectLst/>
                        </a:rPr>
                        <a:t> </a:t>
                      </a:r>
                      <a:r>
                        <a:rPr lang="en-US" sz="3600" dirty="0" err="1">
                          <a:effectLst/>
                        </a:rPr>
                        <a:t>bỏ</a:t>
                      </a:r>
                      <a:r>
                        <a:rPr lang="en-US" sz="3600" dirty="0">
                          <a:effectLst/>
                        </a:rPr>
                        <a:t> </a:t>
                      </a:r>
                      <a:r>
                        <a:rPr lang="en-US" sz="3600" dirty="0" err="1">
                          <a:effectLst/>
                        </a:rPr>
                        <a:t>từ</a:t>
                      </a:r>
                      <a:r>
                        <a:rPr lang="en-US" sz="3600" dirty="0">
                          <a:effectLst/>
                        </a:rPr>
                        <a:t>, </a:t>
                      </a:r>
                      <a:r>
                        <a:rPr lang="en-US" sz="3600" dirty="0" err="1">
                          <a:effectLst/>
                        </a:rPr>
                        <a:t>thêm</a:t>
                      </a:r>
                      <a:r>
                        <a:rPr lang="en-US" sz="3600" dirty="0">
                          <a:effectLst/>
                        </a:rPr>
                        <a:t> </a:t>
                      </a:r>
                      <a:r>
                        <a:rPr lang="en-US" sz="3600" dirty="0" err="1">
                          <a:effectLst/>
                        </a:rPr>
                        <a:t>từ</a:t>
                      </a:r>
                      <a:r>
                        <a:rPr lang="en-US" sz="3600" dirty="0">
                          <a:effectLst/>
                        </a:rPr>
                        <a: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2388797111"/>
                  </a:ext>
                </a:extLst>
              </a:tr>
              <a:tr h="998034">
                <a:tc>
                  <a:txBody>
                    <a:bodyPr/>
                    <a:lstStyle/>
                    <a:p>
                      <a:pPr algn="just">
                        <a:lnSpc>
                          <a:spcPct val="120000"/>
                        </a:lnSpc>
                        <a:spcAft>
                          <a:spcPts val="0"/>
                        </a:spcAft>
                        <a:tabLst>
                          <a:tab pos="7334250" algn="l"/>
                        </a:tabLst>
                      </a:pPr>
                      <a:r>
                        <a:rPr lang="en-US" sz="3600" dirty="0" err="1">
                          <a:effectLst/>
                        </a:rPr>
                        <a:t>Đọc</a:t>
                      </a:r>
                      <a:r>
                        <a:rPr lang="en-US" sz="3600" dirty="0">
                          <a:effectLst/>
                        </a:rPr>
                        <a:t> to, </a:t>
                      </a:r>
                      <a:r>
                        <a:rPr lang="en-US" sz="3600" dirty="0" err="1">
                          <a:effectLst/>
                        </a:rPr>
                        <a:t>rõ</a:t>
                      </a:r>
                      <a:r>
                        <a:rPr lang="en-US" sz="3600" dirty="0">
                          <a:effectLst/>
                        </a:rPr>
                        <a:t> </a:t>
                      </a:r>
                      <a:r>
                        <a:rPr lang="en-US" sz="3600" dirty="0" err="1">
                          <a:effectLst/>
                        </a:rPr>
                        <a:t>bảo</a:t>
                      </a:r>
                      <a:r>
                        <a:rPr lang="en-US" sz="3600" dirty="0">
                          <a:effectLst/>
                        </a:rPr>
                        <a:t> </a:t>
                      </a:r>
                      <a:r>
                        <a:rPr lang="en-US" sz="3600" dirty="0" err="1">
                          <a:effectLst/>
                        </a:rPr>
                        <a:t>đảm</a:t>
                      </a:r>
                      <a:r>
                        <a:rPr lang="en-US" sz="3600" dirty="0">
                          <a:effectLst/>
                        </a:rPr>
                        <a:t> </a:t>
                      </a:r>
                      <a:r>
                        <a:rPr lang="en-US" sz="3600" dirty="0" err="1">
                          <a:effectLst/>
                        </a:rPr>
                        <a:t>trong</a:t>
                      </a:r>
                      <a:r>
                        <a:rPr lang="en-US" sz="3600" dirty="0">
                          <a:effectLst/>
                        </a:rPr>
                        <a:t> </a:t>
                      </a:r>
                      <a:r>
                        <a:rPr lang="en-US" sz="3600" dirty="0" err="1">
                          <a:effectLst/>
                        </a:rPr>
                        <a:t>không</a:t>
                      </a:r>
                      <a:r>
                        <a:rPr lang="en-US" sz="3600" dirty="0">
                          <a:effectLst/>
                        </a:rPr>
                        <a:t> </a:t>
                      </a:r>
                      <a:r>
                        <a:rPr lang="en-US" sz="3600" dirty="0" err="1">
                          <a:effectLst/>
                        </a:rPr>
                        <a:t>gian</a:t>
                      </a:r>
                      <a:r>
                        <a:rPr lang="en-US" sz="3600" dirty="0">
                          <a:effectLst/>
                        </a:rPr>
                        <a:t> </a:t>
                      </a:r>
                      <a:r>
                        <a:rPr lang="en-US" sz="3600" dirty="0" err="1">
                          <a:effectLst/>
                        </a:rPr>
                        <a:t>lớp</a:t>
                      </a:r>
                      <a:r>
                        <a:rPr lang="en-US" sz="3600" dirty="0">
                          <a:effectLst/>
                        </a:rPr>
                        <a:t> </a:t>
                      </a:r>
                      <a:r>
                        <a:rPr lang="en-US" sz="3600" dirty="0" err="1">
                          <a:effectLst/>
                        </a:rPr>
                        <a:t>học</a:t>
                      </a:r>
                      <a:r>
                        <a:rPr lang="en-US" sz="3600" dirty="0">
                          <a:effectLst/>
                        </a:rPr>
                        <a:t>, </a:t>
                      </a:r>
                      <a:r>
                        <a:rPr lang="en-US" sz="3600" dirty="0" err="1">
                          <a:effectLst/>
                        </a:rPr>
                        <a:t>cả</a:t>
                      </a:r>
                      <a:r>
                        <a:rPr lang="en-US" sz="3600" dirty="0">
                          <a:effectLst/>
                        </a:rPr>
                        <a:t> </a:t>
                      </a:r>
                      <a:r>
                        <a:rPr lang="en-US" sz="3600" dirty="0" err="1">
                          <a:effectLst/>
                        </a:rPr>
                        <a:t>lớp</a:t>
                      </a:r>
                      <a:r>
                        <a:rPr lang="en-US" sz="3600" dirty="0">
                          <a:effectLst/>
                        </a:rPr>
                        <a:t> </a:t>
                      </a:r>
                      <a:r>
                        <a:rPr lang="en-US" sz="3600" dirty="0" err="1">
                          <a:effectLst/>
                        </a:rPr>
                        <a:t>cùng</a:t>
                      </a:r>
                      <a:r>
                        <a:rPr lang="en-US" sz="3600" dirty="0">
                          <a:effectLst/>
                        </a:rPr>
                        <a:t> </a:t>
                      </a:r>
                      <a:r>
                        <a:rPr lang="en-US" sz="3600" dirty="0" err="1">
                          <a:effectLst/>
                        </a:rPr>
                        <a:t>nghe</a:t>
                      </a:r>
                      <a:r>
                        <a:rPr lang="en-US" sz="3600" dirty="0">
                          <a:effectLst/>
                        </a:rPr>
                        <a:t> </a:t>
                      </a:r>
                      <a:r>
                        <a:rPr lang="en-US" sz="3600" dirty="0" err="1">
                          <a:effectLst/>
                        </a:rPr>
                        <a:t>được</a:t>
                      </a:r>
                      <a:r>
                        <a:rPr lang="en-US" sz="3600" dirty="0">
                          <a:effectLst/>
                        </a:rPr>
                        <a: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1304580083"/>
                  </a:ext>
                </a:extLst>
              </a:tr>
              <a:tr h="697249">
                <a:tc>
                  <a:txBody>
                    <a:bodyPr/>
                    <a:lstStyle/>
                    <a:p>
                      <a:pPr algn="just">
                        <a:lnSpc>
                          <a:spcPct val="120000"/>
                        </a:lnSpc>
                        <a:spcAft>
                          <a:spcPts val="0"/>
                        </a:spcAft>
                        <a:tabLst>
                          <a:tab pos="7334250" algn="l"/>
                        </a:tabLst>
                      </a:pPr>
                      <a:r>
                        <a:rPr lang="en-US" sz="3600">
                          <a:effectLst/>
                        </a:rPr>
                        <a:t>Tốc độ đọc phù hợp.</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750278032"/>
                  </a:ext>
                </a:extLst>
              </a:tr>
              <a:tr h="998034">
                <a:tc>
                  <a:txBody>
                    <a:bodyPr/>
                    <a:lstStyle/>
                    <a:p>
                      <a:pPr algn="just">
                        <a:lnSpc>
                          <a:spcPct val="120000"/>
                        </a:lnSpc>
                        <a:spcAft>
                          <a:spcPts val="0"/>
                        </a:spcAft>
                        <a:tabLst>
                          <a:tab pos="7334250" algn="l"/>
                        </a:tabLst>
                      </a:pPr>
                      <a:r>
                        <a:rPr lang="en-US" sz="3600" dirty="0" err="1">
                          <a:effectLst/>
                        </a:rPr>
                        <a:t>Sử</a:t>
                      </a:r>
                      <a:r>
                        <a:rPr lang="en-US" sz="3600" dirty="0">
                          <a:effectLst/>
                        </a:rPr>
                        <a:t> </a:t>
                      </a:r>
                      <a:r>
                        <a:rPr lang="en-US" sz="3600" dirty="0" err="1">
                          <a:effectLst/>
                        </a:rPr>
                        <a:t>dụng</a:t>
                      </a:r>
                      <a:r>
                        <a:rPr lang="en-US" sz="3600" dirty="0">
                          <a:effectLst/>
                        </a:rPr>
                        <a:t> </a:t>
                      </a:r>
                      <a:r>
                        <a:rPr lang="en-US" sz="3600" dirty="0" err="1">
                          <a:effectLst/>
                        </a:rPr>
                        <a:t>giọng</a:t>
                      </a:r>
                      <a:r>
                        <a:rPr lang="en-US" sz="3600" dirty="0">
                          <a:effectLst/>
                        </a:rPr>
                        <a:t> </a:t>
                      </a:r>
                      <a:r>
                        <a:rPr lang="en-US" sz="3600" dirty="0" err="1">
                          <a:effectLst/>
                        </a:rPr>
                        <a:t>điệu</a:t>
                      </a:r>
                      <a:r>
                        <a:rPr lang="en-US" sz="3600" dirty="0">
                          <a:effectLst/>
                        </a:rPr>
                        <a:t> </a:t>
                      </a:r>
                      <a:r>
                        <a:rPr lang="en-US" sz="3600" dirty="0" err="1">
                          <a:effectLst/>
                        </a:rPr>
                        <a:t>khác</a:t>
                      </a:r>
                      <a:r>
                        <a:rPr lang="en-US" sz="3600" dirty="0">
                          <a:effectLst/>
                        </a:rPr>
                        <a:t> </a:t>
                      </a:r>
                      <a:r>
                        <a:rPr lang="en-US" sz="3600" dirty="0" err="1">
                          <a:effectLst/>
                        </a:rPr>
                        <a:t>nhau</a:t>
                      </a:r>
                      <a:r>
                        <a:rPr lang="en-US" sz="3600" dirty="0">
                          <a:effectLst/>
                        </a:rPr>
                        <a:t> </a:t>
                      </a:r>
                      <a:r>
                        <a:rPr lang="en-US" sz="3600" dirty="0" err="1">
                          <a:effectLst/>
                        </a:rPr>
                        <a:t>để</a:t>
                      </a:r>
                      <a:r>
                        <a:rPr lang="en-US" sz="3600" dirty="0">
                          <a:effectLst/>
                        </a:rPr>
                        <a:t> </a:t>
                      </a:r>
                      <a:r>
                        <a:rPr lang="en-US" sz="3600" dirty="0" err="1">
                          <a:effectLst/>
                        </a:rPr>
                        <a:t>thể</a:t>
                      </a:r>
                      <a:r>
                        <a:rPr lang="en-US" sz="3600" dirty="0">
                          <a:effectLst/>
                        </a:rPr>
                        <a:t> </a:t>
                      </a:r>
                      <a:r>
                        <a:rPr lang="en-US" sz="3600" dirty="0" err="1">
                          <a:effectLst/>
                        </a:rPr>
                        <a:t>hiện</a:t>
                      </a:r>
                      <a:r>
                        <a:rPr lang="en-US" sz="3600" dirty="0">
                          <a:effectLst/>
                        </a:rPr>
                        <a:t> </a:t>
                      </a:r>
                      <a:r>
                        <a:rPr lang="en-US" sz="3600" dirty="0" err="1">
                          <a:effectLst/>
                        </a:rPr>
                        <a:t>được</a:t>
                      </a:r>
                      <a:r>
                        <a:rPr lang="en-US" sz="3600" dirty="0">
                          <a:effectLst/>
                        </a:rPr>
                        <a:t> </a:t>
                      </a:r>
                      <a:r>
                        <a:rPr lang="en-US" sz="3600" dirty="0" err="1">
                          <a:effectLst/>
                        </a:rPr>
                        <a:t>cảm</a:t>
                      </a:r>
                      <a:r>
                        <a:rPr lang="en-US" sz="3600" dirty="0">
                          <a:effectLst/>
                        </a:rPr>
                        <a:t> </a:t>
                      </a:r>
                      <a:r>
                        <a:rPr lang="en-US" sz="3600" dirty="0" err="1">
                          <a:effectLst/>
                        </a:rPr>
                        <a:t>xúc</a:t>
                      </a:r>
                      <a:r>
                        <a:rPr lang="en-US" sz="3600" dirty="0">
                          <a:effectLst/>
                        </a:rPr>
                        <a:t> </a:t>
                      </a:r>
                      <a:r>
                        <a:rPr lang="en-US" sz="3600" dirty="0" err="1">
                          <a:effectLst/>
                        </a:rPr>
                        <a:t>của</a:t>
                      </a:r>
                      <a:r>
                        <a:rPr lang="en-US" sz="3600" dirty="0">
                          <a:effectLst/>
                        </a:rPr>
                        <a:t> </a:t>
                      </a:r>
                      <a:r>
                        <a:rPr lang="en-US" sz="3600" dirty="0" err="1">
                          <a:effectLst/>
                        </a:rPr>
                        <a:t>người</a:t>
                      </a:r>
                      <a:r>
                        <a:rPr lang="en-US" sz="3600" dirty="0">
                          <a:effectLst/>
                        </a:rPr>
                        <a:t> </a:t>
                      </a:r>
                      <a:r>
                        <a:rPr lang="en-US" sz="3600" dirty="0" err="1">
                          <a:effectLst/>
                        </a:rPr>
                        <a:t>kể</a:t>
                      </a:r>
                      <a:r>
                        <a:rPr lang="en-US" sz="3600" dirty="0">
                          <a:effectLst/>
                        </a:rPr>
                        <a:t> </a:t>
                      </a:r>
                      <a:r>
                        <a:rPr lang="en-US" sz="3600" dirty="0" err="1">
                          <a:effectLst/>
                        </a:rPr>
                        <a:t>chuyện</a:t>
                      </a:r>
                      <a:r>
                        <a:rPr lang="en-US" sz="3600" dirty="0">
                          <a:effectLst/>
                        </a:rPr>
                        <a:t> </a:t>
                      </a:r>
                      <a:r>
                        <a:rPr lang="en-US" sz="3600" dirty="0" err="1">
                          <a:effectLst/>
                        </a:rPr>
                        <a:t>đối</a:t>
                      </a:r>
                      <a:r>
                        <a:rPr lang="en-US" sz="3600" dirty="0">
                          <a:effectLst/>
                        </a:rPr>
                        <a:t> </a:t>
                      </a:r>
                      <a:r>
                        <a:rPr lang="en-US" sz="3600" dirty="0" err="1">
                          <a:effectLst/>
                        </a:rPr>
                        <a:t>với</a:t>
                      </a:r>
                      <a:r>
                        <a:rPr lang="en-US" sz="3600" dirty="0">
                          <a:effectLst/>
                        </a:rPr>
                        <a:t> </a:t>
                      </a:r>
                      <a:r>
                        <a:rPr lang="en-US" sz="3600" dirty="0" err="1">
                          <a:effectLst/>
                        </a:rPr>
                        <a:t>nhân</a:t>
                      </a:r>
                      <a:r>
                        <a:rPr lang="en-US" sz="3600" dirty="0">
                          <a:effectLst/>
                        </a:rPr>
                        <a:t> </a:t>
                      </a:r>
                      <a:r>
                        <a:rPr lang="en-US" sz="3600" dirty="0" err="1">
                          <a:effectLst/>
                        </a:rPr>
                        <a:t>vật</a:t>
                      </a:r>
                      <a:r>
                        <a:rPr lang="en-US" sz="3600" dirty="0">
                          <a:effectLst/>
                        </a:rPr>
                        <a:t>, </a:t>
                      </a:r>
                      <a:r>
                        <a:rPr lang="en-US" sz="3600" dirty="0" err="1">
                          <a:effectLst/>
                        </a:rPr>
                        <a:t>sự</a:t>
                      </a:r>
                      <a:r>
                        <a:rPr lang="en-US" sz="3600" dirty="0">
                          <a:effectLst/>
                        </a:rPr>
                        <a:t> </a:t>
                      </a:r>
                      <a:r>
                        <a:rPr lang="en-US" sz="3600" dirty="0" err="1">
                          <a:effectLst/>
                        </a:rPr>
                        <a:t>việc</a:t>
                      </a:r>
                      <a:r>
                        <a:rPr lang="en-US" sz="3600" dirty="0">
                          <a:effectLst/>
                        </a:rPr>
                        <a:t>.</a:t>
                      </a:r>
                      <a:endParaRPr lang="en-US" sz="3600" dirty="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a:effectLst/>
                        </a:rPr>
                        <a:t> </a:t>
                      </a:r>
                      <a:endParaRPr lang="en-US" sz="3600">
                        <a:effectLst/>
                        <a:latin typeface="Roboto Condensed" panose="02000000000000000000" pitchFamily="2" charset="0"/>
                        <a:ea typeface="Roboto Condensed" panose="02000000000000000000" pitchFamily="2" charset="0"/>
                      </a:endParaRPr>
                    </a:p>
                  </a:txBody>
                  <a:tcPr marL="68580" marR="68580" marT="0" marB="0"/>
                </a:tc>
                <a:tc>
                  <a:txBody>
                    <a:bodyPr/>
                    <a:lstStyle/>
                    <a:p>
                      <a:pPr algn="ctr">
                        <a:lnSpc>
                          <a:spcPct val="120000"/>
                        </a:lnSpc>
                        <a:spcAft>
                          <a:spcPts val="0"/>
                        </a:spcAft>
                        <a:tabLst>
                          <a:tab pos="7334250" algn="l"/>
                        </a:tabLst>
                      </a:pPr>
                      <a:r>
                        <a:rPr lang="en-US" sz="3600" dirty="0">
                          <a:effectLst/>
                        </a:rPr>
                        <a:t> </a:t>
                      </a:r>
                      <a:endParaRPr lang="en-US" sz="3600" dirty="0">
                        <a:effectLst/>
                        <a:latin typeface="Roboto Condensed" panose="02000000000000000000" pitchFamily="2" charset="0"/>
                        <a:ea typeface="Roboto Condensed" panose="02000000000000000000" pitchFamily="2" charset="0"/>
                      </a:endParaRPr>
                    </a:p>
                  </a:txBody>
                  <a:tcPr marL="68580" marR="68580" marT="0" marB="0"/>
                </a:tc>
                <a:extLst>
                  <a:ext uri="{0D108BD9-81ED-4DB2-BD59-A6C34878D82A}">
                    <a16:rowId xmlns:a16="http://schemas.microsoft.com/office/drawing/2014/main" val="2425241663"/>
                  </a:ext>
                </a:extLst>
              </a:tr>
            </a:tbl>
          </a:graphicData>
        </a:graphic>
      </p:graphicFrame>
    </p:spTree>
    <p:extLst>
      <p:ext uri="{BB962C8B-B14F-4D97-AF65-F5344CB8AC3E}">
        <p14:creationId xmlns:p14="http://schemas.microsoft.com/office/powerpoint/2010/main" val="218932773"/>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1318</Words>
  <Application>Microsoft Office PowerPoint</Application>
  <PresentationFormat>Custom</PresentationFormat>
  <Paragraphs>171</Paragraphs>
  <Slides>19</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19</vt:i4>
      </vt:variant>
    </vt:vector>
  </HeadingPairs>
  <TitlesOfParts>
    <vt:vector size="41" baseType="lpstr">
      <vt:lpstr>Sedgwick Ave</vt:lpstr>
      <vt:lpstr>Muli Black</vt:lpstr>
      <vt:lpstr>Calibri</vt:lpstr>
      <vt:lpstr>Bevan</vt:lpstr>
      <vt:lpstr>Sigmar One</vt:lpstr>
      <vt:lpstr>Muli Bold Bold</vt:lpstr>
      <vt:lpstr>Faustina SemiBold</vt:lpstr>
      <vt:lpstr>Arial</vt:lpstr>
      <vt:lpstr>Muli Regular</vt:lpstr>
      <vt:lpstr>Roboto Condensed Italics</vt:lpstr>
      <vt:lpstr>Muli Bold Italics</vt:lpstr>
      <vt:lpstr>Muli Black Italics</vt:lpstr>
      <vt:lpstr>DejaVu Serif</vt:lpstr>
      <vt:lpstr>Meiryo</vt:lpstr>
      <vt:lpstr>Paytone One</vt:lpstr>
      <vt:lpstr>Abiah</vt:lpstr>
      <vt:lpstr>Podkova ExtraBold Bold</vt:lpstr>
      <vt:lpstr>Muli Bold</vt:lpstr>
      <vt:lpstr>Maven Pro Bold</vt:lpstr>
      <vt:lpstr>Roboto Condensed</vt:lpstr>
      <vt:lpstr>Faustina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7CD-B6-Ech ngoi day gieng</dc:title>
  <dc:creator>HP</dc:creator>
  <cp:lastModifiedBy>Admin</cp:lastModifiedBy>
  <cp:revision>3</cp:revision>
  <dcterms:created xsi:type="dcterms:W3CDTF">2006-08-16T00:00:00Z</dcterms:created>
  <dcterms:modified xsi:type="dcterms:W3CDTF">2026-01-20T09:33:33Z</dcterms:modified>
  <dc:identifier>DAFS0tVQ7SM</dc:identifier>
</cp:coreProperties>
</file>