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rimo" panose="020B0604020202020204" charset="0"/>
      <p:regular r:id="rId15"/>
    </p:embeddedFont>
    <p:embeddedFont>
      <p:font typeface="Calibri" panose="020F0502020204030204" pitchFamily="34" charset="0"/>
      <p:regular r:id="rId16"/>
      <p:bold r:id="rId17"/>
      <p:italic r:id="rId18"/>
      <p:boldItalic r:id="rId19"/>
    </p:embeddedFont>
    <p:embeddedFont>
      <p:font typeface="DejaVu Serif Bold" panose="020B0604020202020204" charset="0"/>
      <p:regular r:id="rId20"/>
    </p:embeddedFont>
    <p:embeddedFont>
      <p:font typeface="Fraunces Bold" panose="020B0604020202020204" charset="0"/>
      <p:regular r:id="rId21"/>
    </p:embeddedFont>
    <p:embeddedFont>
      <p:font typeface="Noto Sans Bold" panose="020B0604020202020204" charset="0"/>
      <p:regular r:id="rId22"/>
    </p:embeddedFont>
    <p:embeddedFont>
      <p:font typeface="Paytone One" panose="020B0604020202020204" charset="0"/>
      <p:regular r:id="rId23"/>
    </p:embeddedFont>
    <p:embeddedFont>
      <p:font typeface="Roboto Condensed" panose="02000000000000000000" pitchFamily="2" charset="0"/>
      <p:regular r:id="rId24"/>
      <p:bold r:id="rId25"/>
      <p:italic r:id="rId26"/>
      <p:boldItalic r:id="rId27"/>
    </p:embeddedFont>
    <p:embeddedFont>
      <p:font typeface="Roboto Condensed Bold" panose="02000000000000000000" charset="0"/>
      <p:regular r:id="rId28"/>
    </p:embeddedFont>
    <p:embeddedFont>
      <p:font typeface="Roboto Condensed Italics"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Nhân vật là yếu tố quan trọng thể hiện tư tưởng, ý nghĩa của tác phẩm truyện. Các em đã học phân tích đặc điểm nhân vật ở Bài 4. Hôm nay, chúng ta sẽ chủ yếu thực hành viết bài văn phân tích nhân vật gắn với các văn bản trong phần đọc hiểu truyện ngụ ngôn.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https://www.youtube.com/watch?v=XjOLRMZRX8M</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151" r="63669" b="9764"/>
          <a:stretch>
            <a:fillRect/>
          </a:stretch>
        </p:blipFill>
        <p:spPr>
          <a:xfrm>
            <a:off x="0" y="0"/>
            <a:ext cx="3737317" cy="10287000"/>
          </a:xfrm>
          <a:prstGeom prst="rect">
            <a:avLst/>
          </a:prstGeom>
        </p:spPr>
      </p:pic>
      <p:pic>
        <p:nvPicPr>
          <p:cNvPr id="3" name="Picture 3"/>
          <p:cNvPicPr>
            <a:picLocks noChangeAspect="1"/>
          </p:cNvPicPr>
          <p:nvPr/>
        </p:nvPicPr>
        <p:blipFill>
          <a:blip r:embed="rId3"/>
          <a:srcRect r="12"/>
          <a:stretch>
            <a:fillRect/>
          </a:stretch>
        </p:blipFill>
        <p:spPr>
          <a:xfrm>
            <a:off x="13474292" y="-793776"/>
            <a:ext cx="5658501" cy="2213889"/>
          </a:xfrm>
          <a:prstGeom prst="rect">
            <a:avLst/>
          </a:prstGeom>
        </p:spPr>
      </p:pic>
      <p:pic>
        <p:nvPicPr>
          <p:cNvPr id="4" name="Picture 4"/>
          <p:cNvPicPr>
            <a:picLocks noChangeAspect="1"/>
          </p:cNvPicPr>
          <p:nvPr/>
        </p:nvPicPr>
        <p:blipFill>
          <a:blip r:embed="rId4"/>
          <a:srcRect r="53"/>
          <a:stretch>
            <a:fillRect/>
          </a:stretch>
        </p:blipFill>
        <p:spPr>
          <a:xfrm>
            <a:off x="-588471" y="9258300"/>
            <a:ext cx="7602093" cy="8229600"/>
          </a:xfrm>
          <a:prstGeom prst="rect">
            <a:avLst/>
          </a:prstGeom>
        </p:spPr>
      </p:pic>
      <p:pic>
        <p:nvPicPr>
          <p:cNvPr id="5" name="Picture 5"/>
          <p:cNvPicPr>
            <a:picLocks noChangeAspect="1"/>
          </p:cNvPicPr>
          <p:nvPr/>
        </p:nvPicPr>
        <p:blipFill>
          <a:blip r:embed="rId5"/>
          <a:srcRect r="33"/>
          <a:stretch>
            <a:fillRect/>
          </a:stretch>
        </p:blipFill>
        <p:spPr>
          <a:xfrm>
            <a:off x="12886020" y="7072822"/>
            <a:ext cx="5401980" cy="3214178"/>
          </a:xfrm>
          <a:prstGeom prst="rect">
            <a:avLst/>
          </a:prstGeom>
        </p:spPr>
      </p:pic>
      <p:pic>
        <p:nvPicPr>
          <p:cNvPr id="6" name="Picture 6"/>
          <p:cNvPicPr>
            <a:picLocks noChangeAspect="1"/>
          </p:cNvPicPr>
          <p:nvPr/>
        </p:nvPicPr>
        <p:blipFill>
          <a:blip r:embed="rId6"/>
          <a:srcRect t="25072" b="25072"/>
          <a:stretch>
            <a:fillRect/>
          </a:stretch>
        </p:blipFill>
        <p:spPr>
          <a:xfrm>
            <a:off x="3400694" y="313168"/>
            <a:ext cx="14383003" cy="6459485"/>
          </a:xfrm>
          <a:prstGeom prst="rect">
            <a:avLst/>
          </a:prstGeom>
        </p:spPr>
      </p:pic>
      <p:sp>
        <p:nvSpPr>
          <p:cNvPr id="7" name="TextBox 7"/>
          <p:cNvSpPr txBox="1"/>
          <p:nvPr/>
        </p:nvSpPr>
        <p:spPr>
          <a:xfrm rot="-5400000">
            <a:off x="-330870" y="4354994"/>
            <a:ext cx="5513205" cy="962025"/>
          </a:xfrm>
          <a:prstGeom prst="rect">
            <a:avLst/>
          </a:prstGeom>
        </p:spPr>
        <p:txBody>
          <a:bodyPr lIns="0" tIns="0" rIns="0" bIns="0" rtlCol="0" anchor="t">
            <a:spAutoFit/>
          </a:bodyPr>
          <a:lstStyle/>
          <a:p>
            <a:pPr algn="ctr">
              <a:lnSpc>
                <a:spcPts val="7677"/>
              </a:lnSpc>
            </a:pPr>
            <a:r>
              <a:rPr lang="en-US" sz="6398">
                <a:solidFill>
                  <a:srgbClr val="FFFFFF"/>
                </a:solidFill>
                <a:latin typeface="Paytone One"/>
              </a:rPr>
              <a:t>KHỞI ĐỘNG</a:t>
            </a:r>
          </a:p>
        </p:txBody>
      </p:sp>
      <p:sp>
        <p:nvSpPr>
          <p:cNvPr id="8" name="TextBox 8"/>
          <p:cNvSpPr txBox="1"/>
          <p:nvPr/>
        </p:nvSpPr>
        <p:spPr>
          <a:xfrm>
            <a:off x="4490505" y="923925"/>
            <a:ext cx="11096505" cy="4406900"/>
          </a:xfrm>
          <a:prstGeom prst="rect">
            <a:avLst/>
          </a:prstGeom>
        </p:spPr>
        <p:txBody>
          <a:bodyPr lIns="0" tIns="0" rIns="0" bIns="0" rtlCol="0" anchor="t">
            <a:spAutoFit/>
          </a:bodyPr>
          <a:lstStyle/>
          <a:p>
            <a:pPr algn="ctr">
              <a:lnSpc>
                <a:spcPts val="7000"/>
              </a:lnSpc>
            </a:pPr>
            <a:r>
              <a:rPr lang="en-US" sz="4999">
                <a:solidFill>
                  <a:srgbClr val="596262"/>
                </a:solidFill>
                <a:latin typeface="Roboto Condensed Bold"/>
              </a:rPr>
              <a:t>Có bốn bức tranh là hình 4 con vật, mỗi con vật là một nhân vật trong truyện ngụ ngôn. Đoán đúng tên truyện ngụ ngôn có nhân vật trong bức tranh thì một phần trong bức tranh lớn sẽ được mở ra.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0" y="97684"/>
            <a:ext cx="18287996" cy="1973684"/>
            <a:chOff x="0" y="0"/>
            <a:chExt cx="24383995" cy="2631579"/>
          </a:xfrm>
        </p:grpSpPr>
        <p:sp>
          <p:nvSpPr>
            <p:cNvPr id="3" name="Freeform 3"/>
            <p:cNvSpPr/>
            <p:nvPr/>
          </p:nvSpPr>
          <p:spPr>
            <a:xfrm>
              <a:off x="0" y="0"/>
              <a:ext cx="24384000" cy="2631567"/>
            </a:xfrm>
            <a:custGeom>
              <a:avLst/>
              <a:gdLst/>
              <a:ahLst/>
              <a:cxnLst/>
              <a:rect l="l" t="t" r="r" b="b"/>
              <a:pathLst>
                <a:path w="24384000" h="2631567">
                  <a:moveTo>
                    <a:pt x="0" y="0"/>
                  </a:moveTo>
                  <a:lnTo>
                    <a:pt x="24384000" y="0"/>
                  </a:lnTo>
                  <a:lnTo>
                    <a:pt x="24384000" y="2631567"/>
                  </a:lnTo>
                  <a:lnTo>
                    <a:pt x="0" y="2631567"/>
                  </a:lnTo>
                  <a:close/>
                </a:path>
              </a:pathLst>
            </a:custGeom>
            <a:solidFill>
              <a:srgbClr val="FFFFFF"/>
            </a:solidFill>
          </p:spPr>
        </p:sp>
      </p:grpSp>
      <p:pic>
        <p:nvPicPr>
          <p:cNvPr id="4" name="Picture 4"/>
          <p:cNvPicPr>
            <a:picLocks noChangeAspect="1"/>
          </p:cNvPicPr>
          <p:nvPr/>
        </p:nvPicPr>
        <p:blipFill>
          <a:blip r:embed="rId2"/>
          <a:srcRect r="80"/>
          <a:stretch>
            <a:fillRect/>
          </a:stretch>
        </p:blipFill>
        <p:spPr>
          <a:xfrm>
            <a:off x="4896105" y="0"/>
            <a:ext cx="1050310" cy="911144"/>
          </a:xfrm>
          <a:prstGeom prst="rect">
            <a:avLst/>
          </a:prstGeom>
        </p:spPr>
      </p:pic>
      <p:pic>
        <p:nvPicPr>
          <p:cNvPr id="5" name="Picture 5"/>
          <p:cNvPicPr>
            <a:picLocks noChangeAspect="1"/>
          </p:cNvPicPr>
          <p:nvPr/>
        </p:nvPicPr>
        <p:blipFill>
          <a:blip r:embed="rId3"/>
          <a:srcRect r="12"/>
          <a:stretch>
            <a:fillRect/>
          </a:stretch>
        </p:blipFill>
        <p:spPr>
          <a:xfrm>
            <a:off x="15511917" y="-145767"/>
            <a:ext cx="3001831" cy="1174467"/>
          </a:xfrm>
          <a:prstGeom prst="rect">
            <a:avLst/>
          </a:prstGeom>
        </p:spPr>
      </p:pic>
      <p:pic>
        <p:nvPicPr>
          <p:cNvPr id="6" name="Picture 6"/>
          <p:cNvPicPr>
            <a:picLocks noChangeAspect="1"/>
          </p:cNvPicPr>
          <p:nvPr/>
        </p:nvPicPr>
        <p:blipFill>
          <a:blip r:embed="rId4"/>
          <a:srcRect r="53"/>
          <a:stretch>
            <a:fillRect/>
          </a:stretch>
        </p:blipFill>
        <p:spPr>
          <a:xfrm>
            <a:off x="-588471" y="9258300"/>
            <a:ext cx="7602093" cy="8229600"/>
          </a:xfrm>
          <a:prstGeom prst="rect">
            <a:avLst/>
          </a:prstGeom>
        </p:spPr>
      </p:pic>
      <p:pic>
        <p:nvPicPr>
          <p:cNvPr id="7" name="Picture 7"/>
          <p:cNvPicPr>
            <a:picLocks noChangeAspect="1"/>
          </p:cNvPicPr>
          <p:nvPr/>
        </p:nvPicPr>
        <p:blipFill>
          <a:blip r:embed="rId5"/>
          <a:srcRect r="33"/>
          <a:stretch>
            <a:fillRect/>
          </a:stretch>
        </p:blipFill>
        <p:spPr>
          <a:xfrm>
            <a:off x="13808827" y="7621892"/>
            <a:ext cx="4479173" cy="2665108"/>
          </a:xfrm>
          <a:prstGeom prst="rect">
            <a:avLst/>
          </a:prstGeom>
        </p:spPr>
      </p:pic>
      <p:pic>
        <p:nvPicPr>
          <p:cNvPr id="8" name="Picture 8"/>
          <p:cNvPicPr>
            <a:picLocks noChangeAspect="1"/>
          </p:cNvPicPr>
          <p:nvPr/>
        </p:nvPicPr>
        <p:blipFill>
          <a:blip r:embed="rId6"/>
          <a:srcRect b="114"/>
          <a:stretch>
            <a:fillRect/>
          </a:stretch>
        </p:blipFill>
        <p:spPr>
          <a:xfrm>
            <a:off x="879801" y="7003837"/>
            <a:ext cx="1501435" cy="394127"/>
          </a:xfrm>
          <a:prstGeom prst="rect">
            <a:avLst/>
          </a:prstGeom>
        </p:spPr>
      </p:pic>
      <p:pic>
        <p:nvPicPr>
          <p:cNvPr id="9" name="Picture 9"/>
          <p:cNvPicPr>
            <a:picLocks noChangeAspect="1"/>
          </p:cNvPicPr>
          <p:nvPr/>
        </p:nvPicPr>
        <p:blipFill>
          <a:blip r:embed="rId6"/>
          <a:srcRect b="114"/>
          <a:stretch>
            <a:fillRect/>
          </a:stretch>
        </p:blipFill>
        <p:spPr>
          <a:xfrm>
            <a:off x="15029205" y="6211970"/>
            <a:ext cx="1501435" cy="394127"/>
          </a:xfrm>
          <a:prstGeom prst="rect">
            <a:avLst/>
          </a:prstGeom>
        </p:spPr>
      </p:pic>
      <p:sp>
        <p:nvSpPr>
          <p:cNvPr id="10" name="TextBox 10"/>
          <p:cNvSpPr txBox="1"/>
          <p:nvPr/>
        </p:nvSpPr>
        <p:spPr>
          <a:xfrm>
            <a:off x="782908" y="3725945"/>
            <a:ext cx="16722180" cy="4724527"/>
          </a:xfrm>
          <a:prstGeom prst="rect">
            <a:avLst/>
          </a:prstGeom>
        </p:spPr>
        <p:txBody>
          <a:bodyPr lIns="0" tIns="0" rIns="0" bIns="0" rtlCol="0" anchor="t">
            <a:spAutoFit/>
          </a:bodyPr>
          <a:lstStyle/>
          <a:p>
            <a:pPr marL="1028700" lvl="2" indent="-342900" algn="just">
              <a:lnSpc>
                <a:spcPts val="6298"/>
              </a:lnSpc>
              <a:buFont typeface="Arial"/>
              <a:buChar char="⚬"/>
            </a:pPr>
            <a:r>
              <a:rPr lang="en-US" sz="4500">
                <a:solidFill>
                  <a:srgbClr val="000000"/>
                </a:solidFill>
                <a:latin typeface="Roboto Condensed"/>
              </a:rPr>
              <a:t>Hoạt động 4 nhóm </a:t>
            </a:r>
          </a:p>
          <a:p>
            <a:pPr marL="1028700" lvl="2" indent="-342900" algn="just">
              <a:lnSpc>
                <a:spcPts val="6298"/>
              </a:lnSpc>
              <a:buFont typeface="Arial"/>
              <a:buChar char="⚬"/>
            </a:pPr>
            <a:r>
              <a:rPr lang="en-US" sz="4500">
                <a:solidFill>
                  <a:srgbClr val="000000"/>
                </a:solidFill>
                <a:latin typeface="Roboto Condensed"/>
              </a:rPr>
              <a:t>Mỗi nhóm tự chọn 1 nhân vật văn học và lập dàn ý cho bài văn phân tích nhân vật trong tác phẩm văn học (các nhóm không trùng nhau) (phiếu học tập số 1)</a:t>
            </a:r>
          </a:p>
          <a:p>
            <a:pPr marL="1028700" lvl="2" indent="-342900" algn="just">
              <a:lnSpc>
                <a:spcPts val="6298"/>
              </a:lnSpc>
              <a:buFont typeface="Arial"/>
              <a:buChar char="⚬"/>
            </a:pPr>
            <a:r>
              <a:rPr lang="en-US" sz="4500">
                <a:solidFill>
                  <a:srgbClr val="000000"/>
                </a:solidFill>
                <a:latin typeface="Roboto Condensed"/>
              </a:rPr>
              <a:t>Thời gian lập dàn ý: 15 phút</a:t>
            </a:r>
          </a:p>
          <a:p>
            <a:pPr marL="1028700" lvl="2" indent="-342900" algn="just">
              <a:lnSpc>
                <a:spcPts val="6298"/>
              </a:lnSpc>
              <a:buFont typeface="Arial"/>
              <a:buChar char="⚬"/>
            </a:pPr>
            <a:r>
              <a:rPr lang="en-US" sz="4500">
                <a:solidFill>
                  <a:srgbClr val="000000"/>
                </a:solidFill>
                <a:latin typeface="Roboto Condensed"/>
              </a:rPr>
              <a:t>Thời gian trình bày: 2 phút/nhóm</a:t>
            </a:r>
          </a:p>
        </p:txBody>
      </p:sp>
      <p:pic>
        <p:nvPicPr>
          <p:cNvPr id="11" name="Picture 11"/>
          <p:cNvPicPr>
            <a:picLocks noChangeAspect="1"/>
          </p:cNvPicPr>
          <p:nvPr/>
        </p:nvPicPr>
        <p:blipFill>
          <a:blip r:embed="rId7"/>
          <a:srcRect b="10"/>
          <a:stretch>
            <a:fillRect/>
          </a:stretch>
        </p:blipFill>
        <p:spPr>
          <a:xfrm>
            <a:off x="14485527" y="6305353"/>
            <a:ext cx="3802473" cy="3981647"/>
          </a:xfrm>
          <a:prstGeom prst="rect">
            <a:avLst/>
          </a:prstGeom>
        </p:spPr>
      </p:pic>
      <p:grpSp>
        <p:nvGrpSpPr>
          <p:cNvPr id="12" name="Group 12"/>
          <p:cNvGrpSpPr/>
          <p:nvPr/>
        </p:nvGrpSpPr>
        <p:grpSpPr>
          <a:xfrm>
            <a:off x="0" y="1423444"/>
            <a:ext cx="18287996" cy="1868536"/>
            <a:chOff x="0" y="-52010"/>
            <a:chExt cx="4816592" cy="492125"/>
          </a:xfrm>
        </p:grpSpPr>
        <p:sp>
          <p:nvSpPr>
            <p:cNvPr id="13" name="Freeform 13"/>
            <p:cNvSpPr/>
            <p:nvPr/>
          </p:nvSpPr>
          <p:spPr>
            <a:xfrm>
              <a:off x="0" y="0"/>
              <a:ext cx="4816592" cy="429280"/>
            </a:xfrm>
            <a:custGeom>
              <a:avLst/>
              <a:gdLst/>
              <a:ahLst/>
              <a:cxnLst/>
              <a:rect l="l" t="t" r="r" b="b"/>
              <a:pathLst>
                <a:path w="4816592" h="429280">
                  <a:moveTo>
                    <a:pt x="4613392" y="0"/>
                  </a:moveTo>
                  <a:lnTo>
                    <a:pt x="203200" y="0"/>
                  </a:lnTo>
                  <a:lnTo>
                    <a:pt x="0" y="214640"/>
                  </a:lnTo>
                  <a:lnTo>
                    <a:pt x="203200" y="429280"/>
                  </a:lnTo>
                  <a:lnTo>
                    <a:pt x="4613392" y="429280"/>
                  </a:lnTo>
                  <a:lnTo>
                    <a:pt x="4816592" y="214640"/>
                  </a:lnTo>
                  <a:lnTo>
                    <a:pt x="4613392" y="0"/>
                  </a:lnTo>
                  <a:close/>
                </a:path>
              </a:pathLst>
            </a:custGeom>
            <a:solidFill>
              <a:srgbClr val="EBE292"/>
            </a:solidFill>
          </p:spPr>
        </p:sp>
        <p:sp>
          <p:nvSpPr>
            <p:cNvPr id="14" name="TextBox 14"/>
            <p:cNvSpPr txBox="1"/>
            <p:nvPr/>
          </p:nvSpPr>
          <p:spPr>
            <a:xfrm>
              <a:off x="166510" y="-52010"/>
              <a:ext cx="4483571" cy="492125"/>
            </a:xfrm>
            <a:prstGeom prst="rect">
              <a:avLst/>
            </a:prstGeom>
          </p:spPr>
          <p:txBody>
            <a:bodyPr lIns="50800" tIns="50800" rIns="50800" bIns="50800" rtlCol="0" anchor="ctr"/>
            <a:lstStyle/>
            <a:p>
              <a:pPr algn="ctr">
                <a:lnSpc>
                  <a:spcPts val="5880"/>
                </a:lnSpc>
                <a:spcBef>
                  <a:spcPct val="0"/>
                </a:spcBef>
              </a:pPr>
              <a:r>
                <a:rPr lang="en-US" sz="4200" dirty="0" err="1">
                  <a:solidFill>
                    <a:srgbClr val="000000"/>
                  </a:solidFill>
                  <a:latin typeface="Roboto Condensed"/>
                </a:rPr>
                <a:t>Viết</a:t>
              </a:r>
              <a:r>
                <a:rPr lang="en-US" sz="4200" dirty="0">
                  <a:solidFill>
                    <a:srgbClr val="000000"/>
                  </a:solidFill>
                  <a:latin typeface="Roboto Condensed"/>
                </a:rPr>
                <a:t> </a:t>
              </a:r>
              <a:r>
                <a:rPr lang="en-US" sz="4200" dirty="0" err="1">
                  <a:solidFill>
                    <a:srgbClr val="000000"/>
                  </a:solidFill>
                  <a:latin typeface="Roboto Condensed"/>
                </a:rPr>
                <a:t>bài</a:t>
              </a:r>
              <a:r>
                <a:rPr lang="en-US" sz="4200" dirty="0">
                  <a:solidFill>
                    <a:srgbClr val="000000"/>
                  </a:solidFill>
                  <a:latin typeface="Roboto Condensed"/>
                </a:rPr>
                <a:t> </a:t>
              </a:r>
              <a:r>
                <a:rPr lang="en-US" sz="4200" dirty="0" err="1">
                  <a:solidFill>
                    <a:srgbClr val="000000"/>
                  </a:solidFill>
                  <a:latin typeface="Roboto Condensed"/>
                </a:rPr>
                <a:t>văn</a:t>
              </a:r>
              <a:r>
                <a:rPr lang="en-US" sz="4200" dirty="0">
                  <a:solidFill>
                    <a:srgbClr val="000000"/>
                  </a:solidFill>
                  <a:latin typeface="Roboto Condensed"/>
                </a:rPr>
                <a:t> </a:t>
              </a:r>
              <a:r>
                <a:rPr lang="en-US" sz="4200" dirty="0" err="1">
                  <a:solidFill>
                    <a:srgbClr val="000000"/>
                  </a:solidFill>
                  <a:latin typeface="Roboto Condensed"/>
                </a:rPr>
                <a:t>phân</a:t>
              </a:r>
              <a:r>
                <a:rPr lang="en-US" sz="4200" dirty="0">
                  <a:solidFill>
                    <a:srgbClr val="000000"/>
                  </a:solidFill>
                  <a:latin typeface="Roboto Condensed"/>
                </a:rPr>
                <a:t> </a:t>
              </a:r>
              <a:r>
                <a:rPr lang="en-US" sz="4200" dirty="0" err="1">
                  <a:solidFill>
                    <a:srgbClr val="000000"/>
                  </a:solidFill>
                  <a:latin typeface="Roboto Condensed"/>
                </a:rPr>
                <a:t>tích</a:t>
              </a:r>
              <a:r>
                <a:rPr lang="en-US" sz="4200" dirty="0">
                  <a:solidFill>
                    <a:srgbClr val="000000"/>
                  </a:solidFill>
                  <a:latin typeface="Roboto Condensed"/>
                </a:rPr>
                <a:t> </a:t>
              </a:r>
              <a:r>
                <a:rPr lang="en-US" sz="4200" dirty="0" err="1">
                  <a:solidFill>
                    <a:srgbClr val="000000"/>
                  </a:solidFill>
                  <a:latin typeface="Roboto Condensed"/>
                </a:rPr>
                <a:t>đặc</a:t>
              </a:r>
              <a:r>
                <a:rPr lang="en-US" sz="4200" dirty="0">
                  <a:solidFill>
                    <a:srgbClr val="000000"/>
                  </a:solidFill>
                  <a:latin typeface="Roboto Condensed"/>
                </a:rPr>
                <a:t> </a:t>
              </a:r>
              <a:r>
                <a:rPr lang="en-US" sz="4200" dirty="0" err="1">
                  <a:solidFill>
                    <a:srgbClr val="000000"/>
                  </a:solidFill>
                  <a:latin typeface="Roboto Condensed"/>
                </a:rPr>
                <a:t>điểm</a:t>
              </a:r>
              <a:r>
                <a:rPr lang="en-US" sz="4200" dirty="0">
                  <a:solidFill>
                    <a:srgbClr val="000000"/>
                  </a:solidFill>
                  <a:latin typeface="Roboto Condensed"/>
                </a:rPr>
                <a:t> </a:t>
              </a:r>
              <a:r>
                <a:rPr lang="en-US" sz="4200" dirty="0" err="1">
                  <a:solidFill>
                    <a:srgbClr val="000000"/>
                  </a:solidFill>
                  <a:latin typeface="Roboto Condensed"/>
                </a:rPr>
                <a:t>nhân</a:t>
              </a:r>
              <a:r>
                <a:rPr lang="en-US" sz="4200" dirty="0">
                  <a:solidFill>
                    <a:srgbClr val="000000"/>
                  </a:solidFill>
                  <a:latin typeface="Roboto Condensed"/>
                </a:rPr>
                <a:t> </a:t>
              </a:r>
              <a:r>
                <a:rPr lang="en-US" sz="4200" dirty="0" err="1">
                  <a:solidFill>
                    <a:srgbClr val="000000"/>
                  </a:solidFill>
                  <a:latin typeface="Roboto Condensed"/>
                </a:rPr>
                <a:t>vật</a:t>
              </a:r>
              <a:r>
                <a:rPr lang="en-US" sz="4200" dirty="0">
                  <a:solidFill>
                    <a:srgbClr val="000000"/>
                  </a:solidFill>
                  <a:latin typeface="Roboto Condensed"/>
                </a:rPr>
                <a:t> </a:t>
              </a:r>
              <a:r>
                <a:rPr lang="en-US" sz="4200" dirty="0" err="1">
                  <a:solidFill>
                    <a:srgbClr val="000000"/>
                  </a:solidFill>
                  <a:latin typeface="Roboto Condensed"/>
                </a:rPr>
                <a:t>người</a:t>
              </a:r>
              <a:r>
                <a:rPr lang="en-US" sz="4200" dirty="0">
                  <a:solidFill>
                    <a:srgbClr val="000000"/>
                  </a:solidFill>
                  <a:latin typeface="Roboto Condensed"/>
                </a:rPr>
                <a:t> </a:t>
              </a:r>
              <a:r>
                <a:rPr lang="en-US" sz="4200" dirty="0" err="1">
                  <a:solidFill>
                    <a:srgbClr val="000000"/>
                  </a:solidFill>
                  <a:latin typeface="Roboto Condensed"/>
                </a:rPr>
                <a:t>thợ</a:t>
              </a:r>
              <a:r>
                <a:rPr lang="en-US" sz="4200" dirty="0">
                  <a:solidFill>
                    <a:srgbClr val="000000"/>
                  </a:solidFill>
                  <a:latin typeface="Roboto Condensed"/>
                </a:rPr>
                <a:t> </a:t>
              </a:r>
              <a:r>
                <a:rPr lang="en-US" sz="4200" dirty="0" err="1">
                  <a:solidFill>
                    <a:srgbClr val="000000"/>
                  </a:solidFill>
                  <a:latin typeface="Roboto Condensed"/>
                </a:rPr>
                <a:t>mộc</a:t>
              </a:r>
              <a:r>
                <a:rPr lang="en-US" sz="4200" dirty="0">
                  <a:solidFill>
                    <a:srgbClr val="000000"/>
                  </a:solidFill>
                  <a:latin typeface="Roboto Condensed"/>
                </a:rPr>
                <a:t> </a:t>
              </a:r>
              <a:r>
                <a:rPr lang="en-US" sz="4200" dirty="0" err="1">
                  <a:solidFill>
                    <a:srgbClr val="000000"/>
                  </a:solidFill>
                  <a:latin typeface="Roboto Condensed"/>
                </a:rPr>
                <a:t>trong</a:t>
              </a:r>
              <a:r>
                <a:rPr lang="en-US" sz="4200" dirty="0">
                  <a:solidFill>
                    <a:srgbClr val="000000"/>
                  </a:solidFill>
                  <a:latin typeface="Roboto Condensed"/>
                </a:rPr>
                <a:t> </a:t>
              </a:r>
              <a:r>
                <a:rPr lang="en-US" sz="4200" dirty="0" err="1">
                  <a:solidFill>
                    <a:srgbClr val="000000"/>
                  </a:solidFill>
                  <a:latin typeface="Roboto Condensed"/>
                </a:rPr>
                <a:t>truyện</a:t>
              </a:r>
              <a:r>
                <a:rPr lang="en-US" sz="4200" dirty="0">
                  <a:solidFill>
                    <a:srgbClr val="000000"/>
                  </a:solidFill>
                  <a:latin typeface="Roboto Condensed"/>
                </a:rPr>
                <a:t> </a:t>
              </a:r>
              <a:r>
                <a:rPr lang="en-US" sz="4200" dirty="0" err="1">
                  <a:solidFill>
                    <a:srgbClr val="000000"/>
                  </a:solidFill>
                  <a:latin typeface="Roboto Condensed"/>
                </a:rPr>
                <a:t>ngụ</a:t>
              </a:r>
              <a:r>
                <a:rPr lang="en-US" sz="4200" dirty="0">
                  <a:solidFill>
                    <a:srgbClr val="000000"/>
                  </a:solidFill>
                  <a:latin typeface="Roboto Condensed"/>
                </a:rPr>
                <a:t> </a:t>
              </a:r>
              <a:r>
                <a:rPr lang="en-US" sz="4200" dirty="0" err="1">
                  <a:solidFill>
                    <a:srgbClr val="000000"/>
                  </a:solidFill>
                  <a:latin typeface="Roboto Condensed"/>
                </a:rPr>
                <a:t>ngôn</a:t>
              </a:r>
              <a:r>
                <a:rPr lang="en-US" sz="4200" dirty="0">
                  <a:solidFill>
                    <a:srgbClr val="000000"/>
                  </a:solidFill>
                  <a:latin typeface="Roboto Condensed"/>
                </a:rPr>
                <a:t> </a:t>
              </a:r>
              <a:r>
                <a:rPr lang="en-US" sz="4200" dirty="0" err="1">
                  <a:solidFill>
                    <a:srgbClr val="000000"/>
                  </a:solidFill>
                  <a:latin typeface="Roboto Condensed Italics"/>
                </a:rPr>
                <a:t>Đẽo</a:t>
              </a:r>
              <a:r>
                <a:rPr lang="en-US" sz="4200" dirty="0">
                  <a:solidFill>
                    <a:srgbClr val="000000"/>
                  </a:solidFill>
                  <a:latin typeface="Roboto Condensed Italics"/>
                </a:rPr>
                <a:t> </a:t>
              </a:r>
              <a:r>
                <a:rPr lang="en-US" sz="4200" dirty="0" err="1">
                  <a:solidFill>
                    <a:srgbClr val="000000"/>
                  </a:solidFill>
                  <a:latin typeface="Roboto Condensed Italics"/>
                </a:rPr>
                <a:t>cày</a:t>
              </a:r>
              <a:r>
                <a:rPr lang="en-US" sz="4200" dirty="0">
                  <a:solidFill>
                    <a:srgbClr val="000000"/>
                  </a:solidFill>
                  <a:latin typeface="Roboto Condensed Italics"/>
                </a:rPr>
                <a:t> </a:t>
              </a:r>
              <a:r>
                <a:rPr lang="en-US" sz="4200" dirty="0" err="1">
                  <a:solidFill>
                    <a:srgbClr val="000000"/>
                  </a:solidFill>
                  <a:latin typeface="Roboto Condensed Italics"/>
                </a:rPr>
                <a:t>giữa</a:t>
              </a:r>
              <a:r>
                <a:rPr lang="en-US" sz="4200" dirty="0">
                  <a:solidFill>
                    <a:srgbClr val="000000"/>
                  </a:solidFill>
                  <a:latin typeface="Roboto Condensed Italics"/>
                </a:rPr>
                <a:t> </a:t>
              </a:r>
              <a:r>
                <a:rPr lang="en-US" sz="4200" dirty="0" err="1">
                  <a:solidFill>
                    <a:srgbClr val="000000"/>
                  </a:solidFill>
                  <a:latin typeface="Roboto Condensed Italics"/>
                </a:rPr>
                <a:t>đường</a:t>
              </a:r>
              <a:endParaRPr lang="en-US" sz="4200" dirty="0">
                <a:solidFill>
                  <a:srgbClr val="000000"/>
                </a:solidFill>
                <a:latin typeface="Roboto Condensed Italics"/>
              </a:endParaRPr>
            </a:p>
          </p:txBody>
        </p:sp>
      </p:grpSp>
      <p:sp>
        <p:nvSpPr>
          <p:cNvPr id="15" name="TextBox 15"/>
          <p:cNvSpPr txBox="1"/>
          <p:nvPr/>
        </p:nvSpPr>
        <p:spPr>
          <a:xfrm>
            <a:off x="879801" y="451798"/>
            <a:ext cx="11715037" cy="890118"/>
          </a:xfrm>
          <a:prstGeom prst="rect">
            <a:avLst/>
          </a:prstGeom>
        </p:spPr>
        <p:txBody>
          <a:bodyPr lIns="0" tIns="0" rIns="0" bIns="0" rtlCol="0" anchor="t">
            <a:spAutoFit/>
          </a:bodyPr>
          <a:lstStyle/>
          <a:p>
            <a:pPr algn="just">
              <a:lnSpc>
                <a:spcPts val="7167"/>
              </a:lnSpc>
            </a:pPr>
            <a:r>
              <a:rPr lang="en-US" sz="5688" dirty="0">
                <a:solidFill>
                  <a:srgbClr val="DF8A46"/>
                </a:solidFill>
                <a:latin typeface="Fraunces Bold"/>
              </a:rPr>
              <a:t>II. LUYỆN TẬP</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0" y="911144"/>
            <a:ext cx="18287996" cy="1973684"/>
            <a:chOff x="0" y="0"/>
            <a:chExt cx="24383995" cy="2631579"/>
          </a:xfrm>
        </p:grpSpPr>
        <p:sp>
          <p:nvSpPr>
            <p:cNvPr id="3" name="Freeform 3"/>
            <p:cNvSpPr/>
            <p:nvPr/>
          </p:nvSpPr>
          <p:spPr>
            <a:xfrm>
              <a:off x="0" y="0"/>
              <a:ext cx="24384000" cy="2631567"/>
            </a:xfrm>
            <a:custGeom>
              <a:avLst/>
              <a:gdLst/>
              <a:ahLst/>
              <a:cxnLst/>
              <a:rect l="l" t="t" r="r" b="b"/>
              <a:pathLst>
                <a:path w="24384000" h="2631567">
                  <a:moveTo>
                    <a:pt x="0" y="0"/>
                  </a:moveTo>
                  <a:lnTo>
                    <a:pt x="24384000" y="0"/>
                  </a:lnTo>
                  <a:lnTo>
                    <a:pt x="24384000" y="2631567"/>
                  </a:lnTo>
                  <a:lnTo>
                    <a:pt x="0" y="2631567"/>
                  </a:lnTo>
                  <a:close/>
                </a:path>
              </a:pathLst>
            </a:custGeom>
            <a:solidFill>
              <a:srgbClr val="FFFFFF"/>
            </a:solidFill>
          </p:spPr>
        </p:sp>
      </p:grpSp>
      <p:pic>
        <p:nvPicPr>
          <p:cNvPr id="4" name="Picture 4"/>
          <p:cNvPicPr>
            <a:picLocks noChangeAspect="1"/>
          </p:cNvPicPr>
          <p:nvPr/>
        </p:nvPicPr>
        <p:blipFill>
          <a:blip r:embed="rId2"/>
          <a:srcRect r="80"/>
          <a:stretch>
            <a:fillRect/>
          </a:stretch>
        </p:blipFill>
        <p:spPr>
          <a:xfrm>
            <a:off x="4896105" y="0"/>
            <a:ext cx="1050310" cy="911144"/>
          </a:xfrm>
          <a:prstGeom prst="rect">
            <a:avLst/>
          </a:prstGeom>
        </p:spPr>
      </p:pic>
      <p:grpSp>
        <p:nvGrpSpPr>
          <p:cNvPr id="5" name="Group 5"/>
          <p:cNvGrpSpPr/>
          <p:nvPr/>
        </p:nvGrpSpPr>
        <p:grpSpPr>
          <a:xfrm>
            <a:off x="0" y="0"/>
            <a:ext cx="3086100" cy="1084526"/>
            <a:chOff x="0" y="0"/>
            <a:chExt cx="4114800" cy="1446035"/>
          </a:xfrm>
        </p:grpSpPr>
        <p:sp>
          <p:nvSpPr>
            <p:cNvPr id="6" name="Freeform 6"/>
            <p:cNvSpPr/>
            <p:nvPr/>
          </p:nvSpPr>
          <p:spPr>
            <a:xfrm>
              <a:off x="0" y="0"/>
              <a:ext cx="4114800" cy="1446022"/>
            </a:xfrm>
            <a:custGeom>
              <a:avLst/>
              <a:gdLst/>
              <a:ahLst/>
              <a:cxnLst/>
              <a:rect l="l" t="t" r="r" b="b"/>
              <a:pathLst>
                <a:path w="4114800" h="1446022">
                  <a:moveTo>
                    <a:pt x="647700" y="0"/>
                  </a:moveTo>
                  <a:lnTo>
                    <a:pt x="3467100" y="0"/>
                  </a:lnTo>
                  <a:cubicBezTo>
                    <a:pt x="3638931" y="0"/>
                    <a:pt x="3803650" y="68199"/>
                    <a:pt x="3925062" y="189738"/>
                  </a:cubicBezTo>
                  <a:cubicBezTo>
                    <a:pt x="4046474" y="311277"/>
                    <a:pt x="4114800" y="475869"/>
                    <a:pt x="4114800" y="647700"/>
                  </a:cubicBezTo>
                  <a:lnTo>
                    <a:pt x="4114800" y="798322"/>
                  </a:lnTo>
                  <a:cubicBezTo>
                    <a:pt x="4114800" y="1156081"/>
                    <a:pt x="3824859" y="1446022"/>
                    <a:pt x="3467100" y="1446022"/>
                  </a:cubicBezTo>
                  <a:lnTo>
                    <a:pt x="647700" y="1446022"/>
                  </a:lnTo>
                  <a:cubicBezTo>
                    <a:pt x="475869" y="1446022"/>
                    <a:pt x="311150" y="1377823"/>
                    <a:pt x="189738" y="1256284"/>
                  </a:cubicBezTo>
                  <a:cubicBezTo>
                    <a:pt x="68326" y="1134745"/>
                    <a:pt x="0" y="970153"/>
                    <a:pt x="0" y="798322"/>
                  </a:cubicBezTo>
                  <a:lnTo>
                    <a:pt x="0" y="647700"/>
                  </a:lnTo>
                  <a:cubicBezTo>
                    <a:pt x="0" y="475869"/>
                    <a:pt x="68199" y="311150"/>
                    <a:pt x="189738" y="189738"/>
                  </a:cubicBezTo>
                  <a:cubicBezTo>
                    <a:pt x="311277" y="68326"/>
                    <a:pt x="475869" y="0"/>
                    <a:pt x="647700" y="0"/>
                  </a:cubicBezTo>
                  <a:close/>
                </a:path>
              </a:pathLst>
            </a:custGeom>
            <a:solidFill>
              <a:srgbClr val="C3D8CC"/>
            </a:solidFill>
          </p:spPr>
        </p:sp>
      </p:grpSp>
      <p:sp>
        <p:nvSpPr>
          <p:cNvPr id="7" name="TextBox 7"/>
          <p:cNvSpPr txBox="1"/>
          <p:nvPr/>
        </p:nvSpPr>
        <p:spPr>
          <a:xfrm>
            <a:off x="50800" y="-1240426"/>
            <a:ext cx="2984500" cy="3441408"/>
          </a:xfrm>
          <a:prstGeom prst="rect">
            <a:avLst/>
          </a:prstGeom>
        </p:spPr>
        <p:txBody>
          <a:bodyPr lIns="0" tIns="0" rIns="0" bIns="0" rtlCol="0" anchor="t">
            <a:spAutoFit/>
          </a:bodyPr>
          <a:lstStyle/>
          <a:p>
            <a:pPr algn="ctr">
              <a:lnSpc>
                <a:spcPts val="6439"/>
              </a:lnSpc>
            </a:pPr>
            <a:r>
              <a:rPr lang="en-US" sz="4599">
                <a:solidFill>
                  <a:srgbClr val="6E9277"/>
                </a:solidFill>
                <a:latin typeface="Fraunces Bold"/>
              </a:rPr>
              <a:t>V.</a:t>
            </a:r>
          </a:p>
        </p:txBody>
      </p:sp>
      <p:pic>
        <p:nvPicPr>
          <p:cNvPr id="8" name="Picture 8"/>
          <p:cNvPicPr>
            <a:picLocks noChangeAspect="1"/>
          </p:cNvPicPr>
          <p:nvPr/>
        </p:nvPicPr>
        <p:blipFill>
          <a:blip r:embed="rId3"/>
          <a:srcRect r="12"/>
          <a:stretch>
            <a:fillRect/>
          </a:stretch>
        </p:blipFill>
        <p:spPr>
          <a:xfrm>
            <a:off x="15511917" y="-145767"/>
            <a:ext cx="3001831" cy="1174467"/>
          </a:xfrm>
          <a:prstGeom prst="rect">
            <a:avLst/>
          </a:prstGeom>
        </p:spPr>
      </p:pic>
      <p:pic>
        <p:nvPicPr>
          <p:cNvPr id="9" name="Picture 9"/>
          <p:cNvPicPr>
            <a:picLocks noChangeAspect="1"/>
          </p:cNvPicPr>
          <p:nvPr/>
        </p:nvPicPr>
        <p:blipFill>
          <a:blip r:embed="rId4"/>
          <a:srcRect r="53"/>
          <a:stretch>
            <a:fillRect/>
          </a:stretch>
        </p:blipFill>
        <p:spPr>
          <a:xfrm>
            <a:off x="-588471" y="9258300"/>
            <a:ext cx="7602093" cy="8229600"/>
          </a:xfrm>
          <a:prstGeom prst="rect">
            <a:avLst/>
          </a:prstGeom>
        </p:spPr>
      </p:pic>
      <p:pic>
        <p:nvPicPr>
          <p:cNvPr id="10" name="Picture 10"/>
          <p:cNvPicPr>
            <a:picLocks noChangeAspect="1"/>
          </p:cNvPicPr>
          <p:nvPr/>
        </p:nvPicPr>
        <p:blipFill>
          <a:blip r:embed="rId5"/>
          <a:srcRect r="33"/>
          <a:stretch>
            <a:fillRect/>
          </a:stretch>
        </p:blipFill>
        <p:spPr>
          <a:xfrm>
            <a:off x="13808827" y="7621892"/>
            <a:ext cx="4479173" cy="2665108"/>
          </a:xfrm>
          <a:prstGeom prst="rect">
            <a:avLst/>
          </a:prstGeom>
        </p:spPr>
      </p:pic>
      <p:pic>
        <p:nvPicPr>
          <p:cNvPr id="11" name="Picture 11"/>
          <p:cNvPicPr>
            <a:picLocks noChangeAspect="1"/>
          </p:cNvPicPr>
          <p:nvPr/>
        </p:nvPicPr>
        <p:blipFill>
          <a:blip r:embed="rId6"/>
          <a:srcRect b="114"/>
          <a:stretch>
            <a:fillRect/>
          </a:stretch>
        </p:blipFill>
        <p:spPr>
          <a:xfrm>
            <a:off x="879801" y="7003837"/>
            <a:ext cx="1501435" cy="394127"/>
          </a:xfrm>
          <a:prstGeom prst="rect">
            <a:avLst/>
          </a:prstGeom>
        </p:spPr>
      </p:pic>
      <p:pic>
        <p:nvPicPr>
          <p:cNvPr id="12" name="Picture 12"/>
          <p:cNvPicPr>
            <a:picLocks noChangeAspect="1"/>
          </p:cNvPicPr>
          <p:nvPr/>
        </p:nvPicPr>
        <p:blipFill>
          <a:blip r:embed="rId6"/>
          <a:srcRect b="114"/>
          <a:stretch>
            <a:fillRect/>
          </a:stretch>
        </p:blipFill>
        <p:spPr>
          <a:xfrm>
            <a:off x="15029205" y="6211970"/>
            <a:ext cx="1501435" cy="394127"/>
          </a:xfrm>
          <a:prstGeom prst="rect">
            <a:avLst/>
          </a:prstGeom>
        </p:spPr>
      </p:pic>
      <p:sp>
        <p:nvSpPr>
          <p:cNvPr id="13" name="TextBox 13"/>
          <p:cNvSpPr txBox="1"/>
          <p:nvPr/>
        </p:nvSpPr>
        <p:spPr>
          <a:xfrm>
            <a:off x="1028700" y="2929670"/>
            <a:ext cx="16722180" cy="2352802"/>
          </a:xfrm>
          <a:prstGeom prst="rect">
            <a:avLst/>
          </a:prstGeom>
        </p:spPr>
        <p:txBody>
          <a:bodyPr lIns="0" tIns="0" rIns="0" bIns="0" rtlCol="0" anchor="t">
            <a:spAutoFit/>
          </a:bodyPr>
          <a:lstStyle/>
          <a:p>
            <a:pPr marL="1028700" lvl="2" indent="-342900" algn="just">
              <a:lnSpc>
                <a:spcPts val="6298"/>
              </a:lnSpc>
              <a:buFont typeface="Arial"/>
              <a:buChar char="⚬"/>
            </a:pPr>
            <a:r>
              <a:rPr lang="en-US" sz="4500">
                <a:solidFill>
                  <a:srgbClr val="000000"/>
                </a:solidFill>
                <a:latin typeface="Roboto Condensed"/>
              </a:rPr>
              <a:t>Viết bài văn hoàn chỉnh phân tích đặc điểm nhân vật người thợ mộc trong truyện ngụ ngôn </a:t>
            </a:r>
            <a:r>
              <a:rPr lang="en-US" sz="4500">
                <a:solidFill>
                  <a:srgbClr val="000000"/>
                </a:solidFill>
                <a:latin typeface="Roboto Condensed Italics"/>
              </a:rPr>
              <a:t>Đẽo cày giữa đường</a:t>
            </a:r>
            <a:r>
              <a:rPr lang="en-US" sz="4500">
                <a:solidFill>
                  <a:srgbClr val="000000"/>
                </a:solidFill>
                <a:latin typeface="Roboto Condensed"/>
              </a:rPr>
              <a:t>.</a:t>
            </a:r>
          </a:p>
          <a:p>
            <a:pPr marL="1028700" lvl="2" indent="-342900" algn="just">
              <a:lnSpc>
                <a:spcPts val="6298"/>
              </a:lnSpc>
              <a:buFont typeface="Arial"/>
              <a:buChar char="⚬"/>
            </a:pPr>
            <a:r>
              <a:rPr lang="en-US" sz="4500">
                <a:solidFill>
                  <a:srgbClr val="000000"/>
                </a:solidFill>
                <a:latin typeface="Roboto Condensed"/>
              </a:rPr>
              <a:t>HS thực hiện nhiệm vụ cá nhân.</a:t>
            </a:r>
          </a:p>
        </p:txBody>
      </p:sp>
      <p:pic>
        <p:nvPicPr>
          <p:cNvPr id="14" name="Picture 14"/>
          <p:cNvPicPr>
            <a:picLocks noChangeAspect="1"/>
          </p:cNvPicPr>
          <p:nvPr/>
        </p:nvPicPr>
        <p:blipFill>
          <a:blip r:embed="rId7"/>
          <a:srcRect b="10"/>
          <a:stretch>
            <a:fillRect/>
          </a:stretch>
        </p:blipFill>
        <p:spPr>
          <a:xfrm>
            <a:off x="13994587" y="5849679"/>
            <a:ext cx="4652013" cy="4871218"/>
          </a:xfrm>
          <a:prstGeom prst="rect">
            <a:avLst/>
          </a:prstGeom>
        </p:spPr>
      </p:pic>
      <p:sp>
        <p:nvSpPr>
          <p:cNvPr id="15" name="TextBox 15"/>
          <p:cNvSpPr txBox="1"/>
          <p:nvPr/>
        </p:nvSpPr>
        <p:spPr>
          <a:xfrm>
            <a:off x="445279" y="1410074"/>
            <a:ext cx="11715037" cy="918675"/>
          </a:xfrm>
          <a:prstGeom prst="rect">
            <a:avLst/>
          </a:prstGeom>
        </p:spPr>
        <p:txBody>
          <a:bodyPr lIns="0" tIns="0" rIns="0" bIns="0" rtlCol="0" anchor="t">
            <a:spAutoFit/>
          </a:bodyPr>
          <a:lstStyle/>
          <a:p>
            <a:pPr algn="just">
              <a:lnSpc>
                <a:spcPts val="7167"/>
              </a:lnSpc>
            </a:pPr>
            <a:r>
              <a:rPr lang="en-US" sz="5688">
                <a:solidFill>
                  <a:srgbClr val="DF8A46"/>
                </a:solidFill>
                <a:latin typeface="Fraunces Bold"/>
              </a:rPr>
              <a:t>VẬN DỤNG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600952" y="-400048"/>
            <a:ext cx="3086100" cy="18287996"/>
            <a:chOff x="0" y="0"/>
            <a:chExt cx="4114800" cy="24383995"/>
          </a:xfrm>
        </p:grpSpPr>
        <p:sp>
          <p:nvSpPr>
            <p:cNvPr id="3" name="Freeform 3"/>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9084153" y="6984028"/>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1302313" y="6984028"/>
            <a:ext cx="10446313" cy="10446313"/>
          </a:xfrm>
          <a:prstGeom prst="rect">
            <a:avLst/>
          </a:prstGeom>
        </p:spPr>
      </p:pic>
      <p:pic>
        <p:nvPicPr>
          <p:cNvPr id="6" name="Picture 6"/>
          <p:cNvPicPr>
            <a:picLocks noChangeAspect="1"/>
          </p:cNvPicPr>
          <p:nvPr/>
        </p:nvPicPr>
        <p:blipFill>
          <a:blip r:embed="rId3"/>
          <a:srcRect b="17"/>
          <a:stretch>
            <a:fillRect/>
          </a:stretch>
        </p:blipFill>
        <p:spPr>
          <a:xfrm>
            <a:off x="13994125" y="2730896"/>
            <a:ext cx="4293875" cy="3591241"/>
          </a:xfrm>
          <a:prstGeom prst="rect">
            <a:avLst/>
          </a:prstGeom>
        </p:spPr>
      </p:pic>
      <p:pic>
        <p:nvPicPr>
          <p:cNvPr id="7" name="Picture 7"/>
          <p:cNvPicPr>
            <a:picLocks noChangeAspect="1"/>
          </p:cNvPicPr>
          <p:nvPr/>
        </p:nvPicPr>
        <p:blipFill>
          <a:blip r:embed="rId4"/>
          <a:srcRect b="114"/>
          <a:stretch>
            <a:fillRect/>
          </a:stretch>
        </p:blipFill>
        <p:spPr>
          <a:xfrm>
            <a:off x="641676" y="1028700"/>
            <a:ext cx="1501435" cy="394127"/>
          </a:xfrm>
          <a:prstGeom prst="rect">
            <a:avLst/>
          </a:prstGeom>
        </p:spPr>
      </p:pic>
      <p:pic>
        <p:nvPicPr>
          <p:cNvPr id="8" name="Picture 8"/>
          <p:cNvPicPr>
            <a:picLocks noChangeAspect="1"/>
          </p:cNvPicPr>
          <p:nvPr/>
        </p:nvPicPr>
        <p:blipFill>
          <a:blip r:embed="rId4"/>
          <a:srcRect b="114"/>
          <a:stretch>
            <a:fillRect/>
          </a:stretch>
        </p:blipFill>
        <p:spPr>
          <a:xfrm>
            <a:off x="2143111" y="2533833"/>
            <a:ext cx="1501435" cy="394127"/>
          </a:xfrm>
          <a:prstGeom prst="rect">
            <a:avLst/>
          </a:prstGeom>
        </p:spPr>
      </p:pic>
      <p:pic>
        <p:nvPicPr>
          <p:cNvPr id="9" name="Picture 9"/>
          <p:cNvPicPr>
            <a:picLocks noChangeAspect="1"/>
          </p:cNvPicPr>
          <p:nvPr/>
        </p:nvPicPr>
        <p:blipFill>
          <a:blip r:embed="rId4"/>
          <a:srcRect b="114"/>
          <a:stretch>
            <a:fillRect/>
          </a:stretch>
        </p:blipFill>
        <p:spPr>
          <a:xfrm>
            <a:off x="15757865" y="634573"/>
            <a:ext cx="1501435" cy="394127"/>
          </a:xfrm>
          <a:prstGeom prst="rect">
            <a:avLst/>
          </a:prstGeom>
        </p:spPr>
      </p:pic>
      <p:pic>
        <p:nvPicPr>
          <p:cNvPr id="10" name="Picture 10"/>
          <p:cNvPicPr>
            <a:picLocks noChangeAspect="1"/>
          </p:cNvPicPr>
          <p:nvPr/>
        </p:nvPicPr>
        <p:blipFill>
          <a:blip r:embed="rId5"/>
          <a:srcRect r="36"/>
          <a:stretch>
            <a:fillRect/>
          </a:stretch>
        </p:blipFill>
        <p:spPr>
          <a:xfrm>
            <a:off x="236988" y="8491329"/>
            <a:ext cx="1583424" cy="1533942"/>
          </a:xfrm>
          <a:prstGeom prst="rect">
            <a:avLst/>
          </a:prstGeom>
        </p:spPr>
      </p:pic>
      <p:pic>
        <p:nvPicPr>
          <p:cNvPr id="11" name="Picture 11"/>
          <p:cNvPicPr>
            <a:picLocks noChangeAspect="1"/>
          </p:cNvPicPr>
          <p:nvPr/>
        </p:nvPicPr>
        <p:blipFill>
          <a:blip r:embed="rId5"/>
          <a:srcRect r="36"/>
          <a:stretch>
            <a:fillRect/>
          </a:stretch>
        </p:blipFill>
        <p:spPr>
          <a:xfrm>
            <a:off x="10505636" y="9612302"/>
            <a:ext cx="1392924" cy="1349395"/>
          </a:xfrm>
          <a:prstGeom prst="rect">
            <a:avLst/>
          </a:prstGeom>
        </p:spPr>
      </p:pic>
      <p:pic>
        <p:nvPicPr>
          <p:cNvPr id="12" name="Picture 12"/>
          <p:cNvPicPr>
            <a:picLocks noChangeAspect="1"/>
          </p:cNvPicPr>
          <p:nvPr/>
        </p:nvPicPr>
        <p:blipFill>
          <a:blip r:embed="rId5"/>
          <a:srcRect r="36"/>
          <a:stretch>
            <a:fillRect/>
          </a:stretch>
        </p:blipFill>
        <p:spPr>
          <a:xfrm>
            <a:off x="16895076" y="8491329"/>
            <a:ext cx="1392924" cy="1349395"/>
          </a:xfrm>
          <a:prstGeom prst="rect">
            <a:avLst/>
          </a:prstGeom>
        </p:spPr>
      </p:pic>
      <p:pic>
        <p:nvPicPr>
          <p:cNvPr id="13" name="Picture 13"/>
          <p:cNvPicPr>
            <a:picLocks noChangeAspect="1"/>
          </p:cNvPicPr>
          <p:nvPr/>
        </p:nvPicPr>
        <p:blipFill>
          <a:blip r:embed="rId5"/>
          <a:srcRect r="36"/>
          <a:stretch>
            <a:fillRect/>
          </a:stretch>
        </p:blipFill>
        <p:spPr>
          <a:xfrm>
            <a:off x="7235081" y="9612302"/>
            <a:ext cx="1392924" cy="1349395"/>
          </a:xfrm>
          <a:prstGeom prst="rect">
            <a:avLst/>
          </a:prstGeom>
        </p:spPr>
      </p:pic>
      <p:pic>
        <p:nvPicPr>
          <p:cNvPr id="14" name="Picture 14"/>
          <p:cNvPicPr>
            <a:picLocks noChangeAspect="1"/>
          </p:cNvPicPr>
          <p:nvPr/>
        </p:nvPicPr>
        <p:blipFill>
          <a:blip r:embed="rId6"/>
          <a:srcRect/>
          <a:stretch>
            <a:fillRect/>
          </a:stretch>
        </p:blipFill>
        <p:spPr>
          <a:xfrm>
            <a:off x="6028650" y="636757"/>
            <a:ext cx="6371962" cy="5685380"/>
          </a:xfrm>
          <a:prstGeom prst="rect">
            <a:avLst/>
          </a:prstGeom>
        </p:spPr>
      </p:pic>
      <p:sp>
        <p:nvSpPr>
          <p:cNvPr id="15" name="TextBox 15"/>
          <p:cNvSpPr txBox="1"/>
          <p:nvPr/>
        </p:nvSpPr>
        <p:spPr>
          <a:xfrm>
            <a:off x="2175103" y="7455084"/>
            <a:ext cx="14079056" cy="1609764"/>
          </a:xfrm>
          <a:prstGeom prst="rect">
            <a:avLst/>
          </a:prstGeom>
        </p:spPr>
        <p:txBody>
          <a:bodyPr lIns="0" tIns="0" rIns="0" bIns="0" rtlCol="0" anchor="t">
            <a:spAutoFit/>
          </a:bodyPr>
          <a:lstStyle/>
          <a:p>
            <a:pPr algn="ctr">
              <a:lnSpc>
                <a:spcPts val="11516"/>
              </a:lnSpc>
            </a:pPr>
            <a:r>
              <a:rPr lang="en-US" sz="8225">
                <a:solidFill>
                  <a:srgbClr val="DF8A46"/>
                </a:solidFill>
                <a:latin typeface="Arimo"/>
              </a:rPr>
              <a:t>Xin chào và hẹn gặp lại!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409"/>
          <a:stretch>
            <a:fillRect/>
          </a:stretch>
        </p:blipFill>
        <p:spPr>
          <a:xfrm>
            <a:off x="2519800" y="0"/>
            <a:ext cx="13248401" cy="10287000"/>
          </a:xfrm>
          <a:prstGeom prst="rect">
            <a:avLst/>
          </a:prstGeom>
        </p:spPr>
      </p:pic>
      <p:pic>
        <p:nvPicPr>
          <p:cNvPr id="3" name="Picture 3"/>
          <p:cNvPicPr>
            <a:picLocks noChangeAspect="1"/>
          </p:cNvPicPr>
          <p:nvPr/>
        </p:nvPicPr>
        <p:blipFill>
          <a:blip r:embed="rId4"/>
          <a:srcRect t="4221" b="4221"/>
          <a:stretch>
            <a:fillRect/>
          </a:stretch>
        </p:blipFill>
        <p:spPr>
          <a:xfrm>
            <a:off x="2519800" y="0"/>
            <a:ext cx="7199349" cy="5487399"/>
          </a:xfrm>
          <a:prstGeom prst="rect">
            <a:avLst/>
          </a:prstGeom>
        </p:spPr>
      </p:pic>
      <p:pic>
        <p:nvPicPr>
          <p:cNvPr id="4" name="Picture 4"/>
          <p:cNvPicPr>
            <a:picLocks noChangeAspect="1"/>
          </p:cNvPicPr>
          <p:nvPr/>
        </p:nvPicPr>
        <p:blipFill>
          <a:blip r:embed="rId5"/>
          <a:srcRect l="20554" r="19214" b="6859"/>
          <a:stretch>
            <a:fillRect/>
          </a:stretch>
        </p:blipFill>
        <p:spPr>
          <a:xfrm>
            <a:off x="9719149" y="0"/>
            <a:ext cx="6302869" cy="5487399"/>
          </a:xfrm>
          <a:prstGeom prst="rect">
            <a:avLst/>
          </a:prstGeom>
        </p:spPr>
      </p:pic>
      <p:pic>
        <p:nvPicPr>
          <p:cNvPr id="5" name="Picture 5"/>
          <p:cNvPicPr>
            <a:picLocks noChangeAspect="1"/>
          </p:cNvPicPr>
          <p:nvPr/>
        </p:nvPicPr>
        <p:blipFill>
          <a:blip r:embed="rId6"/>
          <a:srcRect l="9891" r="5734"/>
          <a:stretch>
            <a:fillRect/>
          </a:stretch>
        </p:blipFill>
        <p:spPr>
          <a:xfrm>
            <a:off x="2519800" y="5487399"/>
            <a:ext cx="7199349" cy="4799601"/>
          </a:xfrm>
          <a:prstGeom prst="rect">
            <a:avLst/>
          </a:prstGeom>
        </p:spPr>
      </p:pic>
      <p:pic>
        <p:nvPicPr>
          <p:cNvPr id="6" name="Picture 6"/>
          <p:cNvPicPr>
            <a:picLocks noChangeAspect="1"/>
          </p:cNvPicPr>
          <p:nvPr/>
        </p:nvPicPr>
        <p:blipFill>
          <a:blip r:embed="rId7"/>
          <a:srcRect r="6304"/>
          <a:stretch>
            <a:fillRect/>
          </a:stretch>
        </p:blipFill>
        <p:spPr>
          <a:xfrm>
            <a:off x="9719149" y="5487399"/>
            <a:ext cx="6302869" cy="4799601"/>
          </a:xfrm>
          <a:prstGeom prst="rect">
            <a:avLst/>
          </a:prstGeom>
        </p:spPr>
      </p:pic>
      <p:sp>
        <p:nvSpPr>
          <p:cNvPr id="7" name="Rectangle 6">
            <a:extLst>
              <a:ext uri="{FF2B5EF4-FFF2-40B4-BE49-F238E27FC236}">
                <a16:creationId xmlns:a16="http://schemas.microsoft.com/office/drawing/2014/main" id="{0FD71C6E-C5B1-FBD6-3CFF-BDD04CA543AE}"/>
              </a:ext>
            </a:extLst>
          </p:cNvPr>
          <p:cNvSpPr/>
          <p:nvPr/>
        </p:nvSpPr>
        <p:spPr>
          <a:xfrm>
            <a:off x="2504558" y="4310"/>
            <a:ext cx="7199349" cy="5487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Times New Roman" panose="02020603050405020304" pitchFamily="18" charset="0"/>
                <a:cs typeface="Times New Roman" panose="02020603050405020304" pitchFamily="18" charset="0"/>
              </a:rPr>
              <a:t>1</a:t>
            </a:r>
          </a:p>
        </p:txBody>
      </p:sp>
      <p:sp>
        <p:nvSpPr>
          <p:cNvPr id="8" name="Rectangle 7">
            <a:extLst>
              <a:ext uri="{FF2B5EF4-FFF2-40B4-BE49-F238E27FC236}">
                <a16:creationId xmlns:a16="http://schemas.microsoft.com/office/drawing/2014/main" id="{59109811-1B17-752A-C615-B235E9B523F0}"/>
              </a:ext>
            </a:extLst>
          </p:cNvPr>
          <p:cNvSpPr/>
          <p:nvPr/>
        </p:nvSpPr>
        <p:spPr>
          <a:xfrm>
            <a:off x="9719148" y="33790"/>
            <a:ext cx="6302870" cy="5487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Times New Roman" panose="02020603050405020304" pitchFamily="18" charset="0"/>
                <a:cs typeface="Times New Roman" panose="02020603050405020304" pitchFamily="18" charset="0"/>
              </a:rPr>
              <a:t>2</a:t>
            </a:r>
          </a:p>
        </p:txBody>
      </p:sp>
      <p:sp>
        <p:nvSpPr>
          <p:cNvPr id="9" name="Rectangle 8">
            <a:extLst>
              <a:ext uri="{FF2B5EF4-FFF2-40B4-BE49-F238E27FC236}">
                <a16:creationId xmlns:a16="http://schemas.microsoft.com/office/drawing/2014/main" id="{D9E286F6-C06A-26F1-CFD9-7DABA0815478}"/>
              </a:ext>
            </a:extLst>
          </p:cNvPr>
          <p:cNvSpPr/>
          <p:nvPr/>
        </p:nvSpPr>
        <p:spPr>
          <a:xfrm>
            <a:off x="2535042" y="5463540"/>
            <a:ext cx="7199349" cy="5487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Times New Roman" panose="02020603050405020304" pitchFamily="18" charset="0"/>
                <a:cs typeface="Times New Roman" panose="02020603050405020304" pitchFamily="18" charset="0"/>
              </a:rPr>
              <a:t>3</a:t>
            </a:r>
          </a:p>
        </p:txBody>
      </p:sp>
      <p:sp>
        <p:nvSpPr>
          <p:cNvPr id="11" name="Rectangle 10">
            <a:extLst>
              <a:ext uri="{FF2B5EF4-FFF2-40B4-BE49-F238E27FC236}">
                <a16:creationId xmlns:a16="http://schemas.microsoft.com/office/drawing/2014/main" id="{6ACC47C1-0A56-1BEC-0B5F-BFF8B76AE25D}"/>
              </a:ext>
            </a:extLst>
          </p:cNvPr>
          <p:cNvSpPr/>
          <p:nvPr/>
        </p:nvSpPr>
        <p:spPr>
          <a:xfrm>
            <a:off x="9749633" y="5464539"/>
            <a:ext cx="6302870" cy="5487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Times New Roman" panose="02020603050405020304" pitchFamily="18" charset="0"/>
                <a:cs typeface="Times New Roman" panose="02020603050405020304" pitchFamily="18" charset="0"/>
              </a:rPr>
              <a:t>4</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grpId="0" nodeType="clickEffect">
                                  <p:stCondLst>
                                    <p:cond delay="0"/>
                                  </p:stCondLst>
                                  <p:childTnLst>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nodeType="clickEffect">
                                  <p:stCondLst>
                                    <p:cond delay="0"/>
                                  </p:stCondLst>
                                  <p:childTnLst>
                                    <p:animEffect transition="out" filter="randombar(horizontal)">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nodeType="clickEffect">
                                  <p:stCondLst>
                                    <p:cond delay="0"/>
                                  </p:stCondLst>
                                  <p:childTnLst>
                                    <p:animEffect transition="out" filter="randombar(horizontal)">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animBg="1"/>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1"/>
          <a:stretch>
            <a:fillRect/>
          </a:stretch>
        </p:blipFill>
        <p:spPr>
          <a:xfrm>
            <a:off x="154020" y="-540643"/>
            <a:ext cx="12089561" cy="15425277"/>
          </a:xfrm>
          <a:prstGeom prst="rect">
            <a:avLst/>
          </a:prstGeom>
        </p:spPr>
      </p:pic>
      <p:grpSp>
        <p:nvGrpSpPr>
          <p:cNvPr id="3" name="Group 3"/>
          <p:cNvGrpSpPr/>
          <p:nvPr/>
        </p:nvGrpSpPr>
        <p:grpSpPr>
          <a:xfrm>
            <a:off x="15201900" y="0"/>
            <a:ext cx="3086100" cy="10287000"/>
            <a:chOff x="0" y="0"/>
            <a:chExt cx="4114800" cy="13716000"/>
          </a:xfrm>
        </p:grpSpPr>
        <p:sp>
          <p:nvSpPr>
            <p:cNvPr id="4" name="Freeform 4"/>
            <p:cNvSpPr/>
            <p:nvPr/>
          </p:nvSpPr>
          <p:spPr>
            <a:xfrm>
              <a:off x="0" y="0"/>
              <a:ext cx="4114800" cy="13716000"/>
            </a:xfrm>
            <a:custGeom>
              <a:avLst/>
              <a:gdLst/>
              <a:ahLst/>
              <a:cxnLst/>
              <a:rect l="l" t="t" r="r" b="b"/>
              <a:pathLst>
                <a:path w="4114800" h="13716000">
                  <a:moveTo>
                    <a:pt x="0" y="0"/>
                  </a:moveTo>
                  <a:lnTo>
                    <a:pt x="4114800" y="0"/>
                  </a:lnTo>
                  <a:lnTo>
                    <a:pt x="4114800" y="13716000"/>
                  </a:lnTo>
                  <a:lnTo>
                    <a:pt x="0" y="13716000"/>
                  </a:lnTo>
                  <a:close/>
                </a:path>
              </a:pathLst>
            </a:custGeom>
            <a:solidFill>
              <a:srgbClr val="FFFFFF"/>
            </a:solidFill>
          </p:spPr>
        </p:sp>
      </p:grpSp>
      <p:pic>
        <p:nvPicPr>
          <p:cNvPr id="5" name="Picture 5"/>
          <p:cNvPicPr>
            <a:picLocks noChangeAspect="1"/>
          </p:cNvPicPr>
          <p:nvPr/>
        </p:nvPicPr>
        <p:blipFill>
          <a:blip r:embed="rId3"/>
          <a:srcRect r="53"/>
          <a:stretch>
            <a:fillRect/>
          </a:stretch>
        </p:blipFill>
        <p:spPr>
          <a:xfrm>
            <a:off x="10668000" y="5256257"/>
            <a:ext cx="8363867" cy="9054254"/>
          </a:xfrm>
          <a:prstGeom prst="rect">
            <a:avLst/>
          </a:prstGeom>
        </p:spPr>
      </p:pic>
      <p:pic>
        <p:nvPicPr>
          <p:cNvPr id="6" name="Picture 6"/>
          <p:cNvPicPr>
            <a:picLocks noChangeAspect="1"/>
          </p:cNvPicPr>
          <p:nvPr/>
        </p:nvPicPr>
        <p:blipFill>
          <a:blip r:embed="rId4"/>
          <a:srcRect/>
          <a:stretch>
            <a:fillRect/>
          </a:stretch>
        </p:blipFill>
        <p:spPr>
          <a:xfrm>
            <a:off x="15201900" y="-159313"/>
            <a:ext cx="10446313" cy="10446313"/>
          </a:xfrm>
          <a:prstGeom prst="rect">
            <a:avLst/>
          </a:prstGeom>
        </p:spPr>
      </p:pic>
      <p:pic>
        <p:nvPicPr>
          <p:cNvPr id="7" name="Picture 7"/>
          <p:cNvPicPr>
            <a:picLocks noChangeAspect="1"/>
          </p:cNvPicPr>
          <p:nvPr/>
        </p:nvPicPr>
        <p:blipFill>
          <a:blip r:embed="rId5"/>
          <a:srcRect r="35"/>
          <a:stretch>
            <a:fillRect/>
          </a:stretch>
        </p:blipFill>
        <p:spPr>
          <a:xfrm>
            <a:off x="14173200" y="5660743"/>
            <a:ext cx="5779572" cy="4081823"/>
          </a:xfrm>
          <a:prstGeom prst="rect">
            <a:avLst/>
          </a:prstGeom>
        </p:spPr>
      </p:pic>
      <p:pic>
        <p:nvPicPr>
          <p:cNvPr id="8" name="Picture 8"/>
          <p:cNvPicPr>
            <a:picLocks noChangeAspect="1"/>
          </p:cNvPicPr>
          <p:nvPr/>
        </p:nvPicPr>
        <p:blipFill>
          <a:blip r:embed="rId6"/>
          <a:srcRect b="90"/>
          <a:stretch>
            <a:fillRect/>
          </a:stretch>
        </p:blipFill>
        <p:spPr>
          <a:xfrm>
            <a:off x="10777971" y="6066850"/>
            <a:ext cx="7209147" cy="4364811"/>
          </a:xfrm>
          <a:prstGeom prst="rect">
            <a:avLst/>
          </a:prstGeom>
        </p:spPr>
      </p:pic>
      <p:sp>
        <p:nvSpPr>
          <p:cNvPr id="9" name="TextBox 9"/>
          <p:cNvSpPr txBox="1"/>
          <p:nvPr/>
        </p:nvSpPr>
        <p:spPr>
          <a:xfrm>
            <a:off x="589424" y="1613731"/>
            <a:ext cx="10237784" cy="1796124"/>
          </a:xfrm>
          <a:prstGeom prst="rect">
            <a:avLst/>
          </a:prstGeom>
        </p:spPr>
        <p:txBody>
          <a:bodyPr lIns="0" tIns="0" rIns="0" bIns="0" rtlCol="0" anchor="t">
            <a:spAutoFit/>
          </a:bodyPr>
          <a:lstStyle/>
          <a:p>
            <a:pPr algn="ctr">
              <a:lnSpc>
                <a:spcPts val="7289"/>
              </a:lnSpc>
            </a:pPr>
            <a:r>
              <a:rPr lang="en-US" sz="4673">
                <a:solidFill>
                  <a:srgbClr val="DF8A46"/>
                </a:solidFill>
                <a:latin typeface="Fraunces Bold"/>
              </a:rPr>
              <a:t>BÀI 6:</a:t>
            </a:r>
          </a:p>
          <a:p>
            <a:pPr algn="ctr">
              <a:lnSpc>
                <a:spcPts val="7289"/>
              </a:lnSpc>
            </a:pPr>
            <a:r>
              <a:rPr lang="en-US" sz="4673">
                <a:solidFill>
                  <a:srgbClr val="DF8A46"/>
                </a:solidFill>
                <a:latin typeface="Fraunces Bold"/>
              </a:rPr>
              <a:t>TRUYỆN NGỤ NGÔN VÀ TỤC NGỮ</a:t>
            </a:r>
          </a:p>
        </p:txBody>
      </p:sp>
      <p:sp>
        <p:nvSpPr>
          <p:cNvPr id="10" name="TextBox 10"/>
          <p:cNvSpPr txBox="1"/>
          <p:nvPr/>
        </p:nvSpPr>
        <p:spPr>
          <a:xfrm>
            <a:off x="2667000" y="4333592"/>
            <a:ext cx="5675263" cy="1327151"/>
          </a:xfrm>
          <a:prstGeom prst="rect">
            <a:avLst/>
          </a:prstGeom>
        </p:spPr>
        <p:txBody>
          <a:bodyPr lIns="0" tIns="0" rIns="0" bIns="0" rtlCol="0" anchor="t">
            <a:spAutoFit/>
          </a:bodyPr>
          <a:lstStyle/>
          <a:p>
            <a:pPr algn="ctr">
              <a:lnSpc>
                <a:spcPts val="9799"/>
              </a:lnSpc>
            </a:pPr>
            <a:r>
              <a:rPr lang="en-US" sz="6998">
                <a:solidFill>
                  <a:srgbClr val="596262"/>
                </a:solidFill>
                <a:latin typeface="Paytone One"/>
              </a:rPr>
              <a:t>Kĩ năng viết </a:t>
            </a:r>
          </a:p>
        </p:txBody>
      </p:sp>
      <p:sp>
        <p:nvSpPr>
          <p:cNvPr id="11" name="TextBox 11"/>
          <p:cNvSpPr txBox="1"/>
          <p:nvPr/>
        </p:nvSpPr>
        <p:spPr>
          <a:xfrm>
            <a:off x="353043" y="5890411"/>
            <a:ext cx="10474165" cy="1890568"/>
          </a:xfrm>
          <a:prstGeom prst="rect">
            <a:avLst/>
          </a:prstGeom>
        </p:spPr>
        <p:txBody>
          <a:bodyPr lIns="0" tIns="0" rIns="0" bIns="0" rtlCol="0" anchor="t">
            <a:spAutoFit/>
          </a:bodyPr>
          <a:lstStyle/>
          <a:p>
            <a:pPr algn="ctr">
              <a:lnSpc>
                <a:spcPts val="7642"/>
              </a:lnSpc>
            </a:pPr>
            <a:r>
              <a:rPr lang="en-US" sz="4898">
                <a:solidFill>
                  <a:srgbClr val="6E9277"/>
                </a:solidFill>
                <a:latin typeface="Arimo"/>
              </a:rPr>
              <a:t>VIẾT BÀI VĂN </a:t>
            </a:r>
          </a:p>
          <a:p>
            <a:pPr algn="ctr">
              <a:lnSpc>
                <a:spcPts val="7642"/>
              </a:lnSpc>
            </a:pPr>
            <a:r>
              <a:rPr lang="en-US" sz="4898">
                <a:solidFill>
                  <a:srgbClr val="6E9277"/>
                </a:solidFill>
                <a:latin typeface="Arimo"/>
              </a:rPr>
              <a:t>PHÂN TÍCH ĐẶC ĐIỂM NHÂN VẬT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a:off x="5421260" y="1647085"/>
            <a:ext cx="13233618" cy="3056353"/>
            <a:chOff x="0" y="0"/>
            <a:chExt cx="17644824" cy="4075138"/>
          </a:xfrm>
        </p:grpSpPr>
        <p:sp>
          <p:nvSpPr>
            <p:cNvPr id="3" name="Freeform 3"/>
            <p:cNvSpPr/>
            <p:nvPr/>
          </p:nvSpPr>
          <p:spPr>
            <a:xfrm>
              <a:off x="0" y="0"/>
              <a:ext cx="17644872" cy="4075167"/>
            </a:xfrm>
            <a:custGeom>
              <a:avLst/>
              <a:gdLst/>
              <a:ahLst/>
              <a:cxnLst/>
              <a:rect l="l" t="t" r="r" b="b"/>
              <a:pathLst>
                <a:path w="17644872" h="4075167">
                  <a:moveTo>
                    <a:pt x="0" y="0"/>
                  </a:moveTo>
                  <a:lnTo>
                    <a:pt x="17644872" y="0"/>
                  </a:lnTo>
                  <a:lnTo>
                    <a:pt x="17644872" y="4075167"/>
                  </a:lnTo>
                  <a:lnTo>
                    <a:pt x="0" y="4075167"/>
                  </a:lnTo>
                  <a:close/>
                </a:path>
              </a:pathLst>
            </a:custGeom>
            <a:solidFill>
              <a:srgbClr val="FFFFFF"/>
            </a:solidFill>
          </p:spPr>
        </p:sp>
      </p:grpSp>
      <p:pic>
        <p:nvPicPr>
          <p:cNvPr id="4" name="Picture 4"/>
          <p:cNvPicPr>
            <a:picLocks noChangeAspect="1"/>
          </p:cNvPicPr>
          <p:nvPr/>
        </p:nvPicPr>
        <p:blipFill>
          <a:blip r:embed="rId2"/>
          <a:srcRect t="20220" b="9095"/>
          <a:stretch>
            <a:fillRect/>
          </a:stretch>
        </p:blipFill>
        <p:spPr>
          <a:xfrm rot="5400000">
            <a:off x="506696" y="-666009"/>
            <a:ext cx="4703438" cy="6035457"/>
          </a:xfrm>
          <a:prstGeom prst="rect">
            <a:avLst/>
          </a:prstGeom>
        </p:spPr>
      </p:pic>
      <p:grpSp>
        <p:nvGrpSpPr>
          <p:cNvPr id="5" name="Group 5"/>
          <p:cNvGrpSpPr/>
          <p:nvPr/>
        </p:nvGrpSpPr>
        <p:grpSpPr>
          <a:xfrm>
            <a:off x="5876144" y="524474"/>
            <a:ext cx="3086100" cy="1084526"/>
            <a:chOff x="0" y="0"/>
            <a:chExt cx="4114800" cy="1446035"/>
          </a:xfrm>
        </p:grpSpPr>
        <p:sp>
          <p:nvSpPr>
            <p:cNvPr id="6" name="Freeform 6"/>
            <p:cNvSpPr/>
            <p:nvPr/>
          </p:nvSpPr>
          <p:spPr>
            <a:xfrm>
              <a:off x="0" y="0"/>
              <a:ext cx="4114800" cy="1446022"/>
            </a:xfrm>
            <a:custGeom>
              <a:avLst/>
              <a:gdLst/>
              <a:ahLst/>
              <a:cxnLst/>
              <a:rect l="l" t="t" r="r" b="b"/>
              <a:pathLst>
                <a:path w="4114800" h="1446022">
                  <a:moveTo>
                    <a:pt x="647700" y="0"/>
                  </a:moveTo>
                  <a:lnTo>
                    <a:pt x="3467100" y="0"/>
                  </a:lnTo>
                  <a:cubicBezTo>
                    <a:pt x="3638931" y="0"/>
                    <a:pt x="3803650" y="68199"/>
                    <a:pt x="3925062" y="189738"/>
                  </a:cubicBezTo>
                  <a:cubicBezTo>
                    <a:pt x="4046474" y="311277"/>
                    <a:pt x="4114800" y="475869"/>
                    <a:pt x="4114800" y="647700"/>
                  </a:cubicBezTo>
                  <a:lnTo>
                    <a:pt x="4114800" y="798322"/>
                  </a:lnTo>
                  <a:cubicBezTo>
                    <a:pt x="4114800" y="1156081"/>
                    <a:pt x="3824859" y="1446022"/>
                    <a:pt x="3467100" y="1446022"/>
                  </a:cubicBezTo>
                  <a:lnTo>
                    <a:pt x="647700" y="1446022"/>
                  </a:lnTo>
                  <a:cubicBezTo>
                    <a:pt x="475869" y="1446022"/>
                    <a:pt x="311150" y="1377823"/>
                    <a:pt x="189738" y="1256284"/>
                  </a:cubicBezTo>
                  <a:cubicBezTo>
                    <a:pt x="68326" y="1134745"/>
                    <a:pt x="0" y="970153"/>
                    <a:pt x="0" y="798322"/>
                  </a:cubicBezTo>
                  <a:lnTo>
                    <a:pt x="0" y="647700"/>
                  </a:lnTo>
                  <a:cubicBezTo>
                    <a:pt x="0" y="475869"/>
                    <a:pt x="68199" y="311150"/>
                    <a:pt x="189738" y="189738"/>
                  </a:cubicBezTo>
                  <a:cubicBezTo>
                    <a:pt x="311277" y="68326"/>
                    <a:pt x="475869" y="0"/>
                    <a:pt x="647700" y="0"/>
                  </a:cubicBezTo>
                  <a:close/>
                </a:path>
              </a:pathLst>
            </a:custGeom>
            <a:solidFill>
              <a:srgbClr val="F7AF76"/>
            </a:solidFill>
          </p:spPr>
        </p:sp>
      </p:grpSp>
      <p:pic>
        <p:nvPicPr>
          <p:cNvPr id="7" name="Picture 7"/>
          <p:cNvPicPr>
            <a:picLocks noChangeAspect="1"/>
          </p:cNvPicPr>
          <p:nvPr/>
        </p:nvPicPr>
        <p:blipFill>
          <a:blip r:embed="rId3"/>
          <a:srcRect r="12"/>
          <a:stretch>
            <a:fillRect/>
          </a:stretch>
        </p:blipFill>
        <p:spPr>
          <a:xfrm>
            <a:off x="13474292" y="-793776"/>
            <a:ext cx="5658501" cy="2213889"/>
          </a:xfrm>
          <a:prstGeom prst="rect">
            <a:avLst/>
          </a:prstGeom>
        </p:spPr>
      </p:pic>
      <p:pic>
        <p:nvPicPr>
          <p:cNvPr id="8" name="Picture 8"/>
          <p:cNvPicPr>
            <a:picLocks noChangeAspect="1"/>
          </p:cNvPicPr>
          <p:nvPr/>
        </p:nvPicPr>
        <p:blipFill>
          <a:blip r:embed="rId4"/>
          <a:srcRect r="53"/>
          <a:stretch>
            <a:fillRect/>
          </a:stretch>
        </p:blipFill>
        <p:spPr>
          <a:xfrm>
            <a:off x="-588471" y="9258300"/>
            <a:ext cx="7602093" cy="8229600"/>
          </a:xfrm>
          <a:prstGeom prst="rect">
            <a:avLst/>
          </a:prstGeom>
        </p:spPr>
      </p:pic>
      <p:pic>
        <p:nvPicPr>
          <p:cNvPr id="9" name="Picture 9"/>
          <p:cNvPicPr>
            <a:picLocks noChangeAspect="1"/>
          </p:cNvPicPr>
          <p:nvPr/>
        </p:nvPicPr>
        <p:blipFill>
          <a:blip r:embed="rId5"/>
          <a:srcRect r="33"/>
          <a:stretch>
            <a:fillRect/>
          </a:stretch>
        </p:blipFill>
        <p:spPr>
          <a:xfrm>
            <a:off x="12886020" y="7072822"/>
            <a:ext cx="5401980" cy="3214178"/>
          </a:xfrm>
          <a:prstGeom prst="rect">
            <a:avLst/>
          </a:prstGeom>
        </p:spPr>
      </p:pic>
      <p:sp>
        <p:nvSpPr>
          <p:cNvPr id="10" name="TextBox 10"/>
          <p:cNvSpPr txBox="1"/>
          <p:nvPr/>
        </p:nvSpPr>
        <p:spPr>
          <a:xfrm>
            <a:off x="105794" y="1618510"/>
            <a:ext cx="5505243" cy="2066925"/>
          </a:xfrm>
          <a:prstGeom prst="rect">
            <a:avLst/>
          </a:prstGeom>
        </p:spPr>
        <p:txBody>
          <a:bodyPr lIns="0" tIns="0" rIns="0" bIns="0" rtlCol="0" anchor="t">
            <a:spAutoFit/>
          </a:bodyPr>
          <a:lstStyle/>
          <a:p>
            <a:pPr algn="ctr">
              <a:lnSpc>
                <a:spcPts val="8038"/>
              </a:lnSpc>
            </a:pPr>
            <a:r>
              <a:rPr lang="en-US" sz="6698">
                <a:solidFill>
                  <a:srgbClr val="FFFFFF"/>
                </a:solidFill>
                <a:latin typeface="Arimo"/>
              </a:rPr>
              <a:t>Hình thành kiến thức mới</a:t>
            </a:r>
          </a:p>
        </p:txBody>
      </p:sp>
      <p:sp>
        <p:nvSpPr>
          <p:cNvPr id="11" name="TextBox 11"/>
          <p:cNvSpPr txBox="1"/>
          <p:nvPr/>
        </p:nvSpPr>
        <p:spPr>
          <a:xfrm>
            <a:off x="6432747" y="2049410"/>
            <a:ext cx="12081001" cy="2654028"/>
          </a:xfrm>
          <a:prstGeom prst="rect">
            <a:avLst/>
          </a:prstGeom>
        </p:spPr>
        <p:txBody>
          <a:bodyPr lIns="0" tIns="0" rIns="0" bIns="0" rtlCol="0" anchor="t">
            <a:spAutoFit/>
          </a:bodyPr>
          <a:lstStyle/>
          <a:p>
            <a:pPr algn="just">
              <a:lnSpc>
                <a:spcPts val="5290"/>
              </a:lnSpc>
            </a:pPr>
            <a:r>
              <a:rPr lang="en-US" sz="4199">
                <a:solidFill>
                  <a:srgbClr val="6E9277"/>
                </a:solidFill>
                <a:latin typeface="Fraunces Bold"/>
              </a:rPr>
              <a:t>NHẮC LẠI YÊU CẦU KIỂU BÀI VIẾT BÀI VĂN PHÂN TÍCH ĐẶC ĐIỂM CỦA NHÂN VẬT VÀ ĐỊNH HƯỚNG PHÂN TÍCH NHÂN VẬT TRUYỆN NGỤ NGÔN</a:t>
            </a:r>
          </a:p>
        </p:txBody>
      </p:sp>
      <p:sp>
        <p:nvSpPr>
          <p:cNvPr id="12" name="TextBox 12"/>
          <p:cNvSpPr txBox="1"/>
          <p:nvPr/>
        </p:nvSpPr>
        <p:spPr>
          <a:xfrm>
            <a:off x="5876144" y="451738"/>
            <a:ext cx="3086100" cy="968375"/>
          </a:xfrm>
          <a:prstGeom prst="rect">
            <a:avLst/>
          </a:prstGeom>
        </p:spPr>
        <p:txBody>
          <a:bodyPr lIns="0" tIns="0" rIns="0" bIns="0" rtlCol="0" anchor="t">
            <a:spAutoFit/>
          </a:bodyPr>
          <a:lstStyle/>
          <a:p>
            <a:pPr algn="ctr">
              <a:lnSpc>
                <a:spcPts val="7000"/>
              </a:lnSpc>
            </a:pPr>
            <a:r>
              <a:rPr lang="en-US" sz="4999">
                <a:solidFill>
                  <a:srgbClr val="FFFAEF"/>
                </a:solidFill>
                <a:latin typeface="Fraunces Bold"/>
              </a:rPr>
              <a:t>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a:off x="5421260" y="1647085"/>
            <a:ext cx="13233618" cy="1734290"/>
            <a:chOff x="0" y="0"/>
            <a:chExt cx="17644824" cy="2312387"/>
          </a:xfrm>
        </p:grpSpPr>
        <p:sp>
          <p:nvSpPr>
            <p:cNvPr id="3" name="Freeform 3"/>
            <p:cNvSpPr/>
            <p:nvPr/>
          </p:nvSpPr>
          <p:spPr>
            <a:xfrm>
              <a:off x="0" y="0"/>
              <a:ext cx="17644872" cy="2312416"/>
            </a:xfrm>
            <a:custGeom>
              <a:avLst/>
              <a:gdLst/>
              <a:ahLst/>
              <a:cxnLst/>
              <a:rect l="l" t="t" r="r" b="b"/>
              <a:pathLst>
                <a:path w="17644872" h="2312416">
                  <a:moveTo>
                    <a:pt x="0" y="0"/>
                  </a:moveTo>
                  <a:lnTo>
                    <a:pt x="17644872" y="0"/>
                  </a:lnTo>
                  <a:lnTo>
                    <a:pt x="17644872" y="2312416"/>
                  </a:lnTo>
                  <a:lnTo>
                    <a:pt x="0" y="2312416"/>
                  </a:lnTo>
                  <a:close/>
                </a:path>
              </a:pathLst>
            </a:custGeom>
            <a:solidFill>
              <a:srgbClr val="FFFFFF"/>
            </a:solidFill>
          </p:spPr>
        </p:sp>
      </p:grpSp>
      <p:pic>
        <p:nvPicPr>
          <p:cNvPr id="4" name="Picture 4"/>
          <p:cNvPicPr>
            <a:picLocks noChangeAspect="1"/>
          </p:cNvPicPr>
          <p:nvPr/>
        </p:nvPicPr>
        <p:blipFill>
          <a:blip r:embed="rId3"/>
          <a:srcRect t="19575" r="26794" b="8450"/>
          <a:stretch>
            <a:fillRect/>
          </a:stretch>
        </p:blipFill>
        <p:spPr>
          <a:xfrm rot="5400000">
            <a:off x="1327041" y="-1327041"/>
            <a:ext cx="3381375" cy="6035457"/>
          </a:xfrm>
          <a:prstGeom prst="rect">
            <a:avLst/>
          </a:prstGeom>
        </p:spPr>
      </p:pic>
      <p:pic>
        <p:nvPicPr>
          <p:cNvPr id="5" name="Picture 5"/>
          <p:cNvPicPr>
            <a:picLocks noChangeAspect="1"/>
          </p:cNvPicPr>
          <p:nvPr/>
        </p:nvPicPr>
        <p:blipFill>
          <a:blip r:embed="rId4"/>
          <a:srcRect r="80"/>
          <a:stretch>
            <a:fillRect/>
          </a:stretch>
        </p:blipFill>
        <p:spPr>
          <a:xfrm>
            <a:off x="4825834" y="155593"/>
            <a:ext cx="1050310" cy="911144"/>
          </a:xfrm>
          <a:prstGeom prst="rect">
            <a:avLst/>
          </a:prstGeom>
        </p:spPr>
      </p:pic>
      <p:pic>
        <p:nvPicPr>
          <p:cNvPr id="6" name="Picture 6"/>
          <p:cNvPicPr>
            <a:picLocks noChangeAspect="1"/>
          </p:cNvPicPr>
          <p:nvPr/>
        </p:nvPicPr>
        <p:blipFill>
          <a:blip r:embed="rId5"/>
          <a:srcRect r="12"/>
          <a:stretch>
            <a:fillRect/>
          </a:stretch>
        </p:blipFill>
        <p:spPr>
          <a:xfrm>
            <a:off x="13110147" y="-793776"/>
            <a:ext cx="5658501" cy="2213889"/>
          </a:xfrm>
          <a:prstGeom prst="rect">
            <a:avLst/>
          </a:prstGeom>
        </p:spPr>
      </p:pic>
      <p:pic>
        <p:nvPicPr>
          <p:cNvPr id="7" name="Picture 7"/>
          <p:cNvPicPr>
            <a:picLocks noChangeAspect="1"/>
          </p:cNvPicPr>
          <p:nvPr/>
        </p:nvPicPr>
        <p:blipFill>
          <a:blip r:embed="rId6"/>
          <a:srcRect r="33"/>
          <a:stretch>
            <a:fillRect/>
          </a:stretch>
        </p:blipFill>
        <p:spPr>
          <a:xfrm>
            <a:off x="12886020" y="7072822"/>
            <a:ext cx="5401980" cy="3214178"/>
          </a:xfrm>
          <a:prstGeom prst="rect">
            <a:avLst/>
          </a:prstGeom>
        </p:spPr>
      </p:pic>
      <p:grpSp>
        <p:nvGrpSpPr>
          <p:cNvPr id="8" name="Group 8"/>
          <p:cNvGrpSpPr/>
          <p:nvPr/>
        </p:nvGrpSpPr>
        <p:grpSpPr>
          <a:xfrm>
            <a:off x="6170829" y="4323692"/>
            <a:ext cx="12117171" cy="4934608"/>
            <a:chOff x="0" y="0"/>
            <a:chExt cx="15198336" cy="6189384"/>
          </a:xfrm>
        </p:grpSpPr>
        <p:sp>
          <p:nvSpPr>
            <p:cNvPr id="9" name="Freeform 9"/>
            <p:cNvSpPr/>
            <p:nvPr/>
          </p:nvSpPr>
          <p:spPr>
            <a:xfrm>
              <a:off x="0" y="0"/>
              <a:ext cx="15198217" cy="6189223"/>
            </a:xfrm>
            <a:custGeom>
              <a:avLst/>
              <a:gdLst/>
              <a:ahLst/>
              <a:cxnLst/>
              <a:rect l="l" t="t" r="r" b="b"/>
              <a:pathLst>
                <a:path w="15198217" h="6189223">
                  <a:moveTo>
                    <a:pt x="175387" y="0"/>
                  </a:moveTo>
                  <a:lnTo>
                    <a:pt x="15022957" y="0"/>
                  </a:lnTo>
                  <a:cubicBezTo>
                    <a:pt x="15069438" y="0"/>
                    <a:pt x="15114015" y="19748"/>
                    <a:pt x="15146908" y="55021"/>
                  </a:cubicBezTo>
                  <a:cubicBezTo>
                    <a:pt x="15179802" y="90295"/>
                    <a:pt x="15198217" y="138098"/>
                    <a:pt x="15198217" y="187944"/>
                  </a:cubicBezTo>
                  <a:lnTo>
                    <a:pt x="15198217" y="6001279"/>
                  </a:lnTo>
                  <a:cubicBezTo>
                    <a:pt x="15198217" y="6051125"/>
                    <a:pt x="15179802" y="6098928"/>
                    <a:pt x="15146908" y="6134202"/>
                  </a:cubicBezTo>
                  <a:cubicBezTo>
                    <a:pt x="15114015" y="6169475"/>
                    <a:pt x="15069438" y="6189223"/>
                    <a:pt x="15022957" y="6189223"/>
                  </a:cubicBezTo>
                  <a:lnTo>
                    <a:pt x="175387" y="6189223"/>
                  </a:lnTo>
                  <a:cubicBezTo>
                    <a:pt x="128905" y="6189223"/>
                    <a:pt x="84328" y="6169475"/>
                    <a:pt x="51435" y="6134202"/>
                  </a:cubicBezTo>
                  <a:cubicBezTo>
                    <a:pt x="18542" y="6098928"/>
                    <a:pt x="0" y="6051261"/>
                    <a:pt x="0" y="6001279"/>
                  </a:cubicBezTo>
                  <a:lnTo>
                    <a:pt x="0" y="188080"/>
                  </a:lnTo>
                  <a:cubicBezTo>
                    <a:pt x="0" y="138234"/>
                    <a:pt x="18415" y="90431"/>
                    <a:pt x="51308" y="55158"/>
                  </a:cubicBezTo>
                  <a:cubicBezTo>
                    <a:pt x="84201" y="19884"/>
                    <a:pt x="128905" y="0"/>
                    <a:pt x="175387" y="0"/>
                  </a:cubicBezTo>
                  <a:close/>
                </a:path>
              </a:pathLst>
            </a:custGeom>
            <a:solidFill>
              <a:srgbClr val="FFE8A8"/>
            </a:solidFill>
          </p:spPr>
        </p:sp>
      </p:grpSp>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44765" y="5856095"/>
            <a:ext cx="3981069" cy="4114800"/>
          </a:xfrm>
          <a:prstGeom prst="rect">
            <a:avLst/>
          </a:prstGeom>
        </p:spPr>
      </p:pic>
      <p:sp>
        <p:nvSpPr>
          <p:cNvPr id="11" name="TextBox 11"/>
          <p:cNvSpPr txBox="1"/>
          <p:nvPr/>
        </p:nvSpPr>
        <p:spPr>
          <a:xfrm>
            <a:off x="7114289" y="1645233"/>
            <a:ext cx="9847561" cy="1566544"/>
          </a:xfrm>
          <a:prstGeom prst="rect">
            <a:avLst/>
          </a:prstGeom>
        </p:spPr>
        <p:txBody>
          <a:bodyPr lIns="0" tIns="0" rIns="0" bIns="0" rtlCol="0" anchor="t">
            <a:spAutoFit/>
          </a:bodyPr>
          <a:lstStyle/>
          <a:p>
            <a:pPr algn="ctr">
              <a:lnSpc>
                <a:spcPts val="12880"/>
              </a:lnSpc>
            </a:pPr>
            <a:r>
              <a:rPr lang="en-US" sz="9200">
                <a:solidFill>
                  <a:srgbClr val="000000"/>
                </a:solidFill>
                <a:latin typeface="Noto Sans Bold"/>
              </a:rPr>
              <a:t>HỎI CHUYÊN GIA</a:t>
            </a:r>
          </a:p>
        </p:txBody>
      </p:sp>
      <p:sp>
        <p:nvSpPr>
          <p:cNvPr id="12" name="TextBox 12"/>
          <p:cNvSpPr txBox="1"/>
          <p:nvPr/>
        </p:nvSpPr>
        <p:spPr>
          <a:xfrm>
            <a:off x="5860548" y="4354830"/>
            <a:ext cx="12064822" cy="5320030"/>
          </a:xfrm>
          <a:prstGeom prst="rect">
            <a:avLst/>
          </a:prstGeom>
        </p:spPr>
        <p:txBody>
          <a:bodyPr lIns="0" tIns="0" rIns="0" bIns="0" rtlCol="0" anchor="t">
            <a:spAutoFit/>
          </a:bodyPr>
          <a:lstStyle/>
          <a:p>
            <a:pPr marL="928369" lvl="1" indent="-464185" algn="just">
              <a:lnSpc>
                <a:spcPts val="6019"/>
              </a:lnSpc>
              <a:buFont typeface="Arial"/>
              <a:buChar char="•"/>
            </a:pPr>
            <a:r>
              <a:rPr lang="en-US" sz="4299">
                <a:solidFill>
                  <a:srgbClr val="000000"/>
                </a:solidFill>
                <a:latin typeface="Roboto Condensed"/>
              </a:rPr>
              <a:t>GV tập hợp một nhóm HS ngẫu nhiên (3-4 HS) thành nhóm chuyên gia và ngồi phía trên lớp học. </a:t>
            </a:r>
          </a:p>
          <a:p>
            <a:pPr marL="928369" lvl="1" indent="-464185" algn="just">
              <a:lnSpc>
                <a:spcPts val="6019"/>
              </a:lnSpc>
              <a:buFont typeface="Arial"/>
              <a:buChar char="•"/>
            </a:pPr>
            <a:r>
              <a:rPr lang="en-US" sz="4299">
                <a:solidFill>
                  <a:srgbClr val="000000"/>
                </a:solidFill>
                <a:latin typeface="Roboto Condensed"/>
              </a:rPr>
              <a:t>Các bạn HS ngồi dưới có thể đặt các câu hỏi cho nhóm chuyên gia, nội dung các câu hỏi xoay quanh yêu cầu của kiểu bài viết bài văn phân tích đặc điểm nhân vật và quy trình viết của kiểu bài này.</a:t>
            </a:r>
          </a:p>
          <a:p>
            <a:pPr algn="just">
              <a:lnSpc>
                <a:spcPts val="6019"/>
              </a:lnSpc>
            </a:pPr>
            <a:endParaRPr lang="en-US" sz="4299">
              <a:solidFill>
                <a:srgbClr val="000000"/>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3"/>
          <a:stretch>
            <a:fillRect/>
          </a:stretch>
        </p:blipFill>
        <p:spPr>
          <a:xfrm>
            <a:off x="12886020" y="7072822"/>
            <a:ext cx="5401980" cy="321417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33666" y="1317323"/>
            <a:ext cx="7652354" cy="7652354"/>
          </a:xfrm>
          <a:prstGeom prst="rect">
            <a:avLst/>
          </a:prstGeom>
        </p:spPr>
      </p:pic>
      <p:grpSp>
        <p:nvGrpSpPr>
          <p:cNvPr id="4" name="Group 4"/>
          <p:cNvGrpSpPr/>
          <p:nvPr/>
        </p:nvGrpSpPr>
        <p:grpSpPr>
          <a:xfrm>
            <a:off x="4237817" y="435299"/>
            <a:ext cx="3817747" cy="3834857"/>
            <a:chOff x="-18381" y="0"/>
            <a:chExt cx="1005497" cy="1010003"/>
          </a:xfrm>
        </p:grpSpPr>
        <p:sp>
          <p:nvSpPr>
            <p:cNvPr id="5" name="Freeform 5"/>
            <p:cNvSpPr/>
            <p:nvPr/>
          </p:nvSpPr>
          <p:spPr>
            <a:xfrm>
              <a:off x="-18381" y="0"/>
              <a:ext cx="1005497" cy="1010003"/>
            </a:xfrm>
            <a:custGeom>
              <a:avLst/>
              <a:gdLst/>
              <a:ahLst/>
              <a:cxnLst/>
              <a:rect l="l" t="t" r="r" b="b"/>
              <a:pathLst>
                <a:path w="1005497" h="1010003">
                  <a:moveTo>
                    <a:pt x="502748" y="0"/>
                  </a:moveTo>
                  <a:cubicBezTo>
                    <a:pt x="780771" y="1243"/>
                    <a:pt x="1005496" y="226976"/>
                    <a:pt x="1005496" y="505002"/>
                  </a:cubicBezTo>
                  <a:cubicBezTo>
                    <a:pt x="1005496" y="783028"/>
                    <a:pt x="780771" y="1008760"/>
                    <a:pt x="502748" y="1010003"/>
                  </a:cubicBezTo>
                  <a:cubicBezTo>
                    <a:pt x="224725" y="1008760"/>
                    <a:pt x="0" y="783028"/>
                    <a:pt x="0" y="505002"/>
                  </a:cubicBezTo>
                  <a:cubicBezTo>
                    <a:pt x="0" y="226976"/>
                    <a:pt x="224725" y="1243"/>
                    <a:pt x="502748" y="0"/>
                  </a:cubicBezTo>
                  <a:close/>
                </a:path>
              </a:pathLst>
            </a:custGeom>
            <a:solidFill>
              <a:srgbClr val="5CE1E6"/>
            </a:solidFill>
          </p:spPr>
        </p:sp>
        <p:sp>
          <p:nvSpPr>
            <p:cNvPr id="6" name="TextBox 6"/>
            <p:cNvSpPr txBox="1"/>
            <p:nvPr/>
          </p:nvSpPr>
          <p:spPr>
            <a:xfrm>
              <a:off x="154168" y="115600"/>
              <a:ext cx="660400" cy="746125"/>
            </a:xfrm>
            <a:prstGeom prst="rect">
              <a:avLst/>
            </a:prstGeom>
          </p:spPr>
          <p:txBody>
            <a:bodyPr lIns="50800" tIns="50800" rIns="50800" bIns="50800" rtlCol="0" anchor="ctr"/>
            <a:lstStyle/>
            <a:p>
              <a:pPr algn="ctr">
                <a:lnSpc>
                  <a:spcPts val="5880"/>
                </a:lnSpc>
                <a:spcBef>
                  <a:spcPct val="0"/>
                </a:spcBef>
              </a:pPr>
              <a:r>
                <a:rPr lang="en-US" sz="4200" dirty="0" err="1">
                  <a:solidFill>
                    <a:srgbClr val="FFFFFF"/>
                  </a:solidFill>
                  <a:latin typeface="Roboto Condensed"/>
                </a:rPr>
                <a:t>Giới</a:t>
              </a:r>
              <a:r>
                <a:rPr lang="en-US" sz="4200" dirty="0">
                  <a:solidFill>
                    <a:srgbClr val="FFFFFF"/>
                  </a:solidFill>
                  <a:latin typeface="Roboto Condensed"/>
                </a:rPr>
                <a:t> </a:t>
              </a:r>
              <a:r>
                <a:rPr lang="en-US" sz="4200" dirty="0" err="1">
                  <a:solidFill>
                    <a:srgbClr val="FFFFFF"/>
                  </a:solidFill>
                  <a:latin typeface="Roboto Condensed"/>
                </a:rPr>
                <a:t>thiệu</a:t>
              </a:r>
              <a:r>
                <a:rPr lang="en-US" sz="4200" dirty="0">
                  <a:solidFill>
                    <a:srgbClr val="FFFFFF"/>
                  </a:solidFill>
                  <a:latin typeface="Roboto Condensed"/>
                </a:rPr>
                <a:t> </a:t>
              </a:r>
              <a:r>
                <a:rPr lang="en-US" sz="4200" dirty="0" err="1">
                  <a:solidFill>
                    <a:srgbClr val="FFFFFF"/>
                  </a:solidFill>
                  <a:latin typeface="Roboto Condensed"/>
                </a:rPr>
                <a:t>được</a:t>
              </a:r>
              <a:r>
                <a:rPr lang="en-US" sz="4200" dirty="0">
                  <a:solidFill>
                    <a:srgbClr val="FFFFFF"/>
                  </a:solidFill>
                  <a:latin typeface="Roboto Condensed"/>
                </a:rPr>
                <a:t> </a:t>
              </a:r>
              <a:r>
                <a:rPr lang="en-US" sz="4200" dirty="0" err="1">
                  <a:solidFill>
                    <a:srgbClr val="FFFFFF"/>
                  </a:solidFill>
                  <a:latin typeface="Roboto Condensed"/>
                </a:rPr>
                <a:t>nhân</a:t>
              </a:r>
              <a:r>
                <a:rPr lang="en-US" sz="4200" dirty="0">
                  <a:solidFill>
                    <a:srgbClr val="FFFFFF"/>
                  </a:solidFill>
                  <a:latin typeface="Roboto Condensed"/>
                </a:rPr>
                <a:t> </a:t>
              </a:r>
              <a:r>
                <a:rPr lang="en-US" sz="4200" dirty="0" err="1">
                  <a:solidFill>
                    <a:srgbClr val="FFFFFF"/>
                  </a:solidFill>
                  <a:latin typeface="Roboto Condensed"/>
                </a:rPr>
                <a:t>vật</a:t>
              </a:r>
              <a:r>
                <a:rPr lang="en-US" sz="4200" dirty="0">
                  <a:solidFill>
                    <a:srgbClr val="FFFFFF"/>
                  </a:solidFill>
                  <a:latin typeface="Roboto Condensed"/>
                </a:rPr>
                <a:t> </a:t>
              </a:r>
              <a:r>
                <a:rPr lang="en-US" sz="4200" dirty="0" err="1">
                  <a:solidFill>
                    <a:srgbClr val="FFFFFF"/>
                  </a:solidFill>
                  <a:latin typeface="Roboto Condensed"/>
                </a:rPr>
                <a:t>trong</a:t>
              </a:r>
              <a:r>
                <a:rPr lang="en-US" sz="4200" dirty="0">
                  <a:solidFill>
                    <a:srgbClr val="FFFFFF"/>
                  </a:solidFill>
                  <a:latin typeface="Roboto Condensed"/>
                </a:rPr>
                <a:t> TPVH</a:t>
              </a:r>
            </a:p>
          </p:txBody>
        </p:sp>
      </p:grpSp>
      <p:grpSp>
        <p:nvGrpSpPr>
          <p:cNvPr id="7" name="Group 7"/>
          <p:cNvGrpSpPr/>
          <p:nvPr/>
        </p:nvGrpSpPr>
        <p:grpSpPr>
          <a:xfrm>
            <a:off x="10107309" y="435299"/>
            <a:ext cx="3817744" cy="3834857"/>
            <a:chOff x="-3763" y="0"/>
            <a:chExt cx="1005497" cy="1010003"/>
          </a:xfrm>
        </p:grpSpPr>
        <p:sp>
          <p:nvSpPr>
            <p:cNvPr id="8" name="Freeform 8"/>
            <p:cNvSpPr/>
            <p:nvPr/>
          </p:nvSpPr>
          <p:spPr>
            <a:xfrm>
              <a:off x="-3763" y="0"/>
              <a:ext cx="1005497" cy="1010003"/>
            </a:xfrm>
            <a:custGeom>
              <a:avLst/>
              <a:gdLst/>
              <a:ahLst/>
              <a:cxnLst/>
              <a:rect l="l" t="t" r="r" b="b"/>
              <a:pathLst>
                <a:path w="1005497" h="1010003">
                  <a:moveTo>
                    <a:pt x="502749" y="0"/>
                  </a:moveTo>
                  <a:cubicBezTo>
                    <a:pt x="780772" y="1243"/>
                    <a:pt x="1005497" y="226976"/>
                    <a:pt x="1005497" y="505002"/>
                  </a:cubicBezTo>
                  <a:cubicBezTo>
                    <a:pt x="1005497" y="783028"/>
                    <a:pt x="780772" y="1008760"/>
                    <a:pt x="502749" y="1010003"/>
                  </a:cubicBezTo>
                  <a:cubicBezTo>
                    <a:pt x="224726" y="1008760"/>
                    <a:pt x="0" y="783028"/>
                    <a:pt x="0" y="505002"/>
                  </a:cubicBezTo>
                  <a:cubicBezTo>
                    <a:pt x="0" y="226976"/>
                    <a:pt x="224726" y="1243"/>
                    <a:pt x="502749" y="0"/>
                  </a:cubicBezTo>
                  <a:close/>
                </a:path>
              </a:pathLst>
            </a:custGeom>
            <a:solidFill>
              <a:srgbClr val="00C2CB"/>
            </a:solidFill>
          </p:spPr>
        </p:sp>
        <p:sp>
          <p:nvSpPr>
            <p:cNvPr id="9" name="TextBox 9"/>
            <p:cNvSpPr txBox="1"/>
            <p:nvPr/>
          </p:nvSpPr>
          <p:spPr>
            <a:xfrm>
              <a:off x="67942" y="125125"/>
              <a:ext cx="890544" cy="727075"/>
            </a:xfrm>
            <a:prstGeom prst="rect">
              <a:avLst/>
            </a:prstGeom>
          </p:spPr>
          <p:txBody>
            <a:bodyPr lIns="50800" tIns="50800" rIns="50800" bIns="50800" rtlCol="0" anchor="ctr"/>
            <a:lstStyle/>
            <a:p>
              <a:pPr algn="ctr">
                <a:lnSpc>
                  <a:spcPts val="5180"/>
                </a:lnSpc>
                <a:spcBef>
                  <a:spcPct val="0"/>
                </a:spcBef>
              </a:pPr>
              <a:r>
                <a:rPr lang="en-US" sz="3700" dirty="0" err="1">
                  <a:solidFill>
                    <a:srgbClr val="FFFFFF"/>
                  </a:solidFill>
                  <a:latin typeface="Roboto Condensed"/>
                </a:rPr>
                <a:t>Nêu</a:t>
              </a:r>
              <a:r>
                <a:rPr lang="en-US" sz="3700" dirty="0">
                  <a:solidFill>
                    <a:srgbClr val="FFFFFF"/>
                  </a:solidFill>
                  <a:latin typeface="Roboto Condensed"/>
                </a:rPr>
                <a:t> </a:t>
              </a:r>
              <a:r>
                <a:rPr lang="en-US" sz="3700" dirty="0" err="1">
                  <a:solidFill>
                    <a:srgbClr val="FFFFFF"/>
                  </a:solidFill>
                  <a:latin typeface="Roboto Condensed"/>
                </a:rPr>
                <a:t>được</a:t>
              </a:r>
              <a:r>
                <a:rPr lang="en-US" sz="3700" dirty="0">
                  <a:solidFill>
                    <a:srgbClr val="FFFFFF"/>
                  </a:solidFill>
                  <a:latin typeface="Roboto Condensed"/>
                </a:rPr>
                <a:t> </a:t>
              </a:r>
              <a:r>
                <a:rPr lang="en-US" sz="3700" dirty="0" err="1">
                  <a:solidFill>
                    <a:srgbClr val="FFFFFF"/>
                  </a:solidFill>
                  <a:latin typeface="Roboto Condensed"/>
                </a:rPr>
                <a:t>đặc</a:t>
              </a:r>
              <a:r>
                <a:rPr lang="en-US" sz="3700" dirty="0">
                  <a:solidFill>
                    <a:srgbClr val="FFFFFF"/>
                  </a:solidFill>
                  <a:latin typeface="Roboto Condensed"/>
                </a:rPr>
                <a:t> </a:t>
              </a:r>
              <a:r>
                <a:rPr lang="en-US" sz="3700" dirty="0" err="1">
                  <a:solidFill>
                    <a:srgbClr val="FFFFFF"/>
                  </a:solidFill>
                  <a:latin typeface="Roboto Condensed"/>
                </a:rPr>
                <a:t>điểm</a:t>
              </a:r>
              <a:r>
                <a:rPr lang="en-US" sz="3700" dirty="0">
                  <a:solidFill>
                    <a:srgbClr val="FFFFFF"/>
                  </a:solidFill>
                  <a:latin typeface="Roboto Condensed"/>
                </a:rPr>
                <a:t> </a:t>
              </a:r>
              <a:r>
                <a:rPr lang="en-US" sz="3700" dirty="0" err="1">
                  <a:solidFill>
                    <a:srgbClr val="FFFFFF"/>
                  </a:solidFill>
                  <a:latin typeface="Roboto Condensed"/>
                </a:rPr>
                <a:t>nhân</a:t>
              </a:r>
              <a:r>
                <a:rPr lang="en-US" sz="3700" dirty="0">
                  <a:solidFill>
                    <a:srgbClr val="FFFFFF"/>
                  </a:solidFill>
                  <a:latin typeface="Roboto Condensed"/>
                </a:rPr>
                <a:t> </a:t>
              </a:r>
              <a:r>
                <a:rPr lang="en-US" sz="3700" dirty="0" err="1">
                  <a:solidFill>
                    <a:srgbClr val="FFFFFF"/>
                  </a:solidFill>
                  <a:latin typeface="Roboto Condensed"/>
                </a:rPr>
                <a:t>vật</a:t>
              </a:r>
              <a:r>
                <a:rPr lang="en-US" sz="3700" dirty="0">
                  <a:solidFill>
                    <a:srgbClr val="FFFFFF"/>
                  </a:solidFill>
                  <a:latin typeface="Roboto Condensed"/>
                </a:rPr>
                <a:t> </a:t>
              </a:r>
              <a:r>
                <a:rPr lang="en-US" sz="3700" dirty="0" err="1">
                  <a:solidFill>
                    <a:srgbClr val="FFFFFF"/>
                  </a:solidFill>
                  <a:latin typeface="Roboto Condensed"/>
                </a:rPr>
                <a:t>dựa</a:t>
              </a:r>
              <a:r>
                <a:rPr lang="en-US" sz="3700" dirty="0">
                  <a:solidFill>
                    <a:srgbClr val="FFFFFF"/>
                  </a:solidFill>
                  <a:latin typeface="Roboto Condensed"/>
                </a:rPr>
                <a:t> </a:t>
              </a:r>
              <a:r>
                <a:rPr lang="en-US" sz="3700" dirty="0" err="1">
                  <a:solidFill>
                    <a:srgbClr val="FFFFFF"/>
                  </a:solidFill>
                  <a:latin typeface="Roboto Condensed"/>
                </a:rPr>
                <a:t>trên</a:t>
              </a:r>
              <a:r>
                <a:rPr lang="en-US" sz="3700" dirty="0">
                  <a:solidFill>
                    <a:srgbClr val="FFFFFF"/>
                  </a:solidFill>
                  <a:latin typeface="Roboto Condensed"/>
                </a:rPr>
                <a:t> </a:t>
              </a:r>
              <a:r>
                <a:rPr lang="en-US" sz="3700" dirty="0" err="1">
                  <a:solidFill>
                    <a:srgbClr val="FFFFFF"/>
                  </a:solidFill>
                  <a:latin typeface="Roboto Condensed"/>
                </a:rPr>
                <a:t>bằng</a:t>
              </a:r>
              <a:r>
                <a:rPr lang="en-US" sz="3700" dirty="0">
                  <a:solidFill>
                    <a:srgbClr val="FFFFFF"/>
                  </a:solidFill>
                  <a:latin typeface="Roboto Condensed"/>
                </a:rPr>
                <a:t> </a:t>
              </a:r>
              <a:r>
                <a:rPr lang="en-US" sz="3700" dirty="0" err="1">
                  <a:solidFill>
                    <a:srgbClr val="FFFFFF"/>
                  </a:solidFill>
                  <a:latin typeface="Roboto Condensed"/>
                </a:rPr>
                <a:t>chứng</a:t>
              </a:r>
              <a:r>
                <a:rPr lang="en-US" sz="3700" dirty="0">
                  <a:solidFill>
                    <a:srgbClr val="FFFFFF"/>
                  </a:solidFill>
                  <a:latin typeface="Roboto Condensed"/>
                </a:rPr>
                <a:t> </a:t>
              </a:r>
              <a:r>
                <a:rPr lang="en-US" sz="3700" dirty="0" err="1">
                  <a:solidFill>
                    <a:srgbClr val="FFFFFF"/>
                  </a:solidFill>
                  <a:latin typeface="Roboto Condensed"/>
                </a:rPr>
                <a:t>trong</a:t>
              </a:r>
              <a:r>
                <a:rPr lang="en-US" sz="3700" dirty="0">
                  <a:solidFill>
                    <a:srgbClr val="FFFFFF"/>
                  </a:solidFill>
                  <a:latin typeface="Roboto Condensed"/>
                </a:rPr>
                <a:t> TP</a:t>
              </a:r>
            </a:p>
          </p:txBody>
        </p:sp>
      </p:grpSp>
      <p:grpSp>
        <p:nvGrpSpPr>
          <p:cNvPr id="10" name="Group 10"/>
          <p:cNvGrpSpPr/>
          <p:nvPr/>
        </p:nvGrpSpPr>
        <p:grpSpPr>
          <a:xfrm>
            <a:off x="10279043" y="5944817"/>
            <a:ext cx="3954421" cy="3972144"/>
            <a:chOff x="46508" y="0"/>
            <a:chExt cx="1168094" cy="1173329"/>
          </a:xfrm>
        </p:grpSpPr>
        <p:sp>
          <p:nvSpPr>
            <p:cNvPr id="11" name="Freeform 11"/>
            <p:cNvSpPr/>
            <p:nvPr/>
          </p:nvSpPr>
          <p:spPr>
            <a:xfrm>
              <a:off x="46508" y="0"/>
              <a:ext cx="1168094" cy="1173329"/>
            </a:xfrm>
            <a:custGeom>
              <a:avLst/>
              <a:gdLst/>
              <a:ahLst/>
              <a:cxnLst/>
              <a:rect l="l" t="t" r="r" b="b"/>
              <a:pathLst>
                <a:path w="1168094" h="1173329">
                  <a:moveTo>
                    <a:pt x="584047" y="0"/>
                  </a:moveTo>
                  <a:cubicBezTo>
                    <a:pt x="907029" y="1444"/>
                    <a:pt x="1168094" y="263680"/>
                    <a:pt x="1168094" y="586665"/>
                  </a:cubicBezTo>
                  <a:cubicBezTo>
                    <a:pt x="1168094" y="909650"/>
                    <a:pt x="907029" y="1171885"/>
                    <a:pt x="584047" y="1173329"/>
                  </a:cubicBezTo>
                  <a:cubicBezTo>
                    <a:pt x="261065" y="1171885"/>
                    <a:pt x="0" y="909650"/>
                    <a:pt x="0" y="586665"/>
                  </a:cubicBezTo>
                  <a:cubicBezTo>
                    <a:pt x="0" y="263680"/>
                    <a:pt x="261065" y="1444"/>
                    <a:pt x="584047" y="0"/>
                  </a:cubicBezTo>
                  <a:close/>
                </a:path>
              </a:pathLst>
            </a:custGeom>
            <a:solidFill>
              <a:srgbClr val="03989E"/>
            </a:solidFill>
          </p:spPr>
        </p:sp>
        <p:sp>
          <p:nvSpPr>
            <p:cNvPr id="12" name="TextBox 12"/>
            <p:cNvSpPr txBox="1"/>
            <p:nvPr/>
          </p:nvSpPr>
          <p:spPr>
            <a:xfrm>
              <a:off x="100150" y="233879"/>
              <a:ext cx="1084262" cy="746125"/>
            </a:xfrm>
            <a:prstGeom prst="rect">
              <a:avLst/>
            </a:prstGeom>
          </p:spPr>
          <p:txBody>
            <a:bodyPr lIns="50800" tIns="50800" rIns="50800" bIns="50800" rtlCol="0" anchor="ctr"/>
            <a:lstStyle/>
            <a:p>
              <a:pPr algn="ctr">
                <a:lnSpc>
                  <a:spcPts val="5880"/>
                </a:lnSpc>
                <a:spcBef>
                  <a:spcPct val="0"/>
                </a:spcBef>
              </a:pPr>
              <a:r>
                <a:rPr lang="en-US" sz="4200" dirty="0" err="1">
                  <a:solidFill>
                    <a:srgbClr val="FFFFFF"/>
                  </a:solidFill>
                  <a:latin typeface="Roboto Condensed"/>
                </a:rPr>
                <a:t>Nhận</a:t>
              </a:r>
              <a:r>
                <a:rPr lang="en-US" sz="4200" dirty="0">
                  <a:solidFill>
                    <a:srgbClr val="FFFFFF"/>
                  </a:solidFill>
                  <a:latin typeface="Roboto Condensed"/>
                </a:rPr>
                <a:t> </a:t>
              </a:r>
              <a:r>
                <a:rPr lang="en-US" sz="4200" dirty="0" err="1">
                  <a:solidFill>
                    <a:srgbClr val="FFFFFF"/>
                  </a:solidFill>
                  <a:latin typeface="Roboto Condensed"/>
                </a:rPr>
                <a:t>xét</a:t>
              </a:r>
              <a:r>
                <a:rPr lang="en-US" sz="4200" dirty="0">
                  <a:solidFill>
                    <a:srgbClr val="FFFFFF"/>
                  </a:solidFill>
                  <a:latin typeface="Roboto Condensed"/>
                </a:rPr>
                <a:t> </a:t>
              </a:r>
              <a:r>
                <a:rPr lang="en-US" sz="4200" dirty="0" err="1">
                  <a:solidFill>
                    <a:srgbClr val="FFFFFF"/>
                  </a:solidFill>
                  <a:latin typeface="Roboto Condensed"/>
                </a:rPr>
                <a:t>được</a:t>
              </a:r>
              <a:r>
                <a:rPr lang="en-US" sz="4200" dirty="0">
                  <a:solidFill>
                    <a:srgbClr val="FFFFFF"/>
                  </a:solidFill>
                  <a:latin typeface="Roboto Condensed"/>
                </a:rPr>
                <a:t> </a:t>
              </a:r>
              <a:r>
                <a:rPr lang="en-US" sz="4200" dirty="0" err="1">
                  <a:solidFill>
                    <a:srgbClr val="FFFFFF"/>
                  </a:solidFill>
                  <a:latin typeface="Roboto Condensed"/>
                </a:rPr>
                <a:t>nghệ</a:t>
              </a:r>
              <a:r>
                <a:rPr lang="en-US" sz="4200" dirty="0">
                  <a:solidFill>
                    <a:srgbClr val="FFFFFF"/>
                  </a:solidFill>
                  <a:latin typeface="Roboto Condensed"/>
                </a:rPr>
                <a:t> </a:t>
              </a:r>
              <a:r>
                <a:rPr lang="en-US" sz="4200" dirty="0" err="1">
                  <a:solidFill>
                    <a:srgbClr val="FFFFFF"/>
                  </a:solidFill>
                  <a:latin typeface="Roboto Condensed"/>
                </a:rPr>
                <a:t>thuật</a:t>
              </a:r>
              <a:r>
                <a:rPr lang="en-US" sz="4200" dirty="0">
                  <a:solidFill>
                    <a:srgbClr val="FFFFFF"/>
                  </a:solidFill>
                  <a:latin typeface="Roboto Condensed"/>
                </a:rPr>
                <a:t> </a:t>
              </a:r>
              <a:r>
                <a:rPr lang="en-US" sz="4200" dirty="0" err="1">
                  <a:solidFill>
                    <a:srgbClr val="FFFFFF"/>
                  </a:solidFill>
                  <a:latin typeface="Roboto Condensed"/>
                </a:rPr>
                <a:t>xây</a:t>
              </a:r>
              <a:r>
                <a:rPr lang="en-US" sz="4200" dirty="0">
                  <a:solidFill>
                    <a:srgbClr val="FFFFFF"/>
                  </a:solidFill>
                  <a:latin typeface="Roboto Condensed"/>
                </a:rPr>
                <a:t> </a:t>
              </a:r>
              <a:r>
                <a:rPr lang="en-US" sz="4200" dirty="0" err="1">
                  <a:solidFill>
                    <a:srgbClr val="FFFFFF"/>
                  </a:solidFill>
                  <a:latin typeface="Roboto Condensed"/>
                </a:rPr>
                <a:t>dựng</a:t>
              </a:r>
              <a:r>
                <a:rPr lang="en-US" sz="4200" dirty="0">
                  <a:solidFill>
                    <a:srgbClr val="FFFFFF"/>
                  </a:solidFill>
                  <a:latin typeface="Roboto Condensed"/>
                </a:rPr>
                <a:t> </a:t>
              </a:r>
              <a:r>
                <a:rPr lang="en-US" sz="4200" dirty="0" err="1">
                  <a:solidFill>
                    <a:srgbClr val="FFFFFF"/>
                  </a:solidFill>
                  <a:latin typeface="Roboto Condensed"/>
                </a:rPr>
                <a:t>nhân</a:t>
              </a:r>
              <a:r>
                <a:rPr lang="en-US" sz="4200" dirty="0">
                  <a:solidFill>
                    <a:srgbClr val="FFFFFF"/>
                  </a:solidFill>
                  <a:latin typeface="Roboto Condensed"/>
                </a:rPr>
                <a:t> </a:t>
              </a:r>
              <a:r>
                <a:rPr lang="en-US" sz="4200" dirty="0" err="1">
                  <a:solidFill>
                    <a:srgbClr val="FFFFFF"/>
                  </a:solidFill>
                  <a:latin typeface="Roboto Condensed"/>
                </a:rPr>
                <a:t>vật</a:t>
              </a:r>
              <a:r>
                <a:rPr lang="en-US" sz="4200" dirty="0">
                  <a:solidFill>
                    <a:srgbClr val="FFFFFF"/>
                  </a:solidFill>
                  <a:latin typeface="Roboto Condensed"/>
                </a:rPr>
                <a:t> </a:t>
              </a:r>
              <a:r>
                <a:rPr lang="en-US" sz="4200" dirty="0" err="1">
                  <a:solidFill>
                    <a:srgbClr val="FFFFFF"/>
                  </a:solidFill>
                  <a:latin typeface="Roboto Condensed"/>
                </a:rPr>
                <a:t>của</a:t>
              </a:r>
              <a:r>
                <a:rPr lang="en-US" sz="4200" dirty="0">
                  <a:solidFill>
                    <a:srgbClr val="FFFFFF"/>
                  </a:solidFill>
                  <a:latin typeface="Roboto Condensed"/>
                </a:rPr>
                <a:t> </a:t>
              </a:r>
              <a:r>
                <a:rPr lang="en-US" sz="4200" dirty="0" err="1">
                  <a:solidFill>
                    <a:srgbClr val="FFFFFF"/>
                  </a:solidFill>
                  <a:latin typeface="Roboto Condensed"/>
                </a:rPr>
                <a:t>tác</a:t>
              </a:r>
              <a:r>
                <a:rPr lang="en-US" sz="4200" dirty="0">
                  <a:solidFill>
                    <a:srgbClr val="FFFFFF"/>
                  </a:solidFill>
                  <a:latin typeface="Roboto Condensed"/>
                </a:rPr>
                <a:t> </a:t>
              </a:r>
              <a:r>
                <a:rPr lang="en-US" sz="4200" dirty="0" err="1">
                  <a:solidFill>
                    <a:srgbClr val="FFFFFF"/>
                  </a:solidFill>
                  <a:latin typeface="Roboto Condensed"/>
                </a:rPr>
                <a:t>giả</a:t>
              </a:r>
              <a:endParaRPr lang="en-US" sz="4200" dirty="0">
                <a:solidFill>
                  <a:srgbClr val="FFFFFF"/>
                </a:solidFill>
                <a:latin typeface="Roboto Condensed"/>
              </a:endParaRPr>
            </a:p>
          </p:txBody>
        </p:sp>
      </p:grpSp>
      <p:grpSp>
        <p:nvGrpSpPr>
          <p:cNvPr id="13" name="Group 13"/>
          <p:cNvGrpSpPr/>
          <p:nvPr/>
        </p:nvGrpSpPr>
        <p:grpSpPr>
          <a:xfrm>
            <a:off x="4237817" y="6082105"/>
            <a:ext cx="3817747" cy="3834857"/>
            <a:chOff x="-18381" y="0"/>
            <a:chExt cx="1005497" cy="1010003"/>
          </a:xfrm>
        </p:grpSpPr>
        <p:sp>
          <p:nvSpPr>
            <p:cNvPr id="14" name="Freeform 14"/>
            <p:cNvSpPr/>
            <p:nvPr/>
          </p:nvSpPr>
          <p:spPr>
            <a:xfrm>
              <a:off x="-18381" y="0"/>
              <a:ext cx="1005497" cy="1010003"/>
            </a:xfrm>
            <a:custGeom>
              <a:avLst/>
              <a:gdLst/>
              <a:ahLst/>
              <a:cxnLst/>
              <a:rect l="l" t="t" r="r" b="b"/>
              <a:pathLst>
                <a:path w="1005497" h="1010003">
                  <a:moveTo>
                    <a:pt x="502748" y="0"/>
                  </a:moveTo>
                  <a:cubicBezTo>
                    <a:pt x="780771" y="1243"/>
                    <a:pt x="1005496" y="226976"/>
                    <a:pt x="1005496" y="505002"/>
                  </a:cubicBezTo>
                  <a:cubicBezTo>
                    <a:pt x="1005496" y="783028"/>
                    <a:pt x="780771" y="1008760"/>
                    <a:pt x="502748" y="1010003"/>
                  </a:cubicBezTo>
                  <a:cubicBezTo>
                    <a:pt x="224725" y="1008760"/>
                    <a:pt x="0" y="783028"/>
                    <a:pt x="0" y="505002"/>
                  </a:cubicBezTo>
                  <a:cubicBezTo>
                    <a:pt x="0" y="226976"/>
                    <a:pt x="224725" y="1243"/>
                    <a:pt x="502748" y="0"/>
                  </a:cubicBezTo>
                  <a:close/>
                </a:path>
              </a:pathLst>
            </a:custGeom>
            <a:solidFill>
              <a:srgbClr val="38B6FF"/>
            </a:solidFill>
          </p:spPr>
        </p:sp>
        <p:sp>
          <p:nvSpPr>
            <p:cNvPr id="15" name="TextBox 15"/>
            <p:cNvSpPr txBox="1"/>
            <p:nvPr/>
          </p:nvSpPr>
          <p:spPr>
            <a:xfrm>
              <a:off x="86960" y="172372"/>
              <a:ext cx="796200" cy="746125"/>
            </a:xfrm>
            <a:prstGeom prst="rect">
              <a:avLst/>
            </a:prstGeom>
          </p:spPr>
          <p:txBody>
            <a:bodyPr lIns="50800" tIns="50800" rIns="50800" bIns="50800" rtlCol="0" anchor="ctr"/>
            <a:lstStyle/>
            <a:p>
              <a:pPr algn="ctr">
                <a:lnSpc>
                  <a:spcPts val="5880"/>
                </a:lnSpc>
              </a:pPr>
              <a:r>
                <a:rPr lang="en-US" sz="4200" dirty="0" err="1">
                  <a:solidFill>
                    <a:srgbClr val="FFFFFF"/>
                  </a:solidFill>
                  <a:latin typeface="Roboto Condensed"/>
                </a:rPr>
                <a:t>Nêu</a:t>
              </a:r>
              <a:r>
                <a:rPr lang="en-US" sz="4200" dirty="0">
                  <a:solidFill>
                    <a:srgbClr val="FFFFFF"/>
                  </a:solidFill>
                  <a:latin typeface="Roboto Condensed"/>
                </a:rPr>
                <a:t> </a:t>
              </a:r>
              <a:r>
                <a:rPr lang="en-US" sz="4200" dirty="0" err="1">
                  <a:solidFill>
                    <a:srgbClr val="FFFFFF"/>
                  </a:solidFill>
                  <a:latin typeface="Roboto Condensed"/>
                </a:rPr>
                <a:t>được</a:t>
              </a:r>
              <a:r>
                <a:rPr lang="en-US" sz="4200" dirty="0">
                  <a:solidFill>
                    <a:srgbClr val="FFFFFF"/>
                  </a:solidFill>
                  <a:latin typeface="Roboto Condensed"/>
                </a:rPr>
                <a:t> ý </a:t>
              </a:r>
              <a:r>
                <a:rPr lang="en-US" sz="4200" dirty="0" err="1">
                  <a:solidFill>
                    <a:srgbClr val="FFFFFF"/>
                  </a:solidFill>
                  <a:latin typeface="Roboto Condensed"/>
                </a:rPr>
                <a:t>nghĩa</a:t>
              </a:r>
              <a:r>
                <a:rPr lang="en-US" sz="4200" dirty="0">
                  <a:solidFill>
                    <a:srgbClr val="FFFFFF"/>
                  </a:solidFill>
                  <a:latin typeface="Roboto Condensed"/>
                </a:rPr>
                <a:t> </a:t>
              </a:r>
              <a:r>
                <a:rPr lang="en-US" sz="4200" dirty="0" err="1">
                  <a:solidFill>
                    <a:srgbClr val="FFFFFF"/>
                  </a:solidFill>
                  <a:latin typeface="Roboto Condensed"/>
                </a:rPr>
                <a:t>của</a:t>
              </a:r>
              <a:r>
                <a:rPr lang="en-US" sz="4200" dirty="0">
                  <a:solidFill>
                    <a:srgbClr val="FFFFFF"/>
                  </a:solidFill>
                  <a:latin typeface="Roboto Condensed"/>
                </a:rPr>
                <a:t> </a:t>
              </a:r>
              <a:r>
                <a:rPr lang="en-US" sz="4200" dirty="0" err="1">
                  <a:solidFill>
                    <a:srgbClr val="FFFFFF"/>
                  </a:solidFill>
                  <a:latin typeface="Roboto Condensed"/>
                </a:rPr>
                <a:t>hình</a:t>
              </a:r>
              <a:r>
                <a:rPr lang="en-US" sz="4200" dirty="0">
                  <a:solidFill>
                    <a:srgbClr val="FFFFFF"/>
                  </a:solidFill>
                  <a:latin typeface="Roboto Condensed"/>
                </a:rPr>
                <a:t> </a:t>
              </a:r>
              <a:r>
                <a:rPr lang="en-US" sz="4200" dirty="0" err="1">
                  <a:solidFill>
                    <a:srgbClr val="FFFFFF"/>
                  </a:solidFill>
                  <a:latin typeface="Roboto Condensed"/>
                </a:rPr>
                <a:t>tượng</a:t>
              </a:r>
              <a:r>
                <a:rPr lang="en-US" sz="4200" dirty="0">
                  <a:solidFill>
                    <a:srgbClr val="FFFFFF"/>
                  </a:solidFill>
                  <a:latin typeface="Roboto Condensed"/>
                </a:rPr>
                <a:t> </a:t>
              </a:r>
            </a:p>
            <a:p>
              <a:pPr algn="ctr">
                <a:lnSpc>
                  <a:spcPts val="5880"/>
                </a:lnSpc>
                <a:spcBef>
                  <a:spcPct val="0"/>
                </a:spcBef>
              </a:pPr>
              <a:r>
                <a:rPr lang="en-US" sz="4200" dirty="0" err="1">
                  <a:solidFill>
                    <a:srgbClr val="FFFFFF"/>
                  </a:solidFill>
                  <a:latin typeface="Roboto Condensed"/>
                </a:rPr>
                <a:t>nhân</a:t>
              </a:r>
              <a:r>
                <a:rPr lang="en-US" sz="4200" dirty="0">
                  <a:solidFill>
                    <a:srgbClr val="FFFFFF"/>
                  </a:solidFill>
                  <a:latin typeface="Roboto Condensed"/>
                </a:rPr>
                <a:t> </a:t>
              </a:r>
              <a:r>
                <a:rPr lang="en-US" sz="4200" dirty="0" err="1">
                  <a:solidFill>
                    <a:srgbClr val="FFFFFF"/>
                  </a:solidFill>
                  <a:latin typeface="Roboto Condensed"/>
                </a:rPr>
                <a:t>vật</a:t>
              </a:r>
              <a:endParaRPr lang="en-US" sz="4200" dirty="0">
                <a:solidFill>
                  <a:srgbClr val="FFFFFF"/>
                </a:solidFill>
                <a:latin typeface="Roboto Condensed"/>
              </a:endParaRPr>
            </a:p>
          </p:txBody>
        </p:sp>
      </p:grpSp>
      <p:sp>
        <p:nvSpPr>
          <p:cNvPr id="16" name="TextBox 16"/>
          <p:cNvSpPr txBox="1"/>
          <p:nvPr/>
        </p:nvSpPr>
        <p:spPr>
          <a:xfrm>
            <a:off x="7055112" y="4613139"/>
            <a:ext cx="3491409" cy="787400"/>
          </a:xfrm>
          <a:prstGeom prst="rect">
            <a:avLst/>
          </a:prstGeom>
        </p:spPr>
        <p:txBody>
          <a:bodyPr lIns="0" tIns="0" rIns="0" bIns="0" rtlCol="0" anchor="t">
            <a:spAutoFit/>
          </a:bodyPr>
          <a:lstStyle/>
          <a:p>
            <a:pPr marL="971553" lvl="1" indent="-485777" algn="ctr">
              <a:lnSpc>
                <a:spcPts val="6300"/>
              </a:lnSpc>
              <a:buFont typeface="Arial"/>
              <a:buChar char="•"/>
            </a:pPr>
            <a:r>
              <a:rPr lang="en-US" sz="4500">
                <a:solidFill>
                  <a:srgbClr val="FFFFFF"/>
                </a:solidFill>
                <a:latin typeface="DejaVu Serif Bold"/>
              </a:rPr>
              <a:t>Yêu cầu</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2"/>
          <a:stretch>
            <a:fillRect/>
          </a:stretch>
        </p:blipFill>
        <p:spPr>
          <a:xfrm>
            <a:off x="13521440" y="-1106944"/>
            <a:ext cx="5658501" cy="2213889"/>
          </a:xfrm>
          <a:prstGeom prst="rect">
            <a:avLst/>
          </a:prstGeom>
        </p:spPr>
      </p:pic>
      <p:pic>
        <p:nvPicPr>
          <p:cNvPr id="3" name="Picture 3"/>
          <p:cNvPicPr>
            <a:picLocks noChangeAspect="1"/>
          </p:cNvPicPr>
          <p:nvPr/>
        </p:nvPicPr>
        <p:blipFill>
          <a:blip r:embed="rId3"/>
          <a:srcRect r="53"/>
          <a:stretch>
            <a:fillRect/>
          </a:stretch>
        </p:blipFill>
        <p:spPr>
          <a:xfrm>
            <a:off x="-515642" y="9549615"/>
            <a:ext cx="7602093" cy="8229600"/>
          </a:xfrm>
          <a:prstGeom prst="rect">
            <a:avLst/>
          </a:prstGeom>
        </p:spPr>
      </p:pic>
      <p:pic>
        <p:nvPicPr>
          <p:cNvPr id="4" name="Picture 4"/>
          <p:cNvPicPr>
            <a:picLocks noChangeAspect="1"/>
          </p:cNvPicPr>
          <p:nvPr/>
        </p:nvPicPr>
        <p:blipFill>
          <a:blip r:embed="rId4"/>
          <a:srcRect r="33"/>
          <a:stretch>
            <a:fillRect/>
          </a:stretch>
        </p:blipFill>
        <p:spPr>
          <a:xfrm>
            <a:off x="12886020" y="7072822"/>
            <a:ext cx="5401980" cy="3214178"/>
          </a:xfrm>
          <a:prstGeom prst="rect">
            <a:avLst/>
          </a:prstGeom>
        </p:spPr>
      </p:pic>
      <p:graphicFrame>
        <p:nvGraphicFramePr>
          <p:cNvPr id="5" name="Table 5"/>
          <p:cNvGraphicFramePr>
            <a:graphicFrameLocks noGrp="1"/>
          </p:cNvGraphicFramePr>
          <p:nvPr>
            <p:extLst>
              <p:ext uri="{D42A27DB-BD31-4B8C-83A1-F6EECF244321}">
                <p14:modId xmlns:p14="http://schemas.microsoft.com/office/powerpoint/2010/main" val="3668013344"/>
              </p:ext>
            </p:extLst>
          </p:nvPr>
        </p:nvGraphicFramePr>
        <p:xfrm>
          <a:off x="1295400" y="1092037"/>
          <a:ext cx="15990891" cy="8988875"/>
        </p:xfrm>
        <a:graphic>
          <a:graphicData uri="http://schemas.openxmlformats.org/drawingml/2006/table">
            <a:tbl>
              <a:tblPr/>
              <a:tblGrid>
                <a:gridCol w="1905000">
                  <a:extLst>
                    <a:ext uri="{9D8B030D-6E8A-4147-A177-3AD203B41FA5}">
                      <a16:colId xmlns:a16="http://schemas.microsoft.com/office/drawing/2014/main" val="20000"/>
                    </a:ext>
                  </a:extLst>
                </a:gridCol>
                <a:gridCol w="11767287">
                  <a:extLst>
                    <a:ext uri="{9D8B030D-6E8A-4147-A177-3AD203B41FA5}">
                      <a16:colId xmlns:a16="http://schemas.microsoft.com/office/drawing/2014/main" val="20001"/>
                    </a:ext>
                  </a:extLst>
                </a:gridCol>
                <a:gridCol w="1262096">
                  <a:extLst>
                    <a:ext uri="{9D8B030D-6E8A-4147-A177-3AD203B41FA5}">
                      <a16:colId xmlns:a16="http://schemas.microsoft.com/office/drawing/2014/main" val="20002"/>
                    </a:ext>
                  </a:extLst>
                </a:gridCol>
                <a:gridCol w="1056508">
                  <a:extLst>
                    <a:ext uri="{9D8B030D-6E8A-4147-A177-3AD203B41FA5}">
                      <a16:colId xmlns:a16="http://schemas.microsoft.com/office/drawing/2014/main" val="20003"/>
                    </a:ext>
                  </a:extLst>
                </a:gridCol>
              </a:tblGrid>
              <a:tr h="572377">
                <a:tc gridSpan="2">
                  <a:txBody>
                    <a:bodyPr/>
                    <a:lstStyle/>
                    <a:p>
                      <a:pPr algn="l">
                        <a:defRPr/>
                      </a:pPr>
                      <a:r>
                        <a:rPr lang="en-US" sz="2799">
                          <a:solidFill>
                            <a:srgbClr val="404040"/>
                          </a:solidFill>
                          <a:latin typeface="Roboto Condensed Bold"/>
                        </a:rPr>
                        <a:t>BẢNG KIỂM</a:t>
                      </a:r>
                      <a:endParaRPr lang="en-US" sz="1100"/>
                    </a:p>
                  </a:txBody>
                  <a:tcPr>
                    <a:lnL w="0" cap="flat" cmpd="sng" algn="ctr">
                      <a:solidFill>
                        <a:srgbClr val="FFD699"/>
                      </a:solidFill>
                      <a:prstDash val="solid"/>
                      <a:round/>
                      <a:headEnd type="none" w="med" len="med"/>
                      <a:tailEnd type="none" w="med" len="med"/>
                    </a:lnL>
                    <a:lnR w="57150" cap="flat" cmpd="sng" algn="ctr">
                      <a:solidFill>
                        <a:srgbClr val="FFFFFF"/>
                      </a:solidFill>
                      <a:prstDash val="solid"/>
                      <a:round/>
                      <a:headEnd type="none" w="med" len="med"/>
                      <a:tailEnd type="none" w="med" len="med"/>
                    </a:lnR>
                    <a:lnT w="0" cap="flat" cmpd="sng" algn="ctr">
                      <a:solidFill>
                        <a:srgbClr val="FFD699"/>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D699"/>
                    </a:solidFill>
                  </a:tcPr>
                </a:tc>
                <a:tc hMerge="1">
                  <a:txBody>
                    <a:bodyPr/>
                    <a:lstStyle/>
                    <a:p>
                      <a:pPr algn="l">
                        <a:defRPr/>
                      </a:pPr>
                      <a:r>
                        <a:rPr lang="en-US" sz="2799">
                          <a:solidFill>
                            <a:srgbClr val="404040"/>
                          </a:solidFill>
                          <a:latin typeface="Roboto Condensed Bold"/>
                        </a:rPr>
                        <a:t>BẢNG KIỂM</a:t>
                      </a:r>
                      <a:endParaRPr lang="en-US" sz="1100"/>
                    </a:p>
                  </a:txBody>
                  <a:tcPr>
                    <a:lnL w="0" cap="flat" cmpd="sng" algn="ctr">
                      <a:solidFill>
                        <a:srgbClr val="FFD699"/>
                      </a:solidFill>
                      <a:prstDash val="solid"/>
                      <a:round/>
                      <a:headEnd type="none" w="med" len="med"/>
                      <a:tailEnd type="none" w="med" len="med"/>
                    </a:lnL>
                    <a:lnR w="57150" cap="flat" cmpd="sng" algn="ctr">
                      <a:solidFill>
                        <a:srgbClr val="FFFFFF"/>
                      </a:solidFill>
                      <a:prstDash val="solid"/>
                      <a:round/>
                      <a:headEnd type="none" w="med" len="med"/>
                      <a:tailEnd type="none" w="med" len="med"/>
                    </a:lnR>
                    <a:lnT w="0" cap="flat" cmpd="sng" algn="ctr">
                      <a:solidFill>
                        <a:srgbClr val="FFD699"/>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D699"/>
                    </a:solidFill>
                  </a:tcPr>
                </a:tc>
                <a:tc>
                  <a:txBody>
                    <a:bodyPr/>
                    <a:lstStyle/>
                    <a:p>
                      <a:pPr algn="l">
                        <a:defRPr/>
                      </a:pPr>
                      <a:r>
                        <a:rPr lang="en-US" sz="2799">
                          <a:solidFill>
                            <a:srgbClr val="404040"/>
                          </a:solidFill>
                          <a:latin typeface="Roboto Condensed Bold"/>
                        </a:rPr>
                        <a:t>ĐẠT</a:t>
                      </a:r>
                      <a:endParaRPr lang="en-US" sz="110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0" cap="flat" cmpd="sng" algn="ctr">
                      <a:solidFill>
                        <a:srgbClr val="FFD699"/>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D699"/>
                    </a:solidFill>
                  </a:tcPr>
                </a:tc>
                <a:tc>
                  <a:txBody>
                    <a:bodyPr/>
                    <a:lstStyle/>
                    <a:p>
                      <a:pPr algn="l">
                        <a:defRPr/>
                      </a:pPr>
                      <a:r>
                        <a:rPr lang="en-US" sz="2799">
                          <a:solidFill>
                            <a:srgbClr val="404040"/>
                          </a:solidFill>
                          <a:latin typeface="Roboto Condensed Bold"/>
                        </a:rPr>
                        <a:t>KĐ</a:t>
                      </a:r>
                      <a:endParaRPr lang="en-US" sz="1100"/>
                    </a:p>
                  </a:txBody>
                  <a:tcPr>
                    <a:lnL w="57150" cap="flat" cmpd="sng" algn="ctr">
                      <a:solidFill>
                        <a:srgbClr val="FFFFFF"/>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D699"/>
                    </a:solidFill>
                  </a:tcPr>
                </a:tc>
                <a:extLst>
                  <a:ext uri="{0D108BD9-81ED-4DB2-BD59-A6C34878D82A}">
                    <a16:rowId xmlns:a16="http://schemas.microsoft.com/office/drawing/2014/main" val="10000"/>
                  </a:ext>
                </a:extLst>
              </a:tr>
              <a:tr h="1000848">
                <a:tc rowSpan="2">
                  <a:txBody>
                    <a:bodyPr/>
                    <a:lstStyle/>
                    <a:p>
                      <a:pPr algn="l">
                        <a:defRPr/>
                      </a:pPr>
                      <a:r>
                        <a:rPr lang="en-US" dirty="0"/>
                        <a:t>  </a:t>
                      </a:r>
                      <a:r>
                        <a:rPr lang="en-US" sz="3200" dirty="0" err="1">
                          <a:latin typeface="Roboto Condensed" panose="02000000000000000000" pitchFamily="2" charset="0"/>
                          <a:ea typeface="Roboto Condensed" panose="02000000000000000000" pitchFamily="2" charset="0"/>
                          <a:cs typeface="Roboto Condensed" panose="02000000000000000000" pitchFamily="2" charset="0"/>
                        </a:rPr>
                        <a:t>Mở</a:t>
                      </a:r>
                      <a:r>
                        <a:rPr lang="en-US" sz="32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200" dirty="0" err="1">
                          <a:latin typeface="Roboto Condensed" panose="02000000000000000000" pitchFamily="2" charset="0"/>
                          <a:ea typeface="Roboto Condensed" panose="02000000000000000000" pitchFamily="2" charset="0"/>
                          <a:cs typeface="Roboto Condensed" panose="02000000000000000000" pitchFamily="2" charset="0"/>
                        </a:rPr>
                        <a:t>bài</a:t>
                      </a:r>
                      <a:endParaRPr lang="en-US" sz="4500" dirty="0">
                        <a:latin typeface="Roboto Condensed" panose="02000000000000000000" pitchFamily="2" charset="0"/>
                        <a:ea typeface="Roboto Condensed" panose="02000000000000000000" pitchFamily="2" charset="0"/>
                        <a:cs typeface="Roboto Condensed" panose="02000000000000000000" pitchFamily="2" charset="0"/>
                      </a:endParaRPr>
                    </a:p>
                    <a:p>
                      <a:r>
                        <a:rPr lang="en-US" sz="2799" dirty="0">
                          <a:solidFill>
                            <a:srgbClr val="404040"/>
                          </a:solidFill>
                          <a:latin typeface="Roboto Condensed Bold"/>
                        </a:rPr>
                        <a:t>  </a:t>
                      </a:r>
                    </a:p>
                  </a:txBody>
                  <a:tcPr>
                    <a:lnL w="0" cap="flat" cmpd="sng" algn="ctr">
                      <a:solidFill>
                        <a:srgbClr val="FFD699"/>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defRPr/>
                      </a:pPr>
                      <a:r>
                        <a:rPr lang="en-US" sz="2799">
                          <a:solidFill>
                            <a:srgbClr val="000000"/>
                          </a:solidFill>
                          <a:latin typeface="Roboto Condensed"/>
                        </a:rPr>
                        <a:t>Giới thiệu nhân vật cần phân tích.</a:t>
                      </a:r>
                      <a:endParaRPr lang="en-US" sz="110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0" cap="flat" cmpd="sng" algn="ctr">
                      <a:solidFill>
                        <a:srgbClr val="FFD699"/>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738337">
                <a:tc vMerge="1">
                  <a:txBody>
                    <a:bodyPr/>
                    <a:lstStyle/>
                    <a:p>
                      <a:pPr algn="l">
                        <a:defRPr/>
                      </a:pPr>
                      <a:r>
                        <a:rPr lang="en-US"/>
                        <a:t>  Mở bài</a:t>
                      </a:r>
                    </a:p>
                    <a:p>
                      <a:r>
                        <a:rPr lang="en-US" sz="2799">
                          <a:solidFill>
                            <a:srgbClr val="404040"/>
                          </a:solidFill>
                          <a:latin typeface="Roboto Condensed Bold"/>
                        </a:rPr>
                        <a:t>  </a:t>
                      </a:r>
                    </a:p>
                  </a:txBody>
                  <a:tcPr>
                    <a:lnL w="0" cap="flat" cmpd="sng" algn="ctr">
                      <a:solidFill>
                        <a:srgbClr val="FFD699"/>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defRPr/>
                      </a:pPr>
                      <a:r>
                        <a:rPr lang="en-US" sz="2799">
                          <a:solidFill>
                            <a:srgbClr val="000000"/>
                          </a:solidFill>
                          <a:latin typeface="Roboto Condensed"/>
                        </a:rPr>
                        <a:t>Nêu được ý kiến của người viết về đặc điểm của nhân vật.  </a:t>
                      </a:r>
                      <a:endParaRPr lang="en-US" sz="110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0" cap="flat" cmpd="sng" algn="ctr">
                      <a:solidFill>
                        <a:srgbClr val="FFD699"/>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r h="1000848">
                <a:tc rowSpan="5">
                  <a:txBody>
                    <a:bodyPr/>
                    <a:lstStyle/>
                    <a:p>
                      <a:pPr algn="l">
                        <a:defRPr/>
                      </a:pPr>
                      <a:r>
                        <a:rPr lang="en-US" dirty="0"/>
                        <a:t>  </a:t>
                      </a:r>
                      <a:r>
                        <a:rPr lang="en-US" sz="3500" dirty="0" err="1">
                          <a:latin typeface="Roboto Condensed" panose="02000000000000000000" pitchFamily="2" charset="0"/>
                          <a:ea typeface="Roboto Condensed" panose="02000000000000000000" pitchFamily="2" charset="0"/>
                          <a:cs typeface="Roboto Condensed" panose="02000000000000000000" pitchFamily="2" charset="0"/>
                        </a:rPr>
                        <a:t>Thân</a:t>
                      </a:r>
                      <a:r>
                        <a:rPr lang="en-US" sz="35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cs typeface="Roboto Condensed" panose="02000000000000000000" pitchFamily="2" charset="0"/>
                        </a:rPr>
                        <a:t>bài</a:t>
                      </a:r>
                      <a:endParaRPr lang="en-US" sz="3500" dirty="0">
                        <a:latin typeface="Roboto Condensed" panose="02000000000000000000" pitchFamily="2" charset="0"/>
                        <a:ea typeface="Roboto Condensed" panose="02000000000000000000" pitchFamily="2" charset="0"/>
                        <a:cs typeface="Roboto Condensed" panose="02000000000000000000" pitchFamily="2" charset="0"/>
                      </a:endParaRPr>
                    </a:p>
                    <a:p>
                      <a:r>
                        <a:rPr lang="en-US" sz="2799" dirty="0">
                          <a:solidFill>
                            <a:srgbClr val="404040"/>
                          </a:solidFill>
                          <a:latin typeface="Roboto Condensed Bold"/>
                        </a:rPr>
                        <a:t>  </a:t>
                      </a:r>
                    </a:p>
                  </a:txBody>
                  <a:tcPr>
                    <a:lnL w="0" cap="flat" cmpd="sng" algn="ctr">
                      <a:solidFill>
                        <a:srgbClr val="FFD699"/>
                      </a:solidFill>
                      <a:prstDash val="solid"/>
                      <a:round/>
                      <a:headEnd type="none" w="med" len="med"/>
                      <a:tailEnd type="none" w="med" len="med"/>
                    </a:lnL>
                    <a:lnR w="57150" cap="flat" cmpd="sng" algn="ctr">
                      <a:solidFill>
                        <a:srgbClr val="FFFFFF"/>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defRPr/>
                      </a:pPr>
                      <a:r>
                        <a:rPr lang="en-US" sz="2799">
                          <a:solidFill>
                            <a:srgbClr val="000000"/>
                          </a:solidFill>
                          <a:latin typeface="Roboto Condensed"/>
                        </a:rPr>
                        <a:t>Giới thiệu thông tin về tác giả, tác phẩm liên quan đến nhân vật cần phân tích.</a:t>
                      </a:r>
                      <a:endParaRPr lang="en-US" sz="110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0" cap="flat" cmpd="sng" algn="ctr">
                      <a:solidFill>
                        <a:srgbClr val="FFD699"/>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extLst>
                  <a:ext uri="{0D108BD9-81ED-4DB2-BD59-A6C34878D82A}">
                    <a16:rowId xmlns:a16="http://schemas.microsoft.com/office/drawing/2014/main" val="10003"/>
                  </a:ext>
                </a:extLst>
              </a:tr>
              <a:tr h="1000848">
                <a:tc vMerge="1">
                  <a:txBody>
                    <a:bodyPr/>
                    <a:lstStyle/>
                    <a:p>
                      <a:pPr algn="l">
                        <a:defRPr/>
                      </a:pPr>
                      <a:r>
                        <a:rPr lang="en-US"/>
                        <a:t>  Thân bài</a:t>
                      </a:r>
                    </a:p>
                    <a:p>
                      <a:r>
                        <a:rPr lang="en-US" sz="2799">
                          <a:solidFill>
                            <a:srgbClr val="404040"/>
                          </a:solidFill>
                          <a:latin typeface="Roboto Condensed Bold"/>
                        </a:rPr>
                        <a:t>  </a:t>
                      </a:r>
                    </a:p>
                  </a:txBody>
                  <a:tcPr>
                    <a:lnL w="0" cap="flat" cmpd="sng" algn="ctr">
                      <a:solidFill>
                        <a:srgbClr val="FFD699"/>
                      </a:solidFill>
                      <a:prstDash val="solid"/>
                      <a:round/>
                      <a:headEnd type="none" w="med" len="med"/>
                      <a:tailEnd type="none" w="med" len="med"/>
                    </a:lnL>
                    <a:lnR w="57150" cap="flat" cmpd="sng" algn="ctr">
                      <a:solidFill>
                        <a:srgbClr val="FFFFFF"/>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defRPr/>
                      </a:pPr>
                      <a:r>
                        <a:rPr lang="en-US" sz="2799">
                          <a:solidFill>
                            <a:srgbClr val="000000"/>
                          </a:solidFill>
                          <a:latin typeface="Roboto Condensed"/>
                        </a:rPr>
                        <a:t>Nêu được ít nhất hai đặc điểm tính cách của nhân vật.</a:t>
                      </a:r>
                      <a:endParaRPr lang="en-US" sz="110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0" cap="flat" cmpd="sng" algn="ctr">
                      <a:solidFill>
                        <a:srgbClr val="FFD699"/>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extLst>
                  <a:ext uri="{0D108BD9-81ED-4DB2-BD59-A6C34878D82A}">
                    <a16:rowId xmlns:a16="http://schemas.microsoft.com/office/drawing/2014/main" val="10004"/>
                  </a:ext>
                </a:extLst>
              </a:tr>
              <a:tr h="1000848">
                <a:tc vMerge="1">
                  <a:txBody>
                    <a:bodyPr/>
                    <a:lstStyle/>
                    <a:p>
                      <a:pPr algn="l">
                        <a:defRPr/>
                      </a:pPr>
                      <a:r>
                        <a:rPr lang="en-US"/>
                        <a:t>  Thân bài</a:t>
                      </a:r>
                    </a:p>
                    <a:p>
                      <a:r>
                        <a:rPr lang="en-US" sz="2799">
                          <a:solidFill>
                            <a:srgbClr val="404040"/>
                          </a:solidFill>
                          <a:latin typeface="Roboto Condensed Bold"/>
                        </a:rPr>
                        <a:t>  </a:t>
                      </a:r>
                    </a:p>
                  </a:txBody>
                  <a:tcPr>
                    <a:lnL w="0" cap="flat" cmpd="sng" algn="ctr">
                      <a:solidFill>
                        <a:srgbClr val="FFD699"/>
                      </a:solidFill>
                      <a:prstDash val="solid"/>
                      <a:round/>
                      <a:headEnd type="none" w="med" len="med"/>
                      <a:tailEnd type="none" w="med" len="med"/>
                    </a:lnL>
                    <a:lnR w="57150" cap="flat" cmpd="sng" algn="ctr">
                      <a:solidFill>
                        <a:srgbClr val="FFFFFF"/>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defRPr/>
                      </a:pPr>
                      <a:r>
                        <a:rPr lang="en-US" sz="2799">
                          <a:solidFill>
                            <a:srgbClr val="000000"/>
                          </a:solidFill>
                          <a:latin typeface="Roboto Condensed"/>
                        </a:rPr>
                        <a:t>Nêu được lí lẽ để lí giải cho các đặc điểm của nhân vật cần phân tích.</a:t>
                      </a:r>
                      <a:endParaRPr lang="en-US" sz="110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0" cap="flat" cmpd="sng" algn="ctr">
                      <a:solidFill>
                        <a:srgbClr val="FFD699"/>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extLst>
                  <a:ext uri="{0D108BD9-81ED-4DB2-BD59-A6C34878D82A}">
                    <a16:rowId xmlns:a16="http://schemas.microsoft.com/office/drawing/2014/main" val="10005"/>
                  </a:ext>
                </a:extLst>
              </a:tr>
              <a:tr h="1000848">
                <a:tc vMerge="1">
                  <a:txBody>
                    <a:bodyPr/>
                    <a:lstStyle/>
                    <a:p>
                      <a:pPr algn="l">
                        <a:defRPr/>
                      </a:pPr>
                      <a:r>
                        <a:rPr lang="en-US"/>
                        <a:t>  Thân bài</a:t>
                      </a:r>
                    </a:p>
                    <a:p>
                      <a:r>
                        <a:rPr lang="en-US" sz="2799">
                          <a:solidFill>
                            <a:srgbClr val="404040"/>
                          </a:solidFill>
                          <a:latin typeface="Roboto Condensed Bold"/>
                        </a:rPr>
                        <a:t>  </a:t>
                      </a:r>
                    </a:p>
                  </a:txBody>
                  <a:tcPr>
                    <a:lnL w="0" cap="flat" cmpd="sng" algn="ctr">
                      <a:solidFill>
                        <a:srgbClr val="FFD699"/>
                      </a:solidFill>
                      <a:prstDash val="solid"/>
                      <a:round/>
                      <a:headEnd type="none" w="med" len="med"/>
                      <a:tailEnd type="none" w="med" len="med"/>
                    </a:lnL>
                    <a:lnR w="57150" cap="flat" cmpd="sng" algn="ctr">
                      <a:solidFill>
                        <a:srgbClr val="FFFFFF"/>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defRPr/>
                      </a:pPr>
                      <a:r>
                        <a:rPr lang="en-US" sz="2799">
                          <a:solidFill>
                            <a:srgbClr val="000000"/>
                          </a:solidFill>
                          <a:latin typeface="Roboto Condensed"/>
                        </a:rPr>
                        <a:t>Nêu được bằng chứng xác đáng,  thuyết phục từ tác phẩm để làm rõ đặc điểm của nhân vật.</a:t>
                      </a:r>
                      <a:endParaRPr lang="en-US" sz="110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0" cap="flat" cmpd="sng" algn="ctr">
                      <a:solidFill>
                        <a:srgbClr val="FFD699"/>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extLst>
                  <a:ext uri="{0D108BD9-81ED-4DB2-BD59-A6C34878D82A}">
                    <a16:rowId xmlns:a16="http://schemas.microsoft.com/office/drawing/2014/main" val="10006"/>
                  </a:ext>
                </a:extLst>
              </a:tr>
              <a:tr h="1000848">
                <a:tc vMerge="1">
                  <a:txBody>
                    <a:bodyPr/>
                    <a:lstStyle/>
                    <a:p>
                      <a:pPr algn="l">
                        <a:defRPr/>
                      </a:pPr>
                      <a:r>
                        <a:rPr lang="en-US"/>
                        <a:t>  Thân bài</a:t>
                      </a:r>
                    </a:p>
                    <a:p>
                      <a:r>
                        <a:rPr lang="en-US" sz="2799">
                          <a:solidFill>
                            <a:srgbClr val="404040"/>
                          </a:solidFill>
                          <a:latin typeface="Roboto Condensed Bold"/>
                        </a:rPr>
                        <a:t>  </a:t>
                      </a:r>
                    </a:p>
                  </a:txBody>
                  <a:tcPr>
                    <a:lnL w="0" cap="flat" cmpd="sng" algn="ctr">
                      <a:solidFill>
                        <a:srgbClr val="FFD699"/>
                      </a:solidFill>
                      <a:prstDash val="solid"/>
                      <a:round/>
                      <a:headEnd type="none" w="med" len="med"/>
                      <a:tailEnd type="none" w="med" len="med"/>
                    </a:lnL>
                    <a:lnR w="57150" cap="flat" cmpd="sng" algn="ctr">
                      <a:solidFill>
                        <a:srgbClr val="FFFFFF"/>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defRPr/>
                      </a:pPr>
                      <a:r>
                        <a:rPr lang="en-US" sz="2799">
                          <a:solidFill>
                            <a:srgbClr val="000000"/>
                          </a:solidFill>
                          <a:latin typeface="Roboto Condensed"/>
                        </a:rPr>
                        <a:t>Sắp xếp các lí lẽ, bằng chứng theo  một trình tự hợp lí.</a:t>
                      </a:r>
                      <a:endParaRPr lang="en-US" sz="110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0" cap="flat" cmpd="sng" algn="ctr">
                      <a:solidFill>
                        <a:srgbClr val="FFD699"/>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extLst>
                  <a:ext uri="{0D108BD9-81ED-4DB2-BD59-A6C34878D82A}">
                    <a16:rowId xmlns:a16="http://schemas.microsoft.com/office/drawing/2014/main" val="10007"/>
                  </a:ext>
                </a:extLst>
              </a:tr>
              <a:tr h="738337">
                <a:tc rowSpan="2">
                  <a:txBody>
                    <a:bodyPr/>
                    <a:lstStyle/>
                    <a:p>
                      <a:pPr algn="l">
                        <a:defRPr/>
                      </a:pPr>
                      <a:r>
                        <a:rPr lang="en-US" dirty="0"/>
                        <a:t>  </a:t>
                      </a:r>
                      <a:r>
                        <a:rPr lang="en-US" sz="3500" dirty="0" err="1">
                          <a:latin typeface="Roboto Condensed" panose="02000000000000000000" pitchFamily="2" charset="0"/>
                          <a:ea typeface="Roboto Condensed" panose="02000000000000000000" pitchFamily="2" charset="0"/>
                          <a:cs typeface="Roboto Condensed" panose="02000000000000000000" pitchFamily="2" charset="0"/>
                        </a:rPr>
                        <a:t>Kết</a:t>
                      </a:r>
                      <a:r>
                        <a:rPr lang="en-US" sz="35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cs typeface="Roboto Condensed" panose="02000000000000000000" pitchFamily="2" charset="0"/>
                        </a:rPr>
                        <a:t>bài</a:t>
                      </a:r>
                      <a:endParaRPr lang="en-US" sz="3500" dirty="0">
                        <a:latin typeface="Roboto Condensed" panose="02000000000000000000" pitchFamily="2" charset="0"/>
                        <a:ea typeface="Roboto Condensed" panose="02000000000000000000" pitchFamily="2" charset="0"/>
                        <a:cs typeface="Roboto Condensed" panose="02000000000000000000" pitchFamily="2" charset="0"/>
                      </a:endParaRPr>
                    </a:p>
                    <a:p>
                      <a:r>
                        <a:rPr lang="en-US" sz="2799" dirty="0">
                          <a:solidFill>
                            <a:srgbClr val="404040"/>
                          </a:solidFill>
                          <a:latin typeface="Roboto Condensed Bold"/>
                        </a:rPr>
                        <a:t>  </a:t>
                      </a:r>
                    </a:p>
                  </a:txBody>
                  <a:tcPr>
                    <a:lnL w="0" cap="flat" cmpd="sng" algn="ctr">
                      <a:solidFill>
                        <a:srgbClr val="FFD699"/>
                      </a:solidFill>
                      <a:prstDash val="solid"/>
                      <a:round/>
                      <a:headEnd type="none" w="med" len="med"/>
                      <a:tailEnd type="none" w="med" len="med"/>
                    </a:lnL>
                    <a:lnR w="57150" cap="flat" cmpd="sng" algn="ctr">
                      <a:solidFill>
                        <a:srgbClr val="FFFFFF"/>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defRPr/>
                      </a:pPr>
                      <a:r>
                        <a:rPr lang="en-US" sz="2799">
                          <a:solidFill>
                            <a:srgbClr val="000000"/>
                          </a:solidFill>
                          <a:latin typeface="Roboto Condensed"/>
                        </a:rPr>
                        <a:t>Khẳng định lại ý kiến của người viết về đặc điểm nhân vật.  </a:t>
                      </a:r>
                      <a:endParaRPr lang="en-US" sz="110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0" cap="flat" cmpd="sng" algn="ctr">
                      <a:solidFill>
                        <a:srgbClr val="FFD699"/>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4E3"/>
                    </a:solidFill>
                  </a:tcPr>
                </a:tc>
                <a:extLst>
                  <a:ext uri="{0D108BD9-81ED-4DB2-BD59-A6C34878D82A}">
                    <a16:rowId xmlns:a16="http://schemas.microsoft.com/office/drawing/2014/main" val="10008"/>
                  </a:ext>
                </a:extLst>
              </a:tr>
              <a:tr h="934736">
                <a:tc vMerge="1">
                  <a:txBody>
                    <a:bodyPr/>
                    <a:lstStyle/>
                    <a:p>
                      <a:pPr algn="l">
                        <a:defRPr/>
                      </a:pPr>
                      <a:r>
                        <a:rPr lang="en-US"/>
                        <a:t>  Kết bài</a:t>
                      </a:r>
                    </a:p>
                    <a:p>
                      <a:r>
                        <a:rPr lang="en-US" sz="2799">
                          <a:solidFill>
                            <a:srgbClr val="404040"/>
                          </a:solidFill>
                          <a:latin typeface="Roboto Condensed Bold"/>
                        </a:rPr>
                        <a:t>  </a:t>
                      </a:r>
                    </a:p>
                  </a:txBody>
                  <a:tcPr>
                    <a:lnL w="0" cap="flat" cmpd="sng" algn="ctr">
                      <a:solidFill>
                        <a:srgbClr val="FFD699"/>
                      </a:solidFill>
                      <a:prstDash val="solid"/>
                      <a:round/>
                      <a:headEnd type="none" w="med" len="med"/>
                      <a:tailEnd type="none" w="med" len="med"/>
                    </a:lnL>
                    <a:lnR w="57150" cap="flat" cmpd="sng" algn="ctr">
                      <a:solidFill>
                        <a:srgbClr val="FFFFFF"/>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defRPr/>
                      </a:pPr>
                      <a:r>
                        <a:rPr lang="en-US" sz="2799">
                          <a:solidFill>
                            <a:srgbClr val="000000"/>
                          </a:solidFill>
                          <a:latin typeface="Roboto Condensed"/>
                        </a:rPr>
                        <a:t>Nêu cảm nghĩ về ý nghĩa hình tượng của nhân vật.</a:t>
                      </a:r>
                      <a:endParaRPr lang="en-US" sz="110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endParaRPr lang="en-US"/>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endParaRPr lang="en-US" dirty="0"/>
                    </a:p>
                  </a:txBody>
                  <a:tcPr>
                    <a:lnL w="57150" cap="flat" cmpd="sng" algn="ctr">
                      <a:solidFill>
                        <a:srgbClr val="FFFFFF"/>
                      </a:solidFill>
                      <a:prstDash val="solid"/>
                      <a:round/>
                      <a:headEnd type="none" w="med" len="med"/>
                      <a:tailEnd type="none" w="med" len="med"/>
                    </a:lnL>
                    <a:lnR w="0" cap="flat" cmpd="sng" algn="ctr">
                      <a:solidFill>
                        <a:srgbClr val="FFD699"/>
                      </a:solidFill>
                      <a:prstDash val="solid"/>
                      <a:round/>
                      <a:headEnd type="none" w="med" len="med"/>
                      <a:tailEnd type="none" w="med" len="med"/>
                    </a:lnR>
                    <a:lnT w="57150" cap="flat" cmpd="sng" algn="ctr">
                      <a:solidFill>
                        <a:srgbClr val="FFFFFF"/>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9"/>
                  </a:ext>
                </a:extLst>
              </a:tr>
            </a:tbl>
          </a:graphicData>
        </a:graphic>
      </p:graphicFrame>
      <p:sp>
        <p:nvSpPr>
          <p:cNvPr id="6" name="TextBox 6"/>
          <p:cNvSpPr txBox="1"/>
          <p:nvPr/>
        </p:nvSpPr>
        <p:spPr>
          <a:xfrm>
            <a:off x="6626" y="104775"/>
            <a:ext cx="8702011" cy="847726"/>
          </a:xfrm>
          <a:prstGeom prst="rect">
            <a:avLst/>
          </a:prstGeom>
        </p:spPr>
        <p:txBody>
          <a:bodyPr lIns="0" tIns="0" rIns="0" bIns="0" rtlCol="0" anchor="t">
            <a:spAutoFit/>
          </a:bodyPr>
          <a:lstStyle/>
          <a:p>
            <a:pPr algn="ctr">
              <a:lnSpc>
                <a:spcPts val="6298"/>
              </a:lnSpc>
            </a:pPr>
            <a:r>
              <a:rPr lang="en-US" sz="4498">
                <a:solidFill>
                  <a:srgbClr val="869C98"/>
                </a:solidFill>
                <a:latin typeface="Fraunces Bold"/>
              </a:rPr>
              <a:t>2. Bảng kiểm tham khảo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a:off x="5350989" y="573553"/>
            <a:ext cx="13233618" cy="2011785"/>
            <a:chOff x="0" y="0"/>
            <a:chExt cx="17644824" cy="2682380"/>
          </a:xfrm>
        </p:grpSpPr>
        <p:sp>
          <p:nvSpPr>
            <p:cNvPr id="3" name="Freeform 3"/>
            <p:cNvSpPr/>
            <p:nvPr/>
          </p:nvSpPr>
          <p:spPr>
            <a:xfrm>
              <a:off x="0" y="0"/>
              <a:ext cx="17644872" cy="2682345"/>
            </a:xfrm>
            <a:custGeom>
              <a:avLst/>
              <a:gdLst/>
              <a:ahLst/>
              <a:cxnLst/>
              <a:rect l="l" t="t" r="r" b="b"/>
              <a:pathLst>
                <a:path w="17644872" h="2682345">
                  <a:moveTo>
                    <a:pt x="0" y="0"/>
                  </a:moveTo>
                  <a:lnTo>
                    <a:pt x="17644872" y="0"/>
                  </a:lnTo>
                  <a:lnTo>
                    <a:pt x="17644872" y="2682345"/>
                  </a:lnTo>
                  <a:lnTo>
                    <a:pt x="0" y="2682345"/>
                  </a:lnTo>
                  <a:close/>
                </a:path>
              </a:pathLst>
            </a:custGeom>
            <a:solidFill>
              <a:srgbClr val="FFFFFF"/>
            </a:solidFill>
          </p:spPr>
        </p:sp>
      </p:grpSp>
      <p:pic>
        <p:nvPicPr>
          <p:cNvPr id="4" name="Picture 4"/>
          <p:cNvPicPr>
            <a:picLocks noChangeAspect="1"/>
          </p:cNvPicPr>
          <p:nvPr/>
        </p:nvPicPr>
        <p:blipFill>
          <a:blip r:embed="rId2"/>
          <a:srcRect t="19575" r="44025" b="8450"/>
          <a:stretch>
            <a:fillRect/>
          </a:stretch>
        </p:blipFill>
        <p:spPr>
          <a:xfrm rot="5400000">
            <a:off x="1565677" y="-1725130"/>
            <a:ext cx="2585478" cy="6035457"/>
          </a:xfrm>
          <a:prstGeom prst="rect">
            <a:avLst/>
          </a:prstGeom>
        </p:spPr>
      </p:pic>
      <p:pic>
        <p:nvPicPr>
          <p:cNvPr id="5" name="Picture 5"/>
          <p:cNvPicPr>
            <a:picLocks noChangeAspect="1"/>
          </p:cNvPicPr>
          <p:nvPr/>
        </p:nvPicPr>
        <p:blipFill>
          <a:blip r:embed="rId3"/>
          <a:srcRect r="80"/>
          <a:stretch>
            <a:fillRect/>
          </a:stretch>
        </p:blipFill>
        <p:spPr>
          <a:xfrm>
            <a:off x="4935077" y="381454"/>
            <a:ext cx="1050310" cy="911144"/>
          </a:xfrm>
          <a:prstGeom prst="rect">
            <a:avLst/>
          </a:prstGeom>
        </p:spPr>
      </p:pic>
      <p:pic>
        <p:nvPicPr>
          <p:cNvPr id="6" name="Picture 6"/>
          <p:cNvPicPr>
            <a:picLocks noChangeAspect="1"/>
          </p:cNvPicPr>
          <p:nvPr/>
        </p:nvPicPr>
        <p:blipFill>
          <a:blip r:embed="rId4"/>
          <a:srcRect r="12"/>
          <a:stretch>
            <a:fillRect/>
          </a:stretch>
        </p:blipFill>
        <p:spPr>
          <a:xfrm>
            <a:off x="13547120" y="-1233842"/>
            <a:ext cx="5658501" cy="2213889"/>
          </a:xfrm>
          <a:prstGeom prst="rect">
            <a:avLst/>
          </a:prstGeom>
        </p:spPr>
      </p:pic>
      <p:pic>
        <p:nvPicPr>
          <p:cNvPr id="7" name="Picture 7"/>
          <p:cNvPicPr>
            <a:picLocks noChangeAspect="1"/>
          </p:cNvPicPr>
          <p:nvPr/>
        </p:nvPicPr>
        <p:blipFill>
          <a:blip r:embed="rId5"/>
          <a:srcRect r="53"/>
          <a:stretch>
            <a:fillRect/>
          </a:stretch>
        </p:blipFill>
        <p:spPr>
          <a:xfrm rot="964034">
            <a:off x="-1662550" y="8854331"/>
            <a:ext cx="7602093" cy="8229600"/>
          </a:xfrm>
          <a:prstGeom prst="rect">
            <a:avLst/>
          </a:prstGeom>
        </p:spPr>
      </p:pic>
      <p:pic>
        <p:nvPicPr>
          <p:cNvPr id="8" name="Picture 8"/>
          <p:cNvPicPr>
            <a:picLocks noChangeAspect="1"/>
          </p:cNvPicPr>
          <p:nvPr/>
        </p:nvPicPr>
        <p:blipFill>
          <a:blip r:embed="rId6"/>
          <a:srcRect r="33"/>
          <a:stretch>
            <a:fillRect/>
          </a:stretch>
        </p:blipFill>
        <p:spPr>
          <a:xfrm>
            <a:off x="12886020" y="7072822"/>
            <a:ext cx="5401980" cy="3214178"/>
          </a:xfrm>
          <a:prstGeom prst="rect">
            <a:avLst/>
          </a:prstGeom>
        </p:spPr>
      </p:pic>
      <p:sp>
        <p:nvSpPr>
          <p:cNvPr id="9" name="TextBox 9"/>
          <p:cNvSpPr txBox="1"/>
          <p:nvPr/>
        </p:nvSpPr>
        <p:spPr>
          <a:xfrm>
            <a:off x="105794" y="554503"/>
            <a:ext cx="5505243" cy="1828800"/>
          </a:xfrm>
          <a:prstGeom prst="rect">
            <a:avLst/>
          </a:prstGeom>
        </p:spPr>
        <p:txBody>
          <a:bodyPr lIns="0" tIns="0" rIns="0" bIns="0" rtlCol="0" anchor="t">
            <a:spAutoFit/>
          </a:bodyPr>
          <a:lstStyle/>
          <a:p>
            <a:pPr algn="ctr">
              <a:lnSpc>
                <a:spcPts val="7197"/>
              </a:lnSpc>
            </a:pPr>
            <a:r>
              <a:rPr lang="en-US" sz="5998">
                <a:solidFill>
                  <a:srgbClr val="FFFFFF"/>
                </a:solidFill>
                <a:latin typeface="Arimo"/>
              </a:rPr>
              <a:t>Hình thành </a:t>
            </a:r>
          </a:p>
          <a:p>
            <a:pPr algn="ctr">
              <a:lnSpc>
                <a:spcPts val="7197"/>
              </a:lnSpc>
            </a:pPr>
            <a:r>
              <a:rPr lang="en-US" sz="5998">
                <a:solidFill>
                  <a:srgbClr val="FFFFFF"/>
                </a:solidFill>
                <a:latin typeface="Arimo"/>
              </a:rPr>
              <a:t>kiến thức mới</a:t>
            </a:r>
          </a:p>
        </p:txBody>
      </p:sp>
      <p:sp>
        <p:nvSpPr>
          <p:cNvPr id="10" name="TextBox 10"/>
          <p:cNvSpPr txBox="1"/>
          <p:nvPr/>
        </p:nvSpPr>
        <p:spPr>
          <a:xfrm>
            <a:off x="5985387" y="808451"/>
            <a:ext cx="12081001" cy="2053482"/>
          </a:xfrm>
          <a:prstGeom prst="rect">
            <a:avLst/>
          </a:prstGeom>
        </p:spPr>
        <p:txBody>
          <a:bodyPr lIns="0" tIns="0" rIns="0" bIns="0" rtlCol="0" anchor="t">
            <a:spAutoFit/>
          </a:bodyPr>
          <a:lstStyle/>
          <a:p>
            <a:pPr algn="just">
              <a:lnSpc>
                <a:spcPts val="5413"/>
              </a:lnSpc>
            </a:pPr>
            <a:r>
              <a:rPr lang="en-US" sz="4300">
                <a:solidFill>
                  <a:srgbClr val="6E9277"/>
                </a:solidFill>
                <a:latin typeface="Fraunces Bold"/>
              </a:rPr>
              <a:t>3. Định hướng để viết bài văn phân tích đặc điểm nhân vật trong truyện ngụ ngôn.</a:t>
            </a:r>
          </a:p>
          <a:p>
            <a:pPr algn="just">
              <a:lnSpc>
                <a:spcPts val="5418"/>
              </a:lnSpc>
            </a:pPr>
            <a:endParaRPr lang="en-US" sz="4300">
              <a:solidFill>
                <a:srgbClr val="6E9277"/>
              </a:solidFill>
              <a:latin typeface="Fraunces Bold"/>
            </a:endParaRPr>
          </a:p>
        </p:txBody>
      </p:sp>
      <p:grpSp>
        <p:nvGrpSpPr>
          <p:cNvPr id="11" name="Group 11"/>
          <p:cNvGrpSpPr/>
          <p:nvPr/>
        </p:nvGrpSpPr>
        <p:grpSpPr>
          <a:xfrm>
            <a:off x="4882993" y="2994912"/>
            <a:ext cx="8522014" cy="1253765"/>
            <a:chOff x="0" y="0"/>
            <a:chExt cx="11362686" cy="1671687"/>
          </a:xfrm>
        </p:grpSpPr>
        <p:sp>
          <p:nvSpPr>
            <p:cNvPr id="12" name="Freeform 12"/>
            <p:cNvSpPr/>
            <p:nvPr/>
          </p:nvSpPr>
          <p:spPr>
            <a:xfrm>
              <a:off x="0" y="0"/>
              <a:ext cx="11362689" cy="1671701"/>
            </a:xfrm>
            <a:custGeom>
              <a:avLst/>
              <a:gdLst/>
              <a:ahLst/>
              <a:cxnLst/>
              <a:rect l="l" t="t" r="r" b="b"/>
              <a:pathLst>
                <a:path w="11362689" h="1671701">
                  <a:moveTo>
                    <a:pt x="234569" y="0"/>
                  </a:moveTo>
                  <a:lnTo>
                    <a:pt x="11128121" y="0"/>
                  </a:lnTo>
                  <a:cubicBezTo>
                    <a:pt x="11257661" y="0"/>
                    <a:pt x="11362689" y="105029"/>
                    <a:pt x="11362689" y="234569"/>
                  </a:cubicBezTo>
                  <a:lnTo>
                    <a:pt x="11362689" y="1437132"/>
                  </a:lnTo>
                  <a:cubicBezTo>
                    <a:pt x="11362689" y="1499362"/>
                    <a:pt x="11337925" y="1559052"/>
                    <a:pt x="11293983" y="1602994"/>
                  </a:cubicBezTo>
                  <a:cubicBezTo>
                    <a:pt x="11250040" y="1646936"/>
                    <a:pt x="11190351" y="1671701"/>
                    <a:pt x="11128121" y="1671701"/>
                  </a:cubicBezTo>
                  <a:lnTo>
                    <a:pt x="234569" y="1671701"/>
                  </a:lnTo>
                  <a:cubicBezTo>
                    <a:pt x="172339" y="1671701"/>
                    <a:pt x="112649" y="1646936"/>
                    <a:pt x="68707" y="1602994"/>
                  </a:cubicBezTo>
                  <a:cubicBezTo>
                    <a:pt x="24765" y="1559052"/>
                    <a:pt x="0" y="1499362"/>
                    <a:pt x="0" y="1437132"/>
                  </a:cubicBezTo>
                  <a:lnTo>
                    <a:pt x="0" y="234569"/>
                  </a:lnTo>
                  <a:cubicBezTo>
                    <a:pt x="0" y="172339"/>
                    <a:pt x="24765" y="112649"/>
                    <a:pt x="68707" y="68707"/>
                  </a:cubicBezTo>
                  <a:cubicBezTo>
                    <a:pt x="112649" y="24765"/>
                    <a:pt x="172339" y="0"/>
                    <a:pt x="234569" y="0"/>
                  </a:cubicBezTo>
                  <a:close/>
                </a:path>
              </a:pathLst>
            </a:custGeom>
            <a:solidFill>
              <a:srgbClr val="FFE8A8"/>
            </a:solidFill>
          </p:spPr>
        </p:sp>
      </p:grpSp>
      <p:sp>
        <p:nvSpPr>
          <p:cNvPr id="13" name="TextBox 13"/>
          <p:cNvSpPr txBox="1"/>
          <p:nvPr/>
        </p:nvSpPr>
        <p:spPr>
          <a:xfrm>
            <a:off x="2455350" y="4515377"/>
            <a:ext cx="13131660" cy="2326610"/>
          </a:xfrm>
          <a:prstGeom prst="rect">
            <a:avLst/>
          </a:prstGeom>
        </p:spPr>
        <p:txBody>
          <a:bodyPr lIns="0" tIns="0" rIns="0" bIns="0" rtlCol="0" anchor="t">
            <a:spAutoFit/>
          </a:bodyPr>
          <a:lstStyle/>
          <a:p>
            <a:pPr algn="just">
              <a:lnSpc>
                <a:spcPts val="6159"/>
              </a:lnSpc>
            </a:pPr>
            <a:r>
              <a:rPr lang="en-US" sz="4398">
                <a:solidFill>
                  <a:srgbClr val="000000"/>
                </a:solidFill>
                <a:latin typeface="Roboto Condensed Bold"/>
              </a:rPr>
              <a:t>Từ những điều đã học về kiểu bài văn phân tích đặc điểm nhân vật, theo em để viết bài văn phân tích đặc điểm nhân vật trong truyện ngụ ngôn thì cần chú ý những điều gì?</a:t>
            </a:r>
          </a:p>
        </p:txBody>
      </p:sp>
      <p:sp>
        <p:nvSpPr>
          <p:cNvPr id="14" name="TextBox 14"/>
          <p:cNvSpPr txBox="1"/>
          <p:nvPr/>
        </p:nvSpPr>
        <p:spPr>
          <a:xfrm>
            <a:off x="4882993" y="3117922"/>
            <a:ext cx="8522014" cy="902970"/>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Thảo luận cặp đôi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a:off x="5350989" y="573553"/>
            <a:ext cx="13233618" cy="2011785"/>
            <a:chOff x="0" y="0"/>
            <a:chExt cx="17644824" cy="2682380"/>
          </a:xfrm>
        </p:grpSpPr>
        <p:sp>
          <p:nvSpPr>
            <p:cNvPr id="3" name="Freeform 3"/>
            <p:cNvSpPr/>
            <p:nvPr/>
          </p:nvSpPr>
          <p:spPr>
            <a:xfrm>
              <a:off x="0" y="0"/>
              <a:ext cx="17644872" cy="2682345"/>
            </a:xfrm>
            <a:custGeom>
              <a:avLst/>
              <a:gdLst/>
              <a:ahLst/>
              <a:cxnLst/>
              <a:rect l="l" t="t" r="r" b="b"/>
              <a:pathLst>
                <a:path w="17644872" h="2682345">
                  <a:moveTo>
                    <a:pt x="0" y="0"/>
                  </a:moveTo>
                  <a:lnTo>
                    <a:pt x="17644872" y="0"/>
                  </a:lnTo>
                  <a:lnTo>
                    <a:pt x="17644872" y="2682345"/>
                  </a:lnTo>
                  <a:lnTo>
                    <a:pt x="0" y="2682345"/>
                  </a:lnTo>
                  <a:close/>
                </a:path>
              </a:pathLst>
            </a:custGeom>
            <a:solidFill>
              <a:srgbClr val="FFFFFF"/>
            </a:solidFill>
          </p:spPr>
        </p:sp>
      </p:grpSp>
      <p:pic>
        <p:nvPicPr>
          <p:cNvPr id="4" name="Picture 4"/>
          <p:cNvPicPr>
            <a:picLocks noChangeAspect="1"/>
          </p:cNvPicPr>
          <p:nvPr/>
        </p:nvPicPr>
        <p:blipFill>
          <a:blip r:embed="rId2"/>
          <a:srcRect t="19575" r="44025" b="8450"/>
          <a:stretch>
            <a:fillRect/>
          </a:stretch>
        </p:blipFill>
        <p:spPr>
          <a:xfrm rot="5400000">
            <a:off x="1565677" y="-1725130"/>
            <a:ext cx="2585478" cy="6035457"/>
          </a:xfrm>
          <a:prstGeom prst="rect">
            <a:avLst/>
          </a:prstGeom>
        </p:spPr>
      </p:pic>
      <p:pic>
        <p:nvPicPr>
          <p:cNvPr id="5" name="Picture 5"/>
          <p:cNvPicPr>
            <a:picLocks noChangeAspect="1"/>
          </p:cNvPicPr>
          <p:nvPr/>
        </p:nvPicPr>
        <p:blipFill>
          <a:blip r:embed="rId3"/>
          <a:srcRect r="80"/>
          <a:stretch>
            <a:fillRect/>
          </a:stretch>
        </p:blipFill>
        <p:spPr>
          <a:xfrm>
            <a:off x="4935077" y="381454"/>
            <a:ext cx="1050310" cy="911144"/>
          </a:xfrm>
          <a:prstGeom prst="rect">
            <a:avLst/>
          </a:prstGeom>
        </p:spPr>
      </p:pic>
      <p:pic>
        <p:nvPicPr>
          <p:cNvPr id="6" name="Picture 6"/>
          <p:cNvPicPr>
            <a:picLocks noChangeAspect="1"/>
          </p:cNvPicPr>
          <p:nvPr/>
        </p:nvPicPr>
        <p:blipFill>
          <a:blip r:embed="rId4"/>
          <a:srcRect r="12"/>
          <a:stretch>
            <a:fillRect/>
          </a:stretch>
        </p:blipFill>
        <p:spPr>
          <a:xfrm>
            <a:off x="13547120" y="-1233842"/>
            <a:ext cx="5658501" cy="2213889"/>
          </a:xfrm>
          <a:prstGeom prst="rect">
            <a:avLst/>
          </a:prstGeom>
        </p:spPr>
      </p:pic>
      <p:pic>
        <p:nvPicPr>
          <p:cNvPr id="7" name="Picture 7"/>
          <p:cNvPicPr>
            <a:picLocks noChangeAspect="1"/>
          </p:cNvPicPr>
          <p:nvPr/>
        </p:nvPicPr>
        <p:blipFill>
          <a:blip r:embed="rId5"/>
          <a:srcRect r="53"/>
          <a:stretch>
            <a:fillRect/>
          </a:stretch>
        </p:blipFill>
        <p:spPr>
          <a:xfrm rot="964034">
            <a:off x="-1662550" y="8854331"/>
            <a:ext cx="7602093" cy="8229600"/>
          </a:xfrm>
          <a:prstGeom prst="rect">
            <a:avLst/>
          </a:prstGeom>
        </p:spPr>
      </p:pic>
      <p:pic>
        <p:nvPicPr>
          <p:cNvPr id="8" name="Picture 8"/>
          <p:cNvPicPr>
            <a:picLocks noChangeAspect="1"/>
          </p:cNvPicPr>
          <p:nvPr/>
        </p:nvPicPr>
        <p:blipFill>
          <a:blip r:embed="rId6"/>
          <a:srcRect r="33"/>
          <a:stretch>
            <a:fillRect/>
          </a:stretch>
        </p:blipFill>
        <p:spPr>
          <a:xfrm>
            <a:off x="12886020" y="7072822"/>
            <a:ext cx="5401980" cy="3214178"/>
          </a:xfrm>
          <a:prstGeom prst="rect">
            <a:avLst/>
          </a:prstGeom>
        </p:spPr>
      </p:pic>
      <p:sp>
        <p:nvSpPr>
          <p:cNvPr id="9" name="TextBox 9"/>
          <p:cNvSpPr txBox="1"/>
          <p:nvPr/>
        </p:nvSpPr>
        <p:spPr>
          <a:xfrm>
            <a:off x="105794" y="554503"/>
            <a:ext cx="5505243" cy="1828800"/>
          </a:xfrm>
          <a:prstGeom prst="rect">
            <a:avLst/>
          </a:prstGeom>
        </p:spPr>
        <p:txBody>
          <a:bodyPr lIns="0" tIns="0" rIns="0" bIns="0" rtlCol="0" anchor="t">
            <a:spAutoFit/>
          </a:bodyPr>
          <a:lstStyle/>
          <a:p>
            <a:pPr algn="ctr">
              <a:lnSpc>
                <a:spcPts val="7197"/>
              </a:lnSpc>
            </a:pPr>
            <a:r>
              <a:rPr lang="en-US" sz="5998">
                <a:solidFill>
                  <a:srgbClr val="FFFFFF"/>
                </a:solidFill>
                <a:latin typeface="Arimo"/>
              </a:rPr>
              <a:t>Hình thành </a:t>
            </a:r>
          </a:p>
          <a:p>
            <a:pPr algn="ctr">
              <a:lnSpc>
                <a:spcPts val="7197"/>
              </a:lnSpc>
            </a:pPr>
            <a:r>
              <a:rPr lang="en-US" sz="5998">
                <a:solidFill>
                  <a:srgbClr val="FFFFFF"/>
                </a:solidFill>
                <a:latin typeface="Arimo"/>
              </a:rPr>
              <a:t>kiến thức mới</a:t>
            </a:r>
          </a:p>
        </p:txBody>
      </p:sp>
      <p:sp>
        <p:nvSpPr>
          <p:cNvPr id="10" name="TextBox 10"/>
          <p:cNvSpPr txBox="1"/>
          <p:nvPr/>
        </p:nvSpPr>
        <p:spPr>
          <a:xfrm>
            <a:off x="5985387" y="808451"/>
            <a:ext cx="12081001" cy="2053482"/>
          </a:xfrm>
          <a:prstGeom prst="rect">
            <a:avLst/>
          </a:prstGeom>
        </p:spPr>
        <p:txBody>
          <a:bodyPr lIns="0" tIns="0" rIns="0" bIns="0" rtlCol="0" anchor="t">
            <a:spAutoFit/>
          </a:bodyPr>
          <a:lstStyle/>
          <a:p>
            <a:pPr algn="just">
              <a:lnSpc>
                <a:spcPts val="5413"/>
              </a:lnSpc>
            </a:pPr>
            <a:r>
              <a:rPr lang="en-US" sz="4300">
                <a:solidFill>
                  <a:srgbClr val="6E9277"/>
                </a:solidFill>
                <a:latin typeface="Fraunces Bold"/>
              </a:rPr>
              <a:t>3. Định hướng để viết bài văn phân tích đặc điểm nhân vật trong truyện ngụ ngôn.</a:t>
            </a:r>
          </a:p>
          <a:p>
            <a:pPr algn="just">
              <a:lnSpc>
                <a:spcPts val="5418"/>
              </a:lnSpc>
            </a:pPr>
            <a:endParaRPr lang="en-US" sz="4300">
              <a:solidFill>
                <a:srgbClr val="6E9277"/>
              </a:solidFill>
              <a:latin typeface="Fraunces Bold"/>
            </a:endParaRPr>
          </a:p>
        </p:txBody>
      </p:sp>
      <p:pic>
        <p:nvPicPr>
          <p:cNvPr id="11" name="Picture 11"/>
          <p:cNvPicPr>
            <a:picLocks noChangeAspect="1"/>
          </p:cNvPicPr>
          <p:nvPr/>
        </p:nvPicPr>
        <p:blipFill>
          <a:blip r:embed="rId7"/>
          <a:srcRect t="8492" b="9037"/>
          <a:stretch>
            <a:fillRect/>
          </a:stretch>
        </p:blipFill>
        <p:spPr>
          <a:xfrm>
            <a:off x="1441490" y="3157981"/>
            <a:ext cx="15817810" cy="2049458"/>
          </a:xfrm>
          <a:prstGeom prst="rect">
            <a:avLst/>
          </a:prstGeom>
        </p:spPr>
      </p:pic>
      <p:sp>
        <p:nvSpPr>
          <p:cNvPr id="12" name="TextBox 12"/>
          <p:cNvSpPr txBox="1"/>
          <p:nvPr/>
        </p:nvSpPr>
        <p:spPr>
          <a:xfrm>
            <a:off x="2138497" y="3397874"/>
            <a:ext cx="14490834" cy="1545540"/>
          </a:xfrm>
          <a:prstGeom prst="rect">
            <a:avLst/>
          </a:prstGeom>
        </p:spPr>
        <p:txBody>
          <a:bodyPr lIns="0" tIns="0" rIns="0" bIns="0" rtlCol="0" anchor="t">
            <a:spAutoFit/>
          </a:bodyPr>
          <a:lstStyle/>
          <a:p>
            <a:pPr algn="ctr">
              <a:lnSpc>
                <a:spcPts val="6160"/>
              </a:lnSpc>
              <a:spcBef>
                <a:spcPct val="0"/>
              </a:spcBef>
            </a:pPr>
            <a:r>
              <a:rPr lang="en-US" sz="4399" dirty="0" err="1">
                <a:solidFill>
                  <a:srgbClr val="000000"/>
                </a:solidFill>
                <a:latin typeface="Roboto Condensed"/>
              </a:rPr>
              <a:t>Xác</a:t>
            </a:r>
            <a:r>
              <a:rPr lang="en-US" sz="4399" dirty="0">
                <a:solidFill>
                  <a:srgbClr val="000000"/>
                </a:solidFill>
                <a:latin typeface="Roboto Condensed"/>
              </a:rPr>
              <a:t> </a:t>
            </a:r>
            <a:r>
              <a:rPr lang="en-US" sz="4399" dirty="0" err="1">
                <a:solidFill>
                  <a:srgbClr val="000000"/>
                </a:solidFill>
                <a:latin typeface="Roboto Condensed"/>
              </a:rPr>
              <a:t>định</a:t>
            </a:r>
            <a:r>
              <a:rPr lang="en-US" sz="4399" dirty="0">
                <a:solidFill>
                  <a:srgbClr val="000000"/>
                </a:solidFill>
                <a:latin typeface="Roboto Condensed"/>
              </a:rPr>
              <a:t> </a:t>
            </a:r>
            <a:r>
              <a:rPr lang="en-US" sz="4399" dirty="0" err="1">
                <a:solidFill>
                  <a:srgbClr val="000000"/>
                </a:solidFill>
                <a:latin typeface="Roboto Condensed"/>
              </a:rPr>
              <a:t>được</a:t>
            </a:r>
            <a:r>
              <a:rPr lang="en-US" sz="4399" dirty="0">
                <a:solidFill>
                  <a:srgbClr val="000000"/>
                </a:solidFill>
                <a:latin typeface="Roboto Condensed"/>
              </a:rPr>
              <a:t> </a:t>
            </a:r>
            <a:r>
              <a:rPr lang="en-US" sz="4399" dirty="0" err="1">
                <a:solidFill>
                  <a:srgbClr val="000000"/>
                </a:solidFill>
                <a:latin typeface="Roboto Condensed"/>
              </a:rPr>
              <a:t>nhân</a:t>
            </a:r>
            <a:r>
              <a:rPr lang="en-US" sz="4399" dirty="0">
                <a:solidFill>
                  <a:srgbClr val="000000"/>
                </a:solidFill>
                <a:latin typeface="Roboto Condensed"/>
              </a:rPr>
              <a:t> </a:t>
            </a:r>
            <a:r>
              <a:rPr lang="en-US" sz="4399" dirty="0" err="1">
                <a:solidFill>
                  <a:srgbClr val="000000"/>
                </a:solidFill>
                <a:latin typeface="Roboto Condensed"/>
              </a:rPr>
              <a:t>vật</a:t>
            </a:r>
            <a:r>
              <a:rPr lang="en-US" sz="4399" dirty="0">
                <a:solidFill>
                  <a:srgbClr val="000000"/>
                </a:solidFill>
                <a:latin typeface="Roboto Condensed"/>
              </a:rPr>
              <a:t> </a:t>
            </a:r>
            <a:r>
              <a:rPr lang="en-US" sz="4399" dirty="0" err="1">
                <a:solidFill>
                  <a:srgbClr val="000000"/>
                </a:solidFill>
                <a:latin typeface="Roboto Condensed"/>
              </a:rPr>
              <a:t>trong</a:t>
            </a:r>
            <a:r>
              <a:rPr lang="en-US" sz="4399" dirty="0">
                <a:solidFill>
                  <a:srgbClr val="000000"/>
                </a:solidFill>
                <a:latin typeface="Roboto Condensed"/>
              </a:rPr>
              <a:t> </a:t>
            </a:r>
            <a:r>
              <a:rPr lang="en-US" sz="4399" dirty="0" err="1">
                <a:solidFill>
                  <a:srgbClr val="000000"/>
                </a:solidFill>
                <a:latin typeface="Roboto Condensed"/>
              </a:rPr>
              <a:t>truyện</a:t>
            </a:r>
            <a:r>
              <a:rPr lang="en-US" sz="4399" dirty="0">
                <a:solidFill>
                  <a:srgbClr val="000000"/>
                </a:solidFill>
                <a:latin typeface="Roboto Condensed"/>
              </a:rPr>
              <a:t> </a:t>
            </a:r>
            <a:r>
              <a:rPr lang="en-US" sz="4399" dirty="0" err="1">
                <a:solidFill>
                  <a:srgbClr val="000000"/>
                </a:solidFill>
                <a:latin typeface="Roboto Condensed"/>
              </a:rPr>
              <a:t>có</a:t>
            </a:r>
            <a:r>
              <a:rPr lang="en-US" sz="4399" dirty="0">
                <a:solidFill>
                  <a:srgbClr val="000000"/>
                </a:solidFill>
                <a:latin typeface="Roboto Condensed"/>
              </a:rPr>
              <a:t> </a:t>
            </a:r>
            <a:r>
              <a:rPr lang="en-US" sz="4399" dirty="0" err="1">
                <a:solidFill>
                  <a:srgbClr val="000000"/>
                </a:solidFill>
                <a:latin typeface="Roboto Condensed"/>
              </a:rPr>
              <a:t>đặc</a:t>
            </a:r>
            <a:r>
              <a:rPr lang="en-US" sz="4399" dirty="0">
                <a:solidFill>
                  <a:srgbClr val="000000"/>
                </a:solidFill>
                <a:latin typeface="Roboto Condensed"/>
              </a:rPr>
              <a:t> </a:t>
            </a:r>
            <a:r>
              <a:rPr lang="en-US" sz="4399" dirty="0" err="1">
                <a:solidFill>
                  <a:srgbClr val="000000"/>
                </a:solidFill>
                <a:latin typeface="Roboto Condensed"/>
              </a:rPr>
              <a:t>điểm</a:t>
            </a:r>
            <a:r>
              <a:rPr lang="en-US" sz="4399" dirty="0">
                <a:solidFill>
                  <a:srgbClr val="000000"/>
                </a:solidFill>
                <a:latin typeface="Roboto Condensed"/>
              </a:rPr>
              <a:t> </a:t>
            </a:r>
            <a:r>
              <a:rPr lang="en-US" sz="4399" dirty="0" err="1">
                <a:solidFill>
                  <a:srgbClr val="000000"/>
                </a:solidFill>
                <a:latin typeface="Roboto Condensed"/>
              </a:rPr>
              <a:t>tiêu</a:t>
            </a:r>
            <a:r>
              <a:rPr lang="en-US" sz="4399" dirty="0">
                <a:solidFill>
                  <a:srgbClr val="000000"/>
                </a:solidFill>
                <a:latin typeface="Roboto Condensed"/>
              </a:rPr>
              <a:t> </a:t>
            </a:r>
            <a:r>
              <a:rPr lang="en-US" sz="4399" dirty="0" err="1">
                <a:solidFill>
                  <a:srgbClr val="000000"/>
                </a:solidFill>
                <a:latin typeface="Roboto Condensed"/>
              </a:rPr>
              <a:t>biểu</a:t>
            </a:r>
            <a:r>
              <a:rPr lang="en-US" sz="4399" dirty="0">
                <a:solidFill>
                  <a:srgbClr val="000000"/>
                </a:solidFill>
                <a:latin typeface="Roboto Condensed"/>
              </a:rPr>
              <a:t> </a:t>
            </a:r>
            <a:r>
              <a:rPr lang="en-US" sz="4399" dirty="0" err="1">
                <a:solidFill>
                  <a:srgbClr val="000000"/>
                </a:solidFill>
                <a:latin typeface="Roboto Condensed"/>
              </a:rPr>
              <a:t>nào</a:t>
            </a:r>
            <a:r>
              <a:rPr lang="en-US" sz="4399" dirty="0">
                <a:solidFill>
                  <a:srgbClr val="000000"/>
                </a:solidFill>
                <a:latin typeface="Roboto Condensed"/>
              </a:rPr>
              <a:t> </a:t>
            </a:r>
            <a:r>
              <a:rPr lang="en-US" sz="4399" dirty="0" err="1">
                <a:solidFill>
                  <a:srgbClr val="000000"/>
                </a:solidFill>
                <a:latin typeface="Roboto Condensed"/>
              </a:rPr>
              <a:t>để</a:t>
            </a:r>
            <a:r>
              <a:rPr lang="en-US" sz="4399" dirty="0">
                <a:solidFill>
                  <a:srgbClr val="000000"/>
                </a:solidFill>
                <a:latin typeface="Roboto Condensed"/>
              </a:rPr>
              <a:t> </a:t>
            </a:r>
            <a:r>
              <a:rPr lang="en-US" sz="4399" dirty="0" err="1">
                <a:solidFill>
                  <a:srgbClr val="000000"/>
                </a:solidFill>
                <a:latin typeface="Roboto Condensed"/>
              </a:rPr>
              <a:t>phân</a:t>
            </a:r>
            <a:r>
              <a:rPr lang="en-US" sz="4399" dirty="0">
                <a:solidFill>
                  <a:srgbClr val="000000"/>
                </a:solidFill>
                <a:latin typeface="Roboto Condensed"/>
              </a:rPr>
              <a:t> </a:t>
            </a:r>
            <a:r>
              <a:rPr lang="en-US" sz="4399" dirty="0" err="1">
                <a:solidFill>
                  <a:srgbClr val="000000"/>
                </a:solidFill>
                <a:latin typeface="Roboto Condensed"/>
              </a:rPr>
              <a:t>tích</a:t>
            </a:r>
            <a:r>
              <a:rPr lang="en-US" sz="4399" dirty="0">
                <a:solidFill>
                  <a:srgbClr val="000000"/>
                </a:solidFill>
                <a:latin typeface="Roboto Condensed"/>
              </a:rPr>
              <a:t> </a:t>
            </a:r>
            <a:r>
              <a:rPr lang="en-US" sz="4399" dirty="0" err="1">
                <a:solidFill>
                  <a:srgbClr val="000000"/>
                </a:solidFill>
                <a:latin typeface="Roboto Condensed"/>
              </a:rPr>
              <a:t>chứ</a:t>
            </a:r>
            <a:r>
              <a:rPr lang="en-US" sz="4399" dirty="0">
                <a:solidFill>
                  <a:srgbClr val="000000"/>
                </a:solidFill>
                <a:latin typeface="Roboto Condensed"/>
              </a:rPr>
              <a:t> </a:t>
            </a:r>
            <a:r>
              <a:rPr lang="en-US" sz="4399" dirty="0" err="1">
                <a:solidFill>
                  <a:srgbClr val="000000"/>
                </a:solidFill>
                <a:latin typeface="Roboto Condensed"/>
              </a:rPr>
              <a:t>không</a:t>
            </a:r>
            <a:r>
              <a:rPr lang="en-US" sz="4399" dirty="0">
                <a:solidFill>
                  <a:srgbClr val="000000"/>
                </a:solidFill>
                <a:latin typeface="Roboto Condensed"/>
              </a:rPr>
              <a:t> </a:t>
            </a:r>
            <a:r>
              <a:rPr lang="en-US" sz="4399" dirty="0" err="1">
                <a:solidFill>
                  <a:srgbClr val="000000"/>
                </a:solidFill>
                <a:latin typeface="Roboto Condensed"/>
              </a:rPr>
              <a:t>chỉ</a:t>
            </a:r>
            <a:r>
              <a:rPr lang="en-US" sz="4399" dirty="0">
                <a:solidFill>
                  <a:srgbClr val="000000"/>
                </a:solidFill>
                <a:latin typeface="Roboto Condensed"/>
              </a:rPr>
              <a:t> </a:t>
            </a:r>
            <a:r>
              <a:rPr lang="en-US" sz="4399" dirty="0" err="1">
                <a:solidFill>
                  <a:srgbClr val="000000"/>
                </a:solidFill>
                <a:latin typeface="Roboto Condensed"/>
              </a:rPr>
              <a:t>kể</a:t>
            </a:r>
            <a:r>
              <a:rPr lang="en-US" sz="4399" dirty="0">
                <a:solidFill>
                  <a:srgbClr val="000000"/>
                </a:solidFill>
                <a:latin typeface="Roboto Condensed"/>
              </a:rPr>
              <a:t> </a:t>
            </a:r>
            <a:r>
              <a:rPr lang="en-US" sz="4399" dirty="0" err="1">
                <a:solidFill>
                  <a:srgbClr val="000000"/>
                </a:solidFill>
                <a:latin typeface="Roboto Condensed"/>
              </a:rPr>
              <a:t>lại</a:t>
            </a:r>
            <a:r>
              <a:rPr lang="en-US" sz="4399" dirty="0">
                <a:solidFill>
                  <a:srgbClr val="000000"/>
                </a:solidFill>
                <a:latin typeface="Roboto Condensed"/>
              </a:rPr>
              <a:t> </a:t>
            </a:r>
            <a:r>
              <a:rPr lang="en-US" sz="4399" dirty="0" err="1">
                <a:solidFill>
                  <a:srgbClr val="000000"/>
                </a:solidFill>
                <a:latin typeface="Roboto Condensed"/>
              </a:rPr>
              <a:t>câu</a:t>
            </a:r>
            <a:r>
              <a:rPr lang="en-US" sz="4399" dirty="0">
                <a:solidFill>
                  <a:srgbClr val="000000"/>
                </a:solidFill>
                <a:latin typeface="Roboto Condensed"/>
              </a:rPr>
              <a:t> </a:t>
            </a:r>
            <a:r>
              <a:rPr lang="en-US" sz="4399" dirty="0" err="1">
                <a:solidFill>
                  <a:srgbClr val="000000"/>
                </a:solidFill>
                <a:latin typeface="Roboto Condensed"/>
              </a:rPr>
              <a:t>chuyện</a:t>
            </a:r>
            <a:r>
              <a:rPr lang="en-US" sz="4399" dirty="0">
                <a:solidFill>
                  <a:srgbClr val="000000"/>
                </a:solidFill>
                <a:latin typeface="Roboto Condensed"/>
              </a:rPr>
              <a:t> </a:t>
            </a:r>
            <a:r>
              <a:rPr lang="en-US" sz="4399" dirty="0" err="1">
                <a:solidFill>
                  <a:srgbClr val="000000"/>
                </a:solidFill>
                <a:latin typeface="Roboto Condensed"/>
              </a:rPr>
              <a:t>về</a:t>
            </a:r>
            <a:r>
              <a:rPr lang="en-US" sz="4399" dirty="0">
                <a:solidFill>
                  <a:srgbClr val="000000"/>
                </a:solidFill>
                <a:latin typeface="Roboto Condensed"/>
              </a:rPr>
              <a:t> </a:t>
            </a:r>
            <a:r>
              <a:rPr lang="en-US" sz="4399" dirty="0" err="1">
                <a:solidFill>
                  <a:srgbClr val="000000"/>
                </a:solidFill>
                <a:latin typeface="Roboto Condensed"/>
              </a:rPr>
              <a:t>nhân</a:t>
            </a:r>
            <a:r>
              <a:rPr lang="en-US" sz="4399" dirty="0">
                <a:solidFill>
                  <a:srgbClr val="000000"/>
                </a:solidFill>
                <a:latin typeface="Roboto Condensed"/>
              </a:rPr>
              <a:t> </a:t>
            </a:r>
            <a:r>
              <a:rPr lang="en-US" sz="4399" dirty="0" err="1">
                <a:solidFill>
                  <a:srgbClr val="000000"/>
                </a:solidFill>
                <a:latin typeface="Roboto Condensed"/>
              </a:rPr>
              <a:t>vật</a:t>
            </a:r>
            <a:r>
              <a:rPr lang="en-US" sz="4399" dirty="0">
                <a:solidFill>
                  <a:srgbClr val="000000"/>
                </a:solidFill>
                <a:latin typeface="Roboto Condensed"/>
              </a:rPr>
              <a:t>.</a:t>
            </a:r>
          </a:p>
        </p:txBody>
      </p:sp>
      <p:pic>
        <p:nvPicPr>
          <p:cNvPr id="13" name="Picture 13"/>
          <p:cNvPicPr>
            <a:picLocks noChangeAspect="1"/>
          </p:cNvPicPr>
          <p:nvPr/>
        </p:nvPicPr>
        <p:blipFill>
          <a:blip r:embed="rId7"/>
          <a:srcRect t="8492" b="9037"/>
          <a:stretch>
            <a:fillRect/>
          </a:stretch>
        </p:blipFill>
        <p:spPr>
          <a:xfrm>
            <a:off x="1475009" y="6112314"/>
            <a:ext cx="15817810" cy="2049458"/>
          </a:xfrm>
          <a:prstGeom prst="rect">
            <a:avLst/>
          </a:prstGeom>
        </p:spPr>
      </p:pic>
      <p:sp>
        <p:nvSpPr>
          <p:cNvPr id="14" name="TextBox 14"/>
          <p:cNvSpPr txBox="1"/>
          <p:nvPr/>
        </p:nvSpPr>
        <p:spPr>
          <a:xfrm>
            <a:off x="2138497" y="6352207"/>
            <a:ext cx="14490834" cy="1545540"/>
          </a:xfrm>
          <a:prstGeom prst="rect">
            <a:avLst/>
          </a:prstGeom>
        </p:spPr>
        <p:txBody>
          <a:bodyPr lIns="0" tIns="0" rIns="0" bIns="0" rtlCol="0" anchor="t">
            <a:spAutoFit/>
          </a:bodyPr>
          <a:lstStyle/>
          <a:p>
            <a:pPr algn="ctr">
              <a:lnSpc>
                <a:spcPts val="6160"/>
              </a:lnSpc>
              <a:spcBef>
                <a:spcPct val="0"/>
              </a:spcBef>
            </a:pPr>
            <a:r>
              <a:rPr lang="en-US" sz="4399" dirty="0" err="1">
                <a:solidFill>
                  <a:srgbClr val="000000"/>
                </a:solidFill>
                <a:latin typeface="Roboto Condensed"/>
              </a:rPr>
              <a:t>Lập</a:t>
            </a:r>
            <a:r>
              <a:rPr lang="en-US" sz="4399" dirty="0">
                <a:solidFill>
                  <a:srgbClr val="000000"/>
                </a:solidFill>
                <a:latin typeface="Roboto Condensed"/>
              </a:rPr>
              <a:t> </a:t>
            </a:r>
            <a:r>
              <a:rPr lang="en-US" sz="4399" dirty="0" err="1">
                <a:solidFill>
                  <a:srgbClr val="000000"/>
                </a:solidFill>
                <a:latin typeface="Roboto Condensed"/>
              </a:rPr>
              <a:t>dàn</a:t>
            </a:r>
            <a:r>
              <a:rPr lang="en-US" sz="4399" dirty="0">
                <a:solidFill>
                  <a:srgbClr val="000000"/>
                </a:solidFill>
                <a:latin typeface="Roboto Condensed"/>
              </a:rPr>
              <a:t> ý, </a:t>
            </a:r>
            <a:r>
              <a:rPr lang="en-US" sz="4399" dirty="0" err="1">
                <a:solidFill>
                  <a:srgbClr val="000000"/>
                </a:solidFill>
                <a:latin typeface="Roboto Condensed"/>
              </a:rPr>
              <a:t>tập</a:t>
            </a:r>
            <a:r>
              <a:rPr lang="en-US" sz="4399" dirty="0">
                <a:solidFill>
                  <a:srgbClr val="000000"/>
                </a:solidFill>
                <a:latin typeface="Roboto Condensed"/>
              </a:rPr>
              <a:t> </a:t>
            </a:r>
            <a:r>
              <a:rPr lang="en-US" sz="4399" dirty="0" err="1">
                <a:solidFill>
                  <a:srgbClr val="000000"/>
                </a:solidFill>
                <a:latin typeface="Roboto Condensed"/>
              </a:rPr>
              <a:t>trung</a:t>
            </a:r>
            <a:r>
              <a:rPr lang="en-US" sz="4399" dirty="0">
                <a:solidFill>
                  <a:srgbClr val="000000"/>
                </a:solidFill>
                <a:latin typeface="Roboto Condensed"/>
              </a:rPr>
              <a:t>, </a:t>
            </a:r>
            <a:r>
              <a:rPr lang="en-US" sz="4399" dirty="0" err="1">
                <a:solidFill>
                  <a:srgbClr val="000000"/>
                </a:solidFill>
                <a:latin typeface="Roboto Condensed"/>
              </a:rPr>
              <a:t>xoáy</a:t>
            </a:r>
            <a:r>
              <a:rPr lang="en-US" sz="4399" dirty="0">
                <a:solidFill>
                  <a:srgbClr val="000000"/>
                </a:solidFill>
                <a:latin typeface="Roboto Condensed"/>
              </a:rPr>
              <a:t> </a:t>
            </a:r>
            <a:r>
              <a:rPr lang="en-US" sz="4399" dirty="0" err="1">
                <a:solidFill>
                  <a:srgbClr val="000000"/>
                </a:solidFill>
                <a:latin typeface="Roboto Condensed"/>
              </a:rPr>
              <a:t>sâu</a:t>
            </a:r>
            <a:r>
              <a:rPr lang="en-US" sz="4399" dirty="0">
                <a:solidFill>
                  <a:srgbClr val="000000"/>
                </a:solidFill>
                <a:latin typeface="Roboto Condensed"/>
              </a:rPr>
              <a:t> </a:t>
            </a:r>
            <a:r>
              <a:rPr lang="en-US" sz="4399" dirty="0" err="1">
                <a:solidFill>
                  <a:srgbClr val="000000"/>
                </a:solidFill>
                <a:latin typeface="Roboto Condensed"/>
              </a:rPr>
              <a:t>vào</a:t>
            </a:r>
            <a:r>
              <a:rPr lang="en-US" sz="4399" dirty="0">
                <a:solidFill>
                  <a:srgbClr val="000000"/>
                </a:solidFill>
                <a:latin typeface="Roboto Condensed"/>
              </a:rPr>
              <a:t> </a:t>
            </a:r>
            <a:r>
              <a:rPr lang="en-US" sz="4399" dirty="0" err="1">
                <a:solidFill>
                  <a:srgbClr val="000000"/>
                </a:solidFill>
                <a:latin typeface="Roboto Condensed"/>
              </a:rPr>
              <a:t>các</a:t>
            </a:r>
            <a:r>
              <a:rPr lang="en-US" sz="4399" dirty="0">
                <a:solidFill>
                  <a:srgbClr val="000000"/>
                </a:solidFill>
                <a:latin typeface="Roboto Condensed"/>
              </a:rPr>
              <a:t> </a:t>
            </a:r>
            <a:r>
              <a:rPr lang="en-US" sz="4399" dirty="0" err="1">
                <a:solidFill>
                  <a:srgbClr val="000000"/>
                </a:solidFill>
                <a:latin typeface="Roboto Condensed"/>
              </a:rPr>
              <a:t>phương</a:t>
            </a:r>
            <a:r>
              <a:rPr lang="en-US" sz="4399" dirty="0">
                <a:solidFill>
                  <a:srgbClr val="000000"/>
                </a:solidFill>
                <a:latin typeface="Roboto Condensed"/>
              </a:rPr>
              <a:t> </a:t>
            </a:r>
            <a:r>
              <a:rPr lang="en-US" sz="4399" dirty="0" err="1">
                <a:solidFill>
                  <a:srgbClr val="000000"/>
                </a:solidFill>
                <a:latin typeface="Roboto Condensed"/>
              </a:rPr>
              <a:t>diện</a:t>
            </a:r>
            <a:r>
              <a:rPr lang="en-US" sz="4399" dirty="0">
                <a:solidFill>
                  <a:srgbClr val="000000"/>
                </a:solidFill>
                <a:latin typeface="Roboto Condensed"/>
              </a:rPr>
              <a:t> </a:t>
            </a:r>
            <a:r>
              <a:rPr lang="en-US" sz="4399" dirty="0" err="1">
                <a:solidFill>
                  <a:srgbClr val="000000"/>
                </a:solidFill>
                <a:latin typeface="Roboto Condensed"/>
              </a:rPr>
              <a:t>tiêu</a:t>
            </a:r>
            <a:r>
              <a:rPr lang="en-US" sz="4399" dirty="0">
                <a:solidFill>
                  <a:srgbClr val="000000"/>
                </a:solidFill>
                <a:latin typeface="Roboto Condensed"/>
              </a:rPr>
              <a:t> </a:t>
            </a:r>
            <a:r>
              <a:rPr lang="en-US" sz="4399" dirty="0" err="1">
                <a:solidFill>
                  <a:srgbClr val="000000"/>
                </a:solidFill>
                <a:latin typeface="Roboto Condensed"/>
              </a:rPr>
              <a:t>biểu</a:t>
            </a:r>
            <a:r>
              <a:rPr lang="en-US" sz="4399" dirty="0">
                <a:solidFill>
                  <a:srgbClr val="000000"/>
                </a:solidFill>
                <a:latin typeface="Roboto Condensed"/>
              </a:rPr>
              <a:t> </a:t>
            </a:r>
            <a:r>
              <a:rPr lang="en-US" sz="4399" dirty="0" err="1">
                <a:solidFill>
                  <a:srgbClr val="000000"/>
                </a:solidFill>
                <a:latin typeface="Roboto Condensed"/>
              </a:rPr>
              <a:t>của</a:t>
            </a:r>
            <a:r>
              <a:rPr lang="en-US" sz="4399" dirty="0">
                <a:solidFill>
                  <a:srgbClr val="000000"/>
                </a:solidFill>
                <a:latin typeface="Roboto Condensed"/>
              </a:rPr>
              <a:t> </a:t>
            </a:r>
            <a:r>
              <a:rPr lang="en-US" sz="4399" dirty="0" err="1">
                <a:solidFill>
                  <a:srgbClr val="000000"/>
                </a:solidFill>
                <a:latin typeface="Roboto Condensed"/>
              </a:rPr>
              <a:t>nhân</a:t>
            </a:r>
            <a:r>
              <a:rPr lang="en-US" sz="4399" dirty="0">
                <a:solidFill>
                  <a:srgbClr val="000000"/>
                </a:solidFill>
                <a:latin typeface="Roboto Condensed"/>
              </a:rPr>
              <a:t> </a:t>
            </a:r>
            <a:r>
              <a:rPr lang="en-US" sz="4399" dirty="0" err="1">
                <a:solidFill>
                  <a:srgbClr val="000000"/>
                </a:solidFill>
                <a:latin typeface="Roboto Condensed"/>
              </a:rPr>
              <a:t>vật</a:t>
            </a:r>
            <a:r>
              <a:rPr lang="en-US" sz="4399" dirty="0">
                <a:solidFill>
                  <a:srgbClr val="000000"/>
                </a:solidFill>
                <a:latin typeface="Roboto Condensed"/>
              </a:rPr>
              <a:t> </a:t>
            </a:r>
            <a:r>
              <a:rPr lang="en-US" sz="4399" dirty="0" err="1">
                <a:solidFill>
                  <a:srgbClr val="000000"/>
                </a:solidFill>
                <a:latin typeface="Roboto Condensed"/>
              </a:rPr>
              <a:t>và</a:t>
            </a:r>
            <a:r>
              <a:rPr lang="en-US" sz="4399" dirty="0">
                <a:solidFill>
                  <a:srgbClr val="000000"/>
                </a:solidFill>
                <a:latin typeface="Roboto Condensed"/>
              </a:rPr>
              <a:t> </a:t>
            </a:r>
            <a:r>
              <a:rPr lang="en-US" sz="4399" dirty="0" err="1">
                <a:solidFill>
                  <a:srgbClr val="000000"/>
                </a:solidFill>
                <a:latin typeface="Roboto Condensed"/>
              </a:rPr>
              <a:t>có</a:t>
            </a:r>
            <a:r>
              <a:rPr lang="en-US" sz="4399" dirty="0">
                <a:solidFill>
                  <a:srgbClr val="000000"/>
                </a:solidFill>
                <a:latin typeface="Roboto Condensed"/>
              </a:rPr>
              <a:t> </a:t>
            </a:r>
            <a:r>
              <a:rPr lang="en-US" sz="4399" dirty="0" err="1">
                <a:solidFill>
                  <a:srgbClr val="000000"/>
                </a:solidFill>
                <a:latin typeface="Roboto Condensed"/>
              </a:rPr>
              <a:t>sự</a:t>
            </a:r>
            <a:r>
              <a:rPr lang="en-US" sz="4399" dirty="0">
                <a:solidFill>
                  <a:srgbClr val="000000"/>
                </a:solidFill>
                <a:latin typeface="Roboto Condensed"/>
              </a:rPr>
              <a:t> </a:t>
            </a:r>
            <a:r>
              <a:rPr lang="en-US" sz="4399" dirty="0" err="1">
                <a:solidFill>
                  <a:srgbClr val="000000"/>
                </a:solidFill>
                <a:latin typeface="Roboto Condensed"/>
              </a:rPr>
              <a:t>sắp</a:t>
            </a:r>
            <a:r>
              <a:rPr lang="en-US" sz="4399" dirty="0">
                <a:solidFill>
                  <a:srgbClr val="000000"/>
                </a:solidFill>
                <a:latin typeface="Roboto Condensed"/>
              </a:rPr>
              <a:t> </a:t>
            </a:r>
            <a:r>
              <a:rPr lang="en-US" sz="4399" dirty="0" err="1">
                <a:solidFill>
                  <a:srgbClr val="000000"/>
                </a:solidFill>
                <a:latin typeface="Roboto Condensed"/>
              </a:rPr>
              <a:t>xếp</a:t>
            </a:r>
            <a:r>
              <a:rPr lang="en-US" sz="4399" dirty="0">
                <a:solidFill>
                  <a:srgbClr val="000000"/>
                </a:solidFill>
                <a:latin typeface="Roboto Condensed"/>
              </a:rPr>
              <a:t> </a:t>
            </a:r>
            <a:r>
              <a:rPr lang="en-US" sz="4399" dirty="0" err="1">
                <a:solidFill>
                  <a:srgbClr val="000000"/>
                </a:solidFill>
                <a:latin typeface="Roboto Condensed"/>
              </a:rPr>
              <a:t>hợp</a:t>
            </a:r>
            <a:r>
              <a:rPr lang="en-US" sz="4399" dirty="0">
                <a:solidFill>
                  <a:srgbClr val="000000"/>
                </a:solidFill>
                <a:latin typeface="Roboto Condensed"/>
              </a:rPr>
              <a:t> </a:t>
            </a:r>
            <a:r>
              <a:rPr lang="en-US" sz="4399" dirty="0" err="1">
                <a:solidFill>
                  <a:srgbClr val="000000"/>
                </a:solidFill>
                <a:latin typeface="Roboto Condensed"/>
              </a:rPr>
              <a:t>lí</a:t>
            </a:r>
            <a:r>
              <a:rPr lang="en-US" sz="4399" dirty="0">
                <a:solidFill>
                  <a:srgbClr val="000000"/>
                </a:solidFill>
                <a:latin typeface="Roboto Condensed"/>
              </a:rPr>
              <a:t> </a:t>
            </a:r>
            <a:r>
              <a:rPr lang="en-US" sz="4399" dirty="0" err="1">
                <a:solidFill>
                  <a:srgbClr val="000000"/>
                </a:solidFill>
                <a:latin typeface="Roboto Condensed"/>
              </a:rPr>
              <a:t>để</a:t>
            </a:r>
            <a:r>
              <a:rPr lang="en-US" sz="4399" dirty="0">
                <a:solidFill>
                  <a:srgbClr val="000000"/>
                </a:solidFill>
                <a:latin typeface="Roboto Condensed"/>
              </a:rPr>
              <a:t> </a:t>
            </a:r>
            <a:r>
              <a:rPr lang="en-US" sz="4399" dirty="0" err="1">
                <a:solidFill>
                  <a:srgbClr val="000000"/>
                </a:solidFill>
                <a:latin typeface="Roboto Condensed"/>
              </a:rPr>
              <a:t>bài</a:t>
            </a:r>
            <a:r>
              <a:rPr lang="en-US" sz="4399" dirty="0">
                <a:solidFill>
                  <a:srgbClr val="000000"/>
                </a:solidFill>
                <a:latin typeface="Roboto Condensed"/>
              </a:rPr>
              <a:t> </a:t>
            </a:r>
            <a:r>
              <a:rPr lang="en-US" sz="4399" dirty="0" err="1">
                <a:solidFill>
                  <a:srgbClr val="000000"/>
                </a:solidFill>
                <a:latin typeface="Roboto Condensed"/>
              </a:rPr>
              <a:t>văn</a:t>
            </a:r>
            <a:r>
              <a:rPr lang="en-US" sz="4399" dirty="0">
                <a:solidFill>
                  <a:srgbClr val="000000"/>
                </a:solidFill>
                <a:latin typeface="Roboto Condensed"/>
              </a:rPr>
              <a:t> </a:t>
            </a:r>
            <a:r>
              <a:rPr lang="en-US" sz="4399" dirty="0" err="1">
                <a:solidFill>
                  <a:srgbClr val="000000"/>
                </a:solidFill>
                <a:latin typeface="Roboto Condensed"/>
              </a:rPr>
              <a:t>thêm</a:t>
            </a:r>
            <a:r>
              <a:rPr lang="en-US" sz="4399" dirty="0">
                <a:solidFill>
                  <a:srgbClr val="000000"/>
                </a:solidFill>
                <a:latin typeface="Roboto Condensed"/>
              </a:rPr>
              <a:t> </a:t>
            </a:r>
            <a:r>
              <a:rPr lang="en-US" sz="4399" dirty="0" err="1">
                <a:solidFill>
                  <a:srgbClr val="000000"/>
                </a:solidFill>
                <a:latin typeface="Roboto Condensed"/>
              </a:rPr>
              <a:t>hấp</a:t>
            </a:r>
            <a:r>
              <a:rPr lang="en-US" sz="4399" dirty="0">
                <a:solidFill>
                  <a:srgbClr val="000000"/>
                </a:solidFill>
                <a:latin typeface="Roboto Condensed"/>
              </a:rPr>
              <a:t> </a:t>
            </a:r>
            <a:r>
              <a:rPr lang="en-US" sz="4399" dirty="0" err="1">
                <a:solidFill>
                  <a:srgbClr val="000000"/>
                </a:solidFill>
                <a:latin typeface="Roboto Condensed"/>
              </a:rPr>
              <a:t>dẫn</a:t>
            </a:r>
            <a:r>
              <a:rPr lang="en-US" sz="4399" dirty="0">
                <a:solidFill>
                  <a:srgbClr val="000000"/>
                </a:solidFill>
                <a:latin typeface="Roboto Condense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733</Words>
  <Application>Microsoft Office PowerPoint</Application>
  <PresentationFormat>Custom</PresentationFormat>
  <Paragraphs>70</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Roboto Condensed Bold</vt:lpstr>
      <vt:lpstr>Noto Sans Bold</vt:lpstr>
      <vt:lpstr>Times New Roman</vt:lpstr>
      <vt:lpstr>Fraunces Bold</vt:lpstr>
      <vt:lpstr>Arimo</vt:lpstr>
      <vt:lpstr>Roboto Condensed Italics</vt:lpstr>
      <vt:lpstr>Roboto Condensed</vt:lpstr>
      <vt:lpstr>Calibri</vt:lpstr>
      <vt:lpstr>Paytone One</vt:lpstr>
      <vt:lpstr>DejaVu Serif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7CD - B6 - viet.pptx</dc:title>
  <dc:creator>HP</dc:creator>
  <cp:lastModifiedBy>Admin</cp:lastModifiedBy>
  <cp:revision>3</cp:revision>
  <dcterms:created xsi:type="dcterms:W3CDTF">2006-08-16T00:00:00Z</dcterms:created>
  <dcterms:modified xsi:type="dcterms:W3CDTF">2026-01-20T14:37:47Z</dcterms:modified>
  <dc:identifier>DAFUmpwoJNY</dc:identifier>
</cp:coreProperties>
</file>