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0" r:id="rId5"/>
    <p:sldId id="261" r:id="rId6"/>
    <p:sldId id="262" r:id="rId7"/>
    <p:sldId id="263" r:id="rId8"/>
    <p:sldId id="270" r:id="rId9"/>
    <p:sldId id="264" r:id="rId10"/>
    <p:sldId id="266" r:id="rId11"/>
    <p:sldId id="267" r:id="rId12"/>
    <p:sldId id="268" r:id="rId13"/>
    <p:sldId id="269" r:id="rId14"/>
  </p:sldIdLst>
  <p:sldSz cx="18288000" cy="10287000"/>
  <p:notesSz cx="6858000" cy="9144000"/>
  <p:embeddedFontLst>
    <p:embeddedFont>
      <p:font typeface="Arimo" panose="020B0604020202020204" charset="0"/>
      <p:regular r:id="rId15"/>
    </p:embeddedFont>
    <p:embeddedFont>
      <p:font typeface="Calibri" panose="020F0502020204030204" pitchFamily="34" charset="0"/>
      <p:regular r:id="rId16"/>
      <p:bold r:id="rId17"/>
      <p:italic r:id="rId18"/>
      <p:boldItalic r:id="rId19"/>
    </p:embeddedFont>
    <p:embeddedFont>
      <p:font typeface="Clear Sans Bold" panose="020B0604020202020204" charset="0"/>
      <p:regular r:id="rId20"/>
    </p:embeddedFont>
    <p:embeddedFont>
      <p:font typeface="DejaVu Serif" panose="020B0604020202020204" charset="0"/>
      <p:regular r:id="rId21"/>
    </p:embeddedFont>
    <p:embeddedFont>
      <p:font typeface="Noto Sans Bold" panose="020B0604020202020204" charset="0"/>
      <p:regular r:id="rId22"/>
    </p:embeddedFont>
    <p:embeddedFont>
      <p:font typeface="Paytone One" panose="020B0604020202020204" charset="0"/>
      <p:regular r:id="rId23"/>
    </p:embeddedFont>
    <p:embeddedFont>
      <p:font typeface="Roboto Condensed" panose="02000000000000000000" pitchFamily="2" charset="0"/>
      <p:regular r:id="rId24"/>
      <p:bold r:id="rId25"/>
      <p:italic r:id="rId26"/>
      <p:boldItalic r:id="rId27"/>
    </p:embeddedFont>
    <p:embeddedFont>
      <p:font typeface="Roboto Condensed Bold" panose="02000000000000000000"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svg"/><Relationship Id="rId7" Type="http://schemas.openxmlformats.org/officeDocument/2006/relationships/image" Target="../media/image56.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22.svg"/><Relationship Id="rId5" Type="http://schemas.openxmlformats.org/officeDocument/2006/relationships/image" Target="../media/image54.svg"/><Relationship Id="rId10" Type="http://schemas.openxmlformats.org/officeDocument/2006/relationships/image" Target="../media/image21.png"/><Relationship Id="rId4" Type="http://schemas.openxmlformats.org/officeDocument/2006/relationships/image" Target="../media/image53.png"/><Relationship Id="rId9" Type="http://schemas.openxmlformats.org/officeDocument/2006/relationships/image" Target="../media/image58.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3571875" y="1462029"/>
            <a:ext cx="11144250" cy="3777732"/>
            <a:chOff x="0" y="0"/>
            <a:chExt cx="14859000" cy="5036976"/>
          </a:xfrm>
        </p:grpSpPr>
        <p:sp>
          <p:nvSpPr>
            <p:cNvPr id="3" name="TextBox 3"/>
            <p:cNvSpPr txBox="1"/>
            <p:nvPr/>
          </p:nvSpPr>
          <p:spPr>
            <a:xfrm>
              <a:off x="0" y="89958"/>
              <a:ext cx="14859000" cy="1684443"/>
            </a:xfrm>
            <a:prstGeom prst="rect">
              <a:avLst/>
            </a:prstGeom>
          </p:spPr>
          <p:txBody>
            <a:bodyPr lIns="0" tIns="0" rIns="0" bIns="0" rtlCol="0" anchor="t">
              <a:spAutoFit/>
            </a:bodyPr>
            <a:lstStyle/>
            <a:p>
              <a:pPr algn="ctr">
                <a:lnSpc>
                  <a:spcPts val="9597"/>
                </a:lnSpc>
              </a:pPr>
              <a:r>
                <a:rPr lang="en-US" sz="8725">
                  <a:solidFill>
                    <a:srgbClr val="FFFFFF"/>
                  </a:solidFill>
                  <a:latin typeface="Clear Sans Bold"/>
                </a:rPr>
                <a:t>KHỞI ĐỘNG</a:t>
              </a:r>
            </a:p>
          </p:txBody>
        </p:sp>
        <p:sp>
          <p:nvSpPr>
            <p:cNvPr id="4" name="TextBox 4"/>
            <p:cNvSpPr txBox="1"/>
            <p:nvPr/>
          </p:nvSpPr>
          <p:spPr>
            <a:xfrm>
              <a:off x="809336" y="2115974"/>
              <a:ext cx="13240328" cy="2921002"/>
            </a:xfrm>
            <a:prstGeom prst="rect">
              <a:avLst/>
            </a:prstGeom>
          </p:spPr>
          <p:txBody>
            <a:bodyPr lIns="0" tIns="0" rIns="0" bIns="0" rtlCol="0" anchor="t">
              <a:spAutoFit/>
            </a:bodyPr>
            <a:lstStyle/>
            <a:p>
              <a:pPr algn="ctr">
                <a:lnSpc>
                  <a:spcPts val="5999"/>
                </a:lnSpc>
              </a:pPr>
              <a:r>
                <a:rPr lang="en-US" sz="3999">
                  <a:solidFill>
                    <a:srgbClr val="1C4F59"/>
                  </a:solidFill>
                  <a:latin typeface="Roboto Condensed"/>
                </a:rPr>
                <a:t>Trò chơi "Đuổi hình bắt chữ"</a:t>
              </a:r>
            </a:p>
            <a:p>
              <a:pPr algn="ctr">
                <a:lnSpc>
                  <a:spcPts val="5999"/>
                </a:lnSpc>
              </a:pPr>
              <a:r>
                <a:rPr lang="en-US" sz="3999">
                  <a:solidFill>
                    <a:srgbClr val="1C4F59"/>
                  </a:solidFill>
                  <a:latin typeface="Roboto Condensed"/>
                </a:rPr>
                <a:t>Quan sát các hình ảnh sau và tìm cụm từ mô tả thích hợp.</a:t>
              </a:r>
            </a:p>
          </p:txBody>
        </p:sp>
      </p:grpSp>
      <p:grpSp>
        <p:nvGrpSpPr>
          <p:cNvPr id="5" name="Group 5"/>
          <p:cNvGrpSpPr/>
          <p:nvPr/>
        </p:nvGrpSpPr>
        <p:grpSpPr>
          <a:xfrm>
            <a:off x="0" y="9466902"/>
            <a:ext cx="18288000" cy="820098"/>
            <a:chOff x="0" y="0"/>
            <a:chExt cx="24384000" cy="1093465"/>
          </a:xfrm>
        </p:grpSpPr>
        <p:grpSp>
          <p:nvGrpSpPr>
            <p:cNvPr id="6" name="Group 6"/>
            <p:cNvGrpSpPr/>
            <p:nvPr/>
          </p:nvGrpSpPr>
          <p:grpSpPr>
            <a:xfrm>
              <a:off x="0" y="0"/>
              <a:ext cx="24384000" cy="1093465"/>
              <a:chOff x="0" y="0"/>
              <a:chExt cx="6555032" cy="293951"/>
            </a:xfrm>
          </p:grpSpPr>
          <p:sp>
            <p:nvSpPr>
              <p:cNvPr id="7" name="Freeform 7"/>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89F87"/>
              </a:solidFill>
            </p:spPr>
          </p:sp>
        </p:grpSp>
        <p:sp>
          <p:nvSpPr>
            <p:cNvPr id="8" name="TextBox 8"/>
            <p:cNvSpPr txBox="1"/>
            <p:nvPr/>
          </p:nvSpPr>
          <p:spPr>
            <a:xfrm>
              <a:off x="16335041" y="332757"/>
              <a:ext cx="7521592" cy="372702"/>
            </a:xfrm>
            <a:prstGeom prst="rect">
              <a:avLst/>
            </a:prstGeom>
          </p:spPr>
          <p:txBody>
            <a:bodyPr lIns="0" tIns="0" rIns="0" bIns="0" rtlCol="0" anchor="t">
              <a:spAutoFit/>
            </a:bodyPr>
            <a:lstStyle/>
            <a:p>
              <a:pPr algn="r">
                <a:lnSpc>
                  <a:spcPts val="2240"/>
                </a:lnSpc>
                <a:spcBef>
                  <a:spcPct val="0"/>
                </a:spcBef>
              </a:pPr>
              <a:r>
                <a:rPr lang="en-US" sz="1600">
                  <a:solidFill>
                    <a:srgbClr val="FFFFFF"/>
                  </a:solidFill>
                  <a:latin typeface="Arimo"/>
                </a:rPr>
                <a:t>Lớp tiếng Anh | Trường Võ Thị Sáu</a:t>
              </a:r>
            </a:p>
          </p:txBody>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64467" y="6199993"/>
            <a:ext cx="5160643" cy="36769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08366">
            <a:off x="-604814" y="-97792"/>
            <a:ext cx="3267029" cy="309476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172708">
            <a:off x="16006786" y="5718038"/>
            <a:ext cx="3267029" cy="30947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051221" y="-697081"/>
            <a:ext cx="10159842" cy="4243407"/>
          </a:xfrm>
          <a:prstGeom prst="rect">
            <a:avLst/>
          </a:prstGeom>
        </p:spPr>
      </p:pic>
      <p:grpSp>
        <p:nvGrpSpPr>
          <p:cNvPr id="3" name="Group 3"/>
          <p:cNvGrpSpPr/>
          <p:nvPr/>
        </p:nvGrpSpPr>
        <p:grpSpPr>
          <a:xfrm>
            <a:off x="644225" y="1713253"/>
            <a:ext cx="7711582" cy="1087892"/>
            <a:chOff x="0" y="0"/>
            <a:chExt cx="2031034" cy="286523"/>
          </a:xfrm>
        </p:grpSpPr>
        <p:sp>
          <p:nvSpPr>
            <p:cNvPr id="4" name="Freeform 4"/>
            <p:cNvSpPr/>
            <p:nvPr/>
          </p:nvSpPr>
          <p:spPr>
            <a:xfrm>
              <a:off x="0" y="0"/>
              <a:ext cx="2031034" cy="286523"/>
            </a:xfrm>
            <a:custGeom>
              <a:avLst/>
              <a:gdLst/>
              <a:ahLst/>
              <a:cxnLst/>
              <a:rect l="l" t="t" r="r" b="b"/>
              <a:pathLst>
                <a:path w="2031034" h="286523">
                  <a:moveTo>
                    <a:pt x="51201" y="0"/>
                  </a:moveTo>
                  <a:lnTo>
                    <a:pt x="1979833" y="0"/>
                  </a:lnTo>
                  <a:cubicBezTo>
                    <a:pt x="1993413" y="0"/>
                    <a:pt x="2006436" y="5394"/>
                    <a:pt x="2016038" y="14996"/>
                  </a:cubicBezTo>
                  <a:cubicBezTo>
                    <a:pt x="2025640" y="24598"/>
                    <a:pt x="2031034" y="37621"/>
                    <a:pt x="2031034" y="51201"/>
                  </a:cubicBezTo>
                  <a:lnTo>
                    <a:pt x="2031034" y="235322"/>
                  </a:lnTo>
                  <a:cubicBezTo>
                    <a:pt x="2031034" y="248902"/>
                    <a:pt x="2025640" y="261925"/>
                    <a:pt x="2016038" y="271527"/>
                  </a:cubicBezTo>
                  <a:cubicBezTo>
                    <a:pt x="2006436" y="281129"/>
                    <a:pt x="1993413" y="286523"/>
                    <a:pt x="1979833" y="286523"/>
                  </a:cubicBezTo>
                  <a:lnTo>
                    <a:pt x="51201" y="286523"/>
                  </a:lnTo>
                  <a:cubicBezTo>
                    <a:pt x="37621" y="286523"/>
                    <a:pt x="24598" y="281129"/>
                    <a:pt x="14996" y="271527"/>
                  </a:cubicBezTo>
                  <a:cubicBezTo>
                    <a:pt x="5394" y="261925"/>
                    <a:pt x="0" y="248902"/>
                    <a:pt x="0" y="235322"/>
                  </a:cubicBezTo>
                  <a:lnTo>
                    <a:pt x="0" y="51201"/>
                  </a:lnTo>
                  <a:cubicBezTo>
                    <a:pt x="0" y="37621"/>
                    <a:pt x="5394" y="24598"/>
                    <a:pt x="14996" y="14996"/>
                  </a:cubicBezTo>
                  <a:cubicBezTo>
                    <a:pt x="24598" y="5394"/>
                    <a:pt x="37621" y="0"/>
                    <a:pt x="51201" y="0"/>
                  </a:cubicBezTo>
                  <a:close/>
                </a:path>
              </a:pathLst>
            </a:custGeom>
            <a:solidFill>
              <a:srgbClr val="5186CD"/>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6" name="Group 6"/>
          <p:cNvGrpSpPr/>
          <p:nvPr/>
        </p:nvGrpSpPr>
        <p:grpSpPr>
          <a:xfrm>
            <a:off x="9547718" y="1713253"/>
            <a:ext cx="8118625" cy="1087892"/>
            <a:chOff x="0" y="0"/>
            <a:chExt cx="2138239" cy="286523"/>
          </a:xfrm>
        </p:grpSpPr>
        <p:sp>
          <p:nvSpPr>
            <p:cNvPr id="7" name="Freeform 7"/>
            <p:cNvSpPr/>
            <p:nvPr/>
          </p:nvSpPr>
          <p:spPr>
            <a:xfrm>
              <a:off x="0" y="0"/>
              <a:ext cx="2138238" cy="286523"/>
            </a:xfrm>
            <a:custGeom>
              <a:avLst/>
              <a:gdLst/>
              <a:ahLst/>
              <a:cxnLst/>
              <a:rect l="l" t="t" r="r" b="b"/>
              <a:pathLst>
                <a:path w="2138238" h="286523">
                  <a:moveTo>
                    <a:pt x="48634" y="0"/>
                  </a:moveTo>
                  <a:lnTo>
                    <a:pt x="2089605" y="0"/>
                  </a:lnTo>
                  <a:cubicBezTo>
                    <a:pt x="2102503" y="0"/>
                    <a:pt x="2114873" y="5124"/>
                    <a:pt x="2123994" y="14244"/>
                  </a:cubicBezTo>
                  <a:cubicBezTo>
                    <a:pt x="2133115" y="23365"/>
                    <a:pt x="2138238" y="35735"/>
                    <a:pt x="2138238" y="48634"/>
                  </a:cubicBezTo>
                  <a:lnTo>
                    <a:pt x="2138238" y="237889"/>
                  </a:lnTo>
                  <a:cubicBezTo>
                    <a:pt x="2138238" y="250788"/>
                    <a:pt x="2133115" y="263158"/>
                    <a:pt x="2123994" y="272278"/>
                  </a:cubicBezTo>
                  <a:cubicBezTo>
                    <a:pt x="2114873" y="281399"/>
                    <a:pt x="2102503" y="286523"/>
                    <a:pt x="2089605" y="286523"/>
                  </a:cubicBezTo>
                  <a:lnTo>
                    <a:pt x="48634" y="286523"/>
                  </a:lnTo>
                  <a:cubicBezTo>
                    <a:pt x="35735" y="286523"/>
                    <a:pt x="23365" y="281399"/>
                    <a:pt x="14244" y="272278"/>
                  </a:cubicBezTo>
                  <a:cubicBezTo>
                    <a:pt x="5124" y="263158"/>
                    <a:pt x="0" y="250788"/>
                    <a:pt x="0" y="237889"/>
                  </a:cubicBezTo>
                  <a:lnTo>
                    <a:pt x="0" y="48634"/>
                  </a:lnTo>
                  <a:cubicBezTo>
                    <a:pt x="0" y="35735"/>
                    <a:pt x="5124" y="23365"/>
                    <a:pt x="14244" y="14244"/>
                  </a:cubicBezTo>
                  <a:cubicBezTo>
                    <a:pt x="23365" y="5124"/>
                    <a:pt x="35735" y="0"/>
                    <a:pt x="48634" y="0"/>
                  </a:cubicBezTo>
                  <a:close/>
                </a:path>
              </a:pathLst>
            </a:custGeom>
            <a:solidFill>
              <a:srgbClr val="ED5D3D"/>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9" name="Group 9"/>
          <p:cNvGrpSpPr/>
          <p:nvPr/>
        </p:nvGrpSpPr>
        <p:grpSpPr>
          <a:xfrm>
            <a:off x="644225" y="2057451"/>
            <a:ext cx="7711582" cy="3411582"/>
            <a:chOff x="0" y="-311268"/>
            <a:chExt cx="2031034" cy="898525"/>
          </a:xfrm>
        </p:grpSpPr>
        <p:sp>
          <p:nvSpPr>
            <p:cNvPr id="10" name="Freeform 10"/>
            <p:cNvSpPr/>
            <p:nvPr/>
          </p:nvSpPr>
          <p:spPr>
            <a:xfrm>
              <a:off x="0" y="0"/>
              <a:ext cx="2031034" cy="306015"/>
            </a:xfrm>
            <a:custGeom>
              <a:avLst/>
              <a:gdLst/>
              <a:ahLst/>
              <a:cxnLst/>
              <a:rect l="l" t="t" r="r" b="b"/>
              <a:pathLst>
                <a:path w="2031034" h="306015">
                  <a:moveTo>
                    <a:pt x="51201" y="0"/>
                  </a:moveTo>
                  <a:lnTo>
                    <a:pt x="1979833" y="0"/>
                  </a:lnTo>
                  <a:cubicBezTo>
                    <a:pt x="1993413" y="0"/>
                    <a:pt x="2006436" y="5394"/>
                    <a:pt x="2016038" y="14996"/>
                  </a:cubicBezTo>
                  <a:cubicBezTo>
                    <a:pt x="2025640" y="24598"/>
                    <a:pt x="2031034" y="37621"/>
                    <a:pt x="2031034" y="51201"/>
                  </a:cubicBezTo>
                  <a:lnTo>
                    <a:pt x="2031034" y="254814"/>
                  </a:lnTo>
                  <a:cubicBezTo>
                    <a:pt x="2031034" y="268393"/>
                    <a:pt x="2025640" y="281416"/>
                    <a:pt x="2016038" y="291018"/>
                  </a:cubicBezTo>
                  <a:cubicBezTo>
                    <a:pt x="2006436" y="300620"/>
                    <a:pt x="1993413" y="306015"/>
                    <a:pt x="1979833" y="306015"/>
                  </a:cubicBezTo>
                  <a:lnTo>
                    <a:pt x="51201" y="306015"/>
                  </a:lnTo>
                  <a:cubicBezTo>
                    <a:pt x="37621" y="306015"/>
                    <a:pt x="24598" y="300620"/>
                    <a:pt x="14996" y="291018"/>
                  </a:cubicBezTo>
                  <a:cubicBezTo>
                    <a:pt x="5394" y="281416"/>
                    <a:pt x="0" y="268393"/>
                    <a:pt x="0" y="254814"/>
                  </a:cubicBezTo>
                  <a:lnTo>
                    <a:pt x="0" y="51201"/>
                  </a:lnTo>
                  <a:cubicBezTo>
                    <a:pt x="0" y="37621"/>
                    <a:pt x="5394" y="24598"/>
                    <a:pt x="14996" y="14996"/>
                  </a:cubicBezTo>
                  <a:cubicBezTo>
                    <a:pt x="24598" y="5394"/>
                    <a:pt x="37621" y="0"/>
                    <a:pt x="51201" y="0"/>
                  </a:cubicBezTo>
                  <a:close/>
                </a:path>
              </a:pathLst>
            </a:custGeom>
            <a:solidFill>
              <a:srgbClr val="ACC5F9"/>
            </a:solidFill>
          </p:spPr>
        </p:sp>
        <p:sp>
          <p:nvSpPr>
            <p:cNvPr id="11" name="TextBox 11"/>
            <p:cNvSpPr txBox="1"/>
            <p:nvPr/>
          </p:nvSpPr>
          <p:spPr>
            <a:xfrm>
              <a:off x="0" y="-311268"/>
              <a:ext cx="2031034"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1) </a:t>
              </a:r>
              <a:r>
                <a:rPr lang="en-US" sz="4200" dirty="0" err="1">
                  <a:solidFill>
                    <a:srgbClr val="000000"/>
                  </a:solidFill>
                  <a:latin typeface="Roboto Condensed"/>
                </a:rPr>
                <a:t>Nghìn</a:t>
              </a:r>
              <a:r>
                <a:rPr lang="en-US" sz="4200" dirty="0">
                  <a:solidFill>
                    <a:srgbClr val="000000"/>
                  </a:solidFill>
                  <a:latin typeface="Roboto Condensed"/>
                </a:rPr>
                <a:t> </a:t>
              </a:r>
              <a:r>
                <a:rPr lang="en-US" sz="4200" dirty="0" err="1">
                  <a:solidFill>
                    <a:srgbClr val="000000"/>
                  </a:solidFill>
                  <a:latin typeface="Roboto Condensed"/>
                </a:rPr>
                <a:t>cân</a:t>
              </a:r>
              <a:r>
                <a:rPr lang="en-US" sz="4200" dirty="0">
                  <a:solidFill>
                    <a:srgbClr val="000000"/>
                  </a:solidFill>
                  <a:latin typeface="Roboto Condensed"/>
                </a:rPr>
                <a:t> </a:t>
              </a:r>
              <a:r>
                <a:rPr lang="en-US" sz="4200" dirty="0" err="1">
                  <a:solidFill>
                    <a:srgbClr val="000000"/>
                  </a:solidFill>
                  <a:latin typeface="Roboto Condensed"/>
                </a:rPr>
                <a:t>treo</a:t>
              </a:r>
              <a:r>
                <a:rPr lang="en-US" sz="4200" dirty="0">
                  <a:solidFill>
                    <a:srgbClr val="000000"/>
                  </a:solidFill>
                  <a:latin typeface="Roboto Condensed"/>
                </a:rPr>
                <a:t> </a:t>
              </a:r>
              <a:r>
                <a:rPr lang="en-US" sz="4200" dirty="0" err="1">
                  <a:solidFill>
                    <a:srgbClr val="000000"/>
                  </a:solidFill>
                  <a:latin typeface="Roboto Condensed"/>
                </a:rPr>
                <a:t>sợi</a:t>
              </a:r>
              <a:r>
                <a:rPr lang="en-US" sz="4200" dirty="0">
                  <a:solidFill>
                    <a:srgbClr val="000000"/>
                  </a:solidFill>
                  <a:latin typeface="Roboto Condensed"/>
                </a:rPr>
                <a:t> </a:t>
              </a:r>
              <a:r>
                <a:rPr lang="en-US" sz="4200" dirty="0" err="1">
                  <a:solidFill>
                    <a:srgbClr val="000000"/>
                  </a:solidFill>
                  <a:latin typeface="Roboto Condensed"/>
                </a:rPr>
                <a:t>tóc</a:t>
              </a:r>
              <a:r>
                <a:rPr lang="en-US" sz="4200" dirty="0">
                  <a:solidFill>
                    <a:srgbClr val="000000"/>
                  </a:solidFill>
                  <a:latin typeface="Roboto Condensed"/>
                </a:rPr>
                <a:t>.</a:t>
              </a:r>
            </a:p>
          </p:txBody>
        </p:sp>
      </p:grpSp>
      <p:grpSp>
        <p:nvGrpSpPr>
          <p:cNvPr id="12" name="Group 12"/>
          <p:cNvGrpSpPr/>
          <p:nvPr/>
        </p:nvGrpSpPr>
        <p:grpSpPr>
          <a:xfrm>
            <a:off x="644225" y="3513381"/>
            <a:ext cx="7799688" cy="3411582"/>
            <a:chOff x="0" y="-309087"/>
            <a:chExt cx="2054239" cy="898525"/>
          </a:xfrm>
        </p:grpSpPr>
        <p:sp>
          <p:nvSpPr>
            <p:cNvPr id="13" name="Freeform 13"/>
            <p:cNvSpPr/>
            <p:nvPr/>
          </p:nvSpPr>
          <p:spPr>
            <a:xfrm>
              <a:off x="0" y="0"/>
              <a:ext cx="2031034" cy="306015"/>
            </a:xfrm>
            <a:custGeom>
              <a:avLst/>
              <a:gdLst/>
              <a:ahLst/>
              <a:cxnLst/>
              <a:rect l="l" t="t" r="r" b="b"/>
              <a:pathLst>
                <a:path w="2031034" h="306015">
                  <a:moveTo>
                    <a:pt x="51201" y="0"/>
                  </a:moveTo>
                  <a:lnTo>
                    <a:pt x="1979833" y="0"/>
                  </a:lnTo>
                  <a:cubicBezTo>
                    <a:pt x="1993413" y="0"/>
                    <a:pt x="2006436" y="5394"/>
                    <a:pt x="2016038" y="14996"/>
                  </a:cubicBezTo>
                  <a:cubicBezTo>
                    <a:pt x="2025640" y="24598"/>
                    <a:pt x="2031034" y="37621"/>
                    <a:pt x="2031034" y="51201"/>
                  </a:cubicBezTo>
                  <a:lnTo>
                    <a:pt x="2031034" y="254814"/>
                  </a:lnTo>
                  <a:cubicBezTo>
                    <a:pt x="2031034" y="268393"/>
                    <a:pt x="2025640" y="281416"/>
                    <a:pt x="2016038" y="291018"/>
                  </a:cubicBezTo>
                  <a:cubicBezTo>
                    <a:pt x="2006436" y="300620"/>
                    <a:pt x="1993413" y="306015"/>
                    <a:pt x="1979833" y="306015"/>
                  </a:cubicBezTo>
                  <a:lnTo>
                    <a:pt x="51201" y="306015"/>
                  </a:lnTo>
                  <a:cubicBezTo>
                    <a:pt x="37621" y="306015"/>
                    <a:pt x="24598" y="300620"/>
                    <a:pt x="14996" y="291018"/>
                  </a:cubicBezTo>
                  <a:cubicBezTo>
                    <a:pt x="5394" y="281416"/>
                    <a:pt x="0" y="268393"/>
                    <a:pt x="0" y="254814"/>
                  </a:cubicBezTo>
                  <a:lnTo>
                    <a:pt x="0" y="51201"/>
                  </a:lnTo>
                  <a:cubicBezTo>
                    <a:pt x="0" y="37621"/>
                    <a:pt x="5394" y="24598"/>
                    <a:pt x="14996" y="14996"/>
                  </a:cubicBezTo>
                  <a:cubicBezTo>
                    <a:pt x="24598" y="5394"/>
                    <a:pt x="37621" y="0"/>
                    <a:pt x="51201" y="0"/>
                  </a:cubicBezTo>
                  <a:close/>
                </a:path>
              </a:pathLst>
            </a:custGeom>
            <a:solidFill>
              <a:srgbClr val="CCDBFC"/>
            </a:solidFill>
          </p:spPr>
        </p:sp>
        <p:sp>
          <p:nvSpPr>
            <p:cNvPr id="14" name="TextBox 14"/>
            <p:cNvSpPr txBox="1"/>
            <p:nvPr/>
          </p:nvSpPr>
          <p:spPr>
            <a:xfrm>
              <a:off x="23205" y="-309087"/>
              <a:ext cx="2031034"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2) </a:t>
              </a:r>
              <a:r>
                <a:rPr lang="en-US" sz="4200" dirty="0" err="1">
                  <a:solidFill>
                    <a:srgbClr val="000000"/>
                  </a:solidFill>
                  <a:latin typeface="Roboto Condensed"/>
                </a:rPr>
                <a:t>trăm</a:t>
              </a:r>
              <a:r>
                <a:rPr lang="en-US" sz="4200" dirty="0">
                  <a:solidFill>
                    <a:srgbClr val="000000"/>
                  </a:solidFill>
                  <a:latin typeface="Roboto Condensed"/>
                </a:rPr>
                <a:t> </a:t>
              </a:r>
              <a:r>
                <a:rPr lang="en-US" sz="4200" dirty="0" err="1">
                  <a:solidFill>
                    <a:srgbClr val="000000"/>
                  </a:solidFill>
                  <a:latin typeface="Roboto Condensed"/>
                </a:rPr>
                <a:t>công</a:t>
              </a:r>
              <a:r>
                <a:rPr lang="en-US" sz="4200" dirty="0">
                  <a:solidFill>
                    <a:srgbClr val="000000"/>
                  </a:solidFill>
                  <a:latin typeface="Roboto Condensed"/>
                </a:rPr>
                <a:t> </a:t>
              </a:r>
              <a:r>
                <a:rPr lang="en-US" sz="4200" dirty="0" err="1">
                  <a:solidFill>
                    <a:srgbClr val="000000"/>
                  </a:solidFill>
                  <a:latin typeface="Roboto Condensed"/>
                </a:rPr>
                <a:t>nghìn</a:t>
              </a:r>
              <a:r>
                <a:rPr lang="en-US" sz="4200" dirty="0">
                  <a:solidFill>
                    <a:srgbClr val="000000"/>
                  </a:solidFill>
                  <a:latin typeface="Roboto Condensed"/>
                </a:rPr>
                <a:t> </a:t>
              </a:r>
              <a:r>
                <a:rPr lang="en-US" sz="4200" dirty="0" err="1">
                  <a:solidFill>
                    <a:srgbClr val="000000"/>
                  </a:solidFill>
                  <a:latin typeface="Roboto Condensed"/>
                </a:rPr>
                <a:t>việc</a:t>
              </a:r>
              <a:r>
                <a:rPr lang="en-US" sz="4200" dirty="0">
                  <a:solidFill>
                    <a:srgbClr val="000000"/>
                  </a:solidFill>
                  <a:latin typeface="Roboto Condensed"/>
                </a:rPr>
                <a:t>.</a:t>
              </a:r>
            </a:p>
          </p:txBody>
        </p:sp>
      </p:grpSp>
      <p:grpSp>
        <p:nvGrpSpPr>
          <p:cNvPr id="15" name="Group 15"/>
          <p:cNvGrpSpPr/>
          <p:nvPr/>
        </p:nvGrpSpPr>
        <p:grpSpPr>
          <a:xfrm>
            <a:off x="636202" y="4990612"/>
            <a:ext cx="7719605" cy="3411582"/>
            <a:chOff x="-2113" y="-301296"/>
            <a:chExt cx="2033147" cy="898525"/>
          </a:xfrm>
        </p:grpSpPr>
        <p:sp>
          <p:nvSpPr>
            <p:cNvPr id="16" name="Freeform 16"/>
            <p:cNvSpPr/>
            <p:nvPr/>
          </p:nvSpPr>
          <p:spPr>
            <a:xfrm>
              <a:off x="0" y="0"/>
              <a:ext cx="2031034" cy="306015"/>
            </a:xfrm>
            <a:custGeom>
              <a:avLst/>
              <a:gdLst/>
              <a:ahLst/>
              <a:cxnLst/>
              <a:rect l="l" t="t" r="r" b="b"/>
              <a:pathLst>
                <a:path w="2031034" h="306015">
                  <a:moveTo>
                    <a:pt x="51201" y="0"/>
                  </a:moveTo>
                  <a:lnTo>
                    <a:pt x="1979833" y="0"/>
                  </a:lnTo>
                  <a:cubicBezTo>
                    <a:pt x="1993413" y="0"/>
                    <a:pt x="2006436" y="5394"/>
                    <a:pt x="2016038" y="14996"/>
                  </a:cubicBezTo>
                  <a:cubicBezTo>
                    <a:pt x="2025640" y="24598"/>
                    <a:pt x="2031034" y="37621"/>
                    <a:pt x="2031034" y="51201"/>
                  </a:cubicBezTo>
                  <a:lnTo>
                    <a:pt x="2031034" y="254814"/>
                  </a:lnTo>
                  <a:cubicBezTo>
                    <a:pt x="2031034" y="268393"/>
                    <a:pt x="2025640" y="281416"/>
                    <a:pt x="2016038" y="291018"/>
                  </a:cubicBezTo>
                  <a:cubicBezTo>
                    <a:pt x="2006436" y="300620"/>
                    <a:pt x="1993413" y="306015"/>
                    <a:pt x="1979833" y="306015"/>
                  </a:cubicBezTo>
                  <a:lnTo>
                    <a:pt x="51201" y="306015"/>
                  </a:lnTo>
                  <a:cubicBezTo>
                    <a:pt x="37621" y="306015"/>
                    <a:pt x="24598" y="300620"/>
                    <a:pt x="14996" y="291018"/>
                  </a:cubicBezTo>
                  <a:cubicBezTo>
                    <a:pt x="5394" y="281416"/>
                    <a:pt x="0" y="268393"/>
                    <a:pt x="0" y="254814"/>
                  </a:cubicBezTo>
                  <a:lnTo>
                    <a:pt x="0" y="51201"/>
                  </a:lnTo>
                  <a:cubicBezTo>
                    <a:pt x="0" y="37621"/>
                    <a:pt x="5394" y="24598"/>
                    <a:pt x="14996" y="14996"/>
                  </a:cubicBezTo>
                  <a:cubicBezTo>
                    <a:pt x="24598" y="5394"/>
                    <a:pt x="37621" y="0"/>
                    <a:pt x="51201" y="0"/>
                  </a:cubicBezTo>
                  <a:close/>
                </a:path>
              </a:pathLst>
            </a:custGeom>
            <a:solidFill>
              <a:srgbClr val="DFE8FD"/>
            </a:solidFill>
          </p:spPr>
        </p:sp>
        <p:sp>
          <p:nvSpPr>
            <p:cNvPr id="17" name="TextBox 17"/>
            <p:cNvSpPr txBox="1"/>
            <p:nvPr/>
          </p:nvSpPr>
          <p:spPr>
            <a:xfrm>
              <a:off x="-2113" y="-301296"/>
              <a:ext cx="2031034"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3) </a:t>
              </a:r>
              <a:r>
                <a:rPr lang="en-US" sz="4200" dirty="0" err="1">
                  <a:solidFill>
                    <a:srgbClr val="000000"/>
                  </a:solidFill>
                  <a:latin typeface="Roboto Condensed"/>
                </a:rPr>
                <a:t>hiền</a:t>
              </a:r>
              <a:r>
                <a:rPr lang="en-US" sz="4200" dirty="0">
                  <a:solidFill>
                    <a:srgbClr val="000000"/>
                  </a:solidFill>
                  <a:latin typeface="Roboto Condensed"/>
                </a:rPr>
                <a:t> </a:t>
              </a:r>
              <a:r>
                <a:rPr lang="en-US" sz="4200" dirty="0" err="1">
                  <a:solidFill>
                    <a:srgbClr val="000000"/>
                  </a:solidFill>
                  <a:latin typeface="Roboto Condensed"/>
                </a:rPr>
                <a:t>như</a:t>
              </a:r>
              <a:r>
                <a:rPr lang="en-US" sz="4200" dirty="0">
                  <a:solidFill>
                    <a:srgbClr val="000000"/>
                  </a:solidFill>
                  <a:latin typeface="Roboto Condensed"/>
                </a:rPr>
                <a:t> </a:t>
              </a:r>
              <a:r>
                <a:rPr lang="en-US" sz="4200" dirty="0" err="1">
                  <a:solidFill>
                    <a:srgbClr val="000000"/>
                  </a:solidFill>
                  <a:latin typeface="Roboto Condensed"/>
                </a:rPr>
                <a:t>đất</a:t>
              </a:r>
              <a:r>
                <a:rPr lang="en-US" sz="4200" dirty="0">
                  <a:solidFill>
                    <a:srgbClr val="000000"/>
                  </a:solidFill>
                  <a:latin typeface="Roboto Condensed"/>
                </a:rPr>
                <a:t>.</a:t>
              </a:r>
            </a:p>
          </p:txBody>
        </p:sp>
      </p:grpSp>
      <p:grpSp>
        <p:nvGrpSpPr>
          <p:cNvPr id="18" name="Group 18"/>
          <p:cNvGrpSpPr/>
          <p:nvPr/>
        </p:nvGrpSpPr>
        <p:grpSpPr>
          <a:xfrm>
            <a:off x="628179" y="6513623"/>
            <a:ext cx="7727628" cy="3411582"/>
            <a:chOff x="-4226" y="-321586"/>
            <a:chExt cx="2035260" cy="898525"/>
          </a:xfrm>
        </p:grpSpPr>
        <p:sp>
          <p:nvSpPr>
            <p:cNvPr id="19" name="Freeform 19"/>
            <p:cNvSpPr/>
            <p:nvPr/>
          </p:nvSpPr>
          <p:spPr>
            <a:xfrm>
              <a:off x="0" y="0"/>
              <a:ext cx="2031034" cy="306015"/>
            </a:xfrm>
            <a:custGeom>
              <a:avLst/>
              <a:gdLst/>
              <a:ahLst/>
              <a:cxnLst/>
              <a:rect l="l" t="t" r="r" b="b"/>
              <a:pathLst>
                <a:path w="2031034" h="306015">
                  <a:moveTo>
                    <a:pt x="51201" y="0"/>
                  </a:moveTo>
                  <a:lnTo>
                    <a:pt x="1979833" y="0"/>
                  </a:lnTo>
                  <a:cubicBezTo>
                    <a:pt x="1993413" y="0"/>
                    <a:pt x="2006436" y="5394"/>
                    <a:pt x="2016038" y="14996"/>
                  </a:cubicBezTo>
                  <a:cubicBezTo>
                    <a:pt x="2025640" y="24598"/>
                    <a:pt x="2031034" y="37621"/>
                    <a:pt x="2031034" y="51201"/>
                  </a:cubicBezTo>
                  <a:lnTo>
                    <a:pt x="2031034" y="254814"/>
                  </a:lnTo>
                  <a:cubicBezTo>
                    <a:pt x="2031034" y="268393"/>
                    <a:pt x="2025640" y="281416"/>
                    <a:pt x="2016038" y="291018"/>
                  </a:cubicBezTo>
                  <a:cubicBezTo>
                    <a:pt x="2006436" y="300620"/>
                    <a:pt x="1993413" y="306015"/>
                    <a:pt x="1979833" y="306015"/>
                  </a:cubicBezTo>
                  <a:lnTo>
                    <a:pt x="51201" y="306015"/>
                  </a:lnTo>
                  <a:cubicBezTo>
                    <a:pt x="37621" y="306015"/>
                    <a:pt x="24598" y="300620"/>
                    <a:pt x="14996" y="291018"/>
                  </a:cubicBezTo>
                  <a:cubicBezTo>
                    <a:pt x="5394" y="281416"/>
                    <a:pt x="0" y="268393"/>
                    <a:pt x="0" y="254814"/>
                  </a:cubicBezTo>
                  <a:lnTo>
                    <a:pt x="0" y="51201"/>
                  </a:lnTo>
                  <a:cubicBezTo>
                    <a:pt x="0" y="37621"/>
                    <a:pt x="5394" y="24598"/>
                    <a:pt x="14996" y="14996"/>
                  </a:cubicBezTo>
                  <a:cubicBezTo>
                    <a:pt x="24598" y="5394"/>
                    <a:pt x="37621" y="0"/>
                    <a:pt x="51201" y="0"/>
                  </a:cubicBezTo>
                  <a:close/>
                </a:path>
              </a:pathLst>
            </a:custGeom>
            <a:solidFill>
              <a:srgbClr val="DFE8FD"/>
            </a:solidFill>
          </p:spPr>
        </p:sp>
        <p:sp>
          <p:nvSpPr>
            <p:cNvPr id="20" name="TextBox 20"/>
            <p:cNvSpPr txBox="1"/>
            <p:nvPr/>
          </p:nvSpPr>
          <p:spPr>
            <a:xfrm>
              <a:off x="-4226" y="-321586"/>
              <a:ext cx="2028921"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4) </a:t>
              </a:r>
              <a:r>
                <a:rPr lang="en-US" sz="4200" dirty="0" err="1">
                  <a:solidFill>
                    <a:srgbClr val="000000"/>
                  </a:solidFill>
                  <a:latin typeface="Roboto Condensed"/>
                </a:rPr>
                <a:t>trói</a:t>
              </a:r>
              <a:r>
                <a:rPr lang="en-US" sz="4200" dirty="0">
                  <a:solidFill>
                    <a:srgbClr val="000000"/>
                  </a:solidFill>
                  <a:latin typeface="Roboto Condensed"/>
                </a:rPr>
                <a:t> </a:t>
              </a:r>
              <a:r>
                <a:rPr lang="en-US" sz="4200" dirty="0" err="1">
                  <a:solidFill>
                    <a:srgbClr val="000000"/>
                  </a:solidFill>
                  <a:latin typeface="Roboto Condensed"/>
                </a:rPr>
                <a:t>gà</a:t>
              </a:r>
              <a:r>
                <a:rPr lang="en-US" sz="4200" dirty="0">
                  <a:solidFill>
                    <a:srgbClr val="000000"/>
                  </a:solidFill>
                  <a:latin typeface="Roboto Condensed"/>
                </a:rPr>
                <a:t> </a:t>
              </a:r>
              <a:r>
                <a:rPr lang="en-US" sz="4200" dirty="0" err="1">
                  <a:solidFill>
                    <a:srgbClr val="000000"/>
                  </a:solidFill>
                  <a:latin typeface="Roboto Condensed"/>
                </a:rPr>
                <a:t>không</a:t>
              </a:r>
              <a:r>
                <a:rPr lang="en-US" sz="4200" dirty="0">
                  <a:solidFill>
                    <a:srgbClr val="000000"/>
                  </a:solidFill>
                  <a:latin typeface="Roboto Condensed"/>
                </a:rPr>
                <a:t> </a:t>
              </a:r>
              <a:r>
                <a:rPr lang="en-US" sz="4200" dirty="0" err="1">
                  <a:solidFill>
                    <a:srgbClr val="000000"/>
                  </a:solidFill>
                  <a:latin typeface="Roboto Condensed"/>
                </a:rPr>
                <a:t>chặt</a:t>
              </a:r>
              <a:endParaRPr lang="en-US" sz="4200" dirty="0">
                <a:solidFill>
                  <a:srgbClr val="000000"/>
                </a:solidFill>
                <a:latin typeface="Roboto Condensed"/>
              </a:endParaRPr>
            </a:p>
          </p:txBody>
        </p:sp>
      </p:grpSp>
      <p:grpSp>
        <p:nvGrpSpPr>
          <p:cNvPr id="21" name="Group 21"/>
          <p:cNvGrpSpPr/>
          <p:nvPr/>
        </p:nvGrpSpPr>
        <p:grpSpPr>
          <a:xfrm>
            <a:off x="9547718" y="2111598"/>
            <a:ext cx="7967113" cy="3411582"/>
            <a:chOff x="0" y="-297007"/>
            <a:chExt cx="2098334" cy="898525"/>
          </a:xfrm>
        </p:grpSpPr>
        <p:sp>
          <p:nvSpPr>
            <p:cNvPr id="22" name="Freeform 22"/>
            <p:cNvSpPr/>
            <p:nvPr/>
          </p:nvSpPr>
          <p:spPr>
            <a:xfrm>
              <a:off x="0" y="0"/>
              <a:ext cx="2084636" cy="306015"/>
            </a:xfrm>
            <a:custGeom>
              <a:avLst/>
              <a:gdLst/>
              <a:ahLst/>
              <a:cxnLst/>
              <a:rect l="l" t="t" r="r" b="b"/>
              <a:pathLst>
                <a:path w="2084636" h="306015">
                  <a:moveTo>
                    <a:pt x="49884" y="0"/>
                  </a:moveTo>
                  <a:lnTo>
                    <a:pt x="2034752" y="0"/>
                  </a:lnTo>
                  <a:cubicBezTo>
                    <a:pt x="2047982" y="0"/>
                    <a:pt x="2060671" y="5256"/>
                    <a:pt x="2070026" y="14611"/>
                  </a:cubicBezTo>
                  <a:cubicBezTo>
                    <a:pt x="2079381" y="23966"/>
                    <a:pt x="2084636" y="36654"/>
                    <a:pt x="2084636" y="49884"/>
                  </a:cubicBezTo>
                  <a:lnTo>
                    <a:pt x="2084636" y="256131"/>
                  </a:lnTo>
                  <a:cubicBezTo>
                    <a:pt x="2084636" y="269361"/>
                    <a:pt x="2079381" y="282049"/>
                    <a:pt x="2070026" y="291404"/>
                  </a:cubicBezTo>
                  <a:cubicBezTo>
                    <a:pt x="2060671" y="300759"/>
                    <a:pt x="2047982" y="306015"/>
                    <a:pt x="2034752" y="306015"/>
                  </a:cubicBezTo>
                  <a:lnTo>
                    <a:pt x="49884" y="306015"/>
                  </a:lnTo>
                  <a:cubicBezTo>
                    <a:pt x="36654" y="306015"/>
                    <a:pt x="23966" y="300759"/>
                    <a:pt x="14611" y="291404"/>
                  </a:cubicBezTo>
                  <a:cubicBezTo>
                    <a:pt x="5256" y="282049"/>
                    <a:pt x="0" y="269361"/>
                    <a:pt x="0" y="256131"/>
                  </a:cubicBezTo>
                  <a:lnTo>
                    <a:pt x="0" y="49884"/>
                  </a:lnTo>
                  <a:cubicBezTo>
                    <a:pt x="0" y="36654"/>
                    <a:pt x="5256" y="23966"/>
                    <a:pt x="14611" y="14611"/>
                  </a:cubicBezTo>
                  <a:cubicBezTo>
                    <a:pt x="23966" y="5256"/>
                    <a:pt x="36654" y="0"/>
                    <a:pt x="49884" y="0"/>
                  </a:cubicBezTo>
                  <a:close/>
                </a:path>
              </a:pathLst>
            </a:custGeom>
            <a:solidFill>
              <a:srgbClr val="F47064"/>
            </a:solidFill>
          </p:spPr>
        </p:sp>
        <p:sp>
          <p:nvSpPr>
            <p:cNvPr id="23" name="TextBox 23"/>
            <p:cNvSpPr txBox="1"/>
            <p:nvPr/>
          </p:nvSpPr>
          <p:spPr>
            <a:xfrm>
              <a:off x="13698" y="-297007"/>
              <a:ext cx="2084636"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a) </a:t>
              </a:r>
              <a:r>
                <a:rPr lang="en-US" sz="4200" dirty="0" err="1">
                  <a:solidFill>
                    <a:srgbClr val="000000"/>
                  </a:solidFill>
                  <a:latin typeface="Roboto Condensed"/>
                </a:rPr>
                <a:t>rất</a:t>
              </a:r>
              <a:r>
                <a:rPr lang="en-US" sz="4200" dirty="0">
                  <a:solidFill>
                    <a:srgbClr val="000000"/>
                  </a:solidFill>
                  <a:latin typeface="Roboto Condensed"/>
                </a:rPr>
                <a:t> </a:t>
              </a:r>
              <a:r>
                <a:rPr lang="en-US" sz="4200" dirty="0" err="1">
                  <a:solidFill>
                    <a:srgbClr val="000000"/>
                  </a:solidFill>
                  <a:latin typeface="Roboto Condensed"/>
                </a:rPr>
                <a:t>hiền</a:t>
              </a:r>
              <a:r>
                <a:rPr lang="en-US" sz="4200" dirty="0">
                  <a:solidFill>
                    <a:srgbClr val="000000"/>
                  </a:solidFill>
                  <a:latin typeface="Roboto Condensed"/>
                </a:rPr>
                <a:t> </a:t>
              </a:r>
              <a:r>
                <a:rPr lang="en-US" sz="4200" dirty="0" err="1">
                  <a:solidFill>
                    <a:srgbClr val="000000"/>
                  </a:solidFill>
                  <a:latin typeface="Roboto Condensed"/>
                </a:rPr>
                <a:t>lành</a:t>
              </a:r>
              <a:r>
                <a:rPr lang="en-US" sz="4200" dirty="0">
                  <a:solidFill>
                    <a:srgbClr val="000000"/>
                  </a:solidFill>
                  <a:latin typeface="Roboto Condensed"/>
                </a:rPr>
                <a:t>.</a:t>
              </a:r>
            </a:p>
          </p:txBody>
        </p:sp>
      </p:grpSp>
      <p:grpSp>
        <p:nvGrpSpPr>
          <p:cNvPr id="24" name="Group 24"/>
          <p:cNvGrpSpPr/>
          <p:nvPr/>
        </p:nvGrpSpPr>
        <p:grpSpPr>
          <a:xfrm>
            <a:off x="9561415" y="3717408"/>
            <a:ext cx="8061389" cy="3411584"/>
            <a:chOff x="0" y="-237637"/>
            <a:chExt cx="2123164" cy="898525"/>
          </a:xfrm>
        </p:grpSpPr>
        <p:sp>
          <p:nvSpPr>
            <p:cNvPr id="25" name="Freeform 25"/>
            <p:cNvSpPr/>
            <p:nvPr/>
          </p:nvSpPr>
          <p:spPr>
            <a:xfrm>
              <a:off x="0" y="0"/>
              <a:ext cx="2084636" cy="429280"/>
            </a:xfrm>
            <a:custGeom>
              <a:avLst/>
              <a:gdLst/>
              <a:ahLst/>
              <a:cxnLst/>
              <a:rect l="l" t="t" r="r" b="b"/>
              <a:pathLst>
                <a:path w="2084636" h="429280">
                  <a:moveTo>
                    <a:pt x="49884" y="0"/>
                  </a:moveTo>
                  <a:lnTo>
                    <a:pt x="2034752" y="0"/>
                  </a:lnTo>
                  <a:cubicBezTo>
                    <a:pt x="2047982" y="0"/>
                    <a:pt x="2060671" y="5256"/>
                    <a:pt x="2070026" y="14611"/>
                  </a:cubicBezTo>
                  <a:cubicBezTo>
                    <a:pt x="2079381" y="23966"/>
                    <a:pt x="2084636" y="36654"/>
                    <a:pt x="2084636" y="49884"/>
                  </a:cubicBezTo>
                  <a:lnTo>
                    <a:pt x="2084636" y="379395"/>
                  </a:lnTo>
                  <a:cubicBezTo>
                    <a:pt x="2084636" y="392626"/>
                    <a:pt x="2079381" y="405314"/>
                    <a:pt x="2070026" y="414669"/>
                  </a:cubicBezTo>
                  <a:cubicBezTo>
                    <a:pt x="2060671" y="424024"/>
                    <a:pt x="2047982" y="429280"/>
                    <a:pt x="2034752" y="429280"/>
                  </a:cubicBezTo>
                  <a:lnTo>
                    <a:pt x="49884" y="429280"/>
                  </a:lnTo>
                  <a:cubicBezTo>
                    <a:pt x="36654" y="429280"/>
                    <a:pt x="23966" y="424024"/>
                    <a:pt x="14611" y="414669"/>
                  </a:cubicBezTo>
                  <a:cubicBezTo>
                    <a:pt x="5256" y="405314"/>
                    <a:pt x="0" y="392626"/>
                    <a:pt x="0" y="379395"/>
                  </a:cubicBezTo>
                  <a:lnTo>
                    <a:pt x="0" y="49884"/>
                  </a:lnTo>
                  <a:cubicBezTo>
                    <a:pt x="0" y="36654"/>
                    <a:pt x="5256" y="23966"/>
                    <a:pt x="14611" y="14611"/>
                  </a:cubicBezTo>
                  <a:cubicBezTo>
                    <a:pt x="23966" y="5256"/>
                    <a:pt x="36654" y="0"/>
                    <a:pt x="49884" y="0"/>
                  </a:cubicBezTo>
                  <a:close/>
                </a:path>
              </a:pathLst>
            </a:custGeom>
            <a:solidFill>
              <a:srgbClr val="F6A5A5"/>
            </a:solidFill>
          </p:spPr>
        </p:sp>
        <p:sp>
          <p:nvSpPr>
            <p:cNvPr id="26" name="TextBox 26"/>
            <p:cNvSpPr txBox="1"/>
            <p:nvPr/>
          </p:nvSpPr>
          <p:spPr>
            <a:xfrm>
              <a:off x="38528" y="-237637"/>
              <a:ext cx="2084636"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b) </a:t>
              </a:r>
              <a:r>
                <a:rPr lang="en-US" sz="4200" dirty="0" err="1">
                  <a:solidFill>
                    <a:srgbClr val="000000"/>
                  </a:solidFill>
                  <a:latin typeface="Roboto Condensed"/>
                </a:rPr>
                <a:t>quá</a:t>
              </a:r>
              <a:r>
                <a:rPr lang="en-US" sz="4200" dirty="0">
                  <a:solidFill>
                    <a:srgbClr val="000000"/>
                  </a:solidFill>
                  <a:latin typeface="Roboto Condensed"/>
                </a:rPr>
                <a:t> </a:t>
              </a:r>
              <a:r>
                <a:rPr lang="en-US" sz="4200" dirty="0" err="1">
                  <a:solidFill>
                    <a:srgbClr val="000000"/>
                  </a:solidFill>
                  <a:latin typeface="Roboto Condensed"/>
                </a:rPr>
                <a:t>yếu</a:t>
              </a:r>
              <a:r>
                <a:rPr lang="en-US" sz="4200" dirty="0">
                  <a:solidFill>
                    <a:srgbClr val="000000"/>
                  </a:solidFill>
                  <a:latin typeface="Roboto Condensed"/>
                </a:rPr>
                <a:t>, </a:t>
              </a:r>
              <a:r>
                <a:rPr lang="en-US" sz="4200" dirty="0" err="1">
                  <a:solidFill>
                    <a:srgbClr val="000000"/>
                  </a:solidFill>
                  <a:latin typeface="Roboto Condensed"/>
                </a:rPr>
                <a:t>không</a:t>
              </a:r>
              <a:r>
                <a:rPr lang="en-US" sz="4200" dirty="0">
                  <a:solidFill>
                    <a:srgbClr val="000000"/>
                  </a:solidFill>
                  <a:latin typeface="Roboto Condensed"/>
                </a:rPr>
                <a:t> </a:t>
              </a:r>
              <a:r>
                <a:rPr lang="en-US" sz="4200" dirty="0" err="1">
                  <a:solidFill>
                    <a:srgbClr val="000000"/>
                  </a:solidFill>
                  <a:latin typeface="Roboto Condensed"/>
                </a:rPr>
                <a:t>quen</a:t>
              </a:r>
              <a:r>
                <a:rPr lang="en-US" sz="4200" dirty="0">
                  <a:solidFill>
                    <a:srgbClr val="000000"/>
                  </a:solidFill>
                  <a:latin typeface="Roboto Condensed"/>
                </a:rPr>
                <a:t> </a:t>
              </a:r>
              <a:r>
                <a:rPr lang="en-US" sz="4200" dirty="0" err="1">
                  <a:solidFill>
                    <a:srgbClr val="000000"/>
                  </a:solidFill>
                  <a:latin typeface="Roboto Condensed"/>
                </a:rPr>
                <a:t>lao</a:t>
              </a:r>
              <a:r>
                <a:rPr lang="en-US" sz="4200" dirty="0">
                  <a:solidFill>
                    <a:srgbClr val="000000"/>
                  </a:solidFill>
                  <a:latin typeface="Roboto Condensed"/>
                </a:rPr>
                <a:t> </a:t>
              </a:r>
              <a:r>
                <a:rPr lang="en-US" sz="4200" dirty="0" err="1">
                  <a:solidFill>
                    <a:srgbClr val="000000"/>
                  </a:solidFill>
                  <a:latin typeface="Roboto Condensed"/>
                </a:rPr>
                <a:t>động</a:t>
              </a:r>
              <a:r>
                <a:rPr lang="en-US" sz="4200" dirty="0">
                  <a:solidFill>
                    <a:srgbClr val="000000"/>
                  </a:solidFill>
                  <a:latin typeface="Roboto Condensed"/>
                </a:rPr>
                <a:t> </a:t>
              </a:r>
              <a:r>
                <a:rPr lang="en-US" sz="4200" dirty="0" err="1">
                  <a:solidFill>
                    <a:srgbClr val="000000"/>
                  </a:solidFill>
                  <a:latin typeface="Roboto Condensed"/>
                </a:rPr>
                <a:t>chân</a:t>
              </a:r>
              <a:r>
                <a:rPr lang="en-US" sz="4200" dirty="0">
                  <a:solidFill>
                    <a:srgbClr val="000000"/>
                  </a:solidFill>
                  <a:latin typeface="Roboto Condensed"/>
                </a:rPr>
                <a:t> </a:t>
              </a:r>
              <a:r>
                <a:rPr lang="en-US" sz="4200" dirty="0" err="1">
                  <a:solidFill>
                    <a:srgbClr val="000000"/>
                  </a:solidFill>
                  <a:latin typeface="Roboto Condensed"/>
                </a:rPr>
                <a:t>tay</a:t>
              </a:r>
              <a:r>
                <a:rPr lang="en-US" sz="4200" dirty="0">
                  <a:solidFill>
                    <a:srgbClr val="000000"/>
                  </a:solidFill>
                  <a:latin typeface="Roboto Condensed"/>
                </a:rPr>
                <a:t>.</a:t>
              </a:r>
            </a:p>
          </p:txBody>
        </p:sp>
      </p:grpSp>
      <p:grpSp>
        <p:nvGrpSpPr>
          <p:cNvPr id="27" name="Group 27"/>
          <p:cNvGrpSpPr/>
          <p:nvPr/>
        </p:nvGrpSpPr>
        <p:grpSpPr>
          <a:xfrm>
            <a:off x="9547718" y="5388323"/>
            <a:ext cx="8136385" cy="3411582"/>
            <a:chOff x="0" y="-319814"/>
            <a:chExt cx="2142916" cy="898525"/>
          </a:xfrm>
        </p:grpSpPr>
        <p:sp>
          <p:nvSpPr>
            <p:cNvPr id="28" name="Freeform 28"/>
            <p:cNvSpPr/>
            <p:nvPr/>
          </p:nvSpPr>
          <p:spPr>
            <a:xfrm>
              <a:off x="0" y="0"/>
              <a:ext cx="2084636" cy="306015"/>
            </a:xfrm>
            <a:custGeom>
              <a:avLst/>
              <a:gdLst/>
              <a:ahLst/>
              <a:cxnLst/>
              <a:rect l="l" t="t" r="r" b="b"/>
              <a:pathLst>
                <a:path w="2084636" h="306015">
                  <a:moveTo>
                    <a:pt x="49884" y="0"/>
                  </a:moveTo>
                  <a:lnTo>
                    <a:pt x="2034752" y="0"/>
                  </a:lnTo>
                  <a:cubicBezTo>
                    <a:pt x="2047982" y="0"/>
                    <a:pt x="2060671" y="5256"/>
                    <a:pt x="2070026" y="14611"/>
                  </a:cubicBezTo>
                  <a:cubicBezTo>
                    <a:pt x="2079381" y="23966"/>
                    <a:pt x="2084636" y="36654"/>
                    <a:pt x="2084636" y="49884"/>
                  </a:cubicBezTo>
                  <a:lnTo>
                    <a:pt x="2084636" y="256131"/>
                  </a:lnTo>
                  <a:cubicBezTo>
                    <a:pt x="2084636" y="269361"/>
                    <a:pt x="2079381" y="282049"/>
                    <a:pt x="2070026" y="291404"/>
                  </a:cubicBezTo>
                  <a:cubicBezTo>
                    <a:pt x="2060671" y="300759"/>
                    <a:pt x="2047982" y="306015"/>
                    <a:pt x="2034752" y="306015"/>
                  </a:cubicBezTo>
                  <a:lnTo>
                    <a:pt x="49884" y="306015"/>
                  </a:lnTo>
                  <a:cubicBezTo>
                    <a:pt x="36654" y="306015"/>
                    <a:pt x="23966" y="300759"/>
                    <a:pt x="14611" y="291404"/>
                  </a:cubicBezTo>
                  <a:cubicBezTo>
                    <a:pt x="5256" y="282049"/>
                    <a:pt x="0" y="269361"/>
                    <a:pt x="0" y="256131"/>
                  </a:cubicBezTo>
                  <a:lnTo>
                    <a:pt x="0" y="49884"/>
                  </a:lnTo>
                  <a:cubicBezTo>
                    <a:pt x="0" y="36654"/>
                    <a:pt x="5256" y="23966"/>
                    <a:pt x="14611" y="14611"/>
                  </a:cubicBezTo>
                  <a:cubicBezTo>
                    <a:pt x="23966" y="5256"/>
                    <a:pt x="36654" y="0"/>
                    <a:pt x="49884" y="0"/>
                  </a:cubicBezTo>
                  <a:close/>
                </a:path>
              </a:pathLst>
            </a:custGeom>
            <a:solidFill>
              <a:srgbClr val="DCBCB5"/>
            </a:solidFill>
          </p:spPr>
        </p:sp>
        <p:sp>
          <p:nvSpPr>
            <p:cNvPr id="29" name="TextBox 29"/>
            <p:cNvSpPr txBox="1"/>
            <p:nvPr/>
          </p:nvSpPr>
          <p:spPr>
            <a:xfrm>
              <a:off x="58280" y="-319814"/>
              <a:ext cx="2084636"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c) </a:t>
              </a:r>
              <a:r>
                <a:rPr lang="en-US" sz="4200" dirty="0" err="1">
                  <a:solidFill>
                    <a:srgbClr val="000000"/>
                  </a:solidFill>
                  <a:latin typeface="Roboto Condensed"/>
                </a:rPr>
                <a:t>rất</a:t>
              </a:r>
              <a:r>
                <a:rPr lang="en-US" sz="4200" dirty="0">
                  <a:solidFill>
                    <a:srgbClr val="000000"/>
                  </a:solidFill>
                  <a:latin typeface="Roboto Condensed"/>
                </a:rPr>
                <a:t> </a:t>
              </a:r>
              <a:r>
                <a:rPr lang="en-US" sz="4200" dirty="0" err="1">
                  <a:solidFill>
                    <a:srgbClr val="000000"/>
                  </a:solidFill>
                  <a:latin typeface="Roboto Condensed"/>
                </a:rPr>
                <a:t>bận</a:t>
              </a:r>
              <a:r>
                <a:rPr lang="en-US" sz="4200" dirty="0">
                  <a:solidFill>
                    <a:srgbClr val="000000"/>
                  </a:solidFill>
                  <a:latin typeface="Roboto Condensed"/>
                </a:rPr>
                <a:t>.</a:t>
              </a:r>
            </a:p>
          </p:txBody>
        </p:sp>
      </p:grpSp>
      <p:grpSp>
        <p:nvGrpSpPr>
          <p:cNvPr id="30" name="Group 30"/>
          <p:cNvGrpSpPr/>
          <p:nvPr/>
        </p:nvGrpSpPr>
        <p:grpSpPr>
          <a:xfrm>
            <a:off x="9547718" y="6806050"/>
            <a:ext cx="8051491" cy="3411582"/>
            <a:chOff x="0" y="-327695"/>
            <a:chExt cx="2120557" cy="898525"/>
          </a:xfrm>
        </p:grpSpPr>
        <p:sp>
          <p:nvSpPr>
            <p:cNvPr id="31" name="Freeform 31"/>
            <p:cNvSpPr/>
            <p:nvPr/>
          </p:nvSpPr>
          <p:spPr>
            <a:xfrm>
              <a:off x="0" y="0"/>
              <a:ext cx="2084636" cy="306015"/>
            </a:xfrm>
            <a:custGeom>
              <a:avLst/>
              <a:gdLst/>
              <a:ahLst/>
              <a:cxnLst/>
              <a:rect l="l" t="t" r="r" b="b"/>
              <a:pathLst>
                <a:path w="2084636" h="306015">
                  <a:moveTo>
                    <a:pt x="49884" y="0"/>
                  </a:moveTo>
                  <a:lnTo>
                    <a:pt x="2034752" y="0"/>
                  </a:lnTo>
                  <a:cubicBezTo>
                    <a:pt x="2047982" y="0"/>
                    <a:pt x="2060671" y="5256"/>
                    <a:pt x="2070026" y="14611"/>
                  </a:cubicBezTo>
                  <a:cubicBezTo>
                    <a:pt x="2079381" y="23966"/>
                    <a:pt x="2084636" y="36654"/>
                    <a:pt x="2084636" y="49884"/>
                  </a:cubicBezTo>
                  <a:lnTo>
                    <a:pt x="2084636" y="256131"/>
                  </a:lnTo>
                  <a:cubicBezTo>
                    <a:pt x="2084636" y="269361"/>
                    <a:pt x="2079381" y="282049"/>
                    <a:pt x="2070026" y="291404"/>
                  </a:cubicBezTo>
                  <a:cubicBezTo>
                    <a:pt x="2060671" y="300759"/>
                    <a:pt x="2047982" y="306015"/>
                    <a:pt x="2034752" y="306015"/>
                  </a:cubicBezTo>
                  <a:lnTo>
                    <a:pt x="49884" y="306015"/>
                  </a:lnTo>
                  <a:cubicBezTo>
                    <a:pt x="36654" y="306015"/>
                    <a:pt x="23966" y="300759"/>
                    <a:pt x="14611" y="291404"/>
                  </a:cubicBezTo>
                  <a:cubicBezTo>
                    <a:pt x="5256" y="282049"/>
                    <a:pt x="0" y="269361"/>
                    <a:pt x="0" y="256131"/>
                  </a:cubicBezTo>
                  <a:lnTo>
                    <a:pt x="0" y="49884"/>
                  </a:lnTo>
                  <a:cubicBezTo>
                    <a:pt x="0" y="36654"/>
                    <a:pt x="5256" y="23966"/>
                    <a:pt x="14611" y="14611"/>
                  </a:cubicBezTo>
                  <a:cubicBezTo>
                    <a:pt x="23966" y="5256"/>
                    <a:pt x="36654" y="0"/>
                    <a:pt x="49884" y="0"/>
                  </a:cubicBezTo>
                  <a:close/>
                </a:path>
              </a:pathLst>
            </a:custGeom>
            <a:solidFill>
              <a:srgbClr val="FADECC"/>
            </a:solidFill>
          </p:spPr>
        </p:sp>
        <p:sp>
          <p:nvSpPr>
            <p:cNvPr id="32" name="TextBox 32"/>
            <p:cNvSpPr txBox="1"/>
            <p:nvPr/>
          </p:nvSpPr>
          <p:spPr>
            <a:xfrm>
              <a:off x="22223" y="-327695"/>
              <a:ext cx="2098334"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d) ở </a:t>
              </a:r>
              <a:r>
                <a:rPr lang="en-US" sz="4200" dirty="0" err="1">
                  <a:solidFill>
                    <a:srgbClr val="000000"/>
                  </a:solidFill>
                  <a:latin typeface="Roboto Condensed"/>
                </a:rPr>
                <a:t>tình</a:t>
              </a:r>
              <a:r>
                <a:rPr lang="en-US" sz="4200" dirty="0">
                  <a:solidFill>
                    <a:srgbClr val="000000"/>
                  </a:solidFill>
                  <a:latin typeface="Roboto Condensed"/>
                </a:rPr>
                <a:t> </a:t>
              </a:r>
              <a:r>
                <a:rPr lang="en-US" sz="4200" dirty="0" err="1">
                  <a:solidFill>
                    <a:srgbClr val="000000"/>
                  </a:solidFill>
                  <a:latin typeface="Roboto Condensed"/>
                </a:rPr>
                <a:t>thế</a:t>
              </a:r>
              <a:r>
                <a:rPr lang="en-US" sz="4200" dirty="0">
                  <a:solidFill>
                    <a:srgbClr val="000000"/>
                  </a:solidFill>
                  <a:latin typeface="Roboto Condensed"/>
                </a:rPr>
                <a:t> </a:t>
              </a:r>
              <a:r>
                <a:rPr lang="en-US" sz="4200" dirty="0" err="1">
                  <a:solidFill>
                    <a:srgbClr val="000000"/>
                  </a:solidFill>
                  <a:latin typeface="Roboto Condensed"/>
                </a:rPr>
                <a:t>vô</a:t>
              </a:r>
              <a:r>
                <a:rPr lang="en-US" sz="4200" dirty="0">
                  <a:solidFill>
                    <a:srgbClr val="000000"/>
                  </a:solidFill>
                  <a:latin typeface="Roboto Condensed"/>
                </a:rPr>
                <a:t> </a:t>
              </a:r>
              <a:r>
                <a:rPr lang="en-US" sz="4200" dirty="0" err="1">
                  <a:solidFill>
                    <a:srgbClr val="000000"/>
                  </a:solidFill>
                  <a:latin typeface="Roboto Condensed"/>
                </a:rPr>
                <a:t>cùng</a:t>
              </a:r>
              <a:r>
                <a:rPr lang="en-US" sz="4200" dirty="0">
                  <a:solidFill>
                    <a:srgbClr val="000000"/>
                  </a:solidFill>
                  <a:latin typeface="Roboto Condensed"/>
                </a:rPr>
                <a:t> </a:t>
              </a:r>
              <a:r>
                <a:rPr lang="en-US" sz="4200" dirty="0" err="1">
                  <a:solidFill>
                    <a:srgbClr val="000000"/>
                  </a:solidFill>
                  <a:latin typeface="Roboto Condensed"/>
                </a:rPr>
                <a:t>nguy</a:t>
              </a:r>
              <a:r>
                <a:rPr lang="en-US" sz="4200" dirty="0">
                  <a:solidFill>
                    <a:srgbClr val="000000"/>
                  </a:solidFill>
                  <a:latin typeface="Roboto Condensed"/>
                </a:rPr>
                <a:t> </a:t>
              </a:r>
              <a:r>
                <a:rPr lang="en-US" sz="4200" dirty="0" err="1">
                  <a:solidFill>
                    <a:srgbClr val="000000"/>
                  </a:solidFill>
                  <a:latin typeface="Roboto Condensed"/>
                </a:rPr>
                <a:t>hiểm</a:t>
              </a:r>
              <a:r>
                <a:rPr lang="en-US" sz="4200" dirty="0">
                  <a:solidFill>
                    <a:srgbClr val="000000"/>
                  </a:solidFill>
                  <a:latin typeface="Roboto Condensed"/>
                </a:rPr>
                <a:t>.</a:t>
              </a:r>
            </a:p>
          </p:txBody>
        </p:sp>
      </p:grpSp>
      <p:pic>
        <p:nvPicPr>
          <p:cNvPr id="33" name="Picture 33"/>
          <p:cNvPicPr>
            <a:picLocks noChangeAspect="1"/>
          </p:cNvPicPr>
          <p:nvPr/>
        </p:nvPicPr>
        <p:blipFill>
          <a:blip r:embed="rId3"/>
          <a:srcRect/>
          <a:stretch>
            <a:fillRect/>
          </a:stretch>
        </p:blipFill>
        <p:spPr>
          <a:xfrm>
            <a:off x="16898549" y="7495455"/>
            <a:ext cx="1535587" cy="2791545"/>
          </a:xfrm>
          <a:prstGeom prst="rect">
            <a:avLst/>
          </a:prstGeom>
        </p:spPr>
      </p:pic>
      <p:pic>
        <p:nvPicPr>
          <p:cNvPr id="34" name="Picture 34"/>
          <p:cNvPicPr>
            <a:picLocks noChangeAspect="1"/>
          </p:cNvPicPr>
          <p:nvPr/>
        </p:nvPicPr>
        <p:blipFill>
          <a:blip r:embed="rId4"/>
          <a:srcRect/>
          <a:stretch>
            <a:fillRect/>
          </a:stretch>
        </p:blipFill>
        <p:spPr>
          <a:xfrm rot="-5189114">
            <a:off x="15693215" y="6571732"/>
            <a:ext cx="3946254" cy="2325823"/>
          </a:xfrm>
          <a:prstGeom prst="rect">
            <a:avLst/>
          </a:prstGeom>
        </p:spPr>
      </p:pic>
      <p:pic>
        <p:nvPicPr>
          <p:cNvPr id="35" name="Picture 35"/>
          <p:cNvPicPr>
            <a:picLocks noChangeAspect="1"/>
          </p:cNvPicPr>
          <p:nvPr/>
        </p:nvPicPr>
        <p:blipFill>
          <a:blip r:embed="rId5"/>
          <a:srcRect/>
          <a:stretch>
            <a:fillRect/>
          </a:stretch>
        </p:blipFill>
        <p:spPr>
          <a:xfrm rot="-3372738">
            <a:off x="16648119" y="8230335"/>
            <a:ext cx="1583851" cy="1332415"/>
          </a:xfrm>
          <a:prstGeom prst="rect">
            <a:avLst/>
          </a:prstGeom>
        </p:spPr>
      </p:pic>
      <p:pic>
        <p:nvPicPr>
          <p:cNvPr id="36" name="Picture 36"/>
          <p:cNvPicPr>
            <a:picLocks noChangeAspect="1"/>
          </p:cNvPicPr>
          <p:nvPr/>
        </p:nvPicPr>
        <p:blipFill>
          <a:blip r:embed="rId6"/>
          <a:srcRect/>
          <a:stretch>
            <a:fillRect/>
          </a:stretch>
        </p:blipFill>
        <p:spPr>
          <a:xfrm rot="-2406364">
            <a:off x="-62151" y="7210682"/>
            <a:ext cx="2181702" cy="2841066"/>
          </a:xfrm>
          <a:prstGeom prst="rect">
            <a:avLst/>
          </a:prstGeom>
        </p:spPr>
      </p:pic>
      <p:pic>
        <p:nvPicPr>
          <p:cNvPr id="37" name="Picture 37"/>
          <p:cNvPicPr>
            <a:picLocks noChangeAspect="1"/>
          </p:cNvPicPr>
          <p:nvPr/>
        </p:nvPicPr>
        <p:blipFill>
          <a:blip r:embed="rId7"/>
          <a:srcRect/>
          <a:stretch>
            <a:fillRect/>
          </a:stretch>
        </p:blipFill>
        <p:spPr>
          <a:xfrm>
            <a:off x="1028700" y="7887043"/>
            <a:ext cx="951235" cy="2306024"/>
          </a:xfrm>
          <a:prstGeom prst="rect">
            <a:avLst/>
          </a:prstGeom>
        </p:spPr>
      </p:pic>
      <p:sp>
        <p:nvSpPr>
          <p:cNvPr id="38" name="TextBox 38"/>
          <p:cNvSpPr txBox="1"/>
          <p:nvPr/>
        </p:nvSpPr>
        <p:spPr>
          <a:xfrm>
            <a:off x="7283797" y="528002"/>
            <a:ext cx="3720405" cy="896620"/>
          </a:xfrm>
          <a:prstGeom prst="rect">
            <a:avLst/>
          </a:prstGeom>
        </p:spPr>
        <p:txBody>
          <a:bodyPr lIns="0" tIns="0" rIns="0" bIns="0" rtlCol="0" anchor="t">
            <a:spAutoFit/>
          </a:bodyPr>
          <a:lstStyle/>
          <a:p>
            <a:pPr algn="ctr">
              <a:lnSpc>
                <a:spcPts val="7279"/>
              </a:lnSpc>
            </a:pPr>
            <a:r>
              <a:rPr lang="en-US" sz="5199">
                <a:solidFill>
                  <a:srgbClr val="000000"/>
                </a:solidFill>
                <a:latin typeface="Paytone One"/>
              </a:rPr>
              <a:t>Bài 2 (Tr. 9)</a:t>
            </a:r>
          </a:p>
        </p:txBody>
      </p:sp>
      <p:sp>
        <p:nvSpPr>
          <p:cNvPr id="39" name="TextBox 39"/>
          <p:cNvSpPr txBox="1"/>
          <p:nvPr/>
        </p:nvSpPr>
        <p:spPr>
          <a:xfrm>
            <a:off x="644225" y="1756502"/>
            <a:ext cx="7711582" cy="896620"/>
          </a:xfrm>
          <a:prstGeom prst="rect">
            <a:avLst/>
          </a:prstGeom>
        </p:spPr>
        <p:txBody>
          <a:bodyPr lIns="0" tIns="0" rIns="0" bIns="0" rtlCol="0" anchor="t">
            <a:spAutoFit/>
          </a:bodyPr>
          <a:lstStyle/>
          <a:p>
            <a:pPr algn="ctr">
              <a:lnSpc>
                <a:spcPts val="7279"/>
              </a:lnSpc>
            </a:pPr>
            <a:r>
              <a:rPr lang="en-US" sz="5199">
                <a:solidFill>
                  <a:srgbClr val="FFFFFF"/>
                </a:solidFill>
                <a:latin typeface="DejaVu Serif"/>
              </a:rPr>
              <a:t>Cách nói quá</a:t>
            </a:r>
          </a:p>
        </p:txBody>
      </p:sp>
      <p:sp>
        <p:nvSpPr>
          <p:cNvPr id="40" name="TextBox 40"/>
          <p:cNvSpPr txBox="1"/>
          <p:nvPr/>
        </p:nvSpPr>
        <p:spPr>
          <a:xfrm>
            <a:off x="9751239" y="1756502"/>
            <a:ext cx="7711582" cy="896620"/>
          </a:xfrm>
          <a:prstGeom prst="rect">
            <a:avLst/>
          </a:prstGeom>
        </p:spPr>
        <p:txBody>
          <a:bodyPr lIns="0" tIns="0" rIns="0" bIns="0" rtlCol="0" anchor="t">
            <a:spAutoFit/>
          </a:bodyPr>
          <a:lstStyle/>
          <a:p>
            <a:pPr algn="ctr">
              <a:lnSpc>
                <a:spcPts val="7279"/>
              </a:lnSpc>
            </a:pPr>
            <a:r>
              <a:rPr lang="en-US" sz="5199">
                <a:solidFill>
                  <a:srgbClr val="FFFFFF"/>
                </a:solidFill>
                <a:latin typeface="DejaVu Serif"/>
              </a:rPr>
              <a:t>Cách nói thông thường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051221" y="-697081"/>
            <a:ext cx="10159842" cy="4243407"/>
          </a:xfrm>
          <a:prstGeom prst="rect">
            <a:avLst/>
          </a:prstGeom>
        </p:spPr>
      </p:pic>
      <p:grpSp>
        <p:nvGrpSpPr>
          <p:cNvPr id="3" name="Group 3"/>
          <p:cNvGrpSpPr/>
          <p:nvPr/>
        </p:nvGrpSpPr>
        <p:grpSpPr>
          <a:xfrm>
            <a:off x="644225" y="1713253"/>
            <a:ext cx="7711582" cy="1087892"/>
            <a:chOff x="0" y="0"/>
            <a:chExt cx="2031034" cy="286523"/>
          </a:xfrm>
        </p:grpSpPr>
        <p:sp>
          <p:nvSpPr>
            <p:cNvPr id="4" name="Freeform 4"/>
            <p:cNvSpPr/>
            <p:nvPr/>
          </p:nvSpPr>
          <p:spPr>
            <a:xfrm>
              <a:off x="0" y="0"/>
              <a:ext cx="2031034" cy="286523"/>
            </a:xfrm>
            <a:custGeom>
              <a:avLst/>
              <a:gdLst/>
              <a:ahLst/>
              <a:cxnLst/>
              <a:rect l="l" t="t" r="r" b="b"/>
              <a:pathLst>
                <a:path w="2031034" h="286523">
                  <a:moveTo>
                    <a:pt x="51201" y="0"/>
                  </a:moveTo>
                  <a:lnTo>
                    <a:pt x="1979833" y="0"/>
                  </a:lnTo>
                  <a:cubicBezTo>
                    <a:pt x="1993413" y="0"/>
                    <a:pt x="2006436" y="5394"/>
                    <a:pt x="2016038" y="14996"/>
                  </a:cubicBezTo>
                  <a:cubicBezTo>
                    <a:pt x="2025640" y="24598"/>
                    <a:pt x="2031034" y="37621"/>
                    <a:pt x="2031034" y="51201"/>
                  </a:cubicBezTo>
                  <a:lnTo>
                    <a:pt x="2031034" y="235322"/>
                  </a:lnTo>
                  <a:cubicBezTo>
                    <a:pt x="2031034" y="248902"/>
                    <a:pt x="2025640" y="261925"/>
                    <a:pt x="2016038" y="271527"/>
                  </a:cubicBezTo>
                  <a:cubicBezTo>
                    <a:pt x="2006436" y="281129"/>
                    <a:pt x="1993413" y="286523"/>
                    <a:pt x="1979833" y="286523"/>
                  </a:cubicBezTo>
                  <a:lnTo>
                    <a:pt x="51201" y="286523"/>
                  </a:lnTo>
                  <a:cubicBezTo>
                    <a:pt x="37621" y="286523"/>
                    <a:pt x="24598" y="281129"/>
                    <a:pt x="14996" y="271527"/>
                  </a:cubicBezTo>
                  <a:cubicBezTo>
                    <a:pt x="5394" y="261925"/>
                    <a:pt x="0" y="248902"/>
                    <a:pt x="0" y="235322"/>
                  </a:cubicBezTo>
                  <a:lnTo>
                    <a:pt x="0" y="51201"/>
                  </a:lnTo>
                  <a:cubicBezTo>
                    <a:pt x="0" y="37621"/>
                    <a:pt x="5394" y="24598"/>
                    <a:pt x="14996" y="14996"/>
                  </a:cubicBezTo>
                  <a:cubicBezTo>
                    <a:pt x="24598" y="5394"/>
                    <a:pt x="37621" y="0"/>
                    <a:pt x="51201" y="0"/>
                  </a:cubicBezTo>
                  <a:close/>
                </a:path>
              </a:pathLst>
            </a:custGeom>
            <a:solidFill>
              <a:srgbClr val="5186CD"/>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6" name="Group 6"/>
          <p:cNvGrpSpPr/>
          <p:nvPr/>
        </p:nvGrpSpPr>
        <p:grpSpPr>
          <a:xfrm>
            <a:off x="9547718" y="1713253"/>
            <a:ext cx="8118625" cy="1087892"/>
            <a:chOff x="0" y="0"/>
            <a:chExt cx="2138239" cy="286523"/>
          </a:xfrm>
        </p:grpSpPr>
        <p:sp>
          <p:nvSpPr>
            <p:cNvPr id="7" name="Freeform 7"/>
            <p:cNvSpPr/>
            <p:nvPr/>
          </p:nvSpPr>
          <p:spPr>
            <a:xfrm>
              <a:off x="0" y="0"/>
              <a:ext cx="2138238" cy="286523"/>
            </a:xfrm>
            <a:custGeom>
              <a:avLst/>
              <a:gdLst/>
              <a:ahLst/>
              <a:cxnLst/>
              <a:rect l="l" t="t" r="r" b="b"/>
              <a:pathLst>
                <a:path w="2138238" h="286523">
                  <a:moveTo>
                    <a:pt x="48634" y="0"/>
                  </a:moveTo>
                  <a:lnTo>
                    <a:pt x="2089605" y="0"/>
                  </a:lnTo>
                  <a:cubicBezTo>
                    <a:pt x="2102503" y="0"/>
                    <a:pt x="2114873" y="5124"/>
                    <a:pt x="2123994" y="14244"/>
                  </a:cubicBezTo>
                  <a:cubicBezTo>
                    <a:pt x="2133115" y="23365"/>
                    <a:pt x="2138238" y="35735"/>
                    <a:pt x="2138238" y="48634"/>
                  </a:cubicBezTo>
                  <a:lnTo>
                    <a:pt x="2138238" y="237889"/>
                  </a:lnTo>
                  <a:cubicBezTo>
                    <a:pt x="2138238" y="250788"/>
                    <a:pt x="2133115" y="263158"/>
                    <a:pt x="2123994" y="272278"/>
                  </a:cubicBezTo>
                  <a:cubicBezTo>
                    <a:pt x="2114873" y="281399"/>
                    <a:pt x="2102503" y="286523"/>
                    <a:pt x="2089605" y="286523"/>
                  </a:cubicBezTo>
                  <a:lnTo>
                    <a:pt x="48634" y="286523"/>
                  </a:lnTo>
                  <a:cubicBezTo>
                    <a:pt x="35735" y="286523"/>
                    <a:pt x="23365" y="281399"/>
                    <a:pt x="14244" y="272278"/>
                  </a:cubicBezTo>
                  <a:cubicBezTo>
                    <a:pt x="5124" y="263158"/>
                    <a:pt x="0" y="250788"/>
                    <a:pt x="0" y="237889"/>
                  </a:cubicBezTo>
                  <a:lnTo>
                    <a:pt x="0" y="48634"/>
                  </a:lnTo>
                  <a:cubicBezTo>
                    <a:pt x="0" y="35735"/>
                    <a:pt x="5124" y="23365"/>
                    <a:pt x="14244" y="14244"/>
                  </a:cubicBezTo>
                  <a:cubicBezTo>
                    <a:pt x="23365" y="5124"/>
                    <a:pt x="35735" y="0"/>
                    <a:pt x="48634" y="0"/>
                  </a:cubicBezTo>
                  <a:close/>
                </a:path>
              </a:pathLst>
            </a:custGeom>
            <a:solidFill>
              <a:srgbClr val="ED5D3D"/>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9" name="Group 9"/>
          <p:cNvGrpSpPr/>
          <p:nvPr/>
        </p:nvGrpSpPr>
        <p:grpSpPr>
          <a:xfrm>
            <a:off x="644225" y="2014998"/>
            <a:ext cx="7711582" cy="3411582"/>
            <a:chOff x="0" y="-322449"/>
            <a:chExt cx="2031034" cy="898525"/>
          </a:xfrm>
        </p:grpSpPr>
        <p:sp>
          <p:nvSpPr>
            <p:cNvPr id="10" name="Freeform 10"/>
            <p:cNvSpPr/>
            <p:nvPr/>
          </p:nvSpPr>
          <p:spPr>
            <a:xfrm>
              <a:off x="0" y="0"/>
              <a:ext cx="2031034" cy="306015"/>
            </a:xfrm>
            <a:custGeom>
              <a:avLst/>
              <a:gdLst/>
              <a:ahLst/>
              <a:cxnLst/>
              <a:rect l="l" t="t" r="r" b="b"/>
              <a:pathLst>
                <a:path w="2031034" h="306015">
                  <a:moveTo>
                    <a:pt x="51201" y="0"/>
                  </a:moveTo>
                  <a:lnTo>
                    <a:pt x="1979833" y="0"/>
                  </a:lnTo>
                  <a:cubicBezTo>
                    <a:pt x="1993413" y="0"/>
                    <a:pt x="2006436" y="5394"/>
                    <a:pt x="2016038" y="14996"/>
                  </a:cubicBezTo>
                  <a:cubicBezTo>
                    <a:pt x="2025640" y="24598"/>
                    <a:pt x="2031034" y="37621"/>
                    <a:pt x="2031034" y="51201"/>
                  </a:cubicBezTo>
                  <a:lnTo>
                    <a:pt x="2031034" y="254814"/>
                  </a:lnTo>
                  <a:cubicBezTo>
                    <a:pt x="2031034" y="268393"/>
                    <a:pt x="2025640" y="281416"/>
                    <a:pt x="2016038" y="291018"/>
                  </a:cubicBezTo>
                  <a:cubicBezTo>
                    <a:pt x="2006436" y="300620"/>
                    <a:pt x="1993413" y="306015"/>
                    <a:pt x="1979833" y="306015"/>
                  </a:cubicBezTo>
                  <a:lnTo>
                    <a:pt x="51201" y="306015"/>
                  </a:lnTo>
                  <a:cubicBezTo>
                    <a:pt x="37621" y="306015"/>
                    <a:pt x="24598" y="300620"/>
                    <a:pt x="14996" y="291018"/>
                  </a:cubicBezTo>
                  <a:cubicBezTo>
                    <a:pt x="5394" y="281416"/>
                    <a:pt x="0" y="268393"/>
                    <a:pt x="0" y="254814"/>
                  </a:cubicBezTo>
                  <a:lnTo>
                    <a:pt x="0" y="51201"/>
                  </a:lnTo>
                  <a:cubicBezTo>
                    <a:pt x="0" y="37621"/>
                    <a:pt x="5394" y="24598"/>
                    <a:pt x="14996" y="14996"/>
                  </a:cubicBezTo>
                  <a:cubicBezTo>
                    <a:pt x="24598" y="5394"/>
                    <a:pt x="37621" y="0"/>
                    <a:pt x="51201" y="0"/>
                  </a:cubicBezTo>
                  <a:close/>
                </a:path>
              </a:pathLst>
            </a:custGeom>
            <a:solidFill>
              <a:srgbClr val="ACC5F9"/>
            </a:solidFill>
          </p:spPr>
        </p:sp>
        <p:sp>
          <p:nvSpPr>
            <p:cNvPr id="11" name="TextBox 11"/>
            <p:cNvSpPr txBox="1"/>
            <p:nvPr/>
          </p:nvSpPr>
          <p:spPr>
            <a:xfrm>
              <a:off x="0" y="-322449"/>
              <a:ext cx="2031033"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1) </a:t>
              </a:r>
              <a:r>
                <a:rPr lang="en-US" sz="4200" dirty="0" err="1">
                  <a:solidFill>
                    <a:srgbClr val="000000"/>
                  </a:solidFill>
                  <a:latin typeface="Roboto Condensed"/>
                </a:rPr>
                <a:t>Nghìn</a:t>
              </a:r>
              <a:r>
                <a:rPr lang="en-US" sz="4200" dirty="0">
                  <a:solidFill>
                    <a:srgbClr val="000000"/>
                  </a:solidFill>
                  <a:latin typeface="Roboto Condensed"/>
                </a:rPr>
                <a:t> </a:t>
              </a:r>
              <a:r>
                <a:rPr lang="en-US" sz="4200" dirty="0" err="1">
                  <a:solidFill>
                    <a:srgbClr val="000000"/>
                  </a:solidFill>
                  <a:latin typeface="Roboto Condensed"/>
                </a:rPr>
                <a:t>cân</a:t>
              </a:r>
              <a:r>
                <a:rPr lang="en-US" sz="4200" dirty="0">
                  <a:solidFill>
                    <a:srgbClr val="000000"/>
                  </a:solidFill>
                  <a:latin typeface="Roboto Condensed"/>
                </a:rPr>
                <a:t> </a:t>
              </a:r>
              <a:r>
                <a:rPr lang="en-US" sz="4200" dirty="0" err="1">
                  <a:solidFill>
                    <a:srgbClr val="000000"/>
                  </a:solidFill>
                  <a:latin typeface="Roboto Condensed"/>
                </a:rPr>
                <a:t>treo</a:t>
              </a:r>
              <a:r>
                <a:rPr lang="en-US" sz="4200" dirty="0">
                  <a:solidFill>
                    <a:srgbClr val="000000"/>
                  </a:solidFill>
                  <a:latin typeface="Roboto Condensed"/>
                </a:rPr>
                <a:t> </a:t>
              </a:r>
              <a:r>
                <a:rPr lang="en-US" sz="4200" dirty="0" err="1">
                  <a:solidFill>
                    <a:srgbClr val="000000"/>
                  </a:solidFill>
                  <a:latin typeface="Roboto Condensed"/>
                </a:rPr>
                <a:t>sợi</a:t>
              </a:r>
              <a:r>
                <a:rPr lang="en-US" sz="4200" dirty="0">
                  <a:solidFill>
                    <a:srgbClr val="000000"/>
                  </a:solidFill>
                  <a:latin typeface="Roboto Condensed"/>
                </a:rPr>
                <a:t> </a:t>
              </a:r>
              <a:r>
                <a:rPr lang="en-US" sz="4200" dirty="0" err="1">
                  <a:solidFill>
                    <a:srgbClr val="000000"/>
                  </a:solidFill>
                  <a:latin typeface="Roboto Condensed"/>
                </a:rPr>
                <a:t>tóc</a:t>
              </a:r>
              <a:r>
                <a:rPr lang="en-US" sz="4200" dirty="0">
                  <a:solidFill>
                    <a:srgbClr val="000000"/>
                  </a:solidFill>
                  <a:latin typeface="Roboto Condensed"/>
                </a:rPr>
                <a:t>.</a:t>
              </a:r>
            </a:p>
          </p:txBody>
        </p:sp>
      </p:grpSp>
      <p:grpSp>
        <p:nvGrpSpPr>
          <p:cNvPr id="12" name="Group 12"/>
          <p:cNvGrpSpPr/>
          <p:nvPr/>
        </p:nvGrpSpPr>
        <p:grpSpPr>
          <a:xfrm>
            <a:off x="644225" y="3562102"/>
            <a:ext cx="7781547" cy="3411582"/>
            <a:chOff x="0" y="-296255"/>
            <a:chExt cx="2049461" cy="898525"/>
          </a:xfrm>
        </p:grpSpPr>
        <p:sp>
          <p:nvSpPr>
            <p:cNvPr id="13" name="Freeform 13"/>
            <p:cNvSpPr/>
            <p:nvPr/>
          </p:nvSpPr>
          <p:spPr>
            <a:xfrm>
              <a:off x="0" y="0"/>
              <a:ext cx="2031034" cy="306015"/>
            </a:xfrm>
            <a:custGeom>
              <a:avLst/>
              <a:gdLst/>
              <a:ahLst/>
              <a:cxnLst/>
              <a:rect l="l" t="t" r="r" b="b"/>
              <a:pathLst>
                <a:path w="2031034" h="306015">
                  <a:moveTo>
                    <a:pt x="51201" y="0"/>
                  </a:moveTo>
                  <a:lnTo>
                    <a:pt x="1979833" y="0"/>
                  </a:lnTo>
                  <a:cubicBezTo>
                    <a:pt x="1993413" y="0"/>
                    <a:pt x="2006436" y="5394"/>
                    <a:pt x="2016038" y="14996"/>
                  </a:cubicBezTo>
                  <a:cubicBezTo>
                    <a:pt x="2025640" y="24598"/>
                    <a:pt x="2031034" y="37621"/>
                    <a:pt x="2031034" y="51201"/>
                  </a:cubicBezTo>
                  <a:lnTo>
                    <a:pt x="2031034" y="254814"/>
                  </a:lnTo>
                  <a:cubicBezTo>
                    <a:pt x="2031034" y="268393"/>
                    <a:pt x="2025640" y="281416"/>
                    <a:pt x="2016038" y="291018"/>
                  </a:cubicBezTo>
                  <a:cubicBezTo>
                    <a:pt x="2006436" y="300620"/>
                    <a:pt x="1993413" y="306015"/>
                    <a:pt x="1979833" y="306015"/>
                  </a:cubicBezTo>
                  <a:lnTo>
                    <a:pt x="51201" y="306015"/>
                  </a:lnTo>
                  <a:cubicBezTo>
                    <a:pt x="37621" y="306015"/>
                    <a:pt x="24598" y="300620"/>
                    <a:pt x="14996" y="291018"/>
                  </a:cubicBezTo>
                  <a:cubicBezTo>
                    <a:pt x="5394" y="281416"/>
                    <a:pt x="0" y="268393"/>
                    <a:pt x="0" y="254814"/>
                  </a:cubicBezTo>
                  <a:lnTo>
                    <a:pt x="0" y="51201"/>
                  </a:lnTo>
                  <a:cubicBezTo>
                    <a:pt x="0" y="37621"/>
                    <a:pt x="5394" y="24598"/>
                    <a:pt x="14996" y="14996"/>
                  </a:cubicBezTo>
                  <a:cubicBezTo>
                    <a:pt x="24598" y="5394"/>
                    <a:pt x="37621" y="0"/>
                    <a:pt x="51201" y="0"/>
                  </a:cubicBezTo>
                  <a:close/>
                </a:path>
              </a:pathLst>
            </a:custGeom>
            <a:solidFill>
              <a:srgbClr val="CCDBFC"/>
            </a:solidFill>
          </p:spPr>
        </p:sp>
        <p:sp>
          <p:nvSpPr>
            <p:cNvPr id="14" name="TextBox 14"/>
            <p:cNvSpPr txBox="1"/>
            <p:nvPr/>
          </p:nvSpPr>
          <p:spPr>
            <a:xfrm>
              <a:off x="18428" y="-296255"/>
              <a:ext cx="2031033"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2) </a:t>
              </a:r>
              <a:r>
                <a:rPr lang="en-US" sz="4200" dirty="0" err="1">
                  <a:solidFill>
                    <a:srgbClr val="000000"/>
                  </a:solidFill>
                  <a:latin typeface="Roboto Condensed"/>
                </a:rPr>
                <a:t>trăm</a:t>
              </a:r>
              <a:r>
                <a:rPr lang="en-US" sz="4200" dirty="0">
                  <a:solidFill>
                    <a:srgbClr val="000000"/>
                  </a:solidFill>
                  <a:latin typeface="Roboto Condensed"/>
                </a:rPr>
                <a:t> </a:t>
              </a:r>
              <a:r>
                <a:rPr lang="en-US" sz="4200" dirty="0" err="1">
                  <a:solidFill>
                    <a:srgbClr val="000000"/>
                  </a:solidFill>
                  <a:latin typeface="Roboto Condensed"/>
                </a:rPr>
                <a:t>công</a:t>
              </a:r>
              <a:r>
                <a:rPr lang="en-US" sz="4200" dirty="0">
                  <a:solidFill>
                    <a:srgbClr val="000000"/>
                  </a:solidFill>
                  <a:latin typeface="Roboto Condensed"/>
                </a:rPr>
                <a:t> </a:t>
              </a:r>
              <a:r>
                <a:rPr lang="en-US" sz="4200" dirty="0" err="1">
                  <a:solidFill>
                    <a:srgbClr val="000000"/>
                  </a:solidFill>
                  <a:latin typeface="Roboto Condensed"/>
                </a:rPr>
                <a:t>nghìn</a:t>
              </a:r>
              <a:r>
                <a:rPr lang="en-US" sz="4200" dirty="0">
                  <a:solidFill>
                    <a:srgbClr val="000000"/>
                  </a:solidFill>
                  <a:latin typeface="Roboto Condensed"/>
                </a:rPr>
                <a:t> </a:t>
              </a:r>
              <a:r>
                <a:rPr lang="en-US" sz="4200" dirty="0" err="1">
                  <a:solidFill>
                    <a:srgbClr val="000000"/>
                  </a:solidFill>
                  <a:latin typeface="Roboto Condensed"/>
                </a:rPr>
                <a:t>việc</a:t>
              </a:r>
              <a:r>
                <a:rPr lang="en-US" sz="4200" dirty="0">
                  <a:solidFill>
                    <a:srgbClr val="000000"/>
                  </a:solidFill>
                  <a:latin typeface="Roboto Condensed"/>
                </a:rPr>
                <a:t>.</a:t>
              </a:r>
            </a:p>
          </p:txBody>
        </p:sp>
      </p:grpSp>
      <p:grpSp>
        <p:nvGrpSpPr>
          <p:cNvPr id="15" name="Group 15"/>
          <p:cNvGrpSpPr/>
          <p:nvPr/>
        </p:nvGrpSpPr>
        <p:grpSpPr>
          <a:xfrm>
            <a:off x="644225" y="4960856"/>
            <a:ext cx="7772879" cy="3411582"/>
            <a:chOff x="0" y="-309133"/>
            <a:chExt cx="2047178" cy="898525"/>
          </a:xfrm>
        </p:grpSpPr>
        <p:sp>
          <p:nvSpPr>
            <p:cNvPr id="16" name="Freeform 16"/>
            <p:cNvSpPr/>
            <p:nvPr/>
          </p:nvSpPr>
          <p:spPr>
            <a:xfrm>
              <a:off x="0" y="0"/>
              <a:ext cx="2031034" cy="306015"/>
            </a:xfrm>
            <a:custGeom>
              <a:avLst/>
              <a:gdLst/>
              <a:ahLst/>
              <a:cxnLst/>
              <a:rect l="l" t="t" r="r" b="b"/>
              <a:pathLst>
                <a:path w="2031034" h="306015">
                  <a:moveTo>
                    <a:pt x="51201" y="0"/>
                  </a:moveTo>
                  <a:lnTo>
                    <a:pt x="1979833" y="0"/>
                  </a:lnTo>
                  <a:cubicBezTo>
                    <a:pt x="1993413" y="0"/>
                    <a:pt x="2006436" y="5394"/>
                    <a:pt x="2016038" y="14996"/>
                  </a:cubicBezTo>
                  <a:cubicBezTo>
                    <a:pt x="2025640" y="24598"/>
                    <a:pt x="2031034" y="37621"/>
                    <a:pt x="2031034" y="51201"/>
                  </a:cubicBezTo>
                  <a:lnTo>
                    <a:pt x="2031034" y="254814"/>
                  </a:lnTo>
                  <a:cubicBezTo>
                    <a:pt x="2031034" y="268393"/>
                    <a:pt x="2025640" y="281416"/>
                    <a:pt x="2016038" y="291018"/>
                  </a:cubicBezTo>
                  <a:cubicBezTo>
                    <a:pt x="2006436" y="300620"/>
                    <a:pt x="1993413" y="306015"/>
                    <a:pt x="1979833" y="306015"/>
                  </a:cubicBezTo>
                  <a:lnTo>
                    <a:pt x="51201" y="306015"/>
                  </a:lnTo>
                  <a:cubicBezTo>
                    <a:pt x="37621" y="306015"/>
                    <a:pt x="24598" y="300620"/>
                    <a:pt x="14996" y="291018"/>
                  </a:cubicBezTo>
                  <a:cubicBezTo>
                    <a:pt x="5394" y="281416"/>
                    <a:pt x="0" y="268393"/>
                    <a:pt x="0" y="254814"/>
                  </a:cubicBezTo>
                  <a:lnTo>
                    <a:pt x="0" y="51201"/>
                  </a:lnTo>
                  <a:cubicBezTo>
                    <a:pt x="0" y="37621"/>
                    <a:pt x="5394" y="24598"/>
                    <a:pt x="14996" y="14996"/>
                  </a:cubicBezTo>
                  <a:cubicBezTo>
                    <a:pt x="24598" y="5394"/>
                    <a:pt x="37621" y="0"/>
                    <a:pt x="51201" y="0"/>
                  </a:cubicBezTo>
                  <a:close/>
                </a:path>
              </a:pathLst>
            </a:custGeom>
            <a:solidFill>
              <a:srgbClr val="DFE8FD"/>
            </a:solidFill>
          </p:spPr>
        </p:sp>
        <p:sp>
          <p:nvSpPr>
            <p:cNvPr id="17" name="TextBox 17"/>
            <p:cNvSpPr txBox="1"/>
            <p:nvPr/>
          </p:nvSpPr>
          <p:spPr>
            <a:xfrm>
              <a:off x="16145" y="-309133"/>
              <a:ext cx="2031033"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3) </a:t>
              </a:r>
              <a:r>
                <a:rPr lang="en-US" sz="4200" dirty="0" err="1">
                  <a:solidFill>
                    <a:srgbClr val="000000"/>
                  </a:solidFill>
                  <a:latin typeface="Roboto Condensed"/>
                </a:rPr>
                <a:t>hiền</a:t>
              </a:r>
              <a:r>
                <a:rPr lang="en-US" sz="4200" dirty="0">
                  <a:solidFill>
                    <a:srgbClr val="000000"/>
                  </a:solidFill>
                  <a:latin typeface="Roboto Condensed"/>
                </a:rPr>
                <a:t> </a:t>
              </a:r>
              <a:r>
                <a:rPr lang="en-US" sz="4200" dirty="0" err="1">
                  <a:solidFill>
                    <a:srgbClr val="000000"/>
                  </a:solidFill>
                  <a:latin typeface="Roboto Condensed"/>
                </a:rPr>
                <a:t>như</a:t>
              </a:r>
              <a:r>
                <a:rPr lang="en-US" sz="4200" dirty="0">
                  <a:solidFill>
                    <a:srgbClr val="000000"/>
                  </a:solidFill>
                  <a:latin typeface="Roboto Condensed"/>
                </a:rPr>
                <a:t> </a:t>
              </a:r>
              <a:r>
                <a:rPr lang="en-US" sz="4200" dirty="0" err="1">
                  <a:solidFill>
                    <a:srgbClr val="000000"/>
                  </a:solidFill>
                  <a:latin typeface="Roboto Condensed"/>
                </a:rPr>
                <a:t>đất</a:t>
              </a:r>
              <a:r>
                <a:rPr lang="en-US" sz="4200" dirty="0">
                  <a:solidFill>
                    <a:srgbClr val="000000"/>
                  </a:solidFill>
                  <a:latin typeface="Roboto Condensed"/>
                </a:rPr>
                <a:t>.</a:t>
              </a:r>
            </a:p>
          </p:txBody>
        </p:sp>
      </p:grpSp>
      <p:grpSp>
        <p:nvGrpSpPr>
          <p:cNvPr id="18" name="Group 18"/>
          <p:cNvGrpSpPr/>
          <p:nvPr/>
        </p:nvGrpSpPr>
        <p:grpSpPr>
          <a:xfrm>
            <a:off x="644225" y="6489657"/>
            <a:ext cx="7750902" cy="3411582"/>
            <a:chOff x="0" y="-327898"/>
            <a:chExt cx="2041390" cy="898525"/>
          </a:xfrm>
        </p:grpSpPr>
        <p:sp>
          <p:nvSpPr>
            <p:cNvPr id="19" name="Freeform 19"/>
            <p:cNvSpPr/>
            <p:nvPr/>
          </p:nvSpPr>
          <p:spPr>
            <a:xfrm>
              <a:off x="0" y="0"/>
              <a:ext cx="2031034" cy="306015"/>
            </a:xfrm>
            <a:custGeom>
              <a:avLst/>
              <a:gdLst/>
              <a:ahLst/>
              <a:cxnLst/>
              <a:rect l="l" t="t" r="r" b="b"/>
              <a:pathLst>
                <a:path w="2031034" h="306015">
                  <a:moveTo>
                    <a:pt x="51201" y="0"/>
                  </a:moveTo>
                  <a:lnTo>
                    <a:pt x="1979833" y="0"/>
                  </a:lnTo>
                  <a:cubicBezTo>
                    <a:pt x="1993413" y="0"/>
                    <a:pt x="2006436" y="5394"/>
                    <a:pt x="2016038" y="14996"/>
                  </a:cubicBezTo>
                  <a:cubicBezTo>
                    <a:pt x="2025640" y="24598"/>
                    <a:pt x="2031034" y="37621"/>
                    <a:pt x="2031034" y="51201"/>
                  </a:cubicBezTo>
                  <a:lnTo>
                    <a:pt x="2031034" y="254814"/>
                  </a:lnTo>
                  <a:cubicBezTo>
                    <a:pt x="2031034" y="268393"/>
                    <a:pt x="2025640" y="281416"/>
                    <a:pt x="2016038" y="291018"/>
                  </a:cubicBezTo>
                  <a:cubicBezTo>
                    <a:pt x="2006436" y="300620"/>
                    <a:pt x="1993413" y="306015"/>
                    <a:pt x="1979833" y="306015"/>
                  </a:cubicBezTo>
                  <a:lnTo>
                    <a:pt x="51201" y="306015"/>
                  </a:lnTo>
                  <a:cubicBezTo>
                    <a:pt x="37621" y="306015"/>
                    <a:pt x="24598" y="300620"/>
                    <a:pt x="14996" y="291018"/>
                  </a:cubicBezTo>
                  <a:cubicBezTo>
                    <a:pt x="5394" y="281416"/>
                    <a:pt x="0" y="268393"/>
                    <a:pt x="0" y="254814"/>
                  </a:cubicBezTo>
                  <a:lnTo>
                    <a:pt x="0" y="51201"/>
                  </a:lnTo>
                  <a:cubicBezTo>
                    <a:pt x="0" y="37621"/>
                    <a:pt x="5394" y="24598"/>
                    <a:pt x="14996" y="14996"/>
                  </a:cubicBezTo>
                  <a:cubicBezTo>
                    <a:pt x="24598" y="5394"/>
                    <a:pt x="37621" y="0"/>
                    <a:pt x="51201" y="0"/>
                  </a:cubicBezTo>
                  <a:close/>
                </a:path>
              </a:pathLst>
            </a:custGeom>
            <a:solidFill>
              <a:srgbClr val="DFE8FD"/>
            </a:solidFill>
          </p:spPr>
        </p:sp>
        <p:sp>
          <p:nvSpPr>
            <p:cNvPr id="20" name="TextBox 20"/>
            <p:cNvSpPr txBox="1"/>
            <p:nvPr/>
          </p:nvSpPr>
          <p:spPr>
            <a:xfrm>
              <a:off x="12639" y="-327898"/>
              <a:ext cx="2028751"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4) </a:t>
              </a:r>
              <a:r>
                <a:rPr lang="en-US" sz="4200" dirty="0" err="1">
                  <a:solidFill>
                    <a:srgbClr val="000000"/>
                  </a:solidFill>
                  <a:latin typeface="Roboto Condensed"/>
                </a:rPr>
                <a:t>trói</a:t>
              </a:r>
              <a:r>
                <a:rPr lang="en-US" sz="4200" dirty="0">
                  <a:solidFill>
                    <a:srgbClr val="000000"/>
                  </a:solidFill>
                  <a:latin typeface="Roboto Condensed"/>
                </a:rPr>
                <a:t> </a:t>
              </a:r>
              <a:r>
                <a:rPr lang="en-US" sz="4200" dirty="0" err="1">
                  <a:solidFill>
                    <a:srgbClr val="000000"/>
                  </a:solidFill>
                  <a:latin typeface="Roboto Condensed"/>
                </a:rPr>
                <a:t>gà</a:t>
              </a:r>
              <a:r>
                <a:rPr lang="en-US" sz="4200" dirty="0">
                  <a:solidFill>
                    <a:srgbClr val="000000"/>
                  </a:solidFill>
                  <a:latin typeface="Roboto Condensed"/>
                </a:rPr>
                <a:t> </a:t>
              </a:r>
              <a:r>
                <a:rPr lang="en-US" sz="4200" dirty="0" err="1">
                  <a:solidFill>
                    <a:srgbClr val="000000"/>
                  </a:solidFill>
                  <a:latin typeface="Roboto Condensed"/>
                </a:rPr>
                <a:t>không</a:t>
              </a:r>
              <a:r>
                <a:rPr lang="en-US" sz="4200" dirty="0">
                  <a:solidFill>
                    <a:srgbClr val="000000"/>
                  </a:solidFill>
                  <a:latin typeface="Roboto Condensed"/>
                </a:rPr>
                <a:t> </a:t>
              </a:r>
              <a:r>
                <a:rPr lang="en-US" sz="4200" dirty="0" err="1">
                  <a:solidFill>
                    <a:srgbClr val="000000"/>
                  </a:solidFill>
                  <a:latin typeface="Roboto Condensed"/>
                </a:rPr>
                <a:t>chặt</a:t>
              </a:r>
              <a:endParaRPr lang="en-US" sz="4200" dirty="0">
                <a:solidFill>
                  <a:srgbClr val="000000"/>
                </a:solidFill>
                <a:latin typeface="Roboto Condensed"/>
              </a:endParaRPr>
            </a:p>
          </p:txBody>
        </p:sp>
      </p:grpSp>
      <p:grpSp>
        <p:nvGrpSpPr>
          <p:cNvPr id="21" name="Group 21"/>
          <p:cNvGrpSpPr/>
          <p:nvPr/>
        </p:nvGrpSpPr>
        <p:grpSpPr>
          <a:xfrm>
            <a:off x="9477749" y="2094584"/>
            <a:ext cx="7985072" cy="3411582"/>
            <a:chOff x="-18428" y="-301488"/>
            <a:chExt cx="2103064" cy="898525"/>
          </a:xfrm>
        </p:grpSpPr>
        <p:sp>
          <p:nvSpPr>
            <p:cNvPr id="22" name="Freeform 22"/>
            <p:cNvSpPr/>
            <p:nvPr/>
          </p:nvSpPr>
          <p:spPr>
            <a:xfrm>
              <a:off x="0" y="0"/>
              <a:ext cx="2084636" cy="306015"/>
            </a:xfrm>
            <a:custGeom>
              <a:avLst/>
              <a:gdLst/>
              <a:ahLst/>
              <a:cxnLst/>
              <a:rect l="l" t="t" r="r" b="b"/>
              <a:pathLst>
                <a:path w="2084636" h="306015">
                  <a:moveTo>
                    <a:pt x="49884" y="0"/>
                  </a:moveTo>
                  <a:lnTo>
                    <a:pt x="2034752" y="0"/>
                  </a:lnTo>
                  <a:cubicBezTo>
                    <a:pt x="2047982" y="0"/>
                    <a:pt x="2060671" y="5256"/>
                    <a:pt x="2070026" y="14611"/>
                  </a:cubicBezTo>
                  <a:cubicBezTo>
                    <a:pt x="2079381" y="23966"/>
                    <a:pt x="2084636" y="36654"/>
                    <a:pt x="2084636" y="49884"/>
                  </a:cubicBezTo>
                  <a:lnTo>
                    <a:pt x="2084636" y="256131"/>
                  </a:lnTo>
                  <a:cubicBezTo>
                    <a:pt x="2084636" y="269361"/>
                    <a:pt x="2079381" y="282049"/>
                    <a:pt x="2070026" y="291404"/>
                  </a:cubicBezTo>
                  <a:cubicBezTo>
                    <a:pt x="2060671" y="300759"/>
                    <a:pt x="2047982" y="306015"/>
                    <a:pt x="2034752" y="306015"/>
                  </a:cubicBezTo>
                  <a:lnTo>
                    <a:pt x="49884" y="306015"/>
                  </a:lnTo>
                  <a:cubicBezTo>
                    <a:pt x="36654" y="306015"/>
                    <a:pt x="23966" y="300759"/>
                    <a:pt x="14611" y="291404"/>
                  </a:cubicBezTo>
                  <a:cubicBezTo>
                    <a:pt x="5256" y="282049"/>
                    <a:pt x="0" y="269361"/>
                    <a:pt x="0" y="256131"/>
                  </a:cubicBezTo>
                  <a:lnTo>
                    <a:pt x="0" y="49884"/>
                  </a:lnTo>
                  <a:cubicBezTo>
                    <a:pt x="0" y="36654"/>
                    <a:pt x="5256" y="23966"/>
                    <a:pt x="14611" y="14611"/>
                  </a:cubicBezTo>
                  <a:cubicBezTo>
                    <a:pt x="23966" y="5256"/>
                    <a:pt x="36654" y="0"/>
                    <a:pt x="49884" y="0"/>
                  </a:cubicBezTo>
                  <a:close/>
                </a:path>
              </a:pathLst>
            </a:custGeom>
            <a:solidFill>
              <a:srgbClr val="F47064"/>
            </a:solidFill>
          </p:spPr>
        </p:sp>
        <p:sp>
          <p:nvSpPr>
            <p:cNvPr id="23" name="TextBox 23"/>
            <p:cNvSpPr txBox="1"/>
            <p:nvPr/>
          </p:nvSpPr>
          <p:spPr>
            <a:xfrm>
              <a:off x="-18428" y="-301488"/>
              <a:ext cx="2084636"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a) </a:t>
              </a:r>
              <a:r>
                <a:rPr lang="en-US" sz="4200" dirty="0" err="1">
                  <a:solidFill>
                    <a:srgbClr val="000000"/>
                  </a:solidFill>
                  <a:latin typeface="Roboto Condensed"/>
                </a:rPr>
                <a:t>rất</a:t>
              </a:r>
              <a:r>
                <a:rPr lang="en-US" sz="4200" dirty="0">
                  <a:solidFill>
                    <a:srgbClr val="000000"/>
                  </a:solidFill>
                  <a:latin typeface="Roboto Condensed"/>
                </a:rPr>
                <a:t> </a:t>
              </a:r>
              <a:r>
                <a:rPr lang="en-US" sz="4200" dirty="0" err="1">
                  <a:solidFill>
                    <a:srgbClr val="000000"/>
                  </a:solidFill>
                  <a:latin typeface="Roboto Condensed"/>
                </a:rPr>
                <a:t>hiền</a:t>
              </a:r>
              <a:r>
                <a:rPr lang="en-US" sz="4200" dirty="0">
                  <a:solidFill>
                    <a:srgbClr val="000000"/>
                  </a:solidFill>
                  <a:latin typeface="Roboto Condensed"/>
                </a:rPr>
                <a:t> </a:t>
              </a:r>
              <a:r>
                <a:rPr lang="en-US" sz="4200" dirty="0" err="1">
                  <a:solidFill>
                    <a:srgbClr val="000000"/>
                  </a:solidFill>
                  <a:latin typeface="Roboto Condensed"/>
                </a:rPr>
                <a:t>lành</a:t>
              </a:r>
              <a:r>
                <a:rPr lang="en-US" sz="4200" dirty="0">
                  <a:solidFill>
                    <a:srgbClr val="000000"/>
                  </a:solidFill>
                  <a:latin typeface="Roboto Condensed"/>
                </a:rPr>
                <a:t>.</a:t>
              </a:r>
            </a:p>
          </p:txBody>
        </p:sp>
      </p:grpSp>
      <p:grpSp>
        <p:nvGrpSpPr>
          <p:cNvPr id="24" name="Group 24"/>
          <p:cNvGrpSpPr/>
          <p:nvPr/>
        </p:nvGrpSpPr>
        <p:grpSpPr>
          <a:xfrm>
            <a:off x="9467156" y="3831714"/>
            <a:ext cx="7995665" cy="3411584"/>
            <a:chOff x="-21218" y="-225246"/>
            <a:chExt cx="2105854" cy="898525"/>
          </a:xfrm>
        </p:grpSpPr>
        <p:sp>
          <p:nvSpPr>
            <p:cNvPr id="25" name="Freeform 25"/>
            <p:cNvSpPr/>
            <p:nvPr/>
          </p:nvSpPr>
          <p:spPr>
            <a:xfrm>
              <a:off x="0" y="0"/>
              <a:ext cx="2084636" cy="429280"/>
            </a:xfrm>
            <a:custGeom>
              <a:avLst/>
              <a:gdLst/>
              <a:ahLst/>
              <a:cxnLst/>
              <a:rect l="l" t="t" r="r" b="b"/>
              <a:pathLst>
                <a:path w="2084636" h="429280">
                  <a:moveTo>
                    <a:pt x="49884" y="0"/>
                  </a:moveTo>
                  <a:lnTo>
                    <a:pt x="2034752" y="0"/>
                  </a:lnTo>
                  <a:cubicBezTo>
                    <a:pt x="2047982" y="0"/>
                    <a:pt x="2060671" y="5256"/>
                    <a:pt x="2070026" y="14611"/>
                  </a:cubicBezTo>
                  <a:cubicBezTo>
                    <a:pt x="2079381" y="23966"/>
                    <a:pt x="2084636" y="36654"/>
                    <a:pt x="2084636" y="49884"/>
                  </a:cubicBezTo>
                  <a:lnTo>
                    <a:pt x="2084636" y="379395"/>
                  </a:lnTo>
                  <a:cubicBezTo>
                    <a:pt x="2084636" y="392626"/>
                    <a:pt x="2079381" y="405314"/>
                    <a:pt x="2070026" y="414669"/>
                  </a:cubicBezTo>
                  <a:cubicBezTo>
                    <a:pt x="2060671" y="424024"/>
                    <a:pt x="2047982" y="429280"/>
                    <a:pt x="2034752" y="429280"/>
                  </a:cubicBezTo>
                  <a:lnTo>
                    <a:pt x="49884" y="429280"/>
                  </a:lnTo>
                  <a:cubicBezTo>
                    <a:pt x="36654" y="429280"/>
                    <a:pt x="23966" y="424024"/>
                    <a:pt x="14611" y="414669"/>
                  </a:cubicBezTo>
                  <a:cubicBezTo>
                    <a:pt x="5256" y="405314"/>
                    <a:pt x="0" y="392626"/>
                    <a:pt x="0" y="379395"/>
                  </a:cubicBezTo>
                  <a:lnTo>
                    <a:pt x="0" y="49884"/>
                  </a:lnTo>
                  <a:cubicBezTo>
                    <a:pt x="0" y="36654"/>
                    <a:pt x="5256" y="23966"/>
                    <a:pt x="14611" y="14611"/>
                  </a:cubicBezTo>
                  <a:cubicBezTo>
                    <a:pt x="23966" y="5256"/>
                    <a:pt x="36654" y="0"/>
                    <a:pt x="49884" y="0"/>
                  </a:cubicBezTo>
                  <a:close/>
                </a:path>
              </a:pathLst>
            </a:custGeom>
            <a:solidFill>
              <a:srgbClr val="F6A5A5"/>
            </a:solidFill>
          </p:spPr>
        </p:sp>
        <p:sp>
          <p:nvSpPr>
            <p:cNvPr id="26" name="TextBox 26"/>
            <p:cNvSpPr txBox="1"/>
            <p:nvPr/>
          </p:nvSpPr>
          <p:spPr>
            <a:xfrm>
              <a:off x="-21218" y="-225246"/>
              <a:ext cx="2084636"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b) </a:t>
              </a:r>
              <a:r>
                <a:rPr lang="en-US" sz="4200" dirty="0" err="1">
                  <a:solidFill>
                    <a:srgbClr val="000000"/>
                  </a:solidFill>
                  <a:latin typeface="Roboto Condensed"/>
                </a:rPr>
                <a:t>quá</a:t>
              </a:r>
              <a:r>
                <a:rPr lang="en-US" sz="4200" dirty="0">
                  <a:solidFill>
                    <a:srgbClr val="000000"/>
                  </a:solidFill>
                  <a:latin typeface="Roboto Condensed"/>
                </a:rPr>
                <a:t> </a:t>
              </a:r>
              <a:r>
                <a:rPr lang="en-US" sz="4200" dirty="0" err="1">
                  <a:solidFill>
                    <a:srgbClr val="000000"/>
                  </a:solidFill>
                  <a:latin typeface="Roboto Condensed"/>
                </a:rPr>
                <a:t>yếu</a:t>
              </a:r>
              <a:r>
                <a:rPr lang="en-US" sz="4200" dirty="0">
                  <a:solidFill>
                    <a:srgbClr val="000000"/>
                  </a:solidFill>
                  <a:latin typeface="Roboto Condensed"/>
                </a:rPr>
                <a:t>, </a:t>
              </a:r>
              <a:r>
                <a:rPr lang="en-US" sz="4200" dirty="0" err="1">
                  <a:solidFill>
                    <a:srgbClr val="000000"/>
                  </a:solidFill>
                  <a:latin typeface="Roboto Condensed"/>
                </a:rPr>
                <a:t>không</a:t>
              </a:r>
              <a:r>
                <a:rPr lang="en-US" sz="4200" dirty="0">
                  <a:solidFill>
                    <a:srgbClr val="000000"/>
                  </a:solidFill>
                  <a:latin typeface="Roboto Condensed"/>
                </a:rPr>
                <a:t> </a:t>
              </a:r>
              <a:r>
                <a:rPr lang="en-US" sz="4200" dirty="0" err="1">
                  <a:solidFill>
                    <a:srgbClr val="000000"/>
                  </a:solidFill>
                  <a:latin typeface="Roboto Condensed"/>
                </a:rPr>
                <a:t>quen</a:t>
              </a:r>
              <a:r>
                <a:rPr lang="en-US" sz="4200" dirty="0">
                  <a:solidFill>
                    <a:srgbClr val="000000"/>
                  </a:solidFill>
                  <a:latin typeface="Roboto Condensed"/>
                </a:rPr>
                <a:t> </a:t>
              </a:r>
              <a:r>
                <a:rPr lang="en-US" sz="4200" dirty="0" err="1">
                  <a:solidFill>
                    <a:srgbClr val="000000"/>
                  </a:solidFill>
                  <a:latin typeface="Roboto Condensed"/>
                </a:rPr>
                <a:t>lao</a:t>
              </a:r>
              <a:r>
                <a:rPr lang="en-US" sz="4200" dirty="0">
                  <a:solidFill>
                    <a:srgbClr val="000000"/>
                  </a:solidFill>
                  <a:latin typeface="Roboto Condensed"/>
                </a:rPr>
                <a:t> </a:t>
              </a:r>
              <a:r>
                <a:rPr lang="en-US" sz="4200" dirty="0" err="1">
                  <a:solidFill>
                    <a:srgbClr val="000000"/>
                  </a:solidFill>
                  <a:latin typeface="Roboto Condensed"/>
                </a:rPr>
                <a:t>động</a:t>
              </a:r>
              <a:r>
                <a:rPr lang="en-US" sz="4200" dirty="0">
                  <a:solidFill>
                    <a:srgbClr val="000000"/>
                  </a:solidFill>
                  <a:latin typeface="Roboto Condensed"/>
                </a:rPr>
                <a:t> </a:t>
              </a:r>
              <a:r>
                <a:rPr lang="en-US" sz="4200" dirty="0" err="1">
                  <a:solidFill>
                    <a:srgbClr val="000000"/>
                  </a:solidFill>
                  <a:latin typeface="Roboto Condensed"/>
                </a:rPr>
                <a:t>chân</a:t>
              </a:r>
              <a:r>
                <a:rPr lang="en-US" sz="4200" dirty="0">
                  <a:solidFill>
                    <a:srgbClr val="000000"/>
                  </a:solidFill>
                  <a:latin typeface="Roboto Condensed"/>
                </a:rPr>
                <a:t> </a:t>
              </a:r>
              <a:r>
                <a:rPr lang="en-US" sz="4200" dirty="0" err="1">
                  <a:solidFill>
                    <a:srgbClr val="000000"/>
                  </a:solidFill>
                  <a:latin typeface="Roboto Condensed"/>
                </a:rPr>
                <a:t>tay</a:t>
              </a:r>
              <a:r>
                <a:rPr lang="en-US" sz="4200" dirty="0">
                  <a:solidFill>
                    <a:srgbClr val="000000"/>
                  </a:solidFill>
                  <a:latin typeface="Roboto Condensed"/>
                </a:rPr>
                <a:t>.</a:t>
              </a:r>
            </a:p>
          </p:txBody>
        </p:sp>
      </p:grpSp>
      <p:grpSp>
        <p:nvGrpSpPr>
          <p:cNvPr id="27" name="Group 27"/>
          <p:cNvGrpSpPr/>
          <p:nvPr/>
        </p:nvGrpSpPr>
        <p:grpSpPr>
          <a:xfrm>
            <a:off x="9547718" y="5426580"/>
            <a:ext cx="7933275" cy="3411582"/>
            <a:chOff x="0" y="-309738"/>
            <a:chExt cx="2089422" cy="898525"/>
          </a:xfrm>
        </p:grpSpPr>
        <p:sp>
          <p:nvSpPr>
            <p:cNvPr id="28" name="Freeform 28"/>
            <p:cNvSpPr/>
            <p:nvPr/>
          </p:nvSpPr>
          <p:spPr>
            <a:xfrm>
              <a:off x="0" y="0"/>
              <a:ext cx="2084636" cy="306015"/>
            </a:xfrm>
            <a:custGeom>
              <a:avLst/>
              <a:gdLst/>
              <a:ahLst/>
              <a:cxnLst/>
              <a:rect l="l" t="t" r="r" b="b"/>
              <a:pathLst>
                <a:path w="2084636" h="306015">
                  <a:moveTo>
                    <a:pt x="49884" y="0"/>
                  </a:moveTo>
                  <a:lnTo>
                    <a:pt x="2034752" y="0"/>
                  </a:lnTo>
                  <a:cubicBezTo>
                    <a:pt x="2047982" y="0"/>
                    <a:pt x="2060671" y="5256"/>
                    <a:pt x="2070026" y="14611"/>
                  </a:cubicBezTo>
                  <a:cubicBezTo>
                    <a:pt x="2079381" y="23966"/>
                    <a:pt x="2084636" y="36654"/>
                    <a:pt x="2084636" y="49884"/>
                  </a:cubicBezTo>
                  <a:lnTo>
                    <a:pt x="2084636" y="256131"/>
                  </a:lnTo>
                  <a:cubicBezTo>
                    <a:pt x="2084636" y="269361"/>
                    <a:pt x="2079381" y="282049"/>
                    <a:pt x="2070026" y="291404"/>
                  </a:cubicBezTo>
                  <a:cubicBezTo>
                    <a:pt x="2060671" y="300759"/>
                    <a:pt x="2047982" y="306015"/>
                    <a:pt x="2034752" y="306015"/>
                  </a:cubicBezTo>
                  <a:lnTo>
                    <a:pt x="49884" y="306015"/>
                  </a:lnTo>
                  <a:cubicBezTo>
                    <a:pt x="36654" y="306015"/>
                    <a:pt x="23966" y="300759"/>
                    <a:pt x="14611" y="291404"/>
                  </a:cubicBezTo>
                  <a:cubicBezTo>
                    <a:pt x="5256" y="282049"/>
                    <a:pt x="0" y="269361"/>
                    <a:pt x="0" y="256131"/>
                  </a:cubicBezTo>
                  <a:lnTo>
                    <a:pt x="0" y="49884"/>
                  </a:lnTo>
                  <a:cubicBezTo>
                    <a:pt x="0" y="36654"/>
                    <a:pt x="5256" y="23966"/>
                    <a:pt x="14611" y="14611"/>
                  </a:cubicBezTo>
                  <a:cubicBezTo>
                    <a:pt x="23966" y="5256"/>
                    <a:pt x="36654" y="0"/>
                    <a:pt x="49884" y="0"/>
                  </a:cubicBezTo>
                  <a:close/>
                </a:path>
              </a:pathLst>
            </a:custGeom>
            <a:solidFill>
              <a:srgbClr val="DCBCB5"/>
            </a:solidFill>
          </p:spPr>
        </p:sp>
        <p:sp>
          <p:nvSpPr>
            <p:cNvPr id="29" name="TextBox 29"/>
            <p:cNvSpPr txBox="1"/>
            <p:nvPr/>
          </p:nvSpPr>
          <p:spPr>
            <a:xfrm>
              <a:off x="4786" y="-309738"/>
              <a:ext cx="2084636"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c) </a:t>
              </a:r>
              <a:r>
                <a:rPr lang="en-US" sz="4200" dirty="0" err="1">
                  <a:solidFill>
                    <a:srgbClr val="000000"/>
                  </a:solidFill>
                  <a:latin typeface="Roboto Condensed"/>
                </a:rPr>
                <a:t>rất</a:t>
              </a:r>
              <a:r>
                <a:rPr lang="en-US" sz="4200" dirty="0">
                  <a:solidFill>
                    <a:srgbClr val="000000"/>
                  </a:solidFill>
                  <a:latin typeface="Roboto Condensed"/>
                </a:rPr>
                <a:t> </a:t>
              </a:r>
              <a:r>
                <a:rPr lang="en-US" sz="4200" dirty="0" err="1">
                  <a:solidFill>
                    <a:srgbClr val="000000"/>
                  </a:solidFill>
                  <a:latin typeface="Roboto Condensed"/>
                </a:rPr>
                <a:t>bận</a:t>
              </a:r>
              <a:r>
                <a:rPr lang="en-US" sz="4200" dirty="0">
                  <a:solidFill>
                    <a:srgbClr val="000000"/>
                  </a:solidFill>
                  <a:latin typeface="Roboto Condensed"/>
                </a:rPr>
                <a:t>.</a:t>
              </a:r>
            </a:p>
          </p:txBody>
        </p:sp>
      </p:grpSp>
      <p:grpSp>
        <p:nvGrpSpPr>
          <p:cNvPr id="30" name="Group 30"/>
          <p:cNvGrpSpPr/>
          <p:nvPr/>
        </p:nvGrpSpPr>
        <p:grpSpPr>
          <a:xfrm>
            <a:off x="9547718" y="6888954"/>
            <a:ext cx="7915103" cy="3411582"/>
            <a:chOff x="0" y="-305860"/>
            <a:chExt cx="2084636" cy="898525"/>
          </a:xfrm>
        </p:grpSpPr>
        <p:sp>
          <p:nvSpPr>
            <p:cNvPr id="31" name="Freeform 31"/>
            <p:cNvSpPr/>
            <p:nvPr/>
          </p:nvSpPr>
          <p:spPr>
            <a:xfrm>
              <a:off x="0" y="0"/>
              <a:ext cx="2084636" cy="306015"/>
            </a:xfrm>
            <a:custGeom>
              <a:avLst/>
              <a:gdLst/>
              <a:ahLst/>
              <a:cxnLst/>
              <a:rect l="l" t="t" r="r" b="b"/>
              <a:pathLst>
                <a:path w="2084636" h="306015">
                  <a:moveTo>
                    <a:pt x="49884" y="0"/>
                  </a:moveTo>
                  <a:lnTo>
                    <a:pt x="2034752" y="0"/>
                  </a:lnTo>
                  <a:cubicBezTo>
                    <a:pt x="2047982" y="0"/>
                    <a:pt x="2060671" y="5256"/>
                    <a:pt x="2070026" y="14611"/>
                  </a:cubicBezTo>
                  <a:cubicBezTo>
                    <a:pt x="2079381" y="23966"/>
                    <a:pt x="2084636" y="36654"/>
                    <a:pt x="2084636" y="49884"/>
                  </a:cubicBezTo>
                  <a:lnTo>
                    <a:pt x="2084636" y="256131"/>
                  </a:lnTo>
                  <a:cubicBezTo>
                    <a:pt x="2084636" y="269361"/>
                    <a:pt x="2079381" y="282049"/>
                    <a:pt x="2070026" y="291404"/>
                  </a:cubicBezTo>
                  <a:cubicBezTo>
                    <a:pt x="2060671" y="300759"/>
                    <a:pt x="2047982" y="306015"/>
                    <a:pt x="2034752" y="306015"/>
                  </a:cubicBezTo>
                  <a:lnTo>
                    <a:pt x="49884" y="306015"/>
                  </a:lnTo>
                  <a:cubicBezTo>
                    <a:pt x="36654" y="306015"/>
                    <a:pt x="23966" y="300759"/>
                    <a:pt x="14611" y="291404"/>
                  </a:cubicBezTo>
                  <a:cubicBezTo>
                    <a:pt x="5256" y="282049"/>
                    <a:pt x="0" y="269361"/>
                    <a:pt x="0" y="256131"/>
                  </a:cubicBezTo>
                  <a:lnTo>
                    <a:pt x="0" y="49884"/>
                  </a:lnTo>
                  <a:cubicBezTo>
                    <a:pt x="0" y="36654"/>
                    <a:pt x="5256" y="23966"/>
                    <a:pt x="14611" y="14611"/>
                  </a:cubicBezTo>
                  <a:cubicBezTo>
                    <a:pt x="23966" y="5256"/>
                    <a:pt x="36654" y="0"/>
                    <a:pt x="49884" y="0"/>
                  </a:cubicBezTo>
                  <a:close/>
                </a:path>
              </a:pathLst>
            </a:custGeom>
            <a:solidFill>
              <a:srgbClr val="FADECC"/>
            </a:solidFill>
          </p:spPr>
        </p:sp>
        <p:sp>
          <p:nvSpPr>
            <p:cNvPr id="32" name="TextBox 32"/>
            <p:cNvSpPr txBox="1"/>
            <p:nvPr/>
          </p:nvSpPr>
          <p:spPr>
            <a:xfrm>
              <a:off x="0" y="-305860"/>
              <a:ext cx="2066208" cy="898525"/>
            </a:xfrm>
            <a:prstGeom prst="rect">
              <a:avLst/>
            </a:prstGeom>
          </p:spPr>
          <p:txBody>
            <a:bodyPr lIns="50800" tIns="50800" rIns="50800" bIns="50800" rtlCol="0" anchor="ctr"/>
            <a:lstStyle/>
            <a:p>
              <a:pPr algn="ctr">
                <a:lnSpc>
                  <a:spcPts val="5880"/>
                </a:lnSpc>
              </a:pPr>
              <a:r>
                <a:rPr lang="en-US" sz="4200" dirty="0">
                  <a:solidFill>
                    <a:srgbClr val="000000"/>
                  </a:solidFill>
                  <a:latin typeface="Roboto Condensed"/>
                </a:rPr>
                <a:t>d) ở </a:t>
              </a:r>
              <a:r>
                <a:rPr lang="en-US" sz="4200" dirty="0" err="1">
                  <a:solidFill>
                    <a:srgbClr val="000000"/>
                  </a:solidFill>
                  <a:latin typeface="Roboto Condensed"/>
                </a:rPr>
                <a:t>tình</a:t>
              </a:r>
              <a:r>
                <a:rPr lang="en-US" sz="4200" dirty="0">
                  <a:solidFill>
                    <a:srgbClr val="000000"/>
                  </a:solidFill>
                  <a:latin typeface="Roboto Condensed"/>
                </a:rPr>
                <a:t> </a:t>
              </a:r>
              <a:r>
                <a:rPr lang="en-US" sz="4200" dirty="0" err="1">
                  <a:solidFill>
                    <a:srgbClr val="000000"/>
                  </a:solidFill>
                  <a:latin typeface="Roboto Condensed"/>
                </a:rPr>
                <a:t>thế</a:t>
              </a:r>
              <a:r>
                <a:rPr lang="en-US" sz="4200" dirty="0">
                  <a:solidFill>
                    <a:srgbClr val="000000"/>
                  </a:solidFill>
                  <a:latin typeface="Roboto Condensed"/>
                </a:rPr>
                <a:t> </a:t>
              </a:r>
              <a:r>
                <a:rPr lang="en-US" sz="4200" dirty="0" err="1">
                  <a:solidFill>
                    <a:srgbClr val="000000"/>
                  </a:solidFill>
                  <a:latin typeface="Roboto Condensed"/>
                </a:rPr>
                <a:t>vô</a:t>
              </a:r>
              <a:r>
                <a:rPr lang="en-US" sz="4200" dirty="0">
                  <a:solidFill>
                    <a:srgbClr val="000000"/>
                  </a:solidFill>
                  <a:latin typeface="Roboto Condensed"/>
                </a:rPr>
                <a:t> </a:t>
              </a:r>
              <a:r>
                <a:rPr lang="en-US" sz="4200" dirty="0" err="1">
                  <a:solidFill>
                    <a:srgbClr val="000000"/>
                  </a:solidFill>
                  <a:latin typeface="Roboto Condensed"/>
                </a:rPr>
                <a:t>cùng</a:t>
              </a:r>
              <a:r>
                <a:rPr lang="en-US" sz="4200" dirty="0">
                  <a:solidFill>
                    <a:srgbClr val="000000"/>
                  </a:solidFill>
                  <a:latin typeface="Roboto Condensed"/>
                </a:rPr>
                <a:t> </a:t>
              </a:r>
              <a:r>
                <a:rPr lang="en-US" sz="4200" dirty="0" err="1">
                  <a:solidFill>
                    <a:srgbClr val="000000"/>
                  </a:solidFill>
                  <a:latin typeface="Roboto Condensed"/>
                </a:rPr>
                <a:t>nguy</a:t>
              </a:r>
              <a:r>
                <a:rPr lang="en-US" sz="4200" dirty="0">
                  <a:solidFill>
                    <a:srgbClr val="000000"/>
                  </a:solidFill>
                  <a:latin typeface="Roboto Condensed"/>
                </a:rPr>
                <a:t> </a:t>
              </a:r>
              <a:r>
                <a:rPr lang="en-US" sz="4200" dirty="0" err="1">
                  <a:solidFill>
                    <a:srgbClr val="000000"/>
                  </a:solidFill>
                  <a:latin typeface="Roboto Condensed"/>
                </a:rPr>
                <a:t>hiểm</a:t>
              </a:r>
              <a:r>
                <a:rPr lang="en-US" sz="4200" dirty="0">
                  <a:solidFill>
                    <a:srgbClr val="000000"/>
                  </a:solidFill>
                  <a:latin typeface="Roboto Condensed"/>
                </a:rPr>
                <a:t>.</a:t>
              </a:r>
            </a:p>
          </p:txBody>
        </p:sp>
      </p:grpSp>
      <p:pic>
        <p:nvPicPr>
          <p:cNvPr id="33" name="Picture 33"/>
          <p:cNvPicPr>
            <a:picLocks noChangeAspect="1"/>
          </p:cNvPicPr>
          <p:nvPr/>
        </p:nvPicPr>
        <p:blipFill>
          <a:blip r:embed="rId3"/>
          <a:srcRect/>
          <a:stretch>
            <a:fillRect/>
          </a:stretch>
        </p:blipFill>
        <p:spPr>
          <a:xfrm>
            <a:off x="16898549" y="7495455"/>
            <a:ext cx="1535587" cy="2791545"/>
          </a:xfrm>
          <a:prstGeom prst="rect">
            <a:avLst/>
          </a:prstGeom>
        </p:spPr>
      </p:pic>
      <p:pic>
        <p:nvPicPr>
          <p:cNvPr id="34" name="Picture 34"/>
          <p:cNvPicPr>
            <a:picLocks noChangeAspect="1"/>
          </p:cNvPicPr>
          <p:nvPr/>
        </p:nvPicPr>
        <p:blipFill>
          <a:blip r:embed="rId4"/>
          <a:srcRect/>
          <a:stretch>
            <a:fillRect/>
          </a:stretch>
        </p:blipFill>
        <p:spPr>
          <a:xfrm rot="-5189114">
            <a:off x="15693215" y="6571732"/>
            <a:ext cx="3946254" cy="2325823"/>
          </a:xfrm>
          <a:prstGeom prst="rect">
            <a:avLst/>
          </a:prstGeom>
        </p:spPr>
      </p:pic>
      <p:pic>
        <p:nvPicPr>
          <p:cNvPr id="35" name="Picture 35"/>
          <p:cNvPicPr>
            <a:picLocks noChangeAspect="1"/>
          </p:cNvPicPr>
          <p:nvPr/>
        </p:nvPicPr>
        <p:blipFill>
          <a:blip r:embed="rId5"/>
          <a:srcRect/>
          <a:stretch>
            <a:fillRect/>
          </a:stretch>
        </p:blipFill>
        <p:spPr>
          <a:xfrm rot="-3372738">
            <a:off x="16648119" y="8230335"/>
            <a:ext cx="1583851" cy="1332415"/>
          </a:xfrm>
          <a:prstGeom prst="rect">
            <a:avLst/>
          </a:prstGeom>
        </p:spPr>
      </p:pic>
      <p:pic>
        <p:nvPicPr>
          <p:cNvPr id="36" name="Picture 36"/>
          <p:cNvPicPr>
            <a:picLocks noChangeAspect="1"/>
          </p:cNvPicPr>
          <p:nvPr/>
        </p:nvPicPr>
        <p:blipFill>
          <a:blip r:embed="rId6"/>
          <a:srcRect/>
          <a:stretch>
            <a:fillRect/>
          </a:stretch>
        </p:blipFill>
        <p:spPr>
          <a:xfrm rot="-2406364">
            <a:off x="-62151" y="7210682"/>
            <a:ext cx="2181702" cy="2841066"/>
          </a:xfrm>
          <a:prstGeom prst="rect">
            <a:avLst/>
          </a:prstGeom>
        </p:spPr>
      </p:pic>
      <p:pic>
        <p:nvPicPr>
          <p:cNvPr id="37" name="Picture 37"/>
          <p:cNvPicPr>
            <a:picLocks noChangeAspect="1"/>
          </p:cNvPicPr>
          <p:nvPr/>
        </p:nvPicPr>
        <p:blipFill>
          <a:blip r:embed="rId7"/>
          <a:srcRect/>
          <a:stretch>
            <a:fillRect/>
          </a:stretch>
        </p:blipFill>
        <p:spPr>
          <a:xfrm>
            <a:off x="1028700" y="7887043"/>
            <a:ext cx="951235" cy="2306024"/>
          </a:xfrm>
          <a:prstGeom prst="rect">
            <a:avLst/>
          </a:prstGeom>
        </p:spPr>
      </p:pic>
      <p:sp>
        <p:nvSpPr>
          <p:cNvPr id="38" name="TextBox 38"/>
          <p:cNvSpPr txBox="1"/>
          <p:nvPr/>
        </p:nvSpPr>
        <p:spPr>
          <a:xfrm>
            <a:off x="7283797" y="528002"/>
            <a:ext cx="3720405" cy="896620"/>
          </a:xfrm>
          <a:prstGeom prst="rect">
            <a:avLst/>
          </a:prstGeom>
        </p:spPr>
        <p:txBody>
          <a:bodyPr lIns="0" tIns="0" rIns="0" bIns="0" rtlCol="0" anchor="t">
            <a:spAutoFit/>
          </a:bodyPr>
          <a:lstStyle/>
          <a:p>
            <a:pPr algn="ctr">
              <a:lnSpc>
                <a:spcPts val="7279"/>
              </a:lnSpc>
            </a:pPr>
            <a:r>
              <a:rPr lang="en-US" sz="5199">
                <a:solidFill>
                  <a:srgbClr val="000000"/>
                </a:solidFill>
                <a:latin typeface="Paytone One"/>
              </a:rPr>
              <a:t>Bài 2 (Tr. 9)</a:t>
            </a:r>
          </a:p>
        </p:txBody>
      </p:sp>
      <p:sp>
        <p:nvSpPr>
          <p:cNvPr id="39" name="TextBox 39"/>
          <p:cNvSpPr txBox="1"/>
          <p:nvPr/>
        </p:nvSpPr>
        <p:spPr>
          <a:xfrm>
            <a:off x="644225" y="1756502"/>
            <a:ext cx="7711582" cy="896620"/>
          </a:xfrm>
          <a:prstGeom prst="rect">
            <a:avLst/>
          </a:prstGeom>
        </p:spPr>
        <p:txBody>
          <a:bodyPr lIns="0" tIns="0" rIns="0" bIns="0" rtlCol="0" anchor="t">
            <a:spAutoFit/>
          </a:bodyPr>
          <a:lstStyle/>
          <a:p>
            <a:pPr algn="ctr">
              <a:lnSpc>
                <a:spcPts val="7279"/>
              </a:lnSpc>
            </a:pPr>
            <a:r>
              <a:rPr lang="en-US" sz="5199">
                <a:solidFill>
                  <a:srgbClr val="FFFFFF"/>
                </a:solidFill>
                <a:latin typeface="DejaVu Serif"/>
              </a:rPr>
              <a:t>Cách nói quá</a:t>
            </a:r>
          </a:p>
        </p:txBody>
      </p:sp>
      <p:sp>
        <p:nvSpPr>
          <p:cNvPr id="40" name="TextBox 40"/>
          <p:cNvSpPr txBox="1"/>
          <p:nvPr/>
        </p:nvSpPr>
        <p:spPr>
          <a:xfrm>
            <a:off x="9751239" y="1756502"/>
            <a:ext cx="7711582" cy="896620"/>
          </a:xfrm>
          <a:prstGeom prst="rect">
            <a:avLst/>
          </a:prstGeom>
        </p:spPr>
        <p:txBody>
          <a:bodyPr lIns="0" tIns="0" rIns="0" bIns="0" rtlCol="0" anchor="t">
            <a:spAutoFit/>
          </a:bodyPr>
          <a:lstStyle/>
          <a:p>
            <a:pPr algn="ctr">
              <a:lnSpc>
                <a:spcPts val="7279"/>
              </a:lnSpc>
            </a:pPr>
            <a:r>
              <a:rPr lang="en-US" sz="5199">
                <a:solidFill>
                  <a:srgbClr val="FFFFFF"/>
                </a:solidFill>
                <a:latin typeface="DejaVu Serif"/>
              </a:rPr>
              <a:t>Cách nói thông thường</a:t>
            </a:r>
          </a:p>
        </p:txBody>
      </p:sp>
      <p:sp>
        <p:nvSpPr>
          <p:cNvPr id="41" name="AutoShape 41"/>
          <p:cNvSpPr/>
          <p:nvPr/>
        </p:nvSpPr>
        <p:spPr>
          <a:xfrm rot="4565113">
            <a:off x="6473553" y="6163817"/>
            <a:ext cx="4956418" cy="0"/>
          </a:xfrm>
          <a:prstGeom prst="line">
            <a:avLst/>
          </a:prstGeom>
          <a:ln w="123825" cap="flat">
            <a:solidFill>
              <a:srgbClr val="000000"/>
            </a:solidFill>
            <a:prstDash val="solid"/>
            <a:headEnd type="none" w="sm" len="sm"/>
            <a:tailEnd type="arrow" w="med" len="sm"/>
          </a:ln>
        </p:spPr>
      </p:sp>
      <p:sp>
        <p:nvSpPr>
          <p:cNvPr id="42" name="AutoShape 42"/>
          <p:cNvSpPr/>
          <p:nvPr/>
        </p:nvSpPr>
        <p:spPr>
          <a:xfrm rot="3486632">
            <a:off x="7823662" y="6163817"/>
            <a:ext cx="2256202" cy="0"/>
          </a:xfrm>
          <a:prstGeom prst="line">
            <a:avLst/>
          </a:prstGeom>
          <a:ln w="123825" cap="flat">
            <a:solidFill>
              <a:srgbClr val="000000"/>
            </a:solidFill>
            <a:prstDash val="solid"/>
            <a:headEnd type="none" w="sm" len="sm"/>
            <a:tailEnd type="arrow" w="med" len="sm"/>
          </a:ln>
        </p:spPr>
      </p:sp>
      <p:sp>
        <p:nvSpPr>
          <p:cNvPr id="43" name="AutoShape 43"/>
          <p:cNvSpPr/>
          <p:nvPr/>
        </p:nvSpPr>
        <p:spPr>
          <a:xfrm rot="-4057467">
            <a:off x="7386243" y="5205982"/>
            <a:ext cx="3131039" cy="0"/>
          </a:xfrm>
          <a:prstGeom prst="line">
            <a:avLst/>
          </a:prstGeom>
          <a:ln w="123825" cap="flat">
            <a:solidFill>
              <a:srgbClr val="000000"/>
            </a:solidFill>
            <a:prstDash val="solid"/>
            <a:headEnd type="none" w="sm" len="sm"/>
            <a:tailEnd type="arrow" w="med" len="sm"/>
          </a:ln>
        </p:spPr>
      </p:sp>
      <p:sp>
        <p:nvSpPr>
          <p:cNvPr id="44" name="AutoShape 44"/>
          <p:cNvSpPr/>
          <p:nvPr/>
        </p:nvSpPr>
        <p:spPr>
          <a:xfrm rot="-4022515">
            <a:off x="7423897" y="6846836"/>
            <a:ext cx="3055731" cy="0"/>
          </a:xfrm>
          <a:prstGeom prst="line">
            <a:avLst/>
          </a:prstGeom>
          <a:ln w="123825" cap="flat">
            <a:solidFill>
              <a:srgbClr val="000000"/>
            </a:solidFill>
            <a:prstDash val="solid"/>
            <a:headEnd type="none" w="sm" len="sm"/>
            <a:tailEnd type="arrow" w="med" len="sm"/>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sp>
        <p:nvSpPr>
          <p:cNvPr id="2" name="TextBox 2"/>
          <p:cNvSpPr txBox="1"/>
          <p:nvPr/>
        </p:nvSpPr>
        <p:spPr>
          <a:xfrm>
            <a:off x="2594427" y="1038225"/>
            <a:ext cx="13099147" cy="962025"/>
          </a:xfrm>
          <a:prstGeom prst="rect">
            <a:avLst/>
          </a:prstGeom>
        </p:spPr>
        <p:txBody>
          <a:bodyPr lIns="0" tIns="0" rIns="0" bIns="0" rtlCol="0" anchor="t">
            <a:spAutoFit/>
          </a:bodyPr>
          <a:lstStyle/>
          <a:p>
            <a:pPr algn="ctr">
              <a:lnSpc>
                <a:spcPts val="7679"/>
              </a:lnSpc>
            </a:pPr>
            <a:r>
              <a:rPr lang="en-US" sz="6399">
                <a:solidFill>
                  <a:srgbClr val="ED5D3D"/>
                </a:solidFill>
                <a:latin typeface="Paytone One Bold"/>
              </a:rPr>
              <a:t>III. Vận dụng</a:t>
            </a:r>
          </a:p>
        </p:txBody>
      </p:sp>
      <p:grpSp>
        <p:nvGrpSpPr>
          <p:cNvPr id="3" name="Group 3"/>
          <p:cNvGrpSpPr/>
          <p:nvPr/>
        </p:nvGrpSpPr>
        <p:grpSpPr>
          <a:xfrm>
            <a:off x="2214084" y="2581016"/>
            <a:ext cx="13859831" cy="4519640"/>
            <a:chOff x="0" y="0"/>
            <a:chExt cx="18479775" cy="6026187"/>
          </a:xfrm>
        </p:grpSpPr>
        <p:grpSp>
          <p:nvGrpSpPr>
            <p:cNvPr id="4" name="Group 4"/>
            <p:cNvGrpSpPr/>
            <p:nvPr/>
          </p:nvGrpSpPr>
          <p:grpSpPr>
            <a:xfrm>
              <a:off x="0" y="0"/>
              <a:ext cx="18479775" cy="6026187"/>
              <a:chOff x="0" y="0"/>
              <a:chExt cx="7457039" cy="2431713"/>
            </a:xfrm>
          </p:grpSpPr>
          <p:sp>
            <p:nvSpPr>
              <p:cNvPr id="5" name="Freeform 5"/>
              <p:cNvSpPr/>
              <p:nvPr/>
            </p:nvSpPr>
            <p:spPr>
              <a:xfrm>
                <a:off x="0" y="0"/>
                <a:ext cx="7457039" cy="2431713"/>
              </a:xfrm>
              <a:custGeom>
                <a:avLst/>
                <a:gdLst/>
                <a:ahLst/>
                <a:cxnLst/>
                <a:rect l="l" t="t" r="r" b="b"/>
                <a:pathLst>
                  <a:path w="7457039" h="2431713">
                    <a:moveTo>
                      <a:pt x="7332579" y="2431713"/>
                    </a:moveTo>
                    <a:lnTo>
                      <a:pt x="124460" y="2431713"/>
                    </a:lnTo>
                    <a:cubicBezTo>
                      <a:pt x="55880" y="2431713"/>
                      <a:pt x="0" y="2375833"/>
                      <a:pt x="0" y="2307253"/>
                    </a:cubicBezTo>
                    <a:lnTo>
                      <a:pt x="0" y="124460"/>
                    </a:lnTo>
                    <a:cubicBezTo>
                      <a:pt x="0" y="55880"/>
                      <a:pt x="55880" y="0"/>
                      <a:pt x="124460" y="0"/>
                    </a:cubicBezTo>
                    <a:lnTo>
                      <a:pt x="7332579" y="0"/>
                    </a:lnTo>
                    <a:cubicBezTo>
                      <a:pt x="7401159" y="0"/>
                      <a:pt x="7457039" y="55880"/>
                      <a:pt x="7457039" y="124460"/>
                    </a:cubicBezTo>
                    <a:lnTo>
                      <a:pt x="7457039" y="2307253"/>
                    </a:lnTo>
                    <a:cubicBezTo>
                      <a:pt x="7457039" y="2375833"/>
                      <a:pt x="7401159" y="2431713"/>
                      <a:pt x="7332579" y="2431713"/>
                    </a:cubicBezTo>
                    <a:close/>
                  </a:path>
                </a:pathLst>
              </a:custGeom>
              <a:solidFill>
                <a:srgbClr val="FFFFFF"/>
              </a:solidFill>
            </p:spPr>
          </p:sp>
        </p:grpSp>
        <p:sp>
          <p:nvSpPr>
            <p:cNvPr id="6" name="TextBox 6"/>
            <p:cNvSpPr txBox="1"/>
            <p:nvPr/>
          </p:nvSpPr>
          <p:spPr>
            <a:xfrm>
              <a:off x="894468" y="852824"/>
              <a:ext cx="16690839" cy="4187190"/>
            </a:xfrm>
            <a:prstGeom prst="rect">
              <a:avLst/>
            </a:prstGeom>
          </p:spPr>
          <p:txBody>
            <a:bodyPr lIns="0" tIns="0" rIns="0" bIns="0" rtlCol="0" anchor="t">
              <a:spAutoFit/>
            </a:bodyPr>
            <a:lstStyle/>
            <a:p>
              <a:pPr algn="ctr">
                <a:lnSpc>
                  <a:spcPts val="6300"/>
                </a:lnSpc>
              </a:pPr>
              <a:r>
                <a:rPr lang="en-US" sz="4200">
                  <a:solidFill>
                    <a:srgbClr val="1C4F59"/>
                  </a:solidFill>
                  <a:latin typeface="Roboto Condensed"/>
                </a:rPr>
                <a:t>Viết một đoạn văn (khoảng 5-7 dòng) nêu những điều tốt đẹp em đã tiếp nhận được sau khi đọc những truyện ngụ ngôn trong bài học này. Trong đoạn văn có sử dụng biện pháp tu từ nói quá hoặc nói giảm – nói tránh. </a:t>
              </a: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94314">
            <a:off x="8073281" y="6628851"/>
            <a:ext cx="2445377" cy="251864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7902">
            <a:off x="4601857" y="6587079"/>
            <a:ext cx="2536797" cy="229695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6343">
            <a:off x="11573315" y="6695131"/>
            <a:ext cx="2213445" cy="243966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776">
            <a:off x="14819303" y="6349011"/>
            <a:ext cx="2129401" cy="2518646"/>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6535358"/>
            <a:ext cx="2705366" cy="2400397"/>
          </a:xfrm>
          <a:prstGeom prst="rect">
            <a:avLst/>
          </a:prstGeom>
        </p:spPr>
      </p:pic>
      <p:grpSp>
        <p:nvGrpSpPr>
          <p:cNvPr id="12" name="Group 12"/>
          <p:cNvGrpSpPr/>
          <p:nvPr/>
        </p:nvGrpSpPr>
        <p:grpSpPr>
          <a:xfrm>
            <a:off x="0" y="9466902"/>
            <a:ext cx="18288000" cy="820098"/>
            <a:chOff x="0" y="0"/>
            <a:chExt cx="24384000" cy="1093465"/>
          </a:xfrm>
        </p:grpSpPr>
        <p:grpSp>
          <p:nvGrpSpPr>
            <p:cNvPr id="13" name="Group 13"/>
            <p:cNvGrpSpPr/>
            <p:nvPr/>
          </p:nvGrpSpPr>
          <p:grpSpPr>
            <a:xfrm>
              <a:off x="0" y="0"/>
              <a:ext cx="24384000" cy="1093465"/>
              <a:chOff x="0" y="0"/>
              <a:chExt cx="6555032" cy="293951"/>
            </a:xfrm>
          </p:grpSpPr>
          <p:sp>
            <p:nvSpPr>
              <p:cNvPr id="14" name="Freeform 14"/>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sp>
          <p:nvSpPr>
            <p:cNvPr id="15" name="TextBox 15"/>
            <p:cNvSpPr txBox="1"/>
            <p:nvPr/>
          </p:nvSpPr>
          <p:spPr>
            <a:xfrm>
              <a:off x="14605159" y="332757"/>
              <a:ext cx="9251474" cy="372702"/>
            </a:xfrm>
            <a:prstGeom prst="rect">
              <a:avLst/>
            </a:prstGeom>
          </p:spPr>
          <p:txBody>
            <a:bodyPr lIns="0" tIns="0" rIns="0" bIns="0" rtlCol="0" anchor="t">
              <a:spAutoFit/>
            </a:bodyPr>
            <a:lstStyle/>
            <a:p>
              <a:pPr algn="r">
                <a:lnSpc>
                  <a:spcPts val="2239"/>
                </a:lnSpc>
                <a:spcBef>
                  <a:spcPct val="0"/>
                </a:spcBef>
              </a:pPr>
              <a:r>
                <a:rPr lang="en-US" sz="1599">
                  <a:solidFill>
                    <a:srgbClr val="1C4F59"/>
                  </a:solidFill>
                  <a:latin typeface="Arimo"/>
                </a:rPr>
                <a:t>Lớp tiếng Anh | Trường Võ Thị Sáu</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61521" y="1028700"/>
            <a:ext cx="4655526" cy="4547771"/>
            <a:chOff x="0" y="0"/>
            <a:chExt cx="4828540" cy="4716780"/>
          </a:xfrm>
        </p:grpSpPr>
        <p:sp>
          <p:nvSpPr>
            <p:cNvPr id="3" name="Freeform 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3271" r="-23271"/>
              </a:stretch>
            </a:blipFill>
          </p:spPr>
        </p:sp>
      </p:grpSp>
      <p:grpSp>
        <p:nvGrpSpPr>
          <p:cNvPr id="4" name="Group 4"/>
          <p:cNvGrpSpPr>
            <a:grpSpLocks noChangeAspect="1"/>
          </p:cNvGrpSpPr>
          <p:nvPr/>
        </p:nvGrpSpPr>
        <p:grpSpPr>
          <a:xfrm>
            <a:off x="7098122" y="1028700"/>
            <a:ext cx="4577830" cy="4577308"/>
            <a:chOff x="0" y="0"/>
            <a:chExt cx="6350013" cy="6349289"/>
          </a:xfrm>
        </p:grpSpPr>
        <p:sp>
          <p:nvSpPr>
            <p:cNvPr id="5" name="Freeform 5"/>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3"/>
              <a:stretch>
                <a:fillRect l="-36570" r="-36570"/>
              </a:stretch>
            </a:blipFill>
          </p:spPr>
        </p:sp>
      </p:grpSp>
      <p:grpSp>
        <p:nvGrpSpPr>
          <p:cNvPr id="6" name="Group 6"/>
          <p:cNvGrpSpPr>
            <a:grpSpLocks noChangeAspect="1"/>
          </p:cNvGrpSpPr>
          <p:nvPr/>
        </p:nvGrpSpPr>
        <p:grpSpPr>
          <a:xfrm>
            <a:off x="12657027" y="1245185"/>
            <a:ext cx="4857750" cy="4114800"/>
            <a:chOff x="0" y="0"/>
            <a:chExt cx="2374900" cy="2011680"/>
          </a:xfrm>
        </p:grpSpPr>
        <p:sp>
          <p:nvSpPr>
            <p:cNvPr id="7" name="Freeform 7"/>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4"/>
              <a:stretch>
                <a:fillRect l="-9653" r="-9653"/>
              </a:stretch>
            </a:blipFill>
          </p:spPr>
        </p:sp>
      </p:grpSp>
      <p:sp>
        <p:nvSpPr>
          <p:cNvPr id="9" name="TextBox 9"/>
          <p:cNvSpPr txBox="1"/>
          <p:nvPr/>
        </p:nvSpPr>
        <p:spPr>
          <a:xfrm>
            <a:off x="1461521" y="6203732"/>
            <a:ext cx="4655526" cy="880110"/>
          </a:xfrm>
          <a:prstGeom prst="rect">
            <a:avLst/>
          </a:prstGeom>
        </p:spPr>
        <p:txBody>
          <a:bodyPr lIns="0" tIns="0" rIns="0" bIns="0" rtlCol="0" anchor="t">
            <a:spAutoFit/>
          </a:bodyPr>
          <a:lstStyle/>
          <a:p>
            <a:pPr algn="ctr">
              <a:lnSpc>
                <a:spcPts val="7139"/>
              </a:lnSpc>
            </a:pPr>
            <a:r>
              <a:rPr lang="en-US" sz="5100" dirty="0" err="1">
                <a:solidFill>
                  <a:srgbClr val="000000"/>
                </a:solidFill>
                <a:latin typeface="Roboto Condensed"/>
              </a:rPr>
              <a:t>Trắng</a:t>
            </a:r>
            <a:r>
              <a:rPr lang="en-US" sz="5100" dirty="0">
                <a:solidFill>
                  <a:srgbClr val="000000"/>
                </a:solidFill>
                <a:latin typeface="Roboto Condensed"/>
              </a:rPr>
              <a:t> </a:t>
            </a:r>
            <a:r>
              <a:rPr lang="en-US" sz="5100" dirty="0" err="1">
                <a:solidFill>
                  <a:srgbClr val="000000"/>
                </a:solidFill>
                <a:latin typeface="Roboto Condensed"/>
              </a:rPr>
              <a:t>như</a:t>
            </a:r>
            <a:r>
              <a:rPr lang="en-US" sz="5100" dirty="0">
                <a:solidFill>
                  <a:srgbClr val="000000"/>
                </a:solidFill>
                <a:latin typeface="Roboto Condensed"/>
              </a:rPr>
              <a:t> </a:t>
            </a:r>
            <a:r>
              <a:rPr lang="en-US" sz="5100" dirty="0" err="1">
                <a:solidFill>
                  <a:srgbClr val="000000"/>
                </a:solidFill>
                <a:latin typeface="Roboto Condensed"/>
              </a:rPr>
              <a:t>tuyết</a:t>
            </a:r>
            <a:endParaRPr lang="en-US" sz="5100" dirty="0">
              <a:solidFill>
                <a:srgbClr val="000000"/>
              </a:solidFill>
              <a:latin typeface="Roboto Condensed"/>
            </a:endParaRPr>
          </a:p>
        </p:txBody>
      </p:sp>
      <p:sp>
        <p:nvSpPr>
          <p:cNvPr id="10" name="TextBox 10"/>
          <p:cNvSpPr txBox="1"/>
          <p:nvPr/>
        </p:nvSpPr>
        <p:spPr>
          <a:xfrm>
            <a:off x="7098122" y="6203732"/>
            <a:ext cx="4655526" cy="880110"/>
          </a:xfrm>
          <a:prstGeom prst="rect">
            <a:avLst/>
          </a:prstGeom>
        </p:spPr>
        <p:txBody>
          <a:bodyPr lIns="0" tIns="0" rIns="0" bIns="0" rtlCol="0" anchor="t">
            <a:spAutoFit/>
          </a:bodyPr>
          <a:lstStyle/>
          <a:p>
            <a:pPr algn="ctr">
              <a:lnSpc>
                <a:spcPts val="7139"/>
              </a:lnSpc>
            </a:pPr>
            <a:r>
              <a:rPr lang="en-US" sz="5100" dirty="0" err="1">
                <a:solidFill>
                  <a:srgbClr val="000000"/>
                </a:solidFill>
                <a:latin typeface="Roboto Condensed"/>
              </a:rPr>
              <a:t>Nhanh</a:t>
            </a:r>
            <a:r>
              <a:rPr lang="en-US" sz="5100" dirty="0">
                <a:solidFill>
                  <a:srgbClr val="000000"/>
                </a:solidFill>
                <a:latin typeface="Roboto Condensed"/>
              </a:rPr>
              <a:t> </a:t>
            </a:r>
            <a:r>
              <a:rPr lang="en-US" sz="5100" dirty="0" err="1">
                <a:solidFill>
                  <a:srgbClr val="000000"/>
                </a:solidFill>
                <a:latin typeface="Roboto Condensed"/>
              </a:rPr>
              <a:t>như</a:t>
            </a:r>
            <a:r>
              <a:rPr lang="en-US" sz="5100" dirty="0">
                <a:solidFill>
                  <a:srgbClr val="000000"/>
                </a:solidFill>
                <a:latin typeface="Roboto Condensed"/>
              </a:rPr>
              <a:t> </a:t>
            </a:r>
            <a:r>
              <a:rPr lang="en-US" sz="5100" dirty="0" err="1">
                <a:solidFill>
                  <a:srgbClr val="000000"/>
                </a:solidFill>
                <a:latin typeface="Roboto Condensed"/>
              </a:rPr>
              <a:t>chớp</a:t>
            </a:r>
            <a:endParaRPr lang="en-US" sz="5100" dirty="0">
              <a:solidFill>
                <a:srgbClr val="000000"/>
              </a:solidFill>
              <a:latin typeface="Roboto Condensed"/>
            </a:endParaRPr>
          </a:p>
        </p:txBody>
      </p:sp>
      <p:sp>
        <p:nvSpPr>
          <p:cNvPr id="11" name="TextBox 11"/>
          <p:cNvSpPr txBox="1"/>
          <p:nvPr/>
        </p:nvSpPr>
        <p:spPr>
          <a:xfrm>
            <a:off x="12859251" y="6203732"/>
            <a:ext cx="4655526" cy="880110"/>
          </a:xfrm>
          <a:prstGeom prst="rect">
            <a:avLst/>
          </a:prstGeom>
        </p:spPr>
        <p:txBody>
          <a:bodyPr lIns="0" tIns="0" rIns="0" bIns="0" rtlCol="0" anchor="t">
            <a:spAutoFit/>
          </a:bodyPr>
          <a:lstStyle/>
          <a:p>
            <a:pPr algn="ctr">
              <a:lnSpc>
                <a:spcPts val="7139"/>
              </a:lnSpc>
            </a:pPr>
            <a:r>
              <a:rPr lang="en-US" sz="5100" dirty="0" err="1">
                <a:solidFill>
                  <a:srgbClr val="000000"/>
                </a:solidFill>
                <a:latin typeface="Roboto Condensed"/>
              </a:rPr>
              <a:t>Nghĩ</a:t>
            </a:r>
            <a:r>
              <a:rPr lang="en-US" sz="5100" dirty="0">
                <a:solidFill>
                  <a:srgbClr val="000000"/>
                </a:solidFill>
                <a:latin typeface="Roboto Condensed"/>
              </a:rPr>
              <a:t> </a:t>
            </a:r>
            <a:r>
              <a:rPr lang="en-US" sz="5100" dirty="0" err="1">
                <a:solidFill>
                  <a:srgbClr val="000000"/>
                </a:solidFill>
                <a:latin typeface="Roboto Condensed"/>
              </a:rPr>
              <a:t>nát</a:t>
            </a:r>
            <a:r>
              <a:rPr lang="en-US" sz="5100" dirty="0">
                <a:solidFill>
                  <a:srgbClr val="000000"/>
                </a:solidFill>
                <a:latin typeface="Roboto Condensed"/>
              </a:rPr>
              <a:t> </a:t>
            </a:r>
            <a:r>
              <a:rPr lang="en-US" sz="5100" dirty="0" err="1">
                <a:solidFill>
                  <a:srgbClr val="000000"/>
                </a:solidFill>
                <a:latin typeface="Roboto Condensed"/>
              </a:rPr>
              <a:t>óc</a:t>
            </a:r>
            <a:endParaRPr lang="en-US" sz="5100" dirty="0">
              <a:solidFill>
                <a:srgbClr val="000000"/>
              </a:solidFill>
              <a:latin typeface="Roboto Condensed"/>
            </a:endParaRPr>
          </a:p>
        </p:txBody>
      </p:sp>
      <p:sp>
        <p:nvSpPr>
          <p:cNvPr id="13" name="Thought Bubble: Cloud 12">
            <a:extLst>
              <a:ext uri="{FF2B5EF4-FFF2-40B4-BE49-F238E27FC236}">
                <a16:creationId xmlns:a16="http://schemas.microsoft.com/office/drawing/2014/main" id="{C7DB0C83-CDCA-9692-EE84-4F215C6F3D7D}"/>
              </a:ext>
            </a:extLst>
          </p:cNvPr>
          <p:cNvSpPr/>
          <p:nvPr/>
        </p:nvSpPr>
        <p:spPr>
          <a:xfrm>
            <a:off x="4152900" y="6900785"/>
            <a:ext cx="9982200" cy="2971800"/>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2">
            <a:extLst>
              <a:ext uri="{FF2B5EF4-FFF2-40B4-BE49-F238E27FC236}">
                <a16:creationId xmlns:a16="http://schemas.microsoft.com/office/drawing/2014/main" id="{3C1196A9-77B5-B77C-89EE-6563772B11A0}"/>
              </a:ext>
            </a:extLst>
          </p:cNvPr>
          <p:cNvSpPr txBox="1"/>
          <p:nvPr/>
        </p:nvSpPr>
        <p:spPr>
          <a:xfrm>
            <a:off x="5854966" y="7392450"/>
            <a:ext cx="6989045" cy="1835150"/>
          </a:xfrm>
          <a:prstGeom prst="rect">
            <a:avLst/>
          </a:prstGeom>
        </p:spPr>
        <p:txBody>
          <a:bodyPr lIns="0" tIns="0" rIns="0" bIns="0" rtlCol="0" anchor="t">
            <a:spAutoFit/>
          </a:bodyPr>
          <a:lstStyle/>
          <a:p>
            <a:pPr algn="ctr">
              <a:lnSpc>
                <a:spcPts val="4899"/>
              </a:lnSpc>
            </a:pPr>
            <a:r>
              <a:rPr lang="en-US" sz="3499" dirty="0" err="1">
                <a:solidFill>
                  <a:srgbClr val="000000"/>
                </a:solidFill>
                <a:latin typeface="Roboto Condensed"/>
              </a:rPr>
              <a:t>Em</a:t>
            </a:r>
            <a:r>
              <a:rPr lang="en-US" sz="3499" dirty="0">
                <a:solidFill>
                  <a:srgbClr val="000000"/>
                </a:solidFill>
                <a:latin typeface="Roboto Condensed"/>
              </a:rPr>
              <a:t> </a:t>
            </a:r>
            <a:r>
              <a:rPr lang="en-US" sz="3499" dirty="0" err="1">
                <a:solidFill>
                  <a:srgbClr val="000000"/>
                </a:solidFill>
                <a:latin typeface="Roboto Condensed"/>
              </a:rPr>
              <a:t>có</a:t>
            </a:r>
            <a:r>
              <a:rPr lang="en-US" sz="3499" dirty="0">
                <a:solidFill>
                  <a:srgbClr val="000000"/>
                </a:solidFill>
                <a:latin typeface="Roboto Condensed"/>
              </a:rPr>
              <a:t> </a:t>
            </a:r>
            <a:r>
              <a:rPr lang="en-US" sz="3499" dirty="0" err="1">
                <a:solidFill>
                  <a:srgbClr val="000000"/>
                </a:solidFill>
                <a:latin typeface="Roboto Condensed"/>
              </a:rPr>
              <a:t>nhận</a:t>
            </a:r>
            <a:r>
              <a:rPr lang="en-US" sz="3499" dirty="0">
                <a:solidFill>
                  <a:srgbClr val="000000"/>
                </a:solidFill>
                <a:latin typeface="Roboto Condensed"/>
              </a:rPr>
              <a:t> </a:t>
            </a:r>
            <a:r>
              <a:rPr lang="en-US" sz="3499" dirty="0" err="1">
                <a:solidFill>
                  <a:srgbClr val="000000"/>
                </a:solidFill>
                <a:latin typeface="Roboto Condensed"/>
              </a:rPr>
              <a:t>xét</a:t>
            </a:r>
            <a:r>
              <a:rPr lang="en-US" sz="3499" dirty="0">
                <a:solidFill>
                  <a:srgbClr val="000000"/>
                </a:solidFill>
                <a:latin typeface="Roboto Condensed"/>
              </a:rPr>
              <a:t> </a:t>
            </a:r>
            <a:r>
              <a:rPr lang="en-US" sz="3499" dirty="0" err="1">
                <a:solidFill>
                  <a:srgbClr val="000000"/>
                </a:solidFill>
                <a:latin typeface="Roboto Condensed"/>
              </a:rPr>
              <a:t>gì</a:t>
            </a:r>
            <a:r>
              <a:rPr lang="en-US" sz="3499" dirty="0">
                <a:solidFill>
                  <a:srgbClr val="000000"/>
                </a:solidFill>
                <a:latin typeface="Roboto Condensed"/>
              </a:rPr>
              <a:t> </a:t>
            </a:r>
            <a:r>
              <a:rPr lang="en-US" sz="3499" dirty="0" err="1">
                <a:solidFill>
                  <a:srgbClr val="000000"/>
                </a:solidFill>
                <a:latin typeface="Roboto Condensed"/>
              </a:rPr>
              <a:t>về</a:t>
            </a:r>
            <a:r>
              <a:rPr lang="en-US" sz="3499" dirty="0">
                <a:solidFill>
                  <a:srgbClr val="000000"/>
                </a:solidFill>
                <a:latin typeface="Roboto Condensed"/>
              </a:rPr>
              <a:t> </a:t>
            </a:r>
            <a:r>
              <a:rPr lang="en-US" sz="3499" dirty="0" err="1">
                <a:solidFill>
                  <a:srgbClr val="000000"/>
                </a:solidFill>
                <a:latin typeface="Roboto Condensed"/>
              </a:rPr>
              <a:t>tính</a:t>
            </a:r>
            <a:r>
              <a:rPr lang="en-US" sz="3499" dirty="0">
                <a:solidFill>
                  <a:srgbClr val="000000"/>
                </a:solidFill>
                <a:latin typeface="Roboto Condensed"/>
              </a:rPr>
              <a:t> </a:t>
            </a:r>
            <a:r>
              <a:rPr lang="en-US" sz="3499" dirty="0" err="1">
                <a:solidFill>
                  <a:srgbClr val="000000"/>
                </a:solidFill>
                <a:latin typeface="Roboto Condensed"/>
              </a:rPr>
              <a:t>chất</a:t>
            </a:r>
            <a:r>
              <a:rPr lang="en-US" sz="3499" dirty="0">
                <a:solidFill>
                  <a:srgbClr val="000000"/>
                </a:solidFill>
                <a:latin typeface="Roboto Condensed"/>
              </a:rPr>
              <a:t>, </a:t>
            </a:r>
            <a:r>
              <a:rPr lang="en-US" sz="3499" dirty="0" err="1">
                <a:solidFill>
                  <a:srgbClr val="000000"/>
                </a:solidFill>
                <a:latin typeface="Roboto Condensed"/>
              </a:rPr>
              <a:t>mức</a:t>
            </a:r>
            <a:r>
              <a:rPr lang="en-US" sz="3499" dirty="0">
                <a:solidFill>
                  <a:srgbClr val="000000"/>
                </a:solidFill>
                <a:latin typeface="Roboto Condensed"/>
              </a:rPr>
              <a:t> </a:t>
            </a:r>
            <a:r>
              <a:rPr lang="en-US" sz="3499" dirty="0" err="1">
                <a:solidFill>
                  <a:srgbClr val="000000"/>
                </a:solidFill>
                <a:latin typeface="Roboto Condensed"/>
              </a:rPr>
              <a:t>độ</a:t>
            </a:r>
            <a:r>
              <a:rPr lang="en-US" sz="3499" dirty="0">
                <a:solidFill>
                  <a:srgbClr val="000000"/>
                </a:solidFill>
                <a:latin typeface="Roboto Condensed"/>
              </a:rPr>
              <a:t> </a:t>
            </a:r>
            <a:r>
              <a:rPr lang="en-US" sz="3499" dirty="0" err="1">
                <a:solidFill>
                  <a:srgbClr val="000000"/>
                </a:solidFill>
                <a:latin typeface="Roboto Condensed"/>
              </a:rPr>
              <a:t>trong</a:t>
            </a:r>
            <a:r>
              <a:rPr lang="en-US" sz="3499" dirty="0">
                <a:solidFill>
                  <a:srgbClr val="000000"/>
                </a:solidFill>
                <a:latin typeface="Roboto Condensed"/>
              </a:rPr>
              <a:t> </a:t>
            </a:r>
            <a:r>
              <a:rPr lang="en-US" sz="3499" dirty="0" err="1">
                <a:solidFill>
                  <a:srgbClr val="000000"/>
                </a:solidFill>
                <a:latin typeface="Roboto Condensed"/>
              </a:rPr>
              <a:t>các</a:t>
            </a:r>
            <a:r>
              <a:rPr lang="en-US" sz="3499" dirty="0">
                <a:solidFill>
                  <a:srgbClr val="000000"/>
                </a:solidFill>
                <a:latin typeface="Roboto Condensed"/>
              </a:rPr>
              <a:t> </a:t>
            </a:r>
            <a:r>
              <a:rPr lang="en-US" sz="3499" dirty="0" err="1">
                <a:solidFill>
                  <a:srgbClr val="000000"/>
                </a:solidFill>
                <a:latin typeface="Roboto Condensed"/>
              </a:rPr>
              <a:t>cách</a:t>
            </a:r>
            <a:r>
              <a:rPr lang="en-US" sz="3499" dirty="0">
                <a:solidFill>
                  <a:srgbClr val="000000"/>
                </a:solidFill>
                <a:latin typeface="Roboto Condensed"/>
              </a:rPr>
              <a:t> </a:t>
            </a:r>
            <a:r>
              <a:rPr lang="en-US" sz="3499" dirty="0" err="1">
                <a:solidFill>
                  <a:srgbClr val="000000"/>
                </a:solidFill>
                <a:latin typeface="Roboto Condensed"/>
              </a:rPr>
              <a:t>nói</a:t>
            </a:r>
            <a:r>
              <a:rPr lang="en-US" sz="3499" dirty="0">
                <a:solidFill>
                  <a:srgbClr val="000000"/>
                </a:solidFill>
                <a:latin typeface="Roboto Condensed"/>
              </a:rPr>
              <a:t> </a:t>
            </a:r>
            <a:r>
              <a:rPr lang="en-US" sz="3499" dirty="0" err="1">
                <a:solidFill>
                  <a:srgbClr val="000000"/>
                </a:solidFill>
                <a:latin typeface="Roboto Condensed"/>
              </a:rPr>
              <a:t>này</a:t>
            </a:r>
            <a:r>
              <a:rPr lang="en-US" sz="3499" dirty="0">
                <a:solidFill>
                  <a:srgbClr val="000000"/>
                </a:solidFill>
                <a:latin typeface="Roboto Condensed"/>
              </a:rPr>
              <a:t> so </a:t>
            </a:r>
            <a:r>
              <a:rPr lang="en-US" sz="3499" dirty="0" err="1">
                <a:solidFill>
                  <a:srgbClr val="000000"/>
                </a:solidFill>
                <a:latin typeface="Roboto Condensed"/>
              </a:rPr>
              <a:t>với</a:t>
            </a:r>
            <a:r>
              <a:rPr lang="en-US" sz="3499" dirty="0">
                <a:solidFill>
                  <a:srgbClr val="000000"/>
                </a:solidFill>
                <a:latin typeface="Roboto Condensed"/>
              </a:rPr>
              <a:t> </a:t>
            </a:r>
            <a:r>
              <a:rPr lang="en-US" sz="3499" dirty="0" err="1">
                <a:solidFill>
                  <a:srgbClr val="000000"/>
                </a:solidFill>
                <a:latin typeface="Roboto Condensed"/>
              </a:rPr>
              <a:t>cách</a:t>
            </a:r>
            <a:r>
              <a:rPr lang="en-US" sz="3499" dirty="0">
                <a:solidFill>
                  <a:srgbClr val="000000"/>
                </a:solidFill>
                <a:latin typeface="Roboto Condensed"/>
              </a:rPr>
              <a:t> </a:t>
            </a:r>
            <a:r>
              <a:rPr lang="en-US" sz="3499" dirty="0" err="1">
                <a:solidFill>
                  <a:srgbClr val="000000"/>
                </a:solidFill>
                <a:latin typeface="Roboto Condensed"/>
              </a:rPr>
              <a:t>nói</a:t>
            </a:r>
            <a:r>
              <a:rPr lang="en-US" sz="3499" dirty="0">
                <a:solidFill>
                  <a:srgbClr val="000000"/>
                </a:solidFill>
                <a:latin typeface="Roboto Condensed"/>
              </a:rPr>
              <a:t> </a:t>
            </a:r>
            <a:r>
              <a:rPr lang="en-US" sz="3499" dirty="0" err="1">
                <a:solidFill>
                  <a:srgbClr val="000000"/>
                </a:solidFill>
                <a:latin typeface="Roboto Condensed"/>
              </a:rPr>
              <a:t>bình</a:t>
            </a:r>
            <a:r>
              <a:rPr lang="en-US" sz="3499" dirty="0">
                <a:solidFill>
                  <a:srgbClr val="000000"/>
                </a:solidFill>
                <a:latin typeface="Roboto Condensed"/>
              </a:rPr>
              <a:t> </a:t>
            </a:r>
            <a:r>
              <a:rPr lang="en-US" sz="3499" dirty="0" err="1">
                <a:solidFill>
                  <a:srgbClr val="000000"/>
                </a:solidFill>
                <a:latin typeface="Roboto Condensed"/>
              </a:rPr>
              <a:t>thường</a:t>
            </a:r>
            <a:r>
              <a:rPr lang="en-US" sz="3499" dirty="0">
                <a:solidFill>
                  <a:srgbClr val="000000"/>
                </a:solidFill>
                <a:latin typeface="Roboto Condensed"/>
              </a:rPr>
              <a:t>? </a:t>
            </a:r>
            <a:r>
              <a:rPr lang="en-US" sz="3499" dirty="0" err="1">
                <a:solidFill>
                  <a:srgbClr val="000000"/>
                </a:solidFill>
                <a:latin typeface="Roboto Condensed"/>
              </a:rPr>
              <a:t>Nói</a:t>
            </a:r>
            <a:r>
              <a:rPr lang="en-US" sz="3499" dirty="0">
                <a:solidFill>
                  <a:srgbClr val="000000"/>
                </a:solidFill>
                <a:latin typeface="Roboto Condensed"/>
              </a:rPr>
              <a:t> </a:t>
            </a:r>
            <a:r>
              <a:rPr lang="en-US" sz="3499" dirty="0" err="1">
                <a:solidFill>
                  <a:srgbClr val="000000"/>
                </a:solidFill>
                <a:latin typeface="Roboto Condensed"/>
              </a:rPr>
              <a:t>như</a:t>
            </a:r>
            <a:r>
              <a:rPr lang="en-US" sz="3499" dirty="0">
                <a:solidFill>
                  <a:srgbClr val="000000"/>
                </a:solidFill>
                <a:latin typeface="Roboto Condensed"/>
              </a:rPr>
              <a:t> </a:t>
            </a:r>
            <a:r>
              <a:rPr lang="en-US" sz="3499" dirty="0" err="1">
                <a:solidFill>
                  <a:srgbClr val="000000"/>
                </a:solidFill>
                <a:latin typeface="Roboto Condensed"/>
              </a:rPr>
              <a:t>vậy</a:t>
            </a:r>
            <a:r>
              <a:rPr lang="en-US" sz="3499" dirty="0">
                <a:solidFill>
                  <a:srgbClr val="000000"/>
                </a:solidFill>
                <a:latin typeface="Roboto Condensed"/>
              </a:rPr>
              <a:t> </a:t>
            </a:r>
            <a:r>
              <a:rPr lang="en-US" sz="3499" dirty="0" err="1">
                <a:solidFill>
                  <a:srgbClr val="000000"/>
                </a:solidFill>
                <a:latin typeface="Roboto Condensed"/>
              </a:rPr>
              <a:t>để</a:t>
            </a:r>
            <a:r>
              <a:rPr lang="en-US" sz="3499" dirty="0">
                <a:solidFill>
                  <a:srgbClr val="000000"/>
                </a:solidFill>
                <a:latin typeface="Roboto Condensed"/>
              </a:rPr>
              <a:t> </a:t>
            </a:r>
            <a:r>
              <a:rPr lang="en-US" sz="3499" dirty="0" err="1">
                <a:solidFill>
                  <a:srgbClr val="000000"/>
                </a:solidFill>
                <a:latin typeface="Roboto Condensed"/>
              </a:rPr>
              <a:t>làm</a:t>
            </a:r>
            <a:r>
              <a:rPr lang="en-US" sz="3499" dirty="0">
                <a:solidFill>
                  <a:srgbClr val="000000"/>
                </a:solidFill>
                <a:latin typeface="Roboto Condensed"/>
              </a:rPr>
              <a:t> </a:t>
            </a:r>
            <a:r>
              <a:rPr lang="en-US" sz="3499" dirty="0" err="1">
                <a:solidFill>
                  <a:srgbClr val="000000"/>
                </a:solidFill>
                <a:latin typeface="Roboto Condensed"/>
              </a:rPr>
              <a:t>gì</a:t>
            </a:r>
            <a:r>
              <a:rPr lang="en-US" sz="34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7245759"/>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4" name="Group 4"/>
          <p:cNvGrpSpPr/>
          <p:nvPr/>
        </p:nvGrpSpPr>
        <p:grpSpPr>
          <a:xfrm>
            <a:off x="2606557" y="4462472"/>
            <a:ext cx="13641442" cy="2288441"/>
            <a:chOff x="-281601" y="598020"/>
            <a:chExt cx="18188589" cy="3051255"/>
          </a:xfrm>
        </p:grpSpPr>
        <p:sp>
          <p:nvSpPr>
            <p:cNvPr id="5" name="TextBox 5"/>
            <p:cNvSpPr txBox="1"/>
            <p:nvPr/>
          </p:nvSpPr>
          <p:spPr>
            <a:xfrm>
              <a:off x="-281601" y="598020"/>
              <a:ext cx="18188589" cy="2393818"/>
            </a:xfrm>
            <a:prstGeom prst="rect">
              <a:avLst/>
            </a:prstGeom>
          </p:spPr>
          <p:txBody>
            <a:bodyPr wrap="square" lIns="0" tIns="0" rIns="0" bIns="0" rtlCol="0" anchor="t">
              <a:spAutoFit/>
            </a:bodyPr>
            <a:lstStyle/>
            <a:p>
              <a:pPr algn="ctr">
                <a:lnSpc>
                  <a:spcPts val="7039"/>
                </a:lnSpc>
              </a:pPr>
              <a:r>
                <a:rPr lang="en-US" sz="6399" dirty="0">
                  <a:solidFill>
                    <a:srgbClr val="1C4F59"/>
                  </a:solidFill>
                  <a:latin typeface="Paytone One" panose="020B0604020202020204" charset="0"/>
                </a:rPr>
                <a:t>BIỆN PHÁP TU TỪ </a:t>
              </a:r>
            </a:p>
            <a:p>
              <a:pPr algn="ctr">
                <a:lnSpc>
                  <a:spcPts val="7039"/>
                </a:lnSpc>
              </a:pPr>
              <a:r>
                <a:rPr lang="en-US" sz="6399" dirty="0">
                  <a:solidFill>
                    <a:srgbClr val="1C4F59"/>
                  </a:solidFill>
                  <a:latin typeface="Paytone One" panose="020B0604020202020204" charset="0"/>
                </a:rPr>
                <a:t>NÓI QUÁ - NÓI GIẢM NÓI TRÁNH</a:t>
              </a:r>
            </a:p>
          </p:txBody>
        </p:sp>
        <p:sp>
          <p:nvSpPr>
            <p:cNvPr id="6" name="TextBox 6"/>
            <p:cNvSpPr txBox="1"/>
            <p:nvPr/>
          </p:nvSpPr>
          <p:spPr>
            <a:xfrm>
              <a:off x="0" y="2825045"/>
              <a:ext cx="16869978" cy="824230"/>
            </a:xfrm>
            <a:prstGeom prst="rect">
              <a:avLst/>
            </a:prstGeom>
          </p:spPr>
          <p:txBody>
            <a:bodyPr lIns="0" tIns="0" rIns="0" bIns="0" rtlCol="0" anchor="t">
              <a:spAutoFit/>
            </a:bodyPr>
            <a:lstStyle/>
            <a:p>
              <a:pPr algn="ctr">
                <a:lnSpc>
                  <a:spcPts val="5040"/>
                </a:lnSpc>
                <a:spcBef>
                  <a:spcPct val="0"/>
                </a:spcBef>
              </a:pPr>
              <a:endParaRPr/>
            </a:p>
          </p:txBody>
        </p:sp>
      </p:grpSp>
      <p:grpSp>
        <p:nvGrpSpPr>
          <p:cNvPr id="7" name="Group 7"/>
          <p:cNvGrpSpPr/>
          <p:nvPr/>
        </p:nvGrpSpPr>
        <p:grpSpPr>
          <a:xfrm>
            <a:off x="0" y="9466902"/>
            <a:ext cx="18288000" cy="820098"/>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02374" y="6679877"/>
            <a:ext cx="5283251" cy="318916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3044">
            <a:off x="793109" y="6292883"/>
            <a:ext cx="3626896" cy="287513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3684" y="1265158"/>
            <a:ext cx="3149468" cy="324383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48435">
            <a:off x="15996545" y="1346681"/>
            <a:ext cx="3652766" cy="241746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66238" y="-809340"/>
            <a:ext cx="2493303" cy="2839165"/>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646248" y="-1554296"/>
            <a:ext cx="3057724" cy="3108592"/>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445633" y="6749961"/>
            <a:ext cx="3169477" cy="2812191"/>
          </a:xfrm>
          <a:prstGeom prst="rect">
            <a:avLst/>
          </a:prstGeom>
        </p:spPr>
      </p:pic>
      <p:sp>
        <p:nvSpPr>
          <p:cNvPr id="16" name="TextBox 16"/>
          <p:cNvSpPr txBox="1"/>
          <p:nvPr/>
        </p:nvSpPr>
        <p:spPr>
          <a:xfrm>
            <a:off x="2606557" y="3008752"/>
            <a:ext cx="12652484" cy="1005205"/>
          </a:xfrm>
          <a:prstGeom prst="rect">
            <a:avLst/>
          </a:prstGeom>
        </p:spPr>
        <p:txBody>
          <a:bodyPr lIns="0" tIns="0" rIns="0" bIns="0" rtlCol="0" anchor="t">
            <a:spAutoFit/>
          </a:bodyPr>
          <a:lstStyle/>
          <a:p>
            <a:pPr algn="ctr">
              <a:lnSpc>
                <a:spcPts val="8119"/>
              </a:lnSpc>
            </a:pPr>
            <a:r>
              <a:rPr lang="en-US" sz="5799">
                <a:solidFill>
                  <a:srgbClr val="1C4F59"/>
                </a:solidFill>
                <a:latin typeface="DejaVu Serif"/>
              </a:rPr>
              <a:t>Thực hành tiếng Việt</a:t>
            </a:r>
          </a:p>
        </p:txBody>
      </p:sp>
      <p:sp>
        <p:nvSpPr>
          <p:cNvPr id="17" name="TextBox 17"/>
          <p:cNvSpPr txBox="1"/>
          <p:nvPr/>
        </p:nvSpPr>
        <p:spPr>
          <a:xfrm>
            <a:off x="2606557" y="2132573"/>
            <a:ext cx="13423814" cy="811530"/>
          </a:xfrm>
          <a:prstGeom prst="rect">
            <a:avLst/>
          </a:prstGeom>
        </p:spPr>
        <p:txBody>
          <a:bodyPr lIns="0" tIns="0" rIns="0" bIns="0" rtlCol="0" anchor="t">
            <a:spAutoFit/>
          </a:bodyPr>
          <a:lstStyle/>
          <a:p>
            <a:pPr algn="ctr">
              <a:lnSpc>
                <a:spcPts val="6719"/>
              </a:lnSpc>
            </a:pPr>
            <a:r>
              <a:rPr lang="en-US" sz="4800">
                <a:solidFill>
                  <a:srgbClr val="1C4F59"/>
                </a:solidFill>
                <a:latin typeface="Noto Sans Bold"/>
              </a:rPr>
              <a:t>BÀI 6: TRUYỆN NGỤ NGÔN VÀ TỤC NGỮ</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99270" y="2158803"/>
            <a:ext cx="6925111" cy="3865471"/>
          </a:xfrm>
          <a:prstGeom prst="rect">
            <a:avLst/>
          </a:prstGeom>
        </p:spPr>
      </p:pic>
      <p:grpSp>
        <p:nvGrpSpPr>
          <p:cNvPr id="4" name="Group 4"/>
          <p:cNvGrpSpPr/>
          <p:nvPr/>
        </p:nvGrpSpPr>
        <p:grpSpPr>
          <a:xfrm>
            <a:off x="0" y="9472619"/>
            <a:ext cx="18288000" cy="814381"/>
            <a:chOff x="0" y="0"/>
            <a:chExt cx="24384000" cy="1085841"/>
          </a:xfrm>
        </p:grpSpPr>
        <p:grpSp>
          <p:nvGrpSpPr>
            <p:cNvPr id="5" name="Group 5"/>
            <p:cNvGrpSpPr/>
            <p:nvPr/>
          </p:nvGrpSpPr>
          <p:grpSpPr>
            <a:xfrm>
              <a:off x="0" y="0"/>
              <a:ext cx="24384000" cy="1085841"/>
              <a:chOff x="0" y="0"/>
              <a:chExt cx="6555032" cy="291901"/>
            </a:xfrm>
          </p:grpSpPr>
          <p:sp>
            <p:nvSpPr>
              <p:cNvPr id="6" name="Freeform 6"/>
              <p:cNvSpPr/>
              <p:nvPr/>
            </p:nvSpPr>
            <p:spPr>
              <a:xfrm>
                <a:off x="0" y="0"/>
                <a:ext cx="6555032" cy="291901"/>
              </a:xfrm>
              <a:custGeom>
                <a:avLst/>
                <a:gdLst/>
                <a:ahLst/>
                <a:cxnLst/>
                <a:rect l="l" t="t" r="r" b="b"/>
                <a:pathLst>
                  <a:path w="6555032" h="291901">
                    <a:moveTo>
                      <a:pt x="0" y="0"/>
                    </a:moveTo>
                    <a:lnTo>
                      <a:pt x="6555032" y="0"/>
                    </a:lnTo>
                    <a:lnTo>
                      <a:pt x="6555032" y="291901"/>
                    </a:lnTo>
                    <a:lnTo>
                      <a:pt x="0" y="291901"/>
                    </a:lnTo>
                    <a:close/>
                  </a:path>
                </a:pathLst>
              </a:custGeom>
              <a:solidFill>
                <a:srgbClr val="FADECC"/>
              </a:solidFill>
            </p:spPr>
          </p:sp>
        </p:grpSp>
        <p:sp>
          <p:nvSpPr>
            <p:cNvPr id="7" name="TextBox 7"/>
            <p:cNvSpPr txBox="1"/>
            <p:nvPr/>
          </p:nvSpPr>
          <p:spPr>
            <a:xfrm>
              <a:off x="14605159" y="332757"/>
              <a:ext cx="9251474" cy="365079"/>
            </a:xfrm>
            <a:prstGeom prst="rect">
              <a:avLst/>
            </a:prstGeom>
          </p:spPr>
          <p:txBody>
            <a:bodyPr lIns="0" tIns="0" rIns="0" bIns="0" rtlCol="0" anchor="t">
              <a:spAutoFit/>
            </a:bodyPr>
            <a:lstStyle/>
            <a:p>
              <a:pPr algn="r">
                <a:lnSpc>
                  <a:spcPts val="2239"/>
                </a:lnSpc>
                <a:spcBef>
                  <a:spcPct val="0"/>
                </a:spcBef>
              </a:pPr>
              <a:endParaRPr/>
            </a:p>
          </p:txBody>
        </p:sp>
      </p:grpSp>
      <p:sp>
        <p:nvSpPr>
          <p:cNvPr id="8" name="TextBox 8"/>
          <p:cNvSpPr txBox="1"/>
          <p:nvPr/>
        </p:nvSpPr>
        <p:spPr>
          <a:xfrm>
            <a:off x="481050" y="428428"/>
            <a:ext cx="14073150" cy="1464945"/>
          </a:xfrm>
          <a:prstGeom prst="rect">
            <a:avLst/>
          </a:prstGeom>
        </p:spPr>
        <p:txBody>
          <a:bodyPr wrap="square" lIns="0" tIns="0" rIns="0" bIns="0" rtlCol="0" anchor="t">
            <a:spAutoFit/>
          </a:bodyPr>
          <a:lstStyle/>
          <a:p>
            <a:pPr algn="just">
              <a:lnSpc>
                <a:spcPts val="5880"/>
              </a:lnSpc>
            </a:pPr>
            <a:r>
              <a:rPr lang="en-US" sz="4200" dirty="0">
                <a:solidFill>
                  <a:srgbClr val="ED5D3D"/>
                </a:solidFill>
                <a:latin typeface="Paytone One"/>
              </a:rPr>
              <a:t>I. </a:t>
            </a:r>
            <a:r>
              <a:rPr lang="en-US" sz="4200" dirty="0" err="1">
                <a:solidFill>
                  <a:srgbClr val="ED5D3D"/>
                </a:solidFill>
                <a:latin typeface="Paytone One"/>
              </a:rPr>
              <a:t>Đặc</a:t>
            </a:r>
            <a:r>
              <a:rPr lang="en-US" sz="4200" dirty="0">
                <a:solidFill>
                  <a:srgbClr val="ED5D3D"/>
                </a:solidFill>
                <a:latin typeface="Paytone One"/>
              </a:rPr>
              <a:t> </a:t>
            </a:r>
            <a:r>
              <a:rPr lang="en-US" sz="4200" dirty="0" err="1">
                <a:solidFill>
                  <a:srgbClr val="ED5D3D"/>
                </a:solidFill>
                <a:latin typeface="Paytone One"/>
              </a:rPr>
              <a:t>điểm</a:t>
            </a:r>
            <a:r>
              <a:rPr lang="en-US" sz="4200" dirty="0">
                <a:solidFill>
                  <a:srgbClr val="ED5D3D"/>
                </a:solidFill>
                <a:latin typeface="Paytone One"/>
              </a:rPr>
              <a:t> </a:t>
            </a:r>
            <a:r>
              <a:rPr lang="en-US" sz="4200" dirty="0" err="1">
                <a:solidFill>
                  <a:srgbClr val="ED5D3D"/>
                </a:solidFill>
                <a:latin typeface="Paytone One"/>
              </a:rPr>
              <a:t>và</a:t>
            </a:r>
            <a:r>
              <a:rPr lang="en-US" sz="4200" dirty="0">
                <a:solidFill>
                  <a:srgbClr val="ED5D3D"/>
                </a:solidFill>
                <a:latin typeface="Paytone One"/>
              </a:rPr>
              <a:t> </a:t>
            </a:r>
            <a:r>
              <a:rPr lang="en-US" sz="4200" dirty="0" err="1">
                <a:solidFill>
                  <a:srgbClr val="ED5D3D"/>
                </a:solidFill>
                <a:latin typeface="Paytone One"/>
              </a:rPr>
              <a:t>tác</a:t>
            </a:r>
            <a:r>
              <a:rPr lang="en-US" sz="4200" dirty="0">
                <a:solidFill>
                  <a:srgbClr val="ED5D3D"/>
                </a:solidFill>
                <a:latin typeface="Paytone One"/>
              </a:rPr>
              <a:t> </a:t>
            </a:r>
            <a:r>
              <a:rPr lang="en-US" sz="4200" dirty="0" err="1">
                <a:solidFill>
                  <a:srgbClr val="ED5D3D"/>
                </a:solidFill>
                <a:latin typeface="Paytone One"/>
              </a:rPr>
              <a:t>dụng</a:t>
            </a:r>
            <a:r>
              <a:rPr lang="en-US" sz="4200" dirty="0">
                <a:solidFill>
                  <a:srgbClr val="ED5D3D"/>
                </a:solidFill>
                <a:latin typeface="Paytone One"/>
              </a:rPr>
              <a:t> </a:t>
            </a:r>
            <a:r>
              <a:rPr lang="en-US" sz="4200" dirty="0" err="1">
                <a:solidFill>
                  <a:srgbClr val="ED5D3D"/>
                </a:solidFill>
                <a:latin typeface="Paytone One"/>
              </a:rPr>
              <a:t>của</a:t>
            </a:r>
            <a:r>
              <a:rPr lang="en-US" sz="4200" dirty="0">
                <a:solidFill>
                  <a:srgbClr val="ED5D3D"/>
                </a:solidFill>
                <a:latin typeface="Paytone One"/>
              </a:rPr>
              <a:t> </a:t>
            </a:r>
            <a:r>
              <a:rPr lang="en-US" sz="4200" dirty="0" err="1">
                <a:solidFill>
                  <a:srgbClr val="ED5D3D"/>
                </a:solidFill>
                <a:latin typeface="Paytone One"/>
              </a:rPr>
              <a:t>biện</a:t>
            </a:r>
            <a:r>
              <a:rPr lang="en-US" sz="4200" dirty="0">
                <a:solidFill>
                  <a:srgbClr val="ED5D3D"/>
                </a:solidFill>
                <a:latin typeface="Paytone One"/>
              </a:rPr>
              <a:t> </a:t>
            </a:r>
            <a:r>
              <a:rPr lang="en-US" sz="4200" dirty="0" err="1">
                <a:solidFill>
                  <a:srgbClr val="ED5D3D"/>
                </a:solidFill>
                <a:latin typeface="Paytone One"/>
              </a:rPr>
              <a:t>pháp</a:t>
            </a:r>
            <a:r>
              <a:rPr lang="en-US" sz="4200" dirty="0">
                <a:solidFill>
                  <a:srgbClr val="ED5D3D"/>
                </a:solidFill>
                <a:latin typeface="Paytone One"/>
              </a:rPr>
              <a:t> </a:t>
            </a:r>
            <a:r>
              <a:rPr lang="en-US" sz="4200" dirty="0" err="1">
                <a:solidFill>
                  <a:srgbClr val="ED5D3D"/>
                </a:solidFill>
                <a:latin typeface="Paytone One"/>
              </a:rPr>
              <a:t>tu</a:t>
            </a:r>
            <a:r>
              <a:rPr lang="en-US" sz="4200" dirty="0">
                <a:solidFill>
                  <a:srgbClr val="ED5D3D"/>
                </a:solidFill>
                <a:latin typeface="Paytone One"/>
              </a:rPr>
              <a:t> </a:t>
            </a:r>
            <a:r>
              <a:rPr lang="en-US" sz="4200" dirty="0" err="1">
                <a:solidFill>
                  <a:srgbClr val="ED5D3D"/>
                </a:solidFill>
                <a:latin typeface="Paytone One"/>
              </a:rPr>
              <a:t>từ</a:t>
            </a:r>
            <a:r>
              <a:rPr lang="en-US" sz="4200" dirty="0">
                <a:solidFill>
                  <a:srgbClr val="ED5D3D"/>
                </a:solidFill>
                <a:latin typeface="Paytone One"/>
              </a:rPr>
              <a:t> </a:t>
            </a:r>
            <a:r>
              <a:rPr lang="en-US" sz="4200" dirty="0" err="1">
                <a:solidFill>
                  <a:srgbClr val="ED5D3D"/>
                </a:solidFill>
                <a:latin typeface="Paytone One"/>
              </a:rPr>
              <a:t>nói</a:t>
            </a:r>
            <a:r>
              <a:rPr lang="en-US" sz="4200" dirty="0">
                <a:solidFill>
                  <a:srgbClr val="ED5D3D"/>
                </a:solidFill>
                <a:latin typeface="Paytone One"/>
              </a:rPr>
              <a:t> </a:t>
            </a:r>
            <a:r>
              <a:rPr lang="en-US" sz="4200" dirty="0" err="1">
                <a:solidFill>
                  <a:srgbClr val="ED5D3D"/>
                </a:solidFill>
                <a:latin typeface="Paytone One"/>
              </a:rPr>
              <a:t>quá</a:t>
            </a:r>
            <a:r>
              <a:rPr lang="en-US" sz="4200" dirty="0">
                <a:solidFill>
                  <a:srgbClr val="ED5D3D"/>
                </a:solidFill>
                <a:latin typeface="Paytone One"/>
              </a:rPr>
              <a:t>, </a:t>
            </a:r>
            <a:r>
              <a:rPr lang="en-US" sz="4200" dirty="0" err="1">
                <a:solidFill>
                  <a:srgbClr val="ED5D3D"/>
                </a:solidFill>
                <a:latin typeface="Paytone One"/>
              </a:rPr>
              <a:t>nói</a:t>
            </a:r>
            <a:r>
              <a:rPr lang="en-US" sz="4200" dirty="0">
                <a:solidFill>
                  <a:srgbClr val="ED5D3D"/>
                </a:solidFill>
                <a:latin typeface="Paytone One"/>
              </a:rPr>
              <a:t> </a:t>
            </a:r>
            <a:r>
              <a:rPr lang="en-US" sz="4200" dirty="0" err="1">
                <a:solidFill>
                  <a:srgbClr val="ED5D3D"/>
                </a:solidFill>
                <a:latin typeface="Paytone One"/>
              </a:rPr>
              <a:t>giảm</a:t>
            </a:r>
            <a:r>
              <a:rPr lang="en-US" sz="4200" dirty="0">
                <a:solidFill>
                  <a:srgbClr val="ED5D3D"/>
                </a:solidFill>
                <a:latin typeface="Paytone One"/>
              </a:rPr>
              <a:t> - </a:t>
            </a:r>
            <a:r>
              <a:rPr lang="en-US" sz="4200" dirty="0" err="1">
                <a:solidFill>
                  <a:srgbClr val="ED5D3D"/>
                </a:solidFill>
                <a:latin typeface="Paytone One"/>
              </a:rPr>
              <a:t>nói</a:t>
            </a:r>
            <a:r>
              <a:rPr lang="en-US" sz="4200" dirty="0">
                <a:solidFill>
                  <a:srgbClr val="ED5D3D"/>
                </a:solidFill>
                <a:latin typeface="Paytone One"/>
              </a:rPr>
              <a:t> </a:t>
            </a:r>
            <a:r>
              <a:rPr lang="en-US" sz="4200" dirty="0" err="1">
                <a:solidFill>
                  <a:srgbClr val="ED5D3D"/>
                </a:solidFill>
                <a:latin typeface="Paytone One"/>
              </a:rPr>
              <a:t>tránh</a:t>
            </a:r>
            <a:endParaRPr lang="en-US" sz="4200" dirty="0">
              <a:solidFill>
                <a:srgbClr val="ED5D3D"/>
              </a:solidFill>
              <a:latin typeface="Paytone One"/>
            </a:endParaRPr>
          </a:p>
        </p:txBody>
      </p:sp>
      <p:sp>
        <p:nvSpPr>
          <p:cNvPr id="9" name="TextBox 9"/>
          <p:cNvSpPr txBox="1"/>
          <p:nvPr/>
        </p:nvSpPr>
        <p:spPr>
          <a:xfrm>
            <a:off x="481051" y="2972952"/>
            <a:ext cx="7824750" cy="4592320"/>
          </a:xfrm>
          <a:prstGeom prst="rect">
            <a:avLst/>
          </a:prstGeom>
        </p:spPr>
        <p:txBody>
          <a:bodyPr wrap="square" lIns="0" tIns="0" rIns="0" bIns="0" rtlCol="0" anchor="t">
            <a:spAutoFit/>
          </a:bodyPr>
          <a:lstStyle/>
          <a:p>
            <a:pPr algn="just">
              <a:lnSpc>
                <a:spcPts val="7279"/>
              </a:lnSpc>
            </a:pPr>
            <a:r>
              <a:rPr lang="en-US" sz="5199" b="1" dirty="0" err="1">
                <a:solidFill>
                  <a:srgbClr val="000000"/>
                </a:solidFill>
                <a:latin typeface="DejaVu Serif"/>
              </a:rPr>
              <a:t>Yêu</a:t>
            </a:r>
            <a:r>
              <a:rPr lang="en-US" sz="5199" b="1" dirty="0">
                <a:solidFill>
                  <a:srgbClr val="000000"/>
                </a:solidFill>
                <a:latin typeface="DejaVu Serif"/>
              </a:rPr>
              <a:t> </a:t>
            </a:r>
            <a:r>
              <a:rPr lang="en-US" sz="5199" b="1" dirty="0" err="1">
                <a:solidFill>
                  <a:srgbClr val="000000"/>
                </a:solidFill>
                <a:latin typeface="DejaVu Serif"/>
              </a:rPr>
              <a:t>cầu</a:t>
            </a:r>
            <a:r>
              <a:rPr lang="en-US" sz="5199" b="1" dirty="0">
                <a:solidFill>
                  <a:srgbClr val="000000"/>
                </a:solidFill>
                <a:latin typeface="DejaVu Serif"/>
              </a:rPr>
              <a:t>:</a:t>
            </a:r>
          </a:p>
          <a:p>
            <a:pPr marL="1122679" lvl="1" indent="-561340" algn="just">
              <a:lnSpc>
                <a:spcPts val="7279"/>
              </a:lnSpc>
              <a:buFont typeface="Arial"/>
              <a:buChar char="•"/>
            </a:pPr>
            <a:r>
              <a:rPr lang="en-US" sz="5199" dirty="0" err="1">
                <a:solidFill>
                  <a:srgbClr val="000000"/>
                </a:solidFill>
                <a:latin typeface="DejaVu Serif"/>
              </a:rPr>
              <a:t>Thảo</a:t>
            </a:r>
            <a:r>
              <a:rPr lang="en-US" sz="5199" dirty="0">
                <a:solidFill>
                  <a:srgbClr val="000000"/>
                </a:solidFill>
                <a:latin typeface="DejaVu Serif"/>
              </a:rPr>
              <a:t> </a:t>
            </a:r>
            <a:r>
              <a:rPr lang="en-US" sz="5199" dirty="0" err="1">
                <a:solidFill>
                  <a:srgbClr val="000000"/>
                </a:solidFill>
                <a:latin typeface="DejaVu Serif"/>
              </a:rPr>
              <a:t>luận</a:t>
            </a:r>
            <a:r>
              <a:rPr lang="en-US" sz="5199" dirty="0">
                <a:solidFill>
                  <a:srgbClr val="000000"/>
                </a:solidFill>
                <a:latin typeface="DejaVu Serif"/>
              </a:rPr>
              <a:t> </a:t>
            </a:r>
            <a:r>
              <a:rPr lang="en-US" sz="5199" dirty="0" err="1">
                <a:solidFill>
                  <a:srgbClr val="000000"/>
                </a:solidFill>
                <a:latin typeface="DejaVu Serif"/>
              </a:rPr>
              <a:t>nhóm</a:t>
            </a:r>
            <a:r>
              <a:rPr lang="en-US" sz="5199" dirty="0">
                <a:solidFill>
                  <a:srgbClr val="000000"/>
                </a:solidFill>
                <a:latin typeface="DejaVu Serif"/>
              </a:rPr>
              <a:t> </a:t>
            </a:r>
            <a:r>
              <a:rPr lang="en-US" sz="5199" dirty="0" err="1">
                <a:solidFill>
                  <a:srgbClr val="000000"/>
                </a:solidFill>
                <a:latin typeface="DejaVu Serif"/>
              </a:rPr>
              <a:t>đôi</a:t>
            </a:r>
            <a:r>
              <a:rPr lang="en-US" sz="5199" dirty="0">
                <a:solidFill>
                  <a:srgbClr val="000000"/>
                </a:solidFill>
                <a:latin typeface="DejaVu Serif"/>
              </a:rPr>
              <a:t>, </a:t>
            </a:r>
            <a:r>
              <a:rPr lang="en-US" sz="5199" dirty="0" err="1">
                <a:solidFill>
                  <a:srgbClr val="000000"/>
                </a:solidFill>
                <a:latin typeface="DejaVu Serif"/>
              </a:rPr>
              <a:t>hoàn</a:t>
            </a:r>
            <a:r>
              <a:rPr lang="en-US" sz="5199" dirty="0">
                <a:solidFill>
                  <a:srgbClr val="000000"/>
                </a:solidFill>
                <a:latin typeface="DejaVu Serif"/>
              </a:rPr>
              <a:t> </a:t>
            </a:r>
            <a:r>
              <a:rPr lang="en-US" sz="5199" dirty="0" err="1">
                <a:solidFill>
                  <a:srgbClr val="000000"/>
                </a:solidFill>
                <a:latin typeface="DejaVu Serif"/>
              </a:rPr>
              <a:t>thành</a:t>
            </a:r>
            <a:r>
              <a:rPr lang="en-US" sz="5199" dirty="0">
                <a:solidFill>
                  <a:srgbClr val="000000"/>
                </a:solidFill>
                <a:latin typeface="DejaVu Serif"/>
              </a:rPr>
              <a:t> </a:t>
            </a:r>
            <a:r>
              <a:rPr lang="en-US" sz="5199" dirty="0" err="1">
                <a:solidFill>
                  <a:srgbClr val="000000"/>
                </a:solidFill>
                <a:latin typeface="DejaVu Serif"/>
              </a:rPr>
              <a:t>phiếu</a:t>
            </a:r>
            <a:r>
              <a:rPr lang="en-US" sz="5199" dirty="0">
                <a:solidFill>
                  <a:srgbClr val="000000"/>
                </a:solidFill>
                <a:latin typeface="DejaVu Serif"/>
              </a:rPr>
              <a:t> </a:t>
            </a:r>
            <a:r>
              <a:rPr lang="en-US" sz="5199" dirty="0" err="1">
                <a:solidFill>
                  <a:srgbClr val="000000"/>
                </a:solidFill>
                <a:latin typeface="DejaVu Serif"/>
              </a:rPr>
              <a:t>học</a:t>
            </a:r>
            <a:r>
              <a:rPr lang="en-US" sz="5199" dirty="0">
                <a:solidFill>
                  <a:srgbClr val="000000"/>
                </a:solidFill>
                <a:latin typeface="DejaVu Serif"/>
              </a:rPr>
              <a:t> </a:t>
            </a:r>
            <a:r>
              <a:rPr lang="en-US" sz="5199" dirty="0" err="1">
                <a:solidFill>
                  <a:srgbClr val="000000"/>
                </a:solidFill>
                <a:latin typeface="DejaVu Serif"/>
              </a:rPr>
              <a:t>tập</a:t>
            </a:r>
            <a:r>
              <a:rPr lang="en-US" sz="5199" dirty="0">
                <a:solidFill>
                  <a:srgbClr val="000000"/>
                </a:solidFill>
                <a:latin typeface="DejaVu Serif"/>
              </a:rPr>
              <a:t> </a:t>
            </a:r>
            <a:r>
              <a:rPr lang="en-US" sz="5199" dirty="0" err="1">
                <a:solidFill>
                  <a:srgbClr val="000000"/>
                </a:solidFill>
                <a:latin typeface="DejaVu Serif"/>
              </a:rPr>
              <a:t>số</a:t>
            </a:r>
            <a:r>
              <a:rPr lang="en-US" sz="5199" dirty="0">
                <a:solidFill>
                  <a:srgbClr val="000000"/>
                </a:solidFill>
                <a:latin typeface="DejaVu Serif"/>
              </a:rPr>
              <a:t> 1.</a:t>
            </a:r>
          </a:p>
          <a:p>
            <a:pPr marL="1122679" lvl="1" indent="-561340" algn="just">
              <a:lnSpc>
                <a:spcPts val="7279"/>
              </a:lnSpc>
              <a:buFont typeface="Arial"/>
              <a:buChar char="•"/>
            </a:pPr>
            <a:r>
              <a:rPr lang="en-US" sz="5199" dirty="0" err="1">
                <a:solidFill>
                  <a:srgbClr val="000000"/>
                </a:solidFill>
                <a:latin typeface="DejaVu Serif"/>
              </a:rPr>
              <a:t>Thời</a:t>
            </a:r>
            <a:r>
              <a:rPr lang="en-US" sz="5199" dirty="0">
                <a:solidFill>
                  <a:srgbClr val="000000"/>
                </a:solidFill>
                <a:latin typeface="DejaVu Serif"/>
              </a:rPr>
              <a:t> </a:t>
            </a:r>
            <a:r>
              <a:rPr lang="en-US" sz="5199" dirty="0" err="1">
                <a:solidFill>
                  <a:srgbClr val="000000"/>
                </a:solidFill>
                <a:latin typeface="DejaVu Serif"/>
              </a:rPr>
              <a:t>gian</a:t>
            </a:r>
            <a:r>
              <a:rPr lang="en-US" sz="5199" dirty="0">
                <a:solidFill>
                  <a:srgbClr val="000000"/>
                </a:solidFill>
                <a:latin typeface="DejaVu Serif"/>
              </a:rPr>
              <a:t>: 4 </a:t>
            </a:r>
            <a:r>
              <a:rPr lang="en-US" sz="5199" dirty="0" err="1">
                <a:solidFill>
                  <a:srgbClr val="000000"/>
                </a:solidFill>
                <a:latin typeface="DejaVu Serif"/>
              </a:rPr>
              <a:t>phút</a:t>
            </a:r>
            <a:endParaRPr lang="en-US" sz="5199" dirty="0">
              <a:solidFill>
                <a:srgbClr val="000000"/>
              </a:solidFill>
              <a:latin typeface="DejaVu Serif"/>
            </a:endParaRPr>
          </a:p>
        </p:txBody>
      </p:sp>
      <p:pic>
        <p:nvPicPr>
          <p:cNvPr id="10" name="4-minute-countdown-timer-Đồng-hồ-đếm-ngược-4-phút-COUNTDOWN-_1_">
            <a:hlinkClick r:id="" action="ppaction://media"/>
            <a:extLst>
              <a:ext uri="{FF2B5EF4-FFF2-40B4-BE49-F238E27FC236}">
                <a16:creationId xmlns:a16="http://schemas.microsoft.com/office/drawing/2014/main" id="{3EA61304-7731-7281-3D7D-816057C250A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01400" y="2891557"/>
            <a:ext cx="3055188" cy="1718543"/>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25181" y="1821860"/>
            <a:ext cx="3415639" cy="7632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668159"/>
            <a:ext cx="7781925" cy="3878162"/>
            <a:chOff x="0" y="0"/>
            <a:chExt cx="4186928" cy="2086577"/>
          </a:xfrm>
        </p:grpSpPr>
        <p:sp>
          <p:nvSpPr>
            <p:cNvPr id="3" name="Freeform 3"/>
            <p:cNvSpPr/>
            <p:nvPr/>
          </p:nvSpPr>
          <p:spPr>
            <a:xfrm>
              <a:off x="0" y="0"/>
              <a:ext cx="4186928" cy="2086577"/>
            </a:xfrm>
            <a:custGeom>
              <a:avLst/>
              <a:gdLst/>
              <a:ahLst/>
              <a:cxnLst/>
              <a:rect l="l" t="t" r="r" b="b"/>
              <a:pathLst>
                <a:path w="4186928" h="2086577">
                  <a:moveTo>
                    <a:pt x="4062468" y="2086577"/>
                  </a:moveTo>
                  <a:lnTo>
                    <a:pt x="124460" y="2086577"/>
                  </a:lnTo>
                  <a:cubicBezTo>
                    <a:pt x="55880" y="2086577"/>
                    <a:pt x="0" y="2030697"/>
                    <a:pt x="0" y="1962117"/>
                  </a:cubicBezTo>
                  <a:lnTo>
                    <a:pt x="0" y="124460"/>
                  </a:lnTo>
                  <a:cubicBezTo>
                    <a:pt x="0" y="55880"/>
                    <a:pt x="55880" y="0"/>
                    <a:pt x="124460" y="0"/>
                  </a:cubicBezTo>
                  <a:lnTo>
                    <a:pt x="4062468" y="0"/>
                  </a:lnTo>
                  <a:cubicBezTo>
                    <a:pt x="4131048" y="0"/>
                    <a:pt x="4186928" y="55880"/>
                    <a:pt x="4186928" y="124460"/>
                  </a:cubicBezTo>
                  <a:lnTo>
                    <a:pt x="4186928" y="1962117"/>
                  </a:lnTo>
                  <a:cubicBezTo>
                    <a:pt x="4186928" y="2030697"/>
                    <a:pt x="4131048" y="2086577"/>
                    <a:pt x="4062468" y="2086577"/>
                  </a:cubicBezTo>
                  <a:close/>
                </a:path>
              </a:pathLst>
            </a:custGeom>
            <a:solidFill>
              <a:srgbClr val="FFFFFF"/>
            </a:solidFill>
          </p:spPr>
        </p:sp>
      </p:grpSp>
      <p:grpSp>
        <p:nvGrpSpPr>
          <p:cNvPr id="4" name="Group 4"/>
          <p:cNvGrpSpPr/>
          <p:nvPr/>
        </p:nvGrpSpPr>
        <p:grpSpPr>
          <a:xfrm>
            <a:off x="1028700" y="6041621"/>
            <a:ext cx="7781925" cy="2550232"/>
            <a:chOff x="0" y="0"/>
            <a:chExt cx="4186928" cy="1372108"/>
          </a:xfrm>
        </p:grpSpPr>
        <p:sp>
          <p:nvSpPr>
            <p:cNvPr id="5" name="Freeform 5"/>
            <p:cNvSpPr/>
            <p:nvPr/>
          </p:nvSpPr>
          <p:spPr>
            <a:xfrm>
              <a:off x="0" y="0"/>
              <a:ext cx="4186928" cy="1372108"/>
            </a:xfrm>
            <a:custGeom>
              <a:avLst/>
              <a:gdLst/>
              <a:ahLst/>
              <a:cxnLst/>
              <a:rect l="l" t="t" r="r" b="b"/>
              <a:pathLst>
                <a:path w="4186928" h="1372108">
                  <a:moveTo>
                    <a:pt x="4062468" y="1372108"/>
                  </a:moveTo>
                  <a:lnTo>
                    <a:pt x="124460" y="1372108"/>
                  </a:lnTo>
                  <a:cubicBezTo>
                    <a:pt x="55880" y="1372108"/>
                    <a:pt x="0" y="1316228"/>
                    <a:pt x="0" y="1247648"/>
                  </a:cubicBezTo>
                  <a:lnTo>
                    <a:pt x="0" y="124460"/>
                  </a:lnTo>
                  <a:cubicBezTo>
                    <a:pt x="0" y="55880"/>
                    <a:pt x="55880" y="0"/>
                    <a:pt x="124460" y="0"/>
                  </a:cubicBezTo>
                  <a:lnTo>
                    <a:pt x="4062468" y="0"/>
                  </a:lnTo>
                  <a:cubicBezTo>
                    <a:pt x="4131048" y="0"/>
                    <a:pt x="4186928" y="55880"/>
                    <a:pt x="4186928" y="124460"/>
                  </a:cubicBezTo>
                  <a:lnTo>
                    <a:pt x="4186928" y="1247648"/>
                  </a:lnTo>
                  <a:cubicBezTo>
                    <a:pt x="4186928" y="1316228"/>
                    <a:pt x="4131048" y="1372108"/>
                    <a:pt x="4062468" y="1372108"/>
                  </a:cubicBezTo>
                  <a:close/>
                </a:path>
              </a:pathLst>
            </a:custGeom>
            <a:solidFill>
              <a:srgbClr val="FFFFFF"/>
            </a:solidFill>
          </p:spPr>
        </p:sp>
      </p:grpSp>
      <p:grpSp>
        <p:nvGrpSpPr>
          <p:cNvPr id="6" name="Group 6"/>
          <p:cNvGrpSpPr/>
          <p:nvPr/>
        </p:nvGrpSpPr>
        <p:grpSpPr>
          <a:xfrm>
            <a:off x="1298389" y="6170704"/>
            <a:ext cx="7242548" cy="2956751"/>
            <a:chOff x="0" y="0"/>
            <a:chExt cx="9656730" cy="3942335"/>
          </a:xfrm>
        </p:grpSpPr>
        <p:sp>
          <p:nvSpPr>
            <p:cNvPr id="7" name="TextBox 7"/>
            <p:cNvSpPr txBox="1"/>
            <p:nvPr/>
          </p:nvSpPr>
          <p:spPr>
            <a:xfrm>
              <a:off x="0" y="19050"/>
              <a:ext cx="9656730" cy="823722"/>
            </a:xfrm>
            <a:prstGeom prst="rect">
              <a:avLst/>
            </a:prstGeom>
          </p:spPr>
          <p:txBody>
            <a:bodyPr lIns="0" tIns="0" rIns="0" bIns="0" rtlCol="0" anchor="t">
              <a:spAutoFit/>
            </a:bodyPr>
            <a:lstStyle/>
            <a:p>
              <a:pPr algn="ctr">
                <a:lnSpc>
                  <a:spcPts val="4788"/>
                </a:lnSpc>
              </a:pPr>
              <a:r>
                <a:rPr lang="en-US" sz="4200">
                  <a:solidFill>
                    <a:srgbClr val="1C4F59"/>
                  </a:solidFill>
                  <a:latin typeface="Roboto Condensed Bold"/>
                </a:rPr>
                <a:t>Tác dụng</a:t>
              </a:r>
            </a:p>
          </p:txBody>
        </p:sp>
        <p:sp>
          <p:nvSpPr>
            <p:cNvPr id="8" name="TextBox 8"/>
            <p:cNvSpPr txBox="1"/>
            <p:nvPr/>
          </p:nvSpPr>
          <p:spPr>
            <a:xfrm>
              <a:off x="0" y="1027318"/>
              <a:ext cx="9656730" cy="2915285"/>
            </a:xfrm>
            <a:prstGeom prst="rect">
              <a:avLst/>
            </a:prstGeom>
          </p:spPr>
          <p:txBody>
            <a:bodyPr lIns="0" tIns="0" rIns="0" bIns="0" rtlCol="0" anchor="t">
              <a:spAutoFit/>
            </a:bodyPr>
            <a:lstStyle/>
            <a:p>
              <a:pPr algn="ctr">
                <a:lnSpc>
                  <a:spcPts val="5880"/>
                </a:lnSpc>
              </a:pPr>
              <a:r>
                <a:rPr lang="en-US" sz="4200">
                  <a:solidFill>
                    <a:srgbClr val="1C4F59"/>
                  </a:solidFill>
                  <a:latin typeface="Roboto Condensed"/>
                </a:rPr>
                <a:t>- Gây ấn tượng đặc biệt.</a:t>
              </a:r>
            </a:p>
            <a:p>
              <a:pPr algn="ctr">
                <a:lnSpc>
                  <a:spcPts val="5880"/>
                </a:lnSpc>
              </a:pPr>
              <a:r>
                <a:rPr lang="en-US" sz="4200">
                  <a:solidFill>
                    <a:srgbClr val="1C4F59"/>
                  </a:solidFill>
                  <a:latin typeface="Roboto Condensed"/>
                </a:rPr>
                <a:t>- Tăng sức biểu cảm.</a:t>
              </a:r>
            </a:p>
            <a:p>
              <a:pPr algn="ctr">
                <a:lnSpc>
                  <a:spcPts val="5880"/>
                </a:lnSpc>
              </a:pPr>
              <a:endParaRPr lang="en-US" sz="4200">
                <a:solidFill>
                  <a:srgbClr val="1C4F59"/>
                </a:solidFill>
                <a:latin typeface="Roboto Condensed"/>
              </a:endParaRPr>
            </a:p>
          </p:txBody>
        </p:sp>
      </p:grpSp>
      <p:grpSp>
        <p:nvGrpSpPr>
          <p:cNvPr id="9" name="Group 9"/>
          <p:cNvGrpSpPr/>
          <p:nvPr/>
        </p:nvGrpSpPr>
        <p:grpSpPr>
          <a:xfrm>
            <a:off x="10441372" y="6041621"/>
            <a:ext cx="6906224" cy="2550232"/>
            <a:chOff x="0" y="0"/>
            <a:chExt cx="3715773" cy="1372108"/>
          </a:xfrm>
        </p:grpSpPr>
        <p:sp>
          <p:nvSpPr>
            <p:cNvPr id="10" name="Freeform 10"/>
            <p:cNvSpPr/>
            <p:nvPr/>
          </p:nvSpPr>
          <p:spPr>
            <a:xfrm>
              <a:off x="0" y="0"/>
              <a:ext cx="3715773" cy="1372108"/>
            </a:xfrm>
            <a:custGeom>
              <a:avLst/>
              <a:gdLst/>
              <a:ahLst/>
              <a:cxnLst/>
              <a:rect l="l" t="t" r="r" b="b"/>
              <a:pathLst>
                <a:path w="3715773" h="1372108">
                  <a:moveTo>
                    <a:pt x="3591313" y="1372108"/>
                  </a:moveTo>
                  <a:lnTo>
                    <a:pt x="124460" y="1372108"/>
                  </a:lnTo>
                  <a:cubicBezTo>
                    <a:pt x="55880" y="1372108"/>
                    <a:pt x="0" y="1316228"/>
                    <a:pt x="0" y="1247648"/>
                  </a:cubicBezTo>
                  <a:lnTo>
                    <a:pt x="0" y="124460"/>
                  </a:lnTo>
                  <a:cubicBezTo>
                    <a:pt x="0" y="55880"/>
                    <a:pt x="55880" y="0"/>
                    <a:pt x="124460" y="0"/>
                  </a:cubicBezTo>
                  <a:lnTo>
                    <a:pt x="3591313" y="0"/>
                  </a:lnTo>
                  <a:cubicBezTo>
                    <a:pt x="3659893" y="0"/>
                    <a:pt x="3715773" y="55880"/>
                    <a:pt x="3715773" y="124460"/>
                  </a:cubicBezTo>
                  <a:lnTo>
                    <a:pt x="3715773" y="1247648"/>
                  </a:lnTo>
                  <a:cubicBezTo>
                    <a:pt x="3715773" y="1316228"/>
                    <a:pt x="3659893" y="1372108"/>
                    <a:pt x="3591313" y="1372108"/>
                  </a:cubicBezTo>
                  <a:close/>
                </a:path>
              </a:pathLst>
            </a:custGeom>
            <a:solidFill>
              <a:srgbClr val="FFFFFF"/>
            </a:solidFill>
          </p:spPr>
        </p:sp>
      </p:grpSp>
      <p:grpSp>
        <p:nvGrpSpPr>
          <p:cNvPr id="11" name="Group 11"/>
          <p:cNvGrpSpPr/>
          <p:nvPr/>
        </p:nvGrpSpPr>
        <p:grpSpPr>
          <a:xfrm>
            <a:off x="10353076" y="1720299"/>
            <a:ext cx="6906224" cy="3773882"/>
            <a:chOff x="0" y="0"/>
            <a:chExt cx="3715773" cy="2030471"/>
          </a:xfrm>
        </p:grpSpPr>
        <p:sp>
          <p:nvSpPr>
            <p:cNvPr id="12" name="Freeform 12"/>
            <p:cNvSpPr/>
            <p:nvPr/>
          </p:nvSpPr>
          <p:spPr>
            <a:xfrm>
              <a:off x="0" y="0"/>
              <a:ext cx="3715773" cy="2030471"/>
            </a:xfrm>
            <a:custGeom>
              <a:avLst/>
              <a:gdLst/>
              <a:ahLst/>
              <a:cxnLst/>
              <a:rect l="l" t="t" r="r" b="b"/>
              <a:pathLst>
                <a:path w="3715773" h="2030471">
                  <a:moveTo>
                    <a:pt x="3591313" y="2030471"/>
                  </a:moveTo>
                  <a:lnTo>
                    <a:pt x="124460" y="2030471"/>
                  </a:lnTo>
                  <a:cubicBezTo>
                    <a:pt x="55880" y="2030471"/>
                    <a:pt x="0" y="1974591"/>
                    <a:pt x="0" y="1906011"/>
                  </a:cubicBezTo>
                  <a:lnTo>
                    <a:pt x="0" y="124460"/>
                  </a:lnTo>
                  <a:cubicBezTo>
                    <a:pt x="0" y="55880"/>
                    <a:pt x="55880" y="0"/>
                    <a:pt x="124460" y="0"/>
                  </a:cubicBezTo>
                  <a:lnTo>
                    <a:pt x="3591313" y="0"/>
                  </a:lnTo>
                  <a:cubicBezTo>
                    <a:pt x="3659893" y="0"/>
                    <a:pt x="3715773" y="55880"/>
                    <a:pt x="3715773" y="124460"/>
                  </a:cubicBezTo>
                  <a:lnTo>
                    <a:pt x="3715773" y="1906011"/>
                  </a:lnTo>
                  <a:cubicBezTo>
                    <a:pt x="3715773" y="1974591"/>
                    <a:pt x="3659893" y="2030471"/>
                    <a:pt x="3591313" y="2030471"/>
                  </a:cubicBezTo>
                  <a:close/>
                </a:path>
              </a:pathLst>
            </a:custGeom>
            <a:solidFill>
              <a:srgbClr val="FFFFFF"/>
            </a:solidFill>
          </p:spPr>
        </p:sp>
      </p:grpSp>
      <p:grpSp>
        <p:nvGrpSpPr>
          <p:cNvPr id="13" name="Group 13"/>
          <p:cNvGrpSpPr/>
          <p:nvPr/>
        </p:nvGrpSpPr>
        <p:grpSpPr>
          <a:xfrm>
            <a:off x="10623650" y="2385436"/>
            <a:ext cx="6365076" cy="2956751"/>
            <a:chOff x="0" y="0"/>
            <a:chExt cx="8486769" cy="3942335"/>
          </a:xfrm>
        </p:grpSpPr>
        <p:sp>
          <p:nvSpPr>
            <p:cNvPr id="14" name="TextBox 14"/>
            <p:cNvSpPr txBox="1"/>
            <p:nvPr/>
          </p:nvSpPr>
          <p:spPr>
            <a:xfrm>
              <a:off x="0" y="19050"/>
              <a:ext cx="8486769" cy="823722"/>
            </a:xfrm>
            <a:prstGeom prst="rect">
              <a:avLst/>
            </a:prstGeom>
          </p:spPr>
          <p:txBody>
            <a:bodyPr lIns="0" tIns="0" rIns="0" bIns="0" rtlCol="0" anchor="t">
              <a:spAutoFit/>
            </a:bodyPr>
            <a:lstStyle/>
            <a:p>
              <a:pPr algn="ctr">
                <a:lnSpc>
                  <a:spcPts val="4788"/>
                </a:lnSpc>
              </a:pPr>
              <a:r>
                <a:rPr lang="en-US" sz="4200">
                  <a:solidFill>
                    <a:srgbClr val="1C4F59"/>
                  </a:solidFill>
                  <a:latin typeface="Roboto Condensed Bold"/>
                </a:rPr>
                <a:t>Đặc điểm</a:t>
              </a:r>
            </a:p>
          </p:txBody>
        </p:sp>
        <p:sp>
          <p:nvSpPr>
            <p:cNvPr id="15" name="TextBox 15"/>
            <p:cNvSpPr txBox="1"/>
            <p:nvPr/>
          </p:nvSpPr>
          <p:spPr>
            <a:xfrm>
              <a:off x="0" y="1027318"/>
              <a:ext cx="8486769" cy="2915285"/>
            </a:xfrm>
            <a:prstGeom prst="rect">
              <a:avLst/>
            </a:prstGeom>
          </p:spPr>
          <p:txBody>
            <a:bodyPr lIns="0" tIns="0" rIns="0" bIns="0" rtlCol="0" anchor="t">
              <a:spAutoFit/>
            </a:bodyPr>
            <a:lstStyle/>
            <a:p>
              <a:pPr algn="ctr">
                <a:lnSpc>
                  <a:spcPts val="5880"/>
                </a:lnSpc>
              </a:pPr>
              <a:r>
                <a:rPr lang="en-US" sz="4200">
                  <a:solidFill>
                    <a:srgbClr val="1C4F59"/>
                  </a:solidFill>
                  <a:latin typeface="Roboto Condensed"/>
                </a:rPr>
                <a:t>Là biện pháp tu từ dùng cách diễn đạt tế nhị, khéo léo.</a:t>
              </a:r>
            </a:p>
            <a:p>
              <a:pPr algn="ctr">
                <a:lnSpc>
                  <a:spcPts val="5880"/>
                </a:lnSpc>
              </a:pPr>
              <a:endParaRPr lang="en-US" sz="4200">
                <a:solidFill>
                  <a:srgbClr val="1C4F59"/>
                </a:solidFill>
                <a:latin typeface="Roboto Condensed"/>
              </a:endParaRPr>
            </a:p>
          </p:txBody>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420">
            <a:off x="16618633" y="1239795"/>
            <a:ext cx="1281335" cy="1515557"/>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2799" y="7345747"/>
            <a:ext cx="1712859" cy="1622545"/>
          </a:xfrm>
          <a:prstGeom prst="rect">
            <a:avLst/>
          </a:prstGeom>
        </p:spPr>
      </p:pic>
      <p:sp>
        <p:nvSpPr>
          <p:cNvPr id="20" name="Freeform 20"/>
          <p:cNvSpPr/>
          <p:nvPr/>
        </p:nvSpPr>
        <p:spPr>
          <a:xfrm>
            <a:off x="0" y="9466902"/>
            <a:ext cx="18288000" cy="820098"/>
          </a:xfrm>
          <a:custGeom>
            <a:avLst/>
            <a:gdLst/>
            <a:ahLst/>
            <a:cxnLst/>
            <a:rect l="l" t="t" r="r" b="b"/>
            <a:pathLst>
              <a:path w="6555032" h="293951">
                <a:moveTo>
                  <a:pt x="0" y="0"/>
                </a:moveTo>
                <a:lnTo>
                  <a:pt x="6555032" y="0"/>
                </a:lnTo>
                <a:lnTo>
                  <a:pt x="6555032" y="293951"/>
                </a:lnTo>
                <a:lnTo>
                  <a:pt x="0" y="293951"/>
                </a:lnTo>
                <a:close/>
              </a:path>
            </a:pathLst>
          </a:custGeom>
          <a:solidFill>
            <a:srgbClr val="189F87"/>
          </a:solidFill>
        </p:spPr>
      </p:sp>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61670" y="223480"/>
            <a:ext cx="3715984" cy="1388849"/>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48588" y="184107"/>
            <a:ext cx="7315200" cy="1536192"/>
          </a:xfrm>
          <a:prstGeom prst="rect">
            <a:avLst/>
          </a:prstGeom>
        </p:spPr>
      </p:pic>
      <p:grpSp>
        <p:nvGrpSpPr>
          <p:cNvPr id="24" name="Group 24"/>
          <p:cNvGrpSpPr/>
          <p:nvPr/>
        </p:nvGrpSpPr>
        <p:grpSpPr>
          <a:xfrm>
            <a:off x="1298389" y="1772439"/>
            <a:ext cx="7242548" cy="3669602"/>
            <a:chOff x="0" y="0"/>
            <a:chExt cx="9656730" cy="4892802"/>
          </a:xfrm>
        </p:grpSpPr>
        <p:sp>
          <p:nvSpPr>
            <p:cNvPr id="25" name="TextBox 25"/>
            <p:cNvSpPr txBox="1"/>
            <p:nvPr/>
          </p:nvSpPr>
          <p:spPr>
            <a:xfrm>
              <a:off x="0" y="19050"/>
              <a:ext cx="9656730" cy="783590"/>
            </a:xfrm>
            <a:prstGeom prst="rect">
              <a:avLst/>
            </a:prstGeom>
          </p:spPr>
          <p:txBody>
            <a:bodyPr lIns="0" tIns="0" rIns="0" bIns="0" rtlCol="0" anchor="t">
              <a:spAutoFit/>
            </a:bodyPr>
            <a:lstStyle/>
            <a:p>
              <a:pPr algn="ctr">
                <a:lnSpc>
                  <a:spcPts val="4559"/>
                </a:lnSpc>
              </a:pPr>
              <a:r>
                <a:rPr lang="en-US" sz="3999">
                  <a:solidFill>
                    <a:srgbClr val="1C4F59"/>
                  </a:solidFill>
                  <a:latin typeface="Roboto Condensed Bold"/>
                </a:rPr>
                <a:t>Đặc điểm</a:t>
              </a:r>
            </a:p>
          </p:txBody>
        </p:sp>
        <p:sp>
          <p:nvSpPr>
            <p:cNvPr id="26" name="TextBox 26"/>
            <p:cNvSpPr txBox="1"/>
            <p:nvPr/>
          </p:nvSpPr>
          <p:spPr>
            <a:xfrm>
              <a:off x="0" y="987186"/>
              <a:ext cx="9656730" cy="3905885"/>
            </a:xfrm>
            <a:prstGeom prst="rect">
              <a:avLst/>
            </a:prstGeom>
          </p:spPr>
          <p:txBody>
            <a:bodyPr lIns="0" tIns="0" rIns="0" bIns="0" rtlCol="0" anchor="t">
              <a:spAutoFit/>
            </a:bodyPr>
            <a:lstStyle/>
            <a:p>
              <a:pPr algn="ctr">
                <a:lnSpc>
                  <a:spcPts val="5880"/>
                </a:lnSpc>
              </a:pPr>
              <a:r>
                <a:rPr lang="en-US" sz="4200">
                  <a:solidFill>
                    <a:srgbClr val="1C4F59"/>
                  </a:solidFill>
                  <a:latin typeface="Roboto Condensed"/>
                </a:rPr>
                <a:t>Biện pháp tu từ nói quá có đặc điểm: luôn phóng đại tính chất, quy mô của sự vật, hiện tượng được nói đến.</a:t>
              </a:r>
            </a:p>
          </p:txBody>
        </p:sp>
      </p:grpSp>
      <p:grpSp>
        <p:nvGrpSpPr>
          <p:cNvPr id="27" name="Group 27"/>
          <p:cNvGrpSpPr/>
          <p:nvPr/>
        </p:nvGrpSpPr>
        <p:grpSpPr>
          <a:xfrm>
            <a:off x="10623650" y="5969616"/>
            <a:ext cx="6547354" cy="2694242"/>
            <a:chOff x="0" y="0"/>
            <a:chExt cx="8729805" cy="3592323"/>
          </a:xfrm>
        </p:grpSpPr>
        <p:sp>
          <p:nvSpPr>
            <p:cNvPr id="28" name="TextBox 28"/>
            <p:cNvSpPr txBox="1"/>
            <p:nvPr/>
          </p:nvSpPr>
          <p:spPr>
            <a:xfrm>
              <a:off x="0" y="-28575"/>
              <a:ext cx="8729805" cy="838835"/>
            </a:xfrm>
            <a:prstGeom prst="rect">
              <a:avLst/>
            </a:prstGeom>
          </p:spPr>
          <p:txBody>
            <a:bodyPr lIns="0" tIns="0" rIns="0" bIns="0" rtlCol="0" anchor="t">
              <a:spAutoFit/>
            </a:bodyPr>
            <a:lstStyle/>
            <a:p>
              <a:pPr algn="ctr">
                <a:lnSpc>
                  <a:spcPts val="5039"/>
                </a:lnSpc>
              </a:pPr>
              <a:r>
                <a:rPr lang="en-US" sz="3999">
                  <a:solidFill>
                    <a:srgbClr val="1C4F59"/>
                  </a:solidFill>
                  <a:latin typeface="Roboto Condensed Bold"/>
                </a:rPr>
                <a:t>Tác dụng</a:t>
              </a:r>
            </a:p>
          </p:txBody>
        </p:sp>
        <p:sp>
          <p:nvSpPr>
            <p:cNvPr id="29" name="TextBox 29"/>
            <p:cNvSpPr txBox="1"/>
            <p:nvPr/>
          </p:nvSpPr>
          <p:spPr>
            <a:xfrm>
              <a:off x="0" y="1051957"/>
              <a:ext cx="8729805" cy="2540635"/>
            </a:xfrm>
            <a:prstGeom prst="rect">
              <a:avLst/>
            </a:prstGeom>
          </p:spPr>
          <p:txBody>
            <a:bodyPr lIns="0" tIns="0" rIns="0" bIns="0" rtlCol="0" anchor="t">
              <a:spAutoFit/>
            </a:bodyPr>
            <a:lstStyle/>
            <a:p>
              <a:pPr algn="ctr">
                <a:lnSpc>
                  <a:spcPts val="5039"/>
                </a:lnSpc>
              </a:pPr>
              <a:r>
                <a:rPr lang="en-US" sz="3999">
                  <a:solidFill>
                    <a:srgbClr val="1C4F59"/>
                  </a:solidFill>
                  <a:latin typeface="Roboto Condensed"/>
                </a:rPr>
                <a:t>Tránh gây cảm giác quá đau buồn, nặng nề hoặc tránh sự thô tục, thiếu lịch sự.</a:t>
              </a:r>
            </a:p>
          </p:txBody>
        </p:sp>
      </p:grpSp>
      <p:sp>
        <p:nvSpPr>
          <p:cNvPr id="30" name="TextBox 30"/>
          <p:cNvSpPr txBox="1"/>
          <p:nvPr/>
        </p:nvSpPr>
        <p:spPr>
          <a:xfrm>
            <a:off x="1554847" y="527380"/>
            <a:ext cx="6729631" cy="771525"/>
          </a:xfrm>
          <a:prstGeom prst="rect">
            <a:avLst/>
          </a:prstGeom>
        </p:spPr>
        <p:txBody>
          <a:bodyPr lIns="0" tIns="0" rIns="0" bIns="0" rtlCol="0" anchor="t">
            <a:spAutoFit/>
          </a:bodyPr>
          <a:lstStyle/>
          <a:p>
            <a:pPr algn="ctr">
              <a:lnSpc>
                <a:spcPts val="6000"/>
              </a:lnSpc>
            </a:pPr>
            <a:r>
              <a:rPr lang="en-US" sz="5000">
                <a:solidFill>
                  <a:srgbClr val="1C4F59"/>
                </a:solidFill>
                <a:latin typeface="Roboto Condensed Bold"/>
              </a:rPr>
              <a:t>Nói quá</a:t>
            </a:r>
          </a:p>
        </p:txBody>
      </p:sp>
      <p:sp>
        <p:nvSpPr>
          <p:cNvPr id="31" name="TextBox 31"/>
          <p:cNvSpPr txBox="1"/>
          <p:nvPr/>
        </p:nvSpPr>
        <p:spPr>
          <a:xfrm>
            <a:off x="10529669" y="642937"/>
            <a:ext cx="6729631" cy="752475"/>
          </a:xfrm>
          <a:prstGeom prst="rect">
            <a:avLst/>
          </a:prstGeom>
        </p:spPr>
        <p:txBody>
          <a:bodyPr lIns="0" tIns="0" rIns="0" bIns="0" rtlCol="0" anchor="t">
            <a:spAutoFit/>
          </a:bodyPr>
          <a:lstStyle/>
          <a:p>
            <a:pPr algn="ctr">
              <a:lnSpc>
                <a:spcPts val="5999"/>
              </a:lnSpc>
            </a:pPr>
            <a:r>
              <a:rPr lang="en-US" sz="4999">
                <a:solidFill>
                  <a:srgbClr val="1C4F59"/>
                </a:solidFill>
                <a:latin typeface="Roboto Condensed Bold"/>
              </a:rPr>
              <a:t>Nói giảm - nói tránh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2" name="Group 2"/>
          <p:cNvGrpSpPr/>
          <p:nvPr/>
        </p:nvGrpSpPr>
        <p:grpSpPr>
          <a:xfrm>
            <a:off x="0" y="9472619"/>
            <a:ext cx="18288000" cy="814381"/>
            <a:chOff x="0" y="0"/>
            <a:chExt cx="24384000" cy="1085841"/>
          </a:xfrm>
        </p:grpSpPr>
        <p:grpSp>
          <p:nvGrpSpPr>
            <p:cNvPr id="3" name="Group 3"/>
            <p:cNvGrpSpPr/>
            <p:nvPr/>
          </p:nvGrpSpPr>
          <p:grpSpPr>
            <a:xfrm>
              <a:off x="0" y="0"/>
              <a:ext cx="24384000" cy="1085841"/>
              <a:chOff x="0" y="0"/>
              <a:chExt cx="6555032" cy="291901"/>
            </a:xfrm>
          </p:grpSpPr>
          <p:sp>
            <p:nvSpPr>
              <p:cNvPr id="4" name="Freeform 4"/>
              <p:cNvSpPr/>
              <p:nvPr/>
            </p:nvSpPr>
            <p:spPr>
              <a:xfrm>
                <a:off x="0" y="0"/>
                <a:ext cx="6555032" cy="291901"/>
              </a:xfrm>
              <a:custGeom>
                <a:avLst/>
                <a:gdLst/>
                <a:ahLst/>
                <a:cxnLst/>
                <a:rect l="l" t="t" r="r" b="b"/>
                <a:pathLst>
                  <a:path w="6555032" h="291901">
                    <a:moveTo>
                      <a:pt x="0" y="0"/>
                    </a:moveTo>
                    <a:lnTo>
                      <a:pt x="6555032" y="0"/>
                    </a:lnTo>
                    <a:lnTo>
                      <a:pt x="6555032" y="291901"/>
                    </a:lnTo>
                    <a:lnTo>
                      <a:pt x="0" y="291901"/>
                    </a:lnTo>
                    <a:close/>
                  </a:path>
                </a:pathLst>
              </a:custGeom>
              <a:solidFill>
                <a:srgbClr val="FADECC"/>
              </a:solidFill>
            </p:spPr>
          </p:sp>
        </p:grpSp>
        <p:sp>
          <p:nvSpPr>
            <p:cNvPr id="5" name="TextBox 5"/>
            <p:cNvSpPr txBox="1"/>
            <p:nvPr/>
          </p:nvSpPr>
          <p:spPr>
            <a:xfrm>
              <a:off x="14605159" y="332757"/>
              <a:ext cx="9251474" cy="365079"/>
            </a:xfrm>
            <a:prstGeom prst="rect">
              <a:avLst/>
            </a:prstGeom>
          </p:spPr>
          <p:txBody>
            <a:bodyPr lIns="0" tIns="0" rIns="0" bIns="0" rtlCol="0" anchor="t">
              <a:spAutoFit/>
            </a:bodyPr>
            <a:lstStyle/>
            <a:p>
              <a:pPr algn="r">
                <a:lnSpc>
                  <a:spcPts val="2239"/>
                </a:lnSpc>
                <a:spcBef>
                  <a:spcPct val="0"/>
                </a:spcBef>
              </a:pPr>
              <a:endParaRPr/>
            </a:p>
          </p:txBody>
        </p:sp>
      </p:grpSp>
      <p:pic>
        <p:nvPicPr>
          <p:cNvPr id="6" name="Picture 6"/>
          <p:cNvPicPr>
            <a:picLocks noChangeAspect="1"/>
          </p:cNvPicPr>
          <p:nvPr/>
        </p:nvPicPr>
        <p:blipFill>
          <a:blip r:embed="rId2"/>
          <a:srcRect/>
          <a:stretch>
            <a:fillRect/>
          </a:stretch>
        </p:blipFill>
        <p:spPr>
          <a:xfrm>
            <a:off x="12403244" y="6172200"/>
            <a:ext cx="5103628" cy="411480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9562" y="1608768"/>
            <a:ext cx="7719711" cy="7649532"/>
          </a:xfrm>
          <a:prstGeom prst="rect">
            <a:avLst/>
          </a:prstGeom>
        </p:spPr>
      </p:pic>
      <p:pic>
        <p:nvPicPr>
          <p:cNvPr id="8" name="Picture 8"/>
          <p:cNvPicPr>
            <a:picLocks noChangeAspect="1"/>
          </p:cNvPicPr>
          <p:nvPr/>
        </p:nvPicPr>
        <p:blipFill>
          <a:blip r:embed="rId5"/>
          <a:srcRect/>
          <a:stretch>
            <a:fillRect/>
          </a:stretch>
        </p:blipFill>
        <p:spPr>
          <a:xfrm>
            <a:off x="6058610" y="7980519"/>
            <a:ext cx="4374582" cy="1968562"/>
          </a:xfrm>
          <a:prstGeom prst="rect">
            <a:avLst/>
          </a:prstGeom>
        </p:spPr>
      </p:pic>
      <p:pic>
        <p:nvPicPr>
          <p:cNvPr id="9" name="Picture 9"/>
          <p:cNvPicPr>
            <a:picLocks noChangeAspect="1"/>
          </p:cNvPicPr>
          <p:nvPr/>
        </p:nvPicPr>
        <p:blipFill>
          <a:blip r:embed="rId6"/>
          <a:srcRect/>
          <a:stretch>
            <a:fillRect/>
          </a:stretch>
        </p:blipFill>
        <p:spPr>
          <a:xfrm rot="1463781">
            <a:off x="7189825" y="6474176"/>
            <a:ext cx="2878896" cy="3510848"/>
          </a:xfrm>
          <a:prstGeom prst="rect">
            <a:avLst/>
          </a:prstGeom>
        </p:spPr>
      </p:pic>
      <p:sp>
        <p:nvSpPr>
          <p:cNvPr id="10" name="TextBox 10"/>
          <p:cNvSpPr txBox="1"/>
          <p:nvPr/>
        </p:nvSpPr>
        <p:spPr>
          <a:xfrm>
            <a:off x="481050" y="437953"/>
            <a:ext cx="13080776" cy="768985"/>
          </a:xfrm>
          <a:prstGeom prst="rect">
            <a:avLst/>
          </a:prstGeom>
        </p:spPr>
        <p:txBody>
          <a:bodyPr lIns="0" tIns="0" rIns="0" bIns="0" rtlCol="0" anchor="t">
            <a:spAutoFit/>
          </a:bodyPr>
          <a:lstStyle/>
          <a:p>
            <a:pPr algn="ctr">
              <a:lnSpc>
                <a:spcPts val="6439"/>
              </a:lnSpc>
            </a:pPr>
            <a:r>
              <a:rPr lang="en-US" sz="4599">
                <a:solidFill>
                  <a:srgbClr val="ED5D3D"/>
                </a:solidFill>
                <a:latin typeface="Paytone One"/>
              </a:rPr>
              <a:t>II. Thực hành biện pháp tu từ nói quá</a:t>
            </a:r>
          </a:p>
        </p:txBody>
      </p:sp>
      <p:sp>
        <p:nvSpPr>
          <p:cNvPr id="11" name="TextBox 11"/>
          <p:cNvSpPr txBox="1"/>
          <p:nvPr/>
        </p:nvSpPr>
        <p:spPr>
          <a:xfrm>
            <a:off x="1292934" y="2800824"/>
            <a:ext cx="6952967" cy="5179695"/>
          </a:xfrm>
          <a:prstGeom prst="rect">
            <a:avLst/>
          </a:prstGeom>
        </p:spPr>
        <p:txBody>
          <a:bodyPr lIns="0" tIns="0" rIns="0" bIns="0" rtlCol="0" anchor="t">
            <a:spAutoFit/>
          </a:bodyPr>
          <a:lstStyle/>
          <a:p>
            <a:pPr algn="just">
              <a:lnSpc>
                <a:spcPts val="5880"/>
              </a:lnSpc>
            </a:pPr>
            <a:r>
              <a:rPr lang="en-US" sz="4200">
                <a:solidFill>
                  <a:srgbClr val="000000"/>
                </a:solidFill>
                <a:latin typeface="Roboto Condensed Bold"/>
              </a:rPr>
              <a:t>- Nhiệm vụ 1:</a:t>
            </a:r>
            <a:r>
              <a:rPr lang="en-US" sz="4200">
                <a:solidFill>
                  <a:srgbClr val="000000"/>
                </a:solidFill>
                <a:latin typeface="Roboto Condensed"/>
              </a:rPr>
              <a:t> Chia lớp thành các nhóm 4 HS, đánh số thứ tự. </a:t>
            </a:r>
          </a:p>
          <a:p>
            <a:pPr algn="just">
              <a:lnSpc>
                <a:spcPts val="5880"/>
              </a:lnSpc>
            </a:pPr>
            <a:r>
              <a:rPr lang="en-US" sz="4200">
                <a:solidFill>
                  <a:srgbClr val="000000"/>
                </a:solidFill>
                <a:latin typeface="Roboto Condensed"/>
              </a:rPr>
              <a:t>+ Nhóm chẵn: Đọc và thực hiện bài tập 1 theo phiếu học tập số 2</a:t>
            </a:r>
          </a:p>
          <a:p>
            <a:pPr algn="just">
              <a:lnSpc>
                <a:spcPts val="5880"/>
              </a:lnSpc>
            </a:pPr>
            <a:r>
              <a:rPr lang="en-US" sz="4200">
                <a:solidFill>
                  <a:srgbClr val="000000"/>
                </a:solidFill>
                <a:latin typeface="Roboto Condensed"/>
              </a:rPr>
              <a:t>+ Nhóm lẻ: Đọc và thực hiện bài tập 3 theo phiếu học tập số 3</a:t>
            </a:r>
          </a:p>
          <a:p>
            <a:pPr algn="just">
              <a:lnSpc>
                <a:spcPts val="5880"/>
              </a:lnSpc>
            </a:pPr>
            <a:endParaRPr lang="en-US" sz="4200">
              <a:solidFill>
                <a:srgbClr val="000000"/>
              </a:solidFill>
              <a:latin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455" b="66553"/>
          <a:stretch>
            <a:fillRect/>
          </a:stretch>
        </p:blipFill>
        <p:spPr>
          <a:xfrm>
            <a:off x="0" y="7385955"/>
            <a:ext cx="18288000" cy="2901045"/>
          </a:xfrm>
          <a:prstGeom prst="rect">
            <a:avLst/>
          </a:prstGeom>
        </p:spPr>
      </p:pic>
      <p:graphicFrame>
        <p:nvGraphicFramePr>
          <p:cNvPr id="3" name="Table 2">
            <a:extLst>
              <a:ext uri="{FF2B5EF4-FFF2-40B4-BE49-F238E27FC236}">
                <a16:creationId xmlns:a16="http://schemas.microsoft.com/office/drawing/2014/main" id="{AE84D4EC-C00F-34F5-9FA6-8D48D7D00614}"/>
              </a:ext>
            </a:extLst>
          </p:cNvPr>
          <p:cNvGraphicFramePr>
            <a:graphicFrameLocks noGrp="1"/>
          </p:cNvGraphicFramePr>
          <p:nvPr>
            <p:extLst>
              <p:ext uri="{D42A27DB-BD31-4B8C-83A1-F6EECF244321}">
                <p14:modId xmlns:p14="http://schemas.microsoft.com/office/powerpoint/2010/main" val="1788221261"/>
              </p:ext>
            </p:extLst>
          </p:nvPr>
        </p:nvGraphicFramePr>
        <p:xfrm>
          <a:off x="563880" y="944880"/>
          <a:ext cx="17449800" cy="9038936"/>
        </p:xfrm>
        <a:graphic>
          <a:graphicData uri="http://schemas.openxmlformats.org/drawingml/2006/table">
            <a:tbl>
              <a:tblPr bandRow="1">
                <a:tableStyleId>{5C22544A-7EE6-4342-B048-85BDC9FD1C3A}</a:tableStyleId>
              </a:tblPr>
              <a:tblGrid>
                <a:gridCol w="1036320">
                  <a:extLst>
                    <a:ext uri="{9D8B030D-6E8A-4147-A177-3AD203B41FA5}">
                      <a16:colId xmlns:a16="http://schemas.microsoft.com/office/drawing/2014/main" val="2096614791"/>
                    </a:ext>
                  </a:extLst>
                </a:gridCol>
                <a:gridCol w="4069080">
                  <a:extLst>
                    <a:ext uri="{9D8B030D-6E8A-4147-A177-3AD203B41FA5}">
                      <a16:colId xmlns:a16="http://schemas.microsoft.com/office/drawing/2014/main" val="4247842705"/>
                    </a:ext>
                  </a:extLst>
                </a:gridCol>
                <a:gridCol w="4953000">
                  <a:extLst>
                    <a:ext uri="{9D8B030D-6E8A-4147-A177-3AD203B41FA5}">
                      <a16:colId xmlns:a16="http://schemas.microsoft.com/office/drawing/2014/main" val="794997312"/>
                    </a:ext>
                  </a:extLst>
                </a:gridCol>
                <a:gridCol w="7391400">
                  <a:extLst>
                    <a:ext uri="{9D8B030D-6E8A-4147-A177-3AD203B41FA5}">
                      <a16:colId xmlns:a16="http://schemas.microsoft.com/office/drawing/2014/main" val="2825989770"/>
                    </a:ext>
                  </a:extLst>
                </a:gridCol>
              </a:tblGrid>
              <a:tr h="631229">
                <a:tc>
                  <a:txBody>
                    <a:bodyPr/>
                    <a:lstStyle/>
                    <a:p>
                      <a:pPr algn="ctr">
                        <a:lnSpc>
                          <a:spcPct val="115000"/>
                        </a:lnSpc>
                        <a:spcAft>
                          <a:spcPts val="1000"/>
                        </a:spcAft>
                      </a:pPr>
                      <a:r>
                        <a:rPr lang="en-US" sz="3600" b="1" dirty="0" err="1">
                          <a:effectLst/>
                          <a:latin typeface="Roboto Condensed" panose="02000000000000000000" pitchFamily="2" charset="0"/>
                          <a:ea typeface="Roboto Condensed" panose="02000000000000000000" pitchFamily="2" charset="0"/>
                        </a:rPr>
                        <a:t>Câu</a:t>
                      </a:r>
                      <a:endParaRPr lang="en-US" sz="3600" b="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3600" b="1" dirty="0" err="1">
                          <a:effectLst/>
                          <a:latin typeface="Roboto Condensed" panose="02000000000000000000" pitchFamily="2" charset="0"/>
                          <a:ea typeface="Roboto Condensed" panose="02000000000000000000" pitchFamily="2" charset="0"/>
                        </a:rPr>
                        <a:t>Biện</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pháp</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tu</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từ</a:t>
                      </a:r>
                      <a:r>
                        <a:rPr lang="en-US" sz="3600" b="1" dirty="0">
                          <a:effectLst/>
                          <a:latin typeface="Roboto Condensed" panose="02000000000000000000" pitchFamily="2" charset="0"/>
                          <a:ea typeface="Roboto Condensed" panose="02000000000000000000" pitchFamily="2" charset="0"/>
                        </a:rPr>
                        <a:t> </a:t>
                      </a:r>
                    </a:p>
                    <a:p>
                      <a:pPr algn="ctr">
                        <a:lnSpc>
                          <a:spcPct val="115000"/>
                        </a:lnSpc>
                        <a:spcAft>
                          <a:spcPts val="1000"/>
                        </a:spcAft>
                      </a:pPr>
                      <a:r>
                        <a:rPr lang="en-US" sz="3600" b="1" dirty="0" err="1">
                          <a:effectLst/>
                          <a:latin typeface="Roboto Condensed" panose="02000000000000000000" pitchFamily="2" charset="0"/>
                          <a:ea typeface="Roboto Condensed" panose="02000000000000000000" pitchFamily="2" charset="0"/>
                        </a:rPr>
                        <a:t>nói</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quá</a:t>
                      </a:r>
                      <a:endParaRPr lang="en-US" sz="3600" b="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3600" b="1" dirty="0" err="1">
                          <a:effectLst/>
                          <a:latin typeface="Roboto Condensed" panose="02000000000000000000" pitchFamily="2" charset="0"/>
                          <a:ea typeface="Roboto Condensed" panose="02000000000000000000" pitchFamily="2" charset="0"/>
                        </a:rPr>
                        <a:t>Điều</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muốn</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biểu</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thị</a:t>
                      </a:r>
                      <a:endParaRPr lang="en-US" sz="3600" b="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3600" b="1" dirty="0" err="1">
                          <a:effectLst/>
                          <a:latin typeface="Roboto Condensed" panose="02000000000000000000" pitchFamily="2" charset="0"/>
                          <a:ea typeface="Roboto Condensed" panose="02000000000000000000" pitchFamily="2" charset="0"/>
                        </a:rPr>
                        <a:t>Tác</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dụng</a:t>
                      </a:r>
                      <a:endParaRPr lang="en-US" sz="3600" b="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4466434"/>
                  </a:ext>
                </a:extLst>
              </a:tr>
              <a:tr h="2153732">
                <a:tc>
                  <a:txBody>
                    <a:bodyPr/>
                    <a:lstStyle/>
                    <a:p>
                      <a:pPr algn="ctr">
                        <a:lnSpc>
                          <a:spcPct val="115000"/>
                        </a:lnSpc>
                        <a:spcAft>
                          <a:spcPts val="1000"/>
                        </a:spcAft>
                      </a:pPr>
                      <a:r>
                        <a:rPr lang="en-US" sz="3600" dirty="0">
                          <a:effectLst/>
                          <a:latin typeface="Roboto Condensed" panose="02000000000000000000" pitchFamily="2" charset="0"/>
                          <a:ea typeface="Roboto Condensed" panose="02000000000000000000" pitchFamily="2" charset="0"/>
                        </a:rPr>
                        <a:t>a</a:t>
                      </a: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i="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2108580"/>
                  </a:ext>
                </a:extLst>
              </a:tr>
              <a:tr h="2347984">
                <a:tc>
                  <a:txBody>
                    <a:bodyPr/>
                    <a:lstStyle/>
                    <a:p>
                      <a:pPr algn="ctr">
                        <a:lnSpc>
                          <a:spcPct val="115000"/>
                        </a:lnSpc>
                        <a:spcAft>
                          <a:spcPts val="1000"/>
                        </a:spcAft>
                      </a:pPr>
                      <a:r>
                        <a:rPr lang="en-US" sz="3600" dirty="0">
                          <a:effectLst/>
                          <a:latin typeface="Roboto Condensed" panose="02000000000000000000" pitchFamily="2" charset="0"/>
                          <a:ea typeface="Roboto Condensed" panose="02000000000000000000" pitchFamily="2" charset="0"/>
                        </a:rPr>
                        <a:t>b</a:t>
                      </a: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i="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6037537"/>
                  </a:ext>
                </a:extLst>
              </a:tr>
              <a:tr h="3163916">
                <a:tc>
                  <a:txBody>
                    <a:bodyPr/>
                    <a:lstStyle/>
                    <a:p>
                      <a:pPr algn="ctr">
                        <a:lnSpc>
                          <a:spcPct val="115000"/>
                        </a:lnSpc>
                        <a:spcAft>
                          <a:spcPts val="1000"/>
                        </a:spcAft>
                      </a:pPr>
                      <a:r>
                        <a:rPr lang="en-US" sz="3600" dirty="0">
                          <a:effectLst/>
                          <a:latin typeface="Roboto Condensed" panose="02000000000000000000" pitchFamily="2" charset="0"/>
                          <a:ea typeface="Roboto Condensed" panose="02000000000000000000" pitchFamily="2" charset="0"/>
                        </a:rPr>
                        <a:t>c</a:t>
                      </a: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i="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3471166"/>
                  </a:ext>
                </a:extLst>
              </a:tr>
            </a:tbl>
          </a:graphicData>
        </a:graphic>
      </p:graphicFrame>
      <p:sp>
        <p:nvSpPr>
          <p:cNvPr id="5" name="TextBox 4">
            <a:extLst>
              <a:ext uri="{FF2B5EF4-FFF2-40B4-BE49-F238E27FC236}">
                <a16:creationId xmlns:a16="http://schemas.microsoft.com/office/drawing/2014/main" id="{D688A544-9843-182F-1807-EDE770A2C60C}"/>
              </a:ext>
            </a:extLst>
          </p:cNvPr>
          <p:cNvSpPr txBox="1"/>
          <p:nvPr/>
        </p:nvSpPr>
        <p:spPr>
          <a:xfrm>
            <a:off x="4038600" y="142992"/>
            <a:ext cx="9144000" cy="778483"/>
          </a:xfrm>
          <a:prstGeom prst="rect">
            <a:avLst/>
          </a:prstGeom>
          <a:noFill/>
        </p:spPr>
        <p:txBody>
          <a:bodyPr wrap="square">
            <a:spAutoFit/>
          </a:bodyPr>
          <a:lstStyle/>
          <a:p>
            <a:pPr algn="ctr">
              <a:lnSpc>
                <a:spcPct val="120000"/>
              </a:lnSpc>
              <a:spcAft>
                <a:spcPts val="1000"/>
              </a:spcAft>
            </a:pPr>
            <a:r>
              <a:rPr lang="en-US" sz="4000" b="1" dirty="0" err="1">
                <a:effectLst/>
                <a:latin typeface="Times New Roman" panose="02020603050405020304" pitchFamily="18" charset="0"/>
                <a:ea typeface="Times New Roman" panose="02020603050405020304" pitchFamily="18" charset="0"/>
              </a:rPr>
              <a:t>Bài</a:t>
            </a:r>
            <a:r>
              <a:rPr lang="en-US" sz="4000" b="1" dirty="0">
                <a:effectLst/>
                <a:latin typeface="Times New Roman" panose="02020603050405020304" pitchFamily="18" charset="0"/>
                <a:ea typeface="Times New Roman" panose="02020603050405020304" pitchFamily="18" charset="0"/>
              </a:rPr>
              <a:t> 1 (SHS – tr10)</a:t>
            </a:r>
            <a:endParaRPr lang="en-US" sz="4000" dirty="0">
              <a:effectLst/>
              <a:latin typeface="Calibri" panose="020F050202020403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FE33F1AB-98CA-1B7C-7A51-1285B18BDC21}"/>
              </a:ext>
            </a:extLst>
          </p:cNvPr>
          <p:cNvSpPr txBox="1"/>
          <p:nvPr/>
        </p:nvSpPr>
        <p:spPr>
          <a:xfrm>
            <a:off x="1981200" y="2476500"/>
            <a:ext cx="3581400" cy="1959767"/>
          </a:xfrm>
          <a:prstGeom prst="rect">
            <a:avLst/>
          </a:prstGeom>
          <a:noFill/>
        </p:spPr>
        <p:txBody>
          <a:bodyPr wrap="square" rtlCol="0">
            <a:spAutoFit/>
          </a:bodyPr>
          <a:lstStyle/>
          <a:p>
            <a:pPr algn="just">
              <a:lnSpc>
                <a:spcPct val="115000"/>
              </a:lnSpc>
            </a:pP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chưa</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nằm</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đã</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sáng</a:t>
            </a:r>
            <a:endParaRPr lang="en-US" sz="3600" i="1" dirty="0">
              <a:effectLst/>
              <a:latin typeface="Roboto Condensed" panose="02000000000000000000" pitchFamily="2" charset="0"/>
              <a:ea typeface="Roboto Condensed" panose="02000000000000000000" pitchFamily="2" charset="0"/>
            </a:endParaRPr>
          </a:p>
          <a:p>
            <a:pPr algn="just">
              <a:lnSpc>
                <a:spcPct val="115000"/>
              </a:lnSpc>
            </a:pP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chưa</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cười</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đã</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tối</a:t>
            </a:r>
            <a:endParaRPr lang="en-US" sz="3600" i="1" dirty="0">
              <a:effectLst/>
              <a:latin typeface="Roboto Condensed" panose="02000000000000000000" pitchFamily="2" charset="0"/>
              <a:ea typeface="Roboto Condensed" panose="02000000000000000000" pitchFamily="2" charset="0"/>
            </a:endParaRPr>
          </a:p>
        </p:txBody>
      </p:sp>
      <p:sp>
        <p:nvSpPr>
          <p:cNvPr id="7" name="TextBox 6">
            <a:extLst>
              <a:ext uri="{FF2B5EF4-FFF2-40B4-BE49-F238E27FC236}">
                <a16:creationId xmlns:a16="http://schemas.microsoft.com/office/drawing/2014/main" id="{6FCE04F9-81B1-FF09-D9AA-5B4DA9F0E6EF}"/>
              </a:ext>
            </a:extLst>
          </p:cNvPr>
          <p:cNvSpPr txBox="1"/>
          <p:nvPr/>
        </p:nvSpPr>
        <p:spPr>
          <a:xfrm>
            <a:off x="5715000" y="2476500"/>
            <a:ext cx="4876800" cy="1754326"/>
          </a:xfrm>
          <a:prstGeom prst="rect">
            <a:avLst/>
          </a:prstGeom>
          <a:noFill/>
        </p:spPr>
        <p:txBody>
          <a:bodyPr wrap="square" rtlCol="0">
            <a:spAutoFit/>
          </a:bodyPr>
          <a:lstStyle/>
          <a:p>
            <a:pPr algn="just"/>
            <a:r>
              <a:rPr lang="en-US" sz="3600" dirty="0" err="1">
                <a:effectLst/>
                <a:latin typeface="Roboto Condensed" panose="02000000000000000000" pitchFamily="2" charset="0"/>
                <a:ea typeface="Roboto Condensed" panose="02000000000000000000" pitchFamily="2" charset="0"/>
              </a:rPr>
              <a:t>Nói</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đến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mùa</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hè</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ngày</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dài</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đêm</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ngắn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và</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mùa</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đông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ngày</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ngắn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đêm</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dài</a:t>
            </a:r>
            <a:r>
              <a:rPr lang="en-US" sz="3600" dirty="0">
                <a:effectLst/>
                <a:latin typeface="Roboto Condensed" panose="02000000000000000000" pitchFamily="2" charset="0"/>
                <a:ea typeface="Roboto Condensed" panose="02000000000000000000" pitchFamily="2" charset="0"/>
              </a:rPr>
              <a:t>.</a:t>
            </a:r>
          </a:p>
        </p:txBody>
      </p:sp>
      <p:sp>
        <p:nvSpPr>
          <p:cNvPr id="8" name="TextBox 7">
            <a:extLst>
              <a:ext uri="{FF2B5EF4-FFF2-40B4-BE49-F238E27FC236}">
                <a16:creationId xmlns:a16="http://schemas.microsoft.com/office/drawing/2014/main" id="{C110DE14-50F1-8312-2AC1-F57CAAF6FCBD}"/>
              </a:ext>
            </a:extLst>
          </p:cNvPr>
          <p:cNvSpPr txBox="1"/>
          <p:nvPr/>
        </p:nvSpPr>
        <p:spPr>
          <a:xfrm>
            <a:off x="10668000" y="2476500"/>
            <a:ext cx="7040880" cy="1754326"/>
          </a:xfrm>
          <a:prstGeom prst="rect">
            <a:avLst/>
          </a:prstGeom>
          <a:noFill/>
        </p:spPr>
        <p:txBody>
          <a:bodyPr wrap="square" rtlCol="0">
            <a:spAutoFit/>
          </a:bodyPr>
          <a:lstStyle/>
          <a:p>
            <a:pPr algn="just"/>
            <a:r>
              <a:rPr lang="en-US" sz="3600" dirty="0" err="1">
                <a:effectLst/>
                <a:latin typeface="Roboto Condensed" panose="02000000000000000000" pitchFamily="2" charset="0"/>
                <a:ea typeface="Roboto Condensed" panose="02000000000000000000" pitchFamily="2" charset="0"/>
              </a:rPr>
              <a:t>Gây</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ấn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tượng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mạnh</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tăng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sức</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biểu</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cảm</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để</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nói</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đến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cảm</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quan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về</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thời</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gian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trong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ngày</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của</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mùa</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hè</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và</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mùa</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đông</a:t>
            </a:r>
            <a:r>
              <a:rPr lang="en-US" sz="3600" dirty="0">
                <a:effectLst/>
                <a:latin typeface="Roboto Condensed" panose="02000000000000000000" pitchFamily="2" charset="0"/>
                <a:ea typeface="Roboto Condensed" panose="02000000000000000000" pitchFamily="2" charset="0"/>
              </a:rPr>
              <a:t>.</a:t>
            </a:r>
          </a:p>
        </p:txBody>
      </p:sp>
      <p:sp>
        <p:nvSpPr>
          <p:cNvPr id="9" name="TextBox 8">
            <a:extLst>
              <a:ext uri="{FF2B5EF4-FFF2-40B4-BE49-F238E27FC236}">
                <a16:creationId xmlns:a16="http://schemas.microsoft.com/office/drawing/2014/main" id="{BB560ED2-1866-161D-94DB-6F0DA09460FD}"/>
              </a:ext>
            </a:extLst>
          </p:cNvPr>
          <p:cNvSpPr txBox="1"/>
          <p:nvPr/>
        </p:nvSpPr>
        <p:spPr>
          <a:xfrm>
            <a:off x="1676400" y="4944279"/>
            <a:ext cx="3886200" cy="1200329"/>
          </a:xfrm>
          <a:prstGeom prst="rect">
            <a:avLst/>
          </a:prstGeom>
          <a:noFill/>
        </p:spPr>
        <p:txBody>
          <a:bodyPr wrap="square" rtlCol="0">
            <a:spAutoFit/>
          </a:bodyPr>
          <a:lstStyle/>
          <a:p>
            <a:pPr algn="just"/>
            <a:r>
              <a:rPr lang="en-US" sz="3600" i="1" dirty="0" err="1">
                <a:effectLst/>
                <a:latin typeface="Roboto Condensed" panose="02000000000000000000" pitchFamily="2" charset="0"/>
                <a:ea typeface="Roboto Condensed" panose="02000000000000000000" pitchFamily="2" charset="0"/>
              </a:rPr>
              <a:t>tát</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biển</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Đông</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cũng</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cạn</a:t>
            </a:r>
            <a:endParaRPr lang="en-US" sz="3600" i="1" dirty="0">
              <a:effectLst/>
              <a:latin typeface="Roboto Condensed" panose="02000000000000000000" pitchFamily="2" charset="0"/>
              <a:ea typeface="Roboto Condensed" panose="02000000000000000000" pitchFamily="2" charset="0"/>
            </a:endParaRPr>
          </a:p>
        </p:txBody>
      </p:sp>
      <p:sp>
        <p:nvSpPr>
          <p:cNvPr id="10" name="TextBox 9">
            <a:extLst>
              <a:ext uri="{FF2B5EF4-FFF2-40B4-BE49-F238E27FC236}">
                <a16:creationId xmlns:a16="http://schemas.microsoft.com/office/drawing/2014/main" id="{B895A0FE-0A2D-F9E2-B97F-53FB874FC8BA}"/>
              </a:ext>
            </a:extLst>
          </p:cNvPr>
          <p:cNvSpPr txBox="1"/>
          <p:nvPr/>
        </p:nvSpPr>
        <p:spPr>
          <a:xfrm>
            <a:off x="5684520" y="4436267"/>
            <a:ext cx="4800600" cy="2308324"/>
          </a:xfrm>
          <a:prstGeom prst="rect">
            <a:avLst/>
          </a:prstGeom>
          <a:noFill/>
        </p:spPr>
        <p:txBody>
          <a:bodyPr wrap="square" rtlCol="0">
            <a:spAutoFit/>
          </a:bodyPr>
          <a:lstStyle/>
          <a:p>
            <a:pPr algn="just"/>
            <a:r>
              <a:rPr lang="en-US" sz="3600" dirty="0" err="1">
                <a:effectLst/>
                <a:latin typeface="Roboto Condensed" panose="02000000000000000000" pitchFamily="2" charset="0"/>
                <a:ea typeface="Roboto Condensed" panose="02000000000000000000" pitchFamily="2" charset="0"/>
              </a:rPr>
              <a:t>Những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việc</a:t>
            </a:r>
            <a:r>
              <a:rPr lang="en-US" sz="3600" dirty="0">
                <a:effectLst/>
                <a:latin typeface="Roboto Condensed" panose="02000000000000000000" pitchFamily="2" charset="0"/>
                <a:ea typeface="Roboto Condensed" panose="02000000000000000000" pitchFamily="2" charset="0"/>
              </a:rPr>
              <a:t> to </a:t>
            </a:r>
            <a:r>
              <a:rPr lang="en-US" sz="3600" dirty="0" err="1">
                <a:effectLst/>
                <a:latin typeface="Roboto Condensed" panose="02000000000000000000" pitchFamily="2" charset="0"/>
                <a:ea typeface="Roboto Condensed" panose="02000000000000000000" pitchFamily="2" charset="0"/>
              </a:rPr>
              <a:t>lớn</a:t>
            </a:r>
            <a:r>
              <a:rPr lang="en-US" sz="3600" dirty="0">
                <a:effectLst/>
                <a:latin typeface="Roboto Condensed" panose="02000000000000000000" pitchFamily="2" charset="0"/>
                <a:ea typeface="Roboto Condensed" panose="02000000000000000000" pitchFamily="2" charset="0"/>
              </a:rPr>
              <a:t>, phi </a:t>
            </a:r>
            <a:r>
              <a:rPr lang="en-US" sz="3600" dirty="0" err="1">
                <a:effectLst/>
                <a:latin typeface="Roboto Condensed" panose="02000000000000000000" pitchFamily="2" charset="0"/>
                <a:ea typeface="Roboto Condensed" panose="02000000000000000000" pitchFamily="2" charset="0"/>
              </a:rPr>
              <a:t>thường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tưởng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như</a:t>
            </a:r>
            <a:r>
              <a:rPr lang="en-US" sz="3600" dirty="0">
                <a:effectLst/>
                <a:latin typeface="Roboto Condensed" panose="02000000000000000000" pitchFamily="2" charset="0"/>
                <a:ea typeface="Roboto Condensed" panose="02000000000000000000" pitchFamily="2" charset="0"/>
              </a:rPr>
              <a:t> phi </a:t>
            </a:r>
            <a:r>
              <a:rPr lang="en-US" sz="3600" dirty="0" err="1">
                <a:effectLst/>
                <a:latin typeface="Roboto Condensed" panose="02000000000000000000" pitchFamily="2" charset="0"/>
                <a:ea typeface="Roboto Condensed" panose="02000000000000000000" pitchFamily="2" charset="0"/>
              </a:rPr>
              <a:t>thực</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tế</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đề</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có</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thể</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thành</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hiện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thực</a:t>
            </a:r>
            <a:r>
              <a:rPr lang="en-US" sz="3600" dirty="0">
                <a:effectLst/>
                <a:latin typeface="Roboto Condensed" panose="02000000000000000000" pitchFamily="2" charset="0"/>
                <a:ea typeface="Roboto Condensed" panose="02000000000000000000" pitchFamily="2" charset="0"/>
              </a:rPr>
              <a:t>.</a:t>
            </a:r>
          </a:p>
        </p:txBody>
      </p:sp>
      <p:sp>
        <p:nvSpPr>
          <p:cNvPr id="11" name="TextBox 10">
            <a:extLst>
              <a:ext uri="{FF2B5EF4-FFF2-40B4-BE49-F238E27FC236}">
                <a16:creationId xmlns:a16="http://schemas.microsoft.com/office/drawing/2014/main" id="{D1134FF9-5762-C704-FD3E-A64B6E3776BE}"/>
              </a:ext>
            </a:extLst>
          </p:cNvPr>
          <p:cNvSpPr txBox="1"/>
          <p:nvPr/>
        </p:nvSpPr>
        <p:spPr>
          <a:xfrm>
            <a:off x="10759440" y="4436267"/>
            <a:ext cx="7040880" cy="2308324"/>
          </a:xfrm>
          <a:prstGeom prst="rect">
            <a:avLst/>
          </a:prstGeom>
          <a:noFill/>
        </p:spPr>
        <p:txBody>
          <a:bodyPr wrap="square" rtlCol="0">
            <a:spAutoFit/>
          </a:bodyPr>
          <a:lstStyle/>
          <a:p>
            <a:pPr algn="just"/>
            <a:r>
              <a:rPr lang="en-US" sz="3600" dirty="0" err="1">
                <a:effectLst/>
                <a:latin typeface="Roboto Condensed" panose="02000000000000000000" pitchFamily="2" charset="0"/>
                <a:ea typeface="Roboto Condensed" panose="02000000000000000000" pitchFamily="2" charset="0"/>
              </a:rPr>
              <a:t>Đề</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cao</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sự</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hòa</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thuận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giữa</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vợ</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chồng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trong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gia</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đình</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biểu</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thị</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sự</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hòa</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thuận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thì</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việc</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khó</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thế</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nào</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cũng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có</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thể</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làm</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được</a:t>
            </a:r>
            <a:r>
              <a:rPr lang="en-US" sz="3600" dirty="0">
                <a:effectLst/>
                <a:latin typeface="Roboto Condensed" panose="02000000000000000000" pitchFamily="2" charset="0"/>
                <a:ea typeface="Roboto Condensed" panose="02000000000000000000" pitchFamily="2" charset="0"/>
              </a:rPr>
              <a:t>.</a:t>
            </a:r>
          </a:p>
        </p:txBody>
      </p:sp>
      <p:sp>
        <p:nvSpPr>
          <p:cNvPr id="12" name="TextBox 11">
            <a:extLst>
              <a:ext uri="{FF2B5EF4-FFF2-40B4-BE49-F238E27FC236}">
                <a16:creationId xmlns:a16="http://schemas.microsoft.com/office/drawing/2014/main" id="{94DBF9B9-E3C0-3727-5B2E-6C9FD684A349}"/>
              </a:ext>
            </a:extLst>
          </p:cNvPr>
          <p:cNvSpPr txBox="1"/>
          <p:nvPr/>
        </p:nvSpPr>
        <p:spPr>
          <a:xfrm>
            <a:off x="1676400" y="6972300"/>
            <a:ext cx="3886200" cy="1200329"/>
          </a:xfrm>
          <a:prstGeom prst="rect">
            <a:avLst/>
          </a:prstGeom>
          <a:noFill/>
        </p:spPr>
        <p:txBody>
          <a:bodyPr wrap="square" rtlCol="0">
            <a:spAutoFit/>
          </a:bodyPr>
          <a:lstStyle/>
          <a:p>
            <a:pPr algn="just"/>
            <a:r>
              <a:rPr lang="en-US" sz="3600" i="1" dirty="0" err="1">
                <a:effectLst/>
                <a:latin typeface="Roboto Condensed" panose="02000000000000000000" pitchFamily="2" charset="0"/>
                <a:ea typeface="Roboto Condensed" panose="02000000000000000000" pitchFamily="2" charset="0"/>
              </a:rPr>
              <a:t>mô</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hôi</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thánh</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thót</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như</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mưa</a:t>
            </a:r>
            <a:endParaRPr lang="en-US" sz="3600" i="1" dirty="0">
              <a:effectLst/>
              <a:latin typeface="Roboto Condensed" panose="02000000000000000000" pitchFamily="2" charset="0"/>
              <a:ea typeface="Roboto Condensed" panose="02000000000000000000" pitchFamily="2" charset="0"/>
            </a:endParaRPr>
          </a:p>
        </p:txBody>
      </p:sp>
      <p:sp>
        <p:nvSpPr>
          <p:cNvPr id="13" name="TextBox 12">
            <a:extLst>
              <a:ext uri="{FF2B5EF4-FFF2-40B4-BE49-F238E27FC236}">
                <a16:creationId xmlns:a16="http://schemas.microsoft.com/office/drawing/2014/main" id="{A9E586E2-7FF3-06CF-2789-9CC5F23D3422}"/>
              </a:ext>
            </a:extLst>
          </p:cNvPr>
          <p:cNvSpPr txBox="1"/>
          <p:nvPr/>
        </p:nvSpPr>
        <p:spPr>
          <a:xfrm>
            <a:off x="5715000" y="6972300"/>
            <a:ext cx="4770120" cy="1754326"/>
          </a:xfrm>
          <a:prstGeom prst="rect">
            <a:avLst/>
          </a:prstGeom>
          <a:noFill/>
        </p:spPr>
        <p:txBody>
          <a:bodyPr wrap="square" rtlCol="0">
            <a:spAutoFit/>
          </a:bodyPr>
          <a:lstStyle/>
          <a:p>
            <a:pPr algn="just"/>
            <a:r>
              <a:rPr lang="en-US" sz="3600" dirty="0" err="1">
                <a:effectLst/>
                <a:latin typeface="Roboto Condensed" panose="02000000000000000000" pitchFamily="2" charset="0"/>
                <a:ea typeface="Roboto Condensed" panose="02000000000000000000" pitchFamily="2" charset="0"/>
              </a:rPr>
              <a:t>Mồ</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hôi</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nhiều</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biểu</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thị</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sự</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vất</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vả</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trong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việc</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cày</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cấy</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làm</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nông</a:t>
            </a:r>
            <a:r>
              <a:rPr lang="en-US" sz="3600" dirty="0">
                <a:effectLst/>
                <a:latin typeface="Roboto Condensed" panose="02000000000000000000" pitchFamily="2" charset="0"/>
                <a:ea typeface="Roboto Condensed" panose="02000000000000000000" pitchFamily="2" charset="0"/>
              </a:rPr>
              <a:t>.</a:t>
            </a:r>
          </a:p>
        </p:txBody>
      </p:sp>
      <p:sp>
        <p:nvSpPr>
          <p:cNvPr id="14" name="TextBox 13">
            <a:extLst>
              <a:ext uri="{FF2B5EF4-FFF2-40B4-BE49-F238E27FC236}">
                <a16:creationId xmlns:a16="http://schemas.microsoft.com/office/drawing/2014/main" id="{E3F1BA74-CAAF-A2CE-1F5C-BD510141422C}"/>
              </a:ext>
            </a:extLst>
          </p:cNvPr>
          <p:cNvSpPr txBox="1"/>
          <p:nvPr/>
        </p:nvSpPr>
        <p:spPr>
          <a:xfrm>
            <a:off x="10759440" y="6972300"/>
            <a:ext cx="6949440" cy="2862322"/>
          </a:xfrm>
          <a:prstGeom prst="rect">
            <a:avLst/>
          </a:prstGeom>
          <a:noFill/>
        </p:spPr>
        <p:txBody>
          <a:bodyPr wrap="square" rtlCol="0">
            <a:spAutoFit/>
          </a:bodyPr>
          <a:lstStyle/>
          <a:p>
            <a:pPr algn="just"/>
            <a:r>
              <a:rPr lang="en-US" sz="3600" dirty="0">
                <a:effectLst/>
                <a:latin typeface="Roboto Condensed" panose="02000000000000000000" pitchFamily="2" charset="0"/>
                <a:ea typeface="Roboto Condensed" panose="02000000000000000000" pitchFamily="2" charset="0"/>
              </a:rPr>
              <a:t>Cho </a:t>
            </a:r>
            <a:r>
              <a:rPr lang="en-US" sz="3600" dirty="0" err="1">
                <a:effectLst/>
                <a:latin typeface="Roboto Condensed" panose="02000000000000000000" pitchFamily="2" charset="0"/>
                <a:ea typeface="Roboto Condensed" panose="02000000000000000000" pitchFamily="2" charset="0"/>
              </a:rPr>
              <a:t>thấy</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được</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sự</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vất</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vả</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trong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việc</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cày</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cấy</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làm</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nông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Từ</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đó</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gửi</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gắm</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thông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điệp</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về</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việc</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trân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trọng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những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hạt</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gạo</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bát</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cơm</a:t>
            </a:r>
            <a:r>
              <a:rPr lang="en-US" sz="3600" dirty="0">
                <a:effectLst/>
                <a:latin typeface="Roboto Condensed" panose="02000000000000000000" pitchFamily="2" charset="0"/>
                <a:ea typeface="Roboto Condensed" panose="02000000000000000000" pitchFamily="2" charset="0"/>
              </a:rPr>
              <a:t> hay </a:t>
            </a:r>
            <a:r>
              <a:rPr lang="en-US" sz="3600" dirty="0" err="1">
                <a:effectLst/>
                <a:latin typeface="Roboto Condensed" panose="02000000000000000000" pitchFamily="2" charset="0"/>
                <a:ea typeface="Roboto Condensed" panose="02000000000000000000" pitchFamily="2" charset="0"/>
              </a:rPr>
              <a:t>rộng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ra</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là</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các</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sản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phẩm</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nông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nghiệp</a:t>
            </a:r>
            <a:r>
              <a:rPr lang="en-US" sz="3600" dirty="0">
                <a:effectLst/>
                <a:latin typeface="Roboto Condensed" panose="02000000000000000000" pitchFamily="2" charset="0"/>
                <a:ea typeface="Roboto Condensed" panose="020000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animEffect transition="in" filter="wipe(down)">
                                      <p:cBhvr>
                                        <p:cTn id="45" dur="500"/>
                                        <p:tgtEl>
                                          <p:spTgt spid="1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wipe(down)">
                                      <p:cBhvr>
                                        <p:cTn id="5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455" b="66553"/>
          <a:stretch>
            <a:fillRect/>
          </a:stretch>
        </p:blipFill>
        <p:spPr>
          <a:xfrm>
            <a:off x="30480" y="7893786"/>
            <a:ext cx="18288000" cy="2901045"/>
          </a:xfrm>
          <a:prstGeom prst="rect">
            <a:avLst/>
          </a:prstGeom>
        </p:spPr>
      </p:pic>
      <p:graphicFrame>
        <p:nvGraphicFramePr>
          <p:cNvPr id="3" name="Table 2">
            <a:extLst>
              <a:ext uri="{FF2B5EF4-FFF2-40B4-BE49-F238E27FC236}">
                <a16:creationId xmlns:a16="http://schemas.microsoft.com/office/drawing/2014/main" id="{AE84D4EC-C00F-34F5-9FA6-8D48D7D00614}"/>
              </a:ext>
            </a:extLst>
          </p:cNvPr>
          <p:cNvGraphicFramePr>
            <a:graphicFrameLocks noGrp="1"/>
          </p:cNvGraphicFramePr>
          <p:nvPr>
            <p:extLst>
              <p:ext uri="{D42A27DB-BD31-4B8C-83A1-F6EECF244321}">
                <p14:modId xmlns:p14="http://schemas.microsoft.com/office/powerpoint/2010/main" val="3726601176"/>
              </p:ext>
            </p:extLst>
          </p:nvPr>
        </p:nvGraphicFramePr>
        <p:xfrm>
          <a:off x="487680" y="1333500"/>
          <a:ext cx="17449800" cy="8127831"/>
        </p:xfrm>
        <a:graphic>
          <a:graphicData uri="http://schemas.openxmlformats.org/drawingml/2006/table">
            <a:tbl>
              <a:tblPr bandRow="1">
                <a:tableStyleId>{5C22544A-7EE6-4342-B048-85BDC9FD1C3A}</a:tableStyleId>
              </a:tblPr>
              <a:tblGrid>
                <a:gridCol w="1036320">
                  <a:extLst>
                    <a:ext uri="{9D8B030D-6E8A-4147-A177-3AD203B41FA5}">
                      <a16:colId xmlns:a16="http://schemas.microsoft.com/office/drawing/2014/main" val="2096614791"/>
                    </a:ext>
                  </a:extLst>
                </a:gridCol>
                <a:gridCol w="4069080">
                  <a:extLst>
                    <a:ext uri="{9D8B030D-6E8A-4147-A177-3AD203B41FA5}">
                      <a16:colId xmlns:a16="http://schemas.microsoft.com/office/drawing/2014/main" val="4247842705"/>
                    </a:ext>
                  </a:extLst>
                </a:gridCol>
                <a:gridCol w="4953000">
                  <a:extLst>
                    <a:ext uri="{9D8B030D-6E8A-4147-A177-3AD203B41FA5}">
                      <a16:colId xmlns:a16="http://schemas.microsoft.com/office/drawing/2014/main" val="794997312"/>
                    </a:ext>
                  </a:extLst>
                </a:gridCol>
                <a:gridCol w="7391400">
                  <a:extLst>
                    <a:ext uri="{9D8B030D-6E8A-4147-A177-3AD203B41FA5}">
                      <a16:colId xmlns:a16="http://schemas.microsoft.com/office/drawing/2014/main" val="2825989770"/>
                    </a:ext>
                  </a:extLst>
                </a:gridCol>
              </a:tblGrid>
              <a:tr h="631229">
                <a:tc>
                  <a:txBody>
                    <a:bodyPr/>
                    <a:lstStyle/>
                    <a:p>
                      <a:pPr algn="ctr">
                        <a:lnSpc>
                          <a:spcPct val="115000"/>
                        </a:lnSpc>
                        <a:spcAft>
                          <a:spcPts val="1000"/>
                        </a:spcAft>
                      </a:pPr>
                      <a:r>
                        <a:rPr lang="en-US" sz="3600" b="1" dirty="0" err="1">
                          <a:effectLst/>
                          <a:latin typeface="Roboto Condensed" panose="02000000000000000000" pitchFamily="2" charset="0"/>
                          <a:ea typeface="Roboto Condensed" panose="02000000000000000000" pitchFamily="2" charset="0"/>
                        </a:rPr>
                        <a:t>Câu</a:t>
                      </a:r>
                      <a:endParaRPr lang="en-US" sz="3600" b="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3600" b="1" dirty="0" err="1">
                          <a:effectLst/>
                          <a:latin typeface="Roboto Condensed" panose="02000000000000000000" pitchFamily="2" charset="0"/>
                          <a:ea typeface="Roboto Condensed" panose="02000000000000000000" pitchFamily="2" charset="0"/>
                        </a:rPr>
                        <a:t>Biện</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pháp</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tu</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từ</a:t>
                      </a:r>
                      <a:r>
                        <a:rPr lang="en-US" sz="3600" b="1" dirty="0">
                          <a:effectLst/>
                          <a:latin typeface="Roboto Condensed" panose="02000000000000000000" pitchFamily="2" charset="0"/>
                          <a:ea typeface="Roboto Condensed" panose="02000000000000000000" pitchFamily="2" charset="0"/>
                        </a:rPr>
                        <a:t> </a:t>
                      </a:r>
                    </a:p>
                    <a:p>
                      <a:pPr algn="ctr">
                        <a:lnSpc>
                          <a:spcPct val="115000"/>
                        </a:lnSpc>
                        <a:spcAft>
                          <a:spcPts val="1000"/>
                        </a:spcAft>
                      </a:pPr>
                      <a:r>
                        <a:rPr lang="en-US" sz="3600" b="1" dirty="0" err="1">
                          <a:effectLst/>
                          <a:latin typeface="Roboto Condensed" panose="02000000000000000000" pitchFamily="2" charset="0"/>
                          <a:ea typeface="Roboto Condensed" panose="02000000000000000000" pitchFamily="2" charset="0"/>
                        </a:rPr>
                        <a:t>Nói</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giảm</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nói</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tránh</a:t>
                      </a:r>
                      <a:endParaRPr lang="en-US" sz="3600" b="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3600" b="1" dirty="0" err="1">
                          <a:effectLst/>
                          <a:latin typeface="Roboto Condensed" panose="02000000000000000000" pitchFamily="2" charset="0"/>
                          <a:ea typeface="Roboto Condensed" panose="02000000000000000000" pitchFamily="2" charset="0"/>
                        </a:rPr>
                        <a:t>Điều</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muốn</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biểu</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thị</a:t>
                      </a:r>
                      <a:endParaRPr lang="en-US" sz="3600" b="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3600" b="1" dirty="0" err="1">
                          <a:effectLst/>
                          <a:latin typeface="Roboto Condensed" panose="02000000000000000000" pitchFamily="2" charset="0"/>
                          <a:ea typeface="Roboto Condensed" panose="02000000000000000000" pitchFamily="2" charset="0"/>
                        </a:rPr>
                        <a:t>Tác</a:t>
                      </a:r>
                      <a:r>
                        <a:rPr lang="en-US" sz="3600" b="1" dirty="0">
                          <a:effectLst/>
                          <a:latin typeface="Roboto Condensed" panose="02000000000000000000" pitchFamily="2" charset="0"/>
                          <a:ea typeface="Roboto Condensed" panose="02000000000000000000" pitchFamily="2" charset="0"/>
                        </a:rPr>
                        <a:t> </a:t>
                      </a:r>
                      <a:r>
                        <a:rPr lang="en-US" sz="3600" b="1" dirty="0" err="1">
                          <a:effectLst/>
                          <a:latin typeface="Roboto Condensed" panose="02000000000000000000" pitchFamily="2" charset="0"/>
                          <a:ea typeface="Roboto Condensed" panose="02000000000000000000" pitchFamily="2" charset="0"/>
                        </a:rPr>
                        <a:t>dụng</a:t>
                      </a:r>
                      <a:endParaRPr lang="en-US" sz="3600" b="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4466434"/>
                  </a:ext>
                </a:extLst>
              </a:tr>
              <a:tr h="2411127">
                <a:tc>
                  <a:txBody>
                    <a:bodyPr/>
                    <a:lstStyle/>
                    <a:p>
                      <a:pPr algn="ctr">
                        <a:lnSpc>
                          <a:spcPct val="115000"/>
                        </a:lnSpc>
                        <a:spcAft>
                          <a:spcPts val="1000"/>
                        </a:spcAft>
                      </a:pPr>
                      <a:r>
                        <a:rPr lang="en-US" sz="3600" dirty="0">
                          <a:effectLst/>
                          <a:latin typeface="Roboto Condensed" panose="02000000000000000000" pitchFamily="2" charset="0"/>
                          <a:ea typeface="Roboto Condensed" panose="02000000000000000000" pitchFamily="2" charset="0"/>
                        </a:rPr>
                        <a:t>a</a:t>
                      </a: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i="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2108580"/>
                  </a:ext>
                </a:extLst>
              </a:tr>
              <a:tr h="1981200">
                <a:tc>
                  <a:txBody>
                    <a:bodyPr/>
                    <a:lstStyle/>
                    <a:p>
                      <a:pPr algn="ctr">
                        <a:lnSpc>
                          <a:spcPct val="115000"/>
                        </a:lnSpc>
                        <a:spcAft>
                          <a:spcPts val="1000"/>
                        </a:spcAft>
                      </a:pPr>
                      <a:r>
                        <a:rPr lang="en-US" sz="3600" dirty="0">
                          <a:effectLst/>
                          <a:latin typeface="Roboto Condensed" panose="02000000000000000000" pitchFamily="2" charset="0"/>
                          <a:ea typeface="Roboto Condensed" panose="02000000000000000000" pitchFamily="2" charset="0"/>
                        </a:rPr>
                        <a:t>b</a:t>
                      </a: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i="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6037537"/>
                  </a:ext>
                </a:extLst>
              </a:tr>
              <a:tr h="2362200">
                <a:tc>
                  <a:txBody>
                    <a:bodyPr/>
                    <a:lstStyle/>
                    <a:p>
                      <a:pPr algn="ctr">
                        <a:lnSpc>
                          <a:spcPct val="115000"/>
                        </a:lnSpc>
                        <a:spcAft>
                          <a:spcPts val="1000"/>
                        </a:spcAft>
                      </a:pPr>
                      <a:r>
                        <a:rPr lang="en-US" sz="3600" dirty="0">
                          <a:effectLst/>
                          <a:latin typeface="Roboto Condensed" panose="02000000000000000000" pitchFamily="2" charset="0"/>
                          <a:ea typeface="Roboto Condensed" panose="02000000000000000000" pitchFamily="2" charset="0"/>
                        </a:rPr>
                        <a:t>c</a:t>
                      </a: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i="1"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lang="en-US" sz="3600" dirty="0">
                        <a:effectLst/>
                        <a:latin typeface="Roboto Condensed" panose="02000000000000000000" pitchFamily="2" charset="0"/>
                        <a:ea typeface="Roboto Condensed" panose="02000000000000000000" pitchFamily="2" charset="0"/>
                      </a:endParaRPr>
                    </a:p>
                  </a:txBody>
                  <a:tcPr marL="13933" marR="13933" marT="13933" marB="13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3471166"/>
                  </a:ext>
                </a:extLst>
              </a:tr>
            </a:tbl>
          </a:graphicData>
        </a:graphic>
      </p:graphicFrame>
      <p:sp>
        <p:nvSpPr>
          <p:cNvPr id="5" name="TextBox 4">
            <a:extLst>
              <a:ext uri="{FF2B5EF4-FFF2-40B4-BE49-F238E27FC236}">
                <a16:creationId xmlns:a16="http://schemas.microsoft.com/office/drawing/2014/main" id="{D688A544-9843-182F-1807-EDE770A2C60C}"/>
              </a:ext>
            </a:extLst>
          </p:cNvPr>
          <p:cNvSpPr txBox="1"/>
          <p:nvPr/>
        </p:nvSpPr>
        <p:spPr>
          <a:xfrm>
            <a:off x="4038600" y="335057"/>
            <a:ext cx="9144000" cy="778483"/>
          </a:xfrm>
          <a:prstGeom prst="rect">
            <a:avLst/>
          </a:prstGeom>
          <a:noFill/>
        </p:spPr>
        <p:txBody>
          <a:bodyPr wrap="square">
            <a:spAutoFit/>
          </a:bodyPr>
          <a:lstStyle/>
          <a:p>
            <a:pPr algn="ctr">
              <a:lnSpc>
                <a:spcPct val="120000"/>
              </a:lnSpc>
              <a:spcAft>
                <a:spcPts val="1000"/>
              </a:spcAft>
            </a:pPr>
            <a:r>
              <a:rPr lang="en-US" sz="4000" b="1" dirty="0" err="1">
                <a:effectLst/>
                <a:latin typeface="Times New Roman" panose="02020603050405020304" pitchFamily="18" charset="0"/>
                <a:ea typeface="Times New Roman" panose="02020603050405020304" pitchFamily="18" charset="0"/>
              </a:rPr>
              <a:t>Bài</a:t>
            </a:r>
            <a:r>
              <a:rPr lang="en-US" sz="4000" b="1" dirty="0">
                <a:effectLst/>
                <a:latin typeface="Times New Roman" panose="02020603050405020304" pitchFamily="18" charset="0"/>
                <a:ea typeface="Times New Roman" panose="02020603050405020304" pitchFamily="18" charset="0"/>
              </a:rPr>
              <a:t> 3 (SHS – tr10)</a:t>
            </a:r>
            <a:endParaRPr lang="en-US" sz="4000" dirty="0">
              <a:effectLst/>
              <a:latin typeface="Calibri" panose="020F050202020403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FE33F1AB-98CA-1B7C-7A51-1285B18BDC21}"/>
              </a:ext>
            </a:extLst>
          </p:cNvPr>
          <p:cNvSpPr txBox="1"/>
          <p:nvPr/>
        </p:nvSpPr>
        <p:spPr>
          <a:xfrm>
            <a:off x="2011680" y="2984331"/>
            <a:ext cx="3581400" cy="1322670"/>
          </a:xfrm>
          <a:prstGeom prst="rect">
            <a:avLst/>
          </a:prstGeom>
          <a:noFill/>
        </p:spPr>
        <p:txBody>
          <a:bodyPr wrap="square" rtlCol="0">
            <a:spAutoFit/>
          </a:bodyPr>
          <a:lstStyle/>
          <a:p>
            <a:pPr algn="ctr">
              <a:lnSpc>
                <a:spcPct val="115000"/>
              </a:lnSpc>
            </a:pPr>
            <a:r>
              <a:rPr lang="en-US" sz="3600" dirty="0" err="1">
                <a:latin typeface="Roboto Condensed" panose="02000000000000000000" pitchFamily="2" charset="0"/>
                <a:ea typeface="Roboto Condensed" panose="02000000000000000000" pitchFamily="2" charset="0"/>
              </a:rPr>
              <a:t>yên</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nghỉ</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tận</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sông</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Hồng</a:t>
            </a:r>
            <a:endParaRPr lang="en-US" sz="3600" i="1" dirty="0">
              <a:effectLst/>
              <a:latin typeface="Roboto Condensed" panose="02000000000000000000" pitchFamily="2" charset="0"/>
              <a:ea typeface="Roboto Condensed" panose="02000000000000000000" pitchFamily="2" charset="0"/>
            </a:endParaRPr>
          </a:p>
        </p:txBody>
      </p:sp>
      <p:sp>
        <p:nvSpPr>
          <p:cNvPr id="7" name="TextBox 6">
            <a:extLst>
              <a:ext uri="{FF2B5EF4-FFF2-40B4-BE49-F238E27FC236}">
                <a16:creationId xmlns:a16="http://schemas.microsoft.com/office/drawing/2014/main" id="{6FCE04F9-81B1-FF09-D9AA-5B4DA9F0E6EF}"/>
              </a:ext>
            </a:extLst>
          </p:cNvPr>
          <p:cNvSpPr txBox="1"/>
          <p:nvPr/>
        </p:nvSpPr>
        <p:spPr>
          <a:xfrm>
            <a:off x="5745480" y="2984331"/>
            <a:ext cx="4876800" cy="646331"/>
          </a:xfrm>
          <a:prstGeom prst="rect">
            <a:avLst/>
          </a:prstGeom>
          <a:noFill/>
        </p:spPr>
        <p:txBody>
          <a:bodyPr wrap="square" rtlCol="0">
            <a:spAutoFit/>
          </a:bodyPr>
          <a:lstStyle/>
          <a:p>
            <a:pPr algn="ctr"/>
            <a:r>
              <a:rPr lang="en-US" sz="3600" dirty="0" err="1">
                <a:latin typeface="Roboto Condensed" panose="02000000000000000000" pitchFamily="2" charset="0"/>
                <a:ea typeface="Roboto Condensed" panose="02000000000000000000" pitchFamily="2" charset="0"/>
              </a:rPr>
              <a:t>cái</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chết</a:t>
            </a:r>
            <a:endParaRPr lang="en-US" sz="3600" dirty="0">
              <a:effectLst/>
              <a:latin typeface="Roboto Condensed" panose="02000000000000000000" pitchFamily="2" charset="0"/>
              <a:ea typeface="Roboto Condensed" panose="02000000000000000000" pitchFamily="2" charset="0"/>
            </a:endParaRPr>
          </a:p>
        </p:txBody>
      </p:sp>
      <p:sp>
        <p:nvSpPr>
          <p:cNvPr id="8" name="TextBox 7">
            <a:extLst>
              <a:ext uri="{FF2B5EF4-FFF2-40B4-BE49-F238E27FC236}">
                <a16:creationId xmlns:a16="http://schemas.microsoft.com/office/drawing/2014/main" id="{C110DE14-50F1-8312-2AC1-F57CAAF6FCBD}"/>
              </a:ext>
            </a:extLst>
          </p:cNvPr>
          <p:cNvSpPr txBox="1"/>
          <p:nvPr/>
        </p:nvSpPr>
        <p:spPr>
          <a:xfrm>
            <a:off x="10698480" y="2730627"/>
            <a:ext cx="7239000" cy="2308324"/>
          </a:xfrm>
          <a:prstGeom prst="rect">
            <a:avLst/>
          </a:prstGeom>
          <a:noFill/>
        </p:spPr>
        <p:txBody>
          <a:bodyPr wrap="square" rtlCol="0">
            <a:spAutoFit/>
          </a:bodyPr>
          <a:lstStyle/>
          <a:p>
            <a:pPr algn="just"/>
            <a:r>
              <a:rPr lang="en-US" sz="3600" dirty="0" err="1">
                <a:latin typeface="Roboto Condensed" panose="02000000000000000000" pitchFamily="2" charset="0"/>
                <a:ea typeface="Roboto Condensed" panose="02000000000000000000" pitchFamily="2" charset="0"/>
              </a:rPr>
              <a:t>Làm</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cho</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cách</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diễn</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đạt</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trở</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nên</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tế</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nhị</a:t>
            </a:r>
            <a:r>
              <a:rPr lang="en-US" sz="3600" dirty="0">
                <a:latin typeface="Roboto Condensed" panose="02000000000000000000" pitchFamily="2" charset="0"/>
                <a:ea typeface="Roboto Condensed" panose="02000000000000000000" pitchFamily="2" charset="0"/>
              </a:rPr>
              <a:t>, ý </a:t>
            </a:r>
            <a:r>
              <a:rPr lang="en-US" sz="3600" dirty="0" err="1">
                <a:latin typeface="Roboto Condensed" panose="02000000000000000000" pitchFamily="2" charset="0"/>
                <a:ea typeface="Roboto Condensed" panose="02000000000000000000" pitchFamily="2" charset="0"/>
              </a:rPr>
              <a:t>tứ</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trang</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trọng</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khiến</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cho</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cái</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chết</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đau</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buồn</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trở</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thành</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một</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sự</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hào</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hùng</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mang</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dáng</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vẻ</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sử</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thi</a:t>
            </a:r>
            <a:r>
              <a:rPr lang="en-US" sz="3600" dirty="0">
                <a:latin typeface="Roboto Condensed" panose="02000000000000000000" pitchFamily="2" charset="0"/>
                <a:ea typeface="Roboto Condensed" panose="02000000000000000000" pitchFamily="2" charset="0"/>
              </a:rPr>
              <a:t>.</a:t>
            </a:r>
            <a:endParaRPr lang="en-US" sz="3600" dirty="0">
              <a:effectLst/>
              <a:latin typeface="Roboto Condensed" panose="02000000000000000000" pitchFamily="2" charset="0"/>
              <a:ea typeface="Roboto Condensed" panose="02000000000000000000" pitchFamily="2" charset="0"/>
            </a:endParaRPr>
          </a:p>
        </p:txBody>
      </p:sp>
      <p:sp>
        <p:nvSpPr>
          <p:cNvPr id="9" name="TextBox 8">
            <a:extLst>
              <a:ext uri="{FF2B5EF4-FFF2-40B4-BE49-F238E27FC236}">
                <a16:creationId xmlns:a16="http://schemas.microsoft.com/office/drawing/2014/main" id="{BB560ED2-1866-161D-94DB-6F0DA09460FD}"/>
              </a:ext>
            </a:extLst>
          </p:cNvPr>
          <p:cNvSpPr txBox="1"/>
          <p:nvPr/>
        </p:nvSpPr>
        <p:spPr>
          <a:xfrm>
            <a:off x="1706880" y="5452110"/>
            <a:ext cx="3886200" cy="646331"/>
          </a:xfrm>
          <a:prstGeom prst="rect">
            <a:avLst/>
          </a:prstGeom>
          <a:noFill/>
        </p:spPr>
        <p:txBody>
          <a:bodyPr wrap="square" rtlCol="0">
            <a:spAutoFit/>
          </a:bodyPr>
          <a:lstStyle/>
          <a:p>
            <a:pPr algn="ctr"/>
            <a:r>
              <a:rPr lang="en-US" sz="3600" dirty="0" err="1">
                <a:latin typeface="Roboto Condensed" panose="02000000000000000000" pitchFamily="2" charset="0"/>
                <a:ea typeface="Roboto Condensed" panose="02000000000000000000" pitchFamily="2" charset="0"/>
              </a:rPr>
              <a:t>mất</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về</a:t>
            </a:r>
            <a:endParaRPr lang="en-US" sz="3600" i="1" dirty="0">
              <a:effectLst/>
              <a:latin typeface="Roboto Condensed" panose="02000000000000000000" pitchFamily="2" charset="0"/>
              <a:ea typeface="Roboto Condensed" panose="02000000000000000000" pitchFamily="2" charset="0"/>
            </a:endParaRPr>
          </a:p>
        </p:txBody>
      </p:sp>
      <p:sp>
        <p:nvSpPr>
          <p:cNvPr id="10" name="TextBox 9">
            <a:extLst>
              <a:ext uri="{FF2B5EF4-FFF2-40B4-BE49-F238E27FC236}">
                <a16:creationId xmlns:a16="http://schemas.microsoft.com/office/drawing/2014/main" id="{B895A0FE-0A2D-F9E2-B97F-53FB874FC8BA}"/>
              </a:ext>
            </a:extLst>
          </p:cNvPr>
          <p:cNvSpPr txBox="1"/>
          <p:nvPr/>
        </p:nvSpPr>
        <p:spPr>
          <a:xfrm>
            <a:off x="5745480" y="5436278"/>
            <a:ext cx="4800600" cy="646331"/>
          </a:xfrm>
          <a:prstGeom prst="rect">
            <a:avLst/>
          </a:prstGeom>
          <a:noFill/>
        </p:spPr>
        <p:txBody>
          <a:bodyPr wrap="square" rtlCol="0">
            <a:spAutoFit/>
          </a:bodyPr>
          <a:lstStyle/>
          <a:p>
            <a:pPr algn="ctr"/>
            <a:r>
              <a:rPr lang="en-US" sz="3600" dirty="0" err="1">
                <a:latin typeface="Roboto Condensed" panose="02000000000000000000" pitchFamily="2" charset="0"/>
                <a:ea typeface="Roboto Condensed" panose="02000000000000000000" pitchFamily="2" charset="0"/>
              </a:rPr>
              <a:t>cái</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chết</a:t>
            </a:r>
            <a:endParaRPr lang="en-US" sz="3600" dirty="0">
              <a:latin typeface="Roboto Condensed" panose="02000000000000000000" pitchFamily="2" charset="0"/>
              <a:ea typeface="Roboto Condensed" panose="02000000000000000000" pitchFamily="2" charset="0"/>
            </a:endParaRPr>
          </a:p>
        </p:txBody>
      </p:sp>
      <p:sp>
        <p:nvSpPr>
          <p:cNvPr id="11" name="TextBox 10">
            <a:extLst>
              <a:ext uri="{FF2B5EF4-FFF2-40B4-BE49-F238E27FC236}">
                <a16:creationId xmlns:a16="http://schemas.microsoft.com/office/drawing/2014/main" id="{D1134FF9-5762-C704-FD3E-A64B6E3776BE}"/>
              </a:ext>
            </a:extLst>
          </p:cNvPr>
          <p:cNvSpPr txBox="1"/>
          <p:nvPr/>
        </p:nvSpPr>
        <p:spPr>
          <a:xfrm>
            <a:off x="10789920" y="5175551"/>
            <a:ext cx="7040880" cy="1754326"/>
          </a:xfrm>
          <a:prstGeom prst="rect">
            <a:avLst/>
          </a:prstGeom>
          <a:noFill/>
        </p:spPr>
        <p:txBody>
          <a:bodyPr wrap="square" rtlCol="0">
            <a:spAutoFit/>
          </a:bodyPr>
          <a:lstStyle/>
          <a:p>
            <a:pPr algn="just"/>
            <a:r>
              <a:rPr lang="en-US" sz="3600" dirty="0" err="1">
                <a:latin typeface="Roboto Condensed" panose="02000000000000000000" pitchFamily="2" charset="0"/>
                <a:ea typeface="Roboto Condensed" panose="02000000000000000000" pitchFamily="2" charset="0"/>
              </a:rPr>
              <a:t>Tránh</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gây</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cảm</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giác</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quá</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đau</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buồn</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nặng</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nề</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khi</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nói</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về</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cái</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chết</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của</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ông</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và</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bà</a:t>
            </a:r>
            <a:r>
              <a:rPr lang="en-US" sz="3600" dirty="0">
                <a:latin typeface="Roboto Condensed" panose="02000000000000000000" pitchFamily="2" charset="0"/>
                <a:ea typeface="Roboto Condensed" panose="02000000000000000000" pitchFamily="2" charset="0"/>
              </a:rPr>
              <a:t>".</a:t>
            </a:r>
            <a:endParaRPr lang="en-US" sz="3600" dirty="0">
              <a:effectLst/>
              <a:latin typeface="Roboto Condensed" panose="02000000000000000000" pitchFamily="2" charset="0"/>
              <a:ea typeface="Roboto Condensed" panose="02000000000000000000" pitchFamily="2" charset="0"/>
            </a:endParaRPr>
          </a:p>
        </p:txBody>
      </p:sp>
      <p:sp>
        <p:nvSpPr>
          <p:cNvPr id="12" name="TextBox 11">
            <a:extLst>
              <a:ext uri="{FF2B5EF4-FFF2-40B4-BE49-F238E27FC236}">
                <a16:creationId xmlns:a16="http://schemas.microsoft.com/office/drawing/2014/main" id="{94DBF9B9-E3C0-3727-5B2E-6C9FD684A349}"/>
              </a:ext>
            </a:extLst>
          </p:cNvPr>
          <p:cNvSpPr txBox="1"/>
          <p:nvPr/>
        </p:nvSpPr>
        <p:spPr>
          <a:xfrm>
            <a:off x="1615440" y="7893786"/>
            <a:ext cx="3886200" cy="646331"/>
          </a:xfrm>
          <a:prstGeom prst="rect">
            <a:avLst/>
          </a:prstGeom>
          <a:noFill/>
        </p:spPr>
        <p:txBody>
          <a:bodyPr wrap="square" rtlCol="0">
            <a:spAutoFit/>
          </a:bodyPr>
          <a:lstStyle/>
          <a:p>
            <a:pPr algn="ctr"/>
            <a:r>
              <a:rPr lang="en-US" sz="3600" i="1" dirty="0" err="1">
                <a:latin typeface="Roboto Condensed" panose="02000000000000000000" pitchFamily="2" charset="0"/>
                <a:ea typeface="Roboto Condensed" panose="02000000000000000000" pitchFamily="2" charset="0"/>
              </a:rPr>
              <a:t>k</a:t>
            </a:r>
            <a:r>
              <a:rPr lang="en-US" sz="3600" i="1" dirty="0" err="1">
                <a:effectLst/>
                <a:latin typeface="Roboto Condensed" panose="02000000000000000000" pitchFamily="2" charset="0"/>
                <a:ea typeface="Roboto Condensed" panose="02000000000000000000" pitchFamily="2" charset="0"/>
              </a:rPr>
              <a:t>huất</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núi</a:t>
            </a:r>
            <a:endParaRPr lang="en-US" sz="3600" i="1" dirty="0">
              <a:effectLst/>
              <a:latin typeface="Roboto Condensed" panose="02000000000000000000" pitchFamily="2" charset="0"/>
              <a:ea typeface="Roboto Condensed" panose="02000000000000000000" pitchFamily="2" charset="0"/>
            </a:endParaRPr>
          </a:p>
        </p:txBody>
      </p:sp>
      <p:sp>
        <p:nvSpPr>
          <p:cNvPr id="13" name="TextBox 12">
            <a:extLst>
              <a:ext uri="{FF2B5EF4-FFF2-40B4-BE49-F238E27FC236}">
                <a16:creationId xmlns:a16="http://schemas.microsoft.com/office/drawing/2014/main" id="{A9E586E2-7FF3-06CF-2789-9CC5F23D3422}"/>
              </a:ext>
            </a:extLst>
          </p:cNvPr>
          <p:cNvSpPr txBox="1"/>
          <p:nvPr/>
        </p:nvSpPr>
        <p:spPr>
          <a:xfrm>
            <a:off x="5791200" y="7936241"/>
            <a:ext cx="4770120" cy="646331"/>
          </a:xfrm>
          <a:prstGeom prst="rect">
            <a:avLst/>
          </a:prstGeom>
          <a:noFill/>
        </p:spPr>
        <p:txBody>
          <a:bodyPr wrap="square" rtlCol="0">
            <a:spAutoFit/>
          </a:bodyPr>
          <a:lstStyle/>
          <a:p>
            <a:pPr algn="ctr"/>
            <a:r>
              <a:rPr lang="en-US" sz="3600" dirty="0" err="1">
                <a:latin typeface="Roboto Condensed" panose="02000000000000000000" pitchFamily="2" charset="0"/>
                <a:ea typeface="Roboto Condensed" panose="02000000000000000000" pitchFamily="2" charset="0"/>
              </a:rPr>
              <a:t>cái</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chết</a:t>
            </a:r>
            <a:endParaRPr lang="en-US" sz="3600" dirty="0">
              <a:latin typeface="Roboto Condensed" panose="02000000000000000000" pitchFamily="2" charset="0"/>
              <a:ea typeface="Roboto Condensed" panose="02000000000000000000" pitchFamily="2" charset="0"/>
            </a:endParaRPr>
          </a:p>
        </p:txBody>
      </p:sp>
      <p:sp>
        <p:nvSpPr>
          <p:cNvPr id="14" name="TextBox 13">
            <a:extLst>
              <a:ext uri="{FF2B5EF4-FFF2-40B4-BE49-F238E27FC236}">
                <a16:creationId xmlns:a16="http://schemas.microsoft.com/office/drawing/2014/main" id="{E3F1BA74-CAAF-A2CE-1F5C-BD510141422C}"/>
              </a:ext>
            </a:extLst>
          </p:cNvPr>
          <p:cNvSpPr txBox="1"/>
          <p:nvPr/>
        </p:nvSpPr>
        <p:spPr>
          <a:xfrm>
            <a:off x="10698480" y="7369796"/>
            <a:ext cx="6949440" cy="1754326"/>
          </a:xfrm>
          <a:prstGeom prst="rect">
            <a:avLst/>
          </a:prstGeom>
          <a:noFill/>
        </p:spPr>
        <p:txBody>
          <a:bodyPr wrap="square" rtlCol="0">
            <a:spAutoFit/>
          </a:bodyPr>
          <a:lstStyle/>
          <a:p>
            <a:pPr algn="just"/>
            <a:r>
              <a:rPr lang="en-US" sz="3600" dirty="0" err="1">
                <a:latin typeface="Roboto Condensed" panose="02000000000000000000" pitchFamily="2" charset="0"/>
                <a:ea typeface="Roboto Condensed" panose="02000000000000000000" pitchFamily="2" charset="0"/>
              </a:rPr>
              <a:t>Làm</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cho</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cách</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diễn</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đạt</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trở</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nên</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tế</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nhị</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tránh</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sự</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thô</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tục</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thiếu</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lịch</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sự</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về</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cái</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chết</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của</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cụ</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Bọ</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Ngựa</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già</a:t>
            </a:r>
            <a:r>
              <a:rPr lang="en-US" sz="3600" dirty="0">
                <a:latin typeface="Roboto Condensed" panose="02000000000000000000" pitchFamily="2" charset="0"/>
                <a:ea typeface="Roboto Condensed" panose="02000000000000000000" pitchFamily="2" charset="0"/>
              </a:rPr>
              <a:t> </a:t>
            </a:r>
            <a:r>
              <a:rPr lang="en-US" sz="3600" dirty="0" err="1">
                <a:latin typeface="Roboto Condensed" panose="02000000000000000000" pitchFamily="2" charset="0"/>
                <a:ea typeface="Roboto Condensed" panose="02000000000000000000" pitchFamily="2" charset="0"/>
              </a:rPr>
              <a:t>yếu</a:t>
            </a:r>
            <a:r>
              <a:rPr lang="en-US" sz="3600" dirty="0">
                <a:latin typeface="Roboto Condensed" panose="02000000000000000000" pitchFamily="2" charset="0"/>
                <a:ea typeface="Roboto Condensed" panose="02000000000000000000" pitchFamily="2" charset="0"/>
              </a:rPr>
              <a:t>.</a:t>
            </a:r>
            <a:endParaRPr lang="en-US" sz="3600" dirty="0">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29326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wipe(down)">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wipe(down)">
                                      <p:cBhvr>
                                        <p:cTn id="4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2" name="Group 2"/>
          <p:cNvGrpSpPr/>
          <p:nvPr/>
        </p:nvGrpSpPr>
        <p:grpSpPr>
          <a:xfrm>
            <a:off x="0" y="9472619"/>
            <a:ext cx="18288000" cy="814381"/>
            <a:chOff x="0" y="0"/>
            <a:chExt cx="24384000" cy="1085841"/>
          </a:xfrm>
        </p:grpSpPr>
        <p:grpSp>
          <p:nvGrpSpPr>
            <p:cNvPr id="3" name="Group 3"/>
            <p:cNvGrpSpPr/>
            <p:nvPr/>
          </p:nvGrpSpPr>
          <p:grpSpPr>
            <a:xfrm>
              <a:off x="0" y="0"/>
              <a:ext cx="24384000" cy="1085841"/>
              <a:chOff x="0" y="0"/>
              <a:chExt cx="6555032" cy="291901"/>
            </a:xfrm>
          </p:grpSpPr>
          <p:sp>
            <p:nvSpPr>
              <p:cNvPr id="4" name="Freeform 4"/>
              <p:cNvSpPr/>
              <p:nvPr/>
            </p:nvSpPr>
            <p:spPr>
              <a:xfrm>
                <a:off x="0" y="0"/>
                <a:ext cx="6555032" cy="291901"/>
              </a:xfrm>
              <a:custGeom>
                <a:avLst/>
                <a:gdLst/>
                <a:ahLst/>
                <a:cxnLst/>
                <a:rect l="l" t="t" r="r" b="b"/>
                <a:pathLst>
                  <a:path w="6555032" h="291901">
                    <a:moveTo>
                      <a:pt x="0" y="0"/>
                    </a:moveTo>
                    <a:lnTo>
                      <a:pt x="6555032" y="0"/>
                    </a:lnTo>
                    <a:lnTo>
                      <a:pt x="6555032" y="291901"/>
                    </a:lnTo>
                    <a:lnTo>
                      <a:pt x="0" y="291901"/>
                    </a:lnTo>
                    <a:close/>
                  </a:path>
                </a:pathLst>
              </a:custGeom>
              <a:solidFill>
                <a:srgbClr val="FADECC"/>
              </a:solidFill>
            </p:spPr>
          </p:sp>
        </p:grpSp>
        <p:sp>
          <p:nvSpPr>
            <p:cNvPr id="5" name="TextBox 5"/>
            <p:cNvSpPr txBox="1"/>
            <p:nvPr/>
          </p:nvSpPr>
          <p:spPr>
            <a:xfrm>
              <a:off x="14605159" y="332757"/>
              <a:ext cx="9251474" cy="365079"/>
            </a:xfrm>
            <a:prstGeom prst="rect">
              <a:avLst/>
            </a:prstGeom>
          </p:spPr>
          <p:txBody>
            <a:bodyPr lIns="0" tIns="0" rIns="0" bIns="0" rtlCol="0" anchor="t">
              <a:spAutoFit/>
            </a:bodyPr>
            <a:lstStyle/>
            <a:p>
              <a:pPr algn="r">
                <a:lnSpc>
                  <a:spcPts val="223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0954">
            <a:off x="12294877" y="1751390"/>
            <a:ext cx="2533898" cy="238647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81137" y="1746645"/>
            <a:ext cx="9180689" cy="679371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76150" y="6659626"/>
            <a:ext cx="4368996" cy="4114800"/>
          </a:xfrm>
          <a:prstGeom prst="rect">
            <a:avLst/>
          </a:prstGeom>
        </p:spPr>
      </p:pic>
      <p:sp>
        <p:nvSpPr>
          <p:cNvPr id="9" name="TextBox 9"/>
          <p:cNvSpPr txBox="1"/>
          <p:nvPr/>
        </p:nvSpPr>
        <p:spPr>
          <a:xfrm>
            <a:off x="5772527" y="3915156"/>
            <a:ext cx="6397909" cy="2744470"/>
          </a:xfrm>
          <a:prstGeom prst="rect">
            <a:avLst/>
          </a:prstGeom>
        </p:spPr>
        <p:txBody>
          <a:bodyPr lIns="0" tIns="0" rIns="0" bIns="0" rtlCol="0" anchor="t">
            <a:spAutoFit/>
          </a:bodyPr>
          <a:lstStyle/>
          <a:p>
            <a:pPr algn="ctr">
              <a:lnSpc>
                <a:spcPts val="7279"/>
              </a:lnSpc>
            </a:pPr>
            <a:r>
              <a:rPr lang="en-US" sz="5199">
                <a:solidFill>
                  <a:srgbClr val="000000"/>
                </a:solidFill>
                <a:latin typeface="Roboto Condensed Bold"/>
              </a:rPr>
              <a:t>Nhiệm vụ 2: </a:t>
            </a:r>
            <a:r>
              <a:rPr lang="en-US" sz="5199">
                <a:solidFill>
                  <a:srgbClr val="000000"/>
                </a:solidFill>
                <a:latin typeface="Roboto Condensed"/>
              </a:rPr>
              <a:t>Hoạt động cá nhân làm bài tập 2 (SHS tr.9)</a:t>
            </a:r>
          </a:p>
        </p:txBody>
      </p:sp>
      <p:sp>
        <p:nvSpPr>
          <p:cNvPr id="10" name="TextBox 10"/>
          <p:cNvSpPr txBox="1"/>
          <p:nvPr/>
        </p:nvSpPr>
        <p:spPr>
          <a:xfrm>
            <a:off x="481050" y="437953"/>
            <a:ext cx="13080776" cy="768985"/>
          </a:xfrm>
          <a:prstGeom prst="rect">
            <a:avLst/>
          </a:prstGeom>
        </p:spPr>
        <p:txBody>
          <a:bodyPr lIns="0" tIns="0" rIns="0" bIns="0" rtlCol="0" anchor="t">
            <a:spAutoFit/>
          </a:bodyPr>
          <a:lstStyle/>
          <a:p>
            <a:pPr algn="ctr">
              <a:lnSpc>
                <a:spcPts val="6439"/>
              </a:lnSpc>
            </a:pPr>
            <a:r>
              <a:rPr lang="en-US" sz="4599">
                <a:solidFill>
                  <a:srgbClr val="ED5D3D"/>
                </a:solidFill>
                <a:latin typeface="Paytone One"/>
              </a:rPr>
              <a:t>II. Thực hành biện pháp tu từ nói quá</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91510">
            <a:off x="-123302" y="2427700"/>
            <a:ext cx="4793266" cy="451438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848</Words>
  <Application>Microsoft Office PowerPoint</Application>
  <PresentationFormat>Custom</PresentationFormat>
  <Paragraphs>95</Paragraphs>
  <Slides>13</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DejaVu Serif</vt:lpstr>
      <vt:lpstr>Calibri</vt:lpstr>
      <vt:lpstr>Paytone One</vt:lpstr>
      <vt:lpstr>Arimo</vt:lpstr>
      <vt:lpstr>Roboto Condensed</vt:lpstr>
      <vt:lpstr>Arial</vt:lpstr>
      <vt:lpstr>Times New Roman</vt:lpstr>
      <vt:lpstr>Paytone One Bold</vt:lpstr>
      <vt:lpstr>Roboto Condensed Bold</vt:lpstr>
      <vt:lpstr>Clear Sans Bold</vt:lpstr>
      <vt:lpstr>Noto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7CD - TV</dc:title>
  <dc:creator>HP</dc:creator>
  <cp:lastModifiedBy>Admin</cp:lastModifiedBy>
  <cp:revision>4</cp:revision>
  <dcterms:created xsi:type="dcterms:W3CDTF">2006-08-16T00:00:00Z</dcterms:created>
  <dcterms:modified xsi:type="dcterms:W3CDTF">2026-01-20T14:35:43Z</dcterms:modified>
  <dc:identifier>DAFT7nw3Tpw</dc:identifier>
</cp:coreProperties>
</file>