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256" r:id="rId2"/>
    <p:sldId id="257" r:id="rId3"/>
    <p:sldId id="258" r:id="rId4"/>
    <p:sldId id="260" r:id="rId5"/>
    <p:sldId id="261" r:id="rId6"/>
    <p:sldId id="262" r:id="rId7"/>
    <p:sldId id="263" r:id="rId8"/>
    <p:sldId id="265" r:id="rId9"/>
    <p:sldId id="266" r:id="rId10"/>
    <p:sldId id="267"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Lst>
  <p:sldSz cx="18288000" cy="10287000"/>
  <p:notesSz cx="6858000" cy="9144000"/>
  <p:embeddedFontLst>
    <p:embeddedFont>
      <p:font typeface="#9Slide05 Aphrodite Pro" panose="020B0604020202020204" charset="-93"/>
      <p:regular r:id="rId57"/>
    </p:embeddedFont>
    <p:embeddedFont>
      <p:font typeface="#9Slide05 VL Fadilla" panose="020B0604020202020204" charset="-93"/>
      <p:regular r:id="rId58"/>
    </p:embeddedFont>
    <p:embeddedFont>
      <p:font typeface="#9Slide06 Ong Do Gia" panose="020B0604020202020204" charset="0"/>
      <p:regular r:id="rId59"/>
    </p:embeddedFont>
    <p:embeddedFont>
      <p:font typeface="#9Slide07 SVNUT Triumph Press" panose="020B0604020202020204" charset="0"/>
      <p:regular r:id="rId60"/>
    </p:embeddedFont>
    <p:embeddedFont>
      <p:font typeface="Fraunces Bold" panose="020B0604020202020204" charset="-93"/>
      <p:regular r:id="rId61"/>
    </p:embeddedFont>
    <p:embeddedFont>
      <p:font typeface="Fraunces Heavy" panose="020B0604020202020204" charset="-93"/>
      <p:regular r:id="rId62"/>
    </p:embeddedFont>
    <p:embeddedFont>
      <p:font typeface="Fraunces Semi-Bold" panose="020B0604020202020204" charset="-93"/>
      <p:regular r:id="rId63"/>
    </p:embeddedFont>
    <p:embeddedFont>
      <p:font typeface="Roboto Condensed" panose="02000000000000000000" pitchFamily="2" charset="0"/>
      <p:regular r:id="rId64"/>
      <p:bold r:id="rId65"/>
      <p:italic r:id="rId66"/>
      <p:boldItalic r:id="rId67"/>
    </p:embeddedFont>
    <p:embeddedFont>
      <p:font typeface="Roboto Condensed Bold" panose="020B0604020202020204" charset="0"/>
      <p:regular r:id="rId68"/>
    </p:embeddedFont>
    <p:embeddedFont>
      <p:font typeface="Roboto Condensed Italics"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E3D17-37B5-4421-9538-84EA40C816CC}"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7AC16-B07F-430B-845A-66ADF49032E2}" type="slidenum">
              <a:rPr lang="en-US" smtClean="0"/>
              <a:t>‹#›</a:t>
            </a:fld>
            <a:endParaRPr lang="en-US"/>
          </a:p>
        </p:txBody>
      </p:sp>
    </p:spTree>
    <p:extLst>
      <p:ext uri="{BB962C8B-B14F-4D97-AF65-F5344CB8AC3E}">
        <p14:creationId xmlns:p14="http://schemas.microsoft.com/office/powerpoint/2010/main" val="11085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4E7AC16-B07F-430B-845A-66ADF49032E2}" type="slidenum">
              <a:rPr lang="en-US" smtClean="0"/>
              <a:t>4</a:t>
            </a:fld>
            <a:endParaRPr lang="en-US"/>
          </a:p>
        </p:txBody>
      </p:sp>
    </p:spTree>
    <p:extLst>
      <p:ext uri="{BB962C8B-B14F-4D97-AF65-F5344CB8AC3E}">
        <p14:creationId xmlns:p14="http://schemas.microsoft.com/office/powerpoint/2010/main" val="192552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7AC16-B07F-430B-845A-66ADF49032E2}" type="slidenum">
              <a:rPr lang="en-US" smtClean="0"/>
              <a:t>10</a:t>
            </a:fld>
            <a:endParaRPr lang="en-US"/>
          </a:p>
        </p:txBody>
      </p:sp>
    </p:spTree>
    <p:extLst>
      <p:ext uri="{BB962C8B-B14F-4D97-AF65-F5344CB8AC3E}">
        <p14:creationId xmlns:p14="http://schemas.microsoft.com/office/powerpoint/2010/main" val="344441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hyperlink" Target="https://www.youtube.com/watch?v=TGRF5NMI_Zc"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9.svg"/><Relationship Id="rId4" Type="http://schemas.openxmlformats.org/officeDocument/2006/relationships/image" Target="../media/image3.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17.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svg"/><Relationship Id="rId4" Type="http://schemas.openxmlformats.org/officeDocument/2006/relationships/image" Target="../media/image21.svg"/><Relationship Id="rId9" Type="http://schemas.openxmlformats.org/officeDocument/2006/relationships/image" Target="../media/image2.png"/><Relationship Id="rId1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svg"/><Relationship Id="rId7" Type="http://schemas.openxmlformats.org/officeDocument/2006/relationships/image" Target="../media/image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svg"/><Relationship Id="rId4" Type="http://schemas.openxmlformats.org/officeDocument/2006/relationships/image" Target="../media/image21.svg"/><Relationship Id="rId9" Type="http://schemas.openxmlformats.org/officeDocument/2006/relationships/image" Target="../media/image2.png"/><Relationship Id="rId1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svg"/><Relationship Id="rId7" Type="http://schemas.openxmlformats.org/officeDocument/2006/relationships/image" Target="../media/image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svg"/><Relationship Id="rId4" Type="http://schemas.openxmlformats.org/officeDocument/2006/relationships/image" Target="../media/image21.svg"/><Relationship Id="rId9" Type="http://schemas.openxmlformats.org/officeDocument/2006/relationships/image" Target="../media/image2.png"/><Relationship Id="rId14"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svg"/><Relationship Id="rId4" Type="http://schemas.openxmlformats.org/officeDocument/2006/relationships/image" Target="../media/image21.svg"/><Relationship Id="rId9" Type="http://schemas.openxmlformats.org/officeDocument/2006/relationships/image" Target="../media/image2.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5.svg"/><Relationship Id="rId4" Type="http://schemas.openxmlformats.org/officeDocument/2006/relationships/image" Target="../media/image21.svg"/><Relationship Id="rId9" Type="http://schemas.openxmlformats.org/officeDocument/2006/relationships/image" Target="../media/image4.png"/><Relationship Id="rId1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27.sv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2.sv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sv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35.svg"/><Relationship Id="rId4" Type="http://schemas.openxmlformats.org/officeDocument/2006/relationships/image" Target="../media/image3.sv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4.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41.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3.sv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23.svg"/><Relationship Id="rId4" Type="http://schemas.openxmlformats.org/officeDocument/2006/relationships/image" Target="../media/image3.sv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4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9.svg"/><Relationship Id="rId4" Type="http://schemas.openxmlformats.org/officeDocument/2006/relationships/image" Target="../media/image3.sv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37.png"/><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0.svg"/><Relationship Id="rId4" Type="http://schemas.openxmlformats.org/officeDocument/2006/relationships/image" Target="../media/image3.svg"/><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0" y="372492"/>
            <a:ext cx="17822908" cy="9797688"/>
            <a:chOff x="0" y="0"/>
            <a:chExt cx="23763877" cy="13063584"/>
          </a:xfrm>
        </p:grpSpPr>
        <p:sp>
          <p:nvSpPr>
            <p:cNvPr id="4" name="Freeform 4"/>
            <p:cNvSpPr/>
            <p:nvPr/>
          </p:nvSpPr>
          <p:spPr>
            <a:xfrm>
              <a:off x="0" y="0"/>
              <a:ext cx="17032045" cy="13063584"/>
            </a:xfrm>
            <a:custGeom>
              <a:avLst/>
              <a:gdLst/>
              <a:ahLst/>
              <a:cxnLst/>
              <a:rect l="l" t="t" r="r" b="b"/>
              <a:pathLst>
                <a:path w="17032045" h="13063584">
                  <a:moveTo>
                    <a:pt x="0" y="0"/>
                  </a:moveTo>
                  <a:lnTo>
                    <a:pt x="17032045" y="0"/>
                  </a:lnTo>
                  <a:lnTo>
                    <a:pt x="17032045" y="13063584"/>
                  </a:lnTo>
                  <a:lnTo>
                    <a:pt x="0" y="13063584"/>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6133486" y="0"/>
              <a:ext cx="7630391" cy="13063584"/>
            </a:xfrm>
            <a:custGeom>
              <a:avLst/>
              <a:gdLst/>
              <a:ahLst/>
              <a:cxnLst/>
              <a:rect l="l" t="t" r="r" b="b"/>
              <a:pathLst>
                <a:path w="7630391" h="13063584">
                  <a:moveTo>
                    <a:pt x="0" y="0"/>
                  </a:moveTo>
                  <a:lnTo>
                    <a:pt x="7630391" y="0"/>
                  </a:lnTo>
                  <a:lnTo>
                    <a:pt x="7630391" y="13063584"/>
                  </a:lnTo>
                  <a:lnTo>
                    <a:pt x="0" y="13063584"/>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rot="-4279549">
            <a:off x="533221" y="457042"/>
            <a:ext cx="1066125" cy="908872"/>
          </a:xfrm>
          <a:custGeom>
            <a:avLst/>
            <a:gdLst/>
            <a:ahLst/>
            <a:cxnLst/>
            <a:rect l="l" t="t" r="r" b="b"/>
            <a:pathLst>
              <a:path w="1066125" h="908872">
                <a:moveTo>
                  <a:pt x="0" y="0"/>
                </a:moveTo>
                <a:lnTo>
                  <a:pt x="1066125" y="0"/>
                </a:lnTo>
                <a:lnTo>
                  <a:pt x="1066125" y="908872"/>
                </a:lnTo>
                <a:lnTo>
                  <a:pt x="0" y="908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8" name="Table 8"/>
          <p:cNvGraphicFramePr>
            <a:graphicFrameLocks noGrp="1"/>
          </p:cNvGraphicFramePr>
          <p:nvPr/>
        </p:nvGraphicFramePr>
        <p:xfrm>
          <a:off x="465092" y="1631070"/>
          <a:ext cx="16744427" cy="8049607"/>
        </p:xfrm>
        <a:graphic>
          <a:graphicData uri="http://schemas.openxmlformats.org/drawingml/2006/table">
            <a:tbl>
              <a:tblPr/>
              <a:tblGrid>
                <a:gridCol w="6889211">
                  <a:extLst>
                    <a:ext uri="{9D8B030D-6E8A-4147-A177-3AD203B41FA5}">
                      <a16:colId xmlns:a16="http://schemas.microsoft.com/office/drawing/2014/main" val="20000"/>
                    </a:ext>
                  </a:extLst>
                </a:gridCol>
                <a:gridCol w="5032706">
                  <a:extLst>
                    <a:ext uri="{9D8B030D-6E8A-4147-A177-3AD203B41FA5}">
                      <a16:colId xmlns:a16="http://schemas.microsoft.com/office/drawing/2014/main" val="20001"/>
                    </a:ext>
                  </a:extLst>
                </a:gridCol>
                <a:gridCol w="4822510">
                  <a:extLst>
                    <a:ext uri="{9D8B030D-6E8A-4147-A177-3AD203B41FA5}">
                      <a16:colId xmlns:a16="http://schemas.microsoft.com/office/drawing/2014/main" val="20002"/>
                    </a:ext>
                  </a:extLst>
                </a:gridCol>
              </a:tblGrid>
              <a:tr h="2424167">
                <a:tc>
                  <a:txBody>
                    <a:bodyPr/>
                    <a:lstStyle/>
                    <a:p>
                      <a:pPr algn="ctr">
                        <a:lnSpc>
                          <a:spcPts val="5040"/>
                        </a:lnSpc>
                        <a:defRPr/>
                      </a:pPr>
                      <a:r>
                        <a:rPr lang="en-US" sz="3600" dirty="0">
                          <a:solidFill>
                            <a:srgbClr val="000000"/>
                          </a:solidFill>
                          <a:latin typeface="Roboto Condensed Bold"/>
                        </a:rPr>
                        <a:t> K</a:t>
                      </a:r>
                      <a:endParaRPr lang="en-US" sz="1100" dirty="0"/>
                    </a:p>
                    <a:p>
                      <a:pPr algn="ctr">
                        <a:lnSpc>
                          <a:spcPts val="5040"/>
                        </a:lnSpc>
                      </a:pPr>
                      <a:r>
                        <a:rPr lang="en-US" sz="3600" dirty="0">
                          <a:solidFill>
                            <a:srgbClr val="000000"/>
                          </a:solidFill>
                          <a:latin typeface="Roboto Condensed"/>
                        </a:rPr>
                        <a:t>(</a:t>
                      </a:r>
                      <a:r>
                        <a:rPr lang="en-US" sz="3600" dirty="0" err="1">
                          <a:solidFill>
                            <a:srgbClr val="000000"/>
                          </a:solidFill>
                          <a:latin typeface="Roboto Condensed"/>
                        </a:rPr>
                        <a:t>Những</a:t>
                      </a:r>
                      <a:r>
                        <a:rPr lang="en-US" sz="3600" dirty="0">
                          <a:solidFill>
                            <a:srgbClr val="000000"/>
                          </a:solidFill>
                          <a:latin typeface="Roboto Condensed"/>
                        </a:rPr>
                        <a:t> </a:t>
                      </a:r>
                      <a:r>
                        <a:rPr lang="en-US" sz="3600" dirty="0" err="1">
                          <a:solidFill>
                            <a:srgbClr val="000000"/>
                          </a:solidFill>
                          <a:latin typeface="Roboto Condensed"/>
                        </a:rPr>
                        <a:t>điều</a:t>
                      </a:r>
                      <a:r>
                        <a:rPr lang="en-US" sz="3600" dirty="0">
                          <a:solidFill>
                            <a:srgbClr val="000000"/>
                          </a:solidFill>
                          <a:latin typeface="Roboto Condensed"/>
                        </a:rPr>
                        <a:t> </a:t>
                      </a:r>
                      <a:r>
                        <a:rPr lang="en-US" sz="3600" dirty="0" err="1">
                          <a:solidFill>
                            <a:srgbClr val="000000"/>
                          </a:solidFill>
                          <a:latin typeface="Roboto Condensed"/>
                        </a:rPr>
                        <a:t>đã</a:t>
                      </a:r>
                      <a:r>
                        <a:rPr lang="en-US" sz="3600" dirty="0">
                          <a:solidFill>
                            <a:srgbClr val="000000"/>
                          </a:solidFill>
                          <a:latin typeface="Roboto Condensed"/>
                        </a:rPr>
                        <a:t> </a:t>
                      </a:r>
                      <a:r>
                        <a:rPr lang="en-US" sz="3600" dirty="0" err="1">
                          <a:solidFill>
                            <a:srgbClr val="000000"/>
                          </a:solidFill>
                          <a:latin typeface="Roboto Condensed"/>
                        </a:rPr>
                        <a:t>biết</a:t>
                      </a:r>
                      <a:r>
                        <a:rPr lang="en-US" sz="3600" dirty="0">
                          <a:solidFill>
                            <a:srgbClr val="000000"/>
                          </a:solidFill>
                          <a:latin typeface="Roboto Condensed"/>
                        </a:rPr>
                        <a:t> </a:t>
                      </a:r>
                      <a:r>
                        <a:rPr lang="en-US" sz="3600" dirty="0" err="1">
                          <a:solidFill>
                            <a:srgbClr val="000000"/>
                          </a:solidFill>
                          <a:latin typeface="Roboto Condensed"/>
                        </a:rPr>
                        <a:t>về</a:t>
                      </a:r>
                      <a:endParaRPr lang="en-US" sz="3600" dirty="0">
                        <a:solidFill>
                          <a:srgbClr val="000000"/>
                        </a:solidFill>
                        <a:latin typeface="Roboto Condensed"/>
                      </a:endParaRPr>
                    </a:p>
                    <a:p>
                      <a:pPr algn="ctr">
                        <a:lnSpc>
                          <a:spcPts val="5040"/>
                        </a:lnSpc>
                      </a:pPr>
                      <a:r>
                        <a:rPr lang="en-US" sz="3600" dirty="0" err="1">
                          <a:solidFill>
                            <a:srgbClr val="000000"/>
                          </a:solidFill>
                          <a:latin typeface="Roboto Condensed"/>
                        </a:rPr>
                        <a:t>thể</a:t>
                      </a:r>
                      <a:r>
                        <a:rPr lang="en-US" sz="3600" dirty="0">
                          <a:solidFill>
                            <a:srgbClr val="000000"/>
                          </a:solidFill>
                          <a:latin typeface="Roboto Condensed"/>
                        </a:rPr>
                        <a:t> </a:t>
                      </a:r>
                      <a:r>
                        <a:rPr lang="en-US" sz="3600" dirty="0" err="1">
                          <a:solidFill>
                            <a:srgbClr val="000000"/>
                          </a:solidFill>
                          <a:latin typeface="Roboto Condensed"/>
                        </a:rPr>
                        <a:t>loại</a:t>
                      </a:r>
                      <a:r>
                        <a:rPr lang="en-US" sz="3600" dirty="0">
                          <a:solidFill>
                            <a:srgbClr val="000000"/>
                          </a:solidFill>
                          <a:latin typeface="Roboto Condensed"/>
                        </a:rPr>
                        <a:t> </a:t>
                      </a:r>
                      <a:r>
                        <a:rPr lang="en-US" sz="3600" dirty="0" err="1">
                          <a:solidFill>
                            <a:srgbClr val="000000"/>
                          </a:solidFill>
                          <a:latin typeface="Roboto Condensed"/>
                        </a:rPr>
                        <a:t>truyện</a:t>
                      </a:r>
                      <a:r>
                        <a:rPr lang="en-US" sz="3600" dirty="0">
                          <a:solidFill>
                            <a:srgbClr val="000000"/>
                          </a:solidFill>
                          <a:latin typeface="Roboto Condensed"/>
                        </a:rPr>
                        <a:t>)</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Roboto Condensed Bold"/>
                        </a:rPr>
                        <a:t>W</a:t>
                      </a:r>
                      <a:endParaRPr lang="en-US" sz="1100"/>
                    </a:p>
                    <a:p>
                      <a:pPr algn="ctr">
                        <a:lnSpc>
                          <a:spcPts val="5040"/>
                        </a:lnSpc>
                      </a:pPr>
                      <a:r>
                        <a:rPr lang="en-US" sz="3600">
                          <a:solidFill>
                            <a:srgbClr val="000000"/>
                          </a:solidFill>
                          <a:latin typeface="Roboto Condensed"/>
                        </a:rPr>
                        <a:t>(Những điều muốn biết về thể loại truyện)</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tc>
                  <a:txBody>
                    <a:bodyPr/>
                    <a:lstStyle/>
                    <a:p>
                      <a:pPr algn="ctr">
                        <a:lnSpc>
                          <a:spcPts val="5040"/>
                        </a:lnSpc>
                        <a:defRPr/>
                      </a:pPr>
                      <a:r>
                        <a:rPr lang="en-US" sz="3600">
                          <a:solidFill>
                            <a:srgbClr val="000000"/>
                          </a:solidFill>
                          <a:latin typeface="Roboto Condensed Bold"/>
                        </a:rPr>
                        <a:t>L</a:t>
                      </a:r>
                      <a:endParaRPr lang="en-US" sz="1100"/>
                    </a:p>
                    <a:p>
                      <a:pPr algn="ctr">
                        <a:lnSpc>
                          <a:spcPts val="5040"/>
                        </a:lnSpc>
                      </a:pPr>
                      <a:r>
                        <a:rPr lang="en-US" sz="3600">
                          <a:solidFill>
                            <a:srgbClr val="000000"/>
                          </a:solidFill>
                          <a:latin typeface="Roboto Condensed"/>
                        </a:rPr>
                        <a:t>(Những điều đã học được về thể loại truyện)</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extLst>
                  <a:ext uri="{0D108BD9-81ED-4DB2-BD59-A6C34878D82A}">
                    <a16:rowId xmlns:a16="http://schemas.microsoft.com/office/drawing/2014/main" val="10000"/>
                  </a:ext>
                </a:extLst>
              </a:tr>
              <a:tr h="5625440">
                <a:tc>
                  <a:txBody>
                    <a:bodyPr/>
                    <a:lstStyle/>
                    <a:p>
                      <a:pPr algn="l">
                        <a:lnSpc>
                          <a:spcPts val="5040"/>
                        </a:lnSpc>
                        <a:defRPr/>
                      </a:pPr>
                      <a:r>
                        <a:rPr lang="en-US" sz="3600">
                          <a:solidFill>
                            <a:srgbClr val="000000"/>
                          </a:solidFill>
                          <a:latin typeface="Roboto Condensed"/>
                        </a:rPr>
                        <a:t>Gợi ý: </a:t>
                      </a:r>
                      <a:endParaRPr lang="en-US" sz="1100"/>
                    </a:p>
                    <a:p>
                      <a:pPr marL="777243" lvl="1" indent="-388622">
                        <a:lnSpc>
                          <a:spcPts val="5040"/>
                        </a:lnSpc>
                        <a:buFont typeface="Arial"/>
                        <a:buChar char="•"/>
                      </a:pPr>
                      <a:r>
                        <a:rPr lang="en-US" sz="3600">
                          <a:solidFill>
                            <a:srgbClr val="000000"/>
                          </a:solidFill>
                          <a:latin typeface="Roboto Condensed"/>
                        </a:rPr>
                        <a:t>Em đã từng được học những văn bản truyện nào?</a:t>
                      </a:r>
                    </a:p>
                    <a:p>
                      <a:pPr marL="777243" lvl="1" indent="-388622">
                        <a:lnSpc>
                          <a:spcPts val="5040"/>
                        </a:lnSpc>
                        <a:buFont typeface="Arial"/>
                        <a:buChar char="•"/>
                      </a:pPr>
                      <a:r>
                        <a:rPr lang="en-US" sz="3600">
                          <a:solidFill>
                            <a:srgbClr val="000000"/>
                          </a:solidFill>
                          <a:latin typeface="Roboto Condensed"/>
                        </a:rPr>
                        <a:t> Các văn bản ấy có đặc điểm gì chung?</a:t>
                      </a:r>
                    </a:p>
                    <a:p>
                      <a:pPr marL="777243" lvl="1" indent="-388622">
                        <a:lnSpc>
                          <a:spcPts val="5040"/>
                        </a:lnSpc>
                        <a:buFont typeface="Arial"/>
                        <a:buChar char="•"/>
                      </a:pPr>
                      <a:r>
                        <a:rPr lang="en-US" sz="3600">
                          <a:solidFill>
                            <a:srgbClr val="000000"/>
                          </a:solidFill>
                          <a:latin typeface="Roboto Condensed"/>
                        </a:rPr>
                        <a:t>   Khi đọc văn bản ấy, em thường chú ý  (những) điều gì?</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tc>
                  <a:txBody>
                    <a:bodyPr/>
                    <a:lstStyle/>
                    <a:p>
                      <a:pPr algn="l">
                        <a:lnSpc>
                          <a:spcPts val="5040"/>
                        </a:lnSpc>
                        <a:defRPr/>
                      </a:pPr>
                      <a:r>
                        <a:rPr lang="en-US" sz="3600">
                          <a:solidFill>
                            <a:srgbClr val="000000"/>
                          </a:solidFill>
                          <a:latin typeface="Roboto Condensed"/>
                        </a:rPr>
                        <a:t>Gợi ý: </a:t>
                      </a:r>
                      <a:endParaRPr lang="en-US" sz="1100"/>
                    </a:p>
                    <a:p>
                      <a:pPr marL="777243" lvl="1" indent="-388622">
                        <a:lnSpc>
                          <a:spcPts val="5040"/>
                        </a:lnSpc>
                        <a:buFont typeface="Arial"/>
                        <a:buChar char="•"/>
                      </a:pPr>
                      <a:r>
                        <a:rPr lang="en-US" sz="3600">
                          <a:solidFill>
                            <a:srgbClr val="000000"/>
                          </a:solidFill>
                          <a:latin typeface="Roboto Condensed"/>
                        </a:rPr>
                        <a:t>Em muốn biết thêm điều gì về thể loại truyện?</a:t>
                      </a:r>
                    </a:p>
                    <a:p>
                      <a:pPr marL="777243" lvl="1" indent="-388622">
                        <a:lnSpc>
                          <a:spcPts val="5040"/>
                        </a:lnSpc>
                        <a:buFont typeface="Arial"/>
                        <a:buChar char="•"/>
                      </a:pPr>
                      <a:r>
                        <a:rPr lang="en-US" sz="3600">
                          <a:solidFill>
                            <a:srgbClr val="000000"/>
                          </a:solidFill>
                          <a:latin typeface="Roboto Condensed"/>
                        </a:rPr>
                        <a:t>  Em muốn biết thêm điều gì về cách đọc thể loại truyện này?</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tc>
                  <a:txBody>
                    <a:bodyPr/>
                    <a:lstStyle/>
                    <a:p>
                      <a:pPr algn="l">
                        <a:lnSpc>
                          <a:spcPts val="5040"/>
                        </a:lnSpc>
                        <a:defRPr/>
                      </a:pPr>
                      <a:endParaRPr lang="en-US" sz="1100" dirty="0"/>
                    </a:p>
                    <a:p>
                      <a:pPr>
                        <a:lnSpc>
                          <a:spcPts val="5040"/>
                        </a:lnSpc>
                      </a:pPr>
                      <a:r>
                        <a:rPr lang="en-US" sz="3600" dirty="0">
                          <a:solidFill>
                            <a:srgbClr val="000000"/>
                          </a:solidFill>
                          <a:latin typeface="Roboto Condensed"/>
                        </a:rPr>
                        <a:t>   </a:t>
                      </a:r>
                    </a:p>
                    <a:p>
                      <a:pPr>
                        <a:lnSpc>
                          <a:spcPts val="5040"/>
                        </a:lnSpc>
                      </a:pPr>
                      <a:r>
                        <a:rPr lang="en-US" sz="3600" dirty="0">
                          <a:solidFill>
                            <a:srgbClr val="000000"/>
                          </a:solidFill>
                          <a:latin typeface="Roboto Condensed"/>
                        </a:rPr>
                        <a:t>  </a:t>
                      </a:r>
                    </a:p>
                  </a:txBody>
                  <a:tcPr marL="190500" marR="190500" marT="190500" marB="190500" anchor="ctr">
                    <a:lnL w="47625" cap="flat" cmpd="sng" algn="ctr">
                      <a:solidFill>
                        <a:srgbClr val="E9E3D0"/>
                      </a:solidFill>
                      <a:prstDash val="solid"/>
                      <a:round/>
                      <a:headEnd type="none" w="med" len="med"/>
                      <a:tailEnd type="none" w="med" len="med"/>
                    </a:lnL>
                    <a:lnR w="47625" cap="flat" cmpd="sng" algn="ctr">
                      <a:solidFill>
                        <a:srgbClr val="E9E3D0"/>
                      </a:solidFill>
                      <a:prstDash val="solid"/>
                      <a:round/>
                      <a:headEnd type="none" w="med" len="med"/>
                      <a:tailEnd type="none" w="med" len="med"/>
                    </a:lnR>
                    <a:lnT w="47625" cap="flat" cmpd="sng" algn="ctr">
                      <a:solidFill>
                        <a:srgbClr val="E9E3D0"/>
                      </a:solidFill>
                      <a:prstDash val="solid"/>
                      <a:round/>
                      <a:headEnd type="none" w="med" len="med"/>
                      <a:tailEnd type="none" w="med" len="med"/>
                    </a:lnT>
                    <a:lnB w="47625" cap="flat" cmpd="sng" algn="ctr">
                      <a:solidFill>
                        <a:srgbClr val="E9E3D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10"/>
          <p:cNvSpPr txBox="1"/>
          <p:nvPr/>
        </p:nvSpPr>
        <p:spPr>
          <a:xfrm>
            <a:off x="1667474" y="567569"/>
            <a:ext cx="4617376" cy="994412"/>
          </a:xfrm>
          <a:prstGeom prst="rect">
            <a:avLst/>
          </a:prstGeom>
        </p:spPr>
        <p:txBody>
          <a:bodyPr lIns="0" tIns="0" rIns="0" bIns="0" rtlCol="0" anchor="t">
            <a:spAutoFit/>
          </a:bodyPr>
          <a:lstStyle/>
          <a:p>
            <a:pPr algn="ctr">
              <a:lnSpc>
                <a:spcPts val="8189"/>
              </a:lnSpc>
              <a:spcBef>
                <a:spcPct val="0"/>
              </a:spcBef>
            </a:pPr>
            <a:r>
              <a:rPr lang="en-US" sz="5849">
                <a:solidFill>
                  <a:srgbClr val="000000"/>
                </a:solidFill>
                <a:latin typeface="Fraunces Semi-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7" name="Freeform 7">
            <a:hlinkClick r:id="rId7" tooltip="https://www.youtube.com/watch?v=TGRF5NMI_Zc"/>
          </p:cNvPr>
          <p:cNvSpPr/>
          <p:nvPr/>
        </p:nvSpPr>
        <p:spPr>
          <a:xfrm>
            <a:off x="4021719" y="1028700"/>
            <a:ext cx="12813980" cy="8441209"/>
          </a:xfrm>
          <a:custGeom>
            <a:avLst/>
            <a:gdLst/>
            <a:ahLst/>
            <a:cxnLst/>
            <a:rect l="l" t="t" r="r" b="b"/>
            <a:pathLst>
              <a:path w="12813980" h="8441209">
                <a:moveTo>
                  <a:pt x="0" y="0"/>
                </a:moveTo>
                <a:lnTo>
                  <a:pt x="12813980" y="0"/>
                </a:lnTo>
                <a:lnTo>
                  <a:pt x="12813980" y="8441209"/>
                </a:lnTo>
                <a:lnTo>
                  <a:pt x="0" y="8441209"/>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1028700" y="2331857"/>
            <a:ext cx="2993019" cy="2139245"/>
          </a:xfrm>
          <a:prstGeom prst="rect">
            <a:avLst/>
          </a:prstGeom>
        </p:spPr>
        <p:txBody>
          <a:bodyPr lIns="0" tIns="0" rIns="0" bIns="0" rtlCol="0" anchor="t">
            <a:spAutoFit/>
          </a:bodyPr>
          <a:lstStyle/>
          <a:p>
            <a:pPr algn="ctr">
              <a:lnSpc>
                <a:spcPts val="8609"/>
              </a:lnSpc>
            </a:pPr>
            <a:r>
              <a:rPr lang="en-US" sz="6149">
                <a:solidFill>
                  <a:srgbClr val="493423"/>
                </a:solidFill>
                <a:latin typeface="Fraunces Semi-Bold"/>
              </a:rPr>
              <a:t>KHỞI ĐỘNG</a:t>
            </a:r>
          </a:p>
        </p:txBody>
      </p:sp>
      <p:sp>
        <p:nvSpPr>
          <p:cNvPr id="9" name="TextBox 9"/>
          <p:cNvSpPr txBox="1"/>
          <p:nvPr/>
        </p:nvSpPr>
        <p:spPr>
          <a:xfrm>
            <a:off x="5232198" y="2369957"/>
            <a:ext cx="7642075" cy="5179190"/>
          </a:xfrm>
          <a:prstGeom prst="rect">
            <a:avLst/>
          </a:prstGeom>
        </p:spPr>
        <p:txBody>
          <a:bodyPr lIns="0" tIns="0" rIns="0" bIns="0" rtlCol="0" anchor="t">
            <a:spAutoFit/>
          </a:bodyPr>
          <a:lstStyle/>
          <a:p>
            <a:pPr algn="just">
              <a:lnSpc>
                <a:spcPts val="5880"/>
              </a:lnSpc>
              <a:spcBef>
                <a:spcPct val="0"/>
              </a:spcBef>
            </a:pPr>
            <a:r>
              <a:rPr lang="en-US" sz="4200">
                <a:solidFill>
                  <a:srgbClr val="493423"/>
                </a:solidFill>
                <a:latin typeface="Roboto Condensed"/>
              </a:rPr>
              <a:t>Xem đoạn video từ phút thứ 22’40s đến 26’40s và trả lời câu hỏi:</a:t>
            </a:r>
          </a:p>
          <a:p>
            <a:pPr algn="just">
              <a:lnSpc>
                <a:spcPts val="5880"/>
              </a:lnSpc>
              <a:spcBef>
                <a:spcPct val="0"/>
              </a:spcBef>
            </a:pPr>
            <a:r>
              <a:rPr lang="en-US" sz="4200">
                <a:solidFill>
                  <a:srgbClr val="493423"/>
                </a:solidFill>
                <a:latin typeface="Roboto Condensed"/>
              </a:rPr>
              <a:t>https://www.youtube.com/watch?v=TGRF5NMI_Zc</a:t>
            </a:r>
          </a:p>
          <a:p>
            <a:pPr algn="just">
              <a:lnSpc>
                <a:spcPts val="5880"/>
              </a:lnSpc>
              <a:spcBef>
                <a:spcPct val="0"/>
              </a:spcBef>
            </a:pPr>
            <a:r>
              <a:rPr lang="en-US" sz="4200">
                <a:solidFill>
                  <a:srgbClr val="493423"/>
                </a:solidFill>
                <a:latin typeface="Roboto Condensed Italics"/>
              </a:rPr>
              <a:t>Nhân vật trong đoạn trích rơi vào hoàn cảnh gì? Em có dự đoán gì về số phận của nhân vật?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8" name="Group 8"/>
          <p:cNvGrpSpPr/>
          <p:nvPr/>
        </p:nvGrpSpPr>
        <p:grpSpPr>
          <a:xfrm>
            <a:off x="465092" y="0"/>
            <a:ext cx="17357816" cy="9542016"/>
            <a:chOff x="0" y="0"/>
            <a:chExt cx="23143754" cy="12722688"/>
          </a:xfrm>
        </p:grpSpPr>
        <p:sp>
          <p:nvSpPr>
            <p:cNvPr id="9" name="Freeform 9"/>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10" name="Freeform 10"/>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11" name="Freeform 11"/>
          <p:cNvSpPr/>
          <p:nvPr/>
        </p:nvSpPr>
        <p:spPr>
          <a:xfrm>
            <a:off x="2387986" y="1028700"/>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4105619" y="2678390"/>
            <a:ext cx="10076761" cy="6503710"/>
          </a:xfrm>
          <a:custGeom>
            <a:avLst/>
            <a:gdLst/>
            <a:ahLst/>
            <a:cxnLst/>
            <a:rect l="l" t="t" r="r" b="b"/>
            <a:pathLst>
              <a:path w="10076761" h="6503710">
                <a:moveTo>
                  <a:pt x="0" y="0"/>
                </a:moveTo>
                <a:lnTo>
                  <a:pt x="10076762" y="0"/>
                </a:lnTo>
                <a:lnTo>
                  <a:pt x="10076762" y="6503710"/>
                </a:lnTo>
                <a:lnTo>
                  <a:pt x="0" y="6503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5641342" y="3767208"/>
            <a:ext cx="7005315" cy="4221299"/>
          </a:xfrm>
          <a:prstGeom prst="rect">
            <a:avLst/>
          </a:prstGeom>
        </p:spPr>
        <p:txBody>
          <a:bodyPr lIns="0" tIns="0" rIns="0" bIns="0" rtlCol="0" anchor="t">
            <a:spAutoFit/>
          </a:bodyPr>
          <a:lstStyle/>
          <a:p>
            <a:pPr marL="1036320" lvl="1" indent="-518160" algn="just">
              <a:lnSpc>
                <a:spcPts val="6719"/>
              </a:lnSpc>
              <a:buFont typeface="Arial"/>
              <a:buChar char="•"/>
            </a:pPr>
            <a:r>
              <a:rPr lang="en-US" sz="4800" dirty="0">
                <a:solidFill>
                  <a:srgbClr val="E9E3D0"/>
                </a:solidFill>
                <a:latin typeface="Roboto Condensed"/>
              </a:rPr>
              <a:t>GV </a:t>
            </a:r>
            <a:r>
              <a:rPr lang="en-US" sz="4800" dirty="0" err="1">
                <a:solidFill>
                  <a:srgbClr val="E9E3D0"/>
                </a:solidFill>
                <a:latin typeface="Roboto Condensed"/>
              </a:rPr>
              <a:t>có</a:t>
            </a:r>
            <a:r>
              <a:rPr lang="en-US" sz="4800" dirty="0">
                <a:solidFill>
                  <a:srgbClr val="E9E3D0"/>
                </a:solidFill>
                <a:latin typeface="Roboto Condensed"/>
              </a:rPr>
              <a:t> 10 </a:t>
            </a:r>
            <a:r>
              <a:rPr lang="en-US" sz="4800" dirty="0" err="1">
                <a:solidFill>
                  <a:srgbClr val="E9E3D0"/>
                </a:solidFill>
                <a:latin typeface="Roboto Condensed"/>
              </a:rPr>
              <a:t>câu</a:t>
            </a:r>
            <a:r>
              <a:rPr lang="en-US" sz="4800" dirty="0">
                <a:solidFill>
                  <a:srgbClr val="E9E3D0"/>
                </a:solidFill>
                <a:latin typeface="Roboto Condensed"/>
              </a:rPr>
              <a:t> </a:t>
            </a:r>
            <a:r>
              <a:rPr lang="en-US" sz="4800" dirty="0" err="1">
                <a:solidFill>
                  <a:srgbClr val="E9E3D0"/>
                </a:solidFill>
                <a:latin typeface="Roboto Condensed"/>
              </a:rPr>
              <a:t>hỏi</a:t>
            </a:r>
            <a:r>
              <a:rPr lang="en-US" sz="4800" dirty="0">
                <a:solidFill>
                  <a:srgbClr val="E9E3D0"/>
                </a:solidFill>
                <a:latin typeface="Roboto Condensed"/>
              </a:rPr>
              <a:t> </a:t>
            </a:r>
            <a:r>
              <a:rPr lang="en-US" sz="4800" dirty="0" err="1">
                <a:solidFill>
                  <a:srgbClr val="E9E3D0"/>
                </a:solidFill>
                <a:latin typeface="Roboto Condensed"/>
              </a:rPr>
              <a:t>trắc</a:t>
            </a:r>
            <a:r>
              <a:rPr lang="en-US" sz="4800" dirty="0">
                <a:solidFill>
                  <a:srgbClr val="E9E3D0"/>
                </a:solidFill>
                <a:latin typeface="Roboto Condensed"/>
              </a:rPr>
              <a:t> </a:t>
            </a:r>
            <a:r>
              <a:rPr lang="en-US" sz="4800" dirty="0" err="1">
                <a:solidFill>
                  <a:srgbClr val="E9E3D0"/>
                </a:solidFill>
                <a:latin typeface="Roboto Condensed"/>
              </a:rPr>
              <a:t>nghiệm</a:t>
            </a:r>
            <a:r>
              <a:rPr lang="en-US" sz="4800" dirty="0">
                <a:solidFill>
                  <a:srgbClr val="E9E3D0"/>
                </a:solidFill>
                <a:latin typeface="Roboto Condensed"/>
              </a:rPr>
              <a:t> </a:t>
            </a:r>
            <a:r>
              <a:rPr lang="en-US" sz="4800" dirty="0" err="1">
                <a:solidFill>
                  <a:srgbClr val="E9E3D0"/>
                </a:solidFill>
                <a:latin typeface="Roboto Condensed"/>
              </a:rPr>
              <a:t>liên</a:t>
            </a:r>
            <a:r>
              <a:rPr lang="en-US" sz="4800" dirty="0">
                <a:solidFill>
                  <a:srgbClr val="E9E3D0"/>
                </a:solidFill>
                <a:latin typeface="Roboto Condensed"/>
              </a:rPr>
              <a:t> </a:t>
            </a:r>
            <a:r>
              <a:rPr lang="en-US" sz="4800" dirty="0" err="1">
                <a:solidFill>
                  <a:srgbClr val="E9E3D0"/>
                </a:solidFill>
                <a:latin typeface="Roboto Condensed"/>
              </a:rPr>
              <a:t>quan</a:t>
            </a:r>
            <a:r>
              <a:rPr lang="en-US" sz="4800" dirty="0">
                <a:solidFill>
                  <a:srgbClr val="E9E3D0"/>
                </a:solidFill>
                <a:latin typeface="Roboto Condensed"/>
              </a:rPr>
              <a:t> </a:t>
            </a:r>
            <a:r>
              <a:rPr lang="en-US" sz="4800" dirty="0" err="1">
                <a:solidFill>
                  <a:srgbClr val="E9E3D0"/>
                </a:solidFill>
                <a:latin typeface="Roboto Condensed"/>
              </a:rPr>
              <a:t>đến</a:t>
            </a:r>
            <a:r>
              <a:rPr lang="en-US" sz="4800" dirty="0">
                <a:solidFill>
                  <a:srgbClr val="E9E3D0"/>
                </a:solidFill>
                <a:latin typeface="Roboto Condensed"/>
              </a:rPr>
              <a:t> </a:t>
            </a:r>
            <a:r>
              <a:rPr lang="en-US" sz="4800" dirty="0" err="1">
                <a:solidFill>
                  <a:srgbClr val="E9E3D0"/>
                </a:solidFill>
                <a:latin typeface="Roboto Condensed"/>
              </a:rPr>
              <a:t>văn</a:t>
            </a:r>
            <a:r>
              <a:rPr lang="en-US" sz="4800" dirty="0">
                <a:solidFill>
                  <a:srgbClr val="E9E3D0"/>
                </a:solidFill>
                <a:latin typeface="Roboto Condensed"/>
              </a:rPr>
              <a:t> </a:t>
            </a:r>
            <a:r>
              <a:rPr lang="en-US" sz="4800" dirty="0" err="1">
                <a:solidFill>
                  <a:srgbClr val="E9E3D0"/>
                </a:solidFill>
                <a:latin typeface="Roboto Condensed"/>
              </a:rPr>
              <a:t>bản</a:t>
            </a:r>
            <a:endParaRPr lang="en-US" sz="4800" dirty="0">
              <a:solidFill>
                <a:srgbClr val="E9E3D0"/>
              </a:solidFill>
              <a:latin typeface="Roboto Condensed"/>
            </a:endParaRPr>
          </a:p>
          <a:p>
            <a:pPr marL="1036320" lvl="1" indent="-518160" algn="just">
              <a:lnSpc>
                <a:spcPts val="6719"/>
              </a:lnSpc>
              <a:buFont typeface="Arial"/>
              <a:buChar char="•"/>
            </a:pPr>
            <a:r>
              <a:rPr lang="en-US" sz="4800" dirty="0">
                <a:solidFill>
                  <a:srgbClr val="E9E3D0"/>
                </a:solidFill>
                <a:latin typeface="Roboto Condensed"/>
              </a:rPr>
              <a:t>HS </a:t>
            </a:r>
            <a:r>
              <a:rPr lang="en-US" sz="4800" dirty="0" err="1">
                <a:solidFill>
                  <a:srgbClr val="E9E3D0"/>
                </a:solidFill>
                <a:latin typeface="Roboto Condensed"/>
              </a:rPr>
              <a:t>có</a:t>
            </a:r>
            <a:r>
              <a:rPr lang="en-US" sz="4800" dirty="0">
                <a:solidFill>
                  <a:srgbClr val="E9E3D0"/>
                </a:solidFill>
                <a:latin typeface="Roboto Condensed"/>
              </a:rPr>
              <a:t> </a:t>
            </a:r>
            <a:r>
              <a:rPr lang="en-US" sz="4800" dirty="0" err="1">
                <a:solidFill>
                  <a:srgbClr val="E9E3D0"/>
                </a:solidFill>
                <a:latin typeface="Roboto Condensed"/>
              </a:rPr>
              <a:t>thời</a:t>
            </a:r>
            <a:r>
              <a:rPr lang="en-US" sz="4800" dirty="0">
                <a:solidFill>
                  <a:srgbClr val="E9E3D0"/>
                </a:solidFill>
                <a:latin typeface="Roboto Condensed"/>
              </a:rPr>
              <a:t> </a:t>
            </a:r>
            <a:r>
              <a:rPr lang="en-US" sz="4800" dirty="0" err="1">
                <a:solidFill>
                  <a:srgbClr val="E9E3D0"/>
                </a:solidFill>
                <a:latin typeface="Roboto Condensed"/>
              </a:rPr>
              <a:t>gian</a:t>
            </a:r>
            <a:r>
              <a:rPr lang="en-US" sz="4800" dirty="0">
                <a:solidFill>
                  <a:srgbClr val="E9E3D0"/>
                </a:solidFill>
                <a:latin typeface="Roboto Condensed"/>
              </a:rPr>
              <a:t> 30s </a:t>
            </a:r>
            <a:r>
              <a:rPr lang="en-US" sz="4800" dirty="0" err="1">
                <a:solidFill>
                  <a:srgbClr val="E9E3D0"/>
                </a:solidFill>
                <a:latin typeface="Roboto Condensed"/>
              </a:rPr>
              <a:t>để</a:t>
            </a:r>
            <a:r>
              <a:rPr lang="en-US" sz="4800" dirty="0">
                <a:solidFill>
                  <a:srgbClr val="E9E3D0"/>
                </a:solidFill>
                <a:latin typeface="Roboto Condensed"/>
              </a:rPr>
              <a:t> </a:t>
            </a:r>
            <a:r>
              <a:rPr lang="en-US" sz="4800" dirty="0" err="1">
                <a:solidFill>
                  <a:srgbClr val="E9E3D0"/>
                </a:solidFill>
                <a:latin typeface="Roboto Condensed"/>
              </a:rPr>
              <a:t>trả</a:t>
            </a:r>
            <a:r>
              <a:rPr lang="en-US" sz="4800" dirty="0">
                <a:solidFill>
                  <a:srgbClr val="E9E3D0"/>
                </a:solidFill>
                <a:latin typeface="Roboto Condensed"/>
              </a:rPr>
              <a:t> </a:t>
            </a:r>
            <a:r>
              <a:rPr lang="en-US" sz="4800" dirty="0" err="1">
                <a:solidFill>
                  <a:srgbClr val="E9E3D0"/>
                </a:solidFill>
                <a:latin typeface="Roboto Condensed"/>
              </a:rPr>
              <a:t>lời</a:t>
            </a:r>
            <a:r>
              <a:rPr lang="en-US" sz="4800" dirty="0">
                <a:solidFill>
                  <a:srgbClr val="E9E3D0"/>
                </a:solidFill>
                <a:latin typeface="Roboto Condensed"/>
              </a:rPr>
              <a:t>.</a:t>
            </a:r>
          </a:p>
        </p:txBody>
      </p:sp>
      <p:sp>
        <p:nvSpPr>
          <p:cNvPr id="15" name="TextBox 15"/>
          <p:cNvSpPr txBox="1"/>
          <p:nvPr/>
        </p:nvSpPr>
        <p:spPr>
          <a:xfrm>
            <a:off x="4495800" y="1736755"/>
            <a:ext cx="7118374"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sp>
        <p:nvSpPr>
          <p:cNvPr id="16" name="TextBox 16"/>
          <p:cNvSpPr txBox="1"/>
          <p:nvPr/>
        </p:nvSpPr>
        <p:spPr>
          <a:xfrm>
            <a:off x="1262205" y="115285"/>
            <a:ext cx="7881795" cy="1137368"/>
          </a:xfrm>
          <a:prstGeom prst="rect">
            <a:avLst/>
          </a:prstGeom>
        </p:spPr>
        <p:txBody>
          <a:bodyPr lIns="0" tIns="0" rIns="0" bIns="0" rtlCol="0" anchor="t">
            <a:spAutoFit/>
          </a:bodyPr>
          <a:lstStyle/>
          <a:p>
            <a:pPr algn="ctr">
              <a:lnSpc>
                <a:spcPts val="9239"/>
              </a:lnSpc>
            </a:pPr>
            <a:r>
              <a:rPr lang="en-US" sz="6600">
                <a:solidFill>
                  <a:srgbClr val="493423"/>
                </a:solidFill>
                <a:latin typeface="Fraunces Heavy"/>
              </a:rPr>
              <a:t>2. ĐỌC VĂN BẢN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48100" y="-3882711"/>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3496833" y="3771520"/>
            <a:ext cx="10827324" cy="5952045"/>
            <a:chOff x="0" y="0"/>
            <a:chExt cx="14436432" cy="7936060"/>
          </a:xfrm>
        </p:grpSpPr>
        <p:sp>
          <p:nvSpPr>
            <p:cNvPr id="4" name="Freeform 4"/>
            <p:cNvSpPr/>
            <p:nvPr/>
          </p:nvSpPr>
          <p:spPr>
            <a:xfrm>
              <a:off x="0" y="0"/>
              <a:ext cx="10346879" cy="7936060"/>
            </a:xfrm>
            <a:custGeom>
              <a:avLst/>
              <a:gdLst/>
              <a:ahLst/>
              <a:cxnLst/>
              <a:rect l="l" t="t" r="r" b="b"/>
              <a:pathLst>
                <a:path w="10346879" h="7936060">
                  <a:moveTo>
                    <a:pt x="0" y="0"/>
                  </a:moveTo>
                  <a:lnTo>
                    <a:pt x="10346879" y="0"/>
                  </a:lnTo>
                  <a:lnTo>
                    <a:pt x="10346879" y="7936060"/>
                  </a:lnTo>
                  <a:lnTo>
                    <a:pt x="0" y="7936060"/>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9801009" y="0"/>
              <a:ext cx="4635423" cy="7936060"/>
            </a:xfrm>
            <a:custGeom>
              <a:avLst/>
              <a:gdLst/>
              <a:ahLst/>
              <a:cxnLst/>
              <a:rect l="l" t="t" r="r" b="b"/>
              <a:pathLst>
                <a:path w="4635423" h="7936060">
                  <a:moveTo>
                    <a:pt x="0" y="0"/>
                  </a:moveTo>
                  <a:lnTo>
                    <a:pt x="4635423" y="0"/>
                  </a:lnTo>
                  <a:lnTo>
                    <a:pt x="4635423" y="7936060"/>
                  </a:lnTo>
                  <a:lnTo>
                    <a:pt x="0" y="7936060"/>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Freeform 9"/>
          <p:cNvSpPr/>
          <p:nvPr/>
        </p:nvSpPr>
        <p:spPr>
          <a:xfrm>
            <a:off x="2392059" y="1530709"/>
            <a:ext cx="12763193" cy="2648362"/>
          </a:xfrm>
          <a:custGeom>
            <a:avLst/>
            <a:gdLst/>
            <a:ahLst/>
            <a:cxnLst/>
            <a:rect l="l" t="t" r="r" b="b"/>
            <a:pathLst>
              <a:path w="12763193" h="2648362">
                <a:moveTo>
                  <a:pt x="0" y="0"/>
                </a:moveTo>
                <a:lnTo>
                  <a:pt x="12763193" y="0"/>
                </a:lnTo>
                <a:lnTo>
                  <a:pt x="12763193" y="2648363"/>
                </a:lnTo>
                <a:lnTo>
                  <a:pt x="0" y="26483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360366" y="393341"/>
            <a:ext cx="7881795" cy="1137368"/>
          </a:xfrm>
          <a:prstGeom prst="rect">
            <a:avLst/>
          </a:prstGeom>
        </p:spPr>
        <p:txBody>
          <a:bodyPr lIns="0" tIns="0" rIns="0" bIns="0" rtlCol="0" anchor="t">
            <a:spAutoFit/>
          </a:bodyPr>
          <a:lstStyle/>
          <a:p>
            <a:pPr algn="ctr">
              <a:lnSpc>
                <a:spcPts val="9239"/>
              </a:lnSpc>
            </a:pPr>
            <a:r>
              <a:rPr lang="en-US" sz="6600">
                <a:solidFill>
                  <a:srgbClr val="FAF5EB"/>
                </a:solidFill>
                <a:latin typeface="Fraunces Heavy"/>
              </a:rPr>
              <a:t>2. ĐỌC VĂN BẢN</a:t>
            </a:r>
          </a:p>
        </p:txBody>
      </p:sp>
      <p:sp>
        <p:nvSpPr>
          <p:cNvPr id="11" name="TextBox 11"/>
          <p:cNvSpPr txBox="1"/>
          <p:nvPr/>
        </p:nvSpPr>
        <p:spPr>
          <a:xfrm>
            <a:off x="6033176" y="2084077"/>
            <a:ext cx="7073223"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sp>
        <p:nvSpPr>
          <p:cNvPr id="13" name="TextBox 13"/>
          <p:cNvSpPr txBox="1"/>
          <p:nvPr/>
        </p:nvSpPr>
        <p:spPr>
          <a:xfrm>
            <a:off x="4688371" y="4730138"/>
            <a:ext cx="9285654" cy="4436312"/>
          </a:xfrm>
          <a:prstGeom prst="rect">
            <a:avLst/>
          </a:prstGeom>
        </p:spPr>
        <p:txBody>
          <a:bodyPr lIns="0" tIns="0" rIns="0" bIns="0" rtlCol="0" anchor="t">
            <a:spAutoFit/>
          </a:bodyPr>
          <a:lstStyle/>
          <a:p>
            <a:pPr algn="just">
              <a:lnSpc>
                <a:spcPts val="5880"/>
              </a:lnSpc>
              <a:spcBef>
                <a:spcPct val="0"/>
              </a:spcBef>
            </a:pPr>
            <a:r>
              <a:rPr lang="en-US" sz="4200" dirty="0" err="1">
                <a:solidFill>
                  <a:srgbClr val="493423"/>
                </a:solidFill>
                <a:latin typeface="Roboto Condensed Bold"/>
              </a:rPr>
              <a:t>Câu</a:t>
            </a:r>
            <a:r>
              <a:rPr lang="en-US" sz="4200" dirty="0">
                <a:solidFill>
                  <a:srgbClr val="493423"/>
                </a:solidFill>
                <a:latin typeface="Roboto Condensed Bold"/>
              </a:rPr>
              <a:t> 1.</a:t>
            </a:r>
            <a:r>
              <a:rPr lang="en-US" sz="4200" dirty="0">
                <a:solidFill>
                  <a:srgbClr val="493423"/>
                </a:solidFill>
                <a:latin typeface="Roboto Condensed"/>
              </a:rPr>
              <a:t> </a:t>
            </a:r>
            <a:r>
              <a:rPr lang="en-US" sz="4200" dirty="0" err="1">
                <a:solidFill>
                  <a:srgbClr val="493423"/>
                </a:solidFill>
                <a:latin typeface="Roboto Condensed"/>
              </a:rPr>
              <a:t>Tác</a:t>
            </a:r>
            <a:r>
              <a:rPr lang="en-US" sz="4200" dirty="0">
                <a:solidFill>
                  <a:srgbClr val="493423"/>
                </a:solidFill>
                <a:latin typeface="Roboto Condensed"/>
              </a:rPr>
              <a:t> </a:t>
            </a:r>
            <a:r>
              <a:rPr lang="en-US" sz="4200" dirty="0" err="1">
                <a:solidFill>
                  <a:srgbClr val="493423"/>
                </a:solidFill>
                <a:latin typeface="Roboto Condensed"/>
              </a:rPr>
              <a:t>phẩm</a:t>
            </a:r>
            <a:r>
              <a:rPr lang="en-US" sz="4200" dirty="0">
                <a:solidFill>
                  <a:srgbClr val="493423"/>
                </a:solidFill>
                <a:latin typeface="Roboto Condensed"/>
              </a:rPr>
              <a:t> </a:t>
            </a:r>
            <a:r>
              <a:rPr lang="en-US" sz="4200" dirty="0" err="1">
                <a:solidFill>
                  <a:srgbClr val="493423"/>
                </a:solidFill>
                <a:latin typeface="Roboto Condensed Italics"/>
              </a:rPr>
              <a:t>Lão</a:t>
            </a:r>
            <a:r>
              <a:rPr lang="en-US" sz="4200" dirty="0">
                <a:solidFill>
                  <a:srgbClr val="493423"/>
                </a:solidFill>
                <a:latin typeface="Roboto Condensed Italics"/>
              </a:rPr>
              <a:t> </a:t>
            </a:r>
            <a:r>
              <a:rPr lang="en-US" sz="4200" dirty="0" err="1">
                <a:solidFill>
                  <a:srgbClr val="493423"/>
                </a:solidFill>
                <a:latin typeface="Roboto Condensed Italics"/>
              </a:rPr>
              <a:t>Hạ</a:t>
            </a:r>
            <a:r>
              <a:rPr lang="en-US" sz="4200" dirty="0" err="1">
                <a:solidFill>
                  <a:srgbClr val="493423"/>
                </a:solidFill>
                <a:latin typeface="Roboto Condensed"/>
              </a:rPr>
              <a:t>c</a:t>
            </a:r>
            <a:r>
              <a:rPr lang="en-US" sz="4200" dirty="0">
                <a:solidFill>
                  <a:srgbClr val="493423"/>
                </a:solidFill>
                <a:latin typeface="Roboto Condensed"/>
              </a:rPr>
              <a:t> </a:t>
            </a:r>
            <a:r>
              <a:rPr lang="en-US" sz="4200" dirty="0" err="1">
                <a:solidFill>
                  <a:srgbClr val="493423"/>
                </a:solidFill>
                <a:latin typeface="Roboto Condensed"/>
              </a:rPr>
              <a:t>được</a:t>
            </a:r>
            <a:r>
              <a:rPr lang="en-US" sz="4200" dirty="0">
                <a:solidFill>
                  <a:srgbClr val="493423"/>
                </a:solidFill>
                <a:latin typeface="Roboto Condensed"/>
              </a:rPr>
              <a:t> </a:t>
            </a:r>
            <a:r>
              <a:rPr lang="en-US" sz="4200" dirty="0" err="1">
                <a:solidFill>
                  <a:srgbClr val="493423"/>
                </a:solidFill>
                <a:latin typeface="Roboto Condensed"/>
              </a:rPr>
              <a:t>viết</a:t>
            </a:r>
            <a:r>
              <a:rPr lang="en-US" sz="4200" dirty="0">
                <a:solidFill>
                  <a:srgbClr val="493423"/>
                </a:solidFill>
                <a:latin typeface="Roboto Condensed"/>
              </a:rPr>
              <a:t> </a:t>
            </a:r>
            <a:r>
              <a:rPr lang="en-US" sz="4200" dirty="0" err="1">
                <a:solidFill>
                  <a:srgbClr val="493423"/>
                </a:solidFill>
                <a:latin typeface="Roboto Condensed"/>
              </a:rPr>
              <a:t>theo</a:t>
            </a:r>
            <a:r>
              <a:rPr lang="en-US" sz="4200" dirty="0">
                <a:solidFill>
                  <a:srgbClr val="493423"/>
                </a:solidFill>
                <a:latin typeface="Roboto Condensed"/>
              </a:rPr>
              <a:t> </a:t>
            </a:r>
            <a:r>
              <a:rPr lang="en-US" sz="4200" dirty="0" err="1">
                <a:solidFill>
                  <a:srgbClr val="493423"/>
                </a:solidFill>
                <a:latin typeface="Roboto Condensed"/>
              </a:rPr>
              <a:t>thể</a:t>
            </a:r>
            <a:r>
              <a:rPr lang="en-US" sz="4200" dirty="0">
                <a:solidFill>
                  <a:srgbClr val="493423"/>
                </a:solidFill>
                <a:latin typeface="Roboto Condensed"/>
              </a:rPr>
              <a:t> </a:t>
            </a:r>
            <a:r>
              <a:rPr lang="en-US" sz="4200" dirty="0" err="1">
                <a:solidFill>
                  <a:srgbClr val="493423"/>
                </a:solidFill>
                <a:latin typeface="Roboto Condensed"/>
              </a:rPr>
              <a:t>loại</a:t>
            </a:r>
            <a:r>
              <a:rPr lang="en-US" sz="4200" dirty="0">
                <a:solidFill>
                  <a:srgbClr val="493423"/>
                </a:solidFill>
                <a:latin typeface="Roboto Condensed"/>
              </a:rPr>
              <a:t> </a:t>
            </a:r>
            <a:r>
              <a:rPr lang="en-US" sz="4200" dirty="0" err="1">
                <a:solidFill>
                  <a:srgbClr val="493423"/>
                </a:solidFill>
                <a:latin typeface="Roboto Condensed"/>
              </a:rPr>
              <a:t>nào</a:t>
            </a:r>
            <a:r>
              <a:rPr lang="en-US" sz="4200" dirty="0">
                <a:solidFill>
                  <a:srgbClr val="493423"/>
                </a:solidFill>
                <a:latin typeface="Roboto Condensed"/>
              </a:rPr>
              <a:t>?</a:t>
            </a:r>
          </a:p>
          <a:p>
            <a:pPr algn="just">
              <a:lnSpc>
                <a:spcPts val="5880"/>
              </a:lnSpc>
              <a:spcBef>
                <a:spcPct val="0"/>
              </a:spcBef>
            </a:pPr>
            <a:r>
              <a:rPr lang="en-US" sz="4200" dirty="0">
                <a:solidFill>
                  <a:srgbClr val="493423"/>
                </a:solidFill>
                <a:latin typeface="Roboto Condensed"/>
              </a:rPr>
              <a:t>A. </a:t>
            </a:r>
            <a:r>
              <a:rPr lang="en-US" sz="4200" dirty="0" err="1">
                <a:solidFill>
                  <a:srgbClr val="493423"/>
                </a:solidFill>
                <a:latin typeface="Roboto Condensed"/>
              </a:rPr>
              <a:t>Truyện</a:t>
            </a:r>
            <a:r>
              <a:rPr lang="en-US" sz="4200" dirty="0">
                <a:solidFill>
                  <a:srgbClr val="493423"/>
                </a:solidFill>
                <a:latin typeface="Roboto Condensed"/>
              </a:rPr>
              <a:t> </a:t>
            </a:r>
            <a:r>
              <a:rPr lang="en-US" sz="4200" dirty="0" err="1">
                <a:solidFill>
                  <a:srgbClr val="493423"/>
                </a:solidFill>
                <a:latin typeface="Roboto Condensed"/>
              </a:rPr>
              <a:t>ngắn</a:t>
            </a:r>
            <a:r>
              <a:rPr lang="en-US" sz="4200" dirty="0">
                <a:solidFill>
                  <a:srgbClr val="493423"/>
                </a:solidFill>
                <a:latin typeface="Roboto Condensed"/>
              </a:rPr>
              <a:t>         </a:t>
            </a:r>
          </a:p>
          <a:p>
            <a:pPr algn="just">
              <a:lnSpc>
                <a:spcPts val="5880"/>
              </a:lnSpc>
              <a:spcBef>
                <a:spcPct val="0"/>
              </a:spcBef>
            </a:pPr>
            <a:r>
              <a:rPr lang="en-US" sz="4200" dirty="0">
                <a:solidFill>
                  <a:srgbClr val="493423"/>
                </a:solidFill>
                <a:latin typeface="Roboto Condensed"/>
              </a:rPr>
              <a:t>B. </a:t>
            </a:r>
            <a:r>
              <a:rPr lang="en-US" sz="4200" dirty="0" err="1">
                <a:solidFill>
                  <a:srgbClr val="493423"/>
                </a:solidFill>
                <a:latin typeface="Roboto Condensed"/>
              </a:rPr>
              <a:t>Truyện</a:t>
            </a:r>
            <a:r>
              <a:rPr lang="en-US" sz="4200" dirty="0">
                <a:solidFill>
                  <a:srgbClr val="493423"/>
                </a:solidFill>
                <a:latin typeface="Roboto Condensed"/>
              </a:rPr>
              <a:t> </a:t>
            </a:r>
            <a:r>
              <a:rPr lang="en-US" sz="4200" dirty="0" err="1">
                <a:solidFill>
                  <a:srgbClr val="493423"/>
                </a:solidFill>
                <a:latin typeface="Roboto Condensed"/>
              </a:rPr>
              <a:t>vừa</a:t>
            </a:r>
            <a:r>
              <a:rPr lang="en-US" sz="4200" dirty="0">
                <a:solidFill>
                  <a:srgbClr val="493423"/>
                </a:solidFill>
                <a:latin typeface="Roboto Condensed"/>
              </a:rPr>
              <a:t>           </a:t>
            </a:r>
          </a:p>
          <a:p>
            <a:pPr algn="just">
              <a:lnSpc>
                <a:spcPts val="5880"/>
              </a:lnSpc>
              <a:spcBef>
                <a:spcPct val="0"/>
              </a:spcBef>
            </a:pPr>
            <a:r>
              <a:rPr lang="en-US" sz="4200" dirty="0">
                <a:solidFill>
                  <a:srgbClr val="493423"/>
                </a:solidFill>
                <a:latin typeface="Roboto Condensed"/>
              </a:rPr>
              <a:t>C. </a:t>
            </a:r>
            <a:r>
              <a:rPr lang="en-US" sz="4200" dirty="0" err="1">
                <a:solidFill>
                  <a:srgbClr val="493423"/>
                </a:solidFill>
                <a:latin typeface="Roboto Condensed"/>
              </a:rPr>
              <a:t>Truyện</a:t>
            </a:r>
            <a:r>
              <a:rPr lang="en-US" sz="4200" dirty="0">
                <a:solidFill>
                  <a:srgbClr val="493423"/>
                </a:solidFill>
                <a:latin typeface="Roboto Condensed"/>
              </a:rPr>
              <a:t> </a:t>
            </a:r>
            <a:r>
              <a:rPr lang="en-US" sz="4200" dirty="0" err="1">
                <a:solidFill>
                  <a:srgbClr val="493423"/>
                </a:solidFill>
                <a:latin typeface="Roboto Condensed"/>
              </a:rPr>
              <a:t>dài</a:t>
            </a:r>
            <a:r>
              <a:rPr lang="en-US" sz="4200" dirty="0">
                <a:solidFill>
                  <a:srgbClr val="493423"/>
                </a:solidFill>
                <a:latin typeface="Roboto Condensed"/>
              </a:rPr>
              <a:t>         </a:t>
            </a:r>
          </a:p>
          <a:p>
            <a:pPr algn="just">
              <a:lnSpc>
                <a:spcPts val="5880"/>
              </a:lnSpc>
              <a:spcBef>
                <a:spcPct val="0"/>
              </a:spcBef>
            </a:pPr>
            <a:r>
              <a:rPr lang="en-US" sz="4200" dirty="0">
                <a:solidFill>
                  <a:srgbClr val="493423"/>
                </a:solidFill>
                <a:latin typeface="Roboto Condensed"/>
              </a:rPr>
              <a:t>D. </a:t>
            </a:r>
            <a:r>
              <a:rPr lang="en-US" sz="4200" dirty="0" err="1">
                <a:solidFill>
                  <a:srgbClr val="493423"/>
                </a:solidFill>
                <a:latin typeface="Roboto Condensed"/>
              </a:rPr>
              <a:t>Tiểu</a:t>
            </a:r>
            <a:r>
              <a:rPr lang="en-US" sz="4200" dirty="0">
                <a:solidFill>
                  <a:srgbClr val="493423"/>
                </a:solidFill>
                <a:latin typeface="Roboto Condensed"/>
              </a:rPr>
              <a:t> </a:t>
            </a:r>
            <a:r>
              <a:rPr lang="en-US" sz="4200" dirty="0" err="1">
                <a:solidFill>
                  <a:srgbClr val="493423"/>
                </a:solidFill>
                <a:latin typeface="Roboto Condensed"/>
              </a:rPr>
              <a:t>thuyết</a:t>
            </a:r>
            <a:endParaRPr lang="en-US" sz="4200" dirty="0">
              <a:solidFill>
                <a:srgbClr val="493423"/>
              </a:solidFill>
              <a:latin typeface="Roboto Condensed"/>
            </a:endParaRPr>
          </a:p>
        </p:txBody>
      </p:sp>
      <p:sp>
        <p:nvSpPr>
          <p:cNvPr id="14" name="Freeform 14"/>
          <p:cNvSpPr/>
          <p:nvPr/>
        </p:nvSpPr>
        <p:spPr>
          <a:xfrm>
            <a:off x="3914157" y="6272105"/>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6" name="Freeform 6"/>
          <p:cNvSpPr/>
          <p:nvPr/>
        </p:nvSpPr>
        <p:spPr>
          <a:xfrm>
            <a:off x="1671627" y="274833"/>
            <a:ext cx="12763193" cy="2648362"/>
          </a:xfrm>
          <a:custGeom>
            <a:avLst/>
            <a:gdLst/>
            <a:ahLst/>
            <a:cxnLst/>
            <a:rect l="l" t="t" r="r" b="b"/>
            <a:pathLst>
              <a:path w="12763193" h="2648362">
                <a:moveTo>
                  <a:pt x="0" y="0"/>
                </a:moveTo>
                <a:lnTo>
                  <a:pt x="12763193" y="0"/>
                </a:lnTo>
                <a:lnTo>
                  <a:pt x="12763193" y="2648363"/>
                </a:lnTo>
                <a:lnTo>
                  <a:pt x="0" y="26483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4572000" y="1031978"/>
            <a:ext cx="6592047"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671627" y="2923196"/>
            <a:ext cx="13313208" cy="7318596"/>
            <a:chOff x="0" y="0"/>
            <a:chExt cx="17750944" cy="9758128"/>
          </a:xfrm>
        </p:grpSpPr>
        <p:sp>
          <p:nvSpPr>
            <p:cNvPr id="9" name="Freeform 9"/>
            <p:cNvSpPr/>
            <p:nvPr/>
          </p:nvSpPr>
          <p:spPr>
            <a:xfrm>
              <a:off x="0" y="0"/>
              <a:ext cx="12722456" cy="9758128"/>
            </a:xfrm>
            <a:custGeom>
              <a:avLst/>
              <a:gdLst/>
              <a:ahLst/>
              <a:cxnLst/>
              <a:rect l="l" t="t" r="r" b="b"/>
              <a:pathLst>
                <a:path w="12722456" h="9758128">
                  <a:moveTo>
                    <a:pt x="0" y="0"/>
                  </a:moveTo>
                  <a:lnTo>
                    <a:pt x="12722456" y="0"/>
                  </a:lnTo>
                  <a:lnTo>
                    <a:pt x="12722456" y="9758128"/>
                  </a:lnTo>
                  <a:lnTo>
                    <a:pt x="0" y="9758128"/>
                  </a:lnTo>
                  <a:lnTo>
                    <a:pt x="0" y="0"/>
                  </a:lnTo>
                  <a:close/>
                </a:path>
              </a:pathLst>
            </a:custGeom>
            <a:blipFill>
              <a:blip r:embed="rId5">
                <a:extLst>
                  <a:ext uri="{96DAC541-7B7A-43D3-8B79-37D633B846F1}">
                    <asvg:svgBlip xmlns:asvg="http://schemas.microsoft.com/office/drawing/2016/SVG/main" r:embed="rId6"/>
                  </a:ext>
                </a:extLst>
              </a:blip>
              <a:stretch>
                <a:fillRect r="-15575"/>
              </a:stretch>
            </a:blipFill>
          </p:spPr>
          <p:txBody>
            <a:bodyPr/>
            <a:lstStyle/>
            <a:p>
              <a:endParaRPr lang="en-US"/>
            </a:p>
          </p:txBody>
        </p:sp>
        <p:sp>
          <p:nvSpPr>
            <p:cNvPr id="10" name="Freeform 10"/>
            <p:cNvSpPr/>
            <p:nvPr/>
          </p:nvSpPr>
          <p:spPr>
            <a:xfrm>
              <a:off x="12051257" y="0"/>
              <a:ext cx="5699687" cy="9758128"/>
            </a:xfrm>
            <a:custGeom>
              <a:avLst/>
              <a:gdLst/>
              <a:ahLst/>
              <a:cxnLst/>
              <a:rect l="l" t="t" r="r" b="b"/>
              <a:pathLst>
                <a:path w="5699687" h="9758128">
                  <a:moveTo>
                    <a:pt x="0" y="0"/>
                  </a:moveTo>
                  <a:lnTo>
                    <a:pt x="5699687" y="0"/>
                  </a:lnTo>
                  <a:lnTo>
                    <a:pt x="5699687" y="9758128"/>
                  </a:lnTo>
                  <a:lnTo>
                    <a:pt x="0" y="9758128"/>
                  </a:lnTo>
                  <a:lnTo>
                    <a:pt x="0" y="0"/>
                  </a:lnTo>
                  <a:close/>
                </a:path>
              </a:pathLst>
            </a:custGeom>
            <a:blipFill>
              <a:blip r:embed="rId7">
                <a:extLst>
                  <a:ext uri="{96DAC541-7B7A-43D3-8B79-37D633B846F1}">
                    <asvg:svgBlip xmlns:asvg="http://schemas.microsoft.com/office/drawing/2016/SVG/main" r:embed="rId8"/>
                  </a:ext>
                </a:extLst>
              </a:blip>
              <a:stretch>
                <a:fillRect l="-157979"/>
              </a:stretch>
            </a:blipFill>
          </p:spPr>
          <p:txBody>
            <a:bodyPr/>
            <a:lstStyle/>
            <a:p>
              <a:endParaRPr lang="en-US"/>
            </a:p>
          </p:txBody>
        </p:sp>
      </p:grpSp>
      <p:sp>
        <p:nvSpPr>
          <p:cNvPr id="12" name="TextBox 12"/>
          <p:cNvSpPr txBox="1"/>
          <p:nvPr/>
        </p:nvSpPr>
        <p:spPr>
          <a:xfrm>
            <a:off x="3705604" y="4079110"/>
            <a:ext cx="10288618" cy="5179190"/>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2. </a:t>
            </a:r>
            <a:r>
              <a:rPr lang="en-US" sz="4200">
                <a:solidFill>
                  <a:srgbClr val="493423"/>
                </a:solidFill>
                <a:latin typeface="Roboto Condensed"/>
              </a:rPr>
              <a:t>Trong tác phẩm</a:t>
            </a:r>
            <a:r>
              <a:rPr lang="en-US" sz="4200">
                <a:solidFill>
                  <a:srgbClr val="493423"/>
                </a:solidFill>
                <a:latin typeface="Roboto Condensed Italics"/>
              </a:rPr>
              <a:t> Lão Hạc</a:t>
            </a:r>
            <a:r>
              <a:rPr lang="en-US" sz="4200">
                <a:solidFill>
                  <a:srgbClr val="493423"/>
                </a:solidFill>
                <a:latin typeface="Roboto Condensed"/>
              </a:rPr>
              <a:t>, con trai lão Hạc đi phu vì lí do gì?</a:t>
            </a:r>
          </a:p>
          <a:p>
            <a:pPr algn="just">
              <a:lnSpc>
                <a:spcPts val="5880"/>
              </a:lnSpc>
            </a:pPr>
            <a:r>
              <a:rPr lang="en-US" sz="4200">
                <a:solidFill>
                  <a:srgbClr val="493423"/>
                </a:solidFill>
                <a:latin typeface="Roboto Condensed"/>
              </a:rPr>
              <a:t>A. Vì muốn làm giàu</a:t>
            </a:r>
          </a:p>
          <a:p>
            <a:pPr algn="just">
              <a:lnSpc>
                <a:spcPts val="5880"/>
              </a:lnSpc>
            </a:pPr>
            <a:r>
              <a:rPr lang="en-US" sz="4200">
                <a:solidFill>
                  <a:srgbClr val="493423"/>
                </a:solidFill>
                <a:latin typeface="Roboto Condensed"/>
              </a:rPr>
              <a:t>B. Phẫn chí vì nghèo không lấy được vợ</a:t>
            </a:r>
          </a:p>
          <a:p>
            <a:pPr algn="just">
              <a:lnSpc>
                <a:spcPts val="5880"/>
              </a:lnSpc>
            </a:pPr>
            <a:r>
              <a:rPr lang="en-US" sz="4200">
                <a:solidFill>
                  <a:srgbClr val="493423"/>
                </a:solidFill>
                <a:latin typeface="Roboto Condensed"/>
              </a:rPr>
              <a:t>C. Vì không lấy được người mình yêu</a:t>
            </a:r>
          </a:p>
          <a:p>
            <a:pPr algn="just">
              <a:lnSpc>
                <a:spcPts val="5880"/>
              </a:lnSpc>
            </a:pPr>
            <a:r>
              <a:rPr lang="en-US" sz="4200">
                <a:solidFill>
                  <a:srgbClr val="493423"/>
                </a:solidFill>
                <a:latin typeface="Roboto Condensed"/>
              </a:rPr>
              <a:t>D. Vì nghèo túng quá</a:t>
            </a:r>
          </a:p>
          <a:p>
            <a:pPr algn="just">
              <a:lnSpc>
                <a:spcPts val="5880"/>
              </a:lnSpc>
              <a:spcBef>
                <a:spcPct val="0"/>
              </a:spcBef>
            </a:pPr>
            <a:endParaRPr lang="en-US" sz="4200">
              <a:solidFill>
                <a:srgbClr val="493423"/>
              </a:solidFill>
              <a:latin typeface="Roboto Condensed"/>
            </a:endParaRPr>
          </a:p>
        </p:txBody>
      </p:sp>
      <p:sp>
        <p:nvSpPr>
          <p:cNvPr id="13" name="Freeform 13"/>
          <p:cNvSpPr/>
          <p:nvPr/>
        </p:nvSpPr>
        <p:spPr>
          <a:xfrm>
            <a:off x="2626227" y="6352042"/>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3" name="Freeform 3"/>
          <p:cNvSpPr/>
          <p:nvPr/>
        </p:nvSpPr>
        <p:spPr>
          <a:xfrm rot="2905390">
            <a:off x="465808" y="8366391"/>
            <a:ext cx="420347" cy="2289020"/>
          </a:xfrm>
          <a:custGeom>
            <a:avLst/>
            <a:gdLst/>
            <a:ahLst/>
            <a:cxnLst/>
            <a:rect l="l" t="t" r="r" b="b"/>
            <a:pathLst>
              <a:path w="420347" h="2289020">
                <a:moveTo>
                  <a:pt x="0" y="0"/>
                </a:moveTo>
                <a:lnTo>
                  <a:pt x="420347" y="0"/>
                </a:lnTo>
                <a:lnTo>
                  <a:pt x="420347" y="2289020"/>
                </a:lnTo>
                <a:lnTo>
                  <a:pt x="0" y="228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5252" y="0"/>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935736" y="274833"/>
            <a:ext cx="12763193" cy="2648362"/>
          </a:xfrm>
          <a:custGeom>
            <a:avLst/>
            <a:gdLst/>
            <a:ahLst/>
            <a:cxnLst/>
            <a:rect l="l" t="t" r="r" b="b"/>
            <a:pathLst>
              <a:path w="12763193" h="2648362">
                <a:moveTo>
                  <a:pt x="0" y="0"/>
                </a:moveTo>
                <a:lnTo>
                  <a:pt x="12763193" y="0"/>
                </a:lnTo>
                <a:lnTo>
                  <a:pt x="12763193" y="2648363"/>
                </a:lnTo>
                <a:lnTo>
                  <a:pt x="0" y="26483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4836736" y="966333"/>
            <a:ext cx="6772456"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7" name="Group 7"/>
          <p:cNvGrpSpPr/>
          <p:nvPr/>
        </p:nvGrpSpPr>
        <p:grpSpPr>
          <a:xfrm>
            <a:off x="1968020" y="2992448"/>
            <a:ext cx="13187232" cy="7249344"/>
            <a:chOff x="0" y="0"/>
            <a:chExt cx="17582976" cy="9665792"/>
          </a:xfrm>
        </p:grpSpPr>
        <p:sp>
          <p:nvSpPr>
            <p:cNvPr id="8" name="Freeform 8"/>
            <p:cNvSpPr/>
            <p:nvPr/>
          </p:nvSpPr>
          <p:spPr>
            <a:xfrm>
              <a:off x="0" y="0"/>
              <a:ext cx="12602070" cy="9665792"/>
            </a:xfrm>
            <a:custGeom>
              <a:avLst/>
              <a:gdLst/>
              <a:ahLst/>
              <a:cxnLst/>
              <a:rect l="l" t="t" r="r" b="b"/>
              <a:pathLst>
                <a:path w="12602070" h="9665792">
                  <a:moveTo>
                    <a:pt x="0" y="0"/>
                  </a:moveTo>
                  <a:lnTo>
                    <a:pt x="12602070" y="0"/>
                  </a:lnTo>
                  <a:lnTo>
                    <a:pt x="12602070" y="9665792"/>
                  </a:lnTo>
                  <a:lnTo>
                    <a:pt x="0" y="9665792"/>
                  </a:lnTo>
                  <a:lnTo>
                    <a:pt x="0" y="0"/>
                  </a:lnTo>
                  <a:close/>
                </a:path>
              </a:pathLst>
            </a:custGeom>
            <a:blipFill>
              <a:blip r:embed="rId9">
                <a:extLst>
                  <a:ext uri="{96DAC541-7B7A-43D3-8B79-37D633B846F1}">
                    <asvg:svgBlip xmlns:asvg="http://schemas.microsoft.com/office/drawing/2016/SVG/main" r:embed="rId10"/>
                  </a:ext>
                </a:extLst>
              </a:blip>
              <a:stretch>
                <a:fillRect r="-15575"/>
              </a:stretch>
            </a:blipFill>
          </p:spPr>
          <p:txBody>
            <a:bodyPr/>
            <a:lstStyle/>
            <a:p>
              <a:endParaRPr lang="en-US"/>
            </a:p>
          </p:txBody>
        </p:sp>
        <p:sp>
          <p:nvSpPr>
            <p:cNvPr id="9" name="Freeform 9"/>
            <p:cNvSpPr/>
            <p:nvPr/>
          </p:nvSpPr>
          <p:spPr>
            <a:xfrm>
              <a:off x="11937223" y="0"/>
              <a:ext cx="5645753" cy="9665792"/>
            </a:xfrm>
            <a:custGeom>
              <a:avLst/>
              <a:gdLst/>
              <a:ahLst/>
              <a:cxnLst/>
              <a:rect l="l" t="t" r="r" b="b"/>
              <a:pathLst>
                <a:path w="5645753" h="9665792">
                  <a:moveTo>
                    <a:pt x="0" y="0"/>
                  </a:moveTo>
                  <a:lnTo>
                    <a:pt x="5645753" y="0"/>
                  </a:lnTo>
                  <a:lnTo>
                    <a:pt x="5645753" y="9665792"/>
                  </a:lnTo>
                  <a:lnTo>
                    <a:pt x="0" y="9665792"/>
                  </a:lnTo>
                  <a:lnTo>
                    <a:pt x="0" y="0"/>
                  </a:lnTo>
                  <a:close/>
                </a:path>
              </a:pathLst>
            </a:custGeom>
            <a:blipFill>
              <a:blip r:embed="rId11">
                <a:extLst>
                  <a:ext uri="{96DAC541-7B7A-43D3-8B79-37D633B846F1}">
                    <asvg:svgBlip xmlns:asvg="http://schemas.microsoft.com/office/drawing/2016/SVG/main" r:embed="rId12"/>
                  </a:ext>
                </a:extLst>
              </a:blip>
              <a:stretch>
                <a:fillRect l="-157979"/>
              </a:stretch>
            </a:blipFill>
          </p:spPr>
          <p:txBody>
            <a:bodyPr/>
            <a:lstStyle/>
            <a:p>
              <a:endParaRPr lang="en-US"/>
            </a:p>
          </p:txBody>
        </p:sp>
      </p:grpSp>
      <p:sp>
        <p:nvSpPr>
          <p:cNvPr id="11" name="TextBox 11"/>
          <p:cNvSpPr txBox="1"/>
          <p:nvPr/>
        </p:nvSpPr>
        <p:spPr>
          <a:xfrm>
            <a:off x="3959423" y="4071082"/>
            <a:ext cx="10545502" cy="5922067"/>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3. </a:t>
            </a:r>
            <a:r>
              <a:rPr lang="en-US" sz="4200">
                <a:solidFill>
                  <a:srgbClr val="493423"/>
                </a:solidFill>
                <a:latin typeface="Roboto Condensed"/>
              </a:rPr>
              <a:t>Đoạn văn “</a:t>
            </a:r>
            <a:r>
              <a:rPr lang="en-US" sz="4200">
                <a:solidFill>
                  <a:srgbClr val="493423"/>
                </a:solidFill>
                <a:latin typeface="Roboto Condensed Italics"/>
              </a:rPr>
              <a:t>tôi cũng ngồi lặng lẽ […] tôi quý năm quyển sách của tôi…”</a:t>
            </a:r>
            <a:r>
              <a:rPr lang="en-US" sz="4200">
                <a:solidFill>
                  <a:srgbClr val="493423"/>
                </a:solidFill>
                <a:latin typeface="Roboto Condensed"/>
              </a:rPr>
              <a:t> thuật lại những sự kiện liên quan đến nhân vật nào?</a:t>
            </a:r>
          </a:p>
          <a:p>
            <a:pPr algn="just">
              <a:lnSpc>
                <a:spcPts val="5880"/>
              </a:lnSpc>
            </a:pPr>
            <a:r>
              <a:rPr lang="en-US" sz="4200">
                <a:solidFill>
                  <a:srgbClr val="493423"/>
                </a:solidFill>
                <a:latin typeface="Roboto Condensed"/>
              </a:rPr>
              <a:t>A. Ông giáo</a:t>
            </a:r>
          </a:p>
          <a:p>
            <a:pPr algn="just">
              <a:lnSpc>
                <a:spcPts val="5880"/>
              </a:lnSpc>
            </a:pPr>
            <a:r>
              <a:rPr lang="en-US" sz="4200">
                <a:solidFill>
                  <a:srgbClr val="493423"/>
                </a:solidFill>
                <a:latin typeface="Roboto Condensed"/>
              </a:rPr>
              <a:t>B. Lão Hạc</a:t>
            </a:r>
          </a:p>
          <a:p>
            <a:pPr algn="just">
              <a:lnSpc>
                <a:spcPts val="5880"/>
              </a:lnSpc>
            </a:pPr>
            <a:r>
              <a:rPr lang="en-US" sz="4200">
                <a:solidFill>
                  <a:srgbClr val="493423"/>
                </a:solidFill>
                <a:latin typeface="Roboto Condensed"/>
              </a:rPr>
              <a:t>C. Vợ ông giáo</a:t>
            </a:r>
          </a:p>
          <a:p>
            <a:pPr algn="just">
              <a:lnSpc>
                <a:spcPts val="5880"/>
              </a:lnSpc>
            </a:pPr>
            <a:r>
              <a:rPr lang="en-US" sz="4200">
                <a:solidFill>
                  <a:srgbClr val="493423"/>
                </a:solidFill>
                <a:latin typeface="Roboto Condensed"/>
              </a:rPr>
              <a:t>D. Binh Tư</a:t>
            </a:r>
          </a:p>
          <a:p>
            <a:pPr algn="just">
              <a:lnSpc>
                <a:spcPts val="5880"/>
              </a:lnSpc>
              <a:spcBef>
                <a:spcPct val="0"/>
              </a:spcBef>
            </a:pPr>
            <a:endParaRPr lang="en-US" sz="4200">
              <a:solidFill>
                <a:srgbClr val="493423"/>
              </a:solidFill>
              <a:latin typeface="Roboto Condensed"/>
            </a:endParaRPr>
          </a:p>
        </p:txBody>
      </p:sp>
      <p:sp>
        <p:nvSpPr>
          <p:cNvPr id="12" name="Freeform 12"/>
          <p:cNvSpPr/>
          <p:nvPr/>
        </p:nvSpPr>
        <p:spPr>
          <a:xfrm>
            <a:off x="2759249" y="6257594"/>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935736" y="0"/>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5257800" y="648221"/>
            <a:ext cx="6633683"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935736" y="3306255"/>
            <a:ext cx="12093259" cy="6647960"/>
            <a:chOff x="0" y="0"/>
            <a:chExt cx="16124346" cy="8863947"/>
          </a:xfrm>
        </p:grpSpPr>
        <p:sp>
          <p:nvSpPr>
            <p:cNvPr id="9" name="Freeform 9"/>
            <p:cNvSpPr/>
            <p:nvPr/>
          </p:nvSpPr>
          <p:spPr>
            <a:xfrm>
              <a:off x="0" y="0"/>
              <a:ext cx="11556640" cy="8863947"/>
            </a:xfrm>
            <a:custGeom>
              <a:avLst/>
              <a:gdLst/>
              <a:ahLst/>
              <a:cxnLst/>
              <a:rect l="l" t="t" r="r" b="b"/>
              <a:pathLst>
                <a:path w="11556640" h="8863947">
                  <a:moveTo>
                    <a:pt x="0" y="0"/>
                  </a:moveTo>
                  <a:lnTo>
                    <a:pt x="11556640" y="0"/>
                  </a:lnTo>
                  <a:lnTo>
                    <a:pt x="11556640" y="8863947"/>
                  </a:lnTo>
                  <a:lnTo>
                    <a:pt x="0" y="8863947"/>
                  </a:lnTo>
                  <a:lnTo>
                    <a:pt x="0" y="0"/>
                  </a:lnTo>
                  <a:close/>
                </a:path>
              </a:pathLst>
            </a:custGeom>
            <a:blipFill>
              <a:blip r:embed="rId4">
                <a:extLst>
                  <a:ext uri="{96DAC541-7B7A-43D3-8B79-37D633B846F1}">
                    <asvg:svgBlip xmlns:asvg="http://schemas.microsoft.com/office/drawing/2016/SVG/main" r:embed="rId5"/>
                  </a:ext>
                </a:extLst>
              </a:blip>
              <a:stretch>
                <a:fillRect r="-15575"/>
              </a:stretch>
            </a:blipFill>
          </p:spPr>
          <p:txBody>
            <a:bodyPr/>
            <a:lstStyle/>
            <a:p>
              <a:endParaRPr lang="en-US"/>
            </a:p>
          </p:txBody>
        </p:sp>
        <p:sp>
          <p:nvSpPr>
            <p:cNvPr id="10" name="Freeform 10"/>
            <p:cNvSpPr/>
            <p:nvPr/>
          </p:nvSpPr>
          <p:spPr>
            <a:xfrm>
              <a:off x="10946947" y="0"/>
              <a:ext cx="5177399" cy="8863947"/>
            </a:xfrm>
            <a:custGeom>
              <a:avLst/>
              <a:gdLst/>
              <a:ahLst/>
              <a:cxnLst/>
              <a:rect l="l" t="t" r="r" b="b"/>
              <a:pathLst>
                <a:path w="5177399" h="8863947">
                  <a:moveTo>
                    <a:pt x="0" y="0"/>
                  </a:moveTo>
                  <a:lnTo>
                    <a:pt x="5177399" y="0"/>
                  </a:lnTo>
                  <a:lnTo>
                    <a:pt x="5177399" y="8863947"/>
                  </a:lnTo>
                  <a:lnTo>
                    <a:pt x="0" y="8863947"/>
                  </a:lnTo>
                  <a:lnTo>
                    <a:pt x="0" y="0"/>
                  </a:lnTo>
                  <a:close/>
                </a:path>
              </a:pathLst>
            </a:custGeom>
            <a:blipFill>
              <a:blip r:embed="rId6">
                <a:extLst>
                  <a:ext uri="{96DAC541-7B7A-43D3-8B79-37D633B846F1}">
                    <asvg:svgBlip xmlns:asvg="http://schemas.microsoft.com/office/drawing/2016/SVG/main" r:embed="rId7"/>
                  </a:ext>
                </a:extLst>
              </a:blip>
              <a:stretch>
                <a:fillRect l="-157979"/>
              </a:stretch>
            </a:blipFill>
          </p:spPr>
          <p:txBody>
            <a:bodyPr/>
            <a:lstStyle/>
            <a:p>
              <a:endParaRPr lang="en-US"/>
            </a:p>
          </p:txBody>
        </p:sp>
      </p:grpSp>
      <p:sp>
        <p:nvSpPr>
          <p:cNvPr id="12" name="TextBox 12"/>
          <p:cNvSpPr txBox="1"/>
          <p:nvPr/>
        </p:nvSpPr>
        <p:spPr>
          <a:xfrm>
            <a:off x="4396603" y="4032148"/>
            <a:ext cx="8768114" cy="5922067"/>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4. </a:t>
            </a:r>
            <a:r>
              <a:rPr lang="en-US" sz="4200">
                <a:solidFill>
                  <a:srgbClr val="493423"/>
                </a:solidFill>
                <a:latin typeface="Roboto Condensed"/>
              </a:rPr>
              <a:t>Trong tác phẩm </a:t>
            </a:r>
            <a:r>
              <a:rPr lang="en-US" sz="4200">
                <a:solidFill>
                  <a:srgbClr val="493423"/>
                </a:solidFill>
                <a:latin typeface="Roboto Condensed Italics"/>
              </a:rPr>
              <a:t>Lão Hạc</a:t>
            </a:r>
            <a:r>
              <a:rPr lang="en-US" sz="4200">
                <a:solidFill>
                  <a:srgbClr val="493423"/>
                </a:solidFill>
                <a:latin typeface="Roboto Condensed"/>
              </a:rPr>
              <a:t>, vì sao lão Hạc phải bán cậu Vàng?</a:t>
            </a:r>
          </a:p>
          <a:p>
            <a:pPr algn="just">
              <a:lnSpc>
                <a:spcPts val="5880"/>
              </a:lnSpc>
            </a:pPr>
            <a:r>
              <a:rPr lang="en-US" sz="4200">
                <a:solidFill>
                  <a:srgbClr val="493423"/>
                </a:solidFill>
                <a:latin typeface="Roboto Condensed"/>
              </a:rPr>
              <a:t>A. Vì lão sợ kẻ trộm đánh bả.</a:t>
            </a:r>
          </a:p>
          <a:p>
            <a:pPr algn="just">
              <a:lnSpc>
                <a:spcPts val="5880"/>
              </a:lnSpc>
            </a:pPr>
            <a:r>
              <a:rPr lang="en-US" sz="4200">
                <a:solidFill>
                  <a:srgbClr val="493423"/>
                </a:solidFill>
                <a:latin typeface="Roboto Condensed"/>
              </a:rPr>
              <a:t>B. Vì nuôi con chó sẽ phải tiêu vào tiền của con.</a:t>
            </a:r>
          </a:p>
          <a:p>
            <a:pPr algn="just">
              <a:lnSpc>
                <a:spcPts val="5880"/>
              </a:lnSpc>
            </a:pPr>
            <a:r>
              <a:rPr lang="en-US" sz="4200">
                <a:solidFill>
                  <a:srgbClr val="493423"/>
                </a:solidFill>
                <a:latin typeface="Roboto Condensed"/>
              </a:rPr>
              <a:t>C. Để lấy tiền gửi cho con.</a:t>
            </a:r>
          </a:p>
          <a:p>
            <a:pPr algn="just">
              <a:lnSpc>
                <a:spcPts val="5880"/>
              </a:lnSpc>
            </a:pPr>
            <a:r>
              <a:rPr lang="en-US" sz="4200">
                <a:solidFill>
                  <a:srgbClr val="493423"/>
                </a:solidFill>
                <a:latin typeface="Roboto Condensed"/>
              </a:rPr>
              <a:t>D. Vì lão không muốn nuôi con chó nữa.</a:t>
            </a:r>
          </a:p>
          <a:p>
            <a:pPr algn="just">
              <a:lnSpc>
                <a:spcPts val="5880"/>
              </a:lnSpc>
              <a:spcBef>
                <a:spcPct val="0"/>
              </a:spcBef>
            </a:pPr>
            <a:endParaRPr lang="en-US" sz="4200">
              <a:solidFill>
                <a:srgbClr val="493423"/>
              </a:solidFill>
              <a:latin typeface="Roboto Condensed"/>
            </a:endParaRPr>
          </a:p>
        </p:txBody>
      </p:sp>
      <p:sp>
        <p:nvSpPr>
          <p:cNvPr id="13" name="Freeform 13"/>
          <p:cNvSpPr/>
          <p:nvPr/>
        </p:nvSpPr>
        <p:spPr>
          <a:xfrm>
            <a:off x="3460465" y="6676519"/>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3" name="Freeform 3"/>
          <p:cNvSpPr/>
          <p:nvPr/>
        </p:nvSpPr>
        <p:spPr>
          <a:xfrm rot="2905390">
            <a:off x="465808" y="8366391"/>
            <a:ext cx="420347" cy="2289020"/>
          </a:xfrm>
          <a:custGeom>
            <a:avLst/>
            <a:gdLst/>
            <a:ahLst/>
            <a:cxnLst/>
            <a:rect l="l" t="t" r="r" b="b"/>
            <a:pathLst>
              <a:path w="420347" h="2289020">
                <a:moveTo>
                  <a:pt x="0" y="0"/>
                </a:moveTo>
                <a:lnTo>
                  <a:pt x="420347" y="0"/>
                </a:lnTo>
                <a:lnTo>
                  <a:pt x="420347" y="2289020"/>
                </a:lnTo>
                <a:lnTo>
                  <a:pt x="0" y="228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5252" y="0"/>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546056" y="104534"/>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5601681" y="819710"/>
            <a:ext cx="6558491"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935736" y="2687124"/>
            <a:ext cx="14080735" cy="7740524"/>
            <a:chOff x="0" y="0"/>
            <a:chExt cx="18774313" cy="10320699"/>
          </a:xfrm>
        </p:grpSpPr>
        <p:sp>
          <p:nvSpPr>
            <p:cNvPr id="9" name="Freeform 9"/>
            <p:cNvSpPr/>
            <p:nvPr/>
          </p:nvSpPr>
          <p:spPr>
            <a:xfrm>
              <a:off x="0" y="0"/>
              <a:ext cx="13455925" cy="10320699"/>
            </a:xfrm>
            <a:custGeom>
              <a:avLst/>
              <a:gdLst/>
              <a:ahLst/>
              <a:cxnLst/>
              <a:rect l="l" t="t" r="r" b="b"/>
              <a:pathLst>
                <a:path w="13455925" h="10320699">
                  <a:moveTo>
                    <a:pt x="0" y="0"/>
                  </a:moveTo>
                  <a:lnTo>
                    <a:pt x="13455925" y="0"/>
                  </a:lnTo>
                  <a:lnTo>
                    <a:pt x="13455925" y="10320699"/>
                  </a:lnTo>
                  <a:lnTo>
                    <a:pt x="0" y="10320699"/>
                  </a:lnTo>
                  <a:lnTo>
                    <a:pt x="0" y="0"/>
                  </a:lnTo>
                  <a:close/>
                </a:path>
              </a:pathLst>
            </a:custGeom>
            <a:blipFill>
              <a:blip r:embed="rId9">
                <a:extLst>
                  <a:ext uri="{96DAC541-7B7A-43D3-8B79-37D633B846F1}">
                    <asvg:svgBlip xmlns:asvg="http://schemas.microsoft.com/office/drawing/2016/SVG/main" r:embed="rId10"/>
                  </a:ext>
                </a:extLst>
              </a:blip>
              <a:stretch>
                <a:fillRect r="-15575"/>
              </a:stretch>
            </a:blipFill>
          </p:spPr>
          <p:txBody>
            <a:bodyPr/>
            <a:lstStyle/>
            <a:p>
              <a:endParaRPr lang="en-US"/>
            </a:p>
          </p:txBody>
        </p:sp>
        <p:sp>
          <p:nvSpPr>
            <p:cNvPr id="10" name="Freeform 10"/>
            <p:cNvSpPr/>
            <p:nvPr/>
          </p:nvSpPr>
          <p:spPr>
            <a:xfrm>
              <a:off x="12746031" y="0"/>
              <a:ext cx="6028282" cy="10320699"/>
            </a:xfrm>
            <a:custGeom>
              <a:avLst/>
              <a:gdLst/>
              <a:ahLst/>
              <a:cxnLst/>
              <a:rect l="l" t="t" r="r" b="b"/>
              <a:pathLst>
                <a:path w="6028282" h="10320699">
                  <a:moveTo>
                    <a:pt x="0" y="0"/>
                  </a:moveTo>
                  <a:lnTo>
                    <a:pt x="6028282" y="0"/>
                  </a:lnTo>
                  <a:lnTo>
                    <a:pt x="6028282" y="10320699"/>
                  </a:lnTo>
                  <a:lnTo>
                    <a:pt x="0" y="10320699"/>
                  </a:lnTo>
                  <a:lnTo>
                    <a:pt x="0" y="0"/>
                  </a:lnTo>
                  <a:close/>
                </a:path>
              </a:pathLst>
            </a:custGeom>
            <a:blipFill>
              <a:blip r:embed="rId11">
                <a:extLst>
                  <a:ext uri="{96DAC541-7B7A-43D3-8B79-37D633B846F1}">
                    <asvg:svgBlip xmlns:asvg="http://schemas.microsoft.com/office/drawing/2016/SVG/main" r:embed="rId12"/>
                  </a:ext>
                </a:extLst>
              </a:blip>
              <a:stretch>
                <a:fillRect l="-157979"/>
              </a:stretch>
            </a:blipFill>
          </p:spPr>
          <p:txBody>
            <a:bodyPr/>
            <a:lstStyle/>
            <a:p>
              <a:endParaRPr lang="en-US"/>
            </a:p>
          </p:txBody>
        </p:sp>
      </p:grpSp>
      <p:sp>
        <p:nvSpPr>
          <p:cNvPr id="12" name="TextBox 12"/>
          <p:cNvSpPr txBox="1"/>
          <p:nvPr/>
        </p:nvSpPr>
        <p:spPr>
          <a:xfrm>
            <a:off x="3378643" y="4238783"/>
            <a:ext cx="11963263" cy="5179190"/>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5. </a:t>
            </a:r>
            <a:r>
              <a:rPr lang="en-US" sz="4200">
                <a:solidFill>
                  <a:srgbClr val="493423"/>
                </a:solidFill>
                <a:latin typeface="Roboto Condensed"/>
              </a:rPr>
              <a:t>Câu chuyện kể theo ngôi thứ mấy? Góc nhìn từ ai?</a:t>
            </a:r>
          </a:p>
          <a:p>
            <a:pPr algn="just">
              <a:lnSpc>
                <a:spcPts val="5880"/>
              </a:lnSpc>
            </a:pPr>
            <a:r>
              <a:rPr lang="en-US" sz="4200">
                <a:solidFill>
                  <a:srgbClr val="493423"/>
                </a:solidFill>
                <a:latin typeface="Roboto Condensed"/>
              </a:rPr>
              <a:t>A. Sử dụng ngôi kể thứ nhất, người kể là nhân vật chứng kiến và hiểu toàn bộ câu chuyện (ông giáo).</a:t>
            </a:r>
          </a:p>
          <a:p>
            <a:pPr algn="just">
              <a:lnSpc>
                <a:spcPts val="5880"/>
              </a:lnSpc>
            </a:pPr>
            <a:r>
              <a:rPr lang="en-US" sz="4200">
                <a:solidFill>
                  <a:srgbClr val="493423"/>
                </a:solidFill>
                <a:latin typeface="Roboto Condensed"/>
              </a:rPr>
              <a:t>B. Câu chuyện kể theo ngôi thứ 3 (ông giáo là người kể chuyện).</a:t>
            </a:r>
          </a:p>
          <a:p>
            <a:pPr algn="just">
              <a:lnSpc>
                <a:spcPts val="5880"/>
              </a:lnSpc>
            </a:pPr>
            <a:r>
              <a:rPr lang="en-US" sz="4200">
                <a:solidFill>
                  <a:srgbClr val="493423"/>
                </a:solidFill>
                <a:latin typeface="Roboto Condensed"/>
              </a:rPr>
              <a:t>C. Chuyện đan xen ngôi thứ nhất và thứ 3.</a:t>
            </a:r>
          </a:p>
          <a:p>
            <a:pPr algn="just">
              <a:lnSpc>
                <a:spcPts val="5880"/>
              </a:lnSpc>
              <a:spcBef>
                <a:spcPct val="0"/>
              </a:spcBef>
            </a:pPr>
            <a:r>
              <a:rPr lang="en-US" sz="4200">
                <a:solidFill>
                  <a:srgbClr val="493423"/>
                </a:solidFill>
                <a:latin typeface="Roboto Condensed"/>
              </a:rPr>
              <a:t>D. Ngôi kể thứ nhất (người kể là lão Hạc).</a:t>
            </a:r>
          </a:p>
        </p:txBody>
      </p:sp>
      <p:sp>
        <p:nvSpPr>
          <p:cNvPr id="13" name="Freeform 13"/>
          <p:cNvSpPr/>
          <p:nvPr/>
        </p:nvSpPr>
        <p:spPr>
          <a:xfrm>
            <a:off x="2604429" y="5143500"/>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247672" y="0"/>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876800" y="648221"/>
            <a:ext cx="6681621"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671627" y="2862941"/>
            <a:ext cx="13339237" cy="7332905"/>
            <a:chOff x="0" y="0"/>
            <a:chExt cx="17785650" cy="9777207"/>
          </a:xfrm>
        </p:grpSpPr>
        <p:sp>
          <p:nvSpPr>
            <p:cNvPr id="9" name="Freeform 9"/>
            <p:cNvSpPr/>
            <p:nvPr/>
          </p:nvSpPr>
          <p:spPr>
            <a:xfrm>
              <a:off x="0" y="0"/>
              <a:ext cx="12747330" cy="9777207"/>
            </a:xfrm>
            <a:custGeom>
              <a:avLst/>
              <a:gdLst/>
              <a:ahLst/>
              <a:cxnLst/>
              <a:rect l="l" t="t" r="r" b="b"/>
              <a:pathLst>
                <a:path w="12747330" h="9777207">
                  <a:moveTo>
                    <a:pt x="0" y="0"/>
                  </a:moveTo>
                  <a:lnTo>
                    <a:pt x="12747330" y="0"/>
                  </a:lnTo>
                  <a:lnTo>
                    <a:pt x="12747330" y="9777207"/>
                  </a:lnTo>
                  <a:lnTo>
                    <a:pt x="0" y="9777207"/>
                  </a:lnTo>
                  <a:lnTo>
                    <a:pt x="0" y="0"/>
                  </a:lnTo>
                  <a:close/>
                </a:path>
              </a:pathLst>
            </a:custGeom>
            <a:blipFill>
              <a:blip r:embed="rId4">
                <a:extLst>
                  <a:ext uri="{96DAC541-7B7A-43D3-8B79-37D633B846F1}">
                    <asvg:svgBlip xmlns:asvg="http://schemas.microsoft.com/office/drawing/2016/SVG/main" r:embed="rId5"/>
                  </a:ext>
                </a:extLst>
              </a:blip>
              <a:stretch>
                <a:fillRect r="-15575"/>
              </a:stretch>
            </a:blipFill>
          </p:spPr>
          <p:txBody>
            <a:bodyPr/>
            <a:lstStyle/>
            <a:p>
              <a:endParaRPr lang="en-US"/>
            </a:p>
          </p:txBody>
        </p:sp>
        <p:sp>
          <p:nvSpPr>
            <p:cNvPr id="10" name="Freeform 10"/>
            <p:cNvSpPr/>
            <p:nvPr/>
          </p:nvSpPr>
          <p:spPr>
            <a:xfrm>
              <a:off x="12074819" y="0"/>
              <a:ext cx="5710830" cy="9777207"/>
            </a:xfrm>
            <a:custGeom>
              <a:avLst/>
              <a:gdLst/>
              <a:ahLst/>
              <a:cxnLst/>
              <a:rect l="l" t="t" r="r" b="b"/>
              <a:pathLst>
                <a:path w="5710830" h="9777207">
                  <a:moveTo>
                    <a:pt x="0" y="0"/>
                  </a:moveTo>
                  <a:lnTo>
                    <a:pt x="5710831" y="0"/>
                  </a:lnTo>
                  <a:lnTo>
                    <a:pt x="5710831" y="9777207"/>
                  </a:lnTo>
                  <a:lnTo>
                    <a:pt x="0" y="9777207"/>
                  </a:lnTo>
                  <a:lnTo>
                    <a:pt x="0" y="0"/>
                  </a:lnTo>
                  <a:close/>
                </a:path>
              </a:pathLst>
            </a:custGeom>
            <a:blipFill>
              <a:blip r:embed="rId6">
                <a:extLst>
                  <a:ext uri="{96DAC541-7B7A-43D3-8B79-37D633B846F1}">
                    <asvg:svgBlip xmlns:asvg="http://schemas.microsoft.com/office/drawing/2016/SVG/main" r:embed="rId7"/>
                  </a:ext>
                </a:extLst>
              </a:blip>
              <a:stretch>
                <a:fillRect l="-157979"/>
              </a:stretch>
            </a:blipFill>
          </p:spPr>
          <p:txBody>
            <a:bodyPr/>
            <a:lstStyle/>
            <a:p>
              <a:endParaRPr lang="en-US"/>
            </a:p>
          </p:txBody>
        </p:sp>
      </p:grpSp>
      <p:sp>
        <p:nvSpPr>
          <p:cNvPr id="12" name="TextBox 12"/>
          <p:cNvSpPr txBox="1"/>
          <p:nvPr/>
        </p:nvSpPr>
        <p:spPr>
          <a:xfrm>
            <a:off x="2917862" y="3784608"/>
            <a:ext cx="11422813" cy="5922067"/>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6. </a:t>
            </a:r>
            <a:r>
              <a:rPr lang="en-US" sz="4200">
                <a:solidFill>
                  <a:srgbClr val="493423"/>
                </a:solidFill>
                <a:latin typeface="Roboto Condensed"/>
              </a:rPr>
              <a:t>Những lời nói của lão Hạc với “cậu Vàng” thể hiện điều gì?</a:t>
            </a:r>
          </a:p>
          <a:p>
            <a:pPr algn="just">
              <a:lnSpc>
                <a:spcPts val="5880"/>
              </a:lnSpc>
            </a:pPr>
            <a:r>
              <a:rPr lang="en-US" sz="4200">
                <a:solidFill>
                  <a:srgbClr val="493423"/>
                </a:solidFill>
                <a:latin typeface="Roboto Condensed"/>
              </a:rPr>
              <a:t>A. Thể hiện nỗi ân hận của lão khi phải bán cậu Vàng.</a:t>
            </a:r>
          </a:p>
          <a:p>
            <a:pPr algn="just">
              <a:lnSpc>
                <a:spcPts val="5880"/>
              </a:lnSpc>
            </a:pPr>
            <a:r>
              <a:rPr lang="en-US" sz="4200">
                <a:solidFill>
                  <a:srgbClr val="493423"/>
                </a:solidFill>
                <a:latin typeface="Roboto Condensed"/>
              </a:rPr>
              <a:t>B. Thể hiện nỗi nhớ mong, tình cảm mà lão dành cho cậu con trai đi mãi không về đồng thời cũng thể hiện tình yêu mà lão Hạc dành cho cậu Vàng.</a:t>
            </a:r>
          </a:p>
          <a:p>
            <a:pPr algn="just">
              <a:lnSpc>
                <a:spcPts val="5880"/>
              </a:lnSpc>
            </a:pPr>
            <a:r>
              <a:rPr lang="en-US" sz="4200">
                <a:solidFill>
                  <a:srgbClr val="493423"/>
                </a:solidFill>
                <a:latin typeface="Roboto Condensed"/>
              </a:rPr>
              <a:t>C. Thể hiện tình cảm của lão dành cho cậu Vàng.</a:t>
            </a:r>
          </a:p>
          <a:p>
            <a:pPr algn="just">
              <a:lnSpc>
                <a:spcPts val="5880"/>
              </a:lnSpc>
              <a:spcBef>
                <a:spcPct val="0"/>
              </a:spcBef>
            </a:pPr>
            <a:r>
              <a:rPr lang="en-US" sz="4200">
                <a:solidFill>
                  <a:srgbClr val="493423"/>
                </a:solidFill>
                <a:latin typeface="Roboto Condensed"/>
              </a:rPr>
              <a:t>D. Thể hiện nỗi </a:t>
            </a:r>
          </a:p>
        </p:txBody>
      </p:sp>
      <p:sp>
        <p:nvSpPr>
          <p:cNvPr id="13" name="Freeform 13"/>
          <p:cNvSpPr/>
          <p:nvPr/>
        </p:nvSpPr>
        <p:spPr>
          <a:xfrm>
            <a:off x="2143649" y="6428978"/>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3" name="Freeform 3"/>
          <p:cNvSpPr/>
          <p:nvPr/>
        </p:nvSpPr>
        <p:spPr>
          <a:xfrm rot="2905390">
            <a:off x="465808" y="8366391"/>
            <a:ext cx="420347" cy="2289020"/>
          </a:xfrm>
          <a:custGeom>
            <a:avLst/>
            <a:gdLst/>
            <a:ahLst/>
            <a:cxnLst/>
            <a:rect l="l" t="t" r="r" b="b"/>
            <a:pathLst>
              <a:path w="420347" h="2289020">
                <a:moveTo>
                  <a:pt x="0" y="0"/>
                </a:moveTo>
                <a:lnTo>
                  <a:pt x="420347" y="0"/>
                </a:lnTo>
                <a:lnTo>
                  <a:pt x="420347" y="2289020"/>
                </a:lnTo>
                <a:lnTo>
                  <a:pt x="0" y="228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5252" y="0"/>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47672" y="-295481"/>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5105400" y="648221"/>
            <a:ext cx="6634691"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935736" y="2525950"/>
            <a:ext cx="13512707" cy="7428266"/>
            <a:chOff x="0" y="0"/>
            <a:chExt cx="18016943" cy="9904354"/>
          </a:xfrm>
        </p:grpSpPr>
        <p:sp>
          <p:nvSpPr>
            <p:cNvPr id="9" name="Freeform 9"/>
            <p:cNvSpPr/>
            <p:nvPr/>
          </p:nvSpPr>
          <p:spPr>
            <a:xfrm>
              <a:off x="0" y="0"/>
              <a:ext cx="12913102" cy="9904354"/>
            </a:xfrm>
            <a:custGeom>
              <a:avLst/>
              <a:gdLst/>
              <a:ahLst/>
              <a:cxnLst/>
              <a:rect l="l" t="t" r="r" b="b"/>
              <a:pathLst>
                <a:path w="12913102" h="9904354">
                  <a:moveTo>
                    <a:pt x="0" y="0"/>
                  </a:moveTo>
                  <a:lnTo>
                    <a:pt x="12913102" y="0"/>
                  </a:lnTo>
                  <a:lnTo>
                    <a:pt x="12913102" y="9904354"/>
                  </a:lnTo>
                  <a:lnTo>
                    <a:pt x="0" y="9904354"/>
                  </a:lnTo>
                  <a:lnTo>
                    <a:pt x="0" y="0"/>
                  </a:lnTo>
                  <a:close/>
                </a:path>
              </a:pathLst>
            </a:custGeom>
            <a:blipFill>
              <a:blip r:embed="rId9">
                <a:extLst>
                  <a:ext uri="{96DAC541-7B7A-43D3-8B79-37D633B846F1}">
                    <asvg:svgBlip xmlns:asvg="http://schemas.microsoft.com/office/drawing/2016/SVG/main" r:embed="rId10"/>
                  </a:ext>
                </a:extLst>
              </a:blip>
              <a:stretch>
                <a:fillRect r="-15575"/>
              </a:stretch>
            </a:blipFill>
          </p:spPr>
          <p:txBody>
            <a:bodyPr/>
            <a:lstStyle/>
            <a:p>
              <a:endParaRPr lang="en-US"/>
            </a:p>
          </p:txBody>
        </p:sp>
        <p:sp>
          <p:nvSpPr>
            <p:cNvPr id="10" name="Freeform 10"/>
            <p:cNvSpPr/>
            <p:nvPr/>
          </p:nvSpPr>
          <p:spPr>
            <a:xfrm>
              <a:off x="12231846" y="0"/>
              <a:ext cx="5785097" cy="9904354"/>
            </a:xfrm>
            <a:custGeom>
              <a:avLst/>
              <a:gdLst/>
              <a:ahLst/>
              <a:cxnLst/>
              <a:rect l="l" t="t" r="r" b="b"/>
              <a:pathLst>
                <a:path w="5785097" h="9904354">
                  <a:moveTo>
                    <a:pt x="0" y="0"/>
                  </a:moveTo>
                  <a:lnTo>
                    <a:pt x="5785097" y="0"/>
                  </a:lnTo>
                  <a:lnTo>
                    <a:pt x="5785097" y="9904354"/>
                  </a:lnTo>
                  <a:lnTo>
                    <a:pt x="0" y="9904354"/>
                  </a:lnTo>
                  <a:lnTo>
                    <a:pt x="0" y="0"/>
                  </a:lnTo>
                  <a:close/>
                </a:path>
              </a:pathLst>
            </a:custGeom>
            <a:blipFill>
              <a:blip r:embed="rId11">
                <a:extLst>
                  <a:ext uri="{96DAC541-7B7A-43D3-8B79-37D633B846F1}">
                    <asvg:svgBlip xmlns:asvg="http://schemas.microsoft.com/office/drawing/2016/SVG/main" r:embed="rId12"/>
                  </a:ext>
                </a:extLst>
              </a:blip>
              <a:stretch>
                <a:fillRect l="-157979"/>
              </a:stretch>
            </a:blipFill>
          </p:spPr>
          <p:txBody>
            <a:bodyPr/>
            <a:lstStyle/>
            <a:p>
              <a:endParaRPr lang="en-US"/>
            </a:p>
          </p:txBody>
        </p:sp>
      </p:grpSp>
      <p:sp>
        <p:nvSpPr>
          <p:cNvPr id="12" name="TextBox 12"/>
          <p:cNvSpPr txBox="1"/>
          <p:nvPr/>
        </p:nvSpPr>
        <p:spPr>
          <a:xfrm>
            <a:off x="3639692" y="3019826"/>
            <a:ext cx="10528692" cy="7407823"/>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7. </a:t>
            </a:r>
            <a:r>
              <a:rPr lang="en-US" sz="4200">
                <a:solidFill>
                  <a:srgbClr val="493423"/>
                </a:solidFill>
                <a:latin typeface="Roboto Condensed"/>
              </a:rPr>
              <a:t>Qua những việc nhờ ông giáo, nhân vật lão Hạc đã thể hiện được đặc điểm nào?</a:t>
            </a:r>
          </a:p>
          <a:p>
            <a:pPr algn="just">
              <a:lnSpc>
                <a:spcPts val="5880"/>
              </a:lnSpc>
            </a:pPr>
            <a:r>
              <a:rPr lang="en-US" sz="4200">
                <a:solidFill>
                  <a:srgbClr val="493423"/>
                </a:solidFill>
                <a:latin typeface="Roboto Condensed"/>
              </a:rPr>
              <a:t>A. Giàu lòng tự trọng, suy nghĩ dại dột khi tìm đến cái chết.</a:t>
            </a:r>
          </a:p>
          <a:p>
            <a:pPr algn="just">
              <a:lnSpc>
                <a:spcPts val="5880"/>
              </a:lnSpc>
            </a:pPr>
            <a:r>
              <a:rPr lang="en-US" sz="4200">
                <a:solidFill>
                  <a:srgbClr val="493423"/>
                </a:solidFill>
                <a:latin typeface="Roboto Condensed"/>
              </a:rPr>
              <a:t>B. Là người lo xa.</a:t>
            </a:r>
          </a:p>
          <a:p>
            <a:pPr algn="just">
              <a:lnSpc>
                <a:spcPts val="5880"/>
              </a:lnSpc>
            </a:pPr>
            <a:r>
              <a:rPr lang="en-US" sz="4200">
                <a:solidFill>
                  <a:srgbClr val="493423"/>
                </a:solidFill>
                <a:latin typeface="Roboto Condensed"/>
              </a:rPr>
              <a:t>C. Là người cha thương con, nhưng có suy nghĩ chưa thấu đáo.</a:t>
            </a:r>
          </a:p>
          <a:p>
            <a:pPr algn="just">
              <a:lnSpc>
                <a:spcPts val="5880"/>
              </a:lnSpc>
            </a:pPr>
            <a:r>
              <a:rPr lang="en-US" sz="4200">
                <a:solidFill>
                  <a:srgbClr val="493423"/>
                </a:solidFill>
                <a:latin typeface="Roboto Condensed"/>
              </a:rPr>
              <a:t>D. Yêu thương con, giàu lòng tự trọng, suy nghĩ tỉnh táo khi nhận ra hoàn cảnh của mình.</a:t>
            </a:r>
          </a:p>
          <a:p>
            <a:pPr algn="just">
              <a:lnSpc>
                <a:spcPts val="5880"/>
              </a:lnSpc>
              <a:spcBef>
                <a:spcPct val="0"/>
              </a:spcBef>
            </a:pPr>
            <a:endParaRPr lang="en-US" sz="4200">
              <a:solidFill>
                <a:srgbClr val="493423"/>
              </a:solidFill>
              <a:latin typeface="Roboto Condensed"/>
            </a:endParaRPr>
          </a:p>
        </p:txBody>
      </p:sp>
      <p:sp>
        <p:nvSpPr>
          <p:cNvPr id="13" name="Freeform 13"/>
          <p:cNvSpPr/>
          <p:nvPr/>
        </p:nvSpPr>
        <p:spPr>
          <a:xfrm>
            <a:off x="2865479" y="8539249"/>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3" name="Freeform 3"/>
          <p:cNvSpPr/>
          <p:nvPr/>
        </p:nvSpPr>
        <p:spPr>
          <a:xfrm rot="2905390">
            <a:off x="465808" y="8366391"/>
            <a:ext cx="420347" cy="2289020"/>
          </a:xfrm>
          <a:custGeom>
            <a:avLst/>
            <a:gdLst/>
            <a:ahLst/>
            <a:cxnLst/>
            <a:rect l="l" t="t" r="r" b="b"/>
            <a:pathLst>
              <a:path w="420347" h="2289020">
                <a:moveTo>
                  <a:pt x="0" y="0"/>
                </a:moveTo>
                <a:lnTo>
                  <a:pt x="420347" y="0"/>
                </a:lnTo>
                <a:lnTo>
                  <a:pt x="420347" y="2289020"/>
                </a:lnTo>
                <a:lnTo>
                  <a:pt x="0" y="228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5252" y="0"/>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392059" y="0"/>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5562600" y="648221"/>
            <a:ext cx="6510553"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grpSp>
        <p:nvGrpSpPr>
          <p:cNvPr id="8" name="Group 8"/>
          <p:cNvGrpSpPr/>
          <p:nvPr/>
        </p:nvGrpSpPr>
        <p:grpSpPr>
          <a:xfrm>
            <a:off x="1311472" y="2351573"/>
            <a:ext cx="14435280" cy="7935427"/>
            <a:chOff x="0" y="0"/>
            <a:chExt cx="19247040" cy="10580569"/>
          </a:xfrm>
        </p:grpSpPr>
        <p:sp>
          <p:nvSpPr>
            <p:cNvPr id="9" name="Freeform 9"/>
            <p:cNvSpPr/>
            <p:nvPr/>
          </p:nvSpPr>
          <p:spPr>
            <a:xfrm>
              <a:off x="0" y="0"/>
              <a:ext cx="13794738" cy="10580569"/>
            </a:xfrm>
            <a:custGeom>
              <a:avLst/>
              <a:gdLst/>
              <a:ahLst/>
              <a:cxnLst/>
              <a:rect l="l" t="t" r="r" b="b"/>
              <a:pathLst>
                <a:path w="13794738" h="10580569">
                  <a:moveTo>
                    <a:pt x="0" y="0"/>
                  </a:moveTo>
                  <a:lnTo>
                    <a:pt x="13794738" y="0"/>
                  </a:lnTo>
                  <a:lnTo>
                    <a:pt x="13794738" y="10580569"/>
                  </a:lnTo>
                  <a:lnTo>
                    <a:pt x="0" y="10580569"/>
                  </a:lnTo>
                  <a:lnTo>
                    <a:pt x="0" y="0"/>
                  </a:lnTo>
                  <a:close/>
                </a:path>
              </a:pathLst>
            </a:custGeom>
            <a:blipFill>
              <a:blip r:embed="rId9">
                <a:extLst>
                  <a:ext uri="{96DAC541-7B7A-43D3-8B79-37D633B846F1}">
                    <asvg:svgBlip xmlns:asvg="http://schemas.microsoft.com/office/drawing/2016/SVG/main" r:embed="rId10"/>
                  </a:ext>
                </a:extLst>
              </a:blip>
              <a:stretch>
                <a:fillRect r="-15575"/>
              </a:stretch>
            </a:blipFill>
          </p:spPr>
          <p:txBody>
            <a:bodyPr/>
            <a:lstStyle/>
            <a:p>
              <a:endParaRPr lang="en-US"/>
            </a:p>
          </p:txBody>
        </p:sp>
        <p:sp>
          <p:nvSpPr>
            <p:cNvPr id="10" name="Freeform 10"/>
            <p:cNvSpPr/>
            <p:nvPr/>
          </p:nvSpPr>
          <p:spPr>
            <a:xfrm>
              <a:off x="13066969" y="0"/>
              <a:ext cx="6180071" cy="10580569"/>
            </a:xfrm>
            <a:custGeom>
              <a:avLst/>
              <a:gdLst/>
              <a:ahLst/>
              <a:cxnLst/>
              <a:rect l="l" t="t" r="r" b="b"/>
              <a:pathLst>
                <a:path w="6180071" h="10580569">
                  <a:moveTo>
                    <a:pt x="0" y="0"/>
                  </a:moveTo>
                  <a:lnTo>
                    <a:pt x="6180071" y="0"/>
                  </a:lnTo>
                  <a:lnTo>
                    <a:pt x="6180071" y="10580569"/>
                  </a:lnTo>
                  <a:lnTo>
                    <a:pt x="0" y="10580569"/>
                  </a:lnTo>
                  <a:lnTo>
                    <a:pt x="0" y="0"/>
                  </a:lnTo>
                  <a:close/>
                </a:path>
              </a:pathLst>
            </a:custGeom>
            <a:blipFill>
              <a:blip r:embed="rId11">
                <a:extLst>
                  <a:ext uri="{96DAC541-7B7A-43D3-8B79-37D633B846F1}">
                    <asvg:svgBlip xmlns:asvg="http://schemas.microsoft.com/office/drawing/2016/SVG/main" r:embed="rId12"/>
                  </a:ext>
                </a:extLst>
              </a:blip>
              <a:stretch>
                <a:fillRect l="-157979"/>
              </a:stretch>
            </a:blipFill>
          </p:spPr>
          <p:txBody>
            <a:bodyPr/>
            <a:lstStyle/>
            <a:p>
              <a:endParaRPr lang="en-US"/>
            </a:p>
          </p:txBody>
        </p:sp>
      </p:grpSp>
      <p:sp>
        <p:nvSpPr>
          <p:cNvPr id="12" name="TextBox 12"/>
          <p:cNvSpPr txBox="1"/>
          <p:nvPr/>
        </p:nvSpPr>
        <p:spPr>
          <a:xfrm>
            <a:off x="2592545" y="3303477"/>
            <a:ext cx="12362220" cy="6664945"/>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8.</a:t>
            </a:r>
            <a:r>
              <a:rPr lang="en-US" sz="4200">
                <a:solidFill>
                  <a:srgbClr val="493423"/>
                </a:solidFill>
                <a:latin typeface="Roboto Condensed"/>
              </a:rPr>
              <a:t> Trong tác phẩm, lão Hạc là nhân vật có tính cách như thế nào?</a:t>
            </a:r>
          </a:p>
          <a:p>
            <a:pPr algn="just">
              <a:lnSpc>
                <a:spcPts val="5880"/>
              </a:lnSpc>
            </a:pPr>
            <a:r>
              <a:rPr lang="en-US" sz="4200">
                <a:solidFill>
                  <a:srgbClr val="493423"/>
                </a:solidFill>
                <a:latin typeface="Roboto Condensed"/>
              </a:rPr>
              <a:t>A. Là một người có số phận đau thương nhưng có phẩm chất cao quý.</a:t>
            </a:r>
          </a:p>
          <a:p>
            <a:pPr algn="just">
              <a:lnSpc>
                <a:spcPts val="5880"/>
              </a:lnSpc>
            </a:pPr>
            <a:r>
              <a:rPr lang="en-US" sz="4200">
                <a:solidFill>
                  <a:srgbClr val="493423"/>
                </a:solidFill>
                <a:latin typeface="Roboto Condensed"/>
              </a:rPr>
              <a:t>B. Là người nông dân sống ích kỉ đến mức gàn dở, ngu ngốc.</a:t>
            </a:r>
          </a:p>
          <a:p>
            <a:pPr algn="just">
              <a:lnSpc>
                <a:spcPts val="5880"/>
              </a:lnSpc>
            </a:pPr>
            <a:r>
              <a:rPr lang="en-US" sz="4200">
                <a:solidFill>
                  <a:srgbClr val="493423"/>
                </a:solidFill>
                <a:latin typeface="Roboto Condensed"/>
              </a:rPr>
              <a:t>C. Là người nông dân có thái độ sống vô cùng cao thượng.</a:t>
            </a:r>
          </a:p>
          <a:p>
            <a:pPr algn="just">
              <a:lnSpc>
                <a:spcPts val="5880"/>
              </a:lnSpc>
            </a:pPr>
            <a:r>
              <a:rPr lang="en-US" sz="4200">
                <a:solidFill>
                  <a:srgbClr val="493423"/>
                </a:solidFill>
                <a:latin typeface="Roboto Condensed"/>
              </a:rPr>
              <a:t>D. Là người nông dân có sức sống tiềm tàng mạnh mẽ.</a:t>
            </a:r>
          </a:p>
          <a:p>
            <a:pPr algn="just">
              <a:lnSpc>
                <a:spcPts val="5880"/>
              </a:lnSpc>
              <a:spcBef>
                <a:spcPct val="0"/>
              </a:spcBef>
            </a:pPr>
            <a:endParaRPr lang="en-US" sz="4200">
              <a:solidFill>
                <a:srgbClr val="493423"/>
              </a:solidFill>
              <a:latin typeface="Roboto Condensed"/>
            </a:endParaRPr>
          </a:p>
        </p:txBody>
      </p:sp>
      <p:sp>
        <p:nvSpPr>
          <p:cNvPr id="13" name="Freeform 13"/>
          <p:cNvSpPr/>
          <p:nvPr/>
        </p:nvSpPr>
        <p:spPr>
          <a:xfrm>
            <a:off x="1617846" y="5097556"/>
            <a:ext cx="774213" cy="719051"/>
          </a:xfrm>
          <a:custGeom>
            <a:avLst/>
            <a:gdLst/>
            <a:ahLst/>
            <a:cxnLst/>
            <a:rect l="l" t="t" r="r" b="b"/>
            <a:pathLst>
              <a:path w="774213" h="719051">
                <a:moveTo>
                  <a:pt x="0" y="0"/>
                </a:moveTo>
                <a:lnTo>
                  <a:pt x="774213" y="0"/>
                </a:lnTo>
                <a:lnTo>
                  <a:pt x="774213" y="719050"/>
                </a:lnTo>
                <a:lnTo>
                  <a:pt x="0" y="7190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4279549">
            <a:off x="-230036" y="9118927"/>
            <a:ext cx="1390255" cy="1185193"/>
          </a:xfrm>
          <a:custGeom>
            <a:avLst/>
            <a:gdLst/>
            <a:ahLst/>
            <a:cxnLst/>
            <a:rect l="l" t="t" r="r" b="b"/>
            <a:pathLst>
              <a:path w="1390255" h="1185193">
                <a:moveTo>
                  <a:pt x="0" y="0"/>
                </a:moveTo>
                <a:lnTo>
                  <a:pt x="1390256" y="0"/>
                </a:lnTo>
                <a:lnTo>
                  <a:pt x="1390256" y="1185193"/>
                </a:lnTo>
                <a:lnTo>
                  <a:pt x="0" y="11851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52400" y="3627676"/>
            <a:ext cx="6292207" cy="4860730"/>
          </a:xfrm>
          <a:custGeom>
            <a:avLst/>
            <a:gdLst/>
            <a:ahLst/>
            <a:cxnLst/>
            <a:rect l="l" t="t" r="r" b="b"/>
            <a:pathLst>
              <a:path w="6292207" h="4860730">
                <a:moveTo>
                  <a:pt x="0" y="0"/>
                </a:moveTo>
                <a:lnTo>
                  <a:pt x="6292207" y="0"/>
                </a:lnTo>
                <a:lnTo>
                  <a:pt x="6292207" y="4860730"/>
                </a:lnTo>
                <a:lnTo>
                  <a:pt x="0" y="4860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2757247" y="2684208"/>
            <a:ext cx="13351976" cy="3373833"/>
          </a:xfrm>
          <a:prstGeom prst="rect">
            <a:avLst/>
          </a:prstGeom>
        </p:spPr>
        <p:txBody>
          <a:bodyPr lIns="0" tIns="0" rIns="0" bIns="0" rtlCol="0" anchor="t">
            <a:spAutoFit/>
          </a:bodyPr>
          <a:lstStyle/>
          <a:p>
            <a:pPr algn="ctr">
              <a:lnSpc>
                <a:spcPts val="13540"/>
              </a:lnSpc>
            </a:pPr>
            <a:r>
              <a:rPr lang="en-US" sz="9671">
                <a:solidFill>
                  <a:srgbClr val="493423"/>
                </a:solidFill>
                <a:latin typeface="Fraunces Bold"/>
              </a:rPr>
              <a:t>BÀI 6: </a:t>
            </a:r>
          </a:p>
          <a:p>
            <a:pPr algn="ctr">
              <a:lnSpc>
                <a:spcPts val="13540"/>
              </a:lnSpc>
            </a:pPr>
            <a:r>
              <a:rPr lang="en-US" sz="9671">
                <a:solidFill>
                  <a:srgbClr val="493423"/>
                </a:solidFill>
                <a:latin typeface="Fraunces Bold"/>
              </a:rPr>
              <a:t>TRUYỆN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935736" y="2056124"/>
            <a:ext cx="14367364" cy="7898091"/>
            <a:chOff x="0" y="0"/>
            <a:chExt cx="19156485" cy="10530788"/>
          </a:xfrm>
        </p:grpSpPr>
        <p:sp>
          <p:nvSpPr>
            <p:cNvPr id="6" name="Freeform 6"/>
            <p:cNvSpPr/>
            <p:nvPr/>
          </p:nvSpPr>
          <p:spPr>
            <a:xfrm>
              <a:off x="0" y="0"/>
              <a:ext cx="13729835" cy="10530788"/>
            </a:xfrm>
            <a:custGeom>
              <a:avLst/>
              <a:gdLst/>
              <a:ahLst/>
              <a:cxnLst/>
              <a:rect l="l" t="t" r="r" b="b"/>
              <a:pathLst>
                <a:path w="13729835" h="10530788">
                  <a:moveTo>
                    <a:pt x="0" y="0"/>
                  </a:moveTo>
                  <a:lnTo>
                    <a:pt x="13729835" y="0"/>
                  </a:lnTo>
                  <a:lnTo>
                    <a:pt x="13729835" y="10530788"/>
                  </a:lnTo>
                  <a:lnTo>
                    <a:pt x="0" y="10530788"/>
                  </a:lnTo>
                  <a:lnTo>
                    <a:pt x="0" y="0"/>
                  </a:lnTo>
                  <a:close/>
                </a:path>
              </a:pathLst>
            </a:custGeom>
            <a:blipFill>
              <a:blip r:embed="rId2">
                <a:extLst>
                  <a:ext uri="{96DAC541-7B7A-43D3-8B79-37D633B846F1}">
                    <asvg:svgBlip xmlns:asvg="http://schemas.microsoft.com/office/drawing/2016/SVG/main" r:embed="rId3"/>
                  </a:ext>
                </a:extLst>
              </a:blip>
              <a:stretch>
                <a:fillRect r="-15575"/>
              </a:stretch>
            </a:blipFill>
          </p:spPr>
          <p:txBody>
            <a:bodyPr/>
            <a:lstStyle/>
            <a:p>
              <a:endParaRPr lang="en-US"/>
            </a:p>
          </p:txBody>
        </p:sp>
        <p:sp>
          <p:nvSpPr>
            <p:cNvPr id="7" name="Freeform 7"/>
            <p:cNvSpPr/>
            <p:nvPr/>
          </p:nvSpPr>
          <p:spPr>
            <a:xfrm>
              <a:off x="13005490" y="0"/>
              <a:ext cx="6150994" cy="10530788"/>
            </a:xfrm>
            <a:custGeom>
              <a:avLst/>
              <a:gdLst/>
              <a:ahLst/>
              <a:cxnLst/>
              <a:rect l="l" t="t" r="r" b="b"/>
              <a:pathLst>
                <a:path w="6150994" h="10530788">
                  <a:moveTo>
                    <a:pt x="0" y="0"/>
                  </a:moveTo>
                  <a:lnTo>
                    <a:pt x="6150995" y="0"/>
                  </a:lnTo>
                  <a:lnTo>
                    <a:pt x="6150995" y="10530788"/>
                  </a:lnTo>
                  <a:lnTo>
                    <a:pt x="0" y="10530788"/>
                  </a:lnTo>
                  <a:lnTo>
                    <a:pt x="0" y="0"/>
                  </a:lnTo>
                  <a:close/>
                </a:path>
              </a:pathLst>
            </a:custGeom>
            <a:blipFill>
              <a:blip r:embed="rId4">
                <a:extLst>
                  <a:ext uri="{96DAC541-7B7A-43D3-8B79-37D633B846F1}">
                    <asvg:svgBlip xmlns:asvg="http://schemas.microsoft.com/office/drawing/2016/SVG/main" r:embed="rId5"/>
                  </a:ext>
                </a:extLst>
              </a:blip>
              <a:stretch>
                <a:fillRect l="-157979"/>
              </a:stretch>
            </a:blipFill>
          </p:spPr>
          <p:txBody>
            <a:bodyPr/>
            <a:lstStyle/>
            <a:p>
              <a:endParaRPr lang="en-US"/>
            </a:p>
          </p:txBody>
        </p:sp>
      </p:grpSp>
      <p:sp>
        <p:nvSpPr>
          <p:cNvPr id="9" name="Freeform 9"/>
          <p:cNvSpPr/>
          <p:nvPr/>
        </p:nvSpPr>
        <p:spPr>
          <a:xfrm>
            <a:off x="2247672" y="-201024"/>
            <a:ext cx="12763193" cy="2648362"/>
          </a:xfrm>
          <a:custGeom>
            <a:avLst/>
            <a:gdLst/>
            <a:ahLst/>
            <a:cxnLst/>
            <a:rect l="l" t="t" r="r" b="b"/>
            <a:pathLst>
              <a:path w="12763193" h="2648362">
                <a:moveTo>
                  <a:pt x="0" y="0"/>
                </a:moveTo>
                <a:lnTo>
                  <a:pt x="12763193" y="0"/>
                </a:lnTo>
                <a:lnTo>
                  <a:pt x="12763193" y="2648362"/>
                </a:lnTo>
                <a:lnTo>
                  <a:pt x="0" y="2648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3888188" y="2546393"/>
            <a:ext cx="11355871" cy="7407823"/>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9.</a:t>
            </a:r>
            <a:r>
              <a:rPr lang="en-US" sz="4200">
                <a:solidFill>
                  <a:srgbClr val="493423"/>
                </a:solidFill>
                <a:latin typeface="Roboto Condensed"/>
              </a:rPr>
              <a:t> Nhận định nào nói đúng nhất ý nghĩa cái chết của lão Hạc?</a:t>
            </a:r>
          </a:p>
          <a:p>
            <a:pPr algn="just">
              <a:lnSpc>
                <a:spcPts val="5880"/>
              </a:lnSpc>
            </a:pPr>
            <a:r>
              <a:rPr lang="en-US" sz="4200">
                <a:solidFill>
                  <a:srgbClr val="493423"/>
                </a:solidFill>
                <a:latin typeface="Roboto Condensed"/>
              </a:rPr>
              <a:t>A. Thể hiện tính tự trọng và quyết tâm không rơi vào con đường tha hóa của một người nông dân.</a:t>
            </a:r>
          </a:p>
          <a:p>
            <a:pPr algn="just">
              <a:lnSpc>
                <a:spcPts val="5880"/>
              </a:lnSpc>
            </a:pPr>
            <a:r>
              <a:rPr lang="en-US" sz="4200">
                <a:solidFill>
                  <a:srgbClr val="493423"/>
                </a:solidFill>
                <a:latin typeface="Roboto Condensed"/>
              </a:rPr>
              <a:t>B. Gián tiếp tố cáo xã hội thực dân phong kiến đã đẩy người nông dân vào hoàn cảnh khốn cùng.</a:t>
            </a:r>
          </a:p>
          <a:p>
            <a:pPr algn="just">
              <a:lnSpc>
                <a:spcPts val="5880"/>
              </a:lnSpc>
            </a:pPr>
            <a:r>
              <a:rPr lang="en-US" sz="4200">
                <a:solidFill>
                  <a:srgbClr val="493423"/>
                </a:solidFill>
                <a:latin typeface="Roboto Condensed"/>
              </a:rPr>
              <a:t>C. Là bằng chứng cảm động về tình phụ tử mộc mạc, giản dị nhưng cao quý vô ngần.</a:t>
            </a:r>
          </a:p>
          <a:p>
            <a:pPr algn="just">
              <a:lnSpc>
                <a:spcPts val="5880"/>
              </a:lnSpc>
            </a:pPr>
            <a:r>
              <a:rPr lang="en-US" sz="4200">
                <a:solidFill>
                  <a:srgbClr val="493423"/>
                </a:solidFill>
                <a:latin typeface="Roboto Condensed"/>
              </a:rPr>
              <a:t>D. Tất cả đều đúng.</a:t>
            </a:r>
          </a:p>
          <a:p>
            <a:pPr algn="just">
              <a:lnSpc>
                <a:spcPts val="5880"/>
              </a:lnSpc>
              <a:spcBef>
                <a:spcPct val="0"/>
              </a:spcBef>
            </a:pPr>
            <a:endParaRPr lang="en-US" sz="4200">
              <a:solidFill>
                <a:srgbClr val="493423"/>
              </a:solidFill>
              <a:latin typeface="Roboto Condensed"/>
            </a:endParaRPr>
          </a:p>
        </p:txBody>
      </p:sp>
      <p:sp>
        <p:nvSpPr>
          <p:cNvPr id="12" name="TextBox 12"/>
          <p:cNvSpPr txBox="1"/>
          <p:nvPr/>
        </p:nvSpPr>
        <p:spPr>
          <a:xfrm>
            <a:off x="5257800" y="461663"/>
            <a:ext cx="6482291"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sp>
        <p:nvSpPr>
          <p:cNvPr id="13" name="Freeform 13"/>
          <p:cNvSpPr/>
          <p:nvPr/>
        </p:nvSpPr>
        <p:spPr>
          <a:xfrm>
            <a:off x="3113974" y="8539249"/>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3" name="Freeform 3"/>
          <p:cNvSpPr/>
          <p:nvPr/>
        </p:nvSpPr>
        <p:spPr>
          <a:xfrm rot="2905390">
            <a:off x="465808" y="8366391"/>
            <a:ext cx="420347" cy="2289020"/>
          </a:xfrm>
          <a:custGeom>
            <a:avLst/>
            <a:gdLst/>
            <a:ahLst/>
            <a:cxnLst/>
            <a:rect l="l" t="t" r="r" b="b"/>
            <a:pathLst>
              <a:path w="420347" h="2289020">
                <a:moveTo>
                  <a:pt x="0" y="0"/>
                </a:moveTo>
                <a:lnTo>
                  <a:pt x="420347" y="0"/>
                </a:lnTo>
                <a:lnTo>
                  <a:pt x="420347" y="2289020"/>
                </a:lnTo>
                <a:lnTo>
                  <a:pt x="0" y="2289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155252" y="0"/>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935736" y="2821208"/>
            <a:ext cx="13498733" cy="7420584"/>
            <a:chOff x="0" y="0"/>
            <a:chExt cx="17998311" cy="9894112"/>
          </a:xfrm>
        </p:grpSpPr>
        <p:sp>
          <p:nvSpPr>
            <p:cNvPr id="7" name="Freeform 7"/>
            <p:cNvSpPr/>
            <p:nvPr/>
          </p:nvSpPr>
          <p:spPr>
            <a:xfrm>
              <a:off x="0" y="0"/>
              <a:ext cx="12899748" cy="9894112"/>
            </a:xfrm>
            <a:custGeom>
              <a:avLst/>
              <a:gdLst/>
              <a:ahLst/>
              <a:cxnLst/>
              <a:rect l="l" t="t" r="r" b="b"/>
              <a:pathLst>
                <a:path w="12899748" h="9894112">
                  <a:moveTo>
                    <a:pt x="0" y="0"/>
                  </a:moveTo>
                  <a:lnTo>
                    <a:pt x="12899748" y="0"/>
                  </a:lnTo>
                  <a:lnTo>
                    <a:pt x="12899748" y="9894112"/>
                  </a:lnTo>
                  <a:lnTo>
                    <a:pt x="0" y="9894112"/>
                  </a:lnTo>
                  <a:lnTo>
                    <a:pt x="0" y="0"/>
                  </a:lnTo>
                  <a:close/>
                </a:path>
              </a:pathLst>
            </a:custGeom>
            <a:blipFill>
              <a:blip r:embed="rId7">
                <a:extLst>
                  <a:ext uri="{96DAC541-7B7A-43D3-8B79-37D633B846F1}">
                    <asvg:svgBlip xmlns:asvg="http://schemas.microsoft.com/office/drawing/2016/SVG/main" r:embed="rId8"/>
                  </a:ext>
                </a:extLst>
              </a:blip>
              <a:stretch>
                <a:fillRect r="-15575"/>
              </a:stretch>
            </a:blipFill>
          </p:spPr>
          <p:txBody>
            <a:bodyPr/>
            <a:lstStyle/>
            <a:p>
              <a:endParaRPr lang="en-US"/>
            </a:p>
          </p:txBody>
        </p:sp>
        <p:sp>
          <p:nvSpPr>
            <p:cNvPr id="8" name="Freeform 8"/>
            <p:cNvSpPr/>
            <p:nvPr/>
          </p:nvSpPr>
          <p:spPr>
            <a:xfrm>
              <a:off x="12219197" y="0"/>
              <a:ext cx="5779114" cy="9894112"/>
            </a:xfrm>
            <a:custGeom>
              <a:avLst/>
              <a:gdLst/>
              <a:ahLst/>
              <a:cxnLst/>
              <a:rect l="l" t="t" r="r" b="b"/>
              <a:pathLst>
                <a:path w="5779114" h="9894112">
                  <a:moveTo>
                    <a:pt x="0" y="0"/>
                  </a:moveTo>
                  <a:lnTo>
                    <a:pt x="5779114" y="0"/>
                  </a:lnTo>
                  <a:lnTo>
                    <a:pt x="5779114" y="9894112"/>
                  </a:lnTo>
                  <a:lnTo>
                    <a:pt x="0" y="9894112"/>
                  </a:lnTo>
                  <a:lnTo>
                    <a:pt x="0" y="0"/>
                  </a:lnTo>
                  <a:close/>
                </a:path>
              </a:pathLst>
            </a:custGeom>
            <a:blipFill>
              <a:blip r:embed="rId9">
                <a:extLst>
                  <a:ext uri="{96DAC541-7B7A-43D3-8B79-37D633B846F1}">
                    <asvg:svgBlip xmlns:asvg="http://schemas.microsoft.com/office/drawing/2016/SVG/main" r:embed="rId10"/>
                  </a:ext>
                </a:extLst>
              </a:blip>
              <a:stretch>
                <a:fillRect l="-157979"/>
              </a:stretch>
            </a:blipFill>
          </p:spPr>
          <p:txBody>
            <a:bodyPr/>
            <a:lstStyle/>
            <a:p>
              <a:endParaRPr lang="en-US"/>
            </a:p>
          </p:txBody>
        </p:sp>
      </p:grpSp>
      <p:sp>
        <p:nvSpPr>
          <p:cNvPr id="9" name="Freeform 9"/>
          <p:cNvSpPr/>
          <p:nvPr/>
        </p:nvSpPr>
        <p:spPr>
          <a:xfrm>
            <a:off x="2247672" y="698995"/>
            <a:ext cx="12763193" cy="2648362"/>
          </a:xfrm>
          <a:custGeom>
            <a:avLst/>
            <a:gdLst/>
            <a:ahLst/>
            <a:cxnLst/>
            <a:rect l="l" t="t" r="r" b="b"/>
            <a:pathLst>
              <a:path w="12763193" h="2648362">
                <a:moveTo>
                  <a:pt x="0" y="0"/>
                </a:moveTo>
                <a:lnTo>
                  <a:pt x="12763193" y="0"/>
                </a:lnTo>
                <a:lnTo>
                  <a:pt x="12763193" y="2648363"/>
                </a:lnTo>
                <a:lnTo>
                  <a:pt x="0" y="26483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4724400" y="1456140"/>
            <a:ext cx="7015691" cy="991199"/>
          </a:xfrm>
          <a:prstGeom prst="rect">
            <a:avLst/>
          </a:prstGeom>
        </p:spPr>
        <p:txBody>
          <a:bodyPr wrap="square" lIns="0" tIns="0" rIns="0" bIns="0" rtlCol="0" anchor="t">
            <a:spAutoFit/>
          </a:bodyPr>
          <a:lstStyle/>
          <a:p>
            <a:pPr algn="ctr">
              <a:lnSpc>
                <a:spcPts val="7840"/>
              </a:lnSpc>
            </a:pPr>
            <a:r>
              <a:rPr lang="en-US" sz="5600" dirty="0" err="1">
                <a:solidFill>
                  <a:srgbClr val="493423"/>
                </a:solidFill>
                <a:latin typeface="#9Slide05 Aphrodite Pro"/>
              </a:rPr>
              <a:t>Dõi</a:t>
            </a:r>
            <a:r>
              <a:rPr lang="en-US" sz="5600" dirty="0">
                <a:solidFill>
                  <a:srgbClr val="493423"/>
                </a:solidFill>
                <a:latin typeface="#9Slide05 Aphrodite Pro"/>
              </a:rPr>
              <a:t> </a:t>
            </a:r>
            <a:r>
              <a:rPr lang="en-US" sz="5600" dirty="0" err="1">
                <a:solidFill>
                  <a:srgbClr val="493423"/>
                </a:solidFill>
                <a:latin typeface="#9Slide05 Aphrodite Pro"/>
              </a:rPr>
              <a:t>theo</a:t>
            </a:r>
            <a:r>
              <a:rPr lang="en-US" sz="5600" dirty="0">
                <a:solidFill>
                  <a:srgbClr val="493423"/>
                </a:solidFill>
                <a:latin typeface="#9Slide05 Aphrodite Pro"/>
              </a:rPr>
              <a:t> </a:t>
            </a:r>
            <a:r>
              <a:rPr lang="en-US" sz="5600" dirty="0" err="1">
                <a:solidFill>
                  <a:srgbClr val="493423"/>
                </a:solidFill>
                <a:latin typeface="#9Slide05 Aphrodite Pro"/>
              </a:rPr>
              <a:t>lão</a:t>
            </a:r>
            <a:r>
              <a:rPr lang="en-US" sz="5600" dirty="0">
                <a:solidFill>
                  <a:srgbClr val="493423"/>
                </a:solidFill>
                <a:latin typeface="#9Slide05 Aphrodite Pro"/>
              </a:rPr>
              <a:t> </a:t>
            </a:r>
            <a:r>
              <a:rPr lang="en-US" sz="5600" dirty="0" err="1">
                <a:solidFill>
                  <a:srgbClr val="493423"/>
                </a:solidFill>
                <a:latin typeface="#9Slide05 Aphrodite Pro"/>
              </a:rPr>
              <a:t>Hạc</a:t>
            </a:r>
            <a:endParaRPr lang="en-US" sz="5600" dirty="0">
              <a:solidFill>
                <a:srgbClr val="493423"/>
              </a:solidFill>
              <a:latin typeface="#9Slide05 Aphrodite Pro"/>
            </a:endParaRPr>
          </a:p>
        </p:txBody>
      </p:sp>
      <p:sp>
        <p:nvSpPr>
          <p:cNvPr id="12" name="TextBox 12"/>
          <p:cNvSpPr txBox="1"/>
          <p:nvPr/>
        </p:nvSpPr>
        <p:spPr>
          <a:xfrm>
            <a:off x="3357882" y="3324913"/>
            <a:ext cx="11572236" cy="6327450"/>
          </a:xfrm>
          <a:prstGeom prst="rect">
            <a:avLst/>
          </a:prstGeom>
        </p:spPr>
        <p:txBody>
          <a:bodyPr lIns="0" tIns="0" rIns="0" bIns="0" rtlCol="0" anchor="t">
            <a:spAutoFit/>
          </a:bodyPr>
          <a:lstStyle/>
          <a:p>
            <a:pPr algn="just">
              <a:lnSpc>
                <a:spcPts val="5600"/>
              </a:lnSpc>
            </a:pPr>
            <a:r>
              <a:rPr lang="en-US" sz="4000">
                <a:solidFill>
                  <a:srgbClr val="493423"/>
                </a:solidFill>
                <a:latin typeface="Roboto Condensed Bold"/>
              </a:rPr>
              <a:t>Câu 10. </a:t>
            </a:r>
            <a:r>
              <a:rPr lang="en-US" sz="4000">
                <a:solidFill>
                  <a:srgbClr val="493423"/>
                </a:solidFill>
                <a:latin typeface="Roboto Condensed"/>
              </a:rPr>
              <a:t>Ý kiến nào sau đây nói đúng nhất nghệ thuật xây dựng nhân vật chính của nhà văn trong truyện </a:t>
            </a:r>
            <a:r>
              <a:rPr lang="en-US" sz="4000">
                <a:solidFill>
                  <a:srgbClr val="493423"/>
                </a:solidFill>
                <a:latin typeface="Roboto Condensed Italics"/>
              </a:rPr>
              <a:t>Lão Hạc</a:t>
            </a:r>
            <a:r>
              <a:rPr lang="en-US" sz="4000">
                <a:solidFill>
                  <a:srgbClr val="493423"/>
                </a:solidFill>
                <a:latin typeface="Roboto Condensed"/>
              </a:rPr>
              <a:t>.</a:t>
            </a:r>
          </a:p>
          <a:p>
            <a:pPr algn="just">
              <a:lnSpc>
                <a:spcPts val="5600"/>
              </a:lnSpc>
            </a:pPr>
            <a:r>
              <a:rPr lang="en-US" sz="4000">
                <a:solidFill>
                  <a:srgbClr val="493423"/>
                </a:solidFill>
                <a:latin typeface="Roboto Condensed"/>
              </a:rPr>
              <a:t>A. Đặt nhân vật vào những tình huống trớ trêu để tự bộc lộ mình.</a:t>
            </a:r>
          </a:p>
          <a:p>
            <a:pPr algn="just">
              <a:lnSpc>
                <a:spcPts val="5600"/>
              </a:lnSpc>
            </a:pPr>
            <a:r>
              <a:rPr lang="en-US" sz="4000">
                <a:solidFill>
                  <a:srgbClr val="493423"/>
                </a:solidFill>
                <a:latin typeface="Roboto Condensed"/>
              </a:rPr>
              <a:t>B. Để cho các nhân vật khác nhận xét về nhân vật chính.</a:t>
            </a:r>
          </a:p>
          <a:p>
            <a:pPr algn="just">
              <a:lnSpc>
                <a:spcPts val="5600"/>
              </a:lnSpc>
            </a:pPr>
            <a:r>
              <a:rPr lang="en-US" sz="4000">
                <a:solidFill>
                  <a:srgbClr val="493423"/>
                </a:solidFill>
                <a:latin typeface="Roboto Condensed"/>
              </a:rPr>
              <a:t>C. Để nhân vật chính đối thoại với các nhân vật khác để bộc lộ mình.</a:t>
            </a:r>
          </a:p>
          <a:p>
            <a:pPr algn="just">
              <a:lnSpc>
                <a:spcPts val="5600"/>
              </a:lnSpc>
            </a:pPr>
            <a:r>
              <a:rPr lang="en-US" sz="4000">
                <a:solidFill>
                  <a:srgbClr val="493423"/>
                </a:solidFill>
                <a:latin typeface="Roboto Condensed"/>
              </a:rPr>
              <a:t>D. Kết hợp cả ba ý kiến trên.</a:t>
            </a:r>
          </a:p>
          <a:p>
            <a:pPr algn="just">
              <a:lnSpc>
                <a:spcPts val="5600"/>
              </a:lnSpc>
              <a:spcBef>
                <a:spcPct val="0"/>
              </a:spcBef>
            </a:pPr>
            <a:endParaRPr lang="en-US" sz="4000">
              <a:solidFill>
                <a:srgbClr val="493423"/>
              </a:solidFill>
              <a:latin typeface="Roboto Condensed"/>
            </a:endParaRPr>
          </a:p>
        </p:txBody>
      </p:sp>
      <p:sp>
        <p:nvSpPr>
          <p:cNvPr id="13" name="Freeform 13"/>
          <p:cNvSpPr/>
          <p:nvPr/>
        </p:nvSpPr>
        <p:spPr>
          <a:xfrm>
            <a:off x="2583668" y="8064046"/>
            <a:ext cx="774213" cy="719051"/>
          </a:xfrm>
          <a:custGeom>
            <a:avLst/>
            <a:gdLst/>
            <a:ahLst/>
            <a:cxnLst/>
            <a:rect l="l" t="t" r="r" b="b"/>
            <a:pathLst>
              <a:path w="774213" h="719051">
                <a:moveTo>
                  <a:pt x="0" y="0"/>
                </a:moveTo>
                <a:lnTo>
                  <a:pt x="774214" y="0"/>
                </a:lnTo>
                <a:lnTo>
                  <a:pt x="774214" y="719051"/>
                </a:lnTo>
                <a:lnTo>
                  <a:pt x="0" y="7190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2">
                <a:extLst>
                  <a:ext uri="{96DAC541-7B7A-43D3-8B79-37D633B846F1}">
                    <asvg:svgBlip xmlns:asvg="http://schemas.microsoft.com/office/drawing/2016/SVG/main" r:embed="rId3"/>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4">
                <a:extLst>
                  <a:ext uri="{96DAC541-7B7A-43D3-8B79-37D633B846F1}">
                    <asvg:svgBlip xmlns:asvg="http://schemas.microsoft.com/office/drawing/2016/SVG/main" r:embed="rId5"/>
                  </a:ext>
                </a:extLst>
              </a:blip>
              <a:stretch>
                <a:fillRect l="-157979"/>
              </a:stretch>
            </a:blipFill>
          </p:spPr>
          <p:txBody>
            <a:bodyPr/>
            <a:lstStyle/>
            <a:p>
              <a:endParaRPr lang="en-US"/>
            </a:p>
          </p:txBody>
        </p:sp>
      </p:grpSp>
      <p:sp>
        <p:nvSpPr>
          <p:cNvPr id="11" name="Freeform 11"/>
          <p:cNvSpPr/>
          <p:nvPr/>
        </p:nvSpPr>
        <p:spPr>
          <a:xfrm>
            <a:off x="14176568" y="-516519"/>
            <a:ext cx="6165463" cy="3090438"/>
          </a:xfrm>
          <a:custGeom>
            <a:avLst/>
            <a:gdLst/>
            <a:ahLst/>
            <a:cxnLst/>
            <a:rect l="l" t="t" r="r" b="b"/>
            <a:pathLst>
              <a:path w="6165463" h="3090438">
                <a:moveTo>
                  <a:pt x="0" y="0"/>
                </a:moveTo>
                <a:lnTo>
                  <a:pt x="6165464" y="0"/>
                </a:lnTo>
                <a:lnTo>
                  <a:pt x="6165464" y="3090438"/>
                </a:lnTo>
                <a:lnTo>
                  <a:pt x="0" y="3090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600222" y="1014042"/>
            <a:ext cx="7881795" cy="1137368"/>
          </a:xfrm>
          <a:prstGeom prst="rect">
            <a:avLst/>
          </a:prstGeom>
        </p:spPr>
        <p:txBody>
          <a:bodyPr lIns="0" tIns="0" rIns="0" bIns="0" rtlCol="0" anchor="t">
            <a:spAutoFit/>
          </a:bodyPr>
          <a:lstStyle/>
          <a:p>
            <a:pPr algn="ctr">
              <a:lnSpc>
                <a:spcPts val="9239"/>
              </a:lnSpc>
            </a:pPr>
            <a:r>
              <a:rPr lang="en-US" sz="6600">
                <a:solidFill>
                  <a:srgbClr val="6F131E"/>
                </a:solidFill>
                <a:latin typeface="Fraunces Heavy"/>
              </a:rPr>
              <a:t>2. ĐỌC VĂN BẢN</a:t>
            </a:r>
          </a:p>
        </p:txBody>
      </p:sp>
      <p:sp>
        <p:nvSpPr>
          <p:cNvPr id="13" name="TextBox 13"/>
          <p:cNvSpPr txBox="1"/>
          <p:nvPr/>
        </p:nvSpPr>
        <p:spPr>
          <a:xfrm>
            <a:off x="2680232" y="3693780"/>
            <a:ext cx="11045297" cy="5776469"/>
          </a:xfrm>
          <a:prstGeom prst="rect">
            <a:avLst/>
          </a:prstGeom>
        </p:spPr>
        <p:txBody>
          <a:bodyPr lIns="0" tIns="0" rIns="0" bIns="0" rtlCol="0" anchor="t">
            <a:spAutoFit/>
          </a:bodyPr>
          <a:lstStyle/>
          <a:p>
            <a:pPr algn="just">
              <a:lnSpc>
                <a:spcPts val="6579"/>
              </a:lnSpc>
            </a:pPr>
            <a:r>
              <a:rPr lang="en-US" sz="4699">
                <a:solidFill>
                  <a:srgbClr val="000000"/>
                </a:solidFill>
                <a:latin typeface="Roboto Condensed"/>
              </a:rPr>
              <a:t>Cần thể hiện đúng giọng nhân vật, lời đối thoại, độc thoại. </a:t>
            </a:r>
          </a:p>
          <a:p>
            <a:pPr marL="1014726" lvl="1" indent="-507363" algn="just">
              <a:lnSpc>
                <a:spcPts val="6579"/>
              </a:lnSpc>
              <a:buFont typeface="Arial"/>
              <a:buChar char="•"/>
            </a:pPr>
            <a:r>
              <a:rPr lang="en-US" sz="4699">
                <a:solidFill>
                  <a:srgbClr val="000000"/>
                </a:solidFill>
                <a:latin typeface="Roboto Condensed"/>
              </a:rPr>
              <a:t>Giọng lão Hạc khi chua chát, xót xa, lúc chậm rãi, năn nỉ.</a:t>
            </a:r>
          </a:p>
          <a:p>
            <a:pPr marL="1014726" lvl="1" indent="-507363" algn="just">
              <a:lnSpc>
                <a:spcPts val="6579"/>
              </a:lnSpc>
              <a:buFont typeface="Arial"/>
              <a:buChar char="•"/>
            </a:pPr>
            <a:r>
              <a:rPr lang="en-US" sz="4699">
                <a:solidFill>
                  <a:srgbClr val="000000"/>
                </a:solidFill>
                <a:latin typeface="Roboto Condensed"/>
              </a:rPr>
              <a:t>Giọng vợ ông giáo: lạnh lùng, dứt khoát. </a:t>
            </a:r>
          </a:p>
          <a:p>
            <a:pPr marL="1014726" lvl="1" indent="-507363" algn="just">
              <a:lnSpc>
                <a:spcPts val="6579"/>
              </a:lnSpc>
              <a:buFont typeface="Arial"/>
              <a:buChar char="•"/>
            </a:pPr>
            <a:r>
              <a:rPr lang="en-US" sz="4699">
                <a:solidFill>
                  <a:srgbClr val="000000"/>
                </a:solidFill>
                <a:latin typeface="Roboto Condensed"/>
              </a:rPr>
              <a:t>Binh Tư: nghi ngờ, mỉa mai.</a:t>
            </a:r>
          </a:p>
          <a:p>
            <a:pPr algn="just">
              <a:lnSpc>
                <a:spcPts val="6579"/>
              </a:lnSpc>
            </a:pPr>
            <a:endParaRPr lang="en-US" sz="4699">
              <a:solidFill>
                <a:srgbClr val="000000"/>
              </a:solidFill>
              <a:latin typeface="Roboto Condensed"/>
            </a:endParaRPr>
          </a:p>
        </p:txBody>
      </p:sp>
      <p:sp>
        <p:nvSpPr>
          <p:cNvPr id="14" name="TextBox 14"/>
          <p:cNvSpPr txBox="1"/>
          <p:nvPr/>
        </p:nvSpPr>
        <p:spPr>
          <a:xfrm>
            <a:off x="-563279" y="2440569"/>
            <a:ext cx="11045297" cy="892103"/>
          </a:xfrm>
          <a:prstGeom prst="rect">
            <a:avLst/>
          </a:prstGeom>
        </p:spPr>
        <p:txBody>
          <a:bodyPr lIns="0" tIns="0" rIns="0" bIns="0" rtlCol="0" anchor="t">
            <a:spAutoFit/>
          </a:bodyPr>
          <a:lstStyle/>
          <a:p>
            <a:pPr algn="ctr">
              <a:lnSpc>
                <a:spcPts val="6999"/>
              </a:lnSpc>
            </a:pPr>
            <a:r>
              <a:rPr lang="en-US" sz="4999">
                <a:solidFill>
                  <a:srgbClr val="000000"/>
                </a:solidFill>
                <a:latin typeface="#9Slide05 Aphrodite Pro"/>
              </a:rPr>
              <a:t>Gợi ý giọng đọc</a:t>
            </a: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4604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rot="2905390">
            <a:off x="4099209" y="8875763"/>
            <a:ext cx="420347" cy="2289020"/>
          </a:xfrm>
          <a:custGeom>
            <a:avLst/>
            <a:gdLst/>
            <a:ahLst/>
            <a:cxnLst/>
            <a:rect l="l" t="t" r="r" b="b"/>
            <a:pathLst>
              <a:path w="420347" h="2289020">
                <a:moveTo>
                  <a:pt x="0" y="0"/>
                </a:moveTo>
                <a:lnTo>
                  <a:pt x="420347" y="0"/>
                </a:lnTo>
                <a:lnTo>
                  <a:pt x="420347" y="2289019"/>
                </a:lnTo>
                <a:lnTo>
                  <a:pt x="0" y="2289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aphicFrame>
        <p:nvGraphicFramePr>
          <p:cNvPr id="9" name="Table 9"/>
          <p:cNvGraphicFramePr>
            <a:graphicFrameLocks noGrp="1"/>
          </p:cNvGraphicFramePr>
          <p:nvPr/>
        </p:nvGraphicFramePr>
        <p:xfrm>
          <a:off x="1221116" y="3696614"/>
          <a:ext cx="15845768" cy="5721359"/>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489">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604533"/>
                    </a:solidFill>
                  </a:tcPr>
                </a:tc>
                <a:extLst>
                  <a:ext uri="{0D108BD9-81ED-4DB2-BD59-A6C34878D82A}">
                    <a16:rowId xmlns:a16="http://schemas.microsoft.com/office/drawing/2014/main" val="10000"/>
                  </a:ext>
                </a:extLst>
              </a:tr>
              <a:tr h="1220489">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6226">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844">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234311">
                <a:tc>
                  <a:txBody>
                    <a:bodyPr/>
                    <a:lstStyle/>
                    <a:p>
                      <a:pPr algn="just">
                        <a:lnSpc>
                          <a:spcPts val="4933"/>
                        </a:lnSpc>
                        <a:defRPr/>
                      </a:pPr>
                      <a:r>
                        <a:rPr lang="en-US" sz="3523">
                          <a:solidFill>
                            <a:srgbClr val="605048"/>
                          </a:solidFill>
                          <a:latin typeface="Roboto Condensed"/>
                        </a:rPr>
                        <a:t>Sử dụng giọng điệu khác nhau với từng nhân vật.</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10" name="Freeform 10"/>
          <p:cNvSpPr/>
          <p:nvPr/>
        </p:nvSpPr>
        <p:spPr>
          <a:xfrm>
            <a:off x="16655119" y="0"/>
            <a:ext cx="1632881" cy="2137979"/>
          </a:xfrm>
          <a:custGeom>
            <a:avLst/>
            <a:gdLst/>
            <a:ahLst/>
            <a:cxnLst/>
            <a:rect l="l" t="t" r="r" b="b"/>
            <a:pathLst>
              <a:path w="1632881" h="2137979">
                <a:moveTo>
                  <a:pt x="0" y="0"/>
                </a:moveTo>
                <a:lnTo>
                  <a:pt x="1632881" y="0"/>
                </a:lnTo>
                <a:lnTo>
                  <a:pt x="1632881" y="2137979"/>
                </a:lnTo>
                <a:lnTo>
                  <a:pt x="0" y="21379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712857" y="444181"/>
            <a:ext cx="7881795" cy="1045213"/>
          </a:xfrm>
          <a:prstGeom prst="rect">
            <a:avLst/>
          </a:prstGeom>
        </p:spPr>
        <p:txBody>
          <a:bodyPr lIns="0" tIns="0" rIns="0" bIns="0" rtlCol="0" anchor="t">
            <a:spAutoFit/>
          </a:bodyPr>
          <a:lstStyle/>
          <a:p>
            <a:pPr algn="ctr">
              <a:lnSpc>
                <a:spcPts val="8539"/>
              </a:lnSpc>
            </a:pPr>
            <a:r>
              <a:rPr lang="en-US" sz="6100">
                <a:solidFill>
                  <a:srgbClr val="493423"/>
                </a:solidFill>
                <a:latin typeface="Fraunces Heavy"/>
              </a:rPr>
              <a:t>2. ĐỌC VĂN BẢN</a:t>
            </a:r>
          </a:p>
        </p:txBody>
      </p:sp>
      <p:sp>
        <p:nvSpPr>
          <p:cNvPr id="12" name="TextBox 12"/>
          <p:cNvSpPr txBox="1"/>
          <p:nvPr/>
        </p:nvSpPr>
        <p:spPr>
          <a:xfrm>
            <a:off x="712857" y="1512241"/>
            <a:ext cx="16546443" cy="2089015"/>
          </a:xfrm>
          <a:prstGeom prst="rect">
            <a:avLst/>
          </a:prstGeom>
        </p:spPr>
        <p:txBody>
          <a:bodyPr lIns="0" tIns="0" rIns="0" bIns="0" rtlCol="0" anchor="t">
            <a:spAutoFit/>
          </a:bodyPr>
          <a:lstStyle/>
          <a:p>
            <a:pPr marL="914399" lvl="2" indent="-304800" algn="just">
              <a:lnSpc>
                <a:spcPts val="5599"/>
              </a:lnSpc>
              <a:buFont typeface="Arial"/>
              <a:buChar char="⚬"/>
            </a:pPr>
            <a:r>
              <a:rPr lang="en-US" sz="3999">
                <a:solidFill>
                  <a:srgbClr val="493423"/>
                </a:solidFill>
                <a:latin typeface="Roboto Condensed"/>
              </a:rPr>
              <a:t>Đọc phân vai văn bản </a:t>
            </a:r>
            <a:r>
              <a:rPr lang="en-US" sz="3999">
                <a:solidFill>
                  <a:srgbClr val="493423"/>
                </a:solidFill>
                <a:latin typeface="Roboto Condensed Italics"/>
              </a:rPr>
              <a:t>Lão Hạc</a:t>
            </a:r>
          </a:p>
          <a:p>
            <a:pPr marL="914511" lvl="2" indent="-304837" algn="just">
              <a:lnSpc>
                <a:spcPts val="5600"/>
              </a:lnSpc>
              <a:buFont typeface="Arial"/>
              <a:buChar char="⚬"/>
            </a:pPr>
            <a:r>
              <a:rPr lang="en-US" sz="3999">
                <a:solidFill>
                  <a:srgbClr val="493423"/>
                </a:solidFill>
                <a:latin typeface="Roboto Condensed"/>
              </a:rPr>
              <a:t>Các thành viên khác lắng nghe, theo dõi, dùng kĩ thuật ghi chú bên lề để ghi chú trong sách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492793" y="7968285"/>
            <a:ext cx="3042986" cy="3042986"/>
          </a:xfrm>
          <a:custGeom>
            <a:avLst/>
            <a:gdLst/>
            <a:ahLst/>
            <a:cxnLst/>
            <a:rect l="l" t="t" r="r" b="b"/>
            <a:pathLst>
              <a:path w="3042986" h="3042986">
                <a:moveTo>
                  <a:pt x="0" y="0"/>
                </a:moveTo>
                <a:lnTo>
                  <a:pt x="3042986" y="0"/>
                </a:lnTo>
                <a:lnTo>
                  <a:pt x="3042986" y="3042985"/>
                </a:lnTo>
                <a:lnTo>
                  <a:pt x="0" y="3042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20220" y="-187240"/>
            <a:ext cx="2345769" cy="2345769"/>
          </a:xfrm>
          <a:custGeom>
            <a:avLst/>
            <a:gdLst/>
            <a:ahLst/>
            <a:cxnLst/>
            <a:rect l="l" t="t" r="r" b="b"/>
            <a:pathLst>
              <a:path w="2345769" h="2345769">
                <a:moveTo>
                  <a:pt x="0" y="0"/>
                </a:moveTo>
                <a:lnTo>
                  <a:pt x="2345769" y="0"/>
                </a:lnTo>
                <a:lnTo>
                  <a:pt x="2345769" y="2345769"/>
                </a:lnTo>
                <a:lnTo>
                  <a:pt x="0" y="2345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92793" y="3422739"/>
            <a:ext cx="5691399" cy="7588531"/>
          </a:xfrm>
          <a:custGeom>
            <a:avLst/>
            <a:gdLst/>
            <a:ahLst/>
            <a:cxnLst/>
            <a:rect l="l" t="t" r="r" b="b"/>
            <a:pathLst>
              <a:path w="5691399" h="7588531">
                <a:moveTo>
                  <a:pt x="0" y="0"/>
                </a:moveTo>
                <a:lnTo>
                  <a:pt x="5691399" y="0"/>
                </a:lnTo>
                <a:lnTo>
                  <a:pt x="5691399" y="7588531"/>
                </a:lnTo>
                <a:lnTo>
                  <a:pt x="0" y="7588531"/>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0" y="842770"/>
            <a:ext cx="12192381" cy="1203321"/>
          </a:xfrm>
          <a:prstGeom prst="rect">
            <a:avLst/>
          </a:prstGeom>
        </p:spPr>
        <p:txBody>
          <a:bodyPr lIns="0" tIns="0" rIns="0" bIns="0" rtlCol="0" anchor="t">
            <a:spAutoFit/>
          </a:bodyPr>
          <a:lstStyle/>
          <a:p>
            <a:pPr algn="ctr">
              <a:lnSpc>
                <a:spcPts val="9800"/>
              </a:lnSpc>
              <a:spcBef>
                <a:spcPct val="0"/>
              </a:spcBef>
            </a:pPr>
            <a:r>
              <a:rPr lang="en-US" sz="7000" dirty="0">
                <a:solidFill>
                  <a:srgbClr val="493423"/>
                </a:solidFill>
                <a:latin typeface="Fraunces Bold"/>
              </a:rPr>
              <a:t>3. KHÁM PHÁ VĂN BẢN</a:t>
            </a:r>
          </a:p>
        </p:txBody>
      </p:sp>
      <p:sp>
        <p:nvSpPr>
          <p:cNvPr id="10" name="TextBox 10"/>
          <p:cNvSpPr txBox="1"/>
          <p:nvPr/>
        </p:nvSpPr>
        <p:spPr>
          <a:xfrm>
            <a:off x="1028700" y="2082329"/>
            <a:ext cx="5909906" cy="1340410"/>
          </a:xfrm>
          <a:prstGeom prst="rect">
            <a:avLst/>
          </a:prstGeom>
        </p:spPr>
        <p:txBody>
          <a:bodyPr lIns="0" tIns="0" rIns="0" bIns="0" rtlCol="0" anchor="t">
            <a:spAutoFit/>
          </a:bodyPr>
          <a:lstStyle/>
          <a:p>
            <a:pPr algn="just">
              <a:lnSpc>
                <a:spcPts val="10640"/>
              </a:lnSpc>
            </a:pPr>
            <a:r>
              <a:rPr lang="en-US" sz="7599">
                <a:solidFill>
                  <a:srgbClr val="493423"/>
                </a:solidFill>
                <a:latin typeface="#9Slide05 VL Fadilla"/>
              </a:rPr>
              <a:t>a. Tác giả</a:t>
            </a:r>
          </a:p>
        </p:txBody>
      </p:sp>
      <p:sp>
        <p:nvSpPr>
          <p:cNvPr id="11" name="TextBox 11"/>
          <p:cNvSpPr txBox="1"/>
          <p:nvPr/>
        </p:nvSpPr>
        <p:spPr>
          <a:xfrm>
            <a:off x="5067491" y="3337014"/>
            <a:ext cx="12191809" cy="5179190"/>
          </a:xfrm>
          <a:prstGeom prst="rect">
            <a:avLst/>
          </a:prstGeom>
        </p:spPr>
        <p:txBody>
          <a:bodyPr lIns="0" tIns="0" rIns="0" bIns="0" rtlCol="0" anchor="t">
            <a:spAutoFit/>
          </a:bodyPr>
          <a:lstStyle/>
          <a:p>
            <a:pPr marL="906780" lvl="1" indent="-453390">
              <a:lnSpc>
                <a:spcPts val="5880"/>
              </a:lnSpc>
              <a:buFont typeface="Arial"/>
              <a:buChar char="•"/>
            </a:pPr>
            <a:r>
              <a:rPr lang="en-US" sz="4200" dirty="0" err="1">
                <a:solidFill>
                  <a:srgbClr val="493423"/>
                </a:solidFill>
                <a:latin typeface="Roboto Condensed"/>
              </a:rPr>
              <a:t>Là</a:t>
            </a:r>
            <a:r>
              <a:rPr lang="en-US" sz="4200" dirty="0">
                <a:solidFill>
                  <a:srgbClr val="493423"/>
                </a:solidFill>
                <a:latin typeface="Roboto Condensed"/>
              </a:rPr>
              <a:t> </a:t>
            </a:r>
            <a:r>
              <a:rPr lang="en-US" sz="4200" dirty="0" err="1">
                <a:solidFill>
                  <a:srgbClr val="493423"/>
                </a:solidFill>
                <a:latin typeface="Roboto Condensed"/>
              </a:rPr>
              <a:t>nhà</a:t>
            </a:r>
            <a:r>
              <a:rPr lang="en-US" sz="4200" dirty="0">
                <a:solidFill>
                  <a:srgbClr val="493423"/>
                </a:solidFill>
                <a:latin typeface="Roboto Condensed"/>
              </a:rPr>
              <a:t> </a:t>
            </a:r>
            <a:r>
              <a:rPr lang="en-US" sz="4200" dirty="0" err="1">
                <a:solidFill>
                  <a:srgbClr val="493423"/>
                </a:solidFill>
                <a:latin typeface="Roboto Condensed"/>
              </a:rPr>
              <a:t>văn</a:t>
            </a:r>
            <a:r>
              <a:rPr lang="en-US" sz="4200" dirty="0">
                <a:solidFill>
                  <a:srgbClr val="493423"/>
                </a:solidFill>
                <a:latin typeface="Roboto Condensed"/>
              </a:rPr>
              <a:t> </a:t>
            </a:r>
            <a:r>
              <a:rPr lang="en-US" sz="4200" dirty="0" err="1">
                <a:solidFill>
                  <a:srgbClr val="493423"/>
                </a:solidFill>
                <a:latin typeface="Roboto Condensed"/>
              </a:rPr>
              <a:t>hiện</a:t>
            </a:r>
            <a:r>
              <a:rPr lang="en-US" sz="4200" dirty="0">
                <a:solidFill>
                  <a:srgbClr val="493423"/>
                </a:solidFill>
                <a:latin typeface="Roboto Condensed"/>
              </a:rPr>
              <a:t> </a:t>
            </a:r>
            <a:r>
              <a:rPr lang="en-US" sz="4200" dirty="0" err="1">
                <a:solidFill>
                  <a:srgbClr val="493423"/>
                </a:solidFill>
                <a:latin typeface="Roboto Condensed"/>
              </a:rPr>
              <a:t>thực</a:t>
            </a:r>
            <a:r>
              <a:rPr lang="en-US" sz="4200" dirty="0">
                <a:solidFill>
                  <a:srgbClr val="493423"/>
                </a:solidFill>
                <a:latin typeface="Roboto Condensed"/>
              </a:rPr>
              <a:t> </a:t>
            </a:r>
            <a:r>
              <a:rPr lang="en-US" sz="4200" dirty="0" err="1">
                <a:solidFill>
                  <a:srgbClr val="493423"/>
                </a:solidFill>
                <a:latin typeface="Roboto Condensed"/>
              </a:rPr>
              <a:t>xuất</a:t>
            </a:r>
            <a:r>
              <a:rPr lang="en-US" sz="4200" dirty="0">
                <a:solidFill>
                  <a:srgbClr val="493423"/>
                </a:solidFill>
                <a:latin typeface="Roboto Condensed"/>
              </a:rPr>
              <a:t> </a:t>
            </a:r>
            <a:r>
              <a:rPr lang="en-US" sz="4200" dirty="0" err="1">
                <a:solidFill>
                  <a:srgbClr val="493423"/>
                </a:solidFill>
                <a:latin typeface="Roboto Condensed"/>
              </a:rPr>
              <a:t>sắc</a:t>
            </a:r>
            <a:r>
              <a:rPr lang="en-US" sz="4200" dirty="0">
                <a:solidFill>
                  <a:srgbClr val="493423"/>
                </a:solidFill>
                <a:latin typeface="Roboto Condensed"/>
              </a:rPr>
              <a:t> </a:t>
            </a:r>
            <a:r>
              <a:rPr lang="en-US" sz="4200" dirty="0" err="1">
                <a:solidFill>
                  <a:srgbClr val="493423"/>
                </a:solidFill>
                <a:latin typeface="Roboto Condensed"/>
              </a:rPr>
              <a:t>nhiều</a:t>
            </a:r>
            <a:r>
              <a:rPr lang="en-US" sz="4200" dirty="0">
                <a:solidFill>
                  <a:srgbClr val="493423"/>
                </a:solidFill>
                <a:latin typeface="Roboto Condensed"/>
              </a:rPr>
              <a:t> </a:t>
            </a:r>
            <a:r>
              <a:rPr lang="en-US" sz="4200" dirty="0" err="1">
                <a:solidFill>
                  <a:srgbClr val="493423"/>
                </a:solidFill>
                <a:latin typeface="Roboto Condensed"/>
              </a:rPr>
              <a:t>truyện</a:t>
            </a:r>
            <a:r>
              <a:rPr lang="en-US" sz="4200" dirty="0">
                <a:solidFill>
                  <a:srgbClr val="493423"/>
                </a:solidFill>
                <a:latin typeface="Roboto Condensed"/>
              </a:rPr>
              <a:t> </a:t>
            </a:r>
            <a:r>
              <a:rPr lang="en-US" sz="4200" dirty="0" err="1">
                <a:solidFill>
                  <a:srgbClr val="493423"/>
                </a:solidFill>
                <a:latin typeface="Roboto Condensed"/>
              </a:rPr>
              <a:t>ngắn</a:t>
            </a:r>
            <a:r>
              <a:rPr lang="en-US" sz="4200" dirty="0">
                <a:solidFill>
                  <a:srgbClr val="493423"/>
                </a:solidFill>
                <a:latin typeface="Roboto Condensed"/>
              </a:rPr>
              <a:t>, </a:t>
            </a:r>
            <a:r>
              <a:rPr lang="en-US" sz="4200" dirty="0" err="1">
                <a:solidFill>
                  <a:srgbClr val="493423"/>
                </a:solidFill>
                <a:latin typeface="Roboto Condensed"/>
              </a:rPr>
              <a:t>truyện</a:t>
            </a:r>
            <a:r>
              <a:rPr lang="en-US" sz="4200" dirty="0">
                <a:solidFill>
                  <a:srgbClr val="493423"/>
                </a:solidFill>
                <a:latin typeface="Roboto Condensed"/>
              </a:rPr>
              <a:t> </a:t>
            </a:r>
            <a:r>
              <a:rPr lang="en-US" sz="4200" dirty="0" err="1">
                <a:solidFill>
                  <a:srgbClr val="493423"/>
                </a:solidFill>
                <a:latin typeface="Roboto Condensed"/>
              </a:rPr>
              <a:t>dài</a:t>
            </a:r>
            <a:r>
              <a:rPr lang="en-US" sz="4200" dirty="0">
                <a:solidFill>
                  <a:srgbClr val="493423"/>
                </a:solidFill>
                <a:latin typeface="Roboto Condensed"/>
              </a:rPr>
              <a:t> </a:t>
            </a:r>
            <a:r>
              <a:rPr lang="en-US" sz="4200" dirty="0" err="1">
                <a:solidFill>
                  <a:srgbClr val="493423"/>
                </a:solidFill>
                <a:latin typeface="Roboto Condensed"/>
              </a:rPr>
              <a:t>chân</a:t>
            </a:r>
            <a:r>
              <a:rPr lang="en-US" sz="4200" dirty="0">
                <a:solidFill>
                  <a:srgbClr val="493423"/>
                </a:solidFill>
                <a:latin typeface="Roboto Condensed"/>
              </a:rPr>
              <a:t> </a:t>
            </a:r>
            <a:r>
              <a:rPr lang="en-US" sz="4200" dirty="0" err="1">
                <a:solidFill>
                  <a:srgbClr val="493423"/>
                </a:solidFill>
                <a:latin typeface="Roboto Condensed"/>
              </a:rPr>
              <a:t>thực</a:t>
            </a:r>
            <a:r>
              <a:rPr lang="en-US" sz="4200" dirty="0">
                <a:solidFill>
                  <a:srgbClr val="493423"/>
                </a:solidFill>
                <a:latin typeface="Roboto Condensed"/>
              </a:rPr>
              <a:t>.</a:t>
            </a:r>
          </a:p>
          <a:p>
            <a:pPr marL="906780" lvl="1" indent="-453390">
              <a:lnSpc>
                <a:spcPts val="5880"/>
              </a:lnSpc>
              <a:buFont typeface="Arial"/>
              <a:buChar char="•"/>
            </a:pPr>
            <a:r>
              <a:rPr lang="en-US" sz="4200" dirty="0" err="1">
                <a:solidFill>
                  <a:srgbClr val="493423"/>
                </a:solidFill>
                <a:latin typeface="Roboto Condensed"/>
              </a:rPr>
              <a:t>Ông</a:t>
            </a:r>
            <a:r>
              <a:rPr lang="en-US" sz="4200" dirty="0">
                <a:solidFill>
                  <a:srgbClr val="493423"/>
                </a:solidFill>
                <a:latin typeface="Roboto Condensed"/>
              </a:rPr>
              <a:t> </a:t>
            </a:r>
            <a:r>
              <a:rPr lang="en-US" sz="4200" dirty="0" err="1">
                <a:solidFill>
                  <a:srgbClr val="493423"/>
                </a:solidFill>
                <a:latin typeface="Roboto Condensed"/>
              </a:rPr>
              <a:t>thường</a:t>
            </a:r>
            <a:r>
              <a:rPr lang="en-US" sz="4200" dirty="0">
                <a:solidFill>
                  <a:srgbClr val="493423"/>
                </a:solidFill>
                <a:latin typeface="Roboto Condensed"/>
              </a:rPr>
              <a:t> </a:t>
            </a:r>
            <a:r>
              <a:rPr lang="en-US" sz="4200" dirty="0" err="1">
                <a:solidFill>
                  <a:srgbClr val="493423"/>
                </a:solidFill>
                <a:latin typeface="Roboto Condensed"/>
              </a:rPr>
              <a:t>viết</a:t>
            </a:r>
            <a:r>
              <a:rPr lang="en-US" sz="4200" dirty="0">
                <a:solidFill>
                  <a:srgbClr val="493423"/>
                </a:solidFill>
                <a:latin typeface="Roboto Condensed"/>
              </a:rPr>
              <a:t> </a:t>
            </a:r>
            <a:r>
              <a:rPr lang="en-US" sz="4200" dirty="0" err="1">
                <a:solidFill>
                  <a:srgbClr val="493423"/>
                </a:solidFill>
                <a:latin typeface="Roboto Condensed"/>
              </a:rPr>
              <a:t>về</a:t>
            </a:r>
            <a:r>
              <a:rPr lang="en-US" sz="4200" dirty="0">
                <a:solidFill>
                  <a:srgbClr val="493423"/>
                </a:solidFill>
                <a:latin typeface="Roboto Condensed"/>
              </a:rPr>
              <a:t> </a:t>
            </a:r>
            <a:r>
              <a:rPr lang="en-US" sz="4200" dirty="0" err="1">
                <a:solidFill>
                  <a:srgbClr val="493423"/>
                </a:solidFill>
                <a:latin typeface="Roboto Condensed"/>
              </a:rPr>
              <a:t>người</a:t>
            </a:r>
            <a:r>
              <a:rPr lang="en-US" sz="4200" dirty="0">
                <a:solidFill>
                  <a:srgbClr val="493423"/>
                </a:solidFill>
                <a:latin typeface="Roboto Condensed"/>
              </a:rPr>
              <a:t> </a:t>
            </a:r>
            <a:r>
              <a:rPr lang="en-US" sz="4200" dirty="0" err="1">
                <a:solidFill>
                  <a:srgbClr val="493423"/>
                </a:solidFill>
                <a:latin typeface="Roboto Condensed"/>
              </a:rPr>
              <a:t>nông</a:t>
            </a:r>
            <a:r>
              <a:rPr lang="en-US" sz="4200" dirty="0">
                <a:solidFill>
                  <a:srgbClr val="493423"/>
                </a:solidFill>
                <a:latin typeface="Roboto Condensed"/>
              </a:rPr>
              <a:t> </a:t>
            </a:r>
            <a:r>
              <a:rPr lang="en-US" sz="4200" dirty="0" err="1">
                <a:solidFill>
                  <a:srgbClr val="493423"/>
                </a:solidFill>
                <a:latin typeface="Roboto Condensed"/>
              </a:rPr>
              <a:t>dân</a:t>
            </a:r>
            <a:r>
              <a:rPr lang="en-US" sz="4200" dirty="0">
                <a:solidFill>
                  <a:srgbClr val="493423"/>
                </a:solidFill>
                <a:latin typeface="Roboto Condensed"/>
              </a:rPr>
              <a:t> </a:t>
            </a:r>
            <a:r>
              <a:rPr lang="en-US" sz="4200" dirty="0" err="1">
                <a:solidFill>
                  <a:srgbClr val="493423"/>
                </a:solidFill>
                <a:latin typeface="Roboto Condensed"/>
              </a:rPr>
              <a:t>nghèo</a:t>
            </a:r>
            <a:r>
              <a:rPr lang="en-US" sz="4200" dirty="0">
                <a:solidFill>
                  <a:srgbClr val="493423"/>
                </a:solidFill>
                <a:latin typeface="Roboto Condensed"/>
              </a:rPr>
              <a:t> </a:t>
            </a:r>
            <a:r>
              <a:rPr lang="en-US" sz="4200" dirty="0" err="1">
                <a:solidFill>
                  <a:srgbClr val="493423"/>
                </a:solidFill>
                <a:latin typeface="Roboto Condensed"/>
              </a:rPr>
              <a:t>và</a:t>
            </a:r>
            <a:r>
              <a:rPr lang="en-US" sz="4200" dirty="0">
                <a:solidFill>
                  <a:srgbClr val="493423"/>
                </a:solidFill>
                <a:latin typeface="Roboto Condensed"/>
              </a:rPr>
              <a:t> </a:t>
            </a:r>
            <a:r>
              <a:rPr lang="en-US" sz="4200" dirty="0" err="1">
                <a:solidFill>
                  <a:srgbClr val="493423"/>
                </a:solidFill>
                <a:latin typeface="Roboto Condensed"/>
              </a:rPr>
              <a:t>những</a:t>
            </a:r>
            <a:r>
              <a:rPr lang="en-US" sz="4200" dirty="0">
                <a:solidFill>
                  <a:srgbClr val="493423"/>
                </a:solidFill>
                <a:latin typeface="Roboto Condensed"/>
              </a:rPr>
              <a:t> </a:t>
            </a:r>
            <a:r>
              <a:rPr lang="en-US" sz="4200" dirty="0" err="1">
                <a:solidFill>
                  <a:srgbClr val="493423"/>
                </a:solidFill>
                <a:latin typeface="Roboto Condensed"/>
              </a:rPr>
              <a:t>trí</a:t>
            </a:r>
            <a:r>
              <a:rPr lang="en-US" sz="4200" dirty="0">
                <a:solidFill>
                  <a:srgbClr val="493423"/>
                </a:solidFill>
                <a:latin typeface="Roboto Condensed"/>
              </a:rPr>
              <a:t> </a:t>
            </a:r>
            <a:r>
              <a:rPr lang="en-US" sz="4200" dirty="0" err="1">
                <a:solidFill>
                  <a:srgbClr val="493423"/>
                </a:solidFill>
                <a:latin typeface="Roboto Condensed"/>
              </a:rPr>
              <a:t>thức</a:t>
            </a:r>
            <a:r>
              <a:rPr lang="en-US" sz="4200" dirty="0">
                <a:solidFill>
                  <a:srgbClr val="493423"/>
                </a:solidFill>
                <a:latin typeface="Roboto Condensed"/>
              </a:rPr>
              <a:t> </a:t>
            </a:r>
            <a:r>
              <a:rPr lang="en-US" sz="4200" dirty="0" err="1">
                <a:solidFill>
                  <a:srgbClr val="493423"/>
                </a:solidFill>
                <a:latin typeface="Roboto Condensed"/>
              </a:rPr>
              <a:t>nghèo</a:t>
            </a:r>
            <a:r>
              <a:rPr lang="en-US" sz="4200" dirty="0">
                <a:solidFill>
                  <a:srgbClr val="493423"/>
                </a:solidFill>
                <a:latin typeface="Roboto Condensed"/>
              </a:rPr>
              <a:t> </a:t>
            </a:r>
            <a:r>
              <a:rPr lang="en-US" sz="4200" dirty="0" err="1">
                <a:solidFill>
                  <a:srgbClr val="493423"/>
                </a:solidFill>
                <a:latin typeface="Roboto Condensed"/>
              </a:rPr>
              <a:t>sống</a:t>
            </a:r>
            <a:r>
              <a:rPr lang="en-US" sz="4200" dirty="0">
                <a:solidFill>
                  <a:srgbClr val="493423"/>
                </a:solidFill>
                <a:latin typeface="Roboto Condensed"/>
              </a:rPr>
              <a:t> </a:t>
            </a:r>
            <a:r>
              <a:rPr lang="en-US" sz="4200" dirty="0" err="1">
                <a:solidFill>
                  <a:srgbClr val="493423"/>
                </a:solidFill>
                <a:latin typeface="Roboto Condensed"/>
              </a:rPr>
              <a:t>mòn</a:t>
            </a:r>
            <a:r>
              <a:rPr lang="en-US" sz="4200" dirty="0">
                <a:solidFill>
                  <a:srgbClr val="493423"/>
                </a:solidFill>
                <a:latin typeface="Roboto Condensed"/>
              </a:rPr>
              <a:t> </a:t>
            </a:r>
            <a:r>
              <a:rPr lang="en-US" sz="4200" dirty="0" err="1">
                <a:solidFill>
                  <a:srgbClr val="493423"/>
                </a:solidFill>
                <a:latin typeface="Roboto Condensed"/>
              </a:rPr>
              <a:t>mỏi</a:t>
            </a:r>
            <a:r>
              <a:rPr lang="en-US" sz="4200" dirty="0">
                <a:solidFill>
                  <a:srgbClr val="493423"/>
                </a:solidFill>
                <a:latin typeface="Roboto Condensed"/>
              </a:rPr>
              <a:t> </a:t>
            </a:r>
            <a:r>
              <a:rPr lang="en-US" sz="4200" dirty="0" err="1">
                <a:solidFill>
                  <a:srgbClr val="493423"/>
                </a:solidFill>
                <a:latin typeface="Roboto Condensed"/>
              </a:rPr>
              <a:t>bế</a:t>
            </a:r>
            <a:r>
              <a:rPr lang="en-US" sz="4200" dirty="0">
                <a:solidFill>
                  <a:srgbClr val="493423"/>
                </a:solidFill>
                <a:latin typeface="Roboto Condensed"/>
              </a:rPr>
              <a:t> </a:t>
            </a:r>
            <a:r>
              <a:rPr lang="en-US" sz="4200" dirty="0" err="1">
                <a:solidFill>
                  <a:srgbClr val="493423"/>
                </a:solidFill>
                <a:latin typeface="Roboto Condensed"/>
              </a:rPr>
              <a:t>tắc</a:t>
            </a:r>
            <a:r>
              <a:rPr lang="en-US" sz="4200" dirty="0">
                <a:solidFill>
                  <a:srgbClr val="493423"/>
                </a:solidFill>
                <a:latin typeface="Roboto Condensed"/>
              </a:rPr>
              <a:t> </a:t>
            </a:r>
            <a:r>
              <a:rPr lang="en-US" sz="4200" dirty="0" err="1">
                <a:solidFill>
                  <a:srgbClr val="493423"/>
                </a:solidFill>
                <a:latin typeface="Roboto Condensed"/>
              </a:rPr>
              <a:t>trong</a:t>
            </a:r>
            <a:r>
              <a:rPr lang="en-US" sz="4200" dirty="0">
                <a:solidFill>
                  <a:srgbClr val="493423"/>
                </a:solidFill>
                <a:latin typeface="Roboto Condensed"/>
              </a:rPr>
              <a:t> </a:t>
            </a:r>
            <a:r>
              <a:rPr lang="en-US" sz="4200" dirty="0" err="1">
                <a:solidFill>
                  <a:srgbClr val="493423"/>
                </a:solidFill>
                <a:latin typeface="Roboto Condensed"/>
              </a:rPr>
              <a:t>xã</a:t>
            </a:r>
            <a:r>
              <a:rPr lang="en-US" sz="4200" dirty="0">
                <a:solidFill>
                  <a:srgbClr val="493423"/>
                </a:solidFill>
                <a:latin typeface="Roboto Condensed"/>
              </a:rPr>
              <a:t> </a:t>
            </a:r>
            <a:r>
              <a:rPr lang="en-US" sz="4200" dirty="0" err="1">
                <a:solidFill>
                  <a:srgbClr val="493423"/>
                </a:solidFill>
                <a:latin typeface="Roboto Condensed"/>
              </a:rPr>
              <a:t>hội</a:t>
            </a:r>
            <a:r>
              <a:rPr lang="en-US" sz="4200" dirty="0">
                <a:solidFill>
                  <a:srgbClr val="493423"/>
                </a:solidFill>
                <a:latin typeface="Roboto Condensed"/>
              </a:rPr>
              <a:t> </a:t>
            </a:r>
            <a:r>
              <a:rPr lang="en-US" sz="4200" dirty="0" err="1">
                <a:solidFill>
                  <a:srgbClr val="493423"/>
                </a:solidFill>
                <a:latin typeface="Roboto Condensed"/>
              </a:rPr>
              <a:t>cũ</a:t>
            </a:r>
            <a:r>
              <a:rPr lang="en-US" sz="4200" dirty="0">
                <a:solidFill>
                  <a:srgbClr val="493423"/>
                </a:solidFill>
                <a:latin typeface="Roboto Condensed"/>
              </a:rPr>
              <a:t>.</a:t>
            </a:r>
          </a:p>
          <a:p>
            <a:pPr marL="906780" lvl="1" indent="-453390">
              <a:lnSpc>
                <a:spcPts val="5880"/>
              </a:lnSpc>
              <a:buFont typeface="Arial"/>
              <a:buChar char="•"/>
            </a:pPr>
            <a:r>
              <a:rPr lang="en-US" sz="4200" dirty="0">
                <a:solidFill>
                  <a:srgbClr val="493423"/>
                </a:solidFill>
                <a:latin typeface="Roboto Condensed"/>
              </a:rPr>
              <a:t>Sau </a:t>
            </a:r>
            <a:r>
              <a:rPr lang="en-US" sz="4200" dirty="0" err="1">
                <a:solidFill>
                  <a:srgbClr val="493423"/>
                </a:solidFill>
                <a:latin typeface="Roboto Condensed"/>
              </a:rPr>
              <a:t>cách</a:t>
            </a:r>
            <a:r>
              <a:rPr lang="en-US" sz="4200" dirty="0">
                <a:solidFill>
                  <a:srgbClr val="493423"/>
                </a:solidFill>
                <a:latin typeface="Roboto Condensed"/>
              </a:rPr>
              <a:t> </a:t>
            </a:r>
            <a:r>
              <a:rPr lang="en-US" sz="4200" dirty="0" err="1">
                <a:solidFill>
                  <a:srgbClr val="493423"/>
                </a:solidFill>
                <a:latin typeface="Roboto Condensed"/>
              </a:rPr>
              <a:t>mạng</a:t>
            </a:r>
            <a:r>
              <a:rPr lang="en-US" sz="4200" dirty="0">
                <a:solidFill>
                  <a:srgbClr val="493423"/>
                </a:solidFill>
                <a:latin typeface="Roboto Condensed"/>
              </a:rPr>
              <a:t>, </a:t>
            </a:r>
            <a:r>
              <a:rPr lang="en-US" sz="4200" dirty="0" err="1">
                <a:solidFill>
                  <a:srgbClr val="493423"/>
                </a:solidFill>
                <a:latin typeface="Roboto Condensed"/>
              </a:rPr>
              <a:t>nhà</a:t>
            </a:r>
            <a:r>
              <a:rPr lang="en-US" sz="4200" dirty="0">
                <a:solidFill>
                  <a:srgbClr val="493423"/>
                </a:solidFill>
                <a:latin typeface="Roboto Condensed"/>
              </a:rPr>
              <a:t> </a:t>
            </a:r>
            <a:r>
              <a:rPr lang="en-US" sz="4200" dirty="0" err="1">
                <a:solidFill>
                  <a:srgbClr val="493423"/>
                </a:solidFill>
                <a:latin typeface="Roboto Condensed"/>
              </a:rPr>
              <a:t>văn</a:t>
            </a:r>
            <a:r>
              <a:rPr lang="en-US" sz="4200" dirty="0">
                <a:solidFill>
                  <a:srgbClr val="493423"/>
                </a:solidFill>
                <a:latin typeface="Roboto Condensed"/>
              </a:rPr>
              <a:t> </a:t>
            </a:r>
            <a:r>
              <a:rPr lang="en-US" sz="4200" dirty="0" err="1">
                <a:solidFill>
                  <a:srgbClr val="493423"/>
                </a:solidFill>
                <a:latin typeface="Roboto Condensed"/>
              </a:rPr>
              <a:t>bền</a:t>
            </a:r>
            <a:r>
              <a:rPr lang="en-US" sz="4200" dirty="0">
                <a:solidFill>
                  <a:srgbClr val="493423"/>
                </a:solidFill>
                <a:latin typeface="Roboto Condensed"/>
              </a:rPr>
              <a:t> </a:t>
            </a:r>
            <a:r>
              <a:rPr lang="en-US" sz="4200" dirty="0" err="1">
                <a:solidFill>
                  <a:srgbClr val="493423"/>
                </a:solidFill>
                <a:latin typeface="Roboto Condensed"/>
              </a:rPr>
              <a:t>bỉ</a:t>
            </a:r>
            <a:r>
              <a:rPr lang="en-US" sz="4200" dirty="0">
                <a:solidFill>
                  <a:srgbClr val="493423"/>
                </a:solidFill>
                <a:latin typeface="Roboto Condensed"/>
              </a:rPr>
              <a:t> </a:t>
            </a:r>
            <a:r>
              <a:rPr lang="en-US" sz="4200" dirty="0" err="1">
                <a:solidFill>
                  <a:srgbClr val="493423"/>
                </a:solidFill>
                <a:latin typeface="Roboto Condensed"/>
              </a:rPr>
              <a:t>sáng</a:t>
            </a:r>
            <a:r>
              <a:rPr lang="en-US" sz="4200" dirty="0">
                <a:solidFill>
                  <a:srgbClr val="493423"/>
                </a:solidFill>
                <a:latin typeface="Roboto Condensed"/>
              </a:rPr>
              <a:t> </a:t>
            </a:r>
            <a:r>
              <a:rPr lang="en-US" sz="4200" dirty="0" err="1">
                <a:solidFill>
                  <a:srgbClr val="493423"/>
                </a:solidFill>
                <a:latin typeface="Roboto Condensed"/>
              </a:rPr>
              <a:t>tác</a:t>
            </a:r>
            <a:r>
              <a:rPr lang="en-US" sz="4200" dirty="0">
                <a:solidFill>
                  <a:srgbClr val="493423"/>
                </a:solidFill>
                <a:latin typeface="Roboto Condensed"/>
              </a:rPr>
              <a:t> </a:t>
            </a:r>
            <a:r>
              <a:rPr lang="en-US" sz="4200" dirty="0" err="1">
                <a:solidFill>
                  <a:srgbClr val="493423"/>
                </a:solidFill>
                <a:latin typeface="Roboto Condensed"/>
              </a:rPr>
              <a:t>phục</a:t>
            </a:r>
            <a:r>
              <a:rPr lang="en-US" sz="4200" dirty="0">
                <a:solidFill>
                  <a:srgbClr val="493423"/>
                </a:solidFill>
                <a:latin typeface="Roboto Condensed"/>
              </a:rPr>
              <a:t> </a:t>
            </a:r>
            <a:r>
              <a:rPr lang="en-US" sz="4200" dirty="0" err="1">
                <a:solidFill>
                  <a:srgbClr val="493423"/>
                </a:solidFill>
                <a:latin typeface="Roboto Condensed"/>
              </a:rPr>
              <a:t>vụ</a:t>
            </a:r>
            <a:r>
              <a:rPr lang="en-US" sz="4200" dirty="0">
                <a:solidFill>
                  <a:srgbClr val="493423"/>
                </a:solidFill>
                <a:latin typeface="Roboto Condensed"/>
              </a:rPr>
              <a:t> </a:t>
            </a:r>
            <a:r>
              <a:rPr lang="en-US" sz="4200" dirty="0" err="1">
                <a:solidFill>
                  <a:srgbClr val="493423"/>
                </a:solidFill>
                <a:latin typeface="Roboto Condensed"/>
              </a:rPr>
              <a:t>kháng</a:t>
            </a:r>
            <a:r>
              <a:rPr lang="en-US" sz="4200" dirty="0">
                <a:solidFill>
                  <a:srgbClr val="493423"/>
                </a:solidFill>
                <a:latin typeface="Roboto Condensed"/>
              </a:rPr>
              <a:t> </a:t>
            </a:r>
            <a:r>
              <a:rPr lang="en-US" sz="4200" dirty="0" err="1">
                <a:solidFill>
                  <a:srgbClr val="493423"/>
                </a:solidFill>
                <a:latin typeface="Roboto Condensed"/>
              </a:rPr>
              <a:t>chiến</a:t>
            </a:r>
            <a:r>
              <a:rPr lang="en-US" sz="4200" dirty="0">
                <a:solidFill>
                  <a:srgbClr val="493423"/>
                </a:solidFill>
                <a:latin typeface="Roboto Condensed"/>
              </a:rPr>
              <a:t>. </a:t>
            </a:r>
            <a:r>
              <a:rPr lang="en-US" sz="4200" dirty="0" err="1">
                <a:solidFill>
                  <a:srgbClr val="493423"/>
                </a:solidFill>
                <a:latin typeface="Roboto Condensed"/>
              </a:rPr>
              <a:t>Ông</a:t>
            </a:r>
            <a:r>
              <a:rPr lang="en-US" sz="4200" dirty="0">
                <a:solidFill>
                  <a:srgbClr val="493423"/>
                </a:solidFill>
                <a:latin typeface="Roboto Condensed"/>
              </a:rPr>
              <a:t> </a:t>
            </a:r>
            <a:r>
              <a:rPr lang="en-US" sz="4200" dirty="0" err="1">
                <a:solidFill>
                  <a:srgbClr val="493423"/>
                </a:solidFill>
                <a:latin typeface="Roboto Condensed"/>
              </a:rPr>
              <a:t>đã</a:t>
            </a:r>
            <a:r>
              <a:rPr lang="en-US" sz="4200" dirty="0">
                <a:solidFill>
                  <a:srgbClr val="493423"/>
                </a:solidFill>
                <a:latin typeface="Roboto Condensed"/>
              </a:rPr>
              <a:t> </a:t>
            </a:r>
            <a:r>
              <a:rPr lang="en-US" sz="4200" dirty="0" err="1">
                <a:solidFill>
                  <a:srgbClr val="493423"/>
                </a:solidFill>
                <a:latin typeface="Roboto Condensed"/>
              </a:rPr>
              <a:t>hy</a:t>
            </a:r>
            <a:r>
              <a:rPr lang="en-US" sz="4200" dirty="0">
                <a:solidFill>
                  <a:srgbClr val="493423"/>
                </a:solidFill>
                <a:latin typeface="Roboto Condensed"/>
              </a:rPr>
              <a:t> </a:t>
            </a:r>
            <a:r>
              <a:rPr lang="en-US" sz="4200" dirty="0" err="1">
                <a:solidFill>
                  <a:srgbClr val="493423"/>
                </a:solidFill>
                <a:latin typeface="Roboto Condensed"/>
              </a:rPr>
              <a:t>sinh</a:t>
            </a:r>
            <a:r>
              <a:rPr lang="en-US" sz="4200" dirty="0">
                <a:solidFill>
                  <a:srgbClr val="493423"/>
                </a:solidFill>
                <a:latin typeface="Roboto Condensed"/>
              </a:rPr>
              <a:t> </a:t>
            </a:r>
            <a:r>
              <a:rPr lang="en-US" sz="4200" dirty="0" err="1">
                <a:solidFill>
                  <a:srgbClr val="493423"/>
                </a:solidFill>
                <a:latin typeface="Roboto Condensed"/>
              </a:rPr>
              <a:t>trên</a:t>
            </a:r>
            <a:r>
              <a:rPr lang="en-US" sz="4200" dirty="0">
                <a:solidFill>
                  <a:srgbClr val="493423"/>
                </a:solidFill>
                <a:latin typeface="Roboto Condensed"/>
              </a:rPr>
              <a:t> </a:t>
            </a:r>
            <a:r>
              <a:rPr lang="en-US" sz="4200" dirty="0" err="1">
                <a:solidFill>
                  <a:srgbClr val="493423"/>
                </a:solidFill>
                <a:latin typeface="Roboto Condensed"/>
              </a:rPr>
              <a:t>đường</a:t>
            </a:r>
            <a:r>
              <a:rPr lang="en-US" sz="4200" dirty="0">
                <a:solidFill>
                  <a:srgbClr val="493423"/>
                </a:solidFill>
                <a:latin typeface="Roboto Condensed"/>
              </a:rPr>
              <a:t> </a:t>
            </a:r>
            <a:r>
              <a:rPr lang="en-US" sz="4200" dirty="0" err="1">
                <a:solidFill>
                  <a:srgbClr val="493423"/>
                </a:solidFill>
                <a:latin typeface="Roboto Condensed"/>
              </a:rPr>
              <a:t>đi</a:t>
            </a:r>
            <a:r>
              <a:rPr lang="en-US" sz="4200" dirty="0">
                <a:solidFill>
                  <a:srgbClr val="493423"/>
                </a:solidFill>
                <a:latin typeface="Roboto Condensed"/>
              </a:rPr>
              <a:t> </a:t>
            </a:r>
            <a:r>
              <a:rPr lang="en-US" sz="4200" dirty="0" err="1">
                <a:solidFill>
                  <a:srgbClr val="493423"/>
                </a:solidFill>
                <a:latin typeface="Roboto Condensed"/>
              </a:rPr>
              <a:t>công</a:t>
            </a:r>
            <a:r>
              <a:rPr lang="en-US" sz="4200" dirty="0">
                <a:solidFill>
                  <a:srgbClr val="493423"/>
                </a:solidFill>
                <a:latin typeface="Roboto Condensed"/>
              </a:rPr>
              <a:t> </a:t>
            </a:r>
            <a:r>
              <a:rPr lang="en-US" sz="4200" dirty="0" err="1">
                <a:solidFill>
                  <a:srgbClr val="493423"/>
                </a:solidFill>
                <a:latin typeface="Roboto Condensed"/>
              </a:rPr>
              <a:t>tác</a:t>
            </a:r>
            <a:r>
              <a:rPr lang="en-US" sz="4200" dirty="0">
                <a:solidFill>
                  <a:srgbClr val="493423"/>
                </a:solidFill>
                <a:latin typeface="Roboto Condensed"/>
              </a:rPr>
              <a:t> ở </a:t>
            </a:r>
            <a:r>
              <a:rPr lang="en-US" sz="4200" dirty="0" err="1">
                <a:solidFill>
                  <a:srgbClr val="493423"/>
                </a:solidFill>
                <a:latin typeface="Roboto Condensed"/>
              </a:rPr>
              <a:t>vùng</a:t>
            </a:r>
            <a:r>
              <a:rPr lang="en-US" sz="4200" dirty="0">
                <a:solidFill>
                  <a:srgbClr val="493423"/>
                </a:solidFill>
                <a:latin typeface="Roboto Condensed"/>
              </a:rPr>
              <a:t> </a:t>
            </a:r>
            <a:r>
              <a:rPr lang="en-US" sz="4200" dirty="0" err="1">
                <a:solidFill>
                  <a:srgbClr val="493423"/>
                </a:solidFill>
                <a:latin typeface="Roboto Condensed"/>
              </a:rPr>
              <a:t>sau</a:t>
            </a:r>
            <a:r>
              <a:rPr lang="en-US" sz="4200" dirty="0">
                <a:solidFill>
                  <a:srgbClr val="493423"/>
                </a:solidFill>
                <a:latin typeface="Roboto Condensed"/>
              </a:rPr>
              <a:t> </a:t>
            </a:r>
            <a:r>
              <a:rPr lang="en-US" sz="4200" dirty="0" err="1">
                <a:solidFill>
                  <a:srgbClr val="493423"/>
                </a:solidFill>
                <a:latin typeface="Roboto Condensed"/>
              </a:rPr>
              <a:t>lưng</a:t>
            </a:r>
            <a:r>
              <a:rPr lang="en-US" sz="4200" dirty="0">
                <a:solidFill>
                  <a:srgbClr val="493423"/>
                </a:solidFill>
                <a:latin typeface="Roboto Condensed"/>
              </a:rPr>
              <a:t> </a:t>
            </a:r>
            <a:r>
              <a:rPr lang="en-US" sz="4200" dirty="0" err="1">
                <a:solidFill>
                  <a:srgbClr val="493423"/>
                </a:solidFill>
                <a:latin typeface="Roboto Condensed"/>
              </a:rPr>
              <a:t>địch</a:t>
            </a:r>
            <a:r>
              <a:rPr lang="en-US" sz="4200" dirty="0">
                <a:solidFill>
                  <a:srgbClr val="493423"/>
                </a:solidFill>
                <a:latin typeface="Roboto Condensed"/>
              </a:rPr>
              <a:t>.</a:t>
            </a:r>
          </a:p>
        </p:txBody>
      </p:sp>
      <p:sp>
        <p:nvSpPr>
          <p:cNvPr id="12" name="Freeform 12"/>
          <p:cNvSpPr/>
          <p:nvPr/>
        </p:nvSpPr>
        <p:spPr>
          <a:xfrm>
            <a:off x="3733067" y="7968285"/>
            <a:ext cx="2931078" cy="2899103"/>
          </a:xfrm>
          <a:custGeom>
            <a:avLst/>
            <a:gdLst/>
            <a:ahLst/>
            <a:cxnLst/>
            <a:rect l="l" t="t" r="r" b="b"/>
            <a:pathLst>
              <a:path w="2931078" h="2899103">
                <a:moveTo>
                  <a:pt x="0" y="0"/>
                </a:moveTo>
                <a:lnTo>
                  <a:pt x="2931078" y="0"/>
                </a:lnTo>
                <a:lnTo>
                  <a:pt x="2931078" y="2899103"/>
                </a:lnTo>
                <a:lnTo>
                  <a:pt x="0" y="2899103"/>
                </a:lnTo>
                <a:lnTo>
                  <a:pt x="0" y="0"/>
                </a:lnTo>
                <a:close/>
              </a:path>
            </a:pathLst>
          </a:custGeom>
          <a:blipFill>
            <a:blip r:embed="rId10">
              <a:extLst>
                <a:ext uri="{96DAC541-7B7A-43D3-8B79-37D633B846F1}">
                  <asvg:svgBlip xmlns:asvg="http://schemas.microsoft.com/office/drawing/2016/SVG/main" r:embed="rId11"/>
                </a:ext>
              </a:extLst>
            </a:blip>
            <a:stretch>
              <a:fillRect b="-1102"/>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TextBox 9"/>
          <p:cNvSpPr txBox="1"/>
          <p:nvPr/>
        </p:nvSpPr>
        <p:spPr>
          <a:xfrm>
            <a:off x="1028700" y="2082329"/>
            <a:ext cx="5909906" cy="1340410"/>
          </a:xfrm>
          <a:prstGeom prst="rect">
            <a:avLst/>
          </a:prstGeom>
        </p:spPr>
        <p:txBody>
          <a:bodyPr lIns="0" tIns="0" rIns="0" bIns="0" rtlCol="0" anchor="t">
            <a:spAutoFit/>
          </a:bodyPr>
          <a:lstStyle/>
          <a:p>
            <a:pPr algn="just">
              <a:lnSpc>
                <a:spcPts val="10640"/>
              </a:lnSpc>
            </a:pPr>
            <a:r>
              <a:rPr lang="en-US" sz="7599">
                <a:solidFill>
                  <a:srgbClr val="493423"/>
                </a:solidFill>
                <a:latin typeface="#9Slide05 VL Fadilla"/>
              </a:rPr>
              <a:t>a. Tác giả</a:t>
            </a:r>
          </a:p>
        </p:txBody>
      </p:sp>
      <p:sp>
        <p:nvSpPr>
          <p:cNvPr id="10" name="Freeform 10"/>
          <p:cNvSpPr/>
          <p:nvPr/>
        </p:nvSpPr>
        <p:spPr>
          <a:xfrm>
            <a:off x="3704709" y="3651339"/>
            <a:ext cx="10878582" cy="6228371"/>
          </a:xfrm>
          <a:custGeom>
            <a:avLst/>
            <a:gdLst/>
            <a:ahLst/>
            <a:cxnLst/>
            <a:rect l="l" t="t" r="r" b="b"/>
            <a:pathLst>
              <a:path w="10878582" h="6228371">
                <a:moveTo>
                  <a:pt x="0" y="0"/>
                </a:moveTo>
                <a:lnTo>
                  <a:pt x="10878582" y="0"/>
                </a:lnTo>
                <a:lnTo>
                  <a:pt x="10878582" y="6228371"/>
                </a:lnTo>
                <a:lnTo>
                  <a:pt x="0" y="6228371"/>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0" y="842770"/>
            <a:ext cx="12192381" cy="1203321"/>
          </a:xfrm>
          <a:prstGeom prst="rect">
            <a:avLst/>
          </a:prstGeom>
        </p:spPr>
        <p:txBody>
          <a:bodyPr lIns="0" tIns="0" rIns="0" bIns="0" rtlCol="0" anchor="t">
            <a:spAutoFit/>
          </a:bodyPr>
          <a:lstStyle/>
          <a:p>
            <a:pPr algn="ctr">
              <a:lnSpc>
                <a:spcPts val="9800"/>
              </a:lnSpc>
              <a:spcBef>
                <a:spcPct val="0"/>
              </a:spcBef>
            </a:pPr>
            <a:r>
              <a:rPr lang="en-US" sz="7000" dirty="0">
                <a:solidFill>
                  <a:srgbClr val="493423"/>
                </a:solidFill>
                <a:latin typeface="Fraunces Bold"/>
              </a:rPr>
              <a:t>3. KHÁM PHÁ VĂN BẢN</a:t>
            </a:r>
          </a:p>
        </p:txBody>
      </p:sp>
      <p:sp>
        <p:nvSpPr>
          <p:cNvPr id="13" name="TextBox 13"/>
          <p:cNvSpPr txBox="1"/>
          <p:nvPr/>
        </p:nvSpPr>
        <p:spPr>
          <a:xfrm>
            <a:off x="3791605" y="4539304"/>
            <a:ext cx="9406202" cy="4436312"/>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493423"/>
                </a:solidFill>
                <a:latin typeface="Roboto Condensed"/>
              </a:rPr>
              <a:t>Ông để lại khối lượng tác phẩm lớn với nhiều thể loại truyện ngắn, tiểu thuyết, kịch, truyện ký như các tác phẩm: “Sống mòn”, “Lão Hạc”, “Chí Phèo”, “ Giăng sáng”, “Lão Hạc”, “Chí Phèo”, “Đôi mắt”, ...</a:t>
            </a: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492793" y="7968285"/>
            <a:ext cx="3042986" cy="3042986"/>
          </a:xfrm>
          <a:custGeom>
            <a:avLst/>
            <a:gdLst/>
            <a:ahLst/>
            <a:cxnLst/>
            <a:rect l="l" t="t" r="r" b="b"/>
            <a:pathLst>
              <a:path w="3042986" h="3042986">
                <a:moveTo>
                  <a:pt x="0" y="0"/>
                </a:moveTo>
                <a:lnTo>
                  <a:pt x="3042986" y="0"/>
                </a:lnTo>
                <a:lnTo>
                  <a:pt x="3042986" y="3042985"/>
                </a:lnTo>
                <a:lnTo>
                  <a:pt x="0" y="3042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4279549">
            <a:off x="15995263" y="8917502"/>
            <a:ext cx="2972300" cy="2533886"/>
          </a:xfrm>
          <a:custGeom>
            <a:avLst/>
            <a:gdLst/>
            <a:ahLst/>
            <a:cxnLst/>
            <a:rect l="l" t="t" r="r" b="b"/>
            <a:pathLst>
              <a:path w="2972300" h="2533886">
                <a:moveTo>
                  <a:pt x="0" y="0"/>
                </a:moveTo>
                <a:lnTo>
                  <a:pt x="2972299" y="0"/>
                </a:lnTo>
                <a:lnTo>
                  <a:pt x="2972299" y="2533886"/>
                </a:lnTo>
                <a:lnTo>
                  <a:pt x="0" y="2533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120220" y="-187240"/>
            <a:ext cx="2345769" cy="2345769"/>
          </a:xfrm>
          <a:custGeom>
            <a:avLst/>
            <a:gdLst/>
            <a:ahLst/>
            <a:cxnLst/>
            <a:rect l="l" t="t" r="r" b="b"/>
            <a:pathLst>
              <a:path w="2345769" h="2345769">
                <a:moveTo>
                  <a:pt x="0" y="0"/>
                </a:moveTo>
                <a:lnTo>
                  <a:pt x="2345769" y="0"/>
                </a:lnTo>
                <a:lnTo>
                  <a:pt x="2345769" y="2345769"/>
                </a:lnTo>
                <a:lnTo>
                  <a:pt x="0" y="2345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028700" y="2082329"/>
            <a:ext cx="5909906" cy="1340356"/>
          </a:xfrm>
          <a:prstGeom prst="rect">
            <a:avLst/>
          </a:prstGeom>
        </p:spPr>
        <p:txBody>
          <a:bodyPr lIns="0" tIns="0" rIns="0" bIns="0" rtlCol="0" anchor="t">
            <a:spAutoFit/>
          </a:bodyPr>
          <a:lstStyle/>
          <a:p>
            <a:pPr algn="just">
              <a:lnSpc>
                <a:spcPts val="10640"/>
              </a:lnSpc>
            </a:pPr>
            <a:r>
              <a:rPr lang="en-US" sz="7599">
                <a:solidFill>
                  <a:srgbClr val="493423"/>
                </a:solidFill>
                <a:latin typeface="#9Slide05 VL Fadilla"/>
              </a:rPr>
              <a:t>b. Tác phẩm</a:t>
            </a:r>
          </a:p>
        </p:txBody>
      </p:sp>
      <p:sp>
        <p:nvSpPr>
          <p:cNvPr id="10" name="Freeform 10"/>
          <p:cNvSpPr/>
          <p:nvPr/>
        </p:nvSpPr>
        <p:spPr>
          <a:xfrm>
            <a:off x="3738467" y="3422685"/>
            <a:ext cx="10878582" cy="6228371"/>
          </a:xfrm>
          <a:custGeom>
            <a:avLst/>
            <a:gdLst/>
            <a:ahLst/>
            <a:cxnLst/>
            <a:rect l="l" t="t" r="r" b="b"/>
            <a:pathLst>
              <a:path w="10878582" h="6228371">
                <a:moveTo>
                  <a:pt x="0" y="0"/>
                </a:moveTo>
                <a:lnTo>
                  <a:pt x="10878583" y="0"/>
                </a:lnTo>
                <a:lnTo>
                  <a:pt x="10878583" y="6228371"/>
                </a:lnTo>
                <a:lnTo>
                  <a:pt x="0" y="6228371"/>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0" y="842770"/>
            <a:ext cx="12192381" cy="1203321"/>
          </a:xfrm>
          <a:prstGeom prst="rect">
            <a:avLst/>
          </a:prstGeom>
        </p:spPr>
        <p:txBody>
          <a:bodyPr lIns="0" tIns="0" rIns="0" bIns="0" rtlCol="0" anchor="t">
            <a:spAutoFit/>
          </a:bodyPr>
          <a:lstStyle/>
          <a:p>
            <a:pPr algn="ctr">
              <a:lnSpc>
                <a:spcPts val="9800"/>
              </a:lnSpc>
              <a:spcBef>
                <a:spcPct val="0"/>
              </a:spcBef>
            </a:pPr>
            <a:r>
              <a:rPr lang="en-US" sz="7000" dirty="0">
                <a:solidFill>
                  <a:srgbClr val="493423"/>
                </a:solidFill>
                <a:latin typeface="Fraunces Bold"/>
              </a:rPr>
              <a:t>3. KHÁM PHÁ VĂN BẢN</a:t>
            </a:r>
          </a:p>
        </p:txBody>
      </p:sp>
      <p:sp>
        <p:nvSpPr>
          <p:cNvPr id="12" name="TextBox 12"/>
          <p:cNvSpPr txBox="1"/>
          <p:nvPr/>
        </p:nvSpPr>
        <p:spPr>
          <a:xfrm>
            <a:off x="4698180" y="4344341"/>
            <a:ext cx="8959157" cy="4026535"/>
          </a:xfrm>
          <a:prstGeom prst="rect">
            <a:avLst/>
          </a:prstGeom>
        </p:spPr>
        <p:txBody>
          <a:bodyPr lIns="0" tIns="0" rIns="0" bIns="0" rtlCol="0" anchor="t">
            <a:spAutoFit/>
          </a:bodyPr>
          <a:lstStyle/>
          <a:p>
            <a:pPr marL="993138" lvl="1" indent="-496569" algn="just">
              <a:lnSpc>
                <a:spcPts val="6439"/>
              </a:lnSpc>
              <a:buFont typeface="Arial"/>
              <a:buChar char="•"/>
            </a:pPr>
            <a:r>
              <a:rPr lang="en-US" sz="4599">
                <a:solidFill>
                  <a:srgbClr val="493423"/>
                </a:solidFill>
                <a:latin typeface="Roboto Condensed"/>
              </a:rPr>
              <a:t>Xuất xứ: Lão Hạc sáng tác năm (1943)</a:t>
            </a:r>
          </a:p>
          <a:p>
            <a:pPr marL="993138" lvl="1" indent="-496569" algn="just">
              <a:lnSpc>
                <a:spcPts val="6439"/>
              </a:lnSpc>
              <a:buFont typeface="Arial"/>
              <a:buChar char="•"/>
            </a:pPr>
            <a:r>
              <a:rPr lang="en-US" sz="4599">
                <a:solidFill>
                  <a:srgbClr val="493423"/>
                </a:solidFill>
                <a:latin typeface="Roboto Condensed"/>
              </a:rPr>
              <a:t>Là truyện ngắn xuất sắc viết về người nông dân trước cách mạng của Nam Cao.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4604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028700" y="4143575"/>
            <a:ext cx="11199158" cy="5538917"/>
          </a:xfrm>
          <a:custGeom>
            <a:avLst/>
            <a:gdLst/>
            <a:ahLst/>
            <a:cxnLst/>
            <a:rect l="l" t="t" r="r" b="b"/>
            <a:pathLst>
              <a:path w="11199158" h="5538917">
                <a:moveTo>
                  <a:pt x="0" y="0"/>
                </a:moveTo>
                <a:lnTo>
                  <a:pt x="11199158" y="0"/>
                </a:lnTo>
                <a:lnTo>
                  <a:pt x="11199158" y="5538917"/>
                </a:lnTo>
                <a:lnTo>
                  <a:pt x="0" y="55389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532088" y="427750"/>
            <a:ext cx="12192381" cy="1203321"/>
          </a:xfrm>
          <a:prstGeom prst="rect">
            <a:avLst/>
          </a:prstGeom>
        </p:spPr>
        <p:txBody>
          <a:bodyPr lIns="0" tIns="0" rIns="0" bIns="0" rtlCol="0" anchor="t">
            <a:spAutoFit/>
          </a:bodyPr>
          <a:lstStyle/>
          <a:p>
            <a:pPr algn="ctr">
              <a:lnSpc>
                <a:spcPts val="9800"/>
              </a:lnSpc>
              <a:spcBef>
                <a:spcPct val="0"/>
              </a:spcBef>
            </a:pPr>
            <a:r>
              <a:rPr lang="en-US" sz="7000" dirty="0">
                <a:solidFill>
                  <a:srgbClr val="493423"/>
                </a:solidFill>
                <a:latin typeface="Fraunces Bold"/>
              </a:rPr>
              <a:t>3. KHÁM PHÁ VĂN BẢN</a:t>
            </a:r>
          </a:p>
        </p:txBody>
      </p:sp>
      <p:sp>
        <p:nvSpPr>
          <p:cNvPr id="12" name="TextBox 12"/>
          <p:cNvSpPr txBox="1"/>
          <p:nvPr/>
        </p:nvSpPr>
        <p:spPr>
          <a:xfrm>
            <a:off x="1028700" y="2858729"/>
            <a:ext cx="16794658" cy="1581151"/>
          </a:xfrm>
          <a:prstGeom prst="rect">
            <a:avLst/>
          </a:prstGeom>
        </p:spPr>
        <p:txBody>
          <a:bodyPr lIns="0" tIns="0" rIns="0" bIns="0" rtlCol="0" anchor="t">
            <a:spAutoFit/>
          </a:bodyPr>
          <a:lstStyle/>
          <a:p>
            <a:pPr>
              <a:lnSpc>
                <a:spcPts val="6299"/>
              </a:lnSpc>
              <a:spcBef>
                <a:spcPct val="0"/>
              </a:spcBef>
            </a:pPr>
            <a:r>
              <a:rPr lang="en-US" sz="4499">
                <a:solidFill>
                  <a:srgbClr val="493423"/>
                </a:solidFill>
                <a:latin typeface="#9Slide05 Aphrodite Pro"/>
              </a:rPr>
              <a:t>a. Đặc trưng thể loại truyện trong văn bản “Lão Hạc”</a:t>
            </a:r>
          </a:p>
          <a:p>
            <a:pPr>
              <a:lnSpc>
                <a:spcPts val="6299"/>
              </a:lnSpc>
              <a:spcBef>
                <a:spcPct val="0"/>
              </a:spcBef>
            </a:pPr>
            <a:endParaRPr lang="en-US" sz="4499">
              <a:solidFill>
                <a:srgbClr val="493423"/>
              </a:solidFill>
              <a:latin typeface="#9Slide05 Aphrodite Pro"/>
            </a:endParaRPr>
          </a:p>
        </p:txBody>
      </p:sp>
      <p:sp>
        <p:nvSpPr>
          <p:cNvPr id="13" name="TextBox 13"/>
          <p:cNvSpPr txBox="1"/>
          <p:nvPr/>
        </p:nvSpPr>
        <p:spPr>
          <a:xfrm>
            <a:off x="1205237" y="5427978"/>
            <a:ext cx="10236626" cy="3373611"/>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493423"/>
                </a:solidFill>
                <a:latin typeface="Roboto Condensed"/>
              </a:rPr>
              <a:t>HS thực hiện nhóm đôi </a:t>
            </a:r>
            <a:r>
              <a:rPr lang="en-US" sz="4799">
                <a:solidFill>
                  <a:srgbClr val="493423"/>
                </a:solidFill>
                <a:latin typeface="Roboto Condensed Bold"/>
              </a:rPr>
              <a:t>Phiếu học tập 01</a:t>
            </a:r>
            <a:r>
              <a:rPr lang="en-US" sz="4799">
                <a:solidFill>
                  <a:srgbClr val="493423"/>
                </a:solidFill>
                <a:latin typeface="Roboto Condensed"/>
              </a:rPr>
              <a:t> Đặc trưng thể loại truyện trong văn bản </a:t>
            </a:r>
            <a:r>
              <a:rPr lang="en-US" sz="4799">
                <a:solidFill>
                  <a:srgbClr val="493423"/>
                </a:solidFill>
                <a:latin typeface="Roboto Condensed Italics"/>
              </a:rPr>
              <a:t>Lão Hạc</a:t>
            </a:r>
            <a:r>
              <a:rPr lang="en-US" sz="4799">
                <a:solidFill>
                  <a:srgbClr val="493423"/>
                </a:solidFill>
                <a:latin typeface="Roboto Condensed"/>
              </a:rPr>
              <a:t>.</a:t>
            </a:r>
          </a:p>
          <a:p>
            <a:pPr marL="1036315" lvl="1" indent="-518158" algn="just">
              <a:lnSpc>
                <a:spcPts val="6719"/>
              </a:lnSpc>
              <a:buFont typeface="Arial"/>
              <a:buChar char="•"/>
            </a:pPr>
            <a:r>
              <a:rPr lang="en-US" sz="4799">
                <a:solidFill>
                  <a:srgbClr val="493423"/>
                </a:solidFill>
                <a:latin typeface="Roboto Condensed"/>
              </a:rPr>
              <a:t>Thời gian: </a:t>
            </a:r>
            <a:r>
              <a:rPr lang="en-US" sz="4799">
                <a:solidFill>
                  <a:srgbClr val="493423"/>
                </a:solidFill>
                <a:latin typeface="Roboto Condensed Bold"/>
              </a:rPr>
              <a:t>05 </a:t>
            </a:r>
            <a:r>
              <a:rPr lang="en-US" sz="4799">
                <a:solidFill>
                  <a:srgbClr val="493423"/>
                </a:solidFill>
                <a:latin typeface="Roboto Condensed"/>
              </a:rPr>
              <a:t>phút</a:t>
            </a:r>
          </a:p>
        </p:txBody>
      </p:sp>
      <p:sp>
        <p:nvSpPr>
          <p:cNvPr id="14" name="Freeform 14"/>
          <p:cNvSpPr/>
          <p:nvPr/>
        </p:nvSpPr>
        <p:spPr>
          <a:xfrm>
            <a:off x="12308824" y="4143575"/>
            <a:ext cx="5573456" cy="5367052"/>
          </a:xfrm>
          <a:custGeom>
            <a:avLst/>
            <a:gdLst/>
            <a:ahLst/>
            <a:cxnLst/>
            <a:rect l="l" t="t" r="r" b="b"/>
            <a:pathLst>
              <a:path w="6330112" h="5367052">
                <a:moveTo>
                  <a:pt x="0" y="0"/>
                </a:moveTo>
                <a:lnTo>
                  <a:pt x="6330111" y="0"/>
                </a:lnTo>
                <a:lnTo>
                  <a:pt x="6330111" y="5367052"/>
                </a:lnTo>
                <a:lnTo>
                  <a:pt x="0" y="5367052"/>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697174" y="1788118"/>
            <a:ext cx="9580426" cy="884601"/>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842974" y="6787429"/>
            <a:ext cx="3042986" cy="3042986"/>
          </a:xfrm>
          <a:custGeom>
            <a:avLst/>
            <a:gdLst/>
            <a:ahLst/>
            <a:cxnLst/>
            <a:rect l="l" t="t" r="r" b="b"/>
            <a:pathLst>
              <a:path w="3042986" h="3042986">
                <a:moveTo>
                  <a:pt x="0" y="0"/>
                </a:moveTo>
                <a:lnTo>
                  <a:pt x="3042986" y="0"/>
                </a:lnTo>
                <a:lnTo>
                  <a:pt x="3042986" y="3042986"/>
                </a:lnTo>
                <a:lnTo>
                  <a:pt x="0" y="3042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34989" y="783043"/>
            <a:ext cx="2750971" cy="2750971"/>
          </a:xfrm>
          <a:custGeom>
            <a:avLst/>
            <a:gdLst/>
            <a:ahLst/>
            <a:cxnLst/>
            <a:rect l="l" t="t" r="r" b="b"/>
            <a:pathLst>
              <a:path w="2750971" h="2750971">
                <a:moveTo>
                  <a:pt x="0" y="0"/>
                </a:moveTo>
                <a:lnTo>
                  <a:pt x="2750971" y="0"/>
                </a:lnTo>
                <a:lnTo>
                  <a:pt x="2750971" y="2750972"/>
                </a:lnTo>
                <a:lnTo>
                  <a:pt x="0" y="27509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8" name="Group 8"/>
          <p:cNvGrpSpPr>
            <a:grpSpLocks noChangeAspect="1"/>
          </p:cNvGrpSpPr>
          <p:nvPr/>
        </p:nvGrpSpPr>
        <p:grpSpPr>
          <a:xfrm>
            <a:off x="1767852" y="2418444"/>
            <a:ext cx="4850506" cy="6602509"/>
            <a:chOff x="0" y="0"/>
            <a:chExt cx="6350000" cy="8643620"/>
          </a:xfrm>
        </p:grpSpPr>
        <p:sp>
          <p:nvSpPr>
            <p:cNvPr id="9" name="Freeform 9"/>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6F131E"/>
            </a:solidFill>
          </p:spPr>
          <p:txBody>
            <a:bodyPr/>
            <a:lstStyle/>
            <a:p>
              <a:endParaRPr lang="en-US"/>
            </a:p>
          </p:txBody>
        </p:sp>
        <p:sp>
          <p:nvSpPr>
            <p:cNvPr id="10" name="Freeform 10"/>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11"/>
              <a:stretch>
                <a:fillRect t="-2616" b="-2616"/>
              </a:stretch>
            </a:blipFill>
          </p:spPr>
          <p:txBody>
            <a:bodyPr/>
            <a:lstStyle/>
            <a:p>
              <a:endParaRPr lang="en-US"/>
            </a:p>
          </p:txBody>
        </p:sp>
      </p:grpSp>
      <p:sp>
        <p:nvSpPr>
          <p:cNvPr id="13" name="TextBox 13"/>
          <p:cNvSpPr txBox="1"/>
          <p:nvPr/>
        </p:nvSpPr>
        <p:spPr>
          <a:xfrm>
            <a:off x="3350593" y="640168"/>
            <a:ext cx="12192381" cy="1203321"/>
          </a:xfrm>
          <a:prstGeom prst="rect">
            <a:avLst/>
          </a:prstGeom>
        </p:spPr>
        <p:txBody>
          <a:bodyPr lIns="0" tIns="0" rIns="0" bIns="0" rtlCol="0" anchor="t">
            <a:spAutoFit/>
          </a:bodyPr>
          <a:lstStyle/>
          <a:p>
            <a:pPr algn="ctr">
              <a:lnSpc>
                <a:spcPts val="9800"/>
              </a:lnSpc>
              <a:spcBef>
                <a:spcPct val="0"/>
              </a:spcBef>
            </a:pPr>
            <a:r>
              <a:rPr lang="en-US" sz="7000">
                <a:solidFill>
                  <a:srgbClr val="493423"/>
                </a:solidFill>
                <a:latin typeface="Fraunces Bold"/>
              </a:rPr>
              <a:t>3. ĐỌC HIỂU VĂN BẢN</a:t>
            </a:r>
          </a:p>
        </p:txBody>
      </p:sp>
      <p:sp>
        <p:nvSpPr>
          <p:cNvPr id="14" name="TextBox 14"/>
          <p:cNvSpPr txBox="1"/>
          <p:nvPr/>
        </p:nvSpPr>
        <p:spPr>
          <a:xfrm>
            <a:off x="7048137" y="1968029"/>
            <a:ext cx="5909906" cy="1340356"/>
          </a:xfrm>
          <a:prstGeom prst="rect">
            <a:avLst/>
          </a:prstGeom>
        </p:spPr>
        <p:txBody>
          <a:bodyPr lIns="0" tIns="0" rIns="0" bIns="0" rtlCol="0" anchor="t">
            <a:spAutoFit/>
          </a:bodyPr>
          <a:lstStyle/>
          <a:p>
            <a:pPr algn="just">
              <a:lnSpc>
                <a:spcPts val="10640"/>
              </a:lnSpc>
            </a:pPr>
            <a:r>
              <a:rPr lang="en-US" sz="7599">
                <a:solidFill>
                  <a:srgbClr val="493423"/>
                </a:solidFill>
                <a:latin typeface="#9Slide05 VL Fadilla"/>
              </a:rPr>
              <a:t>b. Tác phẩm</a:t>
            </a:r>
          </a:p>
        </p:txBody>
      </p:sp>
      <p:sp>
        <p:nvSpPr>
          <p:cNvPr id="15" name="TextBox 15"/>
          <p:cNvSpPr txBox="1"/>
          <p:nvPr/>
        </p:nvSpPr>
        <p:spPr>
          <a:xfrm>
            <a:off x="7048137" y="3826920"/>
            <a:ext cx="9072083" cy="4221299"/>
          </a:xfrm>
          <a:prstGeom prst="rect">
            <a:avLst/>
          </a:prstGeom>
        </p:spPr>
        <p:txBody>
          <a:bodyPr lIns="0" tIns="0" rIns="0" bIns="0" rtlCol="0" anchor="t">
            <a:spAutoFit/>
          </a:bodyPr>
          <a:lstStyle/>
          <a:p>
            <a:pPr marL="1036325" lvl="1" indent="-518162" algn="just">
              <a:lnSpc>
                <a:spcPts val="6720"/>
              </a:lnSpc>
              <a:buFont typeface="Arial"/>
              <a:buChar char="•"/>
            </a:pPr>
            <a:r>
              <a:rPr lang="en-US" sz="4800">
                <a:solidFill>
                  <a:srgbClr val="493423"/>
                </a:solidFill>
                <a:latin typeface="Roboto Condensed"/>
              </a:rPr>
              <a:t>Xuất xứ: Lão Hạc sáng tác năm (1943)</a:t>
            </a:r>
          </a:p>
          <a:p>
            <a:pPr marL="1036325" lvl="1" indent="-518162" algn="just">
              <a:lnSpc>
                <a:spcPts val="6720"/>
              </a:lnSpc>
              <a:buFont typeface="Arial"/>
              <a:buChar char="•"/>
            </a:pPr>
            <a:r>
              <a:rPr lang="en-US" sz="4800">
                <a:solidFill>
                  <a:srgbClr val="493423"/>
                </a:solidFill>
                <a:latin typeface="Roboto Condensed"/>
              </a:rPr>
              <a:t>Là truyện ngắn xuất sắc viết về người nông dân trước cách mạng của Nam cao.</a:t>
            </a:r>
          </a:p>
        </p:txBody>
      </p:sp>
      <p:grpSp>
        <p:nvGrpSpPr>
          <p:cNvPr id="16" name="Group 16"/>
          <p:cNvGrpSpPr/>
          <p:nvPr/>
        </p:nvGrpSpPr>
        <p:grpSpPr>
          <a:xfrm>
            <a:off x="274031" y="277933"/>
            <a:ext cx="17529827" cy="9636575"/>
            <a:chOff x="0" y="0"/>
            <a:chExt cx="23373103" cy="12848766"/>
          </a:xfrm>
        </p:grpSpPr>
        <p:sp>
          <p:nvSpPr>
            <p:cNvPr id="17" name="Freeform 17"/>
            <p:cNvSpPr/>
            <p:nvPr/>
          </p:nvSpPr>
          <p:spPr>
            <a:xfrm>
              <a:off x="0" y="0"/>
              <a:ext cx="16751969" cy="12848766"/>
            </a:xfrm>
            <a:custGeom>
              <a:avLst/>
              <a:gdLst/>
              <a:ahLst/>
              <a:cxnLst/>
              <a:rect l="l" t="t" r="r" b="b"/>
              <a:pathLst>
                <a:path w="16751969" h="12848766">
                  <a:moveTo>
                    <a:pt x="0" y="0"/>
                  </a:moveTo>
                  <a:lnTo>
                    <a:pt x="16751969" y="0"/>
                  </a:lnTo>
                  <a:lnTo>
                    <a:pt x="16751969" y="12848766"/>
                  </a:lnTo>
                  <a:lnTo>
                    <a:pt x="0" y="12848766"/>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18" name="Freeform 18"/>
            <p:cNvSpPr/>
            <p:nvPr/>
          </p:nvSpPr>
          <p:spPr>
            <a:xfrm>
              <a:off x="15868186" y="0"/>
              <a:ext cx="7504917" cy="12848766"/>
            </a:xfrm>
            <a:custGeom>
              <a:avLst/>
              <a:gdLst/>
              <a:ahLst/>
              <a:cxnLst/>
              <a:rect l="l" t="t" r="r" b="b"/>
              <a:pathLst>
                <a:path w="7504917" h="12848766">
                  <a:moveTo>
                    <a:pt x="0" y="0"/>
                  </a:moveTo>
                  <a:lnTo>
                    <a:pt x="7504917" y="0"/>
                  </a:lnTo>
                  <a:lnTo>
                    <a:pt x="7504917" y="12848766"/>
                  </a:lnTo>
                  <a:lnTo>
                    <a:pt x="0" y="12848766"/>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graphicFrame>
        <p:nvGraphicFramePr>
          <p:cNvPr id="19" name="Table 19"/>
          <p:cNvGraphicFramePr>
            <a:graphicFrameLocks noGrp="1"/>
          </p:cNvGraphicFramePr>
          <p:nvPr/>
        </p:nvGraphicFramePr>
        <p:xfrm>
          <a:off x="852308" y="599433"/>
          <a:ext cx="16970600" cy="9504699"/>
        </p:xfrm>
        <a:graphic>
          <a:graphicData uri="http://schemas.openxmlformats.org/drawingml/2006/table">
            <a:tbl>
              <a:tblPr/>
              <a:tblGrid>
                <a:gridCol w="4585604">
                  <a:extLst>
                    <a:ext uri="{9D8B030D-6E8A-4147-A177-3AD203B41FA5}">
                      <a16:colId xmlns:a16="http://schemas.microsoft.com/office/drawing/2014/main" val="20000"/>
                    </a:ext>
                  </a:extLst>
                </a:gridCol>
                <a:gridCol w="12384996">
                  <a:extLst>
                    <a:ext uri="{9D8B030D-6E8A-4147-A177-3AD203B41FA5}">
                      <a16:colId xmlns:a16="http://schemas.microsoft.com/office/drawing/2014/main" val="20001"/>
                    </a:ext>
                  </a:extLst>
                </a:gridCol>
              </a:tblGrid>
              <a:tr h="1117786">
                <a:tc>
                  <a:txBody>
                    <a:bodyPr/>
                    <a:lstStyle/>
                    <a:p>
                      <a:pPr algn="ctr">
                        <a:lnSpc>
                          <a:spcPts val="5040"/>
                        </a:lnSpc>
                        <a:defRPr/>
                      </a:pPr>
                      <a:r>
                        <a:rPr lang="en-US" sz="3600">
                          <a:solidFill>
                            <a:srgbClr val="DBD0B3"/>
                          </a:solidFill>
                          <a:latin typeface="Roboto Condensed Bold"/>
                        </a:rPr>
                        <a:t>Các yếu tố của truyện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A67C52"/>
                    </a:solidFill>
                  </a:tcPr>
                </a:tc>
                <a:tc>
                  <a:txBody>
                    <a:bodyPr/>
                    <a:lstStyle/>
                    <a:p>
                      <a:pPr algn="ctr">
                        <a:lnSpc>
                          <a:spcPts val="5040"/>
                        </a:lnSpc>
                        <a:defRPr/>
                      </a:pPr>
                      <a:r>
                        <a:rPr lang="en-US" sz="3600">
                          <a:solidFill>
                            <a:srgbClr val="DBD0B3"/>
                          </a:solidFill>
                          <a:latin typeface="Roboto Condensed Bold"/>
                        </a:rPr>
                        <a:t>Biểu hiện trong văn bản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A67C52"/>
                    </a:solidFill>
                  </a:tcPr>
                </a:tc>
                <a:extLst>
                  <a:ext uri="{0D108BD9-81ED-4DB2-BD59-A6C34878D82A}">
                    <a16:rowId xmlns:a16="http://schemas.microsoft.com/office/drawing/2014/main" val="10000"/>
                  </a:ext>
                </a:extLst>
              </a:tr>
              <a:tr h="1117786">
                <a:tc>
                  <a:txBody>
                    <a:bodyPr/>
                    <a:lstStyle/>
                    <a:p>
                      <a:pPr algn="l">
                        <a:lnSpc>
                          <a:spcPts val="5040"/>
                        </a:lnSpc>
                        <a:defRPr/>
                      </a:pPr>
                      <a:r>
                        <a:rPr lang="en-US" sz="3600" dirty="0" err="1">
                          <a:solidFill>
                            <a:srgbClr val="493423"/>
                          </a:solidFill>
                          <a:latin typeface="Roboto Condensed Bold"/>
                        </a:rPr>
                        <a:t>Đề</a:t>
                      </a:r>
                      <a:r>
                        <a:rPr lang="en-US" sz="3600" dirty="0">
                          <a:solidFill>
                            <a:srgbClr val="493423"/>
                          </a:solidFill>
                          <a:latin typeface="Roboto Condensed Bold"/>
                        </a:rPr>
                        <a:t> </a:t>
                      </a:r>
                      <a:r>
                        <a:rPr lang="en-US" sz="3600" dirty="0" err="1">
                          <a:solidFill>
                            <a:srgbClr val="493423"/>
                          </a:solidFill>
                          <a:latin typeface="Roboto Condensed Bold"/>
                        </a:rPr>
                        <a:t>tài</a:t>
                      </a:r>
                      <a:r>
                        <a:rPr lang="en-US" sz="3600" dirty="0">
                          <a:solidFill>
                            <a:srgbClr val="493423"/>
                          </a:solidFill>
                          <a:latin typeface="Roboto Condensed Bold"/>
                        </a:rPr>
                        <a:t> </a:t>
                      </a:r>
                      <a:endParaRPr lang="en-US" sz="1100" dirty="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a:solidFill>
                            <a:srgbClr val="493423"/>
                          </a:solidFill>
                          <a:latin typeface="Roboto Condensed"/>
                        </a:rPr>
                        <a:t>Người nông dân trước cách mạng tháng 8</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1"/>
                  </a:ext>
                </a:extLst>
              </a:tr>
              <a:tr h="1117786">
                <a:tc>
                  <a:txBody>
                    <a:bodyPr/>
                    <a:lstStyle/>
                    <a:p>
                      <a:pPr algn="l">
                        <a:lnSpc>
                          <a:spcPts val="5040"/>
                        </a:lnSpc>
                        <a:defRPr/>
                      </a:pPr>
                      <a:r>
                        <a:rPr lang="en-US" sz="3600">
                          <a:solidFill>
                            <a:srgbClr val="493423"/>
                          </a:solidFill>
                          <a:latin typeface="Roboto Condensed Bold"/>
                        </a:rPr>
                        <a:t>Nhân vật </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a:solidFill>
                            <a:srgbClr val="493423"/>
                          </a:solidFill>
                          <a:latin typeface="Roboto Condensed"/>
                        </a:rPr>
                        <a:t>Lão Hạc, ông giáo</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2"/>
                  </a:ext>
                </a:extLst>
              </a:tr>
              <a:tr h="1117786">
                <a:tc>
                  <a:txBody>
                    <a:bodyPr/>
                    <a:lstStyle/>
                    <a:p>
                      <a:pPr algn="l">
                        <a:lnSpc>
                          <a:spcPts val="5040"/>
                        </a:lnSpc>
                        <a:defRPr/>
                      </a:pPr>
                      <a:r>
                        <a:rPr lang="en-US" sz="3600">
                          <a:solidFill>
                            <a:srgbClr val="493423"/>
                          </a:solidFill>
                          <a:latin typeface="Roboto Condensed Bold"/>
                        </a:rPr>
                        <a:t>Truyện kể về sự việc</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a:solidFill>
                            <a:srgbClr val="493423"/>
                          </a:solidFill>
                          <a:latin typeface="Roboto Condensed"/>
                        </a:rPr>
                        <a:t>Lão Hạc trải qua cái đói, nghèo rồi tìm đến cái chết để giải thoát</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3"/>
                  </a:ext>
                </a:extLst>
              </a:tr>
              <a:tr h="1117786">
                <a:tc>
                  <a:txBody>
                    <a:bodyPr/>
                    <a:lstStyle/>
                    <a:p>
                      <a:pPr algn="l">
                        <a:lnSpc>
                          <a:spcPts val="5040"/>
                        </a:lnSpc>
                        <a:defRPr/>
                      </a:pPr>
                      <a:r>
                        <a:rPr lang="en-US" sz="3600">
                          <a:solidFill>
                            <a:srgbClr val="493423"/>
                          </a:solidFill>
                          <a:latin typeface="Roboto Condensed Bold"/>
                        </a:rPr>
                        <a:t>Ngôi kể</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a:solidFill>
                            <a:srgbClr val="493423"/>
                          </a:solidFill>
                          <a:latin typeface="Roboto Condensed"/>
                        </a:rPr>
                        <a:t>ngôi thứ nhất gián tiếp (điểm nhìn từ người chứng kiến: ông giáo).</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4"/>
                  </a:ext>
                </a:extLst>
              </a:tr>
              <a:tr h="1757885">
                <a:tc>
                  <a:txBody>
                    <a:bodyPr/>
                    <a:lstStyle/>
                    <a:p>
                      <a:pPr algn="l">
                        <a:lnSpc>
                          <a:spcPts val="5040"/>
                        </a:lnSpc>
                        <a:defRPr/>
                      </a:pPr>
                      <a:r>
                        <a:rPr lang="en-US" sz="3600">
                          <a:solidFill>
                            <a:srgbClr val="493423"/>
                          </a:solidFill>
                          <a:latin typeface="Roboto Condensed Bold"/>
                        </a:rPr>
                        <a:t>Ngôn ngữ</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a:solidFill>
                            <a:srgbClr val="493423"/>
                          </a:solidFill>
                          <a:latin typeface="Roboto Condensed"/>
                        </a:rPr>
                        <a:t>cô đọng, ngôn ngữ đối thoại và độc thoại đầy chất trữ tình mang cả tình cảm, suy nghĩ, tâm trạng của nhân vật.</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5"/>
                  </a:ext>
                </a:extLst>
              </a:tr>
              <a:tr h="2157884">
                <a:tc>
                  <a:txBody>
                    <a:bodyPr/>
                    <a:lstStyle/>
                    <a:p>
                      <a:pPr algn="l">
                        <a:lnSpc>
                          <a:spcPts val="5040"/>
                        </a:lnSpc>
                        <a:defRPr/>
                      </a:pPr>
                      <a:r>
                        <a:rPr lang="en-US" sz="3600">
                          <a:solidFill>
                            <a:srgbClr val="493423"/>
                          </a:solidFill>
                          <a:latin typeface="Roboto Condensed Bold"/>
                        </a:rPr>
                        <a:t>Chủ đề</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tc>
                  <a:txBody>
                    <a:bodyPr/>
                    <a:lstStyle/>
                    <a:p>
                      <a:pPr algn="l">
                        <a:lnSpc>
                          <a:spcPts val="5040"/>
                        </a:lnSpc>
                        <a:defRPr/>
                      </a:pPr>
                      <a:r>
                        <a:rPr lang="en-US" sz="3600" dirty="0" err="1">
                          <a:solidFill>
                            <a:srgbClr val="493423"/>
                          </a:solidFill>
                          <a:latin typeface="Roboto Condensed"/>
                        </a:rPr>
                        <a:t>Cuộc</a:t>
                      </a:r>
                      <a:r>
                        <a:rPr lang="en-US" sz="3600" dirty="0">
                          <a:solidFill>
                            <a:srgbClr val="493423"/>
                          </a:solidFill>
                          <a:latin typeface="Roboto Condensed"/>
                        </a:rPr>
                        <a:t> </a:t>
                      </a:r>
                      <a:r>
                        <a:rPr lang="en-US" sz="3600" dirty="0" err="1">
                          <a:solidFill>
                            <a:srgbClr val="493423"/>
                          </a:solidFill>
                          <a:latin typeface="Roboto Condensed"/>
                        </a:rPr>
                        <a:t>đời</a:t>
                      </a:r>
                      <a:r>
                        <a:rPr lang="en-US" sz="3600" dirty="0">
                          <a:solidFill>
                            <a:srgbClr val="493423"/>
                          </a:solidFill>
                          <a:latin typeface="Roboto Condensed"/>
                        </a:rPr>
                        <a:t> </a:t>
                      </a:r>
                      <a:r>
                        <a:rPr lang="en-US" sz="3600" dirty="0" err="1">
                          <a:solidFill>
                            <a:srgbClr val="493423"/>
                          </a:solidFill>
                          <a:latin typeface="Roboto Condensed"/>
                        </a:rPr>
                        <a:t>nghèo</a:t>
                      </a:r>
                      <a:r>
                        <a:rPr lang="en-US" sz="3600" dirty="0">
                          <a:solidFill>
                            <a:srgbClr val="493423"/>
                          </a:solidFill>
                          <a:latin typeface="Roboto Condensed"/>
                        </a:rPr>
                        <a:t> </a:t>
                      </a:r>
                      <a:r>
                        <a:rPr lang="en-US" sz="3600" dirty="0" err="1">
                          <a:solidFill>
                            <a:srgbClr val="493423"/>
                          </a:solidFill>
                          <a:latin typeface="Roboto Condensed"/>
                        </a:rPr>
                        <a:t>khổ</a:t>
                      </a:r>
                      <a:r>
                        <a:rPr lang="en-US" sz="3600" dirty="0">
                          <a:solidFill>
                            <a:srgbClr val="493423"/>
                          </a:solidFill>
                          <a:latin typeface="Roboto Condensed"/>
                        </a:rPr>
                        <a:t>, </a:t>
                      </a:r>
                      <a:r>
                        <a:rPr lang="en-US" sz="3600" dirty="0" err="1">
                          <a:solidFill>
                            <a:srgbClr val="493423"/>
                          </a:solidFill>
                          <a:latin typeface="Roboto Condensed"/>
                        </a:rPr>
                        <a:t>cô</a:t>
                      </a:r>
                      <a:r>
                        <a:rPr lang="en-US" sz="3600" dirty="0">
                          <a:solidFill>
                            <a:srgbClr val="493423"/>
                          </a:solidFill>
                          <a:latin typeface="Roboto Condensed"/>
                        </a:rPr>
                        <a:t> </a:t>
                      </a:r>
                      <a:r>
                        <a:rPr lang="en-US" sz="3600" dirty="0" err="1">
                          <a:solidFill>
                            <a:srgbClr val="493423"/>
                          </a:solidFill>
                          <a:latin typeface="Roboto Condensed"/>
                        </a:rPr>
                        <a:t>đơn</a:t>
                      </a:r>
                      <a:r>
                        <a:rPr lang="en-US" sz="3600" dirty="0">
                          <a:solidFill>
                            <a:srgbClr val="493423"/>
                          </a:solidFill>
                          <a:latin typeface="Roboto Condensed"/>
                        </a:rPr>
                        <a:t> </a:t>
                      </a:r>
                      <a:r>
                        <a:rPr lang="en-US" sz="3600" dirty="0" err="1">
                          <a:solidFill>
                            <a:srgbClr val="493423"/>
                          </a:solidFill>
                          <a:latin typeface="Roboto Condensed"/>
                        </a:rPr>
                        <a:t>nhưng</a:t>
                      </a:r>
                      <a:r>
                        <a:rPr lang="en-US" sz="3600" dirty="0">
                          <a:solidFill>
                            <a:srgbClr val="493423"/>
                          </a:solidFill>
                          <a:latin typeface="Roboto Condensed"/>
                        </a:rPr>
                        <a:t> </a:t>
                      </a:r>
                      <a:r>
                        <a:rPr lang="en-US" sz="3600" dirty="0" err="1">
                          <a:solidFill>
                            <a:srgbClr val="493423"/>
                          </a:solidFill>
                          <a:latin typeface="Roboto Condensed"/>
                        </a:rPr>
                        <a:t>trong</a:t>
                      </a:r>
                      <a:r>
                        <a:rPr lang="en-US" sz="3600" dirty="0">
                          <a:solidFill>
                            <a:srgbClr val="493423"/>
                          </a:solidFill>
                          <a:latin typeface="Roboto Condensed"/>
                        </a:rPr>
                        <a:t> </a:t>
                      </a:r>
                      <a:r>
                        <a:rPr lang="en-US" sz="3600" dirty="0" err="1">
                          <a:solidFill>
                            <a:srgbClr val="493423"/>
                          </a:solidFill>
                          <a:latin typeface="Roboto Condensed"/>
                        </a:rPr>
                        <a:t>sạch</a:t>
                      </a:r>
                      <a:r>
                        <a:rPr lang="en-US" sz="3600" dirty="0">
                          <a:solidFill>
                            <a:srgbClr val="493423"/>
                          </a:solidFill>
                          <a:latin typeface="Roboto Condensed"/>
                        </a:rPr>
                        <a:t>, </a:t>
                      </a:r>
                      <a:r>
                        <a:rPr lang="en-US" sz="3600" dirty="0" err="1">
                          <a:solidFill>
                            <a:srgbClr val="493423"/>
                          </a:solidFill>
                          <a:latin typeface="Roboto Condensed"/>
                        </a:rPr>
                        <a:t>nhân</a:t>
                      </a:r>
                      <a:r>
                        <a:rPr lang="en-US" sz="3600" dirty="0">
                          <a:solidFill>
                            <a:srgbClr val="493423"/>
                          </a:solidFill>
                          <a:latin typeface="Roboto Condensed"/>
                        </a:rPr>
                        <a:t> </a:t>
                      </a:r>
                      <a:r>
                        <a:rPr lang="en-US" sz="3600" dirty="0" err="1">
                          <a:solidFill>
                            <a:srgbClr val="493423"/>
                          </a:solidFill>
                          <a:latin typeface="Roboto Condensed"/>
                        </a:rPr>
                        <a:t>hậu</a:t>
                      </a:r>
                      <a:r>
                        <a:rPr lang="en-US" sz="3600" dirty="0">
                          <a:solidFill>
                            <a:srgbClr val="493423"/>
                          </a:solidFill>
                          <a:latin typeface="Roboto Condensed"/>
                        </a:rPr>
                        <a:t> </a:t>
                      </a:r>
                      <a:r>
                        <a:rPr lang="en-US" sz="3600" dirty="0" err="1">
                          <a:solidFill>
                            <a:srgbClr val="493423"/>
                          </a:solidFill>
                          <a:latin typeface="Roboto Condensed"/>
                        </a:rPr>
                        <a:t>của</a:t>
                      </a:r>
                      <a:r>
                        <a:rPr lang="en-US" sz="3600" dirty="0">
                          <a:solidFill>
                            <a:srgbClr val="493423"/>
                          </a:solidFill>
                          <a:latin typeface="Roboto Condensed"/>
                        </a:rPr>
                        <a:t> </a:t>
                      </a:r>
                      <a:r>
                        <a:rPr lang="en-US" sz="3600" dirty="0" err="1">
                          <a:solidFill>
                            <a:srgbClr val="493423"/>
                          </a:solidFill>
                          <a:latin typeface="Roboto Condensed"/>
                        </a:rPr>
                        <a:t>người</a:t>
                      </a:r>
                      <a:r>
                        <a:rPr lang="en-US" sz="3600" dirty="0">
                          <a:solidFill>
                            <a:srgbClr val="493423"/>
                          </a:solidFill>
                          <a:latin typeface="Roboto Condensed"/>
                        </a:rPr>
                        <a:t> </a:t>
                      </a:r>
                      <a:r>
                        <a:rPr lang="en-US" sz="3600" dirty="0" err="1">
                          <a:solidFill>
                            <a:srgbClr val="493423"/>
                          </a:solidFill>
                          <a:latin typeface="Roboto Condensed"/>
                        </a:rPr>
                        <a:t>nông</a:t>
                      </a:r>
                      <a:r>
                        <a:rPr lang="en-US" sz="3600" dirty="0">
                          <a:solidFill>
                            <a:srgbClr val="493423"/>
                          </a:solidFill>
                          <a:latin typeface="Roboto Condensed"/>
                        </a:rPr>
                        <a:t> </a:t>
                      </a:r>
                      <a:r>
                        <a:rPr lang="en-US" sz="3600" dirty="0" err="1">
                          <a:solidFill>
                            <a:srgbClr val="493423"/>
                          </a:solidFill>
                          <a:latin typeface="Roboto Condensed"/>
                        </a:rPr>
                        <a:t>dân</a:t>
                      </a:r>
                      <a:r>
                        <a:rPr lang="en-US" sz="3600" dirty="0">
                          <a:solidFill>
                            <a:srgbClr val="493423"/>
                          </a:solidFill>
                          <a:latin typeface="Roboto Condensed"/>
                        </a:rPr>
                        <a:t> </a:t>
                      </a:r>
                      <a:r>
                        <a:rPr lang="en-US" sz="3600" dirty="0" err="1">
                          <a:solidFill>
                            <a:srgbClr val="493423"/>
                          </a:solidFill>
                          <a:latin typeface="Roboto Condensed"/>
                        </a:rPr>
                        <a:t>trước</a:t>
                      </a:r>
                      <a:r>
                        <a:rPr lang="en-US" sz="3600" dirty="0">
                          <a:solidFill>
                            <a:srgbClr val="493423"/>
                          </a:solidFill>
                          <a:latin typeface="Roboto Condensed"/>
                        </a:rPr>
                        <a:t> </a:t>
                      </a:r>
                      <a:r>
                        <a:rPr lang="en-US" sz="3600" dirty="0" err="1">
                          <a:solidFill>
                            <a:srgbClr val="493423"/>
                          </a:solidFill>
                          <a:latin typeface="Roboto Condensed"/>
                        </a:rPr>
                        <a:t>cách</a:t>
                      </a:r>
                      <a:r>
                        <a:rPr lang="en-US" sz="3600" dirty="0">
                          <a:solidFill>
                            <a:srgbClr val="493423"/>
                          </a:solidFill>
                          <a:latin typeface="Roboto Condensed"/>
                        </a:rPr>
                        <a:t> </a:t>
                      </a:r>
                      <a:r>
                        <a:rPr lang="en-US" sz="3600" dirty="0" err="1">
                          <a:solidFill>
                            <a:srgbClr val="493423"/>
                          </a:solidFill>
                          <a:latin typeface="Roboto Condensed"/>
                        </a:rPr>
                        <a:t>mạng</a:t>
                      </a:r>
                      <a:r>
                        <a:rPr lang="en-US" sz="3600" dirty="0">
                          <a:solidFill>
                            <a:srgbClr val="493423"/>
                          </a:solidFill>
                          <a:latin typeface="Roboto Condensed"/>
                        </a:rPr>
                        <a:t> </a:t>
                      </a:r>
                      <a:r>
                        <a:rPr lang="en-US" sz="3600" dirty="0" err="1">
                          <a:solidFill>
                            <a:srgbClr val="493423"/>
                          </a:solidFill>
                          <a:latin typeface="Roboto Condensed"/>
                        </a:rPr>
                        <a:t>tháng</a:t>
                      </a:r>
                      <a:r>
                        <a:rPr lang="en-US" sz="3600" dirty="0">
                          <a:solidFill>
                            <a:srgbClr val="493423"/>
                          </a:solidFill>
                          <a:latin typeface="Roboto Condensed"/>
                        </a:rPr>
                        <a:t> </a:t>
                      </a:r>
                      <a:r>
                        <a:rPr lang="en-US" sz="3600" dirty="0" err="1">
                          <a:solidFill>
                            <a:srgbClr val="493423"/>
                          </a:solidFill>
                          <a:latin typeface="Roboto Condensed"/>
                        </a:rPr>
                        <a:t>Tám</a:t>
                      </a:r>
                      <a:r>
                        <a:rPr lang="en-US" sz="3600" dirty="0">
                          <a:solidFill>
                            <a:srgbClr val="493423"/>
                          </a:solidFill>
                          <a:latin typeface="Roboto Condensed"/>
                        </a:rPr>
                        <a:t>.</a:t>
                      </a:r>
                      <a:endParaRPr lang="en-US" sz="1100" dirty="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2119310" y="3364833"/>
            <a:ext cx="16794658" cy="2435860"/>
          </a:xfrm>
          <a:prstGeom prst="rect">
            <a:avLst/>
          </a:prstGeom>
        </p:spPr>
        <p:txBody>
          <a:bodyPr lIns="0" tIns="0" rIns="0" bIns="0" rtlCol="0" anchor="t">
            <a:spAutoFit/>
          </a:bodyPr>
          <a:lstStyle/>
          <a:p>
            <a:pPr>
              <a:lnSpc>
                <a:spcPts val="6439"/>
              </a:lnSpc>
              <a:spcBef>
                <a:spcPct val="0"/>
              </a:spcBef>
            </a:pPr>
            <a:r>
              <a:rPr lang="en-US" sz="4599">
                <a:solidFill>
                  <a:srgbClr val="493423"/>
                </a:solidFill>
                <a:latin typeface="#9Slide05 Aphrodite Pro"/>
              </a:rPr>
              <a:t>Nhiệm vụ 3: Hoạt động : </a:t>
            </a:r>
          </a:p>
          <a:p>
            <a:pPr>
              <a:lnSpc>
                <a:spcPts val="6439"/>
              </a:lnSpc>
              <a:spcBef>
                <a:spcPct val="0"/>
              </a:spcBef>
            </a:pPr>
            <a:endParaRPr lang="en-US" sz="4599">
              <a:solidFill>
                <a:srgbClr val="493423"/>
              </a:solidFill>
              <a:latin typeface="#9Slide05 Aphrodite Pro"/>
            </a:endParaRPr>
          </a:p>
          <a:p>
            <a:pPr>
              <a:lnSpc>
                <a:spcPts val="6439"/>
              </a:lnSpc>
              <a:spcBef>
                <a:spcPct val="0"/>
              </a:spcBef>
            </a:pPr>
            <a:endParaRPr lang="en-US" sz="4599">
              <a:solidFill>
                <a:srgbClr val="493423"/>
              </a:solidFill>
              <a:latin typeface="#9Slide05 Aphrodite Pro"/>
            </a:endParaRPr>
          </a:p>
        </p:txBody>
      </p:sp>
      <p:sp>
        <p:nvSpPr>
          <p:cNvPr id="10" name="TextBox 10"/>
          <p:cNvSpPr txBox="1"/>
          <p:nvPr/>
        </p:nvSpPr>
        <p:spPr>
          <a:xfrm>
            <a:off x="1028700" y="895350"/>
            <a:ext cx="12192381" cy="1137281"/>
          </a:xfrm>
          <a:prstGeom prst="rect">
            <a:avLst/>
          </a:prstGeom>
        </p:spPr>
        <p:txBody>
          <a:bodyPr lIns="0" tIns="0" rIns="0" bIns="0" rtlCol="0" anchor="t">
            <a:spAutoFit/>
          </a:bodyPr>
          <a:lstStyle/>
          <a:p>
            <a:pPr algn="ctr">
              <a:lnSpc>
                <a:spcPts val="9240"/>
              </a:lnSpc>
              <a:spcBef>
                <a:spcPct val="0"/>
              </a:spcBef>
            </a:pPr>
            <a:r>
              <a:rPr lang="en-US" sz="6600" dirty="0">
                <a:solidFill>
                  <a:srgbClr val="493423"/>
                </a:solidFill>
                <a:latin typeface="Fraunces Bold"/>
              </a:rPr>
              <a:t>3. KHÁM PHÁ VĂN BẢN</a:t>
            </a:r>
          </a:p>
        </p:txBody>
      </p:sp>
      <p:sp>
        <p:nvSpPr>
          <p:cNvPr id="11" name="TextBox 11"/>
          <p:cNvSpPr txBox="1"/>
          <p:nvPr/>
        </p:nvSpPr>
        <p:spPr>
          <a:xfrm>
            <a:off x="2333418" y="2194817"/>
            <a:ext cx="8029781" cy="936154"/>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
        <p:nvSpPr>
          <p:cNvPr id="12" name="TextBox 12"/>
          <p:cNvSpPr txBox="1"/>
          <p:nvPr/>
        </p:nvSpPr>
        <p:spPr>
          <a:xfrm>
            <a:off x="10060574" y="2533581"/>
            <a:ext cx="7198726" cy="3045933"/>
          </a:xfrm>
          <a:prstGeom prst="rect">
            <a:avLst/>
          </a:prstGeom>
        </p:spPr>
        <p:txBody>
          <a:bodyPr lIns="0" tIns="0" rIns="0" bIns="0" rtlCol="0" anchor="t">
            <a:spAutoFit/>
          </a:bodyPr>
          <a:lstStyle/>
          <a:p>
            <a:pPr algn="ctr">
              <a:lnSpc>
                <a:spcPts val="7979"/>
              </a:lnSpc>
            </a:pPr>
            <a:r>
              <a:rPr lang="en-US" sz="5699">
                <a:solidFill>
                  <a:srgbClr val="493423"/>
                </a:solidFill>
                <a:latin typeface="#9Slide06 Ong Do Gia"/>
              </a:rPr>
              <a:t>PHÍA SAU</a:t>
            </a:r>
          </a:p>
          <a:p>
            <a:pPr algn="ctr">
              <a:lnSpc>
                <a:spcPts val="7979"/>
              </a:lnSpc>
            </a:pPr>
            <a:r>
              <a:rPr lang="en-US" sz="5699">
                <a:solidFill>
                  <a:srgbClr val="493423"/>
                </a:solidFill>
                <a:latin typeface="#9Slide06 Ong Do Gia"/>
              </a:rPr>
              <a:t> NGƯỜI NÔNG DÂN</a:t>
            </a:r>
          </a:p>
          <a:p>
            <a:pPr algn="ctr">
              <a:lnSpc>
                <a:spcPts val="7979"/>
              </a:lnSpc>
            </a:pPr>
            <a:endParaRPr lang="en-US" sz="5699">
              <a:solidFill>
                <a:srgbClr val="493423"/>
              </a:solidFill>
              <a:latin typeface="#9Slide06 Ong Do Gia"/>
            </a:endParaRPr>
          </a:p>
        </p:txBody>
      </p:sp>
      <p:sp>
        <p:nvSpPr>
          <p:cNvPr id="13" name="TextBox 13"/>
          <p:cNvSpPr txBox="1"/>
          <p:nvPr/>
        </p:nvSpPr>
        <p:spPr>
          <a:xfrm>
            <a:off x="2333419" y="5037001"/>
            <a:ext cx="12827208" cy="3373611"/>
          </a:xfrm>
          <a:prstGeom prst="rect">
            <a:avLst/>
          </a:prstGeom>
        </p:spPr>
        <p:txBody>
          <a:bodyPr lIns="0" tIns="0" rIns="0" bIns="0" rtlCol="0" anchor="t">
            <a:spAutoFit/>
          </a:bodyPr>
          <a:lstStyle/>
          <a:p>
            <a:pPr marL="1036320" lvl="1" indent="-518160" algn="just">
              <a:lnSpc>
                <a:spcPts val="6719"/>
              </a:lnSpc>
              <a:buFont typeface="Arial"/>
              <a:buChar char="•"/>
            </a:pPr>
            <a:r>
              <a:rPr lang="en-US" sz="4800">
                <a:solidFill>
                  <a:srgbClr val="493423"/>
                </a:solidFill>
                <a:latin typeface="Roboto Condensed"/>
              </a:rPr>
              <a:t>Lớp chia thành 4 nhóm </a:t>
            </a:r>
          </a:p>
          <a:p>
            <a:pPr marL="1036320" lvl="1" indent="-518160" algn="just">
              <a:lnSpc>
                <a:spcPts val="6719"/>
              </a:lnSpc>
              <a:buFont typeface="Arial"/>
              <a:buChar char="•"/>
            </a:pPr>
            <a:r>
              <a:rPr lang="en-US" sz="4800">
                <a:solidFill>
                  <a:srgbClr val="493423"/>
                </a:solidFill>
                <a:latin typeface="Roboto Condensed"/>
              </a:rPr>
              <a:t>Các nhóm thảo luận hoàn thành phiếu học tập số 2 trong thời gian 10 phút</a:t>
            </a:r>
          </a:p>
          <a:p>
            <a:pPr marL="1036320" lvl="1" indent="-518160" algn="just">
              <a:lnSpc>
                <a:spcPts val="6719"/>
              </a:lnSpc>
              <a:buFont typeface="Arial"/>
              <a:buChar char="•"/>
            </a:pPr>
            <a:r>
              <a:rPr lang="en-US" sz="4800">
                <a:solidFill>
                  <a:srgbClr val="493423"/>
                </a:solidFill>
                <a:latin typeface="Roboto Condensed"/>
              </a:rPr>
              <a:t>Mỗi nhóm trình bày trong thời gian tối đa 2 phút </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273718" y="1164117"/>
            <a:ext cx="7487047" cy="994412"/>
          </a:xfrm>
          <a:prstGeom prst="rect">
            <a:avLst/>
          </a:prstGeom>
        </p:spPr>
        <p:txBody>
          <a:bodyPr lIns="0" tIns="0" rIns="0" bIns="0" rtlCol="0" anchor="t">
            <a:spAutoFit/>
          </a:bodyPr>
          <a:lstStyle/>
          <a:p>
            <a:pPr algn="ctr">
              <a:lnSpc>
                <a:spcPts val="8189"/>
              </a:lnSpc>
            </a:pPr>
            <a:r>
              <a:rPr lang="en-US" sz="5849">
                <a:solidFill>
                  <a:srgbClr val="493423"/>
                </a:solidFill>
                <a:latin typeface="Fraunces Semi-Bold"/>
              </a:rPr>
              <a:t>TRI THỨC NGỮ VĂN</a:t>
            </a:r>
          </a:p>
        </p:txBody>
      </p:sp>
      <p:sp>
        <p:nvSpPr>
          <p:cNvPr id="9" name="Freeform 9"/>
          <p:cNvSpPr/>
          <p:nvPr/>
        </p:nvSpPr>
        <p:spPr>
          <a:xfrm>
            <a:off x="1273718" y="2706829"/>
            <a:ext cx="14531606" cy="6370496"/>
          </a:xfrm>
          <a:custGeom>
            <a:avLst/>
            <a:gdLst/>
            <a:ahLst/>
            <a:cxnLst/>
            <a:rect l="l" t="t" r="r" b="b"/>
            <a:pathLst>
              <a:path w="14531606" h="6370496">
                <a:moveTo>
                  <a:pt x="0" y="0"/>
                </a:moveTo>
                <a:lnTo>
                  <a:pt x="14531606" y="0"/>
                </a:lnTo>
                <a:lnTo>
                  <a:pt x="14531606" y="6370496"/>
                </a:lnTo>
                <a:lnTo>
                  <a:pt x="0" y="6370496"/>
                </a:lnTo>
                <a:lnTo>
                  <a:pt x="0" y="0"/>
                </a:lnTo>
                <a:close/>
              </a:path>
            </a:pathLst>
          </a:custGeom>
          <a:blipFill>
            <a:blip r:embed="rId2"/>
            <a:stretch>
              <a:fillRect t="-62792" b="-62792"/>
            </a:stretch>
          </a:blipFill>
        </p:spPr>
        <p:txBody>
          <a:bodyPr/>
          <a:lstStyle/>
          <a:p>
            <a:endParaRPr lang="en-US"/>
          </a:p>
        </p:txBody>
      </p:sp>
      <p:sp>
        <p:nvSpPr>
          <p:cNvPr id="12" name="TextBox 12"/>
          <p:cNvSpPr txBox="1"/>
          <p:nvPr/>
        </p:nvSpPr>
        <p:spPr>
          <a:xfrm>
            <a:off x="3353899" y="3588794"/>
            <a:ext cx="11580202" cy="6154420"/>
          </a:xfrm>
          <a:prstGeom prst="rect">
            <a:avLst/>
          </a:prstGeom>
        </p:spPr>
        <p:txBody>
          <a:bodyPr lIns="0" tIns="0" rIns="0" bIns="0" rtlCol="0" anchor="t">
            <a:spAutoFit/>
          </a:bodyPr>
          <a:lstStyle/>
          <a:p>
            <a:pPr algn="just">
              <a:lnSpc>
                <a:spcPts val="6439"/>
              </a:lnSpc>
            </a:pPr>
            <a:r>
              <a:rPr lang="en-US" sz="4599">
                <a:solidFill>
                  <a:srgbClr val="493423"/>
                </a:solidFill>
                <a:latin typeface="#9Slide05 Aphrodite Pro"/>
              </a:rPr>
              <a:t>Nhiệm vụ 1:</a:t>
            </a:r>
          </a:p>
          <a:p>
            <a:pPr marL="928368" lvl="1" indent="-464184" algn="just">
              <a:lnSpc>
                <a:spcPts val="6019"/>
              </a:lnSpc>
              <a:buFont typeface="Arial"/>
              <a:buChar char="•"/>
            </a:pPr>
            <a:r>
              <a:rPr lang="en-US" sz="4299">
                <a:solidFill>
                  <a:srgbClr val="493423"/>
                </a:solidFill>
                <a:latin typeface="Roboto Condensed"/>
              </a:rPr>
              <a:t>Nhớ lại những đặc trưng của truyện ngắn đã học và thi tìm các yếu tố của truyện ngắn trên ma trận chữ (truyện, văn xuôi, tình huống, kết cấu, chi tiết, cốt truyện, nhân vật, đề tài, chủ đề, ngôn ngữ…)</a:t>
            </a:r>
          </a:p>
          <a:p>
            <a:pPr marL="928368" lvl="1" indent="-464184" algn="just">
              <a:lnSpc>
                <a:spcPts val="6019"/>
              </a:lnSpc>
              <a:buFont typeface="Arial"/>
              <a:buChar char="•"/>
            </a:pPr>
            <a:r>
              <a:rPr lang="en-US" sz="4299">
                <a:solidFill>
                  <a:srgbClr val="493423"/>
                </a:solidFill>
                <a:latin typeface="Roboto Condensed"/>
              </a:rPr>
              <a:t>Thời gian: 3 phút</a:t>
            </a:r>
          </a:p>
          <a:p>
            <a:pPr algn="just">
              <a:lnSpc>
                <a:spcPts val="6019"/>
              </a:lnSpc>
            </a:pPr>
            <a:endParaRPr lang="en-US" sz="4299">
              <a:solidFill>
                <a:srgbClr val="493423"/>
              </a:solidFill>
              <a:latin typeface="Roboto Condensed"/>
            </a:endParaRPr>
          </a:p>
          <a:p>
            <a:pPr algn="just">
              <a:lnSpc>
                <a:spcPts val="6019"/>
              </a:lnSpc>
            </a:pPr>
            <a:endParaRPr lang="en-US" sz="4299">
              <a:solidFill>
                <a:srgbClr val="493423"/>
              </a:solidFill>
              <a:latin typeface="Roboto Condensed"/>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344027" y="305939"/>
            <a:ext cx="17599947" cy="9675121"/>
            <a:chOff x="0" y="0"/>
            <a:chExt cx="23466595" cy="12900161"/>
          </a:xfrm>
        </p:grpSpPr>
        <p:sp>
          <p:nvSpPr>
            <p:cNvPr id="4" name="Freeform 4"/>
            <p:cNvSpPr/>
            <p:nvPr/>
          </p:nvSpPr>
          <p:spPr>
            <a:xfrm>
              <a:off x="0" y="0"/>
              <a:ext cx="16818977" cy="12900161"/>
            </a:xfrm>
            <a:custGeom>
              <a:avLst/>
              <a:gdLst/>
              <a:ahLst/>
              <a:cxnLst/>
              <a:rect l="l" t="t" r="r" b="b"/>
              <a:pathLst>
                <a:path w="16818977" h="12900161">
                  <a:moveTo>
                    <a:pt x="0" y="0"/>
                  </a:moveTo>
                  <a:lnTo>
                    <a:pt x="16818977" y="0"/>
                  </a:lnTo>
                  <a:lnTo>
                    <a:pt x="16818977" y="12900161"/>
                  </a:lnTo>
                  <a:lnTo>
                    <a:pt x="0" y="12900161"/>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931659" y="0"/>
              <a:ext cx="7534937" cy="12900161"/>
            </a:xfrm>
            <a:custGeom>
              <a:avLst/>
              <a:gdLst/>
              <a:ahLst/>
              <a:cxnLst/>
              <a:rect l="l" t="t" r="r" b="b"/>
              <a:pathLst>
                <a:path w="7534937" h="12900161">
                  <a:moveTo>
                    <a:pt x="0" y="0"/>
                  </a:moveTo>
                  <a:lnTo>
                    <a:pt x="7534936" y="0"/>
                  </a:lnTo>
                  <a:lnTo>
                    <a:pt x="7534936" y="12900161"/>
                  </a:lnTo>
                  <a:lnTo>
                    <a:pt x="0" y="12900161"/>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AutoShape 6"/>
          <p:cNvSpPr/>
          <p:nvPr/>
        </p:nvSpPr>
        <p:spPr>
          <a:xfrm>
            <a:off x="1616197" y="3504971"/>
            <a:ext cx="14432498" cy="0"/>
          </a:xfrm>
          <a:prstGeom prst="line">
            <a:avLst/>
          </a:prstGeom>
          <a:ln w="19050" cap="rnd">
            <a:solidFill>
              <a:srgbClr val="222222"/>
            </a:solidFill>
            <a:prstDash val="solid"/>
            <a:headEnd type="none" w="sm" len="sm"/>
            <a:tailEnd type="none" w="sm" len="sm"/>
          </a:ln>
        </p:spPr>
        <p:txBody>
          <a:bodyPr/>
          <a:lstStyle/>
          <a:p>
            <a:endParaRPr lang="en-US"/>
          </a:p>
        </p:txBody>
      </p:sp>
      <p:grpSp>
        <p:nvGrpSpPr>
          <p:cNvPr id="7" name="Group 7"/>
          <p:cNvGrpSpPr/>
          <p:nvPr/>
        </p:nvGrpSpPr>
        <p:grpSpPr>
          <a:xfrm>
            <a:off x="1470760" y="3369059"/>
            <a:ext cx="290874" cy="29087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2222"/>
            </a:solidFill>
          </p:spPr>
          <p:txBody>
            <a:bodyPr/>
            <a:lstStyle/>
            <a:p>
              <a:endParaRPr lang="en-US"/>
            </a:p>
          </p:txBody>
        </p:sp>
      </p:grpSp>
      <p:grpSp>
        <p:nvGrpSpPr>
          <p:cNvPr id="9" name="Group 9"/>
          <p:cNvGrpSpPr/>
          <p:nvPr/>
        </p:nvGrpSpPr>
        <p:grpSpPr>
          <a:xfrm>
            <a:off x="6120461" y="3360829"/>
            <a:ext cx="269235" cy="269235"/>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2222"/>
            </a:solidFill>
          </p:spPr>
          <p:txBody>
            <a:bodyPr/>
            <a:lstStyle/>
            <a:p>
              <a:endParaRPr lang="en-US"/>
            </a:p>
          </p:txBody>
        </p:sp>
      </p:grpSp>
      <p:grpSp>
        <p:nvGrpSpPr>
          <p:cNvPr id="11" name="Group 11"/>
          <p:cNvGrpSpPr/>
          <p:nvPr/>
        </p:nvGrpSpPr>
        <p:grpSpPr>
          <a:xfrm>
            <a:off x="10102018" y="3369059"/>
            <a:ext cx="290874" cy="29087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2222"/>
            </a:solidFill>
          </p:spPr>
          <p:txBody>
            <a:bodyPr/>
            <a:lstStyle/>
            <a:p>
              <a:endParaRPr lang="en-US"/>
            </a:p>
          </p:txBody>
        </p:sp>
      </p:grpSp>
      <p:grpSp>
        <p:nvGrpSpPr>
          <p:cNvPr id="13" name="Group 13"/>
          <p:cNvGrpSpPr/>
          <p:nvPr/>
        </p:nvGrpSpPr>
        <p:grpSpPr>
          <a:xfrm>
            <a:off x="15757821" y="3330959"/>
            <a:ext cx="290874" cy="29087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22222"/>
            </a:solidFill>
          </p:spPr>
          <p:txBody>
            <a:bodyPr/>
            <a:lstStyle/>
            <a:p>
              <a:endParaRPr lang="en-US"/>
            </a:p>
          </p:txBody>
        </p:sp>
      </p:grpSp>
      <p:sp>
        <p:nvSpPr>
          <p:cNvPr id="16" name="Freeform 16"/>
          <p:cNvSpPr/>
          <p:nvPr/>
        </p:nvSpPr>
        <p:spPr>
          <a:xfrm rot="-4279549">
            <a:off x="8641381" y="9546994"/>
            <a:ext cx="3212148" cy="2738356"/>
          </a:xfrm>
          <a:custGeom>
            <a:avLst/>
            <a:gdLst/>
            <a:ahLst/>
            <a:cxnLst/>
            <a:rect l="l" t="t" r="r" b="b"/>
            <a:pathLst>
              <a:path w="3212148" h="2738356">
                <a:moveTo>
                  <a:pt x="0" y="0"/>
                </a:moveTo>
                <a:lnTo>
                  <a:pt x="3212148" y="0"/>
                </a:lnTo>
                <a:lnTo>
                  <a:pt x="3212148" y="2738356"/>
                </a:lnTo>
                <a:lnTo>
                  <a:pt x="0" y="27383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TextBox 19"/>
          <p:cNvSpPr txBox="1"/>
          <p:nvPr/>
        </p:nvSpPr>
        <p:spPr>
          <a:xfrm>
            <a:off x="590620" y="895350"/>
            <a:ext cx="12192381" cy="1137281"/>
          </a:xfrm>
          <a:prstGeom prst="rect">
            <a:avLst/>
          </a:prstGeom>
        </p:spPr>
        <p:txBody>
          <a:bodyPr lIns="0" tIns="0" rIns="0" bIns="0" rtlCol="0" anchor="t">
            <a:spAutoFit/>
          </a:bodyPr>
          <a:lstStyle/>
          <a:p>
            <a:pPr algn="ctr">
              <a:lnSpc>
                <a:spcPts val="9240"/>
              </a:lnSpc>
              <a:spcBef>
                <a:spcPct val="0"/>
              </a:spcBef>
            </a:pPr>
            <a:r>
              <a:rPr lang="en-US" sz="6600" dirty="0">
                <a:solidFill>
                  <a:srgbClr val="493423"/>
                </a:solidFill>
                <a:latin typeface="Fraunces Bold"/>
              </a:rPr>
              <a:t>3. KHÁM PHÁ VĂN BẢN</a:t>
            </a:r>
          </a:p>
        </p:txBody>
      </p:sp>
      <p:sp>
        <p:nvSpPr>
          <p:cNvPr id="20" name="TextBox 20"/>
          <p:cNvSpPr txBox="1"/>
          <p:nvPr/>
        </p:nvSpPr>
        <p:spPr>
          <a:xfrm>
            <a:off x="2779918" y="2167466"/>
            <a:ext cx="5830681" cy="936154"/>
          </a:xfrm>
          <a:prstGeom prst="rect">
            <a:avLst/>
          </a:prstGeom>
        </p:spPr>
        <p:txBody>
          <a:bodyPr wrap="square" lIns="0" tIns="0" rIns="0" bIns="0" rtlCol="0" anchor="t">
            <a:spAutoFit/>
          </a:bodyPr>
          <a:lstStyle/>
          <a:p>
            <a:pPr algn="ctr">
              <a:lnSpc>
                <a:spcPts val="7280"/>
              </a:lnSpc>
              <a:spcBef>
                <a:spcPct val="0"/>
              </a:spcBef>
            </a:pPr>
            <a:r>
              <a:rPr lang="en-US" sz="5200" dirty="0" err="1">
                <a:solidFill>
                  <a:srgbClr val="493423"/>
                </a:solidFill>
                <a:latin typeface="#9Slide05 Aphrodite Pro"/>
              </a:rPr>
              <a:t>Nhiệm</a:t>
            </a:r>
            <a:r>
              <a:rPr lang="en-US" sz="5200" dirty="0">
                <a:solidFill>
                  <a:srgbClr val="493423"/>
                </a:solidFill>
                <a:latin typeface="#9Slide05 Aphrodite Pro"/>
              </a:rPr>
              <a:t> </a:t>
            </a:r>
            <a:r>
              <a:rPr lang="en-US" sz="5200" dirty="0" err="1">
                <a:solidFill>
                  <a:srgbClr val="493423"/>
                </a:solidFill>
                <a:latin typeface="#9Slide05 Aphrodite Pro"/>
              </a:rPr>
              <a:t>vụ</a:t>
            </a:r>
            <a:r>
              <a:rPr lang="en-US" sz="5200" dirty="0">
                <a:solidFill>
                  <a:srgbClr val="493423"/>
                </a:solidFill>
                <a:latin typeface="#9Slide05 Aphrodite Pro"/>
              </a:rPr>
              <a:t> 3:</a:t>
            </a:r>
          </a:p>
        </p:txBody>
      </p:sp>
      <p:sp>
        <p:nvSpPr>
          <p:cNvPr id="21" name="TextBox 21"/>
          <p:cNvSpPr txBox="1"/>
          <p:nvPr/>
        </p:nvSpPr>
        <p:spPr>
          <a:xfrm>
            <a:off x="847793" y="4124148"/>
            <a:ext cx="3057996" cy="4451859"/>
          </a:xfrm>
          <a:prstGeom prst="rect">
            <a:avLst/>
          </a:prstGeom>
        </p:spPr>
        <p:txBody>
          <a:bodyPr lIns="0" tIns="0" rIns="0" bIns="0" rtlCol="0" anchor="t">
            <a:spAutoFit/>
          </a:bodyPr>
          <a:lstStyle/>
          <a:p>
            <a:pPr algn="ctr">
              <a:lnSpc>
                <a:spcPts val="5040"/>
              </a:lnSpc>
              <a:spcBef>
                <a:spcPct val="0"/>
              </a:spcBef>
            </a:pPr>
            <a:r>
              <a:rPr lang="en-US" sz="3600">
                <a:solidFill>
                  <a:srgbClr val="493423"/>
                </a:solidFill>
                <a:latin typeface="Roboto Condensed Bold"/>
              </a:rPr>
              <a:t>Nhóm 1: </a:t>
            </a:r>
          </a:p>
          <a:p>
            <a:pPr algn="just">
              <a:lnSpc>
                <a:spcPts val="5040"/>
              </a:lnSpc>
              <a:spcBef>
                <a:spcPct val="0"/>
              </a:spcBef>
            </a:pPr>
            <a:r>
              <a:rPr lang="en-US" sz="3600">
                <a:solidFill>
                  <a:srgbClr val="493423"/>
                </a:solidFill>
                <a:latin typeface="Roboto Condensed"/>
              </a:rPr>
              <a:t>Sơ đồ hóa các sự việc chính trong truyện ngắn Lão Hạc. Nhận xét trình tự các sự việc trên.</a:t>
            </a:r>
          </a:p>
        </p:txBody>
      </p:sp>
      <p:sp>
        <p:nvSpPr>
          <p:cNvPr id="22" name="TextBox 22"/>
          <p:cNvSpPr txBox="1"/>
          <p:nvPr/>
        </p:nvSpPr>
        <p:spPr>
          <a:xfrm>
            <a:off x="4845559" y="4124148"/>
            <a:ext cx="3088274" cy="3813702"/>
          </a:xfrm>
          <a:prstGeom prst="rect">
            <a:avLst/>
          </a:prstGeom>
        </p:spPr>
        <p:txBody>
          <a:bodyPr lIns="0" tIns="0" rIns="0" bIns="0" rtlCol="0" anchor="t">
            <a:spAutoFit/>
          </a:bodyPr>
          <a:lstStyle/>
          <a:p>
            <a:pPr algn="ctr">
              <a:lnSpc>
                <a:spcPts val="5040"/>
              </a:lnSpc>
              <a:spcBef>
                <a:spcPct val="0"/>
              </a:spcBef>
            </a:pPr>
            <a:r>
              <a:rPr lang="en-US" sz="3600">
                <a:solidFill>
                  <a:srgbClr val="493423"/>
                </a:solidFill>
                <a:latin typeface="Roboto Condensed Bold"/>
              </a:rPr>
              <a:t>Nhóm 2:</a:t>
            </a:r>
            <a:r>
              <a:rPr lang="en-US" sz="3600">
                <a:solidFill>
                  <a:srgbClr val="493423"/>
                </a:solidFill>
                <a:latin typeface="Roboto Condensed"/>
              </a:rPr>
              <a:t> </a:t>
            </a:r>
          </a:p>
          <a:p>
            <a:pPr algn="just">
              <a:lnSpc>
                <a:spcPts val="5040"/>
              </a:lnSpc>
              <a:spcBef>
                <a:spcPct val="0"/>
              </a:spcBef>
            </a:pPr>
            <a:r>
              <a:rPr lang="en-US" sz="3600">
                <a:solidFill>
                  <a:srgbClr val="493423"/>
                </a:solidFill>
                <a:latin typeface="Roboto Condensed"/>
              </a:rPr>
              <a:t>Tìm hiểu nhân vật lão Hạc (hoàn thành bảng – phiếu học tập số 2)</a:t>
            </a:r>
          </a:p>
        </p:txBody>
      </p:sp>
      <p:sp>
        <p:nvSpPr>
          <p:cNvPr id="23" name="TextBox 23"/>
          <p:cNvSpPr txBox="1"/>
          <p:nvPr/>
        </p:nvSpPr>
        <p:spPr>
          <a:xfrm>
            <a:off x="9144000" y="4124148"/>
            <a:ext cx="2786538" cy="3813702"/>
          </a:xfrm>
          <a:prstGeom prst="rect">
            <a:avLst/>
          </a:prstGeom>
        </p:spPr>
        <p:txBody>
          <a:bodyPr lIns="0" tIns="0" rIns="0" bIns="0" rtlCol="0" anchor="t">
            <a:spAutoFit/>
          </a:bodyPr>
          <a:lstStyle/>
          <a:p>
            <a:pPr algn="ctr">
              <a:lnSpc>
                <a:spcPts val="5040"/>
              </a:lnSpc>
              <a:spcBef>
                <a:spcPct val="0"/>
              </a:spcBef>
            </a:pPr>
            <a:r>
              <a:rPr lang="en-US" sz="3600">
                <a:solidFill>
                  <a:srgbClr val="493423"/>
                </a:solidFill>
                <a:latin typeface="Roboto Condensed Bold"/>
              </a:rPr>
              <a:t>Nhóm 3: </a:t>
            </a:r>
          </a:p>
          <a:p>
            <a:pPr algn="just">
              <a:lnSpc>
                <a:spcPts val="5040"/>
              </a:lnSpc>
              <a:spcBef>
                <a:spcPct val="0"/>
              </a:spcBef>
            </a:pPr>
            <a:r>
              <a:rPr lang="en-US" sz="3600">
                <a:solidFill>
                  <a:srgbClr val="493423"/>
                </a:solidFill>
                <a:latin typeface="Roboto Condensed"/>
              </a:rPr>
              <a:t>Tìm hiểu nhân vật ông giáo (hoàn thành bảng – phiếu học tập số 3)</a:t>
            </a:r>
          </a:p>
        </p:txBody>
      </p:sp>
      <p:sp>
        <p:nvSpPr>
          <p:cNvPr id="24" name="TextBox 24"/>
          <p:cNvSpPr txBox="1"/>
          <p:nvPr/>
        </p:nvSpPr>
        <p:spPr>
          <a:xfrm>
            <a:off x="12381587" y="3805069"/>
            <a:ext cx="5099826" cy="5728172"/>
          </a:xfrm>
          <a:prstGeom prst="rect">
            <a:avLst/>
          </a:prstGeom>
        </p:spPr>
        <p:txBody>
          <a:bodyPr lIns="0" tIns="0" rIns="0" bIns="0" rtlCol="0" anchor="t">
            <a:spAutoFit/>
          </a:bodyPr>
          <a:lstStyle/>
          <a:p>
            <a:pPr algn="ctr">
              <a:lnSpc>
                <a:spcPts val="5040"/>
              </a:lnSpc>
              <a:spcBef>
                <a:spcPct val="0"/>
              </a:spcBef>
            </a:pPr>
            <a:r>
              <a:rPr lang="en-US" sz="3600">
                <a:solidFill>
                  <a:srgbClr val="493423"/>
                </a:solidFill>
                <a:latin typeface="Roboto Condensed Bold"/>
              </a:rPr>
              <a:t>Nhóm 4: </a:t>
            </a:r>
          </a:p>
          <a:p>
            <a:pPr marL="777240" lvl="1" indent="-388620" algn="just">
              <a:lnSpc>
                <a:spcPts val="5040"/>
              </a:lnSpc>
              <a:buFont typeface="Arial"/>
              <a:buChar char="•"/>
            </a:pPr>
            <a:r>
              <a:rPr lang="en-US" sz="3600">
                <a:solidFill>
                  <a:srgbClr val="493423"/>
                </a:solidFill>
                <a:latin typeface="Roboto Condensed"/>
              </a:rPr>
              <a:t>Nhân vật người lão Hạc chủ yếu được miêu tả qua lời kể của nhân vật nào? Việc lựa chọn người kể chuyện như vậy có tác dụng gì?</a:t>
            </a:r>
          </a:p>
          <a:p>
            <a:pPr marL="777240" lvl="1" indent="-388620" algn="just">
              <a:lnSpc>
                <a:spcPts val="5040"/>
              </a:lnSpc>
              <a:buFont typeface="Arial"/>
              <a:buChar char="•"/>
            </a:pPr>
            <a:r>
              <a:rPr lang="en-US" sz="3600">
                <a:solidFill>
                  <a:srgbClr val="493423"/>
                </a:solidFill>
                <a:latin typeface="Roboto Condensed"/>
              </a:rPr>
              <a:t>Tìm hiểu nghệ thuật đặc sắc của truyện.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0" y="314100"/>
            <a:ext cx="17803858" cy="9787216"/>
            <a:chOff x="0" y="0"/>
            <a:chExt cx="23738477" cy="13049621"/>
          </a:xfrm>
        </p:grpSpPr>
        <p:sp>
          <p:nvSpPr>
            <p:cNvPr id="4" name="Freeform 4"/>
            <p:cNvSpPr/>
            <p:nvPr/>
          </p:nvSpPr>
          <p:spPr>
            <a:xfrm>
              <a:off x="0" y="0"/>
              <a:ext cx="17013840" cy="13049621"/>
            </a:xfrm>
            <a:custGeom>
              <a:avLst/>
              <a:gdLst/>
              <a:ahLst/>
              <a:cxnLst/>
              <a:rect l="l" t="t" r="r" b="b"/>
              <a:pathLst>
                <a:path w="17013840" h="13049621">
                  <a:moveTo>
                    <a:pt x="0" y="0"/>
                  </a:moveTo>
                  <a:lnTo>
                    <a:pt x="17013840" y="0"/>
                  </a:lnTo>
                  <a:lnTo>
                    <a:pt x="17013840" y="13049621"/>
                  </a:lnTo>
                  <a:lnTo>
                    <a:pt x="0" y="13049621"/>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6116241" y="0"/>
              <a:ext cx="7622236" cy="13049621"/>
            </a:xfrm>
            <a:custGeom>
              <a:avLst/>
              <a:gdLst/>
              <a:ahLst/>
              <a:cxnLst/>
              <a:rect l="l" t="t" r="r" b="b"/>
              <a:pathLst>
                <a:path w="7622236" h="13049621">
                  <a:moveTo>
                    <a:pt x="0" y="0"/>
                  </a:moveTo>
                  <a:lnTo>
                    <a:pt x="7622236" y="0"/>
                  </a:lnTo>
                  <a:lnTo>
                    <a:pt x="7622236" y="13049621"/>
                  </a:lnTo>
                  <a:lnTo>
                    <a:pt x="0" y="13049621"/>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rot="2905390">
            <a:off x="4099209" y="8875763"/>
            <a:ext cx="420347" cy="2289020"/>
          </a:xfrm>
          <a:custGeom>
            <a:avLst/>
            <a:gdLst/>
            <a:ahLst/>
            <a:cxnLst/>
            <a:rect l="l" t="t" r="r" b="b"/>
            <a:pathLst>
              <a:path w="420347" h="2289020">
                <a:moveTo>
                  <a:pt x="0" y="0"/>
                </a:moveTo>
                <a:lnTo>
                  <a:pt x="420347" y="0"/>
                </a:lnTo>
                <a:lnTo>
                  <a:pt x="420347" y="2289019"/>
                </a:lnTo>
                <a:lnTo>
                  <a:pt x="0" y="22890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10800000">
            <a:off x="15141386" y="8594153"/>
            <a:ext cx="2779759" cy="1647639"/>
          </a:xfrm>
          <a:custGeom>
            <a:avLst/>
            <a:gdLst/>
            <a:ahLst/>
            <a:cxnLst/>
            <a:rect l="l" t="t" r="r" b="b"/>
            <a:pathLst>
              <a:path w="2779759" h="1647639">
                <a:moveTo>
                  <a:pt x="0" y="0"/>
                </a:moveTo>
                <a:lnTo>
                  <a:pt x="2779759" y="0"/>
                </a:lnTo>
                <a:lnTo>
                  <a:pt x="2779759" y="1647639"/>
                </a:lnTo>
                <a:lnTo>
                  <a:pt x="0" y="16476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901679" y="2824724"/>
            <a:ext cx="15988145" cy="899333"/>
          </a:xfrm>
          <a:custGeom>
            <a:avLst/>
            <a:gdLst/>
            <a:ahLst/>
            <a:cxnLst/>
            <a:rect l="l" t="t" r="r" b="b"/>
            <a:pathLst>
              <a:path w="15988145" h="899333">
                <a:moveTo>
                  <a:pt x="0" y="0"/>
                </a:moveTo>
                <a:lnTo>
                  <a:pt x="15988146" y="0"/>
                </a:lnTo>
                <a:lnTo>
                  <a:pt x="15988146" y="899334"/>
                </a:lnTo>
                <a:lnTo>
                  <a:pt x="0" y="8993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14955723" y="3966936"/>
            <a:ext cx="2303577" cy="2537387"/>
          </a:xfrm>
          <a:prstGeom prst="rect">
            <a:avLst/>
          </a:prstGeom>
        </p:spPr>
        <p:txBody>
          <a:bodyPr lIns="0" tIns="0" rIns="0" bIns="0" rtlCol="0" anchor="t">
            <a:spAutoFit/>
          </a:bodyPr>
          <a:lstStyle/>
          <a:p>
            <a:pPr algn="ctr">
              <a:lnSpc>
                <a:spcPts val="5040"/>
              </a:lnSpc>
              <a:spcBef>
                <a:spcPct val="0"/>
              </a:spcBef>
            </a:pPr>
            <a:r>
              <a:rPr lang="en-US" sz="3600" dirty="0" err="1">
                <a:solidFill>
                  <a:srgbClr val="493423"/>
                </a:solidFill>
                <a:latin typeface="Roboto Condensed"/>
              </a:rPr>
              <a:t>Lão</a:t>
            </a:r>
            <a:r>
              <a:rPr lang="en-US" sz="3600" dirty="0">
                <a:solidFill>
                  <a:srgbClr val="493423"/>
                </a:solidFill>
                <a:latin typeface="Roboto Condensed"/>
              </a:rPr>
              <a:t> </a:t>
            </a:r>
            <a:r>
              <a:rPr lang="en-US" sz="3600" dirty="0" err="1">
                <a:solidFill>
                  <a:srgbClr val="493423"/>
                </a:solidFill>
                <a:latin typeface="Roboto Condensed"/>
              </a:rPr>
              <a:t>kết</a:t>
            </a:r>
            <a:r>
              <a:rPr lang="en-US" sz="3600" dirty="0">
                <a:solidFill>
                  <a:srgbClr val="493423"/>
                </a:solidFill>
                <a:latin typeface="Roboto Condensed"/>
              </a:rPr>
              <a:t> </a:t>
            </a:r>
            <a:r>
              <a:rPr lang="en-US" sz="3600" dirty="0" err="1">
                <a:solidFill>
                  <a:srgbClr val="493423"/>
                </a:solidFill>
                <a:latin typeface="Roboto Condensed"/>
              </a:rPr>
              <a:t>thúc</a:t>
            </a:r>
            <a:r>
              <a:rPr lang="en-US" sz="3600" dirty="0">
                <a:solidFill>
                  <a:srgbClr val="493423"/>
                </a:solidFill>
                <a:latin typeface="Roboto Condensed"/>
              </a:rPr>
              <a:t> </a:t>
            </a:r>
            <a:r>
              <a:rPr lang="en-US" sz="3600" dirty="0" err="1">
                <a:solidFill>
                  <a:srgbClr val="493423"/>
                </a:solidFill>
                <a:latin typeface="Roboto Condensed"/>
              </a:rPr>
              <a:t>cuộc</a:t>
            </a:r>
            <a:r>
              <a:rPr lang="en-US" sz="3600" dirty="0">
                <a:solidFill>
                  <a:srgbClr val="493423"/>
                </a:solidFill>
                <a:latin typeface="Roboto Condensed"/>
              </a:rPr>
              <a:t> </a:t>
            </a:r>
            <a:r>
              <a:rPr lang="en-US" sz="3600" dirty="0" err="1">
                <a:solidFill>
                  <a:srgbClr val="493423"/>
                </a:solidFill>
                <a:latin typeface="Roboto Condensed"/>
              </a:rPr>
              <a:t>đời</a:t>
            </a:r>
            <a:r>
              <a:rPr lang="en-US" sz="3600" dirty="0">
                <a:solidFill>
                  <a:srgbClr val="493423"/>
                </a:solidFill>
                <a:latin typeface="Roboto Condensed"/>
              </a:rPr>
              <a:t> </a:t>
            </a:r>
            <a:r>
              <a:rPr lang="en-US" sz="3600" dirty="0" err="1">
                <a:solidFill>
                  <a:srgbClr val="493423"/>
                </a:solidFill>
                <a:latin typeface="Roboto Condensed"/>
              </a:rPr>
              <a:t>mình</a:t>
            </a:r>
            <a:r>
              <a:rPr lang="en-US" sz="3600" dirty="0">
                <a:solidFill>
                  <a:srgbClr val="493423"/>
                </a:solidFill>
                <a:latin typeface="Roboto Condensed"/>
              </a:rPr>
              <a:t> </a:t>
            </a:r>
            <a:r>
              <a:rPr lang="en-US" sz="3600" dirty="0" err="1">
                <a:solidFill>
                  <a:srgbClr val="493423"/>
                </a:solidFill>
                <a:latin typeface="Roboto Condensed"/>
              </a:rPr>
              <a:t>bằng</a:t>
            </a:r>
            <a:r>
              <a:rPr lang="en-US" sz="3600" dirty="0">
                <a:solidFill>
                  <a:srgbClr val="493423"/>
                </a:solidFill>
                <a:latin typeface="Roboto Condensed"/>
              </a:rPr>
              <a:t> </a:t>
            </a:r>
            <a:r>
              <a:rPr lang="en-US" sz="3600" dirty="0" err="1">
                <a:solidFill>
                  <a:srgbClr val="493423"/>
                </a:solidFill>
                <a:latin typeface="Roboto Condensed"/>
              </a:rPr>
              <a:t>bả</a:t>
            </a:r>
            <a:r>
              <a:rPr lang="en-US" sz="3600" dirty="0">
                <a:solidFill>
                  <a:srgbClr val="493423"/>
                </a:solidFill>
                <a:latin typeface="Roboto Condensed"/>
              </a:rPr>
              <a:t> </a:t>
            </a:r>
            <a:r>
              <a:rPr lang="en-US" sz="3600" dirty="0" err="1">
                <a:solidFill>
                  <a:srgbClr val="493423"/>
                </a:solidFill>
                <a:latin typeface="Roboto Condensed"/>
              </a:rPr>
              <a:t>chó</a:t>
            </a:r>
            <a:r>
              <a:rPr lang="en-US" sz="3600" dirty="0">
                <a:solidFill>
                  <a:srgbClr val="493423"/>
                </a:solidFill>
                <a:latin typeface="Roboto Condensed"/>
              </a:rPr>
              <a:t>.</a:t>
            </a:r>
          </a:p>
        </p:txBody>
      </p:sp>
      <p:sp>
        <p:nvSpPr>
          <p:cNvPr id="12" name="TextBox 12"/>
          <p:cNvSpPr txBox="1"/>
          <p:nvPr/>
        </p:nvSpPr>
        <p:spPr>
          <a:xfrm>
            <a:off x="1435370" y="636094"/>
            <a:ext cx="9537430" cy="936154"/>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
        <p:nvSpPr>
          <p:cNvPr id="13" name="TextBox 13"/>
          <p:cNvSpPr txBox="1"/>
          <p:nvPr/>
        </p:nvSpPr>
        <p:spPr>
          <a:xfrm>
            <a:off x="1435370" y="1694622"/>
            <a:ext cx="3746230" cy="750497"/>
          </a:xfrm>
          <a:prstGeom prst="rect">
            <a:avLst/>
          </a:prstGeom>
        </p:spPr>
        <p:txBody>
          <a:bodyPr wrap="square" lIns="0" tIns="0" rIns="0" bIns="0" rtlCol="0" anchor="t">
            <a:spAutoFit/>
          </a:bodyPr>
          <a:lstStyle/>
          <a:p>
            <a:pPr algn="ctr">
              <a:lnSpc>
                <a:spcPts val="5880"/>
              </a:lnSpc>
              <a:spcBef>
                <a:spcPct val="0"/>
              </a:spcBef>
            </a:pPr>
            <a:r>
              <a:rPr lang="en-US" sz="4200" dirty="0">
                <a:solidFill>
                  <a:srgbClr val="493423"/>
                </a:solidFill>
                <a:latin typeface="#9Slide05 Aphrodite Pro"/>
              </a:rPr>
              <a:t>b. </a:t>
            </a:r>
            <a:r>
              <a:rPr lang="en-US" sz="4200" dirty="0" err="1">
                <a:solidFill>
                  <a:srgbClr val="493423"/>
                </a:solidFill>
                <a:latin typeface="#9Slide05 Aphrodite Pro"/>
              </a:rPr>
              <a:t>Cốt</a:t>
            </a:r>
            <a:r>
              <a:rPr lang="en-US" sz="4200" dirty="0">
                <a:solidFill>
                  <a:srgbClr val="493423"/>
                </a:solidFill>
                <a:latin typeface="#9Slide05 Aphrodite Pro"/>
              </a:rPr>
              <a:t> </a:t>
            </a:r>
            <a:r>
              <a:rPr lang="en-US" sz="4200" dirty="0" err="1">
                <a:solidFill>
                  <a:srgbClr val="493423"/>
                </a:solidFill>
                <a:latin typeface="#9Slide05 Aphrodite Pro"/>
              </a:rPr>
              <a:t>truyện</a:t>
            </a:r>
            <a:endParaRPr lang="en-US" sz="4200" dirty="0">
              <a:solidFill>
                <a:srgbClr val="493423"/>
              </a:solidFill>
              <a:latin typeface="#9Slide05 Aphrodite Pro"/>
            </a:endParaRPr>
          </a:p>
        </p:txBody>
      </p:sp>
      <p:sp>
        <p:nvSpPr>
          <p:cNvPr id="14" name="TextBox 14"/>
          <p:cNvSpPr txBox="1"/>
          <p:nvPr/>
        </p:nvSpPr>
        <p:spPr>
          <a:xfrm>
            <a:off x="512496" y="3921216"/>
            <a:ext cx="3983231" cy="5728172"/>
          </a:xfrm>
          <a:prstGeom prst="rect">
            <a:avLst/>
          </a:prstGeom>
        </p:spPr>
        <p:txBody>
          <a:bodyPr lIns="0" tIns="0" rIns="0" bIns="0" rtlCol="0" anchor="t">
            <a:spAutoFit/>
          </a:bodyPr>
          <a:lstStyle/>
          <a:p>
            <a:pPr algn="ctr">
              <a:lnSpc>
                <a:spcPts val="5040"/>
              </a:lnSpc>
              <a:spcBef>
                <a:spcPct val="0"/>
              </a:spcBef>
            </a:pPr>
            <a:r>
              <a:rPr lang="en-US" sz="3600" dirty="0" err="1">
                <a:solidFill>
                  <a:srgbClr val="493423"/>
                </a:solidFill>
                <a:latin typeface="Roboto Condensed"/>
              </a:rPr>
              <a:t>Vợ</a:t>
            </a:r>
            <a:r>
              <a:rPr lang="en-US" sz="3600" dirty="0">
                <a:solidFill>
                  <a:srgbClr val="493423"/>
                </a:solidFill>
                <a:latin typeface="Roboto Condensed"/>
              </a:rPr>
              <a:t> </a:t>
            </a:r>
            <a:r>
              <a:rPr lang="en-US" sz="3600" dirty="0" err="1">
                <a:solidFill>
                  <a:srgbClr val="493423"/>
                </a:solidFill>
                <a:latin typeface="Roboto Condensed"/>
              </a:rPr>
              <a:t>đã</a:t>
            </a:r>
            <a:r>
              <a:rPr lang="en-US" sz="3600" dirty="0">
                <a:solidFill>
                  <a:srgbClr val="493423"/>
                </a:solidFill>
                <a:latin typeface="Roboto Condensed"/>
              </a:rPr>
              <a:t> </a:t>
            </a:r>
            <a:r>
              <a:rPr lang="en-US" sz="3600" dirty="0" err="1">
                <a:solidFill>
                  <a:srgbClr val="493423"/>
                </a:solidFill>
                <a:latin typeface="Roboto Condensed"/>
              </a:rPr>
              <a:t>mất</a:t>
            </a:r>
            <a:r>
              <a:rPr lang="en-US" sz="3600" dirty="0">
                <a:solidFill>
                  <a:srgbClr val="493423"/>
                </a:solidFill>
                <a:latin typeface="Roboto Condensed"/>
              </a:rPr>
              <a:t>, con </a:t>
            </a:r>
            <a:r>
              <a:rPr lang="en-US" sz="3600" dirty="0" err="1">
                <a:solidFill>
                  <a:srgbClr val="493423"/>
                </a:solidFill>
                <a:latin typeface="Roboto Condensed"/>
              </a:rPr>
              <a:t>trai</a:t>
            </a:r>
            <a:r>
              <a:rPr lang="en-US" sz="3600" dirty="0">
                <a:solidFill>
                  <a:srgbClr val="493423"/>
                </a:solidFill>
                <a:latin typeface="Roboto Condensed"/>
              </a:rPr>
              <a:t> </a:t>
            </a:r>
            <a:r>
              <a:rPr lang="en-US" sz="3600" dirty="0" err="1">
                <a:solidFill>
                  <a:srgbClr val="493423"/>
                </a:solidFill>
                <a:latin typeface="Roboto Condensed"/>
              </a:rPr>
              <a:t>vì</a:t>
            </a:r>
            <a:r>
              <a:rPr lang="en-US" sz="3600" dirty="0">
                <a:solidFill>
                  <a:srgbClr val="493423"/>
                </a:solidFill>
                <a:latin typeface="Roboto Condensed"/>
              </a:rPr>
              <a:t> </a:t>
            </a:r>
            <a:r>
              <a:rPr lang="en-US" sz="3600" dirty="0" err="1">
                <a:solidFill>
                  <a:srgbClr val="493423"/>
                </a:solidFill>
                <a:latin typeface="Roboto Condensed"/>
              </a:rPr>
              <a:t>nghèo</a:t>
            </a:r>
            <a:r>
              <a:rPr lang="en-US" sz="3600" dirty="0">
                <a:solidFill>
                  <a:srgbClr val="493423"/>
                </a:solidFill>
                <a:latin typeface="Roboto Condensed"/>
              </a:rPr>
              <a:t> </a:t>
            </a:r>
            <a:r>
              <a:rPr lang="en-US" sz="3600" dirty="0" err="1">
                <a:solidFill>
                  <a:srgbClr val="493423"/>
                </a:solidFill>
                <a:latin typeface="Roboto Condensed"/>
              </a:rPr>
              <a:t>mà</a:t>
            </a:r>
            <a:r>
              <a:rPr lang="en-US" sz="3600" dirty="0">
                <a:solidFill>
                  <a:srgbClr val="493423"/>
                </a:solidFill>
                <a:latin typeface="Roboto Condensed"/>
              </a:rPr>
              <a:t> </a:t>
            </a:r>
            <a:r>
              <a:rPr lang="en-US" sz="3600" dirty="0" err="1">
                <a:solidFill>
                  <a:srgbClr val="493423"/>
                </a:solidFill>
                <a:latin typeface="Roboto Condensed"/>
              </a:rPr>
              <a:t>không</a:t>
            </a:r>
            <a:r>
              <a:rPr lang="en-US" sz="3600" dirty="0">
                <a:solidFill>
                  <a:srgbClr val="493423"/>
                </a:solidFill>
                <a:latin typeface="Roboto Condensed"/>
              </a:rPr>
              <a:t> </a:t>
            </a:r>
            <a:r>
              <a:rPr lang="en-US" sz="3600" dirty="0" err="1">
                <a:solidFill>
                  <a:srgbClr val="493423"/>
                </a:solidFill>
                <a:latin typeface="Roboto Condensed"/>
              </a:rPr>
              <a:t>lấy</a:t>
            </a:r>
            <a:r>
              <a:rPr lang="en-US" sz="3600" dirty="0">
                <a:solidFill>
                  <a:srgbClr val="493423"/>
                </a:solidFill>
                <a:latin typeface="Roboto Condensed"/>
              </a:rPr>
              <a:t> </a:t>
            </a:r>
            <a:r>
              <a:rPr lang="en-US" sz="3600" dirty="0" err="1">
                <a:solidFill>
                  <a:srgbClr val="493423"/>
                </a:solidFill>
                <a:latin typeface="Roboto Condensed"/>
              </a:rPr>
              <a:t>được</a:t>
            </a:r>
            <a:r>
              <a:rPr lang="en-US" sz="3600" dirty="0">
                <a:solidFill>
                  <a:srgbClr val="493423"/>
                </a:solidFill>
                <a:latin typeface="Roboto Condensed"/>
              </a:rPr>
              <a:t> </a:t>
            </a:r>
            <a:r>
              <a:rPr lang="en-US" sz="3600" dirty="0" err="1">
                <a:solidFill>
                  <a:srgbClr val="493423"/>
                </a:solidFill>
                <a:latin typeface="Roboto Condensed"/>
              </a:rPr>
              <a:t>vợ</a:t>
            </a:r>
            <a:r>
              <a:rPr lang="en-US" sz="3600" dirty="0">
                <a:solidFill>
                  <a:srgbClr val="493423"/>
                </a:solidFill>
                <a:latin typeface="Roboto Condensed"/>
              </a:rPr>
              <a:t> </a:t>
            </a:r>
            <a:r>
              <a:rPr lang="en-US" sz="3600" dirty="0" err="1">
                <a:solidFill>
                  <a:srgbClr val="493423"/>
                </a:solidFill>
                <a:latin typeface="Roboto Condensed"/>
              </a:rPr>
              <a:t>phẫn</a:t>
            </a:r>
            <a:r>
              <a:rPr lang="en-US" sz="3600" dirty="0">
                <a:solidFill>
                  <a:srgbClr val="493423"/>
                </a:solidFill>
                <a:latin typeface="Roboto Condensed"/>
              </a:rPr>
              <a:t> </a:t>
            </a:r>
            <a:r>
              <a:rPr lang="en-US" sz="3600" dirty="0" err="1">
                <a:solidFill>
                  <a:srgbClr val="493423"/>
                </a:solidFill>
                <a:latin typeface="Roboto Condensed"/>
              </a:rPr>
              <a:t>chí</a:t>
            </a:r>
            <a:r>
              <a:rPr lang="en-US" sz="3600" dirty="0">
                <a:solidFill>
                  <a:srgbClr val="493423"/>
                </a:solidFill>
                <a:latin typeface="Roboto Condensed"/>
              </a:rPr>
              <a:t> </a:t>
            </a:r>
            <a:r>
              <a:rPr lang="en-US" sz="3600" dirty="0" err="1">
                <a:solidFill>
                  <a:srgbClr val="493423"/>
                </a:solidFill>
                <a:latin typeface="Roboto Condensed"/>
              </a:rPr>
              <a:t>xin</a:t>
            </a:r>
            <a:r>
              <a:rPr lang="en-US" sz="3600" dirty="0">
                <a:solidFill>
                  <a:srgbClr val="493423"/>
                </a:solidFill>
                <a:latin typeface="Roboto Condensed"/>
              </a:rPr>
              <a:t> </a:t>
            </a:r>
            <a:r>
              <a:rPr lang="en-US" sz="3600" dirty="0" err="1">
                <a:solidFill>
                  <a:srgbClr val="493423"/>
                </a:solidFill>
                <a:latin typeface="Roboto Condensed"/>
              </a:rPr>
              <a:t>đi</a:t>
            </a:r>
            <a:r>
              <a:rPr lang="en-US" sz="3600" dirty="0">
                <a:solidFill>
                  <a:srgbClr val="493423"/>
                </a:solidFill>
                <a:latin typeface="Roboto Condensed"/>
              </a:rPr>
              <a:t> </a:t>
            </a:r>
            <a:r>
              <a:rPr lang="en-US" sz="3600" dirty="0" err="1">
                <a:solidFill>
                  <a:srgbClr val="493423"/>
                </a:solidFill>
                <a:latin typeface="Roboto Condensed"/>
              </a:rPr>
              <a:t>phu</a:t>
            </a:r>
            <a:r>
              <a:rPr lang="en-US" sz="3600" dirty="0">
                <a:solidFill>
                  <a:srgbClr val="493423"/>
                </a:solidFill>
                <a:latin typeface="Roboto Condensed"/>
              </a:rPr>
              <a:t> </a:t>
            </a:r>
            <a:r>
              <a:rPr lang="en-US" sz="3600" dirty="0" err="1">
                <a:solidFill>
                  <a:srgbClr val="493423"/>
                </a:solidFill>
                <a:latin typeface="Roboto Condensed"/>
              </a:rPr>
              <a:t>đồn</a:t>
            </a:r>
            <a:r>
              <a:rPr lang="en-US" sz="3600" dirty="0">
                <a:solidFill>
                  <a:srgbClr val="493423"/>
                </a:solidFill>
                <a:latin typeface="Roboto Condensed"/>
              </a:rPr>
              <a:t> </a:t>
            </a:r>
            <a:r>
              <a:rPr lang="en-US" sz="3600" dirty="0" err="1">
                <a:solidFill>
                  <a:srgbClr val="493423"/>
                </a:solidFill>
                <a:latin typeface="Roboto Condensed"/>
              </a:rPr>
              <a:t>điền</a:t>
            </a:r>
            <a:r>
              <a:rPr lang="en-US" sz="3600" dirty="0">
                <a:solidFill>
                  <a:srgbClr val="493423"/>
                </a:solidFill>
                <a:latin typeface="Roboto Condensed"/>
              </a:rPr>
              <a:t> </a:t>
            </a:r>
            <a:r>
              <a:rPr lang="en-US" sz="3600" dirty="0" err="1">
                <a:solidFill>
                  <a:srgbClr val="493423"/>
                </a:solidFill>
                <a:latin typeface="Roboto Condensed"/>
              </a:rPr>
              <a:t>cao</a:t>
            </a:r>
            <a:r>
              <a:rPr lang="en-US" sz="3600" dirty="0">
                <a:solidFill>
                  <a:srgbClr val="493423"/>
                </a:solidFill>
                <a:latin typeface="Roboto Condensed"/>
              </a:rPr>
              <a:t> </a:t>
            </a:r>
            <a:r>
              <a:rPr lang="en-US" sz="3600" dirty="0" err="1">
                <a:solidFill>
                  <a:srgbClr val="493423"/>
                </a:solidFill>
                <a:latin typeface="Roboto Condensed"/>
              </a:rPr>
              <a:t>su</a:t>
            </a:r>
            <a:r>
              <a:rPr lang="en-US" sz="3600" dirty="0">
                <a:solidFill>
                  <a:srgbClr val="493423"/>
                </a:solidFill>
                <a:latin typeface="Roboto Condensed"/>
              </a:rPr>
              <a:t>. </a:t>
            </a:r>
            <a:r>
              <a:rPr lang="en-US" sz="3600" dirty="0" err="1">
                <a:solidFill>
                  <a:srgbClr val="493423"/>
                </a:solidFill>
                <a:latin typeface="Roboto Condensed"/>
              </a:rPr>
              <a:t>Một</a:t>
            </a:r>
            <a:r>
              <a:rPr lang="en-US" sz="3600" dirty="0">
                <a:solidFill>
                  <a:srgbClr val="493423"/>
                </a:solidFill>
                <a:latin typeface="Roboto Condensed"/>
              </a:rPr>
              <a:t> </a:t>
            </a:r>
            <a:r>
              <a:rPr lang="en-US" sz="3600" dirty="0" err="1">
                <a:solidFill>
                  <a:srgbClr val="493423"/>
                </a:solidFill>
                <a:latin typeface="Roboto Condensed"/>
              </a:rPr>
              <a:t>mình</a:t>
            </a:r>
            <a:r>
              <a:rPr lang="en-US" sz="3600" dirty="0">
                <a:solidFill>
                  <a:srgbClr val="493423"/>
                </a:solidFill>
                <a:latin typeface="Roboto Condensed"/>
              </a:rPr>
              <a:t> </a:t>
            </a:r>
            <a:r>
              <a:rPr lang="en-US" sz="3600" dirty="0" err="1">
                <a:solidFill>
                  <a:srgbClr val="493423"/>
                </a:solidFill>
                <a:latin typeface="Roboto Condensed"/>
              </a:rPr>
              <a:t>lão</a:t>
            </a:r>
            <a:r>
              <a:rPr lang="en-US" sz="3600" dirty="0">
                <a:solidFill>
                  <a:srgbClr val="493423"/>
                </a:solidFill>
                <a:latin typeface="Roboto Condensed"/>
              </a:rPr>
              <a:t> </a:t>
            </a:r>
            <a:r>
              <a:rPr lang="en-US" sz="3600" dirty="0" err="1">
                <a:solidFill>
                  <a:srgbClr val="493423"/>
                </a:solidFill>
                <a:latin typeface="Roboto Condensed"/>
              </a:rPr>
              <a:t>Hạc</a:t>
            </a:r>
            <a:r>
              <a:rPr lang="en-US" sz="3600" dirty="0">
                <a:solidFill>
                  <a:srgbClr val="493423"/>
                </a:solidFill>
                <a:latin typeface="Roboto Condensed"/>
              </a:rPr>
              <a:t> </a:t>
            </a:r>
            <a:r>
              <a:rPr lang="en-US" sz="3600" dirty="0" err="1">
                <a:solidFill>
                  <a:srgbClr val="493423"/>
                </a:solidFill>
                <a:latin typeface="Roboto Condensed"/>
              </a:rPr>
              <a:t>thui</a:t>
            </a:r>
            <a:r>
              <a:rPr lang="en-US" sz="3600" dirty="0">
                <a:solidFill>
                  <a:srgbClr val="493423"/>
                </a:solidFill>
                <a:latin typeface="Roboto Condensed"/>
              </a:rPr>
              <a:t> </a:t>
            </a:r>
            <a:r>
              <a:rPr lang="en-US" sz="3600" dirty="0" err="1">
                <a:solidFill>
                  <a:srgbClr val="493423"/>
                </a:solidFill>
                <a:latin typeface="Roboto Condensed"/>
              </a:rPr>
              <a:t>thủi</a:t>
            </a:r>
            <a:r>
              <a:rPr lang="en-US" sz="3600" dirty="0">
                <a:solidFill>
                  <a:srgbClr val="493423"/>
                </a:solidFill>
                <a:latin typeface="Roboto Condensed"/>
              </a:rPr>
              <a:t> </a:t>
            </a:r>
            <a:r>
              <a:rPr lang="en-US" sz="3600" dirty="0" err="1">
                <a:solidFill>
                  <a:srgbClr val="493423"/>
                </a:solidFill>
                <a:latin typeface="Roboto Condensed"/>
              </a:rPr>
              <a:t>bầu</a:t>
            </a:r>
            <a:r>
              <a:rPr lang="en-US" sz="3600" dirty="0">
                <a:solidFill>
                  <a:srgbClr val="493423"/>
                </a:solidFill>
                <a:latin typeface="Roboto Condensed"/>
              </a:rPr>
              <a:t> </a:t>
            </a:r>
            <a:r>
              <a:rPr lang="en-US" sz="3600" dirty="0" err="1">
                <a:solidFill>
                  <a:srgbClr val="493423"/>
                </a:solidFill>
                <a:latin typeface="Roboto Condensed"/>
              </a:rPr>
              <a:t>bạn</a:t>
            </a:r>
            <a:r>
              <a:rPr lang="en-US" sz="3600" dirty="0">
                <a:solidFill>
                  <a:srgbClr val="493423"/>
                </a:solidFill>
                <a:latin typeface="Roboto Condensed"/>
              </a:rPr>
              <a:t> </a:t>
            </a:r>
            <a:r>
              <a:rPr lang="en-US" sz="3600" dirty="0" err="1">
                <a:solidFill>
                  <a:srgbClr val="493423"/>
                </a:solidFill>
                <a:latin typeface="Roboto Condensed"/>
              </a:rPr>
              <a:t>cùng</a:t>
            </a:r>
            <a:r>
              <a:rPr lang="en-US" sz="3600" dirty="0">
                <a:solidFill>
                  <a:srgbClr val="493423"/>
                </a:solidFill>
                <a:latin typeface="Roboto Condensed"/>
              </a:rPr>
              <a:t> </a:t>
            </a:r>
            <a:r>
              <a:rPr lang="en-US" sz="3600" dirty="0" err="1">
                <a:solidFill>
                  <a:srgbClr val="493423"/>
                </a:solidFill>
                <a:latin typeface="Roboto Condensed"/>
              </a:rPr>
              <a:t>cậu</a:t>
            </a:r>
            <a:r>
              <a:rPr lang="en-US" sz="3600" dirty="0">
                <a:solidFill>
                  <a:srgbClr val="493423"/>
                </a:solidFill>
                <a:latin typeface="Roboto Condensed"/>
              </a:rPr>
              <a:t> </a:t>
            </a:r>
            <a:r>
              <a:rPr lang="en-US" sz="3600" dirty="0" err="1">
                <a:solidFill>
                  <a:srgbClr val="493423"/>
                </a:solidFill>
                <a:latin typeface="Roboto Condensed"/>
              </a:rPr>
              <a:t>Vàng</a:t>
            </a:r>
            <a:r>
              <a:rPr lang="en-US" sz="3600" dirty="0">
                <a:solidFill>
                  <a:srgbClr val="493423"/>
                </a:solidFill>
                <a:latin typeface="Roboto Condensed"/>
              </a:rPr>
              <a:t>, </a:t>
            </a:r>
            <a:r>
              <a:rPr lang="en-US" sz="3600" dirty="0" err="1">
                <a:solidFill>
                  <a:srgbClr val="493423"/>
                </a:solidFill>
                <a:latin typeface="Roboto Condensed"/>
              </a:rPr>
              <a:t>vốn</a:t>
            </a:r>
            <a:r>
              <a:rPr lang="en-US" sz="3600" dirty="0">
                <a:solidFill>
                  <a:srgbClr val="493423"/>
                </a:solidFill>
                <a:latin typeface="Roboto Condensed"/>
              </a:rPr>
              <a:t> </a:t>
            </a:r>
            <a:r>
              <a:rPr lang="en-US" sz="3600" dirty="0" err="1">
                <a:solidFill>
                  <a:srgbClr val="493423"/>
                </a:solidFill>
                <a:latin typeface="Roboto Condensed"/>
              </a:rPr>
              <a:t>là</a:t>
            </a:r>
            <a:r>
              <a:rPr lang="en-US" sz="3600" dirty="0">
                <a:solidFill>
                  <a:srgbClr val="493423"/>
                </a:solidFill>
                <a:latin typeface="Roboto Condensed"/>
              </a:rPr>
              <a:t> con </a:t>
            </a:r>
            <a:r>
              <a:rPr lang="en-US" sz="3600" dirty="0" err="1">
                <a:solidFill>
                  <a:srgbClr val="493423"/>
                </a:solidFill>
                <a:latin typeface="Roboto Condensed"/>
              </a:rPr>
              <a:t>chó</a:t>
            </a:r>
            <a:r>
              <a:rPr lang="en-US" sz="3600" dirty="0">
                <a:solidFill>
                  <a:srgbClr val="493423"/>
                </a:solidFill>
                <a:latin typeface="Roboto Condensed"/>
              </a:rPr>
              <a:t> </a:t>
            </a:r>
            <a:r>
              <a:rPr lang="en-US" sz="3600" dirty="0" err="1">
                <a:solidFill>
                  <a:srgbClr val="493423"/>
                </a:solidFill>
                <a:latin typeface="Roboto Condensed"/>
              </a:rPr>
              <a:t>mà</a:t>
            </a:r>
            <a:r>
              <a:rPr lang="en-US" sz="3600" dirty="0">
                <a:solidFill>
                  <a:srgbClr val="493423"/>
                </a:solidFill>
                <a:latin typeface="Roboto Condensed"/>
              </a:rPr>
              <a:t> </a:t>
            </a:r>
            <a:r>
              <a:rPr lang="en-US" sz="3600" dirty="0" err="1">
                <a:solidFill>
                  <a:srgbClr val="493423"/>
                </a:solidFill>
                <a:latin typeface="Roboto Condensed"/>
              </a:rPr>
              <a:t>người</a:t>
            </a:r>
            <a:r>
              <a:rPr lang="en-US" sz="3600" dirty="0">
                <a:solidFill>
                  <a:srgbClr val="493423"/>
                </a:solidFill>
                <a:latin typeface="Roboto Condensed"/>
              </a:rPr>
              <a:t> con </a:t>
            </a:r>
            <a:r>
              <a:rPr lang="en-US" sz="3600" dirty="0" err="1">
                <a:solidFill>
                  <a:srgbClr val="493423"/>
                </a:solidFill>
                <a:latin typeface="Roboto Condensed"/>
              </a:rPr>
              <a:t>trai</a:t>
            </a:r>
            <a:r>
              <a:rPr lang="en-US" sz="3600" dirty="0">
                <a:solidFill>
                  <a:srgbClr val="493423"/>
                </a:solidFill>
                <a:latin typeface="Roboto Condensed"/>
              </a:rPr>
              <a:t> </a:t>
            </a:r>
            <a:r>
              <a:rPr lang="en-US" sz="3600" dirty="0" err="1">
                <a:solidFill>
                  <a:srgbClr val="493423"/>
                </a:solidFill>
                <a:latin typeface="Roboto Condensed"/>
              </a:rPr>
              <a:t>từng</a:t>
            </a:r>
            <a:r>
              <a:rPr lang="en-US" sz="3600" dirty="0">
                <a:solidFill>
                  <a:srgbClr val="493423"/>
                </a:solidFill>
                <a:latin typeface="Roboto Condensed"/>
              </a:rPr>
              <a:t> </a:t>
            </a:r>
            <a:r>
              <a:rPr lang="en-US" sz="3600" dirty="0" err="1">
                <a:solidFill>
                  <a:srgbClr val="493423"/>
                </a:solidFill>
                <a:latin typeface="Roboto Condensed"/>
              </a:rPr>
              <a:t>nuôi</a:t>
            </a:r>
            <a:r>
              <a:rPr lang="en-US" sz="3600" dirty="0">
                <a:solidFill>
                  <a:srgbClr val="493423"/>
                </a:solidFill>
                <a:latin typeface="Roboto Condensed"/>
              </a:rPr>
              <a:t>.</a:t>
            </a:r>
          </a:p>
        </p:txBody>
      </p:sp>
      <p:sp>
        <p:nvSpPr>
          <p:cNvPr id="15" name="TextBox 15"/>
          <p:cNvSpPr txBox="1"/>
          <p:nvPr/>
        </p:nvSpPr>
        <p:spPr>
          <a:xfrm>
            <a:off x="4884910" y="3966936"/>
            <a:ext cx="3590724" cy="3175545"/>
          </a:xfrm>
          <a:prstGeom prst="rect">
            <a:avLst/>
          </a:prstGeom>
        </p:spPr>
        <p:txBody>
          <a:bodyPr lIns="0" tIns="0" rIns="0" bIns="0" rtlCol="0" anchor="t">
            <a:spAutoFit/>
          </a:bodyPr>
          <a:lstStyle/>
          <a:p>
            <a:pPr algn="ctr">
              <a:lnSpc>
                <a:spcPts val="5040"/>
              </a:lnSpc>
              <a:spcBef>
                <a:spcPct val="0"/>
              </a:spcBef>
            </a:pPr>
            <a:r>
              <a:rPr lang="en-US" sz="3600" dirty="0" err="1">
                <a:solidFill>
                  <a:srgbClr val="493423"/>
                </a:solidFill>
                <a:latin typeface="Roboto Condensed"/>
              </a:rPr>
              <a:t>Vì</a:t>
            </a:r>
            <a:r>
              <a:rPr lang="en-US" sz="3600" dirty="0">
                <a:solidFill>
                  <a:srgbClr val="493423"/>
                </a:solidFill>
                <a:latin typeface="Roboto Condensed"/>
              </a:rPr>
              <a:t> </a:t>
            </a:r>
            <a:r>
              <a:rPr lang="en-US" sz="3600" dirty="0" err="1">
                <a:solidFill>
                  <a:srgbClr val="493423"/>
                </a:solidFill>
                <a:latin typeface="Roboto Condensed"/>
              </a:rPr>
              <a:t>tình</a:t>
            </a:r>
            <a:r>
              <a:rPr lang="en-US" sz="3600" dirty="0">
                <a:solidFill>
                  <a:srgbClr val="493423"/>
                </a:solidFill>
                <a:latin typeface="Roboto Condensed"/>
              </a:rPr>
              <a:t> </a:t>
            </a:r>
            <a:r>
              <a:rPr lang="en-US" sz="3600" dirty="0" err="1">
                <a:solidFill>
                  <a:srgbClr val="493423"/>
                </a:solidFill>
                <a:latin typeface="Roboto Condensed"/>
              </a:rPr>
              <a:t>cảnh</a:t>
            </a:r>
            <a:r>
              <a:rPr lang="en-US" sz="3600" dirty="0">
                <a:solidFill>
                  <a:srgbClr val="493423"/>
                </a:solidFill>
                <a:latin typeface="Roboto Condensed"/>
              </a:rPr>
              <a:t> </a:t>
            </a:r>
            <a:r>
              <a:rPr lang="en-US" sz="3600" dirty="0" err="1">
                <a:solidFill>
                  <a:srgbClr val="493423"/>
                </a:solidFill>
                <a:latin typeface="Roboto Condensed"/>
              </a:rPr>
              <a:t>ngặt</a:t>
            </a:r>
            <a:r>
              <a:rPr lang="en-US" sz="3600" dirty="0">
                <a:solidFill>
                  <a:srgbClr val="493423"/>
                </a:solidFill>
                <a:latin typeface="Roboto Condensed"/>
              </a:rPr>
              <a:t> </a:t>
            </a:r>
            <a:r>
              <a:rPr lang="en-US" sz="3600" dirty="0" err="1">
                <a:solidFill>
                  <a:srgbClr val="493423"/>
                </a:solidFill>
                <a:latin typeface="Roboto Condensed"/>
              </a:rPr>
              <a:t>nghèo</a:t>
            </a:r>
            <a:r>
              <a:rPr lang="en-US" sz="3600" dirty="0">
                <a:solidFill>
                  <a:srgbClr val="493423"/>
                </a:solidFill>
                <a:latin typeface="Roboto Condensed"/>
              </a:rPr>
              <a:t> </a:t>
            </a:r>
            <a:r>
              <a:rPr lang="en-US" sz="3600" dirty="0" err="1">
                <a:solidFill>
                  <a:srgbClr val="493423"/>
                </a:solidFill>
                <a:latin typeface="Roboto Condensed"/>
              </a:rPr>
              <a:t>khó</a:t>
            </a:r>
            <a:r>
              <a:rPr lang="en-US" sz="3600" dirty="0">
                <a:solidFill>
                  <a:srgbClr val="493423"/>
                </a:solidFill>
                <a:latin typeface="Roboto Condensed"/>
              </a:rPr>
              <a:t> </a:t>
            </a:r>
            <a:r>
              <a:rPr lang="en-US" sz="3600" dirty="0" err="1">
                <a:solidFill>
                  <a:srgbClr val="493423"/>
                </a:solidFill>
                <a:latin typeface="Roboto Condensed"/>
              </a:rPr>
              <a:t>lòng</a:t>
            </a:r>
            <a:r>
              <a:rPr lang="en-US" sz="3600" dirty="0">
                <a:solidFill>
                  <a:srgbClr val="493423"/>
                </a:solidFill>
                <a:latin typeface="Roboto Condensed"/>
              </a:rPr>
              <a:t> </a:t>
            </a:r>
            <a:r>
              <a:rPr lang="en-US" sz="3600" dirty="0" err="1">
                <a:solidFill>
                  <a:srgbClr val="493423"/>
                </a:solidFill>
                <a:latin typeface="Roboto Condensed"/>
              </a:rPr>
              <a:t>nuôi</a:t>
            </a:r>
            <a:r>
              <a:rPr lang="en-US" sz="3600" dirty="0">
                <a:solidFill>
                  <a:srgbClr val="493423"/>
                </a:solidFill>
                <a:latin typeface="Roboto Condensed"/>
              </a:rPr>
              <a:t> </a:t>
            </a:r>
            <a:r>
              <a:rPr lang="en-US" sz="3600" dirty="0" err="1">
                <a:solidFill>
                  <a:srgbClr val="493423"/>
                </a:solidFill>
                <a:latin typeface="Roboto Condensed"/>
              </a:rPr>
              <a:t>nổi</a:t>
            </a:r>
            <a:r>
              <a:rPr lang="en-US" sz="3600" dirty="0">
                <a:solidFill>
                  <a:srgbClr val="493423"/>
                </a:solidFill>
                <a:latin typeface="Roboto Condensed"/>
              </a:rPr>
              <a:t> </a:t>
            </a:r>
            <a:r>
              <a:rPr lang="en-US" sz="3600" dirty="0" err="1">
                <a:solidFill>
                  <a:srgbClr val="493423"/>
                </a:solidFill>
                <a:latin typeface="Roboto Condensed"/>
              </a:rPr>
              <a:t>cậu</a:t>
            </a:r>
            <a:r>
              <a:rPr lang="en-US" sz="3600" dirty="0">
                <a:solidFill>
                  <a:srgbClr val="493423"/>
                </a:solidFill>
                <a:latin typeface="Roboto Condensed"/>
              </a:rPr>
              <a:t> </a:t>
            </a:r>
            <a:r>
              <a:rPr lang="en-US" sz="3600" dirty="0" err="1">
                <a:solidFill>
                  <a:srgbClr val="493423"/>
                </a:solidFill>
                <a:latin typeface="Roboto Condensed"/>
              </a:rPr>
              <a:t>Vàng</a:t>
            </a:r>
            <a:r>
              <a:rPr lang="en-US" sz="3600" dirty="0">
                <a:solidFill>
                  <a:srgbClr val="493423"/>
                </a:solidFill>
                <a:latin typeface="Roboto Condensed"/>
              </a:rPr>
              <a:t> </a:t>
            </a:r>
            <a:r>
              <a:rPr lang="en-US" sz="3600" dirty="0" err="1">
                <a:solidFill>
                  <a:srgbClr val="493423"/>
                </a:solidFill>
                <a:latin typeface="Roboto Condensed"/>
              </a:rPr>
              <a:t>nên</a:t>
            </a:r>
            <a:r>
              <a:rPr lang="en-US" sz="3600" dirty="0">
                <a:solidFill>
                  <a:srgbClr val="493423"/>
                </a:solidFill>
                <a:latin typeface="Roboto Condensed"/>
              </a:rPr>
              <a:t> </a:t>
            </a:r>
            <a:r>
              <a:rPr lang="en-US" sz="3600" dirty="0" err="1">
                <a:solidFill>
                  <a:srgbClr val="493423"/>
                </a:solidFill>
                <a:latin typeface="Roboto Condensed"/>
              </a:rPr>
              <a:t>lão</a:t>
            </a:r>
            <a:r>
              <a:rPr lang="en-US" sz="3600" dirty="0">
                <a:solidFill>
                  <a:srgbClr val="493423"/>
                </a:solidFill>
                <a:latin typeface="Roboto Condensed"/>
              </a:rPr>
              <a:t> </a:t>
            </a:r>
            <a:r>
              <a:rPr lang="en-US" sz="3600" dirty="0" err="1">
                <a:solidFill>
                  <a:srgbClr val="493423"/>
                </a:solidFill>
                <a:latin typeface="Roboto Condensed"/>
              </a:rPr>
              <a:t>Hạc</a:t>
            </a:r>
            <a:r>
              <a:rPr lang="en-US" sz="3600" dirty="0">
                <a:solidFill>
                  <a:srgbClr val="493423"/>
                </a:solidFill>
                <a:latin typeface="Roboto Condensed"/>
              </a:rPr>
              <a:t> </a:t>
            </a:r>
            <a:r>
              <a:rPr lang="en-US" sz="3600" dirty="0" err="1">
                <a:solidFill>
                  <a:srgbClr val="493423"/>
                </a:solidFill>
                <a:latin typeface="Roboto Condensed"/>
              </a:rPr>
              <a:t>quyết</a:t>
            </a:r>
            <a:r>
              <a:rPr lang="en-US" sz="3600" dirty="0">
                <a:solidFill>
                  <a:srgbClr val="493423"/>
                </a:solidFill>
                <a:latin typeface="Roboto Condensed"/>
              </a:rPr>
              <a:t> </a:t>
            </a:r>
            <a:r>
              <a:rPr lang="en-US" sz="3600" dirty="0" err="1">
                <a:solidFill>
                  <a:srgbClr val="493423"/>
                </a:solidFill>
                <a:latin typeface="Roboto Condensed"/>
              </a:rPr>
              <a:t>định</a:t>
            </a:r>
            <a:r>
              <a:rPr lang="en-US" sz="3600" dirty="0">
                <a:solidFill>
                  <a:srgbClr val="493423"/>
                </a:solidFill>
                <a:latin typeface="Roboto Condensed"/>
              </a:rPr>
              <a:t> </a:t>
            </a:r>
            <a:r>
              <a:rPr lang="en-US" sz="3600" dirty="0" err="1">
                <a:solidFill>
                  <a:srgbClr val="493423"/>
                </a:solidFill>
                <a:latin typeface="Roboto Condensed"/>
              </a:rPr>
              <a:t>bán</a:t>
            </a:r>
            <a:r>
              <a:rPr lang="en-US" sz="3600" dirty="0">
                <a:solidFill>
                  <a:srgbClr val="493423"/>
                </a:solidFill>
                <a:latin typeface="Roboto Condensed"/>
              </a:rPr>
              <a:t> </a:t>
            </a:r>
            <a:r>
              <a:rPr lang="en-US" sz="3600" dirty="0" err="1">
                <a:solidFill>
                  <a:srgbClr val="493423"/>
                </a:solidFill>
                <a:latin typeface="Roboto Condensed"/>
              </a:rPr>
              <a:t>cậu</a:t>
            </a:r>
            <a:r>
              <a:rPr lang="en-US" sz="3600" dirty="0">
                <a:solidFill>
                  <a:srgbClr val="493423"/>
                </a:solidFill>
                <a:latin typeface="Roboto Condensed"/>
              </a:rPr>
              <a:t> </a:t>
            </a:r>
            <a:r>
              <a:rPr lang="en-US" sz="3600" dirty="0" err="1">
                <a:solidFill>
                  <a:srgbClr val="493423"/>
                </a:solidFill>
                <a:latin typeface="Roboto Condensed"/>
              </a:rPr>
              <a:t>Vàng</a:t>
            </a:r>
            <a:r>
              <a:rPr lang="en-US" sz="3600" dirty="0">
                <a:solidFill>
                  <a:srgbClr val="493423"/>
                </a:solidFill>
                <a:latin typeface="Roboto Condensed"/>
              </a:rPr>
              <a:t>.</a:t>
            </a:r>
          </a:p>
        </p:txBody>
      </p:sp>
      <p:sp>
        <p:nvSpPr>
          <p:cNvPr id="16" name="TextBox 16"/>
          <p:cNvSpPr txBox="1"/>
          <p:nvPr/>
        </p:nvSpPr>
        <p:spPr>
          <a:xfrm>
            <a:off x="9567955" y="3966936"/>
            <a:ext cx="3845233" cy="3813702"/>
          </a:xfrm>
          <a:prstGeom prst="rect">
            <a:avLst/>
          </a:prstGeom>
        </p:spPr>
        <p:txBody>
          <a:bodyPr lIns="0" tIns="0" rIns="0" bIns="0" rtlCol="0" anchor="t">
            <a:spAutoFit/>
          </a:bodyPr>
          <a:lstStyle/>
          <a:p>
            <a:pPr algn="ctr">
              <a:lnSpc>
                <a:spcPts val="5040"/>
              </a:lnSpc>
              <a:spcBef>
                <a:spcPct val="0"/>
              </a:spcBef>
            </a:pPr>
            <a:r>
              <a:rPr lang="en-US" sz="3600" dirty="0">
                <a:solidFill>
                  <a:srgbClr val="493423"/>
                </a:solidFill>
                <a:latin typeface="Roboto Condensed"/>
              </a:rPr>
              <a:t>Sau </a:t>
            </a:r>
            <a:r>
              <a:rPr lang="en-US" sz="3600" dirty="0" err="1">
                <a:solidFill>
                  <a:srgbClr val="493423"/>
                </a:solidFill>
                <a:latin typeface="Roboto Condensed"/>
              </a:rPr>
              <a:t>khi</a:t>
            </a:r>
            <a:r>
              <a:rPr lang="en-US" sz="3600" dirty="0">
                <a:solidFill>
                  <a:srgbClr val="493423"/>
                </a:solidFill>
                <a:latin typeface="Roboto Condensed"/>
              </a:rPr>
              <a:t> </a:t>
            </a:r>
            <a:r>
              <a:rPr lang="en-US" sz="3600" dirty="0" err="1">
                <a:solidFill>
                  <a:srgbClr val="493423"/>
                </a:solidFill>
                <a:latin typeface="Roboto Condensed"/>
              </a:rPr>
              <a:t>bán</a:t>
            </a:r>
            <a:r>
              <a:rPr lang="en-US" sz="3600" dirty="0">
                <a:solidFill>
                  <a:srgbClr val="493423"/>
                </a:solidFill>
                <a:latin typeface="Roboto Condensed"/>
              </a:rPr>
              <a:t> </a:t>
            </a:r>
            <a:r>
              <a:rPr lang="en-US" sz="3600" dirty="0" err="1">
                <a:solidFill>
                  <a:srgbClr val="493423"/>
                </a:solidFill>
                <a:latin typeface="Roboto Condensed"/>
              </a:rPr>
              <a:t>chó</a:t>
            </a:r>
            <a:r>
              <a:rPr lang="en-US" sz="3600" dirty="0">
                <a:solidFill>
                  <a:srgbClr val="493423"/>
                </a:solidFill>
                <a:latin typeface="Roboto Condensed"/>
              </a:rPr>
              <a:t>, </a:t>
            </a:r>
            <a:r>
              <a:rPr lang="en-US" sz="3600" dirty="0" err="1">
                <a:solidFill>
                  <a:srgbClr val="493423"/>
                </a:solidFill>
                <a:latin typeface="Roboto Condensed"/>
              </a:rPr>
              <a:t>lão</a:t>
            </a:r>
            <a:r>
              <a:rPr lang="en-US" sz="3600" dirty="0">
                <a:solidFill>
                  <a:srgbClr val="493423"/>
                </a:solidFill>
                <a:latin typeface="Roboto Condensed"/>
              </a:rPr>
              <a:t> </a:t>
            </a:r>
            <a:r>
              <a:rPr lang="en-US" sz="3600" dirty="0" err="1">
                <a:solidFill>
                  <a:srgbClr val="493423"/>
                </a:solidFill>
                <a:latin typeface="Roboto Condensed"/>
              </a:rPr>
              <a:t>Hạc</a:t>
            </a:r>
            <a:r>
              <a:rPr lang="en-US" sz="3600" dirty="0">
                <a:solidFill>
                  <a:srgbClr val="493423"/>
                </a:solidFill>
                <a:latin typeface="Roboto Condensed"/>
              </a:rPr>
              <a:t> </a:t>
            </a:r>
            <a:r>
              <a:rPr lang="en-US" sz="3600" dirty="0" err="1">
                <a:solidFill>
                  <a:srgbClr val="493423"/>
                </a:solidFill>
                <a:latin typeface="Roboto Condensed"/>
              </a:rPr>
              <a:t>tính</a:t>
            </a:r>
            <a:r>
              <a:rPr lang="en-US" sz="3600" dirty="0">
                <a:solidFill>
                  <a:srgbClr val="493423"/>
                </a:solidFill>
                <a:latin typeface="Roboto Condensed"/>
              </a:rPr>
              <a:t> </a:t>
            </a:r>
            <a:r>
              <a:rPr lang="en-US" sz="3600" dirty="0" err="1">
                <a:solidFill>
                  <a:srgbClr val="493423"/>
                </a:solidFill>
                <a:latin typeface="Roboto Condensed"/>
              </a:rPr>
              <a:t>toán</a:t>
            </a:r>
            <a:r>
              <a:rPr lang="en-US" sz="3600" dirty="0">
                <a:solidFill>
                  <a:srgbClr val="493423"/>
                </a:solidFill>
                <a:latin typeface="Roboto Condensed"/>
              </a:rPr>
              <a:t> </a:t>
            </a:r>
            <a:r>
              <a:rPr lang="en-US" sz="3600" dirty="0" err="1">
                <a:solidFill>
                  <a:srgbClr val="493423"/>
                </a:solidFill>
                <a:latin typeface="Roboto Condensed"/>
              </a:rPr>
              <a:t>trước</a:t>
            </a:r>
            <a:r>
              <a:rPr lang="en-US" sz="3600" dirty="0">
                <a:solidFill>
                  <a:srgbClr val="493423"/>
                </a:solidFill>
                <a:latin typeface="Roboto Condensed"/>
              </a:rPr>
              <a:t> </a:t>
            </a:r>
            <a:r>
              <a:rPr lang="en-US" sz="3600" dirty="0" err="1">
                <a:solidFill>
                  <a:srgbClr val="493423"/>
                </a:solidFill>
                <a:latin typeface="Roboto Condensed"/>
              </a:rPr>
              <a:t>tương</a:t>
            </a:r>
            <a:r>
              <a:rPr lang="en-US" sz="3600" dirty="0">
                <a:solidFill>
                  <a:srgbClr val="493423"/>
                </a:solidFill>
                <a:latin typeface="Roboto Condensed"/>
              </a:rPr>
              <a:t> </a:t>
            </a:r>
            <a:r>
              <a:rPr lang="en-US" sz="3600" dirty="0" err="1">
                <a:solidFill>
                  <a:srgbClr val="493423"/>
                </a:solidFill>
                <a:latin typeface="Roboto Condensed"/>
              </a:rPr>
              <a:t>lai</a:t>
            </a:r>
            <a:r>
              <a:rPr lang="en-US" sz="3600" dirty="0">
                <a:solidFill>
                  <a:srgbClr val="493423"/>
                </a:solidFill>
                <a:latin typeface="Roboto Condensed"/>
              </a:rPr>
              <a:t> </a:t>
            </a:r>
            <a:r>
              <a:rPr lang="en-US" sz="3600" dirty="0" err="1">
                <a:solidFill>
                  <a:srgbClr val="493423"/>
                </a:solidFill>
                <a:latin typeface="Roboto Condensed"/>
              </a:rPr>
              <a:t>khi</a:t>
            </a:r>
            <a:r>
              <a:rPr lang="en-US" sz="3600" dirty="0">
                <a:solidFill>
                  <a:srgbClr val="493423"/>
                </a:solidFill>
                <a:latin typeface="Roboto Condensed"/>
              </a:rPr>
              <a:t> </a:t>
            </a:r>
            <a:r>
              <a:rPr lang="en-US" sz="3600" dirty="0" err="1">
                <a:solidFill>
                  <a:srgbClr val="493423"/>
                </a:solidFill>
                <a:latin typeface="Roboto Condensed"/>
              </a:rPr>
              <a:t>gửi</a:t>
            </a:r>
            <a:r>
              <a:rPr lang="en-US" sz="3600" dirty="0">
                <a:solidFill>
                  <a:srgbClr val="493423"/>
                </a:solidFill>
                <a:latin typeface="Roboto Condensed"/>
              </a:rPr>
              <a:t> </a:t>
            </a:r>
            <a:r>
              <a:rPr lang="en-US" sz="3600" dirty="0" err="1">
                <a:solidFill>
                  <a:srgbClr val="493423"/>
                </a:solidFill>
                <a:latin typeface="Roboto Condensed"/>
              </a:rPr>
              <a:t>gắm</a:t>
            </a:r>
            <a:r>
              <a:rPr lang="en-US" sz="3600" dirty="0">
                <a:solidFill>
                  <a:srgbClr val="493423"/>
                </a:solidFill>
                <a:latin typeface="Roboto Condensed"/>
              </a:rPr>
              <a:t> </a:t>
            </a:r>
            <a:r>
              <a:rPr lang="en-US" sz="3600" dirty="0" err="1">
                <a:solidFill>
                  <a:srgbClr val="493423"/>
                </a:solidFill>
                <a:latin typeface="Roboto Condensed"/>
              </a:rPr>
              <a:t>ông</a:t>
            </a:r>
            <a:r>
              <a:rPr lang="en-US" sz="3600" dirty="0">
                <a:solidFill>
                  <a:srgbClr val="493423"/>
                </a:solidFill>
                <a:latin typeface="Roboto Condensed"/>
              </a:rPr>
              <a:t> </a:t>
            </a:r>
            <a:r>
              <a:rPr lang="en-US" sz="3600" dirty="0" err="1">
                <a:solidFill>
                  <a:srgbClr val="493423"/>
                </a:solidFill>
                <a:latin typeface="Roboto Condensed"/>
              </a:rPr>
              <a:t>giáo</a:t>
            </a:r>
            <a:r>
              <a:rPr lang="en-US" sz="3600" dirty="0">
                <a:solidFill>
                  <a:srgbClr val="493423"/>
                </a:solidFill>
                <a:latin typeface="Roboto Condensed"/>
              </a:rPr>
              <a:t> </a:t>
            </a:r>
            <a:r>
              <a:rPr lang="en-US" sz="3600" dirty="0" err="1">
                <a:solidFill>
                  <a:srgbClr val="493423"/>
                </a:solidFill>
                <a:latin typeface="Roboto Condensed"/>
              </a:rPr>
              <a:t>tiền</a:t>
            </a:r>
            <a:r>
              <a:rPr lang="en-US" sz="3600" dirty="0">
                <a:solidFill>
                  <a:srgbClr val="493423"/>
                </a:solidFill>
                <a:latin typeface="Roboto Condensed"/>
              </a:rPr>
              <a:t> </a:t>
            </a:r>
            <a:r>
              <a:rPr lang="en-US" sz="3600" dirty="0" err="1">
                <a:solidFill>
                  <a:srgbClr val="493423"/>
                </a:solidFill>
                <a:latin typeface="Roboto Condensed"/>
              </a:rPr>
              <a:t>bạc</a:t>
            </a:r>
            <a:r>
              <a:rPr lang="en-US" sz="3600" dirty="0">
                <a:solidFill>
                  <a:srgbClr val="493423"/>
                </a:solidFill>
                <a:latin typeface="Roboto Condensed"/>
              </a:rPr>
              <a:t> </a:t>
            </a:r>
            <a:r>
              <a:rPr lang="en-US" sz="3600" dirty="0" err="1">
                <a:solidFill>
                  <a:srgbClr val="493423"/>
                </a:solidFill>
                <a:latin typeface="Roboto Condensed"/>
              </a:rPr>
              <a:t>và</a:t>
            </a:r>
            <a:r>
              <a:rPr lang="en-US" sz="3600" dirty="0">
                <a:solidFill>
                  <a:srgbClr val="493423"/>
                </a:solidFill>
                <a:latin typeface="Roboto Condensed"/>
              </a:rPr>
              <a:t> </a:t>
            </a:r>
            <a:r>
              <a:rPr lang="en-US" sz="3600" dirty="0" err="1">
                <a:solidFill>
                  <a:srgbClr val="493423"/>
                </a:solidFill>
                <a:latin typeface="Roboto Condensed"/>
              </a:rPr>
              <a:t>nhờ</a:t>
            </a:r>
            <a:r>
              <a:rPr lang="en-US" sz="3600" dirty="0">
                <a:solidFill>
                  <a:srgbClr val="493423"/>
                </a:solidFill>
                <a:latin typeface="Roboto Condensed"/>
              </a:rPr>
              <a:t> </a:t>
            </a:r>
            <a:r>
              <a:rPr lang="en-US" sz="3600" dirty="0" err="1">
                <a:solidFill>
                  <a:srgbClr val="493423"/>
                </a:solidFill>
                <a:latin typeface="Roboto Condensed"/>
              </a:rPr>
              <a:t>ông</a:t>
            </a:r>
            <a:r>
              <a:rPr lang="en-US" sz="3600" dirty="0">
                <a:solidFill>
                  <a:srgbClr val="493423"/>
                </a:solidFill>
                <a:latin typeface="Roboto Condensed"/>
              </a:rPr>
              <a:t> </a:t>
            </a:r>
            <a:r>
              <a:rPr lang="en-US" sz="3600" dirty="0" err="1">
                <a:solidFill>
                  <a:srgbClr val="493423"/>
                </a:solidFill>
                <a:latin typeface="Roboto Condensed"/>
              </a:rPr>
              <a:t>trông</a:t>
            </a:r>
            <a:r>
              <a:rPr lang="en-US" sz="3600" dirty="0">
                <a:solidFill>
                  <a:srgbClr val="493423"/>
                </a:solidFill>
                <a:latin typeface="Roboto Condensed"/>
              </a:rPr>
              <a:t> nom </a:t>
            </a:r>
            <a:r>
              <a:rPr lang="en-US" sz="3600" dirty="0" err="1">
                <a:solidFill>
                  <a:srgbClr val="493423"/>
                </a:solidFill>
                <a:latin typeface="Roboto Condensed"/>
              </a:rPr>
              <a:t>nhà</a:t>
            </a:r>
            <a:r>
              <a:rPr lang="en-US" sz="3600" dirty="0">
                <a:solidFill>
                  <a:srgbClr val="493423"/>
                </a:solidFill>
                <a:latin typeface="Roboto Condensed"/>
              </a:rPr>
              <a:t> </a:t>
            </a:r>
            <a:r>
              <a:rPr lang="en-US" sz="3600" dirty="0" err="1">
                <a:solidFill>
                  <a:srgbClr val="493423"/>
                </a:solidFill>
                <a:latin typeface="Roboto Condensed"/>
              </a:rPr>
              <a:t>cửa</a:t>
            </a:r>
            <a:r>
              <a:rPr lang="en-US" sz="3600" dirty="0">
                <a:solidFill>
                  <a:srgbClr val="493423"/>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0" y="372492"/>
            <a:ext cx="17822908" cy="9797688"/>
            <a:chOff x="0" y="0"/>
            <a:chExt cx="23763877" cy="13063584"/>
          </a:xfrm>
        </p:grpSpPr>
        <p:sp>
          <p:nvSpPr>
            <p:cNvPr id="4" name="Freeform 4"/>
            <p:cNvSpPr/>
            <p:nvPr/>
          </p:nvSpPr>
          <p:spPr>
            <a:xfrm>
              <a:off x="0" y="0"/>
              <a:ext cx="17032045" cy="13063584"/>
            </a:xfrm>
            <a:custGeom>
              <a:avLst/>
              <a:gdLst/>
              <a:ahLst/>
              <a:cxnLst/>
              <a:rect l="l" t="t" r="r" b="b"/>
              <a:pathLst>
                <a:path w="17032045" h="13063584">
                  <a:moveTo>
                    <a:pt x="0" y="0"/>
                  </a:moveTo>
                  <a:lnTo>
                    <a:pt x="17032045" y="0"/>
                  </a:lnTo>
                  <a:lnTo>
                    <a:pt x="17032045" y="13063584"/>
                  </a:lnTo>
                  <a:lnTo>
                    <a:pt x="0" y="13063584"/>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6133486" y="0"/>
              <a:ext cx="7630391" cy="13063584"/>
            </a:xfrm>
            <a:custGeom>
              <a:avLst/>
              <a:gdLst/>
              <a:ahLst/>
              <a:cxnLst/>
              <a:rect l="l" t="t" r="r" b="b"/>
              <a:pathLst>
                <a:path w="7630391" h="13063584">
                  <a:moveTo>
                    <a:pt x="0" y="0"/>
                  </a:moveTo>
                  <a:lnTo>
                    <a:pt x="7630391" y="0"/>
                  </a:lnTo>
                  <a:lnTo>
                    <a:pt x="7630391" y="13063584"/>
                  </a:lnTo>
                  <a:lnTo>
                    <a:pt x="0" y="13063584"/>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9" name="Table 9"/>
          <p:cNvGraphicFramePr>
            <a:graphicFrameLocks noGrp="1"/>
          </p:cNvGraphicFramePr>
          <p:nvPr/>
        </p:nvGraphicFramePr>
        <p:xfrm>
          <a:off x="902837" y="3004442"/>
          <a:ext cx="16482326" cy="6000750"/>
        </p:xfrm>
        <a:graphic>
          <a:graphicData uri="http://schemas.openxmlformats.org/drawingml/2006/table">
            <a:tbl>
              <a:tblPr/>
              <a:tblGrid>
                <a:gridCol w="8995552">
                  <a:extLst>
                    <a:ext uri="{9D8B030D-6E8A-4147-A177-3AD203B41FA5}">
                      <a16:colId xmlns:a16="http://schemas.microsoft.com/office/drawing/2014/main" val="20000"/>
                    </a:ext>
                  </a:extLst>
                </a:gridCol>
                <a:gridCol w="7486774">
                  <a:extLst>
                    <a:ext uri="{9D8B030D-6E8A-4147-A177-3AD203B41FA5}">
                      <a16:colId xmlns:a16="http://schemas.microsoft.com/office/drawing/2014/main" val="20001"/>
                    </a:ext>
                  </a:extLst>
                </a:gridCol>
              </a:tblGrid>
              <a:tr h="1142543">
                <a:tc>
                  <a:txBody>
                    <a:bodyPr/>
                    <a:lstStyle/>
                    <a:p>
                      <a:pPr algn="ctr">
                        <a:lnSpc>
                          <a:spcPts val="5039"/>
                        </a:lnSpc>
                        <a:defRPr/>
                      </a:pPr>
                      <a:r>
                        <a:rPr lang="en-US" sz="3599">
                          <a:solidFill>
                            <a:srgbClr val="000000"/>
                          </a:solidFill>
                          <a:latin typeface="Roboto Condensed Bold"/>
                        </a:rPr>
                        <a:t>Biểu hiện</a:t>
                      </a:r>
                      <a:endParaRPr lang="en-US" sz="1100"/>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solidFill>
                      <a:srgbClr val="F3EBD8"/>
                    </a:solidFill>
                  </a:tcPr>
                </a:tc>
                <a:tc>
                  <a:txBody>
                    <a:bodyPr/>
                    <a:lstStyle/>
                    <a:p>
                      <a:pPr algn="ctr">
                        <a:lnSpc>
                          <a:spcPts val="5039"/>
                        </a:lnSpc>
                        <a:defRPr/>
                      </a:pPr>
                      <a:r>
                        <a:rPr lang="en-US" sz="3599">
                          <a:solidFill>
                            <a:srgbClr val="000000"/>
                          </a:solidFill>
                          <a:latin typeface="Roboto Condensed Bold"/>
                        </a:rPr>
                        <a:t>Đối tượng thuật lại</a:t>
                      </a:r>
                      <a:endParaRPr lang="en-US" sz="1100"/>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solidFill>
                      <a:srgbClr val="F3EBD8"/>
                    </a:solidFill>
                  </a:tcPr>
                </a:tc>
                <a:extLst>
                  <a:ext uri="{0D108BD9-81ED-4DB2-BD59-A6C34878D82A}">
                    <a16:rowId xmlns:a16="http://schemas.microsoft.com/office/drawing/2014/main" val="10000"/>
                  </a:ext>
                </a:extLst>
              </a:tr>
              <a:tr h="3072384">
                <a:tc>
                  <a:txBody>
                    <a:bodyPr/>
                    <a:lstStyle/>
                    <a:p>
                      <a:pPr marL="777235" lvl="1" indent="-388618" algn="just">
                        <a:lnSpc>
                          <a:spcPts val="5039"/>
                        </a:lnSpc>
                        <a:buFont typeface="Arial"/>
                        <a:buChar char="•"/>
                        <a:defRPr/>
                      </a:pPr>
                      <a:r>
                        <a:rPr lang="en-US" sz="3599" dirty="0" err="1">
                          <a:solidFill>
                            <a:srgbClr val="000000"/>
                          </a:solidFill>
                          <a:latin typeface="Roboto Condensed"/>
                        </a:rPr>
                        <a:t>Nghèo</a:t>
                      </a:r>
                      <a:r>
                        <a:rPr lang="en-US" sz="3599" dirty="0">
                          <a:solidFill>
                            <a:srgbClr val="000000"/>
                          </a:solidFill>
                          <a:latin typeface="Roboto Condensed"/>
                        </a:rPr>
                        <a:t> </a:t>
                      </a:r>
                      <a:r>
                        <a:rPr lang="en-US" sz="3599" dirty="0" err="1">
                          <a:solidFill>
                            <a:srgbClr val="000000"/>
                          </a:solidFill>
                          <a:latin typeface="Roboto Condensed"/>
                        </a:rPr>
                        <a:t>khổ</a:t>
                      </a:r>
                      <a:r>
                        <a:rPr lang="en-US" sz="3599" dirty="0">
                          <a:solidFill>
                            <a:srgbClr val="000000"/>
                          </a:solidFill>
                          <a:latin typeface="Roboto Condensed"/>
                        </a:rPr>
                        <a:t>, </a:t>
                      </a:r>
                      <a:r>
                        <a:rPr lang="en-US" sz="3599" dirty="0" err="1">
                          <a:solidFill>
                            <a:srgbClr val="000000"/>
                          </a:solidFill>
                          <a:latin typeface="Roboto Condensed"/>
                        </a:rPr>
                        <a:t>vợ</a:t>
                      </a:r>
                      <a:r>
                        <a:rPr lang="en-US" sz="3599" dirty="0">
                          <a:solidFill>
                            <a:srgbClr val="000000"/>
                          </a:solidFill>
                          <a:latin typeface="Roboto Condensed"/>
                        </a:rPr>
                        <a:t> </a:t>
                      </a:r>
                      <a:r>
                        <a:rPr lang="en-US" sz="3599" dirty="0" err="1">
                          <a:solidFill>
                            <a:srgbClr val="000000"/>
                          </a:solidFill>
                          <a:latin typeface="Roboto Condensed"/>
                        </a:rPr>
                        <a:t>đã</a:t>
                      </a:r>
                      <a:r>
                        <a:rPr lang="en-US" sz="3599" dirty="0">
                          <a:solidFill>
                            <a:srgbClr val="000000"/>
                          </a:solidFill>
                          <a:latin typeface="Roboto Condensed"/>
                        </a:rPr>
                        <a:t> </a:t>
                      </a:r>
                      <a:r>
                        <a:rPr lang="en-US" sz="3599" dirty="0" err="1">
                          <a:solidFill>
                            <a:srgbClr val="000000"/>
                          </a:solidFill>
                          <a:latin typeface="Roboto Condensed"/>
                        </a:rPr>
                        <a:t>mất</a:t>
                      </a:r>
                      <a:r>
                        <a:rPr lang="en-US" sz="3599" dirty="0">
                          <a:solidFill>
                            <a:srgbClr val="000000"/>
                          </a:solidFill>
                          <a:latin typeface="Roboto Condensed"/>
                        </a:rPr>
                        <a:t> </a:t>
                      </a:r>
                      <a:r>
                        <a:rPr lang="en-US" sz="3599" dirty="0" err="1">
                          <a:solidFill>
                            <a:srgbClr val="000000"/>
                          </a:solidFill>
                          <a:latin typeface="Roboto Condensed"/>
                        </a:rPr>
                        <a:t>sớm</a:t>
                      </a:r>
                      <a:r>
                        <a:rPr lang="en-US" sz="3599" dirty="0">
                          <a:solidFill>
                            <a:srgbClr val="000000"/>
                          </a:solidFill>
                          <a:latin typeface="Roboto Condensed"/>
                        </a:rPr>
                        <a:t>, </a:t>
                      </a:r>
                      <a:r>
                        <a:rPr lang="en-US" sz="3599" dirty="0" err="1">
                          <a:solidFill>
                            <a:srgbClr val="000000"/>
                          </a:solidFill>
                          <a:latin typeface="Roboto Condensed"/>
                        </a:rPr>
                        <a:t>đứa</a:t>
                      </a:r>
                      <a:r>
                        <a:rPr lang="en-US" sz="3599" dirty="0">
                          <a:solidFill>
                            <a:srgbClr val="000000"/>
                          </a:solidFill>
                          <a:latin typeface="Roboto Condensed"/>
                        </a:rPr>
                        <a:t> con </a:t>
                      </a:r>
                      <a:r>
                        <a:rPr lang="en-US" sz="3599" dirty="0" err="1">
                          <a:solidFill>
                            <a:srgbClr val="000000"/>
                          </a:solidFill>
                          <a:latin typeface="Roboto Condensed"/>
                        </a:rPr>
                        <a:t>trai</a:t>
                      </a:r>
                      <a:r>
                        <a:rPr lang="en-US" sz="3599" dirty="0">
                          <a:solidFill>
                            <a:srgbClr val="000000"/>
                          </a:solidFill>
                          <a:latin typeface="Roboto Condensed"/>
                        </a:rPr>
                        <a:t> </a:t>
                      </a:r>
                      <a:r>
                        <a:rPr lang="en-US" sz="3599" dirty="0" err="1">
                          <a:solidFill>
                            <a:srgbClr val="000000"/>
                          </a:solidFill>
                          <a:latin typeface="Roboto Condensed"/>
                        </a:rPr>
                        <a:t>duy</a:t>
                      </a:r>
                      <a:r>
                        <a:rPr lang="en-US" sz="3599" dirty="0">
                          <a:solidFill>
                            <a:srgbClr val="000000"/>
                          </a:solidFill>
                          <a:latin typeface="Roboto Condensed"/>
                        </a:rPr>
                        <a:t> </a:t>
                      </a:r>
                      <a:r>
                        <a:rPr lang="en-US" sz="3599" dirty="0" err="1">
                          <a:solidFill>
                            <a:srgbClr val="000000"/>
                          </a:solidFill>
                          <a:latin typeface="Roboto Condensed"/>
                        </a:rPr>
                        <a:t>nhất</a:t>
                      </a:r>
                      <a:r>
                        <a:rPr lang="en-US" sz="3599" dirty="0">
                          <a:solidFill>
                            <a:srgbClr val="000000"/>
                          </a:solidFill>
                          <a:latin typeface="Roboto Condensed"/>
                        </a:rPr>
                        <a:t> </a:t>
                      </a:r>
                      <a:r>
                        <a:rPr lang="en-US" sz="3599" dirty="0" err="1">
                          <a:solidFill>
                            <a:srgbClr val="000000"/>
                          </a:solidFill>
                          <a:latin typeface="Roboto Condensed"/>
                        </a:rPr>
                        <a:t>bỏ</a:t>
                      </a:r>
                      <a:r>
                        <a:rPr lang="en-US" sz="3599" dirty="0">
                          <a:solidFill>
                            <a:srgbClr val="000000"/>
                          </a:solidFill>
                          <a:latin typeface="Roboto Condensed"/>
                        </a:rPr>
                        <a:t> </a:t>
                      </a:r>
                      <a:r>
                        <a:rPr lang="en-US" sz="3599" dirty="0" err="1">
                          <a:solidFill>
                            <a:srgbClr val="000000"/>
                          </a:solidFill>
                          <a:latin typeface="Roboto Condensed"/>
                        </a:rPr>
                        <a:t>đi</a:t>
                      </a:r>
                      <a:r>
                        <a:rPr lang="en-US" sz="3599" dirty="0">
                          <a:solidFill>
                            <a:srgbClr val="000000"/>
                          </a:solidFill>
                          <a:latin typeface="Roboto Condensed"/>
                        </a:rPr>
                        <a:t> </a:t>
                      </a:r>
                      <a:r>
                        <a:rPr lang="en-US" sz="3599" dirty="0" err="1">
                          <a:solidFill>
                            <a:srgbClr val="000000"/>
                          </a:solidFill>
                          <a:latin typeface="Roboto Condensed"/>
                        </a:rPr>
                        <a:t>làm</a:t>
                      </a:r>
                      <a:r>
                        <a:rPr lang="en-US" sz="3599" dirty="0">
                          <a:solidFill>
                            <a:srgbClr val="000000"/>
                          </a:solidFill>
                          <a:latin typeface="Roboto Condensed"/>
                        </a:rPr>
                        <a:t> </a:t>
                      </a:r>
                      <a:r>
                        <a:rPr lang="en-US" sz="3599" dirty="0" err="1">
                          <a:solidFill>
                            <a:srgbClr val="000000"/>
                          </a:solidFill>
                          <a:latin typeface="Roboto Condensed"/>
                        </a:rPr>
                        <a:t>đồn</a:t>
                      </a:r>
                      <a:r>
                        <a:rPr lang="en-US" sz="3599" dirty="0">
                          <a:solidFill>
                            <a:srgbClr val="000000"/>
                          </a:solidFill>
                          <a:latin typeface="Roboto Condensed"/>
                        </a:rPr>
                        <a:t> </a:t>
                      </a:r>
                      <a:r>
                        <a:rPr lang="en-US" sz="3599" dirty="0" err="1">
                          <a:solidFill>
                            <a:srgbClr val="000000"/>
                          </a:solidFill>
                          <a:latin typeface="Roboto Condensed"/>
                        </a:rPr>
                        <a:t>điền</a:t>
                      </a:r>
                      <a:r>
                        <a:rPr lang="en-US" sz="3599" dirty="0">
                          <a:solidFill>
                            <a:srgbClr val="000000"/>
                          </a:solidFill>
                          <a:latin typeface="Roboto Condensed"/>
                        </a:rPr>
                        <a:t> </a:t>
                      </a:r>
                      <a:r>
                        <a:rPr lang="en-US" sz="3599" dirty="0" err="1">
                          <a:solidFill>
                            <a:srgbClr val="000000"/>
                          </a:solidFill>
                          <a:latin typeface="Roboto Condensed"/>
                        </a:rPr>
                        <a:t>cao</a:t>
                      </a:r>
                      <a:r>
                        <a:rPr lang="en-US" sz="3599" dirty="0">
                          <a:solidFill>
                            <a:srgbClr val="000000"/>
                          </a:solidFill>
                          <a:latin typeface="Roboto Condensed"/>
                        </a:rPr>
                        <a:t> </a:t>
                      </a:r>
                      <a:r>
                        <a:rPr lang="en-US" sz="3599" dirty="0" err="1">
                          <a:solidFill>
                            <a:srgbClr val="000000"/>
                          </a:solidFill>
                          <a:latin typeface="Roboto Condensed"/>
                        </a:rPr>
                        <a:t>su</a:t>
                      </a:r>
                      <a:r>
                        <a:rPr lang="en-US" sz="3599" dirty="0">
                          <a:solidFill>
                            <a:srgbClr val="000000"/>
                          </a:solidFill>
                          <a:latin typeface="Roboto Condensed"/>
                        </a:rPr>
                        <a:t>.</a:t>
                      </a:r>
                      <a:endParaRPr lang="en-US" sz="1100" dirty="0"/>
                    </a:p>
                    <a:p>
                      <a:pPr marL="777235" lvl="1" indent="-388618" algn="just">
                        <a:lnSpc>
                          <a:spcPts val="5039"/>
                        </a:lnSpc>
                        <a:buFont typeface="Arial"/>
                        <a:buChar char="•"/>
                      </a:pPr>
                      <a:r>
                        <a:rPr lang="en-US" sz="3599" dirty="0" err="1">
                          <a:solidFill>
                            <a:srgbClr val="000000"/>
                          </a:solidFill>
                          <a:latin typeface="Roboto Condensed"/>
                        </a:rPr>
                        <a:t>Sống</a:t>
                      </a:r>
                      <a:r>
                        <a:rPr lang="en-US" sz="3599" dirty="0">
                          <a:solidFill>
                            <a:srgbClr val="000000"/>
                          </a:solidFill>
                          <a:latin typeface="Roboto Condensed"/>
                        </a:rPr>
                        <a:t> </a:t>
                      </a:r>
                      <a:r>
                        <a:rPr lang="en-US" sz="3599" dirty="0" err="1">
                          <a:solidFill>
                            <a:srgbClr val="000000"/>
                          </a:solidFill>
                          <a:latin typeface="Roboto Condensed"/>
                        </a:rPr>
                        <a:t>cô</a:t>
                      </a:r>
                      <a:r>
                        <a:rPr lang="en-US" sz="3599" dirty="0">
                          <a:solidFill>
                            <a:srgbClr val="000000"/>
                          </a:solidFill>
                          <a:latin typeface="Roboto Condensed"/>
                        </a:rPr>
                        <a:t> </a:t>
                      </a:r>
                      <a:r>
                        <a:rPr lang="en-US" sz="3599" dirty="0" err="1">
                          <a:solidFill>
                            <a:srgbClr val="000000"/>
                          </a:solidFill>
                          <a:latin typeface="Roboto Condensed"/>
                        </a:rPr>
                        <a:t>đơn</a:t>
                      </a:r>
                      <a:r>
                        <a:rPr lang="en-US" sz="3599" dirty="0">
                          <a:solidFill>
                            <a:srgbClr val="000000"/>
                          </a:solidFill>
                          <a:latin typeface="Roboto Condensed"/>
                        </a:rPr>
                        <a:t>, </a:t>
                      </a:r>
                      <a:r>
                        <a:rPr lang="en-US" sz="3599" dirty="0" err="1">
                          <a:solidFill>
                            <a:srgbClr val="000000"/>
                          </a:solidFill>
                          <a:latin typeface="Roboto Condensed"/>
                        </a:rPr>
                        <a:t>chỉ</a:t>
                      </a:r>
                      <a:r>
                        <a:rPr lang="en-US" sz="3599" dirty="0">
                          <a:solidFill>
                            <a:srgbClr val="000000"/>
                          </a:solidFill>
                          <a:latin typeface="Roboto Condensed"/>
                        </a:rPr>
                        <a:t> </a:t>
                      </a:r>
                      <a:r>
                        <a:rPr lang="en-US" sz="3599" dirty="0" err="1">
                          <a:solidFill>
                            <a:srgbClr val="000000"/>
                          </a:solidFill>
                          <a:latin typeface="Roboto Condensed"/>
                        </a:rPr>
                        <a:t>bầu</a:t>
                      </a:r>
                      <a:r>
                        <a:rPr lang="en-US" sz="3599" dirty="0">
                          <a:solidFill>
                            <a:srgbClr val="000000"/>
                          </a:solidFill>
                          <a:latin typeface="Roboto Condensed"/>
                        </a:rPr>
                        <a:t> </a:t>
                      </a:r>
                      <a:r>
                        <a:rPr lang="en-US" sz="3599" dirty="0" err="1">
                          <a:solidFill>
                            <a:srgbClr val="000000"/>
                          </a:solidFill>
                          <a:latin typeface="Roboto Condensed"/>
                        </a:rPr>
                        <a:t>bạn</a:t>
                      </a:r>
                      <a:r>
                        <a:rPr lang="en-US" sz="3599" dirty="0">
                          <a:solidFill>
                            <a:srgbClr val="000000"/>
                          </a:solidFill>
                          <a:latin typeface="Roboto Condensed"/>
                        </a:rPr>
                        <a:t> </a:t>
                      </a:r>
                      <a:r>
                        <a:rPr lang="en-US" sz="3599" dirty="0" err="1">
                          <a:solidFill>
                            <a:srgbClr val="000000"/>
                          </a:solidFill>
                          <a:latin typeface="Roboto Condensed"/>
                        </a:rPr>
                        <a:t>với</a:t>
                      </a:r>
                      <a:r>
                        <a:rPr lang="en-US" sz="3599" dirty="0">
                          <a:solidFill>
                            <a:srgbClr val="000000"/>
                          </a:solidFill>
                          <a:latin typeface="Roboto Condensed"/>
                        </a:rPr>
                        <a:t> con </a:t>
                      </a:r>
                      <a:r>
                        <a:rPr lang="en-US" sz="3599" dirty="0" err="1">
                          <a:solidFill>
                            <a:srgbClr val="000000"/>
                          </a:solidFill>
                          <a:latin typeface="Roboto Condensed"/>
                        </a:rPr>
                        <a:t>chó</a:t>
                      </a:r>
                      <a:r>
                        <a:rPr lang="en-US" sz="3599" dirty="0">
                          <a:solidFill>
                            <a:srgbClr val="000000"/>
                          </a:solidFill>
                          <a:latin typeface="Roboto Condensed"/>
                        </a:rPr>
                        <a:t> </a:t>
                      </a:r>
                      <a:r>
                        <a:rPr lang="en-US" sz="3599" dirty="0" err="1">
                          <a:solidFill>
                            <a:srgbClr val="000000"/>
                          </a:solidFill>
                          <a:latin typeface="Roboto Condensed"/>
                        </a:rPr>
                        <a:t>mà</a:t>
                      </a:r>
                      <a:r>
                        <a:rPr lang="en-US" sz="3599" dirty="0">
                          <a:solidFill>
                            <a:srgbClr val="000000"/>
                          </a:solidFill>
                          <a:latin typeface="Roboto Condensed"/>
                        </a:rPr>
                        <a:t> </a:t>
                      </a:r>
                      <a:r>
                        <a:rPr lang="en-US" sz="3599" dirty="0" err="1">
                          <a:solidFill>
                            <a:srgbClr val="000000"/>
                          </a:solidFill>
                          <a:latin typeface="Roboto Condensed"/>
                        </a:rPr>
                        <a:t>người</a:t>
                      </a:r>
                      <a:r>
                        <a:rPr lang="en-US" sz="3599" dirty="0">
                          <a:solidFill>
                            <a:srgbClr val="000000"/>
                          </a:solidFill>
                          <a:latin typeface="Roboto Condensed"/>
                        </a:rPr>
                        <a:t> con </a:t>
                      </a:r>
                      <a:r>
                        <a:rPr lang="en-US" sz="3599" dirty="0" err="1">
                          <a:solidFill>
                            <a:srgbClr val="000000"/>
                          </a:solidFill>
                          <a:latin typeface="Roboto Condensed"/>
                        </a:rPr>
                        <a:t>trai</a:t>
                      </a:r>
                      <a:r>
                        <a:rPr lang="en-US" sz="3599" dirty="0">
                          <a:solidFill>
                            <a:srgbClr val="000000"/>
                          </a:solidFill>
                          <a:latin typeface="Roboto Condensed"/>
                        </a:rPr>
                        <a:t> </a:t>
                      </a:r>
                      <a:r>
                        <a:rPr lang="en-US" sz="3599" dirty="0" err="1">
                          <a:solidFill>
                            <a:srgbClr val="000000"/>
                          </a:solidFill>
                          <a:latin typeface="Roboto Condensed"/>
                        </a:rPr>
                        <a:t>từng</a:t>
                      </a:r>
                      <a:r>
                        <a:rPr lang="en-US" sz="3599" dirty="0">
                          <a:solidFill>
                            <a:srgbClr val="000000"/>
                          </a:solidFill>
                          <a:latin typeface="Roboto Condensed"/>
                        </a:rPr>
                        <a:t> </a:t>
                      </a:r>
                      <a:r>
                        <a:rPr lang="en-US" sz="3599" dirty="0" err="1">
                          <a:solidFill>
                            <a:srgbClr val="000000"/>
                          </a:solidFill>
                          <a:latin typeface="Roboto Condensed"/>
                        </a:rPr>
                        <a:t>nuôi</a:t>
                      </a:r>
                      <a:r>
                        <a:rPr lang="en-US" sz="3599" dirty="0">
                          <a:solidFill>
                            <a:srgbClr val="000000"/>
                          </a:solidFill>
                          <a:latin typeface="Roboto Condensed"/>
                        </a:rPr>
                        <a:t>.</a:t>
                      </a:r>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tcPr>
                </a:tc>
                <a:tc>
                  <a:txBody>
                    <a:bodyPr/>
                    <a:lstStyle/>
                    <a:p>
                      <a:pPr marL="777235" lvl="1" indent="-388618" algn="l">
                        <a:lnSpc>
                          <a:spcPts val="5039"/>
                        </a:lnSpc>
                        <a:buFont typeface="Arial"/>
                        <a:buChar char="•"/>
                        <a:defRPr/>
                      </a:pPr>
                      <a:r>
                        <a:rPr lang="en-US" sz="3599">
                          <a:solidFill>
                            <a:srgbClr val="000000"/>
                          </a:solidFill>
                          <a:latin typeface="Roboto Condensed"/>
                        </a:rPr>
                        <a:t>Chính lão Hạc thuật lại.</a:t>
                      </a:r>
                      <a:endParaRPr lang="en-US" sz="1100"/>
                    </a:p>
                    <a:p>
                      <a:pPr marL="777235" lvl="1" indent="-388618">
                        <a:lnSpc>
                          <a:spcPts val="5039"/>
                        </a:lnSpc>
                        <a:buFont typeface="Arial"/>
                        <a:buChar char="•"/>
                      </a:pPr>
                      <a:r>
                        <a:rPr lang="en-US" sz="3599">
                          <a:solidFill>
                            <a:srgbClr val="000000"/>
                          </a:solidFill>
                          <a:latin typeface="Roboto Condensed"/>
                        </a:rPr>
                        <a:t>Qua lời kể của nhân vật ông giáo.</a:t>
                      </a:r>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1"/>
                  </a:ext>
                </a:extLst>
              </a:tr>
              <a:tr h="1785823">
                <a:tc>
                  <a:txBody>
                    <a:bodyPr/>
                    <a:lstStyle/>
                    <a:p>
                      <a:pPr algn="l">
                        <a:lnSpc>
                          <a:spcPts val="5039"/>
                        </a:lnSpc>
                        <a:defRPr/>
                      </a:pPr>
                      <a:r>
                        <a:rPr lang="en-US" sz="3599">
                          <a:solidFill>
                            <a:srgbClr val="000000"/>
                          </a:solidFill>
                          <a:latin typeface="Roboto Condensed"/>
                        </a:rPr>
                        <a:t>Sau trận ốm nặng, lão đã không còn sức đi làm thuê, làm mướn như trước nữa.</a:t>
                      </a:r>
                      <a:endParaRPr lang="en-US" sz="1100"/>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tcPr>
                </a:tc>
                <a:tc>
                  <a:txBody>
                    <a:bodyPr/>
                    <a:lstStyle/>
                    <a:p>
                      <a:pPr algn="l">
                        <a:lnSpc>
                          <a:spcPts val="5039"/>
                        </a:lnSpc>
                        <a:defRPr/>
                      </a:pPr>
                      <a:r>
                        <a:rPr lang="en-US" sz="3599" dirty="0">
                          <a:solidFill>
                            <a:srgbClr val="000000"/>
                          </a:solidFill>
                          <a:latin typeface="Roboto Condensed"/>
                        </a:rPr>
                        <a:t> </a:t>
                      </a:r>
                      <a:r>
                        <a:rPr lang="en-US" sz="3599" dirty="0" err="1">
                          <a:solidFill>
                            <a:srgbClr val="000000"/>
                          </a:solidFill>
                          <a:latin typeface="Roboto Condensed"/>
                        </a:rPr>
                        <a:t>Chính</a:t>
                      </a:r>
                      <a:r>
                        <a:rPr lang="en-US" sz="3599" dirty="0">
                          <a:solidFill>
                            <a:srgbClr val="000000"/>
                          </a:solidFill>
                          <a:latin typeface="Roboto Condensed"/>
                        </a:rPr>
                        <a:t> </a:t>
                      </a:r>
                      <a:r>
                        <a:rPr lang="en-US" sz="3599" dirty="0" err="1">
                          <a:solidFill>
                            <a:srgbClr val="000000"/>
                          </a:solidFill>
                          <a:latin typeface="Roboto Condensed"/>
                        </a:rPr>
                        <a:t>nhân</a:t>
                      </a:r>
                      <a:r>
                        <a:rPr lang="en-US" sz="3599" dirty="0">
                          <a:solidFill>
                            <a:srgbClr val="000000"/>
                          </a:solidFill>
                          <a:latin typeface="Roboto Condensed"/>
                        </a:rPr>
                        <a:t> </a:t>
                      </a:r>
                      <a:r>
                        <a:rPr lang="en-US" sz="3599" dirty="0" err="1">
                          <a:solidFill>
                            <a:srgbClr val="000000"/>
                          </a:solidFill>
                          <a:latin typeface="Roboto Condensed"/>
                        </a:rPr>
                        <a:t>vật</a:t>
                      </a:r>
                      <a:r>
                        <a:rPr lang="en-US" sz="3599" dirty="0">
                          <a:solidFill>
                            <a:srgbClr val="000000"/>
                          </a:solidFill>
                          <a:latin typeface="Roboto Condensed"/>
                        </a:rPr>
                        <a:t> </a:t>
                      </a:r>
                      <a:r>
                        <a:rPr lang="en-US" sz="3599" dirty="0" err="1">
                          <a:solidFill>
                            <a:srgbClr val="000000"/>
                          </a:solidFill>
                          <a:latin typeface="Roboto Condensed"/>
                        </a:rPr>
                        <a:t>lão</a:t>
                      </a:r>
                      <a:r>
                        <a:rPr lang="en-US" sz="3599" dirty="0">
                          <a:solidFill>
                            <a:srgbClr val="000000"/>
                          </a:solidFill>
                          <a:latin typeface="Roboto Condensed"/>
                        </a:rPr>
                        <a:t> </a:t>
                      </a:r>
                      <a:r>
                        <a:rPr lang="en-US" sz="3599" dirty="0" err="1">
                          <a:solidFill>
                            <a:srgbClr val="000000"/>
                          </a:solidFill>
                          <a:latin typeface="Roboto Condensed"/>
                        </a:rPr>
                        <a:t>Hạc</a:t>
                      </a:r>
                      <a:r>
                        <a:rPr lang="en-US" sz="3599" dirty="0">
                          <a:solidFill>
                            <a:srgbClr val="000000"/>
                          </a:solidFill>
                          <a:latin typeface="Roboto Condensed"/>
                        </a:rPr>
                        <a:t> </a:t>
                      </a:r>
                      <a:r>
                        <a:rPr lang="en-US" sz="3599" dirty="0" err="1">
                          <a:solidFill>
                            <a:srgbClr val="000000"/>
                          </a:solidFill>
                          <a:latin typeface="Roboto Condensed"/>
                        </a:rPr>
                        <a:t>thuật</a:t>
                      </a:r>
                      <a:r>
                        <a:rPr lang="en-US" sz="3599" dirty="0">
                          <a:solidFill>
                            <a:srgbClr val="000000"/>
                          </a:solidFill>
                          <a:latin typeface="Roboto Condensed"/>
                        </a:rPr>
                        <a:t> </a:t>
                      </a:r>
                      <a:r>
                        <a:rPr lang="en-US" sz="3599" dirty="0" err="1">
                          <a:solidFill>
                            <a:srgbClr val="000000"/>
                          </a:solidFill>
                          <a:latin typeface="Roboto Condensed"/>
                        </a:rPr>
                        <a:t>lại</a:t>
                      </a:r>
                      <a:r>
                        <a:rPr lang="en-US" sz="3599" dirty="0">
                          <a:solidFill>
                            <a:srgbClr val="000000"/>
                          </a:solidFill>
                          <a:latin typeface="Roboto Condensed"/>
                        </a:rPr>
                        <a:t>.</a:t>
                      </a:r>
                      <a:endParaRPr lang="en-US" sz="1100" dirty="0"/>
                    </a:p>
                  </a:txBody>
                  <a:tcPr marL="190500" marR="190500" marT="190500" marB="190500" anchor="ctr">
                    <a:lnL w="47625" cap="flat" cmpd="sng" algn="ctr">
                      <a:solidFill>
                        <a:srgbClr val="A67C52"/>
                      </a:solidFill>
                      <a:prstDash val="solid"/>
                      <a:round/>
                      <a:headEnd type="none" w="med" len="med"/>
                      <a:tailEnd type="none" w="med" len="med"/>
                    </a:lnL>
                    <a:lnR w="47625" cap="flat" cmpd="sng" algn="ctr">
                      <a:solidFill>
                        <a:srgbClr val="A67C52"/>
                      </a:solidFill>
                      <a:prstDash val="solid"/>
                      <a:round/>
                      <a:headEnd type="none" w="med" len="med"/>
                      <a:tailEnd type="none" w="med" len="med"/>
                    </a:lnR>
                    <a:lnT w="47625" cap="flat" cmpd="sng" algn="ctr">
                      <a:solidFill>
                        <a:srgbClr val="A67C52"/>
                      </a:solidFill>
                      <a:prstDash val="solid"/>
                      <a:round/>
                      <a:headEnd type="none" w="med" len="med"/>
                      <a:tailEnd type="none" w="med" len="med"/>
                    </a:lnT>
                    <a:lnB w="47625" cap="flat" cmpd="sng" algn="ctr">
                      <a:solidFill>
                        <a:srgbClr val="A67C5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Freeform 10"/>
          <p:cNvSpPr/>
          <p:nvPr/>
        </p:nvSpPr>
        <p:spPr>
          <a:xfrm>
            <a:off x="1158108" y="9023373"/>
            <a:ext cx="783969" cy="911592"/>
          </a:xfrm>
          <a:custGeom>
            <a:avLst/>
            <a:gdLst/>
            <a:ahLst/>
            <a:cxnLst/>
            <a:rect l="l" t="t" r="r" b="b"/>
            <a:pathLst>
              <a:path w="783969" h="911592">
                <a:moveTo>
                  <a:pt x="0" y="0"/>
                </a:moveTo>
                <a:lnTo>
                  <a:pt x="783969" y="0"/>
                </a:lnTo>
                <a:lnTo>
                  <a:pt x="783969" y="911592"/>
                </a:lnTo>
                <a:lnTo>
                  <a:pt x="0" y="911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2080083" y="593457"/>
            <a:ext cx="3634917" cy="750497"/>
          </a:xfrm>
          <a:prstGeom prst="rect">
            <a:avLst/>
          </a:prstGeom>
        </p:spPr>
        <p:txBody>
          <a:bodyPr wrap="square" lIns="0" tIns="0" rIns="0" bIns="0" rtlCol="0" anchor="t">
            <a:spAutoFit/>
          </a:bodyPr>
          <a:lstStyle/>
          <a:p>
            <a:pPr algn="ctr">
              <a:lnSpc>
                <a:spcPts val="5880"/>
              </a:lnSpc>
              <a:spcBef>
                <a:spcPct val="0"/>
              </a:spcBef>
            </a:pPr>
            <a:r>
              <a:rPr lang="en-US" sz="4200" dirty="0">
                <a:solidFill>
                  <a:srgbClr val="493423"/>
                </a:solidFill>
                <a:latin typeface="#9Slide05 Aphrodite Pro"/>
              </a:rPr>
              <a:t>c. </a:t>
            </a:r>
            <a:r>
              <a:rPr lang="en-US" sz="4200" dirty="0" err="1">
                <a:solidFill>
                  <a:srgbClr val="493423"/>
                </a:solidFill>
                <a:latin typeface="#9Slide05 Aphrodite Pro"/>
              </a:rPr>
              <a:t>Nhân</a:t>
            </a:r>
            <a:r>
              <a:rPr lang="en-US" sz="4200" dirty="0">
                <a:solidFill>
                  <a:srgbClr val="493423"/>
                </a:solidFill>
                <a:latin typeface="#9Slide05 Aphrodite Pro"/>
              </a:rPr>
              <a:t> </a:t>
            </a:r>
            <a:r>
              <a:rPr lang="en-US" sz="4200" dirty="0" err="1">
                <a:solidFill>
                  <a:srgbClr val="493423"/>
                </a:solidFill>
                <a:latin typeface="#9Slide05 Aphrodite Pro"/>
              </a:rPr>
              <a:t>vật</a:t>
            </a:r>
            <a:endParaRPr lang="en-US" sz="4200" dirty="0">
              <a:solidFill>
                <a:srgbClr val="493423"/>
              </a:solidFill>
              <a:latin typeface="#9Slide05 Aphrodite Pro"/>
            </a:endParaRPr>
          </a:p>
        </p:txBody>
      </p:sp>
      <p:sp>
        <p:nvSpPr>
          <p:cNvPr id="12" name="TextBox 12"/>
          <p:cNvSpPr txBox="1"/>
          <p:nvPr/>
        </p:nvSpPr>
        <p:spPr>
          <a:xfrm>
            <a:off x="2080083" y="2223392"/>
            <a:ext cx="2282843" cy="679414"/>
          </a:xfrm>
          <a:prstGeom prst="rect">
            <a:avLst/>
          </a:prstGeom>
        </p:spPr>
        <p:txBody>
          <a:bodyPr lIns="0" tIns="0" rIns="0" bIns="0" rtlCol="0" anchor="t">
            <a:spAutoFit/>
          </a:bodyPr>
          <a:lstStyle/>
          <a:p>
            <a:pPr algn="ctr">
              <a:lnSpc>
                <a:spcPts val="5599"/>
              </a:lnSpc>
            </a:pPr>
            <a:r>
              <a:rPr lang="en-US" sz="3999">
                <a:solidFill>
                  <a:srgbClr val="493423"/>
                </a:solidFill>
                <a:latin typeface="Roboto Condensed Bold"/>
              </a:rPr>
              <a:t>Hoàn cảnh:</a:t>
            </a:r>
          </a:p>
        </p:txBody>
      </p:sp>
      <p:sp>
        <p:nvSpPr>
          <p:cNvPr id="13" name="TextBox 13"/>
          <p:cNvSpPr txBox="1"/>
          <p:nvPr/>
        </p:nvSpPr>
        <p:spPr>
          <a:xfrm>
            <a:off x="2610542" y="9127881"/>
            <a:ext cx="5466657" cy="820738"/>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VL Fadilla"/>
              </a:rPr>
              <a:t>Hoàn </a:t>
            </a:r>
            <a:r>
              <a:rPr lang="en-US" sz="4600" dirty="0" err="1">
                <a:solidFill>
                  <a:srgbClr val="493423"/>
                </a:solidFill>
                <a:latin typeface="#9Slide05 VL Fadilla"/>
              </a:rPr>
              <a:t>cảnh</a:t>
            </a:r>
            <a:r>
              <a:rPr lang="en-US" sz="4600" dirty="0">
                <a:solidFill>
                  <a:srgbClr val="493423"/>
                </a:solidFill>
                <a:latin typeface="#9Slide05 VL Fadilla"/>
              </a:rPr>
              <a:t> </a:t>
            </a:r>
            <a:r>
              <a:rPr lang="en-US" sz="4600" dirty="0" err="1">
                <a:solidFill>
                  <a:srgbClr val="493423"/>
                </a:solidFill>
                <a:latin typeface="#9Slide05 VL Fadilla"/>
              </a:rPr>
              <a:t>khổ</a:t>
            </a:r>
            <a:r>
              <a:rPr lang="en-US" sz="4600" dirty="0">
                <a:solidFill>
                  <a:srgbClr val="493423"/>
                </a:solidFill>
                <a:latin typeface="#9Slide05 VL Fadilla"/>
              </a:rPr>
              <a:t> </a:t>
            </a:r>
            <a:r>
              <a:rPr lang="en-US" sz="4600" dirty="0" err="1">
                <a:solidFill>
                  <a:srgbClr val="493423"/>
                </a:solidFill>
                <a:latin typeface="#9Slide05 VL Fadilla"/>
              </a:rPr>
              <a:t>cực</a:t>
            </a:r>
            <a:r>
              <a:rPr lang="en-US" sz="4600" dirty="0">
                <a:solidFill>
                  <a:srgbClr val="493423"/>
                </a:solidFill>
                <a:latin typeface="#9Slide05 VL Fadilla"/>
              </a:rPr>
              <a:t>, </a:t>
            </a:r>
            <a:r>
              <a:rPr lang="en-US" sz="4600" dirty="0" err="1">
                <a:solidFill>
                  <a:srgbClr val="493423"/>
                </a:solidFill>
                <a:latin typeface="#9Slide05 VL Fadilla"/>
              </a:rPr>
              <a:t>éo</a:t>
            </a:r>
            <a:r>
              <a:rPr lang="en-US" sz="4600" dirty="0">
                <a:solidFill>
                  <a:srgbClr val="493423"/>
                </a:solidFill>
                <a:latin typeface="#9Slide05 VL Fadilla"/>
              </a:rPr>
              <a:t> le</a:t>
            </a:r>
          </a:p>
        </p:txBody>
      </p:sp>
      <p:sp>
        <p:nvSpPr>
          <p:cNvPr id="14" name="TextBox 14"/>
          <p:cNvSpPr txBox="1"/>
          <p:nvPr/>
        </p:nvSpPr>
        <p:spPr>
          <a:xfrm>
            <a:off x="2080082" y="1515403"/>
            <a:ext cx="4320717" cy="679414"/>
          </a:xfrm>
          <a:prstGeom prst="rect">
            <a:avLst/>
          </a:prstGeom>
        </p:spPr>
        <p:txBody>
          <a:bodyPr wrap="square" lIns="0" tIns="0" rIns="0" bIns="0" rtlCol="0" anchor="t">
            <a:spAutoFit/>
          </a:bodyPr>
          <a:lstStyle/>
          <a:p>
            <a:pPr algn="ctr">
              <a:lnSpc>
                <a:spcPts val="5599"/>
              </a:lnSpc>
            </a:pPr>
            <a:r>
              <a:rPr lang="en-US" sz="3999" dirty="0">
                <a:solidFill>
                  <a:srgbClr val="493423"/>
                </a:solidFill>
                <a:latin typeface="Roboto Condensed Bold"/>
              </a:rPr>
              <a:t>* </a:t>
            </a:r>
            <a:r>
              <a:rPr lang="en-US" sz="3999" dirty="0" err="1">
                <a:solidFill>
                  <a:srgbClr val="493423"/>
                </a:solidFill>
                <a:latin typeface="Roboto Condensed Bold"/>
              </a:rPr>
              <a:t>Nhân</a:t>
            </a:r>
            <a:r>
              <a:rPr lang="en-US" sz="3999" dirty="0">
                <a:solidFill>
                  <a:srgbClr val="493423"/>
                </a:solidFill>
                <a:latin typeface="Roboto Condensed Bold"/>
              </a:rPr>
              <a:t> </a:t>
            </a:r>
            <a:r>
              <a:rPr lang="en-US" sz="3999" dirty="0" err="1">
                <a:solidFill>
                  <a:srgbClr val="493423"/>
                </a:solidFill>
                <a:latin typeface="Roboto Condensed Bold"/>
              </a:rPr>
              <a:t>vật</a:t>
            </a:r>
            <a:r>
              <a:rPr lang="en-US" sz="3999" dirty="0">
                <a:solidFill>
                  <a:srgbClr val="493423"/>
                </a:solidFill>
                <a:latin typeface="Roboto Condensed Bold"/>
              </a:rPr>
              <a:t> </a:t>
            </a:r>
            <a:r>
              <a:rPr lang="en-US" sz="3999" dirty="0" err="1">
                <a:solidFill>
                  <a:srgbClr val="493423"/>
                </a:solidFill>
                <a:latin typeface="Roboto Condensed Bold"/>
              </a:rPr>
              <a:t>lão</a:t>
            </a:r>
            <a:r>
              <a:rPr lang="en-US" sz="3999" dirty="0">
                <a:solidFill>
                  <a:srgbClr val="493423"/>
                </a:solidFill>
                <a:latin typeface="Roboto Condensed Bold"/>
              </a:rPr>
              <a:t> </a:t>
            </a:r>
            <a:r>
              <a:rPr lang="en-US" sz="3999" dirty="0" err="1">
                <a:solidFill>
                  <a:srgbClr val="493423"/>
                </a:solidFill>
                <a:latin typeface="Roboto Condensed Bold"/>
              </a:rPr>
              <a:t>Hạc</a:t>
            </a:r>
            <a:endParaRPr lang="en-US" sz="3999" dirty="0">
              <a:solidFill>
                <a:srgbClr val="493423"/>
              </a:solidFill>
              <a:latin typeface="Roboto Condensed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242227" y="372492"/>
            <a:ext cx="17864327" cy="9820457"/>
            <a:chOff x="0" y="0"/>
            <a:chExt cx="23819102" cy="13093943"/>
          </a:xfrm>
        </p:grpSpPr>
        <p:sp>
          <p:nvSpPr>
            <p:cNvPr id="4" name="Freeform 4"/>
            <p:cNvSpPr/>
            <p:nvPr/>
          </p:nvSpPr>
          <p:spPr>
            <a:xfrm>
              <a:off x="0" y="0"/>
              <a:ext cx="17071626" cy="13093943"/>
            </a:xfrm>
            <a:custGeom>
              <a:avLst/>
              <a:gdLst/>
              <a:ahLst/>
              <a:cxnLst/>
              <a:rect l="l" t="t" r="r" b="b"/>
              <a:pathLst>
                <a:path w="17071626" h="13093943">
                  <a:moveTo>
                    <a:pt x="0" y="0"/>
                  </a:moveTo>
                  <a:lnTo>
                    <a:pt x="17071626" y="0"/>
                  </a:lnTo>
                  <a:lnTo>
                    <a:pt x="17071626" y="13093943"/>
                  </a:lnTo>
                  <a:lnTo>
                    <a:pt x="0" y="13093943"/>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6170978" y="0"/>
              <a:ext cx="7648124" cy="13093943"/>
            </a:xfrm>
            <a:custGeom>
              <a:avLst/>
              <a:gdLst/>
              <a:ahLst/>
              <a:cxnLst/>
              <a:rect l="l" t="t" r="r" b="b"/>
              <a:pathLst>
                <a:path w="7648124" h="13093943">
                  <a:moveTo>
                    <a:pt x="0" y="0"/>
                  </a:moveTo>
                  <a:lnTo>
                    <a:pt x="7648124" y="0"/>
                  </a:lnTo>
                  <a:lnTo>
                    <a:pt x="7648124" y="13093943"/>
                  </a:lnTo>
                  <a:lnTo>
                    <a:pt x="0" y="13093943"/>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936904" y="-16554"/>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8" name="Group 8"/>
          <p:cNvGrpSpPr/>
          <p:nvPr/>
        </p:nvGrpSpPr>
        <p:grpSpPr>
          <a:xfrm>
            <a:off x="1114779" y="2345204"/>
            <a:ext cx="15416487" cy="1543050"/>
            <a:chOff x="0" y="0"/>
            <a:chExt cx="4060309" cy="406400"/>
          </a:xfrm>
        </p:grpSpPr>
        <p:sp>
          <p:nvSpPr>
            <p:cNvPr id="9" name="Freeform 9"/>
            <p:cNvSpPr/>
            <p:nvPr/>
          </p:nvSpPr>
          <p:spPr>
            <a:xfrm>
              <a:off x="0" y="0"/>
              <a:ext cx="4060309" cy="406400"/>
            </a:xfrm>
            <a:custGeom>
              <a:avLst/>
              <a:gdLst/>
              <a:ahLst/>
              <a:cxnLst/>
              <a:rect l="l" t="t" r="r" b="b"/>
              <a:pathLst>
                <a:path w="4060309" h="406400">
                  <a:moveTo>
                    <a:pt x="25611" y="0"/>
                  </a:moveTo>
                  <a:lnTo>
                    <a:pt x="4034698" y="0"/>
                  </a:lnTo>
                  <a:cubicBezTo>
                    <a:pt x="4048842" y="0"/>
                    <a:pt x="4060309" y="11467"/>
                    <a:pt x="4060309" y="25611"/>
                  </a:cubicBezTo>
                  <a:lnTo>
                    <a:pt x="4060309" y="380789"/>
                  </a:lnTo>
                  <a:cubicBezTo>
                    <a:pt x="4060309" y="387581"/>
                    <a:pt x="4057611" y="394096"/>
                    <a:pt x="4052808" y="398899"/>
                  </a:cubicBezTo>
                  <a:cubicBezTo>
                    <a:pt x="4048005" y="403702"/>
                    <a:pt x="4041490" y="406400"/>
                    <a:pt x="4034698" y="406400"/>
                  </a:cubicBezTo>
                  <a:lnTo>
                    <a:pt x="25611" y="406400"/>
                  </a:lnTo>
                  <a:cubicBezTo>
                    <a:pt x="11467" y="406400"/>
                    <a:pt x="0" y="394933"/>
                    <a:pt x="0" y="380789"/>
                  </a:cubicBezTo>
                  <a:lnTo>
                    <a:pt x="0" y="25611"/>
                  </a:lnTo>
                  <a:cubicBezTo>
                    <a:pt x="0" y="11467"/>
                    <a:pt x="11467" y="0"/>
                    <a:pt x="25611" y="0"/>
                  </a:cubicBezTo>
                  <a:close/>
                </a:path>
              </a:pathLst>
            </a:custGeom>
            <a:solidFill>
              <a:srgbClr val="DBD0B3"/>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803131" y="596302"/>
            <a:ext cx="3607069" cy="750497"/>
          </a:xfrm>
          <a:prstGeom prst="rect">
            <a:avLst/>
          </a:prstGeom>
        </p:spPr>
        <p:txBody>
          <a:bodyPr wrap="square" lIns="0" tIns="0" rIns="0" bIns="0" rtlCol="0" anchor="t">
            <a:spAutoFit/>
          </a:bodyPr>
          <a:lstStyle/>
          <a:p>
            <a:pPr algn="ctr">
              <a:lnSpc>
                <a:spcPts val="5880"/>
              </a:lnSpc>
              <a:spcBef>
                <a:spcPct val="0"/>
              </a:spcBef>
            </a:pPr>
            <a:r>
              <a:rPr lang="en-US" sz="4200" dirty="0">
                <a:solidFill>
                  <a:srgbClr val="493423"/>
                </a:solidFill>
                <a:latin typeface="#9Slide05 Aphrodite Pro"/>
              </a:rPr>
              <a:t>c. </a:t>
            </a:r>
            <a:r>
              <a:rPr lang="en-US" sz="4200" dirty="0" err="1">
                <a:solidFill>
                  <a:srgbClr val="493423"/>
                </a:solidFill>
                <a:latin typeface="#9Slide05 Aphrodite Pro"/>
              </a:rPr>
              <a:t>Nhân</a:t>
            </a:r>
            <a:r>
              <a:rPr lang="en-US" sz="4200" dirty="0">
                <a:solidFill>
                  <a:srgbClr val="493423"/>
                </a:solidFill>
                <a:latin typeface="#9Slide05 Aphrodite Pro"/>
              </a:rPr>
              <a:t> </a:t>
            </a:r>
            <a:r>
              <a:rPr lang="en-US" sz="4200" dirty="0" err="1">
                <a:solidFill>
                  <a:srgbClr val="493423"/>
                </a:solidFill>
                <a:latin typeface="#9Slide05 Aphrodite Pro"/>
              </a:rPr>
              <a:t>vật</a:t>
            </a:r>
            <a:endParaRPr lang="en-US" sz="4200" dirty="0">
              <a:solidFill>
                <a:srgbClr val="493423"/>
              </a:solidFill>
              <a:latin typeface="#9Slide05 Aphrodite Pro"/>
            </a:endParaRPr>
          </a:p>
        </p:txBody>
      </p:sp>
      <p:sp>
        <p:nvSpPr>
          <p:cNvPr id="12" name="TextBox 12"/>
          <p:cNvSpPr txBox="1"/>
          <p:nvPr/>
        </p:nvSpPr>
        <p:spPr>
          <a:xfrm>
            <a:off x="1828989" y="1408579"/>
            <a:ext cx="5181411" cy="679450"/>
          </a:xfrm>
          <a:prstGeom prst="rect">
            <a:avLst/>
          </a:prstGeom>
        </p:spPr>
        <p:txBody>
          <a:bodyPr wrap="square" lIns="0" tIns="0" rIns="0" bIns="0" rtlCol="0" anchor="t">
            <a:spAutoFit/>
          </a:bodyPr>
          <a:lstStyle/>
          <a:p>
            <a:pPr algn="ctr">
              <a:lnSpc>
                <a:spcPts val="5599"/>
              </a:lnSpc>
            </a:pPr>
            <a:r>
              <a:rPr lang="en-US" sz="3999" dirty="0" err="1">
                <a:solidFill>
                  <a:srgbClr val="493423"/>
                </a:solidFill>
                <a:latin typeface="Roboto Condensed Bold"/>
              </a:rPr>
              <a:t>Lão</a:t>
            </a:r>
            <a:r>
              <a:rPr lang="en-US" sz="3999" dirty="0">
                <a:solidFill>
                  <a:srgbClr val="493423"/>
                </a:solidFill>
                <a:latin typeface="Roboto Condensed Bold"/>
              </a:rPr>
              <a:t> </a:t>
            </a:r>
            <a:r>
              <a:rPr lang="en-US" sz="3999" dirty="0" err="1">
                <a:solidFill>
                  <a:srgbClr val="493423"/>
                </a:solidFill>
                <a:latin typeface="Roboto Condensed Bold"/>
              </a:rPr>
              <a:t>Hạc</a:t>
            </a:r>
            <a:r>
              <a:rPr lang="en-US" sz="3999" dirty="0">
                <a:solidFill>
                  <a:srgbClr val="493423"/>
                </a:solidFill>
                <a:latin typeface="Roboto Condensed Bold"/>
              </a:rPr>
              <a:t> </a:t>
            </a:r>
            <a:r>
              <a:rPr lang="en-US" sz="3999" dirty="0" err="1">
                <a:solidFill>
                  <a:srgbClr val="493423"/>
                </a:solidFill>
                <a:latin typeface="Roboto Condensed Bold"/>
              </a:rPr>
              <a:t>phải</a:t>
            </a:r>
            <a:r>
              <a:rPr lang="en-US" sz="3999" dirty="0">
                <a:solidFill>
                  <a:srgbClr val="493423"/>
                </a:solidFill>
                <a:latin typeface="Roboto Condensed Bold"/>
              </a:rPr>
              <a:t> </a:t>
            </a:r>
            <a:r>
              <a:rPr lang="en-US" sz="3999" dirty="0" err="1">
                <a:solidFill>
                  <a:srgbClr val="493423"/>
                </a:solidFill>
                <a:latin typeface="Roboto Condensed Bold"/>
              </a:rPr>
              <a:t>lựa</a:t>
            </a:r>
            <a:r>
              <a:rPr lang="en-US" sz="3999" dirty="0">
                <a:solidFill>
                  <a:srgbClr val="493423"/>
                </a:solidFill>
                <a:latin typeface="Roboto Condensed Bold"/>
              </a:rPr>
              <a:t> </a:t>
            </a:r>
            <a:r>
              <a:rPr lang="en-US" sz="3999" dirty="0" err="1">
                <a:solidFill>
                  <a:srgbClr val="493423"/>
                </a:solidFill>
                <a:latin typeface="Roboto Condensed Bold"/>
              </a:rPr>
              <a:t>chọn</a:t>
            </a:r>
            <a:r>
              <a:rPr lang="en-US" sz="3999" dirty="0">
                <a:solidFill>
                  <a:srgbClr val="493423"/>
                </a:solidFill>
                <a:latin typeface="Roboto Condensed Bold"/>
              </a:rPr>
              <a:t>:</a:t>
            </a:r>
          </a:p>
        </p:txBody>
      </p:sp>
      <p:grpSp>
        <p:nvGrpSpPr>
          <p:cNvPr id="13" name="Group 13"/>
          <p:cNvGrpSpPr/>
          <p:nvPr/>
        </p:nvGrpSpPr>
        <p:grpSpPr>
          <a:xfrm>
            <a:off x="1114779" y="4145429"/>
            <a:ext cx="15416487" cy="1543050"/>
            <a:chOff x="0" y="0"/>
            <a:chExt cx="4060309" cy="406400"/>
          </a:xfrm>
        </p:grpSpPr>
        <p:sp>
          <p:nvSpPr>
            <p:cNvPr id="14" name="Freeform 14"/>
            <p:cNvSpPr/>
            <p:nvPr/>
          </p:nvSpPr>
          <p:spPr>
            <a:xfrm>
              <a:off x="0" y="0"/>
              <a:ext cx="4060309" cy="406400"/>
            </a:xfrm>
            <a:custGeom>
              <a:avLst/>
              <a:gdLst/>
              <a:ahLst/>
              <a:cxnLst/>
              <a:rect l="l" t="t" r="r" b="b"/>
              <a:pathLst>
                <a:path w="4060309" h="406400">
                  <a:moveTo>
                    <a:pt x="25611" y="0"/>
                  </a:moveTo>
                  <a:lnTo>
                    <a:pt x="4034698" y="0"/>
                  </a:lnTo>
                  <a:cubicBezTo>
                    <a:pt x="4048842" y="0"/>
                    <a:pt x="4060309" y="11467"/>
                    <a:pt x="4060309" y="25611"/>
                  </a:cubicBezTo>
                  <a:lnTo>
                    <a:pt x="4060309" y="380789"/>
                  </a:lnTo>
                  <a:cubicBezTo>
                    <a:pt x="4060309" y="387581"/>
                    <a:pt x="4057611" y="394096"/>
                    <a:pt x="4052808" y="398899"/>
                  </a:cubicBezTo>
                  <a:cubicBezTo>
                    <a:pt x="4048005" y="403702"/>
                    <a:pt x="4041490" y="406400"/>
                    <a:pt x="4034698" y="406400"/>
                  </a:cubicBezTo>
                  <a:lnTo>
                    <a:pt x="25611" y="406400"/>
                  </a:lnTo>
                  <a:cubicBezTo>
                    <a:pt x="11467" y="406400"/>
                    <a:pt x="0" y="394933"/>
                    <a:pt x="0" y="380789"/>
                  </a:cubicBezTo>
                  <a:lnTo>
                    <a:pt x="0" y="25611"/>
                  </a:lnTo>
                  <a:cubicBezTo>
                    <a:pt x="0" y="11467"/>
                    <a:pt x="11467" y="0"/>
                    <a:pt x="25611" y="0"/>
                  </a:cubicBezTo>
                  <a:close/>
                </a:path>
              </a:pathLst>
            </a:custGeom>
            <a:solidFill>
              <a:srgbClr val="C7B299"/>
            </a:solidFill>
          </p:spPr>
          <p:txBody>
            <a:bodyPr/>
            <a:lstStyle/>
            <a:p>
              <a:endParaRPr lang="en-US"/>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114779" y="5945654"/>
            <a:ext cx="15416487" cy="1543050"/>
            <a:chOff x="0" y="0"/>
            <a:chExt cx="4060309" cy="406400"/>
          </a:xfrm>
        </p:grpSpPr>
        <p:sp>
          <p:nvSpPr>
            <p:cNvPr id="17" name="Freeform 17"/>
            <p:cNvSpPr/>
            <p:nvPr/>
          </p:nvSpPr>
          <p:spPr>
            <a:xfrm>
              <a:off x="0" y="0"/>
              <a:ext cx="4060309" cy="406400"/>
            </a:xfrm>
            <a:custGeom>
              <a:avLst/>
              <a:gdLst/>
              <a:ahLst/>
              <a:cxnLst/>
              <a:rect l="l" t="t" r="r" b="b"/>
              <a:pathLst>
                <a:path w="4060309" h="406400">
                  <a:moveTo>
                    <a:pt x="25611" y="0"/>
                  </a:moveTo>
                  <a:lnTo>
                    <a:pt x="4034698" y="0"/>
                  </a:lnTo>
                  <a:cubicBezTo>
                    <a:pt x="4048842" y="0"/>
                    <a:pt x="4060309" y="11467"/>
                    <a:pt x="4060309" y="25611"/>
                  </a:cubicBezTo>
                  <a:lnTo>
                    <a:pt x="4060309" y="380789"/>
                  </a:lnTo>
                  <a:cubicBezTo>
                    <a:pt x="4060309" y="387581"/>
                    <a:pt x="4057611" y="394096"/>
                    <a:pt x="4052808" y="398899"/>
                  </a:cubicBezTo>
                  <a:cubicBezTo>
                    <a:pt x="4048005" y="403702"/>
                    <a:pt x="4041490" y="406400"/>
                    <a:pt x="4034698" y="406400"/>
                  </a:cubicBezTo>
                  <a:lnTo>
                    <a:pt x="25611" y="406400"/>
                  </a:lnTo>
                  <a:cubicBezTo>
                    <a:pt x="11467" y="406400"/>
                    <a:pt x="0" y="394933"/>
                    <a:pt x="0" y="380789"/>
                  </a:cubicBezTo>
                  <a:lnTo>
                    <a:pt x="0" y="25611"/>
                  </a:lnTo>
                  <a:cubicBezTo>
                    <a:pt x="0" y="11467"/>
                    <a:pt x="11467" y="0"/>
                    <a:pt x="25611" y="0"/>
                  </a:cubicBezTo>
                  <a:close/>
                </a:path>
              </a:pathLst>
            </a:custGeom>
            <a:solidFill>
              <a:srgbClr val="C8A888"/>
            </a:solidFill>
          </p:spPr>
          <p:txBody>
            <a:bodyPr/>
            <a:lstStyle/>
            <a:p>
              <a:endParaRPr lang="en-US"/>
            </a:p>
          </p:txBody>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42227" y="2729397"/>
            <a:ext cx="14605199" cy="688939"/>
          </a:xfrm>
          <a:prstGeom prst="rect">
            <a:avLst/>
          </a:prstGeom>
        </p:spPr>
        <p:txBody>
          <a:bodyPr lIns="0" tIns="0" rIns="0" bIns="0" rtlCol="0" anchor="t">
            <a:spAutoFit/>
          </a:bodyPr>
          <a:lstStyle/>
          <a:p>
            <a:pPr algn="ctr">
              <a:lnSpc>
                <a:spcPts val="5600"/>
              </a:lnSpc>
              <a:spcBef>
                <a:spcPct val="0"/>
              </a:spcBef>
            </a:pPr>
            <a:r>
              <a:rPr lang="en-US" sz="4000" dirty="0">
                <a:solidFill>
                  <a:srgbClr val="493423"/>
                </a:solidFill>
                <a:latin typeface="Roboto Condensed"/>
              </a:rPr>
              <a:t>Bán </a:t>
            </a:r>
            <a:r>
              <a:rPr lang="en-US" sz="4000" dirty="0" err="1">
                <a:solidFill>
                  <a:srgbClr val="493423"/>
                </a:solidFill>
                <a:latin typeface="Roboto Condensed"/>
              </a:rPr>
              <a:t>cậu</a:t>
            </a:r>
            <a:r>
              <a:rPr lang="en-US" sz="4000" dirty="0">
                <a:solidFill>
                  <a:srgbClr val="493423"/>
                </a:solidFill>
                <a:latin typeface="Roboto Condensed"/>
              </a:rPr>
              <a:t> </a:t>
            </a:r>
            <a:r>
              <a:rPr lang="en-US" sz="4000" dirty="0" err="1">
                <a:solidFill>
                  <a:srgbClr val="493423"/>
                </a:solidFill>
                <a:latin typeface="Roboto Condensed"/>
              </a:rPr>
              <a:t>Vàng</a:t>
            </a:r>
            <a:r>
              <a:rPr lang="en-US" sz="4000" dirty="0">
                <a:solidFill>
                  <a:srgbClr val="493423"/>
                </a:solidFill>
                <a:latin typeface="Roboto Condensed"/>
              </a:rPr>
              <a:t> </a:t>
            </a:r>
            <a:r>
              <a:rPr lang="en-US" sz="4000" dirty="0" err="1">
                <a:solidFill>
                  <a:srgbClr val="493423"/>
                </a:solidFill>
                <a:latin typeface="Roboto Condensed"/>
              </a:rPr>
              <a:t>và</a:t>
            </a:r>
            <a:r>
              <a:rPr lang="en-US" sz="4000" dirty="0">
                <a:solidFill>
                  <a:srgbClr val="493423"/>
                </a:solidFill>
                <a:latin typeface="Roboto Condensed"/>
              </a:rPr>
              <a:t> </a:t>
            </a:r>
            <a:r>
              <a:rPr lang="en-US" sz="4000" dirty="0" err="1">
                <a:solidFill>
                  <a:srgbClr val="493423"/>
                </a:solidFill>
                <a:latin typeface="Roboto Condensed"/>
              </a:rPr>
              <a:t>mảnh</a:t>
            </a:r>
            <a:r>
              <a:rPr lang="en-US" sz="4000" dirty="0">
                <a:solidFill>
                  <a:srgbClr val="493423"/>
                </a:solidFill>
                <a:latin typeface="Roboto Condensed"/>
              </a:rPr>
              <a:t> </a:t>
            </a:r>
            <a:r>
              <a:rPr lang="en-US" sz="4000" dirty="0" err="1">
                <a:solidFill>
                  <a:srgbClr val="493423"/>
                </a:solidFill>
                <a:latin typeface="Roboto Condensed"/>
              </a:rPr>
              <a:t>vườn</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lấy</a:t>
            </a:r>
            <a:r>
              <a:rPr lang="en-US" sz="4000" dirty="0">
                <a:solidFill>
                  <a:srgbClr val="493423"/>
                </a:solidFill>
                <a:latin typeface="Roboto Condensed"/>
              </a:rPr>
              <a:t> </a:t>
            </a:r>
            <a:r>
              <a:rPr lang="en-US" sz="4000" dirty="0" err="1">
                <a:solidFill>
                  <a:srgbClr val="493423"/>
                </a:solidFill>
                <a:latin typeface="Roboto Condensed"/>
              </a:rPr>
              <a:t>tiền</a:t>
            </a:r>
            <a:r>
              <a:rPr lang="en-US" sz="4000" dirty="0">
                <a:solidFill>
                  <a:srgbClr val="493423"/>
                </a:solidFill>
                <a:latin typeface="Roboto Condensed"/>
              </a:rPr>
              <a:t> </a:t>
            </a:r>
            <a:r>
              <a:rPr lang="en-US" sz="4000" dirty="0" err="1">
                <a:solidFill>
                  <a:srgbClr val="493423"/>
                </a:solidFill>
                <a:latin typeface="Roboto Condensed"/>
              </a:rPr>
              <a:t>trang</a:t>
            </a:r>
            <a:r>
              <a:rPr lang="en-US" sz="4000" dirty="0">
                <a:solidFill>
                  <a:srgbClr val="493423"/>
                </a:solidFill>
                <a:latin typeface="Roboto Condensed"/>
              </a:rPr>
              <a:t> </a:t>
            </a:r>
            <a:r>
              <a:rPr lang="en-US" sz="4000" dirty="0" err="1">
                <a:solidFill>
                  <a:srgbClr val="493423"/>
                </a:solidFill>
                <a:latin typeface="Roboto Condensed"/>
              </a:rPr>
              <a:t>trải</a:t>
            </a:r>
            <a:r>
              <a:rPr lang="en-US" sz="4000" dirty="0">
                <a:solidFill>
                  <a:srgbClr val="493423"/>
                </a:solidFill>
                <a:latin typeface="Roboto Condensed"/>
              </a:rPr>
              <a:t> </a:t>
            </a:r>
            <a:r>
              <a:rPr lang="en-US" sz="4000" dirty="0" err="1">
                <a:solidFill>
                  <a:srgbClr val="493423"/>
                </a:solidFill>
                <a:latin typeface="Roboto Condensed"/>
              </a:rPr>
              <a:t>cuộc</a:t>
            </a:r>
            <a:r>
              <a:rPr lang="en-US" sz="4000" dirty="0">
                <a:solidFill>
                  <a:srgbClr val="493423"/>
                </a:solidFill>
                <a:latin typeface="Roboto Condensed"/>
              </a:rPr>
              <a:t> </a:t>
            </a:r>
            <a:r>
              <a:rPr lang="en-US" sz="4000" dirty="0" err="1">
                <a:solidFill>
                  <a:srgbClr val="493423"/>
                </a:solidFill>
                <a:latin typeface="Roboto Condensed"/>
              </a:rPr>
              <a:t>sống</a:t>
            </a:r>
            <a:r>
              <a:rPr lang="en-US" sz="4000" dirty="0">
                <a:solidFill>
                  <a:srgbClr val="493423"/>
                </a:solidFill>
                <a:latin typeface="Roboto Condensed"/>
              </a:rPr>
              <a:t> </a:t>
            </a:r>
          </a:p>
        </p:txBody>
      </p:sp>
      <p:sp>
        <p:nvSpPr>
          <p:cNvPr id="20" name="TextBox 20"/>
          <p:cNvSpPr txBox="1"/>
          <p:nvPr/>
        </p:nvSpPr>
        <p:spPr>
          <a:xfrm>
            <a:off x="1440486" y="4177215"/>
            <a:ext cx="14605199" cy="1393753"/>
          </a:xfrm>
          <a:prstGeom prst="rect">
            <a:avLst/>
          </a:prstGeom>
        </p:spPr>
        <p:txBody>
          <a:bodyPr lIns="0" tIns="0" rIns="0" bIns="0" rtlCol="0" anchor="t">
            <a:spAutoFit/>
          </a:bodyPr>
          <a:lstStyle/>
          <a:p>
            <a:pPr algn="just">
              <a:lnSpc>
                <a:spcPts val="5600"/>
              </a:lnSpc>
              <a:spcBef>
                <a:spcPct val="0"/>
              </a:spcBef>
            </a:pPr>
            <a:r>
              <a:rPr lang="en-US" sz="4000" dirty="0" err="1">
                <a:solidFill>
                  <a:srgbClr val="493423"/>
                </a:solidFill>
                <a:latin typeface="Roboto Condensed"/>
              </a:rPr>
              <a:t>Đi</a:t>
            </a:r>
            <a:r>
              <a:rPr lang="en-US" sz="4000" dirty="0">
                <a:solidFill>
                  <a:srgbClr val="493423"/>
                </a:solidFill>
                <a:latin typeface="Roboto Condensed"/>
              </a:rPr>
              <a:t> </a:t>
            </a:r>
            <a:r>
              <a:rPr lang="en-US" sz="4000" dirty="0" err="1">
                <a:solidFill>
                  <a:srgbClr val="493423"/>
                </a:solidFill>
                <a:latin typeface="Roboto Condensed"/>
              </a:rPr>
              <a:t>vay</a:t>
            </a:r>
            <a:r>
              <a:rPr lang="en-US" sz="4000" dirty="0">
                <a:solidFill>
                  <a:srgbClr val="493423"/>
                </a:solidFill>
                <a:latin typeface="Roboto Condensed"/>
              </a:rPr>
              <a:t> </a:t>
            </a:r>
            <a:r>
              <a:rPr lang="en-US" sz="4000" dirty="0" err="1">
                <a:solidFill>
                  <a:srgbClr val="493423"/>
                </a:solidFill>
                <a:latin typeface="Roboto Condensed"/>
              </a:rPr>
              <a:t>mượn</a:t>
            </a:r>
            <a:r>
              <a:rPr lang="en-US" sz="4000" dirty="0">
                <a:solidFill>
                  <a:srgbClr val="493423"/>
                </a:solidFill>
                <a:latin typeface="Roboto Condensed"/>
              </a:rPr>
              <a:t> </a:t>
            </a:r>
            <a:r>
              <a:rPr lang="en-US" sz="4000" dirty="0" err="1">
                <a:solidFill>
                  <a:srgbClr val="493423"/>
                </a:solidFill>
                <a:latin typeface="Roboto Condensed"/>
              </a:rPr>
              <a:t>trang</a:t>
            </a:r>
            <a:r>
              <a:rPr lang="en-US" sz="4000" dirty="0">
                <a:solidFill>
                  <a:srgbClr val="493423"/>
                </a:solidFill>
                <a:latin typeface="Roboto Condensed"/>
              </a:rPr>
              <a:t> </a:t>
            </a:r>
            <a:r>
              <a:rPr lang="en-US" sz="4000" dirty="0" err="1">
                <a:solidFill>
                  <a:srgbClr val="493423"/>
                </a:solidFill>
                <a:latin typeface="Roboto Condensed"/>
              </a:rPr>
              <a:t>trải</a:t>
            </a:r>
            <a:r>
              <a:rPr lang="en-US" sz="4000" dirty="0">
                <a:solidFill>
                  <a:srgbClr val="493423"/>
                </a:solidFill>
                <a:latin typeface="Roboto Condensed"/>
              </a:rPr>
              <a:t> </a:t>
            </a:r>
            <a:r>
              <a:rPr lang="en-US" sz="4000" dirty="0" err="1">
                <a:solidFill>
                  <a:srgbClr val="493423"/>
                </a:solidFill>
                <a:latin typeface="Roboto Condensed"/>
              </a:rPr>
              <a:t>cuộc</a:t>
            </a:r>
            <a:r>
              <a:rPr lang="en-US" sz="4000" dirty="0">
                <a:solidFill>
                  <a:srgbClr val="493423"/>
                </a:solidFill>
                <a:latin typeface="Roboto Condensed"/>
              </a:rPr>
              <a:t> </a:t>
            </a:r>
            <a:r>
              <a:rPr lang="en-US" sz="4000" dirty="0" err="1">
                <a:solidFill>
                  <a:srgbClr val="493423"/>
                </a:solidFill>
                <a:latin typeface="Roboto Condensed"/>
              </a:rPr>
              <a:t>sống</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không</a:t>
            </a:r>
            <a:r>
              <a:rPr lang="en-US" sz="4000" dirty="0">
                <a:solidFill>
                  <a:srgbClr val="493423"/>
                </a:solidFill>
                <a:latin typeface="Roboto Condensed"/>
              </a:rPr>
              <a:t> </a:t>
            </a:r>
            <a:r>
              <a:rPr lang="en-US" sz="4000" dirty="0" err="1">
                <a:solidFill>
                  <a:srgbClr val="493423"/>
                </a:solidFill>
                <a:latin typeface="Roboto Condensed"/>
              </a:rPr>
              <a:t>phạm</a:t>
            </a:r>
            <a:r>
              <a:rPr lang="en-US" sz="4000" dirty="0">
                <a:solidFill>
                  <a:srgbClr val="493423"/>
                </a:solidFill>
                <a:latin typeface="Roboto Condensed"/>
              </a:rPr>
              <a:t> </a:t>
            </a:r>
            <a:r>
              <a:rPr lang="en-US" sz="4000" dirty="0" err="1">
                <a:solidFill>
                  <a:srgbClr val="493423"/>
                </a:solidFill>
                <a:latin typeface="Roboto Condensed"/>
              </a:rPr>
              <a:t>vào</a:t>
            </a:r>
            <a:r>
              <a:rPr lang="en-US" sz="4000" dirty="0">
                <a:solidFill>
                  <a:srgbClr val="493423"/>
                </a:solidFill>
                <a:latin typeface="Roboto Condensed"/>
              </a:rPr>
              <a:t> </a:t>
            </a:r>
            <a:r>
              <a:rPr lang="en-US" sz="4000" dirty="0" err="1">
                <a:solidFill>
                  <a:srgbClr val="493423"/>
                </a:solidFill>
                <a:latin typeface="Roboto Condensed"/>
              </a:rPr>
              <a:t>của</a:t>
            </a:r>
            <a:r>
              <a:rPr lang="en-US" sz="4000" dirty="0">
                <a:solidFill>
                  <a:srgbClr val="493423"/>
                </a:solidFill>
                <a:latin typeface="Roboto Condensed"/>
              </a:rPr>
              <a:t> </a:t>
            </a:r>
            <a:r>
              <a:rPr lang="en-US" sz="4000" dirty="0" err="1">
                <a:solidFill>
                  <a:srgbClr val="493423"/>
                </a:solidFill>
                <a:latin typeface="Roboto Condensed"/>
              </a:rPr>
              <a:t>cải</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dành</a:t>
            </a:r>
            <a:r>
              <a:rPr lang="en-US" sz="4000" dirty="0">
                <a:solidFill>
                  <a:srgbClr val="493423"/>
                </a:solidFill>
                <a:latin typeface="Roboto Condensed"/>
              </a:rPr>
              <a:t> </a:t>
            </a:r>
            <a:r>
              <a:rPr lang="en-US" sz="4000" dirty="0" err="1">
                <a:solidFill>
                  <a:srgbClr val="493423"/>
                </a:solidFill>
                <a:latin typeface="Roboto Condensed"/>
              </a:rPr>
              <a:t>cho</a:t>
            </a:r>
            <a:r>
              <a:rPr lang="en-US" sz="4000" dirty="0">
                <a:solidFill>
                  <a:srgbClr val="493423"/>
                </a:solidFill>
                <a:latin typeface="Roboto Condensed"/>
              </a:rPr>
              <a:t> con </a:t>
            </a:r>
            <a:r>
              <a:rPr lang="en-US" sz="4000" dirty="0" err="1">
                <a:solidFill>
                  <a:srgbClr val="493423"/>
                </a:solidFill>
                <a:latin typeface="Roboto Condensed"/>
              </a:rPr>
              <a:t>trong</a:t>
            </a:r>
            <a:r>
              <a:rPr lang="en-US" sz="4000" dirty="0">
                <a:solidFill>
                  <a:srgbClr val="493423"/>
                </a:solidFill>
                <a:latin typeface="Roboto Condensed"/>
              </a:rPr>
              <a:t> </a:t>
            </a:r>
            <a:r>
              <a:rPr lang="en-US" sz="4000" dirty="0" err="1">
                <a:solidFill>
                  <a:srgbClr val="493423"/>
                </a:solidFill>
                <a:latin typeface="Roboto Condensed"/>
              </a:rPr>
              <a:t>lúc</a:t>
            </a:r>
            <a:r>
              <a:rPr lang="en-US" sz="4000" dirty="0">
                <a:solidFill>
                  <a:srgbClr val="493423"/>
                </a:solidFill>
                <a:latin typeface="Roboto Condensed"/>
              </a:rPr>
              <a:t> </a:t>
            </a:r>
            <a:r>
              <a:rPr lang="en-US" sz="4000" dirty="0" err="1">
                <a:solidFill>
                  <a:srgbClr val="493423"/>
                </a:solidFill>
                <a:latin typeface="Roboto Condensed"/>
              </a:rPr>
              <a:t>đợi</a:t>
            </a:r>
            <a:r>
              <a:rPr lang="en-US" sz="4000" dirty="0">
                <a:solidFill>
                  <a:srgbClr val="493423"/>
                </a:solidFill>
                <a:latin typeface="Roboto Condensed"/>
              </a:rPr>
              <a:t> con </a:t>
            </a:r>
            <a:r>
              <a:rPr lang="en-US" sz="4000" dirty="0" err="1">
                <a:solidFill>
                  <a:srgbClr val="493423"/>
                </a:solidFill>
                <a:latin typeface="Roboto Condensed"/>
              </a:rPr>
              <a:t>về</a:t>
            </a:r>
            <a:endParaRPr lang="en-US" sz="4000" dirty="0">
              <a:solidFill>
                <a:srgbClr val="493423"/>
              </a:solidFill>
              <a:latin typeface="Roboto Condensed"/>
            </a:endParaRPr>
          </a:p>
        </p:txBody>
      </p:sp>
      <p:sp>
        <p:nvSpPr>
          <p:cNvPr id="21" name="TextBox 21"/>
          <p:cNvSpPr txBox="1"/>
          <p:nvPr/>
        </p:nvSpPr>
        <p:spPr>
          <a:xfrm>
            <a:off x="1226647" y="6348897"/>
            <a:ext cx="12123114" cy="688939"/>
          </a:xfrm>
          <a:prstGeom prst="rect">
            <a:avLst/>
          </a:prstGeom>
        </p:spPr>
        <p:txBody>
          <a:bodyPr wrap="square" lIns="0" tIns="0" rIns="0" bIns="0" rtlCol="0" anchor="t">
            <a:spAutoFit/>
          </a:bodyPr>
          <a:lstStyle/>
          <a:p>
            <a:pPr algn="ctr">
              <a:lnSpc>
                <a:spcPts val="5600"/>
              </a:lnSpc>
              <a:spcBef>
                <a:spcPct val="0"/>
              </a:spcBef>
            </a:pPr>
            <a:r>
              <a:rPr lang="en-US" sz="4000" dirty="0" err="1">
                <a:solidFill>
                  <a:srgbClr val="493423"/>
                </a:solidFill>
                <a:latin typeface="Roboto Condensed"/>
              </a:rPr>
              <a:t>Kết</a:t>
            </a:r>
            <a:r>
              <a:rPr lang="en-US" sz="4000" dirty="0">
                <a:solidFill>
                  <a:srgbClr val="493423"/>
                </a:solidFill>
                <a:latin typeface="Roboto Condensed"/>
              </a:rPr>
              <a:t> </a:t>
            </a:r>
            <a:r>
              <a:rPr lang="en-US" sz="4000" dirty="0" err="1">
                <a:solidFill>
                  <a:srgbClr val="493423"/>
                </a:solidFill>
                <a:latin typeface="Roboto Condensed"/>
              </a:rPr>
              <a:t>thúc</a:t>
            </a:r>
            <a:r>
              <a:rPr lang="en-US" sz="4000" dirty="0">
                <a:solidFill>
                  <a:srgbClr val="493423"/>
                </a:solidFill>
                <a:latin typeface="Roboto Condensed"/>
              </a:rPr>
              <a:t> </a:t>
            </a:r>
            <a:r>
              <a:rPr lang="en-US" sz="4000" dirty="0" err="1">
                <a:solidFill>
                  <a:srgbClr val="493423"/>
                </a:solidFill>
                <a:latin typeface="Roboto Condensed"/>
              </a:rPr>
              <a:t>cuộc</a:t>
            </a:r>
            <a:r>
              <a:rPr lang="en-US" sz="4000" dirty="0">
                <a:solidFill>
                  <a:srgbClr val="493423"/>
                </a:solidFill>
                <a:latin typeface="Roboto Condensed"/>
              </a:rPr>
              <a:t> </a:t>
            </a:r>
            <a:r>
              <a:rPr lang="en-US" sz="4000" dirty="0" err="1">
                <a:solidFill>
                  <a:srgbClr val="493423"/>
                </a:solidFill>
                <a:latin typeface="Roboto Condensed"/>
              </a:rPr>
              <a:t>sống</a:t>
            </a:r>
            <a:r>
              <a:rPr lang="en-US" sz="4000" dirty="0">
                <a:solidFill>
                  <a:srgbClr val="493423"/>
                </a:solidFill>
                <a:latin typeface="Roboto Condensed"/>
              </a:rPr>
              <a:t> </a:t>
            </a:r>
            <a:r>
              <a:rPr lang="en-US" sz="4000" dirty="0" err="1">
                <a:solidFill>
                  <a:srgbClr val="493423"/>
                </a:solidFill>
                <a:latin typeface="Roboto Condensed"/>
              </a:rPr>
              <a:t>của</a:t>
            </a:r>
            <a:r>
              <a:rPr lang="en-US" sz="4000" dirty="0">
                <a:solidFill>
                  <a:srgbClr val="493423"/>
                </a:solidFill>
                <a:latin typeface="Roboto Condensed"/>
              </a:rPr>
              <a:t> </a:t>
            </a:r>
            <a:r>
              <a:rPr lang="en-US" sz="4000" dirty="0" err="1">
                <a:solidFill>
                  <a:srgbClr val="493423"/>
                </a:solidFill>
                <a:latin typeface="Roboto Condensed"/>
              </a:rPr>
              <a:t>mình</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giữ</a:t>
            </a:r>
            <a:r>
              <a:rPr lang="en-US" sz="4000" dirty="0">
                <a:solidFill>
                  <a:srgbClr val="493423"/>
                </a:solidFill>
                <a:latin typeface="Roboto Condensed"/>
              </a:rPr>
              <a:t> </a:t>
            </a:r>
            <a:r>
              <a:rPr lang="en-US" sz="4000" dirty="0" err="1">
                <a:solidFill>
                  <a:srgbClr val="493423"/>
                </a:solidFill>
                <a:latin typeface="Roboto Condensed"/>
              </a:rPr>
              <a:t>lại</a:t>
            </a:r>
            <a:r>
              <a:rPr lang="en-US" sz="4000" dirty="0">
                <a:solidFill>
                  <a:srgbClr val="493423"/>
                </a:solidFill>
                <a:latin typeface="Roboto Condensed"/>
              </a:rPr>
              <a:t> </a:t>
            </a:r>
            <a:r>
              <a:rPr lang="en-US" sz="4000" dirty="0" err="1">
                <a:solidFill>
                  <a:srgbClr val="493423"/>
                </a:solidFill>
                <a:latin typeface="Roboto Condensed"/>
              </a:rPr>
              <a:t>mảnh</a:t>
            </a:r>
            <a:r>
              <a:rPr lang="en-US" sz="4000" dirty="0">
                <a:solidFill>
                  <a:srgbClr val="493423"/>
                </a:solidFill>
                <a:latin typeface="Roboto Condensed"/>
              </a:rPr>
              <a:t> </a:t>
            </a:r>
            <a:r>
              <a:rPr lang="en-US" sz="4000" dirty="0" err="1">
                <a:solidFill>
                  <a:srgbClr val="493423"/>
                </a:solidFill>
                <a:latin typeface="Roboto Condensed"/>
              </a:rPr>
              <a:t>vườn</a:t>
            </a:r>
            <a:r>
              <a:rPr lang="en-US" sz="4000" dirty="0">
                <a:solidFill>
                  <a:srgbClr val="493423"/>
                </a:solidFill>
                <a:latin typeface="Roboto Condensed"/>
              </a:rPr>
              <a:t> </a:t>
            </a:r>
            <a:r>
              <a:rPr lang="en-US" sz="4000" dirty="0" err="1">
                <a:solidFill>
                  <a:srgbClr val="493423"/>
                </a:solidFill>
                <a:latin typeface="Roboto Condensed"/>
              </a:rPr>
              <a:t>cho</a:t>
            </a:r>
            <a:r>
              <a:rPr lang="en-US" sz="4000" dirty="0">
                <a:solidFill>
                  <a:srgbClr val="493423"/>
                </a:solidFill>
                <a:latin typeface="Roboto Condensed"/>
              </a:rPr>
              <a:t> con</a:t>
            </a:r>
          </a:p>
        </p:txBody>
      </p:sp>
      <p:sp>
        <p:nvSpPr>
          <p:cNvPr id="22" name="Freeform 22"/>
          <p:cNvSpPr/>
          <p:nvPr/>
        </p:nvSpPr>
        <p:spPr>
          <a:xfrm>
            <a:off x="272911" y="7745879"/>
            <a:ext cx="1167575" cy="1357646"/>
          </a:xfrm>
          <a:custGeom>
            <a:avLst/>
            <a:gdLst/>
            <a:ahLst/>
            <a:cxnLst/>
            <a:rect l="l" t="t" r="r" b="b"/>
            <a:pathLst>
              <a:path w="1167575" h="1357646">
                <a:moveTo>
                  <a:pt x="0" y="0"/>
                </a:moveTo>
                <a:lnTo>
                  <a:pt x="1167575" y="0"/>
                </a:lnTo>
                <a:lnTo>
                  <a:pt x="1167575" y="1357646"/>
                </a:lnTo>
                <a:lnTo>
                  <a:pt x="0" y="135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3"/>
          <p:cNvSpPr txBox="1"/>
          <p:nvPr/>
        </p:nvSpPr>
        <p:spPr>
          <a:xfrm>
            <a:off x="1440486" y="7793504"/>
            <a:ext cx="16157565" cy="2265572"/>
          </a:xfrm>
          <a:prstGeom prst="rect">
            <a:avLst/>
          </a:prstGeom>
        </p:spPr>
        <p:txBody>
          <a:bodyPr lIns="0" tIns="0" rIns="0" bIns="0" rtlCol="0" anchor="t">
            <a:spAutoFit/>
          </a:bodyPr>
          <a:lstStyle/>
          <a:p>
            <a:pPr algn="just">
              <a:lnSpc>
                <a:spcPts val="5980"/>
              </a:lnSpc>
            </a:pPr>
            <a:r>
              <a:rPr lang="en-US" sz="4600">
                <a:solidFill>
                  <a:srgbClr val="493423"/>
                </a:solidFill>
                <a:latin typeface="#9Slide05 VL Fadilla"/>
              </a:rPr>
              <a:t>Vậy lựa chọn của lão Hạc cuối cùng là: Kết thúc cuộc đời của mình để giữ lại mảnh vườn cho con. Điều đó cho thấy lão là người thương con, giàu lòng tự trọng, suy nghĩ thấu đáo trước tình cảnh của bản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15643415" y="-1851078"/>
            <a:ext cx="3231769" cy="3231769"/>
          </a:xfrm>
          <a:custGeom>
            <a:avLst/>
            <a:gdLst/>
            <a:ahLst/>
            <a:cxnLst/>
            <a:rect l="l" t="t" r="r" b="b"/>
            <a:pathLst>
              <a:path w="3231769" h="3231769">
                <a:moveTo>
                  <a:pt x="0" y="0"/>
                </a:moveTo>
                <a:lnTo>
                  <a:pt x="3231770" y="0"/>
                </a:lnTo>
                <a:lnTo>
                  <a:pt x="3231770" y="3231769"/>
                </a:lnTo>
                <a:lnTo>
                  <a:pt x="0" y="3231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072794" y="-292622"/>
            <a:ext cx="2765893" cy="1639420"/>
          </a:xfrm>
          <a:custGeom>
            <a:avLst/>
            <a:gdLst/>
            <a:ahLst/>
            <a:cxnLst/>
            <a:rect l="l" t="t" r="r" b="b"/>
            <a:pathLst>
              <a:path w="2765893" h="1639420">
                <a:moveTo>
                  <a:pt x="0" y="0"/>
                </a:moveTo>
                <a:lnTo>
                  <a:pt x="2765893" y="0"/>
                </a:lnTo>
                <a:lnTo>
                  <a:pt x="2765893" y="1639420"/>
                </a:lnTo>
                <a:lnTo>
                  <a:pt x="0" y="16394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27429" y="8423572"/>
            <a:ext cx="2332476" cy="2332476"/>
          </a:xfrm>
          <a:custGeom>
            <a:avLst/>
            <a:gdLst/>
            <a:ahLst/>
            <a:cxnLst/>
            <a:rect l="l" t="t" r="r" b="b"/>
            <a:pathLst>
              <a:path w="2332476" h="2332476">
                <a:moveTo>
                  <a:pt x="0" y="0"/>
                </a:moveTo>
                <a:lnTo>
                  <a:pt x="2332476" y="0"/>
                </a:lnTo>
                <a:lnTo>
                  <a:pt x="2332476" y="2332476"/>
                </a:lnTo>
                <a:lnTo>
                  <a:pt x="0" y="23324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3909649" y="1964516"/>
            <a:ext cx="3778652" cy="5498038"/>
          </a:xfrm>
          <a:custGeom>
            <a:avLst/>
            <a:gdLst/>
            <a:ahLst/>
            <a:cxnLst/>
            <a:rect l="l" t="t" r="r" b="b"/>
            <a:pathLst>
              <a:path w="3778652" h="5498038">
                <a:moveTo>
                  <a:pt x="0" y="0"/>
                </a:moveTo>
                <a:lnTo>
                  <a:pt x="3778651" y="0"/>
                </a:lnTo>
                <a:lnTo>
                  <a:pt x="3778651" y="5498038"/>
                </a:lnTo>
                <a:lnTo>
                  <a:pt x="0" y="54980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10"/>
          <p:cNvGrpSpPr/>
          <p:nvPr/>
        </p:nvGrpSpPr>
        <p:grpSpPr>
          <a:xfrm>
            <a:off x="1028700" y="3279381"/>
            <a:ext cx="4097121" cy="1864119"/>
            <a:chOff x="0" y="0"/>
            <a:chExt cx="1079077" cy="490961"/>
          </a:xfrm>
        </p:grpSpPr>
        <p:sp>
          <p:nvSpPr>
            <p:cNvPr id="11" name="Freeform 11"/>
            <p:cNvSpPr/>
            <p:nvPr/>
          </p:nvSpPr>
          <p:spPr>
            <a:xfrm>
              <a:off x="0" y="0"/>
              <a:ext cx="1079077" cy="490961"/>
            </a:xfrm>
            <a:custGeom>
              <a:avLst/>
              <a:gdLst/>
              <a:ahLst/>
              <a:cxnLst/>
              <a:rect l="l" t="t" r="r" b="b"/>
              <a:pathLst>
                <a:path w="1079077" h="490961">
                  <a:moveTo>
                    <a:pt x="96370" y="0"/>
                  </a:moveTo>
                  <a:lnTo>
                    <a:pt x="982708" y="0"/>
                  </a:lnTo>
                  <a:cubicBezTo>
                    <a:pt x="1035931" y="0"/>
                    <a:pt x="1079077" y="43146"/>
                    <a:pt x="1079077" y="96370"/>
                  </a:cubicBezTo>
                  <a:lnTo>
                    <a:pt x="1079077" y="394592"/>
                  </a:lnTo>
                  <a:cubicBezTo>
                    <a:pt x="1079077" y="447815"/>
                    <a:pt x="1035931" y="490961"/>
                    <a:pt x="982708" y="490961"/>
                  </a:cubicBezTo>
                  <a:lnTo>
                    <a:pt x="96370" y="490961"/>
                  </a:lnTo>
                  <a:cubicBezTo>
                    <a:pt x="43146" y="490961"/>
                    <a:pt x="0" y="447815"/>
                    <a:pt x="0" y="394592"/>
                  </a:cubicBezTo>
                  <a:lnTo>
                    <a:pt x="0" y="96370"/>
                  </a:lnTo>
                  <a:cubicBezTo>
                    <a:pt x="0" y="43146"/>
                    <a:pt x="43146" y="0"/>
                    <a:pt x="96370" y="0"/>
                  </a:cubicBezTo>
                  <a:close/>
                </a:path>
              </a:pathLst>
            </a:custGeom>
            <a:solidFill>
              <a:srgbClr val="DBD0B3"/>
            </a:solidFill>
          </p:spPr>
          <p:txBody>
            <a:bodyPr/>
            <a:lstStyle/>
            <a:p>
              <a:endParaRPr lang="en-US"/>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27429" y="4713535"/>
            <a:ext cx="6573563" cy="5573465"/>
          </a:xfrm>
          <a:custGeom>
            <a:avLst/>
            <a:gdLst/>
            <a:ahLst/>
            <a:cxnLst/>
            <a:rect l="l" t="t" r="r" b="b"/>
            <a:pathLst>
              <a:path w="6573563" h="5573465">
                <a:moveTo>
                  <a:pt x="0" y="0"/>
                </a:moveTo>
                <a:lnTo>
                  <a:pt x="6573563" y="0"/>
                </a:lnTo>
                <a:lnTo>
                  <a:pt x="6573563" y="5573465"/>
                </a:lnTo>
                <a:lnTo>
                  <a:pt x="0" y="5573465"/>
                </a:lnTo>
                <a:lnTo>
                  <a:pt x="0" y="0"/>
                </a:lnTo>
                <a:close/>
              </a:path>
            </a:pathLst>
          </a:custGeom>
          <a:blipFill>
            <a:blip r:embed="rId13"/>
            <a:stretch>
              <a:fillRect/>
            </a:stretch>
          </a:blipFill>
        </p:spPr>
        <p:txBody>
          <a:bodyPr/>
          <a:lstStyle/>
          <a:p>
            <a:endParaRPr lang="en-US"/>
          </a:p>
        </p:txBody>
      </p:sp>
      <p:sp>
        <p:nvSpPr>
          <p:cNvPr id="14" name="TextBox 14"/>
          <p:cNvSpPr txBox="1"/>
          <p:nvPr/>
        </p:nvSpPr>
        <p:spPr>
          <a:xfrm>
            <a:off x="1105318" y="3822542"/>
            <a:ext cx="3695282" cy="631583"/>
          </a:xfrm>
          <a:prstGeom prst="rect">
            <a:avLst/>
          </a:prstGeom>
        </p:spPr>
        <p:txBody>
          <a:bodyPr wrap="square" lIns="0" tIns="0" rIns="0" bIns="0" rtlCol="0" anchor="t">
            <a:spAutoFit/>
          </a:bodyPr>
          <a:lstStyle/>
          <a:p>
            <a:pPr algn="ctr">
              <a:lnSpc>
                <a:spcPts val="5319"/>
              </a:lnSpc>
              <a:spcBef>
                <a:spcPct val="0"/>
              </a:spcBef>
            </a:pPr>
            <a:r>
              <a:rPr lang="en-US" sz="3799" dirty="0" err="1">
                <a:solidFill>
                  <a:srgbClr val="222222"/>
                </a:solidFill>
                <a:latin typeface="Roboto Condensed Bold"/>
              </a:rPr>
              <a:t>Trước</a:t>
            </a:r>
            <a:r>
              <a:rPr lang="en-US" sz="3799" dirty="0">
                <a:solidFill>
                  <a:srgbClr val="222222"/>
                </a:solidFill>
                <a:latin typeface="Roboto Condensed Bold"/>
              </a:rPr>
              <a:t> </a:t>
            </a:r>
            <a:r>
              <a:rPr lang="en-US" sz="3799" dirty="0" err="1">
                <a:solidFill>
                  <a:srgbClr val="222222"/>
                </a:solidFill>
                <a:latin typeface="Roboto Condensed Bold"/>
              </a:rPr>
              <a:t>khi</a:t>
            </a:r>
            <a:r>
              <a:rPr lang="en-US" sz="3799" dirty="0">
                <a:solidFill>
                  <a:srgbClr val="222222"/>
                </a:solidFill>
                <a:latin typeface="Roboto Condensed Bold"/>
              </a:rPr>
              <a:t> </a:t>
            </a:r>
            <a:r>
              <a:rPr lang="en-US" sz="3799" dirty="0" err="1">
                <a:solidFill>
                  <a:srgbClr val="222222"/>
                </a:solidFill>
                <a:latin typeface="Roboto Condensed Bold"/>
              </a:rPr>
              <a:t>bán</a:t>
            </a:r>
            <a:r>
              <a:rPr lang="en-US" sz="3799" dirty="0">
                <a:solidFill>
                  <a:srgbClr val="222222"/>
                </a:solidFill>
                <a:latin typeface="Roboto Condensed Bold"/>
              </a:rPr>
              <a:t> </a:t>
            </a:r>
            <a:r>
              <a:rPr lang="en-US" sz="3799" dirty="0" err="1">
                <a:solidFill>
                  <a:srgbClr val="222222"/>
                </a:solidFill>
                <a:latin typeface="Roboto Condensed Bold"/>
              </a:rPr>
              <a:t>chó</a:t>
            </a:r>
            <a:endParaRPr lang="en-US" sz="3799" dirty="0">
              <a:solidFill>
                <a:srgbClr val="222222"/>
              </a:solidFill>
              <a:latin typeface="Roboto Condensed Bold"/>
            </a:endParaRPr>
          </a:p>
        </p:txBody>
      </p:sp>
      <p:sp>
        <p:nvSpPr>
          <p:cNvPr id="15" name="TextBox 15"/>
          <p:cNvSpPr txBox="1"/>
          <p:nvPr/>
        </p:nvSpPr>
        <p:spPr>
          <a:xfrm>
            <a:off x="1592752" y="1572344"/>
            <a:ext cx="2334076"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Tính cách:</a:t>
            </a:r>
          </a:p>
        </p:txBody>
      </p:sp>
      <p:sp>
        <p:nvSpPr>
          <p:cNvPr id="16" name="TextBox 16"/>
          <p:cNvSpPr txBox="1"/>
          <p:nvPr/>
        </p:nvSpPr>
        <p:spPr>
          <a:xfrm>
            <a:off x="1105318" y="564082"/>
            <a:ext cx="3845352"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7" name="TextBox 17"/>
          <p:cNvSpPr txBox="1"/>
          <p:nvPr/>
        </p:nvSpPr>
        <p:spPr>
          <a:xfrm>
            <a:off x="7688300" y="1190164"/>
            <a:ext cx="9480165" cy="2098566"/>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Hành</a:t>
            </a:r>
            <a:r>
              <a:rPr lang="en-US" sz="4000" dirty="0">
                <a:solidFill>
                  <a:srgbClr val="4B4B4B"/>
                </a:solidFill>
                <a:latin typeface="Roboto Condensed Bold"/>
              </a:rPr>
              <a:t> </a:t>
            </a:r>
            <a:r>
              <a:rPr lang="en-US" sz="4000" dirty="0" err="1">
                <a:solidFill>
                  <a:srgbClr val="4B4B4B"/>
                </a:solidFill>
                <a:latin typeface="Roboto Condensed Bold"/>
              </a:rPr>
              <a:t>động</a:t>
            </a:r>
            <a:r>
              <a:rPr lang="en-US" sz="4000" dirty="0">
                <a:solidFill>
                  <a:srgbClr val="4B4B4B"/>
                </a:solidFill>
                <a:latin typeface="Roboto Condensed Bold"/>
              </a:rPr>
              <a:t>:</a:t>
            </a:r>
            <a:r>
              <a:rPr lang="en-US" sz="4000" dirty="0">
                <a:solidFill>
                  <a:srgbClr val="4B4B4B"/>
                </a:solidFill>
                <a:latin typeface="Roboto Condensed"/>
              </a:rPr>
              <a:t> </a:t>
            </a:r>
            <a:r>
              <a:rPr lang="en-US" sz="4000" dirty="0" err="1">
                <a:solidFill>
                  <a:srgbClr val="4B4B4B"/>
                </a:solidFill>
                <a:latin typeface="Roboto Condensed"/>
              </a:rPr>
              <a:t>Bắt</a:t>
            </a:r>
            <a:r>
              <a:rPr lang="en-US" sz="4000" dirty="0">
                <a:solidFill>
                  <a:srgbClr val="4B4B4B"/>
                </a:solidFill>
                <a:latin typeface="Roboto Condensed"/>
              </a:rPr>
              <a:t> </a:t>
            </a:r>
            <a:r>
              <a:rPr lang="en-US" sz="4000" dirty="0" err="1">
                <a:solidFill>
                  <a:srgbClr val="4B4B4B"/>
                </a:solidFill>
                <a:latin typeface="Roboto Condensed"/>
              </a:rPr>
              <a:t>rận</a:t>
            </a:r>
            <a:r>
              <a:rPr lang="en-US" sz="4000" dirty="0">
                <a:solidFill>
                  <a:srgbClr val="4B4B4B"/>
                </a:solidFill>
                <a:latin typeface="Roboto Condensed"/>
              </a:rPr>
              <a:t> </a:t>
            </a:r>
            <a:r>
              <a:rPr lang="en-US" sz="4000" dirty="0" err="1">
                <a:solidFill>
                  <a:srgbClr val="4B4B4B"/>
                </a:solidFill>
                <a:latin typeface="Roboto Condensed"/>
              </a:rPr>
              <a:t>cho</a:t>
            </a:r>
            <a:r>
              <a:rPr lang="en-US" sz="4000" dirty="0">
                <a:solidFill>
                  <a:srgbClr val="4B4B4B"/>
                </a:solidFill>
                <a:latin typeface="Roboto Condensed"/>
              </a:rPr>
              <a:t> </a:t>
            </a:r>
            <a:r>
              <a:rPr lang="en-US" sz="4000" dirty="0" err="1">
                <a:solidFill>
                  <a:srgbClr val="4B4B4B"/>
                </a:solidFill>
                <a:latin typeface="Roboto Condensed"/>
              </a:rPr>
              <a:t>nó</a:t>
            </a:r>
            <a:r>
              <a:rPr lang="en-US" sz="4000" dirty="0">
                <a:solidFill>
                  <a:srgbClr val="4B4B4B"/>
                </a:solidFill>
                <a:latin typeface="Roboto Condensed"/>
              </a:rPr>
              <a:t>, </a:t>
            </a:r>
            <a:r>
              <a:rPr lang="en-US" sz="4000" dirty="0" err="1">
                <a:solidFill>
                  <a:srgbClr val="4B4B4B"/>
                </a:solidFill>
                <a:latin typeface="Roboto Condensed"/>
              </a:rPr>
              <a:t>đem</a:t>
            </a:r>
            <a:r>
              <a:rPr lang="en-US" sz="4000" dirty="0">
                <a:solidFill>
                  <a:srgbClr val="4B4B4B"/>
                </a:solidFill>
                <a:latin typeface="Roboto Condensed"/>
              </a:rPr>
              <a:t> </a:t>
            </a:r>
            <a:r>
              <a:rPr lang="en-US" sz="4000" dirty="0" err="1">
                <a:solidFill>
                  <a:srgbClr val="4B4B4B"/>
                </a:solidFill>
                <a:latin typeface="Roboto Condensed"/>
              </a:rPr>
              <a:t>nó</a:t>
            </a:r>
            <a:r>
              <a:rPr lang="en-US" sz="4000" dirty="0">
                <a:solidFill>
                  <a:srgbClr val="4B4B4B"/>
                </a:solidFill>
                <a:latin typeface="Roboto Condensed"/>
              </a:rPr>
              <a:t> </a:t>
            </a:r>
            <a:r>
              <a:rPr lang="en-US" sz="4000" dirty="0" err="1">
                <a:solidFill>
                  <a:srgbClr val="4B4B4B"/>
                </a:solidFill>
                <a:latin typeface="Roboto Condensed"/>
              </a:rPr>
              <a:t>ra</a:t>
            </a:r>
            <a:r>
              <a:rPr lang="en-US" sz="4000" dirty="0">
                <a:solidFill>
                  <a:srgbClr val="4B4B4B"/>
                </a:solidFill>
                <a:latin typeface="Roboto Condensed"/>
              </a:rPr>
              <a:t> </a:t>
            </a:r>
            <a:r>
              <a:rPr lang="en-US" sz="4000" dirty="0" err="1">
                <a:solidFill>
                  <a:srgbClr val="4B4B4B"/>
                </a:solidFill>
                <a:latin typeface="Roboto Condensed"/>
              </a:rPr>
              <a:t>ao</a:t>
            </a:r>
            <a:r>
              <a:rPr lang="en-US" sz="4000" dirty="0">
                <a:solidFill>
                  <a:srgbClr val="4B4B4B"/>
                </a:solidFill>
                <a:latin typeface="Roboto Condensed"/>
              </a:rPr>
              <a:t> </a:t>
            </a:r>
            <a:r>
              <a:rPr lang="en-US" sz="4000" dirty="0" err="1">
                <a:solidFill>
                  <a:srgbClr val="4B4B4B"/>
                </a:solidFill>
                <a:latin typeface="Roboto Condensed"/>
              </a:rPr>
              <a:t>tắm</a:t>
            </a:r>
            <a:r>
              <a:rPr lang="en-US" sz="4000" dirty="0">
                <a:solidFill>
                  <a:srgbClr val="4B4B4B"/>
                </a:solidFill>
                <a:latin typeface="Roboto Condensed"/>
              </a:rPr>
              <a:t>; </a:t>
            </a:r>
            <a:r>
              <a:rPr lang="en-US" sz="4000" dirty="0" err="1">
                <a:solidFill>
                  <a:srgbClr val="4B4B4B"/>
                </a:solidFill>
                <a:latin typeface="Roboto Condensed"/>
              </a:rPr>
              <a:t>khi</a:t>
            </a:r>
            <a:r>
              <a:rPr lang="en-US" sz="4000" dirty="0">
                <a:solidFill>
                  <a:srgbClr val="4B4B4B"/>
                </a:solidFill>
                <a:latin typeface="Roboto Condensed"/>
              </a:rPr>
              <a:t> </a:t>
            </a:r>
            <a:r>
              <a:rPr lang="en-US" sz="4000" dirty="0" err="1">
                <a:solidFill>
                  <a:srgbClr val="4B4B4B"/>
                </a:solidFill>
                <a:latin typeface="Roboto Condensed"/>
              </a:rPr>
              <a:t>ăn</a:t>
            </a:r>
            <a:r>
              <a:rPr lang="en-US" sz="4000" dirty="0">
                <a:solidFill>
                  <a:srgbClr val="4B4B4B"/>
                </a:solidFill>
                <a:latin typeface="Roboto Condensed"/>
              </a:rPr>
              <a:t> </a:t>
            </a:r>
            <a:r>
              <a:rPr lang="en-US" sz="4000" dirty="0" err="1">
                <a:solidFill>
                  <a:srgbClr val="4B4B4B"/>
                </a:solidFill>
                <a:latin typeface="Roboto Condensed"/>
              </a:rPr>
              <a:t>lão</a:t>
            </a:r>
            <a:r>
              <a:rPr lang="en-US" sz="4000" dirty="0">
                <a:solidFill>
                  <a:srgbClr val="4B4B4B"/>
                </a:solidFill>
                <a:latin typeface="Roboto Condensed"/>
              </a:rPr>
              <a:t> </a:t>
            </a:r>
            <a:r>
              <a:rPr lang="en-US" sz="4000" dirty="0" err="1">
                <a:solidFill>
                  <a:srgbClr val="4B4B4B"/>
                </a:solidFill>
                <a:latin typeface="Roboto Condensed"/>
              </a:rPr>
              <a:t>nhắm</a:t>
            </a:r>
            <a:r>
              <a:rPr lang="en-US" sz="4000" dirty="0">
                <a:solidFill>
                  <a:srgbClr val="4B4B4B"/>
                </a:solidFill>
                <a:latin typeface="Roboto Condensed"/>
              </a:rPr>
              <a:t> </a:t>
            </a:r>
            <a:r>
              <a:rPr lang="en-US" sz="4000" dirty="0" err="1">
                <a:solidFill>
                  <a:srgbClr val="4B4B4B"/>
                </a:solidFill>
                <a:latin typeface="Roboto Condensed"/>
              </a:rPr>
              <a:t>vài</a:t>
            </a:r>
            <a:r>
              <a:rPr lang="en-US" sz="4000" dirty="0">
                <a:solidFill>
                  <a:srgbClr val="4B4B4B"/>
                </a:solidFill>
                <a:latin typeface="Roboto Condensed"/>
              </a:rPr>
              <a:t> </a:t>
            </a:r>
            <a:r>
              <a:rPr lang="en-US" sz="4000" dirty="0" err="1">
                <a:solidFill>
                  <a:srgbClr val="4B4B4B"/>
                </a:solidFill>
                <a:latin typeface="Roboto Condensed"/>
              </a:rPr>
              <a:t>miếng</a:t>
            </a:r>
            <a:r>
              <a:rPr lang="en-US" sz="4000" dirty="0">
                <a:solidFill>
                  <a:srgbClr val="4B4B4B"/>
                </a:solidFill>
                <a:latin typeface="Roboto Condensed"/>
              </a:rPr>
              <a:t> </a:t>
            </a:r>
            <a:r>
              <a:rPr lang="en-US" sz="4000" dirty="0" err="1">
                <a:solidFill>
                  <a:srgbClr val="4B4B4B"/>
                </a:solidFill>
                <a:latin typeface="Roboto Condensed"/>
              </a:rPr>
              <a:t>lại</a:t>
            </a:r>
            <a:r>
              <a:rPr lang="en-US" sz="4000" dirty="0">
                <a:solidFill>
                  <a:srgbClr val="4B4B4B"/>
                </a:solidFill>
                <a:latin typeface="Roboto Condensed"/>
              </a:rPr>
              <a:t> </a:t>
            </a:r>
            <a:r>
              <a:rPr lang="en-US" sz="4000" dirty="0" err="1">
                <a:solidFill>
                  <a:srgbClr val="4B4B4B"/>
                </a:solidFill>
                <a:latin typeface="Roboto Condensed"/>
              </a:rPr>
              <a:t>gắp</a:t>
            </a:r>
            <a:r>
              <a:rPr lang="en-US" sz="4000" dirty="0">
                <a:solidFill>
                  <a:srgbClr val="4B4B4B"/>
                </a:solidFill>
                <a:latin typeface="Roboto Condensed"/>
              </a:rPr>
              <a:t> </a:t>
            </a:r>
            <a:r>
              <a:rPr lang="en-US" sz="4000" dirty="0" err="1">
                <a:solidFill>
                  <a:srgbClr val="4B4B4B"/>
                </a:solidFill>
                <a:latin typeface="Roboto Condensed"/>
              </a:rPr>
              <a:t>cho</a:t>
            </a:r>
            <a:r>
              <a:rPr lang="en-US" sz="4000" dirty="0">
                <a:solidFill>
                  <a:srgbClr val="4B4B4B"/>
                </a:solidFill>
                <a:latin typeface="Roboto Condensed"/>
              </a:rPr>
              <a:t> </a:t>
            </a:r>
            <a:r>
              <a:rPr lang="en-US" sz="4000" dirty="0" err="1">
                <a:solidFill>
                  <a:srgbClr val="4B4B4B"/>
                </a:solidFill>
                <a:latin typeface="Roboto Condensed"/>
              </a:rPr>
              <a:t>nó</a:t>
            </a:r>
            <a:r>
              <a:rPr lang="en-US" sz="4000" dirty="0">
                <a:solidFill>
                  <a:srgbClr val="4B4B4B"/>
                </a:solidFill>
                <a:latin typeface="Roboto Condensed"/>
              </a:rPr>
              <a:t> </a:t>
            </a:r>
            <a:r>
              <a:rPr lang="en-US" sz="4000" dirty="0" err="1">
                <a:solidFill>
                  <a:srgbClr val="4B4B4B"/>
                </a:solidFill>
                <a:latin typeface="Roboto Condensed"/>
              </a:rPr>
              <a:t>một</a:t>
            </a:r>
            <a:r>
              <a:rPr lang="en-US" sz="4000" dirty="0">
                <a:solidFill>
                  <a:srgbClr val="4B4B4B"/>
                </a:solidFill>
                <a:latin typeface="Roboto Condensed"/>
              </a:rPr>
              <a:t> </a:t>
            </a:r>
            <a:r>
              <a:rPr lang="en-US" sz="4000" dirty="0" err="1">
                <a:solidFill>
                  <a:srgbClr val="4B4B4B"/>
                </a:solidFill>
                <a:latin typeface="Roboto Condensed"/>
              </a:rPr>
              <a:t>miếng</a:t>
            </a:r>
            <a:r>
              <a:rPr lang="en-US" sz="4000" dirty="0">
                <a:solidFill>
                  <a:srgbClr val="4B4B4B"/>
                </a:solidFill>
                <a:latin typeface="Roboto Condensed"/>
              </a:rPr>
              <a:t>; </a:t>
            </a:r>
            <a:r>
              <a:rPr lang="en-US" sz="4000" dirty="0" err="1">
                <a:solidFill>
                  <a:srgbClr val="4B4B4B"/>
                </a:solidFill>
                <a:latin typeface="Roboto Condensed"/>
              </a:rPr>
              <a:t>chửi</a:t>
            </a:r>
            <a:r>
              <a:rPr lang="en-US" sz="4000" dirty="0">
                <a:solidFill>
                  <a:srgbClr val="4B4B4B"/>
                </a:solidFill>
                <a:latin typeface="Roboto Condensed"/>
              </a:rPr>
              <a:t> </a:t>
            </a:r>
            <a:r>
              <a:rPr lang="en-US" sz="4000" dirty="0" err="1">
                <a:solidFill>
                  <a:srgbClr val="4B4B4B"/>
                </a:solidFill>
                <a:latin typeface="Roboto Condensed"/>
              </a:rPr>
              <a:t>yêu</a:t>
            </a:r>
            <a:r>
              <a:rPr lang="en-US" sz="4000" dirty="0">
                <a:solidFill>
                  <a:srgbClr val="4B4B4B"/>
                </a:solidFill>
                <a:latin typeface="Roboto Condensed"/>
              </a:rPr>
              <a:t> </a:t>
            </a:r>
            <a:r>
              <a:rPr lang="en-US" sz="4000" dirty="0" err="1">
                <a:solidFill>
                  <a:srgbClr val="4B4B4B"/>
                </a:solidFill>
                <a:latin typeface="Roboto Condensed"/>
              </a:rPr>
              <a:t>nó</a:t>
            </a:r>
            <a:r>
              <a:rPr lang="en-US" sz="4000" dirty="0">
                <a:solidFill>
                  <a:srgbClr val="4B4B4B"/>
                </a:solidFill>
                <a:latin typeface="Roboto Condensed"/>
              </a:rPr>
              <a:t>.</a:t>
            </a:r>
          </a:p>
        </p:txBody>
      </p:sp>
      <p:sp>
        <p:nvSpPr>
          <p:cNvPr id="18" name="TextBox 18"/>
          <p:cNvSpPr txBox="1"/>
          <p:nvPr/>
        </p:nvSpPr>
        <p:spPr>
          <a:xfrm>
            <a:off x="7688300" y="6454920"/>
            <a:ext cx="9177381" cy="2803380"/>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Tâm</a:t>
            </a:r>
            <a:r>
              <a:rPr lang="en-US" sz="4000" dirty="0">
                <a:solidFill>
                  <a:srgbClr val="4B4B4B"/>
                </a:solidFill>
                <a:latin typeface="Roboto Condensed Bold"/>
              </a:rPr>
              <a:t> </a:t>
            </a:r>
            <a:r>
              <a:rPr lang="en-US" sz="4000" dirty="0" err="1">
                <a:solidFill>
                  <a:srgbClr val="4B4B4B"/>
                </a:solidFill>
                <a:latin typeface="Roboto Condensed Bold"/>
              </a:rPr>
              <a:t>trạng</a:t>
            </a:r>
            <a:r>
              <a:rPr lang="en-US" sz="4000" dirty="0">
                <a:solidFill>
                  <a:srgbClr val="4B4B4B"/>
                </a:solidFill>
                <a:latin typeface="Roboto Condensed Bold"/>
              </a:rPr>
              <a:t>:</a:t>
            </a:r>
            <a:r>
              <a:rPr lang="en-US" sz="4000" dirty="0">
                <a:solidFill>
                  <a:srgbClr val="4B4B4B"/>
                </a:solidFill>
                <a:latin typeface="Roboto Condensed"/>
              </a:rPr>
              <a:t> </a:t>
            </a:r>
            <a:r>
              <a:rPr lang="en-US" sz="4000" dirty="0" err="1">
                <a:solidFill>
                  <a:srgbClr val="4B4B4B"/>
                </a:solidFill>
                <a:latin typeface="Roboto Condensed"/>
              </a:rPr>
              <a:t>Yêu</a:t>
            </a:r>
            <a:r>
              <a:rPr lang="en-US" sz="4000" dirty="0">
                <a:solidFill>
                  <a:srgbClr val="4B4B4B"/>
                </a:solidFill>
                <a:latin typeface="Roboto Condensed"/>
              </a:rPr>
              <a:t> </a:t>
            </a:r>
            <a:r>
              <a:rPr lang="en-US" sz="4000" dirty="0" err="1">
                <a:solidFill>
                  <a:srgbClr val="4B4B4B"/>
                </a:solidFill>
                <a:latin typeface="Roboto Condensed"/>
              </a:rPr>
              <a:t>thương</a:t>
            </a:r>
            <a:r>
              <a:rPr lang="en-US" sz="4000" dirty="0">
                <a:solidFill>
                  <a:srgbClr val="4B4B4B"/>
                </a:solidFill>
                <a:latin typeface="Roboto Condensed"/>
              </a:rPr>
              <a:t>, </a:t>
            </a:r>
            <a:r>
              <a:rPr lang="en-US" sz="4000" dirty="0" err="1">
                <a:solidFill>
                  <a:srgbClr val="4B4B4B"/>
                </a:solidFill>
                <a:latin typeface="Roboto Condensed"/>
              </a:rPr>
              <a:t>chăm</a:t>
            </a:r>
            <a:r>
              <a:rPr lang="en-US" sz="4000" dirty="0">
                <a:solidFill>
                  <a:srgbClr val="4B4B4B"/>
                </a:solidFill>
                <a:latin typeface="Roboto Condensed"/>
              </a:rPr>
              <a:t> </a:t>
            </a:r>
            <a:r>
              <a:rPr lang="en-US" sz="4000" dirty="0" err="1">
                <a:solidFill>
                  <a:srgbClr val="4B4B4B"/>
                </a:solidFill>
                <a:latin typeface="Roboto Condensed"/>
              </a:rPr>
              <a:t>sóc</a:t>
            </a:r>
            <a:r>
              <a:rPr lang="en-US" sz="4000" dirty="0">
                <a:solidFill>
                  <a:srgbClr val="4B4B4B"/>
                </a:solidFill>
                <a:latin typeface="Roboto Condensed"/>
              </a:rPr>
              <a:t> </a:t>
            </a:r>
            <a:r>
              <a:rPr lang="en-US" sz="4000" dirty="0" err="1">
                <a:solidFill>
                  <a:srgbClr val="4B4B4B"/>
                </a:solidFill>
                <a:latin typeface="Roboto Condensed"/>
              </a:rPr>
              <a:t>cậu</a:t>
            </a:r>
            <a:r>
              <a:rPr lang="en-US" sz="4000" dirty="0">
                <a:solidFill>
                  <a:srgbClr val="4B4B4B"/>
                </a:solidFill>
                <a:latin typeface="Roboto Condensed"/>
              </a:rPr>
              <a:t> </a:t>
            </a:r>
            <a:r>
              <a:rPr lang="en-US" sz="4000" dirty="0" err="1">
                <a:solidFill>
                  <a:srgbClr val="4B4B4B"/>
                </a:solidFill>
                <a:latin typeface="Roboto Condensed"/>
              </a:rPr>
              <a:t>Vàng</a:t>
            </a:r>
            <a:r>
              <a:rPr lang="en-US" sz="4000" dirty="0">
                <a:solidFill>
                  <a:srgbClr val="4B4B4B"/>
                </a:solidFill>
                <a:latin typeface="Roboto Condensed"/>
              </a:rPr>
              <a:t> </a:t>
            </a:r>
            <a:r>
              <a:rPr lang="en-US" sz="4000" dirty="0" err="1">
                <a:solidFill>
                  <a:srgbClr val="4B4B4B"/>
                </a:solidFill>
                <a:latin typeface="Roboto Condensed"/>
              </a:rPr>
              <a:t>như</a:t>
            </a:r>
            <a:r>
              <a:rPr lang="en-US" sz="4000" dirty="0">
                <a:solidFill>
                  <a:srgbClr val="4B4B4B"/>
                </a:solidFill>
                <a:latin typeface="Roboto Condensed"/>
              </a:rPr>
              <a:t> </a:t>
            </a:r>
            <a:r>
              <a:rPr lang="en-US" sz="4000" dirty="0" err="1">
                <a:solidFill>
                  <a:srgbClr val="4B4B4B"/>
                </a:solidFill>
                <a:latin typeface="Roboto Condensed"/>
              </a:rPr>
              <a:t>một</a:t>
            </a:r>
            <a:r>
              <a:rPr lang="en-US" sz="4000" dirty="0">
                <a:solidFill>
                  <a:srgbClr val="4B4B4B"/>
                </a:solidFill>
                <a:latin typeface="Roboto Condensed"/>
              </a:rPr>
              <a:t> </a:t>
            </a:r>
            <a:r>
              <a:rPr lang="en-US" sz="4000" dirty="0" err="1">
                <a:solidFill>
                  <a:srgbClr val="4B4B4B"/>
                </a:solidFill>
                <a:latin typeface="Roboto Condensed"/>
              </a:rPr>
              <a:t>người</a:t>
            </a:r>
            <a:r>
              <a:rPr lang="en-US" sz="4000" dirty="0">
                <a:solidFill>
                  <a:srgbClr val="4B4B4B"/>
                </a:solidFill>
                <a:latin typeface="Roboto Condensed"/>
              </a:rPr>
              <a:t> </a:t>
            </a:r>
            <a:r>
              <a:rPr lang="en-US" sz="4000" dirty="0" err="1">
                <a:solidFill>
                  <a:srgbClr val="4B4B4B"/>
                </a:solidFill>
                <a:latin typeface="Roboto Condensed"/>
              </a:rPr>
              <a:t>thân</a:t>
            </a:r>
            <a:r>
              <a:rPr lang="en-US" sz="4000" dirty="0">
                <a:solidFill>
                  <a:srgbClr val="4B4B4B"/>
                </a:solidFill>
                <a:latin typeface="Roboto Condensed"/>
              </a:rPr>
              <a:t>.</a:t>
            </a:r>
          </a:p>
          <a:p>
            <a:pPr algn="just">
              <a:lnSpc>
                <a:spcPts val="5600"/>
              </a:lnSpc>
              <a:spcBef>
                <a:spcPct val="0"/>
              </a:spcBef>
            </a:pPr>
            <a:r>
              <a:rPr lang="en-US" sz="4000" dirty="0" err="1">
                <a:solidFill>
                  <a:srgbClr val="4B4B4B"/>
                </a:solidFill>
                <a:latin typeface="Roboto Condensed"/>
              </a:rPr>
              <a:t>Suy</a:t>
            </a:r>
            <a:r>
              <a:rPr lang="en-US" sz="4000" dirty="0">
                <a:solidFill>
                  <a:srgbClr val="4B4B4B"/>
                </a:solidFill>
                <a:latin typeface="Roboto Condensed"/>
              </a:rPr>
              <a:t> </a:t>
            </a:r>
            <a:r>
              <a:rPr lang="en-US" sz="4000" dirty="0" err="1">
                <a:solidFill>
                  <a:srgbClr val="4B4B4B"/>
                </a:solidFill>
                <a:latin typeface="Roboto Condensed"/>
              </a:rPr>
              <a:t>tính</a:t>
            </a:r>
            <a:r>
              <a:rPr lang="en-US" sz="4000" dirty="0">
                <a:solidFill>
                  <a:srgbClr val="4B4B4B"/>
                </a:solidFill>
                <a:latin typeface="Roboto Condensed"/>
              </a:rPr>
              <a:t>, </a:t>
            </a:r>
            <a:r>
              <a:rPr lang="en-US" sz="4000" dirty="0" err="1">
                <a:solidFill>
                  <a:srgbClr val="4B4B4B"/>
                </a:solidFill>
                <a:latin typeface="Roboto Condensed"/>
              </a:rPr>
              <a:t>đắn</a:t>
            </a:r>
            <a:r>
              <a:rPr lang="en-US" sz="4000" dirty="0">
                <a:solidFill>
                  <a:srgbClr val="4B4B4B"/>
                </a:solidFill>
                <a:latin typeface="Roboto Condensed"/>
              </a:rPr>
              <a:t> </a:t>
            </a:r>
            <a:r>
              <a:rPr lang="en-US" sz="4000" dirty="0" err="1">
                <a:solidFill>
                  <a:srgbClr val="4B4B4B"/>
                </a:solidFill>
                <a:latin typeface="Roboto Condensed"/>
              </a:rPr>
              <a:t>đo</a:t>
            </a:r>
            <a:r>
              <a:rPr lang="en-US" sz="4000" dirty="0">
                <a:solidFill>
                  <a:srgbClr val="4B4B4B"/>
                </a:solidFill>
                <a:latin typeface="Roboto Condensed"/>
              </a:rPr>
              <a:t> </a:t>
            </a:r>
            <a:r>
              <a:rPr lang="en-US" sz="4000" dirty="0" err="1">
                <a:solidFill>
                  <a:srgbClr val="4B4B4B"/>
                </a:solidFill>
                <a:latin typeface="Roboto Condensed"/>
              </a:rPr>
              <a:t>nhiều</a:t>
            </a:r>
            <a:r>
              <a:rPr lang="en-US" sz="4000" dirty="0">
                <a:solidFill>
                  <a:srgbClr val="4B4B4B"/>
                </a:solidFill>
                <a:latin typeface="Roboto Condensed"/>
              </a:rPr>
              <a:t>, </a:t>
            </a:r>
            <a:r>
              <a:rPr lang="en-US" sz="4000" dirty="0" err="1">
                <a:solidFill>
                  <a:srgbClr val="4B4B4B"/>
                </a:solidFill>
                <a:latin typeface="Roboto Condensed"/>
              </a:rPr>
              <a:t>coi</a:t>
            </a:r>
            <a:r>
              <a:rPr lang="en-US" sz="4000" dirty="0">
                <a:solidFill>
                  <a:srgbClr val="4B4B4B"/>
                </a:solidFill>
                <a:latin typeface="Roboto Condensed"/>
              </a:rPr>
              <a:t> </a:t>
            </a:r>
            <a:r>
              <a:rPr lang="en-US" sz="4000" dirty="0" err="1">
                <a:solidFill>
                  <a:srgbClr val="4B4B4B"/>
                </a:solidFill>
                <a:latin typeface="Roboto Condensed"/>
              </a:rPr>
              <a:t>đó</a:t>
            </a:r>
            <a:r>
              <a:rPr lang="en-US" sz="4000" dirty="0">
                <a:solidFill>
                  <a:srgbClr val="4B4B4B"/>
                </a:solidFill>
                <a:latin typeface="Roboto Condensed"/>
              </a:rPr>
              <a:t> </a:t>
            </a:r>
            <a:r>
              <a:rPr lang="en-US" sz="4000" dirty="0" err="1">
                <a:solidFill>
                  <a:srgbClr val="4B4B4B"/>
                </a:solidFill>
                <a:latin typeface="Roboto Condensed"/>
              </a:rPr>
              <a:t>là</a:t>
            </a:r>
            <a:r>
              <a:rPr lang="en-US" sz="4000" dirty="0">
                <a:solidFill>
                  <a:srgbClr val="4B4B4B"/>
                </a:solidFill>
                <a:latin typeface="Roboto Condensed"/>
              </a:rPr>
              <a:t> </a:t>
            </a:r>
            <a:r>
              <a:rPr lang="en-US" sz="4000" dirty="0" err="1">
                <a:solidFill>
                  <a:srgbClr val="4B4B4B"/>
                </a:solidFill>
                <a:latin typeface="Roboto Condensed"/>
              </a:rPr>
              <a:t>một</a:t>
            </a:r>
            <a:r>
              <a:rPr lang="en-US" sz="4000" dirty="0">
                <a:solidFill>
                  <a:srgbClr val="4B4B4B"/>
                </a:solidFill>
                <a:latin typeface="Roboto Condensed"/>
              </a:rPr>
              <a:t> </a:t>
            </a:r>
            <a:r>
              <a:rPr lang="en-US" sz="4000" dirty="0" err="1">
                <a:solidFill>
                  <a:srgbClr val="4B4B4B"/>
                </a:solidFill>
                <a:latin typeface="Roboto Condensed"/>
              </a:rPr>
              <a:t>việc</a:t>
            </a:r>
            <a:r>
              <a:rPr lang="en-US" sz="4000" dirty="0">
                <a:solidFill>
                  <a:srgbClr val="4B4B4B"/>
                </a:solidFill>
                <a:latin typeface="Roboto Condensed"/>
              </a:rPr>
              <a:t> </a:t>
            </a:r>
            <a:r>
              <a:rPr lang="en-US" sz="4000" dirty="0" err="1">
                <a:solidFill>
                  <a:srgbClr val="4B4B4B"/>
                </a:solidFill>
                <a:latin typeface="Roboto Condensed"/>
              </a:rPr>
              <a:t>hệ</a:t>
            </a:r>
            <a:r>
              <a:rPr lang="en-US" sz="4000" dirty="0">
                <a:solidFill>
                  <a:srgbClr val="4B4B4B"/>
                </a:solidFill>
                <a:latin typeface="Roboto Condensed"/>
              </a:rPr>
              <a:t> </a:t>
            </a:r>
            <a:r>
              <a:rPr lang="en-US" sz="4000" dirty="0" err="1">
                <a:solidFill>
                  <a:srgbClr val="4B4B4B"/>
                </a:solidFill>
                <a:latin typeface="Roboto Condensed"/>
              </a:rPr>
              <a:t>trọng</a:t>
            </a:r>
            <a:r>
              <a:rPr lang="en-US" sz="4000" dirty="0">
                <a:solidFill>
                  <a:srgbClr val="4B4B4B"/>
                </a:solidFill>
                <a:latin typeface="Roboto Condensed"/>
              </a:rPr>
              <a:t>.</a:t>
            </a:r>
          </a:p>
        </p:txBody>
      </p:sp>
      <p:sp>
        <p:nvSpPr>
          <p:cNvPr id="19" name="TextBox 19"/>
          <p:cNvSpPr txBox="1"/>
          <p:nvPr/>
        </p:nvSpPr>
        <p:spPr>
          <a:xfrm>
            <a:off x="7733718" y="3822542"/>
            <a:ext cx="9389329" cy="2098566"/>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Lời</a:t>
            </a:r>
            <a:r>
              <a:rPr lang="en-US" sz="4000" dirty="0">
                <a:solidFill>
                  <a:srgbClr val="4B4B4B"/>
                </a:solidFill>
                <a:latin typeface="Roboto Condensed Bold"/>
              </a:rPr>
              <a:t> </a:t>
            </a:r>
            <a:r>
              <a:rPr lang="en-US" sz="4000" dirty="0" err="1">
                <a:solidFill>
                  <a:srgbClr val="4B4B4B"/>
                </a:solidFill>
                <a:latin typeface="Roboto Condensed Bold"/>
              </a:rPr>
              <a:t>nói</a:t>
            </a:r>
            <a:r>
              <a:rPr lang="en-US" sz="4000" dirty="0">
                <a:solidFill>
                  <a:srgbClr val="4B4B4B"/>
                </a:solidFill>
                <a:latin typeface="Roboto Condensed Bold"/>
              </a:rPr>
              <a:t>: </a:t>
            </a:r>
            <a:r>
              <a:rPr lang="en-US" sz="4000" dirty="0" err="1">
                <a:solidFill>
                  <a:srgbClr val="4B4B4B"/>
                </a:solidFill>
                <a:latin typeface="Roboto Condensed"/>
              </a:rPr>
              <a:t>Với</a:t>
            </a:r>
            <a:r>
              <a:rPr lang="en-US" sz="4000" dirty="0">
                <a:solidFill>
                  <a:srgbClr val="4B4B4B"/>
                </a:solidFill>
                <a:latin typeface="Roboto Condensed"/>
              </a:rPr>
              <a:t> </a:t>
            </a:r>
            <a:r>
              <a:rPr lang="en-US" sz="4000" dirty="0" err="1">
                <a:solidFill>
                  <a:srgbClr val="4B4B4B"/>
                </a:solidFill>
                <a:latin typeface="Roboto Condensed"/>
              </a:rPr>
              <a:t>cậu</a:t>
            </a:r>
            <a:r>
              <a:rPr lang="en-US" sz="4000" dirty="0">
                <a:solidFill>
                  <a:srgbClr val="4B4B4B"/>
                </a:solidFill>
                <a:latin typeface="Roboto Condensed"/>
              </a:rPr>
              <a:t> </a:t>
            </a:r>
            <a:r>
              <a:rPr lang="en-US" sz="4000" dirty="0" err="1">
                <a:solidFill>
                  <a:srgbClr val="4B4B4B"/>
                </a:solidFill>
                <a:latin typeface="Roboto Condensed"/>
              </a:rPr>
              <a:t>Vàng</a:t>
            </a:r>
            <a:r>
              <a:rPr lang="en-US" sz="4000" dirty="0">
                <a:solidFill>
                  <a:srgbClr val="4B4B4B"/>
                </a:solidFill>
                <a:latin typeface="Roboto Condensed"/>
              </a:rPr>
              <a:t>: </a:t>
            </a:r>
            <a:r>
              <a:rPr lang="en-US" sz="4000" dirty="0" err="1">
                <a:solidFill>
                  <a:srgbClr val="4B4B4B"/>
                </a:solidFill>
                <a:latin typeface="Roboto Condensed"/>
              </a:rPr>
              <a:t>thủ</a:t>
            </a:r>
            <a:r>
              <a:rPr lang="en-US" sz="4000" dirty="0">
                <a:solidFill>
                  <a:srgbClr val="4B4B4B"/>
                </a:solidFill>
                <a:latin typeface="Roboto Condensed"/>
              </a:rPr>
              <a:t> </a:t>
            </a:r>
            <a:r>
              <a:rPr lang="en-US" sz="4000" dirty="0" err="1">
                <a:solidFill>
                  <a:srgbClr val="4B4B4B"/>
                </a:solidFill>
                <a:latin typeface="Roboto Condensed"/>
              </a:rPr>
              <a:t>thỉ</a:t>
            </a:r>
            <a:r>
              <a:rPr lang="en-US" sz="4000" dirty="0">
                <a:solidFill>
                  <a:srgbClr val="4B4B4B"/>
                </a:solidFill>
                <a:latin typeface="Roboto Condensed"/>
              </a:rPr>
              <a:t>, </a:t>
            </a:r>
            <a:r>
              <a:rPr lang="en-US" sz="4000" dirty="0" err="1">
                <a:solidFill>
                  <a:srgbClr val="4B4B4B"/>
                </a:solidFill>
                <a:latin typeface="Roboto Condensed"/>
              </a:rPr>
              <a:t>âu</a:t>
            </a:r>
            <a:r>
              <a:rPr lang="en-US" sz="4000" dirty="0">
                <a:solidFill>
                  <a:srgbClr val="4B4B4B"/>
                </a:solidFill>
                <a:latin typeface="Roboto Condensed"/>
              </a:rPr>
              <a:t> </a:t>
            </a:r>
            <a:r>
              <a:rPr lang="en-US" sz="4000" dirty="0" err="1">
                <a:solidFill>
                  <a:srgbClr val="4B4B4B"/>
                </a:solidFill>
                <a:latin typeface="Roboto Condensed"/>
              </a:rPr>
              <a:t>yếm</a:t>
            </a:r>
            <a:r>
              <a:rPr lang="en-US" sz="4000" dirty="0">
                <a:solidFill>
                  <a:srgbClr val="4B4B4B"/>
                </a:solidFill>
                <a:latin typeface="Roboto Condensed"/>
              </a:rPr>
              <a:t>, </a:t>
            </a:r>
            <a:r>
              <a:rPr lang="en-US" sz="4000" dirty="0" err="1">
                <a:solidFill>
                  <a:srgbClr val="4B4B4B"/>
                </a:solidFill>
                <a:latin typeface="Roboto Condensed"/>
              </a:rPr>
              <a:t>dỗ</a:t>
            </a:r>
            <a:r>
              <a:rPr lang="en-US" sz="4000" dirty="0">
                <a:solidFill>
                  <a:srgbClr val="4B4B4B"/>
                </a:solidFill>
                <a:latin typeface="Roboto Condensed"/>
              </a:rPr>
              <a:t> </a:t>
            </a:r>
            <a:r>
              <a:rPr lang="en-US" sz="4000" dirty="0" err="1">
                <a:solidFill>
                  <a:srgbClr val="4B4B4B"/>
                </a:solidFill>
                <a:latin typeface="Roboto Condensed"/>
              </a:rPr>
              <a:t>dành</a:t>
            </a:r>
            <a:r>
              <a:rPr lang="en-US" sz="4000" dirty="0">
                <a:solidFill>
                  <a:srgbClr val="4B4B4B"/>
                </a:solidFill>
                <a:latin typeface="Roboto Condensed"/>
              </a:rPr>
              <a:t>; </a:t>
            </a:r>
            <a:r>
              <a:rPr lang="en-US" sz="4000" dirty="0" err="1">
                <a:solidFill>
                  <a:srgbClr val="4B4B4B"/>
                </a:solidFill>
                <a:latin typeface="Roboto Condensed"/>
              </a:rPr>
              <a:t>với</a:t>
            </a:r>
            <a:r>
              <a:rPr lang="en-US" sz="4000" dirty="0">
                <a:solidFill>
                  <a:srgbClr val="4B4B4B"/>
                </a:solidFill>
                <a:latin typeface="Roboto Condensed"/>
              </a:rPr>
              <a:t> </a:t>
            </a:r>
            <a:r>
              <a:rPr lang="en-US" sz="4000" dirty="0" err="1">
                <a:solidFill>
                  <a:srgbClr val="4B4B4B"/>
                </a:solidFill>
                <a:latin typeface="Roboto Condensed"/>
              </a:rPr>
              <a:t>ông</a:t>
            </a:r>
            <a:r>
              <a:rPr lang="en-US" sz="4000" dirty="0">
                <a:solidFill>
                  <a:srgbClr val="4B4B4B"/>
                </a:solidFill>
                <a:latin typeface="Roboto Condensed"/>
              </a:rPr>
              <a:t> </a:t>
            </a:r>
            <a:r>
              <a:rPr lang="en-US" sz="4000" dirty="0" err="1">
                <a:solidFill>
                  <a:srgbClr val="4B4B4B"/>
                </a:solidFill>
                <a:latin typeface="Roboto Condensed"/>
              </a:rPr>
              <a:t>giáo</a:t>
            </a:r>
            <a:r>
              <a:rPr lang="en-US" sz="4000" dirty="0">
                <a:solidFill>
                  <a:srgbClr val="4B4B4B"/>
                </a:solidFill>
                <a:latin typeface="Roboto Condensed"/>
              </a:rPr>
              <a:t> </a:t>
            </a:r>
            <a:r>
              <a:rPr lang="en-US" sz="4000" dirty="0" err="1">
                <a:solidFill>
                  <a:srgbClr val="4B4B4B"/>
                </a:solidFill>
                <a:latin typeface="Roboto Condensed"/>
              </a:rPr>
              <a:t>lời</a:t>
            </a:r>
            <a:r>
              <a:rPr lang="en-US" sz="4000" dirty="0">
                <a:solidFill>
                  <a:srgbClr val="4B4B4B"/>
                </a:solidFill>
                <a:latin typeface="Roboto Condensed"/>
              </a:rPr>
              <a:t> </a:t>
            </a:r>
            <a:r>
              <a:rPr lang="en-US" sz="4000" dirty="0" err="1">
                <a:solidFill>
                  <a:srgbClr val="4B4B4B"/>
                </a:solidFill>
                <a:latin typeface="Roboto Condensed"/>
              </a:rPr>
              <a:t>nói</a:t>
            </a:r>
            <a:r>
              <a:rPr lang="en-US" sz="4000" dirty="0">
                <a:solidFill>
                  <a:srgbClr val="4B4B4B"/>
                </a:solidFill>
                <a:latin typeface="Roboto Condensed"/>
              </a:rPr>
              <a:t> </a:t>
            </a:r>
            <a:r>
              <a:rPr lang="en-US" sz="4000" dirty="0" err="1">
                <a:solidFill>
                  <a:srgbClr val="4B4B4B"/>
                </a:solidFill>
                <a:latin typeface="Roboto Condensed"/>
              </a:rPr>
              <a:t>tâm</a:t>
            </a:r>
            <a:r>
              <a:rPr lang="en-US" sz="4000" dirty="0">
                <a:solidFill>
                  <a:srgbClr val="4B4B4B"/>
                </a:solidFill>
                <a:latin typeface="Roboto Condensed"/>
              </a:rPr>
              <a:t> </a:t>
            </a:r>
            <a:r>
              <a:rPr lang="en-US" sz="4000" dirty="0" err="1">
                <a:solidFill>
                  <a:srgbClr val="4B4B4B"/>
                </a:solidFill>
                <a:latin typeface="Roboto Condensed"/>
              </a:rPr>
              <a:t>tình</a:t>
            </a:r>
            <a:r>
              <a:rPr lang="en-US" sz="4000" dirty="0">
                <a:solidFill>
                  <a:srgbClr val="4B4B4B"/>
                </a:solidFill>
                <a:latin typeface="Roboto Condensed"/>
              </a:rPr>
              <a:t>, </a:t>
            </a:r>
            <a:r>
              <a:rPr lang="en-US" sz="4000" dirty="0" err="1">
                <a:solidFill>
                  <a:srgbClr val="4B4B4B"/>
                </a:solidFill>
                <a:latin typeface="Roboto Condensed"/>
              </a:rPr>
              <a:t>mong</a:t>
            </a:r>
            <a:r>
              <a:rPr lang="en-US" sz="4000" dirty="0">
                <a:solidFill>
                  <a:srgbClr val="4B4B4B"/>
                </a:solidFill>
                <a:latin typeface="Roboto Condensed"/>
              </a:rPr>
              <a:t> </a:t>
            </a:r>
            <a:r>
              <a:rPr lang="en-US" sz="4000" dirty="0" err="1">
                <a:solidFill>
                  <a:srgbClr val="4B4B4B"/>
                </a:solidFill>
                <a:latin typeface="Roboto Condensed"/>
              </a:rPr>
              <a:t>muốn</a:t>
            </a:r>
            <a:r>
              <a:rPr lang="en-US" sz="4000" dirty="0">
                <a:solidFill>
                  <a:srgbClr val="4B4B4B"/>
                </a:solidFill>
                <a:latin typeface="Roboto Condensed"/>
              </a:rPr>
              <a:t> </a:t>
            </a:r>
            <a:r>
              <a:rPr lang="en-US" sz="4000" dirty="0" err="1">
                <a:solidFill>
                  <a:srgbClr val="4B4B4B"/>
                </a:solidFill>
                <a:latin typeface="Roboto Condensed"/>
              </a:rPr>
              <a:t>được</a:t>
            </a:r>
            <a:r>
              <a:rPr lang="en-US" sz="4000" dirty="0">
                <a:solidFill>
                  <a:srgbClr val="4B4B4B"/>
                </a:solidFill>
                <a:latin typeface="Roboto Condensed"/>
              </a:rPr>
              <a:t> chia </a:t>
            </a:r>
            <a:r>
              <a:rPr lang="en-US" sz="4000" dirty="0" err="1">
                <a:solidFill>
                  <a:srgbClr val="4B4B4B"/>
                </a:solidFill>
                <a:latin typeface="Roboto Condensed"/>
              </a:rPr>
              <a:t>sẻ</a:t>
            </a:r>
            <a:r>
              <a:rPr lang="en-US" sz="4000" dirty="0">
                <a:solidFill>
                  <a:srgbClr val="4B4B4B"/>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Freeform 9"/>
          <p:cNvSpPr/>
          <p:nvPr/>
        </p:nvSpPr>
        <p:spPr>
          <a:xfrm>
            <a:off x="3909649" y="1964516"/>
            <a:ext cx="3778652" cy="5498038"/>
          </a:xfrm>
          <a:custGeom>
            <a:avLst/>
            <a:gdLst/>
            <a:ahLst/>
            <a:cxnLst/>
            <a:rect l="l" t="t" r="r" b="b"/>
            <a:pathLst>
              <a:path w="3778652" h="5498038">
                <a:moveTo>
                  <a:pt x="0" y="0"/>
                </a:moveTo>
                <a:lnTo>
                  <a:pt x="3778651" y="0"/>
                </a:lnTo>
                <a:lnTo>
                  <a:pt x="3778651" y="5498038"/>
                </a:lnTo>
                <a:lnTo>
                  <a:pt x="0" y="54980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1028700" y="3279381"/>
            <a:ext cx="4097121" cy="1864119"/>
            <a:chOff x="0" y="0"/>
            <a:chExt cx="1079077" cy="490961"/>
          </a:xfrm>
        </p:grpSpPr>
        <p:sp>
          <p:nvSpPr>
            <p:cNvPr id="11" name="Freeform 11"/>
            <p:cNvSpPr/>
            <p:nvPr/>
          </p:nvSpPr>
          <p:spPr>
            <a:xfrm>
              <a:off x="0" y="0"/>
              <a:ext cx="1079077" cy="490961"/>
            </a:xfrm>
            <a:custGeom>
              <a:avLst/>
              <a:gdLst/>
              <a:ahLst/>
              <a:cxnLst/>
              <a:rect l="l" t="t" r="r" b="b"/>
              <a:pathLst>
                <a:path w="1079077" h="490961">
                  <a:moveTo>
                    <a:pt x="96370" y="0"/>
                  </a:moveTo>
                  <a:lnTo>
                    <a:pt x="982708" y="0"/>
                  </a:lnTo>
                  <a:cubicBezTo>
                    <a:pt x="1035931" y="0"/>
                    <a:pt x="1079077" y="43146"/>
                    <a:pt x="1079077" y="96370"/>
                  </a:cubicBezTo>
                  <a:lnTo>
                    <a:pt x="1079077" y="394592"/>
                  </a:lnTo>
                  <a:cubicBezTo>
                    <a:pt x="1079077" y="447815"/>
                    <a:pt x="1035931" y="490961"/>
                    <a:pt x="982708" y="490961"/>
                  </a:cubicBezTo>
                  <a:lnTo>
                    <a:pt x="96370" y="490961"/>
                  </a:lnTo>
                  <a:cubicBezTo>
                    <a:pt x="43146" y="490961"/>
                    <a:pt x="0" y="447815"/>
                    <a:pt x="0" y="394592"/>
                  </a:cubicBezTo>
                  <a:lnTo>
                    <a:pt x="0" y="96370"/>
                  </a:lnTo>
                  <a:cubicBezTo>
                    <a:pt x="0" y="43146"/>
                    <a:pt x="43146" y="0"/>
                    <a:pt x="96370" y="0"/>
                  </a:cubicBezTo>
                  <a:close/>
                </a:path>
              </a:pathLst>
            </a:custGeom>
            <a:solidFill>
              <a:srgbClr val="DBD0B3"/>
            </a:solidFill>
          </p:spPr>
          <p:txBody>
            <a:bodyPr/>
            <a:lstStyle/>
            <a:p>
              <a:endParaRPr lang="en-US"/>
            </a:p>
          </p:txBody>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318908" y="3771020"/>
            <a:ext cx="3359500" cy="631583"/>
          </a:xfrm>
          <a:prstGeom prst="rect">
            <a:avLst/>
          </a:prstGeom>
        </p:spPr>
        <p:txBody>
          <a:bodyPr wrap="square" lIns="0" tIns="0" rIns="0" bIns="0" rtlCol="0" anchor="t">
            <a:spAutoFit/>
          </a:bodyPr>
          <a:lstStyle/>
          <a:p>
            <a:pPr algn="ctr">
              <a:lnSpc>
                <a:spcPts val="5319"/>
              </a:lnSpc>
              <a:spcBef>
                <a:spcPct val="0"/>
              </a:spcBef>
            </a:pPr>
            <a:r>
              <a:rPr lang="en-US" sz="3799" dirty="0">
                <a:solidFill>
                  <a:srgbClr val="222222"/>
                </a:solidFill>
                <a:latin typeface="Roboto Condensed Bold"/>
              </a:rPr>
              <a:t>Sau </a:t>
            </a:r>
            <a:r>
              <a:rPr lang="en-US" sz="3799" dirty="0" err="1">
                <a:solidFill>
                  <a:srgbClr val="222222"/>
                </a:solidFill>
                <a:latin typeface="Roboto Condensed Bold"/>
              </a:rPr>
              <a:t>khi</a:t>
            </a:r>
            <a:r>
              <a:rPr lang="en-US" sz="3799" dirty="0">
                <a:solidFill>
                  <a:srgbClr val="222222"/>
                </a:solidFill>
                <a:latin typeface="Roboto Condensed Bold"/>
              </a:rPr>
              <a:t> </a:t>
            </a:r>
            <a:r>
              <a:rPr lang="en-US" sz="3799" dirty="0" err="1">
                <a:solidFill>
                  <a:srgbClr val="222222"/>
                </a:solidFill>
                <a:latin typeface="Roboto Condensed Bold"/>
              </a:rPr>
              <a:t>bán</a:t>
            </a:r>
            <a:r>
              <a:rPr lang="en-US" sz="3799" dirty="0">
                <a:solidFill>
                  <a:srgbClr val="222222"/>
                </a:solidFill>
                <a:latin typeface="Roboto Condensed Bold"/>
              </a:rPr>
              <a:t> </a:t>
            </a:r>
            <a:r>
              <a:rPr lang="en-US" sz="3799" dirty="0" err="1">
                <a:solidFill>
                  <a:srgbClr val="222222"/>
                </a:solidFill>
                <a:latin typeface="Roboto Condensed Bold"/>
              </a:rPr>
              <a:t>chó</a:t>
            </a:r>
            <a:endParaRPr lang="en-US" sz="3799" dirty="0">
              <a:solidFill>
                <a:srgbClr val="222222"/>
              </a:solidFill>
              <a:latin typeface="Roboto Condensed Bold"/>
            </a:endParaRPr>
          </a:p>
        </p:txBody>
      </p:sp>
      <p:sp>
        <p:nvSpPr>
          <p:cNvPr id="15" name="TextBox 15"/>
          <p:cNvSpPr txBox="1"/>
          <p:nvPr/>
        </p:nvSpPr>
        <p:spPr>
          <a:xfrm>
            <a:off x="1592752" y="1572344"/>
            <a:ext cx="2334076"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Tính cách:</a:t>
            </a:r>
          </a:p>
        </p:txBody>
      </p:sp>
      <p:sp>
        <p:nvSpPr>
          <p:cNvPr id="16" name="TextBox 16"/>
          <p:cNvSpPr txBox="1"/>
          <p:nvPr/>
        </p:nvSpPr>
        <p:spPr>
          <a:xfrm>
            <a:off x="1172588" y="711015"/>
            <a:ext cx="3778652"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7" name="TextBox 17"/>
          <p:cNvSpPr txBox="1"/>
          <p:nvPr/>
        </p:nvSpPr>
        <p:spPr>
          <a:xfrm>
            <a:off x="7779135" y="1552333"/>
            <a:ext cx="9480165" cy="2098566"/>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Hành</a:t>
            </a:r>
            <a:r>
              <a:rPr lang="en-US" sz="4000" dirty="0">
                <a:solidFill>
                  <a:srgbClr val="4B4B4B"/>
                </a:solidFill>
                <a:latin typeface="Roboto Condensed Bold"/>
              </a:rPr>
              <a:t> </a:t>
            </a:r>
            <a:r>
              <a:rPr lang="en-US" sz="4000" dirty="0" err="1">
                <a:solidFill>
                  <a:srgbClr val="4B4B4B"/>
                </a:solidFill>
                <a:latin typeface="Roboto Condensed Bold"/>
              </a:rPr>
              <a:t>động</a:t>
            </a:r>
            <a:r>
              <a:rPr lang="en-US" sz="4000" dirty="0">
                <a:solidFill>
                  <a:srgbClr val="4B4B4B"/>
                </a:solidFill>
                <a:latin typeface="Roboto Condensed Bold"/>
              </a:rPr>
              <a:t>:</a:t>
            </a:r>
            <a:r>
              <a:rPr lang="en-US" sz="4000" dirty="0">
                <a:solidFill>
                  <a:srgbClr val="4B4B4B"/>
                </a:solidFill>
                <a:latin typeface="Roboto Condensed"/>
              </a:rPr>
              <a:t> “</a:t>
            </a:r>
            <a:r>
              <a:rPr lang="en-US" sz="4000" dirty="0" err="1">
                <a:solidFill>
                  <a:srgbClr val="4B4B4B"/>
                </a:solidFill>
                <a:latin typeface="Roboto Condensed"/>
              </a:rPr>
              <a:t>Cố</a:t>
            </a:r>
            <a:r>
              <a:rPr lang="en-US" sz="4000" dirty="0">
                <a:solidFill>
                  <a:srgbClr val="4B4B4B"/>
                </a:solidFill>
                <a:latin typeface="Roboto Condensed"/>
              </a:rPr>
              <a:t> </a:t>
            </a:r>
            <a:r>
              <a:rPr lang="en-US" sz="4000" dirty="0" err="1">
                <a:solidFill>
                  <a:srgbClr val="4B4B4B"/>
                </a:solidFill>
                <a:latin typeface="Roboto Condensed"/>
              </a:rPr>
              <a:t>làm</a:t>
            </a:r>
            <a:r>
              <a:rPr lang="en-US" sz="4000" dirty="0">
                <a:solidFill>
                  <a:srgbClr val="4B4B4B"/>
                </a:solidFill>
                <a:latin typeface="Roboto Condensed"/>
              </a:rPr>
              <a:t> </a:t>
            </a:r>
            <a:r>
              <a:rPr lang="en-US" sz="4000" dirty="0" err="1">
                <a:solidFill>
                  <a:srgbClr val="4B4B4B"/>
                </a:solidFill>
                <a:latin typeface="Roboto Condensed"/>
              </a:rPr>
              <a:t>ra</a:t>
            </a:r>
            <a:r>
              <a:rPr lang="en-US" sz="4000" dirty="0">
                <a:solidFill>
                  <a:srgbClr val="4B4B4B"/>
                </a:solidFill>
                <a:latin typeface="Roboto Condensed"/>
              </a:rPr>
              <a:t> </a:t>
            </a:r>
            <a:r>
              <a:rPr lang="en-US" sz="4000" dirty="0" err="1">
                <a:solidFill>
                  <a:srgbClr val="4B4B4B"/>
                </a:solidFill>
                <a:latin typeface="Roboto Condensed"/>
              </a:rPr>
              <a:t>vẻ</a:t>
            </a:r>
            <a:r>
              <a:rPr lang="en-US" sz="4000" dirty="0">
                <a:solidFill>
                  <a:srgbClr val="4B4B4B"/>
                </a:solidFill>
                <a:latin typeface="Roboto Condensed"/>
              </a:rPr>
              <a:t> </a:t>
            </a:r>
            <a:r>
              <a:rPr lang="en-US" sz="4000" dirty="0" err="1">
                <a:solidFill>
                  <a:srgbClr val="4B4B4B"/>
                </a:solidFill>
                <a:latin typeface="Roboto Condensed"/>
              </a:rPr>
              <a:t>vui</a:t>
            </a:r>
            <a:r>
              <a:rPr lang="en-US" sz="4000" dirty="0">
                <a:solidFill>
                  <a:srgbClr val="4B4B4B"/>
                </a:solidFill>
                <a:latin typeface="Roboto Condensed"/>
              </a:rPr>
              <a:t> </a:t>
            </a:r>
            <a:r>
              <a:rPr lang="en-US" sz="4000" dirty="0" err="1">
                <a:solidFill>
                  <a:srgbClr val="4B4B4B"/>
                </a:solidFill>
                <a:latin typeface="Roboto Condensed"/>
              </a:rPr>
              <a:t>vẻ</a:t>
            </a:r>
            <a:r>
              <a:rPr lang="en-US" sz="4000" dirty="0">
                <a:solidFill>
                  <a:srgbClr val="4B4B4B"/>
                </a:solidFill>
                <a:latin typeface="Roboto Condensed"/>
              </a:rPr>
              <a:t>”; “</a:t>
            </a:r>
            <a:r>
              <a:rPr lang="en-US" sz="4000" dirty="0" err="1">
                <a:solidFill>
                  <a:srgbClr val="4B4B4B"/>
                </a:solidFill>
                <a:latin typeface="Roboto Condensed"/>
              </a:rPr>
              <a:t>Cái</a:t>
            </a:r>
            <a:r>
              <a:rPr lang="en-US" sz="4000" dirty="0">
                <a:solidFill>
                  <a:srgbClr val="4B4B4B"/>
                </a:solidFill>
                <a:latin typeface="Roboto Condensed"/>
              </a:rPr>
              <a:t> </a:t>
            </a:r>
            <a:r>
              <a:rPr lang="en-US" sz="4000" dirty="0" err="1">
                <a:solidFill>
                  <a:srgbClr val="4B4B4B"/>
                </a:solidFill>
                <a:latin typeface="Roboto Condensed"/>
              </a:rPr>
              <a:t>đầu</a:t>
            </a:r>
            <a:r>
              <a:rPr lang="en-US" sz="4000" dirty="0">
                <a:solidFill>
                  <a:srgbClr val="4B4B4B"/>
                </a:solidFill>
                <a:latin typeface="Roboto Condensed"/>
              </a:rPr>
              <a:t> </a:t>
            </a:r>
            <a:r>
              <a:rPr lang="en-US" sz="4000" dirty="0" err="1">
                <a:solidFill>
                  <a:srgbClr val="4B4B4B"/>
                </a:solidFill>
                <a:latin typeface="Roboto Condensed"/>
              </a:rPr>
              <a:t>lão</a:t>
            </a:r>
            <a:r>
              <a:rPr lang="en-US" sz="4000" dirty="0">
                <a:solidFill>
                  <a:srgbClr val="4B4B4B"/>
                </a:solidFill>
                <a:latin typeface="Roboto Condensed"/>
              </a:rPr>
              <a:t> </a:t>
            </a:r>
            <a:r>
              <a:rPr lang="en-US" sz="4000" dirty="0" err="1">
                <a:solidFill>
                  <a:srgbClr val="4B4B4B"/>
                </a:solidFill>
                <a:latin typeface="Roboto Condensed"/>
              </a:rPr>
              <a:t>ngoẹo</a:t>
            </a:r>
            <a:r>
              <a:rPr lang="en-US" sz="4000" dirty="0">
                <a:solidFill>
                  <a:srgbClr val="4B4B4B"/>
                </a:solidFill>
                <a:latin typeface="Roboto Condensed"/>
              </a:rPr>
              <a:t> </a:t>
            </a:r>
            <a:r>
              <a:rPr lang="en-US" sz="4000" dirty="0" err="1">
                <a:solidFill>
                  <a:srgbClr val="4B4B4B"/>
                </a:solidFill>
                <a:latin typeface="Roboto Condensed"/>
              </a:rPr>
              <a:t>về</a:t>
            </a:r>
            <a:r>
              <a:rPr lang="en-US" sz="4000" dirty="0">
                <a:solidFill>
                  <a:srgbClr val="4B4B4B"/>
                </a:solidFill>
                <a:latin typeface="Roboto Condensed"/>
              </a:rPr>
              <a:t> </a:t>
            </a:r>
            <a:r>
              <a:rPr lang="en-US" sz="4000" dirty="0" err="1">
                <a:solidFill>
                  <a:srgbClr val="4B4B4B"/>
                </a:solidFill>
                <a:latin typeface="Roboto Condensed"/>
              </a:rPr>
              <a:t>một</a:t>
            </a:r>
            <a:r>
              <a:rPr lang="en-US" sz="4000" dirty="0">
                <a:solidFill>
                  <a:srgbClr val="4B4B4B"/>
                </a:solidFill>
                <a:latin typeface="Roboto Condensed"/>
              </a:rPr>
              <a:t> </a:t>
            </a:r>
            <a:r>
              <a:rPr lang="en-US" sz="4000" dirty="0" err="1">
                <a:solidFill>
                  <a:srgbClr val="4B4B4B"/>
                </a:solidFill>
                <a:latin typeface="Roboto Condensed"/>
              </a:rPr>
              <a:t>bên</a:t>
            </a:r>
            <a:r>
              <a:rPr lang="en-US" sz="4000" dirty="0">
                <a:solidFill>
                  <a:srgbClr val="4B4B4B"/>
                </a:solidFill>
                <a:latin typeface="Roboto Condensed"/>
              </a:rPr>
              <a:t> </a:t>
            </a:r>
            <a:r>
              <a:rPr lang="en-US" sz="4000" dirty="0" err="1">
                <a:solidFill>
                  <a:srgbClr val="4B4B4B"/>
                </a:solidFill>
                <a:latin typeface="Roboto Condensed"/>
              </a:rPr>
              <a:t>và</a:t>
            </a:r>
            <a:r>
              <a:rPr lang="en-US" sz="4000" dirty="0">
                <a:solidFill>
                  <a:srgbClr val="4B4B4B"/>
                </a:solidFill>
                <a:latin typeface="Roboto Condensed"/>
              </a:rPr>
              <a:t> </a:t>
            </a:r>
            <a:r>
              <a:rPr lang="en-US" sz="4000" dirty="0" err="1">
                <a:solidFill>
                  <a:srgbClr val="4B4B4B"/>
                </a:solidFill>
                <a:latin typeface="Roboto Condensed"/>
              </a:rPr>
              <a:t>cái</a:t>
            </a:r>
            <a:r>
              <a:rPr lang="en-US" sz="4000" dirty="0">
                <a:solidFill>
                  <a:srgbClr val="4B4B4B"/>
                </a:solidFill>
                <a:latin typeface="Roboto Condensed"/>
              </a:rPr>
              <a:t> </a:t>
            </a:r>
            <a:r>
              <a:rPr lang="en-US" sz="4000" dirty="0" err="1">
                <a:solidFill>
                  <a:srgbClr val="4B4B4B"/>
                </a:solidFill>
                <a:latin typeface="Roboto Condensed"/>
              </a:rPr>
              <a:t>miệng</a:t>
            </a:r>
            <a:r>
              <a:rPr lang="en-US" sz="4000" dirty="0">
                <a:solidFill>
                  <a:srgbClr val="4B4B4B"/>
                </a:solidFill>
                <a:latin typeface="Roboto Condensed"/>
              </a:rPr>
              <a:t> </a:t>
            </a:r>
            <a:r>
              <a:rPr lang="en-US" sz="4000" dirty="0" err="1">
                <a:solidFill>
                  <a:srgbClr val="4B4B4B"/>
                </a:solidFill>
                <a:latin typeface="Roboto Condensed"/>
              </a:rPr>
              <a:t>móm</a:t>
            </a:r>
            <a:r>
              <a:rPr lang="en-US" sz="4000" dirty="0">
                <a:solidFill>
                  <a:srgbClr val="4B4B4B"/>
                </a:solidFill>
                <a:latin typeface="Roboto Condensed"/>
              </a:rPr>
              <a:t> </a:t>
            </a:r>
            <a:r>
              <a:rPr lang="en-US" sz="4000" dirty="0" err="1">
                <a:solidFill>
                  <a:srgbClr val="4B4B4B"/>
                </a:solidFill>
                <a:latin typeface="Roboto Condensed"/>
              </a:rPr>
              <a:t>mém</a:t>
            </a:r>
            <a:r>
              <a:rPr lang="en-US" sz="4000" dirty="0">
                <a:solidFill>
                  <a:srgbClr val="4B4B4B"/>
                </a:solidFill>
                <a:latin typeface="Roboto Condensed"/>
              </a:rPr>
              <a:t> </a:t>
            </a:r>
            <a:r>
              <a:rPr lang="en-US" sz="4000" dirty="0" err="1">
                <a:solidFill>
                  <a:srgbClr val="4B4B4B"/>
                </a:solidFill>
                <a:latin typeface="Roboto Condensed"/>
              </a:rPr>
              <a:t>của</a:t>
            </a:r>
            <a:r>
              <a:rPr lang="en-US" sz="4000" dirty="0">
                <a:solidFill>
                  <a:srgbClr val="4B4B4B"/>
                </a:solidFill>
                <a:latin typeface="Roboto Condensed"/>
              </a:rPr>
              <a:t> </a:t>
            </a:r>
            <a:r>
              <a:rPr lang="en-US" sz="4000" dirty="0" err="1">
                <a:solidFill>
                  <a:srgbClr val="4B4B4B"/>
                </a:solidFill>
                <a:latin typeface="Roboto Condensed"/>
              </a:rPr>
              <a:t>lão</a:t>
            </a:r>
            <a:r>
              <a:rPr lang="en-US" sz="4000" dirty="0">
                <a:solidFill>
                  <a:srgbClr val="4B4B4B"/>
                </a:solidFill>
                <a:latin typeface="Roboto Condensed"/>
              </a:rPr>
              <a:t> </a:t>
            </a:r>
            <a:r>
              <a:rPr lang="en-US" sz="4000" dirty="0" err="1">
                <a:solidFill>
                  <a:srgbClr val="4B4B4B"/>
                </a:solidFill>
                <a:latin typeface="Roboto Condensed"/>
              </a:rPr>
              <a:t>mếu</a:t>
            </a:r>
            <a:r>
              <a:rPr lang="en-US" sz="4000" dirty="0">
                <a:solidFill>
                  <a:srgbClr val="4B4B4B"/>
                </a:solidFill>
                <a:latin typeface="Roboto Condensed"/>
              </a:rPr>
              <a:t> </a:t>
            </a:r>
            <a:r>
              <a:rPr lang="en-US" sz="4000" dirty="0" err="1">
                <a:solidFill>
                  <a:srgbClr val="4B4B4B"/>
                </a:solidFill>
                <a:latin typeface="Roboto Condensed"/>
              </a:rPr>
              <a:t>như</a:t>
            </a:r>
            <a:r>
              <a:rPr lang="en-US" sz="4000" dirty="0">
                <a:solidFill>
                  <a:srgbClr val="4B4B4B"/>
                </a:solidFill>
                <a:latin typeface="Roboto Condensed"/>
              </a:rPr>
              <a:t> con </a:t>
            </a:r>
            <a:r>
              <a:rPr lang="en-US" sz="4000" dirty="0" err="1">
                <a:solidFill>
                  <a:srgbClr val="4B4B4B"/>
                </a:solidFill>
                <a:latin typeface="Roboto Condensed"/>
              </a:rPr>
              <a:t>nít</a:t>
            </a:r>
            <a:r>
              <a:rPr lang="en-US" sz="4000" dirty="0">
                <a:solidFill>
                  <a:srgbClr val="4B4B4B"/>
                </a:solidFill>
                <a:latin typeface="Roboto Condensed"/>
              </a:rPr>
              <a:t>”; “</a:t>
            </a:r>
            <a:r>
              <a:rPr lang="en-US" sz="4000" dirty="0" err="1">
                <a:solidFill>
                  <a:srgbClr val="4B4B4B"/>
                </a:solidFill>
                <a:latin typeface="Roboto Condensed"/>
              </a:rPr>
              <a:t>Khóc</a:t>
            </a:r>
            <a:r>
              <a:rPr lang="en-US" sz="4000" dirty="0">
                <a:solidFill>
                  <a:srgbClr val="4B4B4B"/>
                </a:solidFill>
                <a:latin typeface="Roboto Condensed"/>
              </a:rPr>
              <a:t> hu </a:t>
            </a:r>
            <a:r>
              <a:rPr lang="en-US" sz="4000" dirty="0" err="1">
                <a:solidFill>
                  <a:srgbClr val="4B4B4B"/>
                </a:solidFill>
                <a:latin typeface="Roboto Condensed"/>
              </a:rPr>
              <a:t>hu</a:t>
            </a:r>
            <a:r>
              <a:rPr lang="en-US" sz="4000" dirty="0">
                <a:solidFill>
                  <a:srgbClr val="4B4B4B"/>
                </a:solidFill>
                <a:latin typeface="Roboto Condensed"/>
              </a:rPr>
              <a:t>”.</a:t>
            </a:r>
          </a:p>
        </p:txBody>
      </p:sp>
      <p:sp>
        <p:nvSpPr>
          <p:cNvPr id="18" name="TextBox 18"/>
          <p:cNvSpPr txBox="1"/>
          <p:nvPr/>
        </p:nvSpPr>
        <p:spPr>
          <a:xfrm>
            <a:off x="7688300" y="6454920"/>
            <a:ext cx="9177381" cy="2803380"/>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Tâm</a:t>
            </a:r>
            <a:r>
              <a:rPr lang="en-US" sz="4000" dirty="0">
                <a:solidFill>
                  <a:srgbClr val="4B4B4B"/>
                </a:solidFill>
                <a:latin typeface="Roboto Condensed Bold"/>
              </a:rPr>
              <a:t> </a:t>
            </a:r>
            <a:r>
              <a:rPr lang="en-US" sz="4000" dirty="0" err="1">
                <a:solidFill>
                  <a:srgbClr val="4B4B4B"/>
                </a:solidFill>
                <a:latin typeface="Roboto Condensed Bold"/>
              </a:rPr>
              <a:t>trạng</a:t>
            </a:r>
            <a:r>
              <a:rPr lang="en-US" sz="4000" dirty="0">
                <a:solidFill>
                  <a:srgbClr val="4B4B4B"/>
                </a:solidFill>
                <a:latin typeface="Roboto Condensed Bold"/>
              </a:rPr>
              <a:t>:</a:t>
            </a:r>
            <a:r>
              <a:rPr lang="en-US" sz="4000" dirty="0">
                <a:solidFill>
                  <a:srgbClr val="4B4B4B"/>
                </a:solidFill>
                <a:latin typeface="Roboto Condensed"/>
              </a:rPr>
              <a:t> </a:t>
            </a:r>
            <a:r>
              <a:rPr lang="en-US" sz="4000" dirty="0" err="1">
                <a:solidFill>
                  <a:srgbClr val="4B4B4B"/>
                </a:solidFill>
                <a:latin typeface="Roboto Condensed"/>
              </a:rPr>
              <a:t>Cảm</a:t>
            </a:r>
            <a:r>
              <a:rPr lang="en-US" sz="4000" dirty="0">
                <a:solidFill>
                  <a:srgbClr val="4B4B4B"/>
                </a:solidFill>
                <a:latin typeface="Roboto Condensed"/>
              </a:rPr>
              <a:t> </a:t>
            </a:r>
            <a:r>
              <a:rPr lang="en-US" sz="4000" dirty="0" err="1">
                <a:solidFill>
                  <a:srgbClr val="4B4B4B"/>
                </a:solidFill>
                <a:latin typeface="Roboto Condensed"/>
              </a:rPr>
              <a:t>thấy</a:t>
            </a:r>
            <a:r>
              <a:rPr lang="en-US" sz="4000" dirty="0">
                <a:solidFill>
                  <a:srgbClr val="4B4B4B"/>
                </a:solidFill>
                <a:latin typeface="Roboto Condensed"/>
              </a:rPr>
              <a:t> </a:t>
            </a:r>
            <a:r>
              <a:rPr lang="en-US" sz="4000" dirty="0" err="1">
                <a:solidFill>
                  <a:srgbClr val="4B4B4B"/>
                </a:solidFill>
                <a:latin typeface="Roboto Condensed"/>
              </a:rPr>
              <a:t>tội</a:t>
            </a:r>
            <a:r>
              <a:rPr lang="en-US" sz="4000" dirty="0">
                <a:solidFill>
                  <a:srgbClr val="4B4B4B"/>
                </a:solidFill>
                <a:latin typeface="Roboto Condensed"/>
              </a:rPr>
              <a:t> </a:t>
            </a:r>
            <a:r>
              <a:rPr lang="en-US" sz="4000" dirty="0" err="1">
                <a:solidFill>
                  <a:srgbClr val="4B4B4B"/>
                </a:solidFill>
                <a:latin typeface="Roboto Condensed"/>
              </a:rPr>
              <a:t>lỗi</a:t>
            </a:r>
            <a:r>
              <a:rPr lang="en-US" sz="4000" dirty="0">
                <a:solidFill>
                  <a:srgbClr val="4B4B4B"/>
                </a:solidFill>
                <a:latin typeface="Roboto Condensed"/>
              </a:rPr>
              <a:t>, </a:t>
            </a:r>
            <a:r>
              <a:rPr lang="en-US" sz="4000" dirty="0" err="1">
                <a:solidFill>
                  <a:srgbClr val="4B4B4B"/>
                </a:solidFill>
                <a:latin typeface="Roboto Condensed"/>
              </a:rPr>
              <a:t>tệ</a:t>
            </a:r>
            <a:r>
              <a:rPr lang="en-US" sz="4000" dirty="0">
                <a:solidFill>
                  <a:srgbClr val="4B4B4B"/>
                </a:solidFill>
                <a:latin typeface="Roboto Condensed"/>
              </a:rPr>
              <a:t> </a:t>
            </a:r>
            <a:r>
              <a:rPr lang="en-US" sz="4000" dirty="0" err="1">
                <a:solidFill>
                  <a:srgbClr val="4B4B4B"/>
                </a:solidFill>
                <a:latin typeface="Roboto Condensed"/>
              </a:rPr>
              <a:t>bạc</a:t>
            </a:r>
            <a:r>
              <a:rPr lang="en-US" sz="4000" dirty="0">
                <a:solidFill>
                  <a:srgbClr val="4B4B4B"/>
                </a:solidFill>
                <a:latin typeface="Roboto Condensed"/>
              </a:rPr>
              <a:t> </a:t>
            </a:r>
            <a:r>
              <a:rPr lang="en-US" sz="4000" dirty="0" err="1">
                <a:solidFill>
                  <a:srgbClr val="4B4B4B"/>
                </a:solidFill>
                <a:latin typeface="Roboto Condensed"/>
              </a:rPr>
              <a:t>khi</a:t>
            </a:r>
            <a:r>
              <a:rPr lang="en-US" sz="4000" dirty="0">
                <a:solidFill>
                  <a:srgbClr val="4B4B4B"/>
                </a:solidFill>
                <a:latin typeface="Roboto Condensed"/>
              </a:rPr>
              <a:t> </a:t>
            </a:r>
            <a:r>
              <a:rPr lang="en-US" sz="4000" dirty="0" err="1">
                <a:solidFill>
                  <a:srgbClr val="4B4B4B"/>
                </a:solidFill>
                <a:latin typeface="Roboto Condensed"/>
              </a:rPr>
              <a:t>lừa</a:t>
            </a:r>
            <a:r>
              <a:rPr lang="en-US" sz="4000" dirty="0">
                <a:solidFill>
                  <a:srgbClr val="4B4B4B"/>
                </a:solidFill>
                <a:latin typeface="Roboto Condensed"/>
              </a:rPr>
              <a:t> </a:t>
            </a:r>
            <a:r>
              <a:rPr lang="en-US" sz="4000" dirty="0" err="1">
                <a:solidFill>
                  <a:srgbClr val="4B4B4B"/>
                </a:solidFill>
                <a:latin typeface="Roboto Condensed"/>
              </a:rPr>
              <a:t>một</a:t>
            </a:r>
            <a:r>
              <a:rPr lang="en-US" sz="4000" dirty="0">
                <a:solidFill>
                  <a:srgbClr val="4B4B4B"/>
                </a:solidFill>
                <a:latin typeface="Roboto Condensed"/>
              </a:rPr>
              <a:t> con </a:t>
            </a:r>
            <a:r>
              <a:rPr lang="en-US" sz="4000" dirty="0" err="1">
                <a:solidFill>
                  <a:srgbClr val="4B4B4B"/>
                </a:solidFill>
                <a:latin typeface="Roboto Condensed"/>
              </a:rPr>
              <a:t>chó</a:t>
            </a:r>
            <a:r>
              <a:rPr lang="en-US" sz="4000" dirty="0">
                <a:solidFill>
                  <a:srgbClr val="4B4B4B"/>
                </a:solidFill>
                <a:latin typeface="Roboto Condensed"/>
              </a:rPr>
              <a:t>. </a:t>
            </a:r>
            <a:r>
              <a:rPr lang="en-US" sz="4000" dirty="0" err="1">
                <a:solidFill>
                  <a:srgbClr val="4B4B4B"/>
                </a:solidFill>
                <a:latin typeface="Roboto Condensed"/>
              </a:rPr>
              <a:t>Đau</a:t>
            </a:r>
            <a:r>
              <a:rPr lang="en-US" sz="4000" dirty="0">
                <a:solidFill>
                  <a:srgbClr val="4B4B4B"/>
                </a:solidFill>
                <a:latin typeface="Roboto Condensed"/>
              </a:rPr>
              <a:t> </a:t>
            </a:r>
            <a:r>
              <a:rPr lang="en-US" sz="4000" dirty="0" err="1">
                <a:solidFill>
                  <a:srgbClr val="4B4B4B"/>
                </a:solidFill>
                <a:latin typeface="Roboto Condensed"/>
              </a:rPr>
              <a:t>đớn</a:t>
            </a:r>
            <a:r>
              <a:rPr lang="en-US" sz="4000" dirty="0">
                <a:solidFill>
                  <a:srgbClr val="4B4B4B"/>
                </a:solidFill>
                <a:latin typeface="Roboto Condensed"/>
              </a:rPr>
              <a:t>, </a:t>
            </a:r>
            <a:r>
              <a:rPr lang="en-US" sz="4000" dirty="0" err="1">
                <a:solidFill>
                  <a:srgbClr val="4B4B4B"/>
                </a:solidFill>
                <a:latin typeface="Roboto Condensed"/>
              </a:rPr>
              <a:t>dằn</a:t>
            </a:r>
            <a:r>
              <a:rPr lang="en-US" sz="4000" dirty="0">
                <a:solidFill>
                  <a:srgbClr val="4B4B4B"/>
                </a:solidFill>
                <a:latin typeface="Roboto Condensed"/>
              </a:rPr>
              <a:t> </a:t>
            </a:r>
            <a:r>
              <a:rPr lang="en-US" sz="4000" dirty="0" err="1">
                <a:solidFill>
                  <a:srgbClr val="4B4B4B"/>
                </a:solidFill>
                <a:latin typeface="Roboto Condensed"/>
              </a:rPr>
              <a:t>vặt</a:t>
            </a:r>
            <a:r>
              <a:rPr lang="en-US" sz="4000" dirty="0">
                <a:solidFill>
                  <a:srgbClr val="4B4B4B"/>
                </a:solidFill>
                <a:latin typeface="Roboto Condensed"/>
              </a:rPr>
              <a:t> </a:t>
            </a:r>
            <a:r>
              <a:rPr lang="en-US" sz="4000" dirty="0" err="1">
                <a:solidFill>
                  <a:srgbClr val="4B4B4B"/>
                </a:solidFill>
                <a:latin typeface="Roboto Condensed"/>
              </a:rPr>
              <a:t>vì</a:t>
            </a:r>
            <a:r>
              <a:rPr lang="en-US" sz="4000" dirty="0">
                <a:solidFill>
                  <a:srgbClr val="4B4B4B"/>
                </a:solidFill>
                <a:latin typeface="Roboto Condensed"/>
              </a:rPr>
              <a:t> </a:t>
            </a:r>
            <a:r>
              <a:rPr lang="en-US" sz="4000" dirty="0" err="1">
                <a:solidFill>
                  <a:srgbClr val="4B4B4B"/>
                </a:solidFill>
                <a:latin typeface="Roboto Condensed"/>
              </a:rPr>
              <a:t>quá</a:t>
            </a:r>
            <a:r>
              <a:rPr lang="en-US" sz="4000" dirty="0">
                <a:solidFill>
                  <a:srgbClr val="4B4B4B"/>
                </a:solidFill>
                <a:latin typeface="Roboto Condensed"/>
              </a:rPr>
              <a:t> </a:t>
            </a:r>
            <a:r>
              <a:rPr lang="en-US" sz="4000" dirty="0" err="1">
                <a:solidFill>
                  <a:srgbClr val="4B4B4B"/>
                </a:solidFill>
                <a:latin typeface="Roboto Condensed"/>
              </a:rPr>
              <a:t>thương</a:t>
            </a:r>
            <a:r>
              <a:rPr lang="en-US" sz="4000" dirty="0">
                <a:solidFill>
                  <a:srgbClr val="4B4B4B"/>
                </a:solidFill>
                <a:latin typeface="Roboto Condensed"/>
              </a:rPr>
              <a:t> </a:t>
            </a:r>
            <a:r>
              <a:rPr lang="en-US" sz="4000" dirty="0" err="1">
                <a:solidFill>
                  <a:srgbClr val="4B4B4B"/>
                </a:solidFill>
                <a:latin typeface="Roboto Condensed"/>
              </a:rPr>
              <a:t>cậu</a:t>
            </a:r>
            <a:r>
              <a:rPr lang="en-US" sz="4000" dirty="0">
                <a:solidFill>
                  <a:srgbClr val="4B4B4B"/>
                </a:solidFill>
                <a:latin typeface="Roboto Condensed"/>
              </a:rPr>
              <a:t> </a:t>
            </a:r>
            <a:r>
              <a:rPr lang="en-US" sz="4000" dirty="0" err="1">
                <a:solidFill>
                  <a:srgbClr val="4B4B4B"/>
                </a:solidFill>
                <a:latin typeface="Roboto Condensed"/>
              </a:rPr>
              <a:t>Vàng</a:t>
            </a:r>
            <a:r>
              <a:rPr lang="en-US" sz="4000" dirty="0">
                <a:solidFill>
                  <a:srgbClr val="4B4B4B"/>
                </a:solidFill>
                <a:latin typeface="Roboto Condensed"/>
              </a:rPr>
              <a:t>. Chua </a:t>
            </a:r>
            <a:r>
              <a:rPr lang="en-US" sz="4000" dirty="0" err="1">
                <a:solidFill>
                  <a:srgbClr val="4B4B4B"/>
                </a:solidFill>
                <a:latin typeface="Roboto Condensed"/>
              </a:rPr>
              <a:t>chát</a:t>
            </a:r>
            <a:r>
              <a:rPr lang="en-US" sz="4000" dirty="0">
                <a:solidFill>
                  <a:srgbClr val="4B4B4B"/>
                </a:solidFill>
                <a:latin typeface="Roboto Condensed"/>
              </a:rPr>
              <a:t>, cay </a:t>
            </a:r>
            <a:r>
              <a:rPr lang="en-US" sz="4000" dirty="0" err="1">
                <a:solidFill>
                  <a:srgbClr val="4B4B4B"/>
                </a:solidFill>
                <a:latin typeface="Roboto Condensed"/>
              </a:rPr>
              <a:t>đắng</a:t>
            </a:r>
            <a:r>
              <a:rPr lang="en-US" sz="4000" dirty="0">
                <a:solidFill>
                  <a:srgbClr val="4B4B4B"/>
                </a:solidFill>
                <a:latin typeface="Roboto Condensed"/>
              </a:rPr>
              <a:t> </a:t>
            </a:r>
            <a:r>
              <a:rPr lang="en-US" sz="4000" dirty="0" err="1">
                <a:solidFill>
                  <a:srgbClr val="4B4B4B"/>
                </a:solidFill>
                <a:latin typeface="Roboto Condensed"/>
              </a:rPr>
              <a:t>cho</a:t>
            </a:r>
            <a:r>
              <a:rPr lang="en-US" sz="4000" dirty="0">
                <a:solidFill>
                  <a:srgbClr val="4B4B4B"/>
                </a:solidFill>
                <a:latin typeface="Roboto Condensed"/>
              </a:rPr>
              <a:t> </a:t>
            </a:r>
            <a:r>
              <a:rPr lang="en-US" sz="4000" dirty="0" err="1">
                <a:solidFill>
                  <a:srgbClr val="4B4B4B"/>
                </a:solidFill>
                <a:latin typeface="Roboto Condensed"/>
              </a:rPr>
              <a:t>số</a:t>
            </a:r>
            <a:r>
              <a:rPr lang="en-US" sz="4000" dirty="0">
                <a:solidFill>
                  <a:srgbClr val="4B4B4B"/>
                </a:solidFill>
                <a:latin typeface="Roboto Condensed"/>
              </a:rPr>
              <a:t> </a:t>
            </a:r>
            <a:r>
              <a:rPr lang="en-US" sz="4000" dirty="0" err="1">
                <a:solidFill>
                  <a:srgbClr val="4B4B4B"/>
                </a:solidFill>
                <a:latin typeface="Roboto Condensed"/>
              </a:rPr>
              <a:t>phận</a:t>
            </a:r>
            <a:r>
              <a:rPr lang="en-US" sz="4000" dirty="0">
                <a:solidFill>
                  <a:srgbClr val="4B4B4B"/>
                </a:solidFill>
                <a:latin typeface="Roboto Condensed"/>
              </a:rPr>
              <a:t> </a:t>
            </a:r>
            <a:r>
              <a:rPr lang="en-US" sz="4000" dirty="0" err="1">
                <a:solidFill>
                  <a:srgbClr val="4B4B4B"/>
                </a:solidFill>
                <a:latin typeface="Roboto Condensed"/>
              </a:rPr>
              <a:t>cơ</a:t>
            </a:r>
            <a:r>
              <a:rPr lang="en-US" sz="4000" dirty="0">
                <a:solidFill>
                  <a:srgbClr val="4B4B4B"/>
                </a:solidFill>
                <a:latin typeface="Roboto Condensed"/>
              </a:rPr>
              <a:t> </a:t>
            </a:r>
            <a:r>
              <a:rPr lang="en-US" sz="4000" dirty="0" err="1">
                <a:solidFill>
                  <a:srgbClr val="4B4B4B"/>
                </a:solidFill>
                <a:latin typeface="Roboto Condensed"/>
              </a:rPr>
              <a:t>cực</a:t>
            </a:r>
            <a:r>
              <a:rPr lang="en-US" sz="4000" dirty="0">
                <a:solidFill>
                  <a:srgbClr val="4B4B4B"/>
                </a:solidFill>
                <a:latin typeface="Roboto Condensed"/>
              </a:rPr>
              <a:t> </a:t>
            </a:r>
            <a:r>
              <a:rPr lang="en-US" sz="4000" dirty="0" err="1">
                <a:solidFill>
                  <a:srgbClr val="4B4B4B"/>
                </a:solidFill>
                <a:latin typeface="Roboto Condensed"/>
              </a:rPr>
              <a:t>của</a:t>
            </a:r>
            <a:r>
              <a:rPr lang="en-US" sz="4000" dirty="0">
                <a:solidFill>
                  <a:srgbClr val="4B4B4B"/>
                </a:solidFill>
                <a:latin typeface="Roboto Condensed"/>
              </a:rPr>
              <a:t> </a:t>
            </a:r>
            <a:r>
              <a:rPr lang="en-US" sz="4000" dirty="0" err="1">
                <a:solidFill>
                  <a:srgbClr val="4B4B4B"/>
                </a:solidFill>
                <a:latin typeface="Roboto Condensed"/>
              </a:rPr>
              <a:t>bản</a:t>
            </a:r>
            <a:r>
              <a:rPr lang="en-US" sz="4000" dirty="0">
                <a:solidFill>
                  <a:srgbClr val="4B4B4B"/>
                </a:solidFill>
                <a:latin typeface="Roboto Condensed"/>
              </a:rPr>
              <a:t> </a:t>
            </a:r>
            <a:r>
              <a:rPr lang="en-US" sz="4000" dirty="0" err="1">
                <a:solidFill>
                  <a:srgbClr val="4B4B4B"/>
                </a:solidFill>
                <a:latin typeface="Roboto Condensed"/>
              </a:rPr>
              <a:t>thân</a:t>
            </a:r>
            <a:r>
              <a:rPr lang="en-US" sz="4000" dirty="0">
                <a:solidFill>
                  <a:srgbClr val="4B4B4B"/>
                </a:solidFill>
                <a:latin typeface="Roboto Condensed"/>
              </a:rPr>
              <a:t>.</a:t>
            </a:r>
          </a:p>
        </p:txBody>
      </p:sp>
      <p:sp>
        <p:nvSpPr>
          <p:cNvPr id="19" name="TextBox 19"/>
          <p:cNvSpPr txBox="1"/>
          <p:nvPr/>
        </p:nvSpPr>
        <p:spPr>
          <a:xfrm>
            <a:off x="7869971" y="4326203"/>
            <a:ext cx="9389329" cy="688939"/>
          </a:xfrm>
          <a:prstGeom prst="rect">
            <a:avLst/>
          </a:prstGeom>
        </p:spPr>
        <p:txBody>
          <a:bodyPr lIns="0" tIns="0" rIns="0" bIns="0" rtlCol="0" anchor="t">
            <a:spAutoFit/>
          </a:bodyPr>
          <a:lstStyle/>
          <a:p>
            <a:pPr algn="just">
              <a:lnSpc>
                <a:spcPts val="5600"/>
              </a:lnSpc>
              <a:spcBef>
                <a:spcPct val="0"/>
              </a:spcBef>
            </a:pPr>
            <a:r>
              <a:rPr lang="en-US" sz="4000" dirty="0" err="1">
                <a:solidFill>
                  <a:srgbClr val="4B4B4B"/>
                </a:solidFill>
                <a:latin typeface="Roboto Condensed Bold"/>
              </a:rPr>
              <a:t>Lời</a:t>
            </a:r>
            <a:r>
              <a:rPr lang="en-US" sz="4000" dirty="0">
                <a:solidFill>
                  <a:srgbClr val="4B4B4B"/>
                </a:solidFill>
                <a:latin typeface="Roboto Condensed Bold"/>
              </a:rPr>
              <a:t> </a:t>
            </a:r>
            <a:r>
              <a:rPr lang="en-US" sz="4000" dirty="0" err="1">
                <a:solidFill>
                  <a:srgbClr val="4B4B4B"/>
                </a:solidFill>
                <a:latin typeface="Roboto Condensed Bold"/>
              </a:rPr>
              <a:t>nói</a:t>
            </a:r>
            <a:r>
              <a:rPr lang="en-US" sz="4000" dirty="0">
                <a:solidFill>
                  <a:srgbClr val="4B4B4B"/>
                </a:solidFill>
                <a:latin typeface="Roboto Condensed Bold"/>
              </a:rPr>
              <a:t>: </a:t>
            </a:r>
            <a:r>
              <a:rPr lang="en-US" sz="4000" dirty="0" err="1">
                <a:solidFill>
                  <a:srgbClr val="4B4B4B"/>
                </a:solidFill>
                <a:latin typeface="Roboto Condensed"/>
              </a:rPr>
              <a:t>hối</a:t>
            </a:r>
            <a:r>
              <a:rPr lang="en-US" sz="4000" dirty="0">
                <a:solidFill>
                  <a:srgbClr val="4B4B4B"/>
                </a:solidFill>
                <a:latin typeface="Roboto Condensed"/>
              </a:rPr>
              <a:t> </a:t>
            </a:r>
            <a:r>
              <a:rPr lang="en-US" sz="4000" dirty="0" err="1">
                <a:solidFill>
                  <a:srgbClr val="4B4B4B"/>
                </a:solidFill>
                <a:latin typeface="Roboto Condensed"/>
              </a:rPr>
              <a:t>lỗi</a:t>
            </a:r>
            <a:r>
              <a:rPr lang="en-US" sz="4000" dirty="0">
                <a:solidFill>
                  <a:srgbClr val="4B4B4B"/>
                </a:solidFill>
                <a:latin typeface="Roboto Condensed"/>
              </a:rPr>
              <a:t>, </a:t>
            </a:r>
            <a:r>
              <a:rPr lang="en-US" sz="4000" dirty="0" err="1">
                <a:solidFill>
                  <a:srgbClr val="4B4B4B"/>
                </a:solidFill>
                <a:latin typeface="Roboto Condensed"/>
              </a:rPr>
              <a:t>xót</a:t>
            </a:r>
            <a:r>
              <a:rPr lang="en-US" sz="4000" dirty="0">
                <a:solidFill>
                  <a:srgbClr val="4B4B4B"/>
                </a:solidFill>
                <a:latin typeface="Roboto Condensed"/>
              </a:rPr>
              <a:t> xa, </a:t>
            </a:r>
            <a:r>
              <a:rPr lang="en-US" sz="4000" dirty="0" err="1">
                <a:solidFill>
                  <a:srgbClr val="4B4B4B"/>
                </a:solidFill>
                <a:latin typeface="Roboto Condensed"/>
              </a:rPr>
              <a:t>tự</a:t>
            </a:r>
            <a:r>
              <a:rPr lang="en-US" sz="4000" dirty="0">
                <a:solidFill>
                  <a:srgbClr val="4B4B4B"/>
                </a:solidFill>
                <a:latin typeface="Roboto Condensed"/>
              </a:rPr>
              <a:t> </a:t>
            </a:r>
            <a:r>
              <a:rPr lang="en-US" sz="4000" dirty="0" err="1">
                <a:solidFill>
                  <a:srgbClr val="4B4B4B"/>
                </a:solidFill>
                <a:latin typeface="Roboto Condensed"/>
              </a:rPr>
              <a:t>trách</a:t>
            </a:r>
            <a:r>
              <a:rPr lang="en-US" sz="4000" dirty="0">
                <a:solidFill>
                  <a:srgbClr val="4B4B4B"/>
                </a:solidFill>
                <a:latin typeface="Roboto Condensed"/>
              </a:rPr>
              <a:t> </a:t>
            </a:r>
            <a:r>
              <a:rPr lang="en-US" sz="4000" dirty="0" err="1">
                <a:solidFill>
                  <a:srgbClr val="4B4B4B"/>
                </a:solidFill>
                <a:latin typeface="Roboto Condensed"/>
              </a:rPr>
              <a:t>mình</a:t>
            </a:r>
            <a:endParaRPr lang="en-US" sz="4000" dirty="0">
              <a:solidFill>
                <a:srgbClr val="4B4B4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Freeform 9"/>
          <p:cNvSpPr/>
          <p:nvPr/>
        </p:nvSpPr>
        <p:spPr>
          <a:xfrm>
            <a:off x="9900675" y="3855687"/>
            <a:ext cx="6441430" cy="5402613"/>
          </a:xfrm>
          <a:custGeom>
            <a:avLst/>
            <a:gdLst/>
            <a:ahLst/>
            <a:cxnLst/>
            <a:rect l="l" t="t" r="r" b="b"/>
            <a:pathLst>
              <a:path w="6441430" h="5402613">
                <a:moveTo>
                  <a:pt x="0" y="0"/>
                </a:moveTo>
                <a:lnTo>
                  <a:pt x="6441430" y="0"/>
                </a:lnTo>
                <a:lnTo>
                  <a:pt x="6441430" y="5402613"/>
                </a:lnTo>
                <a:lnTo>
                  <a:pt x="0" y="5402613"/>
                </a:lnTo>
                <a:lnTo>
                  <a:pt x="0" y="0"/>
                </a:lnTo>
                <a:close/>
              </a:path>
            </a:pathLst>
          </a:custGeom>
          <a:blipFill>
            <a:blip r:embed="rId7">
              <a:extLst>
                <a:ext uri="{96DAC541-7B7A-43D3-8B79-37D633B846F1}">
                  <asvg:svgBlip xmlns:asvg="http://schemas.microsoft.com/office/drawing/2016/SVG/main" r:embed="rId8"/>
                </a:ext>
              </a:extLst>
            </a:blip>
            <a:stretch>
              <a:fillRect r="-78"/>
            </a:stretch>
          </a:blipFill>
        </p:spPr>
        <p:txBody>
          <a:bodyPr/>
          <a:lstStyle/>
          <a:p>
            <a:endParaRPr lang="en-US"/>
          </a:p>
        </p:txBody>
      </p:sp>
      <p:sp>
        <p:nvSpPr>
          <p:cNvPr id="10" name="TextBox 10"/>
          <p:cNvSpPr txBox="1"/>
          <p:nvPr/>
        </p:nvSpPr>
        <p:spPr>
          <a:xfrm>
            <a:off x="1289969" y="1875127"/>
            <a:ext cx="2334076"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Tính cách:</a:t>
            </a:r>
          </a:p>
        </p:txBody>
      </p:sp>
      <p:sp>
        <p:nvSpPr>
          <p:cNvPr id="11" name="TextBox 11"/>
          <p:cNvSpPr txBox="1"/>
          <p:nvPr/>
        </p:nvSpPr>
        <p:spPr>
          <a:xfrm>
            <a:off x="1105318" y="850984"/>
            <a:ext cx="3998893"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2" name="Freeform 12"/>
          <p:cNvSpPr/>
          <p:nvPr/>
        </p:nvSpPr>
        <p:spPr>
          <a:xfrm>
            <a:off x="1289969" y="3258774"/>
            <a:ext cx="7548371" cy="6331035"/>
          </a:xfrm>
          <a:custGeom>
            <a:avLst/>
            <a:gdLst/>
            <a:ahLst/>
            <a:cxnLst/>
            <a:rect l="l" t="t" r="r" b="b"/>
            <a:pathLst>
              <a:path w="7548371" h="6331035">
                <a:moveTo>
                  <a:pt x="0" y="0"/>
                </a:moveTo>
                <a:lnTo>
                  <a:pt x="7548370" y="0"/>
                </a:lnTo>
                <a:lnTo>
                  <a:pt x="7548370" y="6331036"/>
                </a:lnTo>
                <a:lnTo>
                  <a:pt x="0" y="6331036"/>
                </a:lnTo>
                <a:lnTo>
                  <a:pt x="0" y="0"/>
                </a:lnTo>
                <a:close/>
              </a:path>
            </a:pathLst>
          </a:custGeom>
          <a:blipFill>
            <a:blip r:embed="rId7">
              <a:extLst>
                <a:ext uri="{96DAC541-7B7A-43D3-8B79-37D633B846F1}">
                  <asvg:svgBlip xmlns:asvg="http://schemas.microsoft.com/office/drawing/2016/SVG/main" r:embed="rId8"/>
                </a:ext>
              </a:extLst>
            </a:blip>
            <a:stretch>
              <a:fillRect r="-78"/>
            </a:stretch>
          </a:blipFill>
        </p:spPr>
        <p:txBody>
          <a:bodyPr/>
          <a:lstStyle/>
          <a:p>
            <a:endParaRPr lang="en-US"/>
          </a:p>
        </p:txBody>
      </p:sp>
      <p:sp>
        <p:nvSpPr>
          <p:cNvPr id="13" name="TextBox 13"/>
          <p:cNvSpPr txBox="1"/>
          <p:nvPr/>
        </p:nvSpPr>
        <p:spPr>
          <a:xfrm>
            <a:off x="1289969" y="4915377"/>
            <a:ext cx="6934313" cy="3508194"/>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a:solidFill>
                  <a:srgbClr val="493423"/>
                </a:solidFill>
                <a:latin typeface="Roboto Condensed"/>
              </a:rPr>
              <a:t>“</a:t>
            </a:r>
            <a:r>
              <a:rPr lang="en-US" sz="4000" dirty="0" err="1">
                <a:solidFill>
                  <a:srgbClr val="493423"/>
                </a:solidFill>
                <a:latin typeface="Roboto Condensed"/>
              </a:rPr>
              <a:t>Nhờ</a:t>
            </a:r>
            <a:r>
              <a:rPr lang="en-US" sz="4000" dirty="0">
                <a:solidFill>
                  <a:srgbClr val="493423"/>
                </a:solidFill>
                <a:latin typeface="Roboto Condensed"/>
              </a:rPr>
              <a:t> </a:t>
            </a:r>
            <a:r>
              <a:rPr lang="en-US" sz="4000" dirty="0" err="1">
                <a:solidFill>
                  <a:srgbClr val="493423"/>
                </a:solidFill>
                <a:latin typeface="Roboto Condensed"/>
              </a:rPr>
              <a:t>ông</a:t>
            </a:r>
            <a:r>
              <a:rPr lang="en-US" sz="4000" dirty="0">
                <a:solidFill>
                  <a:srgbClr val="493423"/>
                </a:solidFill>
                <a:latin typeface="Roboto Condensed"/>
              </a:rPr>
              <a:t> </a:t>
            </a:r>
            <a:r>
              <a:rPr lang="en-US" sz="4000" dirty="0" err="1">
                <a:solidFill>
                  <a:srgbClr val="493423"/>
                </a:solidFill>
                <a:latin typeface="Roboto Condensed"/>
              </a:rPr>
              <a:t>giáo</a:t>
            </a:r>
            <a:r>
              <a:rPr lang="en-US" sz="4000" dirty="0">
                <a:solidFill>
                  <a:srgbClr val="493423"/>
                </a:solidFill>
                <a:latin typeface="Roboto Condensed"/>
              </a:rPr>
              <a:t> </a:t>
            </a:r>
            <a:r>
              <a:rPr lang="en-US" sz="4000" dirty="0" err="1">
                <a:solidFill>
                  <a:srgbClr val="493423"/>
                </a:solidFill>
                <a:latin typeface="Roboto Condensed"/>
              </a:rPr>
              <a:t>đứng</a:t>
            </a:r>
            <a:r>
              <a:rPr lang="en-US" sz="4000" dirty="0">
                <a:solidFill>
                  <a:srgbClr val="493423"/>
                </a:solidFill>
                <a:latin typeface="Roboto Condensed"/>
              </a:rPr>
              <a:t> </a:t>
            </a:r>
            <a:r>
              <a:rPr lang="en-US" sz="4000" dirty="0" err="1">
                <a:solidFill>
                  <a:srgbClr val="493423"/>
                </a:solidFill>
                <a:latin typeface="Roboto Condensed"/>
              </a:rPr>
              <a:t>tên</a:t>
            </a:r>
            <a:r>
              <a:rPr lang="en-US" sz="4000" dirty="0">
                <a:solidFill>
                  <a:srgbClr val="493423"/>
                </a:solidFill>
                <a:latin typeface="Roboto Condensed"/>
              </a:rPr>
              <a:t> </a:t>
            </a:r>
            <a:r>
              <a:rPr lang="en-US" sz="4000" dirty="0" err="1">
                <a:solidFill>
                  <a:srgbClr val="493423"/>
                </a:solidFill>
                <a:latin typeface="Roboto Condensed"/>
              </a:rPr>
              <a:t>văn</a:t>
            </a:r>
            <a:r>
              <a:rPr lang="en-US" sz="4000" dirty="0">
                <a:solidFill>
                  <a:srgbClr val="493423"/>
                </a:solidFill>
                <a:latin typeface="Roboto Condensed"/>
              </a:rPr>
              <a:t> </a:t>
            </a:r>
            <a:r>
              <a:rPr lang="en-US" sz="4000" dirty="0" err="1">
                <a:solidFill>
                  <a:srgbClr val="493423"/>
                </a:solidFill>
                <a:latin typeface="Roboto Condensed"/>
              </a:rPr>
              <a:t>tự</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trông</a:t>
            </a:r>
            <a:r>
              <a:rPr lang="en-US" sz="4000" dirty="0">
                <a:solidFill>
                  <a:srgbClr val="493423"/>
                </a:solidFill>
                <a:latin typeface="Roboto Condensed"/>
              </a:rPr>
              <a:t> nom </a:t>
            </a:r>
            <a:r>
              <a:rPr lang="en-US" sz="4000" dirty="0" err="1">
                <a:solidFill>
                  <a:srgbClr val="493423"/>
                </a:solidFill>
                <a:latin typeface="Roboto Condensed"/>
              </a:rPr>
              <a:t>ba</a:t>
            </a:r>
            <a:r>
              <a:rPr lang="en-US" sz="4000" dirty="0">
                <a:solidFill>
                  <a:srgbClr val="493423"/>
                </a:solidFill>
                <a:latin typeface="Roboto Condensed"/>
              </a:rPr>
              <a:t> </a:t>
            </a:r>
            <a:r>
              <a:rPr lang="en-US" sz="4000" dirty="0" err="1">
                <a:solidFill>
                  <a:srgbClr val="493423"/>
                </a:solidFill>
                <a:latin typeface="Roboto Condensed"/>
              </a:rPr>
              <a:t>sào</a:t>
            </a:r>
            <a:r>
              <a:rPr lang="en-US" sz="4000" dirty="0">
                <a:solidFill>
                  <a:srgbClr val="493423"/>
                </a:solidFill>
                <a:latin typeface="Roboto Condensed"/>
              </a:rPr>
              <a:t> </a:t>
            </a:r>
            <a:r>
              <a:rPr lang="en-US" sz="4000" dirty="0" err="1">
                <a:solidFill>
                  <a:srgbClr val="493423"/>
                </a:solidFill>
                <a:latin typeface="Roboto Condensed"/>
              </a:rPr>
              <a:t>vườn</a:t>
            </a:r>
            <a:r>
              <a:rPr lang="en-US" sz="4000" dirty="0">
                <a:solidFill>
                  <a:srgbClr val="493423"/>
                </a:solidFill>
                <a:latin typeface="Roboto Condensed"/>
              </a:rPr>
              <a:t>”</a:t>
            </a:r>
          </a:p>
          <a:p>
            <a:pPr marL="863601" lvl="1" indent="-431801" algn="just">
              <a:lnSpc>
                <a:spcPts val="5600"/>
              </a:lnSpc>
              <a:buFont typeface="Arial"/>
              <a:buChar char="•"/>
            </a:pPr>
            <a:r>
              <a:rPr lang="en-US" sz="4000" dirty="0">
                <a:solidFill>
                  <a:srgbClr val="493423"/>
                </a:solidFill>
                <a:latin typeface="Roboto Condensed"/>
              </a:rPr>
              <a:t>“</a:t>
            </a:r>
            <a:r>
              <a:rPr lang="en-US" sz="4000" dirty="0" err="1">
                <a:solidFill>
                  <a:srgbClr val="493423"/>
                </a:solidFill>
                <a:latin typeface="Roboto Condensed"/>
              </a:rPr>
              <a:t>Gửi</a:t>
            </a:r>
            <a:r>
              <a:rPr lang="en-US" sz="4000" dirty="0">
                <a:solidFill>
                  <a:srgbClr val="493423"/>
                </a:solidFill>
                <a:latin typeface="Roboto Condensed"/>
              </a:rPr>
              <a:t> </a:t>
            </a:r>
            <a:r>
              <a:rPr lang="en-US" sz="4000" dirty="0" err="1">
                <a:solidFill>
                  <a:srgbClr val="493423"/>
                </a:solidFill>
                <a:latin typeface="Roboto Condensed"/>
              </a:rPr>
              <a:t>ông</a:t>
            </a:r>
            <a:r>
              <a:rPr lang="en-US" sz="4000" dirty="0">
                <a:solidFill>
                  <a:srgbClr val="493423"/>
                </a:solidFill>
                <a:latin typeface="Roboto Condensed"/>
              </a:rPr>
              <a:t> </a:t>
            </a:r>
            <a:r>
              <a:rPr lang="en-US" sz="4000" dirty="0" err="1">
                <a:solidFill>
                  <a:srgbClr val="493423"/>
                </a:solidFill>
                <a:latin typeface="Roboto Condensed"/>
              </a:rPr>
              <a:t>giáo</a:t>
            </a:r>
            <a:r>
              <a:rPr lang="en-US" sz="4000" dirty="0">
                <a:solidFill>
                  <a:srgbClr val="493423"/>
                </a:solidFill>
                <a:latin typeface="Roboto Condensed"/>
              </a:rPr>
              <a:t> </a:t>
            </a:r>
            <a:r>
              <a:rPr lang="en-US" sz="4000" dirty="0" err="1">
                <a:solidFill>
                  <a:srgbClr val="493423"/>
                </a:solidFill>
                <a:latin typeface="Roboto Condensed"/>
              </a:rPr>
              <a:t>ba</a:t>
            </a:r>
            <a:r>
              <a:rPr lang="en-US" sz="4000" dirty="0">
                <a:solidFill>
                  <a:srgbClr val="493423"/>
                </a:solidFill>
                <a:latin typeface="Roboto Condensed"/>
              </a:rPr>
              <a:t> </a:t>
            </a:r>
            <a:r>
              <a:rPr lang="en-US" sz="4000" dirty="0" err="1">
                <a:solidFill>
                  <a:srgbClr val="493423"/>
                </a:solidFill>
                <a:latin typeface="Roboto Condensed"/>
              </a:rPr>
              <a:t>mươi</a:t>
            </a:r>
            <a:r>
              <a:rPr lang="en-US" sz="4000" dirty="0">
                <a:solidFill>
                  <a:srgbClr val="493423"/>
                </a:solidFill>
                <a:latin typeface="Roboto Condensed"/>
              </a:rPr>
              <a:t> </a:t>
            </a:r>
            <a:r>
              <a:rPr lang="en-US" sz="4000" dirty="0" err="1">
                <a:solidFill>
                  <a:srgbClr val="493423"/>
                </a:solidFill>
                <a:latin typeface="Roboto Condensed"/>
              </a:rPr>
              <a:t>đồng</a:t>
            </a:r>
            <a:r>
              <a:rPr lang="en-US" sz="4000" dirty="0">
                <a:solidFill>
                  <a:srgbClr val="493423"/>
                </a:solidFill>
                <a:latin typeface="Roboto Condensed"/>
              </a:rPr>
              <a:t> </a:t>
            </a:r>
            <a:r>
              <a:rPr lang="en-US" sz="4000" dirty="0" err="1">
                <a:solidFill>
                  <a:srgbClr val="493423"/>
                </a:solidFill>
                <a:latin typeface="Roboto Condensed"/>
              </a:rPr>
              <a:t>để</a:t>
            </a:r>
            <a:r>
              <a:rPr lang="en-US" sz="4000" dirty="0">
                <a:solidFill>
                  <a:srgbClr val="493423"/>
                </a:solidFill>
                <a:latin typeface="Roboto Condensed"/>
              </a:rPr>
              <a:t> </a:t>
            </a:r>
            <a:r>
              <a:rPr lang="en-US" sz="4000" dirty="0" err="1">
                <a:solidFill>
                  <a:srgbClr val="493423"/>
                </a:solidFill>
                <a:latin typeface="Roboto Condensed"/>
              </a:rPr>
              <a:t>làm</a:t>
            </a:r>
            <a:r>
              <a:rPr lang="en-US" sz="4000" dirty="0">
                <a:solidFill>
                  <a:srgbClr val="493423"/>
                </a:solidFill>
                <a:latin typeface="Roboto Condensed"/>
              </a:rPr>
              <a:t> </a:t>
            </a:r>
            <a:r>
              <a:rPr lang="en-US" sz="4000" dirty="0" err="1">
                <a:solidFill>
                  <a:srgbClr val="493423"/>
                </a:solidFill>
                <a:latin typeface="Roboto Condensed"/>
              </a:rPr>
              <a:t>đám</a:t>
            </a:r>
            <a:r>
              <a:rPr lang="en-US" sz="4000" dirty="0">
                <a:solidFill>
                  <a:srgbClr val="493423"/>
                </a:solidFill>
                <a:latin typeface="Roboto Condensed"/>
              </a:rPr>
              <a:t> tang </a:t>
            </a:r>
            <a:r>
              <a:rPr lang="en-US" sz="4000" dirty="0" err="1">
                <a:solidFill>
                  <a:srgbClr val="493423"/>
                </a:solidFill>
                <a:latin typeface="Roboto Condensed"/>
              </a:rPr>
              <a:t>nếu</a:t>
            </a:r>
            <a:r>
              <a:rPr lang="en-US" sz="4000" dirty="0">
                <a:solidFill>
                  <a:srgbClr val="493423"/>
                </a:solidFill>
                <a:latin typeface="Roboto Condensed"/>
              </a:rPr>
              <a:t> </a:t>
            </a:r>
            <a:r>
              <a:rPr lang="en-US" sz="4000" dirty="0" err="1">
                <a:solidFill>
                  <a:srgbClr val="493423"/>
                </a:solidFill>
                <a:latin typeface="Roboto Condensed"/>
              </a:rPr>
              <a:t>lão</a:t>
            </a:r>
            <a:r>
              <a:rPr lang="en-US" sz="4000" dirty="0">
                <a:solidFill>
                  <a:srgbClr val="493423"/>
                </a:solidFill>
                <a:latin typeface="Roboto Condensed"/>
              </a:rPr>
              <a:t> </a:t>
            </a:r>
            <a:r>
              <a:rPr lang="en-US" sz="4000" dirty="0" err="1">
                <a:solidFill>
                  <a:srgbClr val="493423"/>
                </a:solidFill>
                <a:latin typeface="Roboto Condensed"/>
              </a:rPr>
              <a:t>có</a:t>
            </a:r>
            <a:r>
              <a:rPr lang="en-US" sz="4000" dirty="0">
                <a:solidFill>
                  <a:srgbClr val="493423"/>
                </a:solidFill>
                <a:latin typeface="Roboto Condensed"/>
              </a:rPr>
              <a:t> </a:t>
            </a:r>
            <a:r>
              <a:rPr lang="en-US" sz="4000" dirty="0" err="1">
                <a:solidFill>
                  <a:srgbClr val="493423"/>
                </a:solidFill>
                <a:latin typeface="Roboto Condensed"/>
              </a:rPr>
              <a:t>mệnh</a:t>
            </a:r>
            <a:r>
              <a:rPr lang="en-US" sz="4000" dirty="0">
                <a:solidFill>
                  <a:srgbClr val="493423"/>
                </a:solidFill>
                <a:latin typeface="Roboto Condensed"/>
              </a:rPr>
              <a:t> </a:t>
            </a:r>
            <a:r>
              <a:rPr lang="en-US" sz="4000" dirty="0" err="1">
                <a:solidFill>
                  <a:srgbClr val="493423"/>
                </a:solidFill>
                <a:latin typeface="Roboto Condensed"/>
              </a:rPr>
              <a:t>hệ</a:t>
            </a:r>
            <a:r>
              <a:rPr lang="en-US" sz="4000" dirty="0">
                <a:solidFill>
                  <a:srgbClr val="493423"/>
                </a:solidFill>
                <a:latin typeface="Roboto Condensed"/>
              </a:rPr>
              <a:t> </a:t>
            </a:r>
            <a:r>
              <a:rPr lang="en-US" sz="4000" dirty="0" err="1">
                <a:solidFill>
                  <a:srgbClr val="493423"/>
                </a:solidFill>
                <a:latin typeface="Roboto Condensed"/>
              </a:rPr>
              <a:t>gì</a:t>
            </a:r>
            <a:r>
              <a:rPr lang="en-US" sz="4000" dirty="0">
                <a:solidFill>
                  <a:srgbClr val="493423"/>
                </a:solidFill>
                <a:latin typeface="Roboto Condensed"/>
              </a:rPr>
              <a:t>”</a:t>
            </a:r>
          </a:p>
        </p:txBody>
      </p:sp>
      <p:sp>
        <p:nvSpPr>
          <p:cNvPr id="14" name="TextBox 14"/>
          <p:cNvSpPr txBox="1"/>
          <p:nvPr/>
        </p:nvSpPr>
        <p:spPr>
          <a:xfrm>
            <a:off x="10541983" y="5972598"/>
            <a:ext cx="5158814" cy="1393753"/>
          </a:xfrm>
          <a:prstGeom prst="rect">
            <a:avLst/>
          </a:prstGeom>
        </p:spPr>
        <p:txBody>
          <a:bodyPr lIns="0" tIns="0" rIns="0" bIns="0" rtlCol="0" anchor="t">
            <a:spAutoFit/>
          </a:bodyPr>
          <a:lstStyle/>
          <a:p>
            <a:pPr algn="just">
              <a:lnSpc>
                <a:spcPts val="5600"/>
              </a:lnSpc>
              <a:spcBef>
                <a:spcPct val="0"/>
              </a:spcBef>
            </a:pPr>
            <a:r>
              <a:rPr lang="en-US" sz="4000" dirty="0" err="1">
                <a:solidFill>
                  <a:srgbClr val="493423"/>
                </a:solidFill>
                <a:latin typeface="Roboto Condensed"/>
              </a:rPr>
              <a:t>đầy</a:t>
            </a:r>
            <a:r>
              <a:rPr lang="en-US" sz="4000" dirty="0">
                <a:solidFill>
                  <a:srgbClr val="493423"/>
                </a:solidFill>
                <a:latin typeface="Roboto Condensed"/>
              </a:rPr>
              <a:t> </a:t>
            </a:r>
            <a:r>
              <a:rPr lang="en-US" sz="4000" dirty="0" err="1">
                <a:solidFill>
                  <a:srgbClr val="493423"/>
                </a:solidFill>
                <a:latin typeface="Roboto Condensed"/>
              </a:rPr>
              <a:t>tâm</a:t>
            </a:r>
            <a:r>
              <a:rPr lang="en-US" sz="4000" dirty="0">
                <a:solidFill>
                  <a:srgbClr val="493423"/>
                </a:solidFill>
                <a:latin typeface="Roboto Condensed"/>
              </a:rPr>
              <a:t> </a:t>
            </a:r>
            <a:r>
              <a:rPr lang="en-US" sz="4000" dirty="0" err="1">
                <a:solidFill>
                  <a:srgbClr val="493423"/>
                </a:solidFill>
                <a:latin typeface="Roboto Condensed"/>
              </a:rPr>
              <a:t>trạng</a:t>
            </a:r>
            <a:r>
              <a:rPr lang="en-US" sz="4000" dirty="0">
                <a:solidFill>
                  <a:srgbClr val="493423"/>
                </a:solidFill>
                <a:latin typeface="Roboto Condensed"/>
              </a:rPr>
              <a:t>, </a:t>
            </a:r>
            <a:r>
              <a:rPr lang="en-US" sz="4000" dirty="0" err="1">
                <a:solidFill>
                  <a:srgbClr val="493423"/>
                </a:solidFill>
                <a:latin typeface="Roboto Condensed"/>
              </a:rPr>
              <a:t>mang</a:t>
            </a:r>
            <a:r>
              <a:rPr lang="en-US" sz="4000" dirty="0">
                <a:solidFill>
                  <a:srgbClr val="493423"/>
                </a:solidFill>
                <a:latin typeface="Roboto Condensed"/>
              </a:rPr>
              <a:t> </a:t>
            </a:r>
            <a:r>
              <a:rPr lang="en-US" sz="4000" dirty="0" err="1">
                <a:solidFill>
                  <a:srgbClr val="493423"/>
                </a:solidFill>
                <a:latin typeface="Roboto Condensed"/>
              </a:rPr>
              <a:t>tính</a:t>
            </a:r>
            <a:r>
              <a:rPr lang="en-US" sz="4000" dirty="0">
                <a:solidFill>
                  <a:srgbClr val="493423"/>
                </a:solidFill>
                <a:latin typeface="Roboto Condensed"/>
              </a:rPr>
              <a:t> </a:t>
            </a:r>
            <a:r>
              <a:rPr lang="en-US" sz="4000" dirty="0" err="1">
                <a:solidFill>
                  <a:srgbClr val="493423"/>
                </a:solidFill>
                <a:latin typeface="Roboto Condensed"/>
              </a:rPr>
              <a:t>chất</a:t>
            </a:r>
            <a:r>
              <a:rPr lang="en-US" sz="4000" dirty="0">
                <a:solidFill>
                  <a:srgbClr val="493423"/>
                </a:solidFill>
                <a:latin typeface="Roboto Condensed"/>
              </a:rPr>
              <a:t> </a:t>
            </a:r>
            <a:r>
              <a:rPr lang="en-US" sz="4000" dirty="0" err="1">
                <a:solidFill>
                  <a:srgbClr val="493423"/>
                </a:solidFill>
                <a:latin typeface="Roboto Condensed"/>
              </a:rPr>
              <a:t>dặn</a:t>
            </a:r>
            <a:r>
              <a:rPr lang="en-US" sz="4000" dirty="0">
                <a:solidFill>
                  <a:srgbClr val="493423"/>
                </a:solidFill>
                <a:latin typeface="Roboto Condensed"/>
              </a:rPr>
              <a:t> </a:t>
            </a:r>
            <a:r>
              <a:rPr lang="en-US" sz="4000" dirty="0" err="1">
                <a:solidFill>
                  <a:srgbClr val="493423"/>
                </a:solidFill>
                <a:latin typeface="Roboto Condensed"/>
              </a:rPr>
              <a:t>dò</a:t>
            </a:r>
            <a:r>
              <a:rPr lang="en-US" sz="4000" dirty="0">
                <a:solidFill>
                  <a:srgbClr val="493423"/>
                </a:solidFill>
                <a:latin typeface="Roboto Condensed"/>
              </a:rPr>
              <a:t>, </a:t>
            </a:r>
            <a:r>
              <a:rPr lang="en-US" sz="4000" dirty="0" err="1">
                <a:solidFill>
                  <a:srgbClr val="493423"/>
                </a:solidFill>
                <a:latin typeface="Roboto Condensed"/>
              </a:rPr>
              <a:t>gửi</a:t>
            </a:r>
            <a:r>
              <a:rPr lang="en-US" sz="4000" dirty="0">
                <a:solidFill>
                  <a:srgbClr val="493423"/>
                </a:solidFill>
                <a:latin typeface="Roboto Condensed"/>
              </a:rPr>
              <a:t> </a:t>
            </a:r>
            <a:r>
              <a:rPr lang="en-US" sz="4000" dirty="0" err="1">
                <a:solidFill>
                  <a:srgbClr val="493423"/>
                </a:solidFill>
                <a:latin typeface="Roboto Condensed"/>
              </a:rPr>
              <a:t>gắm</a:t>
            </a:r>
            <a:endParaRPr lang="en-US" sz="4000" dirty="0">
              <a:solidFill>
                <a:srgbClr val="493423"/>
              </a:solidFill>
              <a:latin typeface="Roboto Condensed"/>
            </a:endParaRPr>
          </a:p>
        </p:txBody>
      </p:sp>
      <p:sp>
        <p:nvSpPr>
          <p:cNvPr id="15" name="TextBox 15"/>
          <p:cNvSpPr txBox="1"/>
          <p:nvPr/>
        </p:nvSpPr>
        <p:spPr>
          <a:xfrm>
            <a:off x="1105318" y="4120164"/>
            <a:ext cx="6934313" cy="721923"/>
          </a:xfrm>
          <a:prstGeom prst="rect">
            <a:avLst/>
          </a:prstGeom>
        </p:spPr>
        <p:txBody>
          <a:bodyPr lIns="0" tIns="0" rIns="0" bIns="0" rtlCol="0" anchor="t">
            <a:spAutoFit/>
          </a:bodyPr>
          <a:lstStyle/>
          <a:p>
            <a:pPr algn="ctr">
              <a:lnSpc>
                <a:spcPts val="5879"/>
              </a:lnSpc>
            </a:pPr>
            <a:r>
              <a:rPr lang="en-US" sz="4199">
                <a:solidFill>
                  <a:srgbClr val="493423"/>
                </a:solidFill>
                <a:latin typeface="Roboto Condensed Bold"/>
              </a:rPr>
              <a:t>Hành động:</a:t>
            </a:r>
          </a:p>
        </p:txBody>
      </p:sp>
      <p:sp>
        <p:nvSpPr>
          <p:cNvPr id="16" name="TextBox 16"/>
          <p:cNvSpPr txBox="1"/>
          <p:nvPr/>
        </p:nvSpPr>
        <p:spPr>
          <a:xfrm>
            <a:off x="9654234" y="4915377"/>
            <a:ext cx="6934313" cy="721923"/>
          </a:xfrm>
          <a:prstGeom prst="rect">
            <a:avLst/>
          </a:prstGeom>
        </p:spPr>
        <p:txBody>
          <a:bodyPr lIns="0" tIns="0" rIns="0" bIns="0" rtlCol="0" anchor="t">
            <a:spAutoFit/>
          </a:bodyPr>
          <a:lstStyle/>
          <a:p>
            <a:pPr algn="ctr">
              <a:lnSpc>
                <a:spcPts val="5879"/>
              </a:lnSpc>
            </a:pPr>
            <a:r>
              <a:rPr lang="en-US" sz="4199">
                <a:solidFill>
                  <a:srgbClr val="493423"/>
                </a:solidFill>
                <a:latin typeface="Roboto Condensed Bold"/>
              </a:rPr>
              <a:t>Lời nói: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TextBox 8"/>
          <p:cNvSpPr txBox="1"/>
          <p:nvPr/>
        </p:nvSpPr>
        <p:spPr>
          <a:xfrm>
            <a:off x="1289969" y="1875127"/>
            <a:ext cx="2334076"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Tính cách:</a:t>
            </a:r>
          </a:p>
        </p:txBody>
      </p:sp>
      <p:sp>
        <p:nvSpPr>
          <p:cNvPr id="9" name="TextBox 9"/>
          <p:cNvSpPr txBox="1"/>
          <p:nvPr/>
        </p:nvSpPr>
        <p:spPr>
          <a:xfrm>
            <a:off x="1105318" y="850984"/>
            <a:ext cx="3684693"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0" name="Freeform 10"/>
          <p:cNvSpPr/>
          <p:nvPr/>
        </p:nvSpPr>
        <p:spPr>
          <a:xfrm>
            <a:off x="1214086" y="2639649"/>
            <a:ext cx="16045214" cy="6618651"/>
          </a:xfrm>
          <a:custGeom>
            <a:avLst/>
            <a:gdLst/>
            <a:ahLst/>
            <a:cxnLst/>
            <a:rect l="l" t="t" r="r" b="b"/>
            <a:pathLst>
              <a:path w="16045214" h="6618651">
                <a:moveTo>
                  <a:pt x="0" y="0"/>
                </a:moveTo>
                <a:lnTo>
                  <a:pt x="16045214" y="0"/>
                </a:lnTo>
                <a:lnTo>
                  <a:pt x="16045214" y="6618651"/>
                </a:lnTo>
                <a:lnTo>
                  <a:pt x="0" y="6618651"/>
                </a:lnTo>
                <a:lnTo>
                  <a:pt x="0" y="0"/>
                </a:lnTo>
                <a:close/>
              </a:path>
            </a:pathLst>
          </a:custGeom>
          <a:blipFill>
            <a:blip r:embed="rId7">
              <a:extLst>
                <a:ext uri="{96DAC541-7B7A-43D3-8B79-37D633B846F1}">
                  <asvg:svgBlip xmlns:asvg="http://schemas.microsoft.com/office/drawing/2016/SVG/main" r:embed="rId8"/>
                </a:ext>
              </a:extLst>
            </a:blip>
            <a:stretch>
              <a:fillRect b="-114"/>
            </a:stretch>
          </a:blipFill>
        </p:spPr>
        <p:txBody>
          <a:bodyPr/>
          <a:lstStyle/>
          <a:p>
            <a:endParaRPr lang="en-US"/>
          </a:p>
        </p:txBody>
      </p:sp>
      <p:sp>
        <p:nvSpPr>
          <p:cNvPr id="11" name="TextBox 11"/>
          <p:cNvSpPr txBox="1"/>
          <p:nvPr/>
        </p:nvSpPr>
        <p:spPr>
          <a:xfrm>
            <a:off x="4414263" y="5057775"/>
            <a:ext cx="11173354" cy="1393753"/>
          </a:xfrm>
          <a:prstGeom prst="rect">
            <a:avLst/>
          </a:prstGeom>
        </p:spPr>
        <p:txBody>
          <a:bodyPr lIns="0" tIns="0" rIns="0" bIns="0" rtlCol="0" anchor="t">
            <a:spAutoFit/>
          </a:bodyPr>
          <a:lstStyle/>
          <a:p>
            <a:pPr algn="just">
              <a:lnSpc>
                <a:spcPts val="5600"/>
              </a:lnSpc>
              <a:spcBef>
                <a:spcPct val="0"/>
              </a:spcBef>
            </a:pPr>
            <a:r>
              <a:rPr lang="en-US" sz="4000" dirty="0">
                <a:solidFill>
                  <a:srgbClr val="493423"/>
                </a:solidFill>
                <a:latin typeface="Roboto Condensed"/>
              </a:rPr>
              <a:t>“</a:t>
            </a:r>
            <a:r>
              <a:rPr lang="en-US" sz="4000" dirty="0" err="1">
                <a:solidFill>
                  <a:srgbClr val="493423"/>
                </a:solidFill>
                <a:latin typeface="Roboto Condensed"/>
              </a:rPr>
              <a:t>Vật</a:t>
            </a:r>
            <a:r>
              <a:rPr lang="en-US" sz="4000" dirty="0">
                <a:solidFill>
                  <a:srgbClr val="493423"/>
                </a:solidFill>
                <a:latin typeface="Roboto Condensed"/>
              </a:rPr>
              <a:t> </a:t>
            </a:r>
            <a:r>
              <a:rPr lang="en-US" sz="4000" dirty="0" err="1">
                <a:solidFill>
                  <a:srgbClr val="493423"/>
                </a:solidFill>
                <a:latin typeface="Roboto Condensed"/>
              </a:rPr>
              <a:t>vã</a:t>
            </a:r>
            <a:r>
              <a:rPr lang="en-US" sz="4000" dirty="0">
                <a:solidFill>
                  <a:srgbClr val="493423"/>
                </a:solidFill>
                <a:latin typeface="Roboto Condensed"/>
              </a:rPr>
              <a:t> ở </a:t>
            </a:r>
            <a:r>
              <a:rPr lang="en-US" sz="4000" dirty="0" err="1">
                <a:solidFill>
                  <a:srgbClr val="493423"/>
                </a:solidFill>
                <a:latin typeface="Roboto Condensed"/>
              </a:rPr>
              <a:t>trên</a:t>
            </a:r>
            <a:r>
              <a:rPr lang="en-US" sz="4000" dirty="0">
                <a:solidFill>
                  <a:srgbClr val="493423"/>
                </a:solidFill>
                <a:latin typeface="Roboto Condensed"/>
              </a:rPr>
              <a:t> </a:t>
            </a:r>
            <a:r>
              <a:rPr lang="en-US" sz="4000" dirty="0" err="1">
                <a:solidFill>
                  <a:srgbClr val="493423"/>
                </a:solidFill>
                <a:latin typeface="Roboto Condensed"/>
              </a:rPr>
              <a:t>giường</a:t>
            </a:r>
            <a:r>
              <a:rPr lang="en-US" sz="4000" dirty="0">
                <a:solidFill>
                  <a:srgbClr val="493423"/>
                </a:solidFill>
                <a:latin typeface="Roboto Condensed"/>
              </a:rPr>
              <a:t>, </a:t>
            </a:r>
            <a:r>
              <a:rPr lang="en-US" sz="4000" dirty="0" err="1">
                <a:solidFill>
                  <a:srgbClr val="493423"/>
                </a:solidFill>
                <a:latin typeface="Roboto Condensed"/>
              </a:rPr>
              <a:t>đầu</a:t>
            </a:r>
            <a:r>
              <a:rPr lang="en-US" sz="4000" dirty="0">
                <a:solidFill>
                  <a:srgbClr val="493423"/>
                </a:solidFill>
                <a:latin typeface="Roboto Condensed"/>
              </a:rPr>
              <a:t> </a:t>
            </a:r>
            <a:r>
              <a:rPr lang="en-US" sz="4000" dirty="0" err="1">
                <a:solidFill>
                  <a:srgbClr val="493423"/>
                </a:solidFill>
                <a:latin typeface="Roboto Condensed"/>
              </a:rPr>
              <a:t>tóc</a:t>
            </a:r>
            <a:r>
              <a:rPr lang="en-US" sz="4000" dirty="0">
                <a:solidFill>
                  <a:srgbClr val="493423"/>
                </a:solidFill>
                <a:latin typeface="Roboto Condensed"/>
              </a:rPr>
              <a:t> </a:t>
            </a:r>
            <a:r>
              <a:rPr lang="en-US" sz="4000" dirty="0" err="1">
                <a:solidFill>
                  <a:srgbClr val="493423"/>
                </a:solidFill>
                <a:latin typeface="Roboto Condensed"/>
              </a:rPr>
              <a:t>rũ</a:t>
            </a:r>
            <a:r>
              <a:rPr lang="en-US" sz="4000" dirty="0">
                <a:solidFill>
                  <a:srgbClr val="493423"/>
                </a:solidFill>
                <a:latin typeface="Roboto Condensed"/>
              </a:rPr>
              <a:t> </a:t>
            </a:r>
            <a:r>
              <a:rPr lang="en-US" sz="4000" dirty="0" err="1">
                <a:solidFill>
                  <a:srgbClr val="493423"/>
                </a:solidFill>
                <a:latin typeface="Roboto Condensed"/>
              </a:rPr>
              <a:t>rượi</a:t>
            </a:r>
            <a:r>
              <a:rPr lang="en-US" sz="4000" dirty="0">
                <a:solidFill>
                  <a:srgbClr val="493423"/>
                </a:solidFill>
                <a:latin typeface="Roboto Condensed"/>
              </a:rPr>
              <a:t>, </a:t>
            </a:r>
            <a:r>
              <a:rPr lang="en-US" sz="4000" dirty="0" err="1">
                <a:solidFill>
                  <a:srgbClr val="493423"/>
                </a:solidFill>
                <a:latin typeface="Roboto Condensed"/>
              </a:rPr>
              <a:t>quần</a:t>
            </a:r>
            <a:r>
              <a:rPr lang="en-US" sz="4000" dirty="0">
                <a:solidFill>
                  <a:srgbClr val="493423"/>
                </a:solidFill>
                <a:latin typeface="Roboto Condensed"/>
              </a:rPr>
              <a:t> </a:t>
            </a:r>
            <a:r>
              <a:rPr lang="en-US" sz="4000" dirty="0" err="1">
                <a:solidFill>
                  <a:srgbClr val="493423"/>
                </a:solidFill>
                <a:latin typeface="Roboto Condensed"/>
              </a:rPr>
              <a:t>áo</a:t>
            </a:r>
            <a:r>
              <a:rPr lang="en-US" sz="4000" dirty="0">
                <a:solidFill>
                  <a:srgbClr val="493423"/>
                </a:solidFill>
                <a:latin typeface="Roboto Condensed"/>
              </a:rPr>
              <a:t> </a:t>
            </a:r>
            <a:r>
              <a:rPr lang="en-US" sz="4000" dirty="0" err="1">
                <a:solidFill>
                  <a:srgbClr val="493423"/>
                </a:solidFill>
                <a:latin typeface="Roboto Condensed"/>
              </a:rPr>
              <a:t>xộc</a:t>
            </a:r>
            <a:r>
              <a:rPr lang="en-US" sz="4000" dirty="0">
                <a:solidFill>
                  <a:srgbClr val="493423"/>
                </a:solidFill>
                <a:latin typeface="Roboto Condensed"/>
              </a:rPr>
              <a:t> </a:t>
            </a:r>
            <a:r>
              <a:rPr lang="en-US" sz="4000" dirty="0" err="1">
                <a:solidFill>
                  <a:srgbClr val="493423"/>
                </a:solidFill>
                <a:latin typeface="Roboto Condensed"/>
              </a:rPr>
              <a:t>xệch</a:t>
            </a:r>
            <a:r>
              <a:rPr lang="en-US" sz="4000" dirty="0">
                <a:solidFill>
                  <a:srgbClr val="493423"/>
                </a:solidFill>
                <a:latin typeface="Roboto Condensed"/>
              </a:rPr>
              <a:t>,… </a:t>
            </a:r>
            <a:r>
              <a:rPr lang="en-US" sz="4000" dirty="0" err="1">
                <a:solidFill>
                  <a:srgbClr val="493423"/>
                </a:solidFill>
                <a:latin typeface="Roboto Condensed"/>
              </a:rPr>
              <a:t>chốc</a:t>
            </a:r>
            <a:r>
              <a:rPr lang="en-US" sz="4000" dirty="0">
                <a:solidFill>
                  <a:srgbClr val="493423"/>
                </a:solidFill>
                <a:latin typeface="Roboto Condensed"/>
              </a:rPr>
              <a:t> </a:t>
            </a:r>
            <a:r>
              <a:rPr lang="en-US" sz="4000" dirty="0" err="1">
                <a:solidFill>
                  <a:srgbClr val="493423"/>
                </a:solidFill>
                <a:latin typeface="Roboto Condensed"/>
              </a:rPr>
              <a:t>chốc</a:t>
            </a:r>
            <a:r>
              <a:rPr lang="en-US" sz="4000" dirty="0">
                <a:solidFill>
                  <a:srgbClr val="493423"/>
                </a:solidFill>
                <a:latin typeface="Roboto Condensed"/>
              </a:rPr>
              <a:t> </a:t>
            </a:r>
            <a:r>
              <a:rPr lang="en-US" sz="4000" dirty="0" err="1">
                <a:solidFill>
                  <a:srgbClr val="493423"/>
                </a:solidFill>
                <a:latin typeface="Roboto Condensed"/>
              </a:rPr>
              <a:t>lại</a:t>
            </a:r>
            <a:r>
              <a:rPr lang="en-US" sz="4000" dirty="0">
                <a:solidFill>
                  <a:srgbClr val="493423"/>
                </a:solidFill>
                <a:latin typeface="Roboto Condensed"/>
              </a:rPr>
              <a:t> </a:t>
            </a:r>
            <a:r>
              <a:rPr lang="en-US" sz="4000" dirty="0" err="1">
                <a:solidFill>
                  <a:srgbClr val="493423"/>
                </a:solidFill>
                <a:latin typeface="Roboto Condensed"/>
              </a:rPr>
              <a:t>bị</a:t>
            </a:r>
            <a:r>
              <a:rPr lang="en-US" sz="4000" dirty="0">
                <a:solidFill>
                  <a:srgbClr val="493423"/>
                </a:solidFill>
                <a:latin typeface="Roboto Condensed"/>
              </a:rPr>
              <a:t> </a:t>
            </a:r>
            <a:r>
              <a:rPr lang="en-US" sz="4000" dirty="0" err="1">
                <a:solidFill>
                  <a:srgbClr val="493423"/>
                </a:solidFill>
                <a:latin typeface="Roboto Condensed"/>
              </a:rPr>
              <a:t>giật</a:t>
            </a:r>
            <a:r>
              <a:rPr lang="en-US" sz="4000" dirty="0">
                <a:solidFill>
                  <a:srgbClr val="493423"/>
                </a:solidFill>
                <a:latin typeface="Roboto Condensed"/>
              </a:rPr>
              <a:t> </a:t>
            </a:r>
            <a:r>
              <a:rPr lang="en-US" sz="4000" dirty="0" err="1">
                <a:solidFill>
                  <a:srgbClr val="493423"/>
                </a:solidFill>
                <a:latin typeface="Roboto Condensed"/>
              </a:rPr>
              <a:t>mạnh</a:t>
            </a:r>
            <a:r>
              <a:rPr lang="en-US" sz="4000" dirty="0">
                <a:solidFill>
                  <a:srgbClr val="493423"/>
                </a:solidFill>
                <a:latin typeface="Roboto Condensed"/>
              </a:rPr>
              <a:t> </a:t>
            </a:r>
            <a:r>
              <a:rPr lang="en-US" sz="4000" dirty="0" err="1">
                <a:solidFill>
                  <a:srgbClr val="493423"/>
                </a:solidFill>
                <a:latin typeface="Roboto Condensed"/>
              </a:rPr>
              <a:t>một</a:t>
            </a:r>
            <a:r>
              <a:rPr lang="en-US" sz="4000" dirty="0">
                <a:solidFill>
                  <a:srgbClr val="493423"/>
                </a:solidFill>
                <a:latin typeface="Roboto Condensed"/>
              </a:rPr>
              <a:t> </a:t>
            </a:r>
            <a:r>
              <a:rPr lang="en-US" sz="4000" dirty="0" err="1">
                <a:solidFill>
                  <a:srgbClr val="493423"/>
                </a:solidFill>
                <a:latin typeface="Roboto Condensed"/>
              </a:rPr>
              <a:t>cái</a:t>
            </a:r>
            <a:r>
              <a:rPr lang="en-US" sz="4000" dirty="0">
                <a:solidFill>
                  <a:srgbClr val="493423"/>
                </a:solidFill>
                <a:latin typeface="Roboto Condensed"/>
              </a:rPr>
              <a:t>, </a:t>
            </a:r>
            <a:r>
              <a:rPr lang="en-US" sz="4000" dirty="0" err="1">
                <a:solidFill>
                  <a:srgbClr val="493423"/>
                </a:solidFill>
                <a:latin typeface="Roboto Condensed"/>
              </a:rPr>
              <a:t>nảy</a:t>
            </a:r>
            <a:r>
              <a:rPr lang="en-US" sz="4000" dirty="0">
                <a:solidFill>
                  <a:srgbClr val="493423"/>
                </a:solidFill>
                <a:latin typeface="Roboto Condensed"/>
              </a:rPr>
              <a:t> </a:t>
            </a:r>
            <a:r>
              <a:rPr lang="en-US" sz="4000" dirty="0" err="1">
                <a:solidFill>
                  <a:srgbClr val="493423"/>
                </a:solidFill>
                <a:latin typeface="Roboto Condensed"/>
              </a:rPr>
              <a:t>lên</a:t>
            </a:r>
            <a:r>
              <a:rPr lang="en-US" sz="4000" dirty="0">
                <a:solidFill>
                  <a:srgbClr val="493423"/>
                </a:solidFill>
                <a:latin typeface="Roboto Condensed"/>
              </a:rPr>
              <a:t>.”</a:t>
            </a:r>
          </a:p>
        </p:txBody>
      </p:sp>
      <p:sp>
        <p:nvSpPr>
          <p:cNvPr id="12" name="Freeform 12"/>
          <p:cNvSpPr/>
          <p:nvPr/>
        </p:nvSpPr>
        <p:spPr>
          <a:xfrm>
            <a:off x="3246687" y="5917689"/>
            <a:ext cx="1167575" cy="1357646"/>
          </a:xfrm>
          <a:custGeom>
            <a:avLst/>
            <a:gdLst/>
            <a:ahLst/>
            <a:cxnLst/>
            <a:rect l="l" t="t" r="r" b="b"/>
            <a:pathLst>
              <a:path w="1167575" h="1357646">
                <a:moveTo>
                  <a:pt x="0" y="0"/>
                </a:moveTo>
                <a:lnTo>
                  <a:pt x="1167576" y="0"/>
                </a:lnTo>
                <a:lnTo>
                  <a:pt x="1167576" y="1357646"/>
                </a:lnTo>
                <a:lnTo>
                  <a:pt x="0" y="1357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4790011" y="6482212"/>
            <a:ext cx="11173354" cy="873053"/>
          </a:xfrm>
          <a:prstGeom prst="rect">
            <a:avLst/>
          </a:prstGeom>
        </p:spPr>
        <p:txBody>
          <a:bodyPr lIns="0" tIns="0" rIns="0" bIns="0" rtlCol="0" anchor="t">
            <a:spAutoFit/>
          </a:bodyPr>
          <a:lstStyle/>
          <a:p>
            <a:pPr algn="just">
              <a:lnSpc>
                <a:spcPts val="6999"/>
              </a:lnSpc>
              <a:spcBef>
                <a:spcPct val="0"/>
              </a:spcBef>
            </a:pPr>
            <a:r>
              <a:rPr lang="en-US" sz="4999">
                <a:solidFill>
                  <a:srgbClr val="493423"/>
                </a:solidFill>
                <a:latin typeface="#9Slide05 VL Fadilla"/>
              </a:rPr>
              <a:t>Cái chết đầy vật vã, đau đớn đến đáng thương.</a:t>
            </a:r>
          </a:p>
        </p:txBody>
      </p:sp>
      <p:sp>
        <p:nvSpPr>
          <p:cNvPr id="14" name="TextBox 14"/>
          <p:cNvSpPr txBox="1"/>
          <p:nvPr/>
        </p:nvSpPr>
        <p:spPr>
          <a:xfrm>
            <a:off x="3624045" y="4067640"/>
            <a:ext cx="6934313" cy="721923"/>
          </a:xfrm>
          <a:prstGeom prst="rect">
            <a:avLst/>
          </a:prstGeom>
        </p:spPr>
        <p:txBody>
          <a:bodyPr lIns="0" tIns="0" rIns="0" bIns="0" rtlCol="0" anchor="t">
            <a:spAutoFit/>
          </a:bodyPr>
          <a:lstStyle/>
          <a:p>
            <a:pPr algn="ctr">
              <a:lnSpc>
                <a:spcPts val="5879"/>
              </a:lnSpc>
            </a:pPr>
            <a:r>
              <a:rPr lang="en-US" sz="4199">
                <a:solidFill>
                  <a:srgbClr val="493423"/>
                </a:solidFill>
                <a:latin typeface="Roboto Condensed Bold"/>
              </a:rPr>
              <a:t>Diễn biến cái chết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7" name="Freeform 7"/>
          <p:cNvSpPr/>
          <p:nvPr/>
        </p:nvSpPr>
        <p:spPr>
          <a:xfrm>
            <a:off x="-427429" y="8423572"/>
            <a:ext cx="2332476" cy="2332476"/>
          </a:xfrm>
          <a:custGeom>
            <a:avLst/>
            <a:gdLst/>
            <a:ahLst/>
            <a:cxnLst/>
            <a:rect l="l" t="t" r="r" b="b"/>
            <a:pathLst>
              <a:path w="2332476" h="2332476">
                <a:moveTo>
                  <a:pt x="0" y="0"/>
                </a:moveTo>
                <a:lnTo>
                  <a:pt x="2332476" y="0"/>
                </a:lnTo>
                <a:lnTo>
                  <a:pt x="2332476" y="2332476"/>
                </a:lnTo>
                <a:lnTo>
                  <a:pt x="0" y="23324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289969" y="1875127"/>
            <a:ext cx="2334076"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Tính cách:</a:t>
            </a:r>
          </a:p>
        </p:txBody>
      </p:sp>
      <p:sp>
        <p:nvSpPr>
          <p:cNvPr id="9" name="TextBox 9"/>
          <p:cNvSpPr txBox="1"/>
          <p:nvPr/>
        </p:nvSpPr>
        <p:spPr>
          <a:xfrm>
            <a:off x="1105318" y="850984"/>
            <a:ext cx="4000082"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0" name="Freeform 10"/>
          <p:cNvSpPr/>
          <p:nvPr/>
        </p:nvSpPr>
        <p:spPr>
          <a:xfrm>
            <a:off x="1693099" y="1970377"/>
            <a:ext cx="16045214" cy="6618651"/>
          </a:xfrm>
          <a:custGeom>
            <a:avLst/>
            <a:gdLst/>
            <a:ahLst/>
            <a:cxnLst/>
            <a:rect l="l" t="t" r="r" b="b"/>
            <a:pathLst>
              <a:path w="16045214" h="6618651">
                <a:moveTo>
                  <a:pt x="0" y="0"/>
                </a:moveTo>
                <a:lnTo>
                  <a:pt x="16045213" y="0"/>
                </a:lnTo>
                <a:lnTo>
                  <a:pt x="16045213" y="6618651"/>
                </a:lnTo>
                <a:lnTo>
                  <a:pt x="0" y="6618651"/>
                </a:lnTo>
                <a:lnTo>
                  <a:pt x="0" y="0"/>
                </a:lnTo>
                <a:close/>
              </a:path>
            </a:pathLst>
          </a:custGeom>
          <a:blipFill>
            <a:blip r:embed="rId9">
              <a:extLst>
                <a:ext uri="{96DAC541-7B7A-43D3-8B79-37D633B846F1}">
                  <asvg:svgBlip xmlns:asvg="http://schemas.microsoft.com/office/drawing/2016/SVG/main" r:embed="rId10"/>
                </a:ext>
              </a:extLst>
            </a:blip>
            <a:stretch>
              <a:fillRect b="-114"/>
            </a:stretch>
          </a:blipFill>
        </p:spPr>
        <p:txBody>
          <a:bodyPr/>
          <a:lstStyle/>
          <a:p>
            <a:endParaRPr lang="en-US"/>
          </a:p>
        </p:txBody>
      </p:sp>
      <p:sp>
        <p:nvSpPr>
          <p:cNvPr id="11" name="Freeform 11"/>
          <p:cNvSpPr/>
          <p:nvPr/>
        </p:nvSpPr>
        <p:spPr>
          <a:xfrm>
            <a:off x="3040257" y="4174593"/>
            <a:ext cx="1167575" cy="1357646"/>
          </a:xfrm>
          <a:custGeom>
            <a:avLst/>
            <a:gdLst/>
            <a:ahLst/>
            <a:cxnLst/>
            <a:rect l="l" t="t" r="r" b="b"/>
            <a:pathLst>
              <a:path w="1167575" h="1357646">
                <a:moveTo>
                  <a:pt x="0" y="0"/>
                </a:moveTo>
                <a:lnTo>
                  <a:pt x="1167575" y="0"/>
                </a:lnTo>
                <a:lnTo>
                  <a:pt x="1167575" y="1357646"/>
                </a:lnTo>
                <a:lnTo>
                  <a:pt x="0" y="135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4626211" y="3809102"/>
            <a:ext cx="11112034" cy="2544972"/>
          </a:xfrm>
          <a:prstGeom prst="rect">
            <a:avLst/>
          </a:prstGeom>
        </p:spPr>
        <p:txBody>
          <a:bodyPr lIns="0" tIns="0" rIns="0" bIns="0" rtlCol="0" anchor="t">
            <a:spAutoFit/>
          </a:bodyPr>
          <a:lstStyle/>
          <a:p>
            <a:pPr algn="just">
              <a:lnSpc>
                <a:spcPts val="6719"/>
              </a:lnSpc>
              <a:spcBef>
                <a:spcPct val="0"/>
              </a:spcBef>
            </a:pPr>
            <a:r>
              <a:rPr lang="en-US" sz="4800">
                <a:solidFill>
                  <a:srgbClr val="493423"/>
                </a:solidFill>
                <a:latin typeface="#9Slide05 VL Fadilla"/>
              </a:rPr>
              <a:t>Lão Hạc là người nông dân có cuộc sống nghèo khổ, bất hạnh nhưng có những phẩm chất đáng quý của người nông dân: yêu thương con, giàu lòng tự trọng.</a:t>
            </a:r>
          </a:p>
        </p:txBody>
      </p:sp>
      <p:sp>
        <p:nvSpPr>
          <p:cNvPr id="13" name="Freeform 13"/>
          <p:cNvSpPr/>
          <p:nvPr/>
        </p:nvSpPr>
        <p:spPr>
          <a:xfrm>
            <a:off x="-427429" y="5143500"/>
            <a:ext cx="6573563" cy="5573465"/>
          </a:xfrm>
          <a:custGeom>
            <a:avLst/>
            <a:gdLst/>
            <a:ahLst/>
            <a:cxnLst/>
            <a:rect l="l" t="t" r="r" b="b"/>
            <a:pathLst>
              <a:path w="6573563" h="5573465">
                <a:moveTo>
                  <a:pt x="0" y="0"/>
                </a:moveTo>
                <a:lnTo>
                  <a:pt x="6573563" y="0"/>
                </a:lnTo>
                <a:lnTo>
                  <a:pt x="6573563" y="5573465"/>
                </a:lnTo>
                <a:lnTo>
                  <a:pt x="0" y="5573465"/>
                </a:lnTo>
                <a:lnTo>
                  <a:pt x="0" y="0"/>
                </a:lnTo>
                <a:close/>
              </a:path>
            </a:pathLst>
          </a:custGeom>
          <a:blipFill>
            <a:blip r:embed="rId1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Freeform 6"/>
          <p:cNvSpPr/>
          <p:nvPr/>
        </p:nvSpPr>
        <p:spPr>
          <a:xfrm>
            <a:off x="-1375486" y="-1375486"/>
            <a:ext cx="2750971" cy="2750971"/>
          </a:xfrm>
          <a:custGeom>
            <a:avLst/>
            <a:gdLst/>
            <a:ahLst/>
            <a:cxnLst/>
            <a:rect l="l" t="t" r="r" b="b"/>
            <a:pathLst>
              <a:path w="2750971" h="2750971">
                <a:moveTo>
                  <a:pt x="0" y="0"/>
                </a:moveTo>
                <a:lnTo>
                  <a:pt x="2750972" y="0"/>
                </a:lnTo>
                <a:lnTo>
                  <a:pt x="2750972" y="2750972"/>
                </a:lnTo>
                <a:lnTo>
                  <a:pt x="0" y="2750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20220" y="-187240"/>
            <a:ext cx="2345769" cy="2345769"/>
          </a:xfrm>
          <a:custGeom>
            <a:avLst/>
            <a:gdLst/>
            <a:ahLst/>
            <a:cxnLst/>
            <a:rect l="l" t="t" r="r" b="b"/>
            <a:pathLst>
              <a:path w="2345769" h="2345769">
                <a:moveTo>
                  <a:pt x="0" y="0"/>
                </a:moveTo>
                <a:lnTo>
                  <a:pt x="2345769" y="0"/>
                </a:lnTo>
                <a:lnTo>
                  <a:pt x="2345769" y="2345769"/>
                </a:lnTo>
                <a:lnTo>
                  <a:pt x="0" y="23457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1028700" y="558876"/>
            <a:ext cx="3872133"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9" name="TextBox 9"/>
          <p:cNvSpPr txBox="1"/>
          <p:nvPr/>
        </p:nvSpPr>
        <p:spPr>
          <a:xfrm>
            <a:off x="1028700" y="1394007"/>
            <a:ext cx="4406395"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 Nhân vật ông giáo</a:t>
            </a:r>
          </a:p>
        </p:txBody>
      </p:sp>
      <p:sp>
        <p:nvSpPr>
          <p:cNvPr id="10" name="Freeform 10"/>
          <p:cNvSpPr/>
          <p:nvPr/>
        </p:nvSpPr>
        <p:spPr>
          <a:xfrm>
            <a:off x="741679" y="2272829"/>
            <a:ext cx="16996633" cy="7011111"/>
          </a:xfrm>
          <a:custGeom>
            <a:avLst/>
            <a:gdLst/>
            <a:ahLst/>
            <a:cxnLst/>
            <a:rect l="l" t="t" r="r" b="b"/>
            <a:pathLst>
              <a:path w="16996633" h="7011111">
                <a:moveTo>
                  <a:pt x="0" y="0"/>
                </a:moveTo>
                <a:lnTo>
                  <a:pt x="16996633" y="0"/>
                </a:lnTo>
                <a:lnTo>
                  <a:pt x="16996633" y="7011111"/>
                </a:lnTo>
                <a:lnTo>
                  <a:pt x="0" y="7011111"/>
                </a:lnTo>
                <a:lnTo>
                  <a:pt x="0" y="0"/>
                </a:lnTo>
                <a:close/>
              </a:path>
            </a:pathLst>
          </a:custGeom>
          <a:blipFill>
            <a:blip r:embed="rId11">
              <a:extLst>
                <a:ext uri="{96DAC541-7B7A-43D3-8B79-37D633B846F1}">
                  <asvg:svgBlip xmlns:asvg="http://schemas.microsoft.com/office/drawing/2016/SVG/main" r:embed="rId12"/>
                </a:ext>
              </a:extLst>
            </a:blip>
            <a:stretch>
              <a:fillRect b="-114"/>
            </a:stretch>
          </a:blipFill>
        </p:spPr>
        <p:txBody>
          <a:bodyPr/>
          <a:lstStyle/>
          <a:p>
            <a:endParaRPr lang="en-US"/>
          </a:p>
        </p:txBody>
      </p:sp>
      <p:sp>
        <p:nvSpPr>
          <p:cNvPr id="12" name="TextBox 12"/>
          <p:cNvSpPr txBox="1"/>
          <p:nvPr/>
        </p:nvSpPr>
        <p:spPr>
          <a:xfrm>
            <a:off x="4900833" y="4631683"/>
            <a:ext cx="10677389" cy="2207678"/>
          </a:xfrm>
          <a:prstGeom prst="rect">
            <a:avLst/>
          </a:prstGeom>
        </p:spPr>
        <p:txBody>
          <a:bodyPr lIns="0" tIns="0" rIns="0" bIns="0" rtlCol="0" anchor="t">
            <a:spAutoFit/>
          </a:bodyPr>
          <a:lstStyle/>
          <a:p>
            <a:pPr marL="906780" lvl="1" indent="-453390">
              <a:lnSpc>
                <a:spcPts val="5880"/>
              </a:lnSpc>
              <a:buFont typeface="Arial"/>
              <a:buChar char="•"/>
            </a:pPr>
            <a:r>
              <a:rPr lang="en-US" sz="4200" dirty="0" err="1">
                <a:solidFill>
                  <a:srgbClr val="493423"/>
                </a:solidFill>
                <a:latin typeface="Roboto Condensed"/>
              </a:rPr>
              <a:t>Nghèo</a:t>
            </a:r>
            <a:r>
              <a:rPr lang="en-US" sz="4200" dirty="0">
                <a:solidFill>
                  <a:srgbClr val="493423"/>
                </a:solidFill>
                <a:latin typeface="Roboto Condensed"/>
              </a:rPr>
              <a:t> </a:t>
            </a:r>
            <a:r>
              <a:rPr lang="en-US" sz="4200" dirty="0" err="1">
                <a:solidFill>
                  <a:srgbClr val="493423"/>
                </a:solidFill>
                <a:latin typeface="Roboto Condensed"/>
              </a:rPr>
              <a:t>khổ</a:t>
            </a:r>
            <a:r>
              <a:rPr lang="en-US" sz="4200" dirty="0">
                <a:solidFill>
                  <a:srgbClr val="493423"/>
                </a:solidFill>
                <a:latin typeface="Roboto Condensed"/>
              </a:rPr>
              <a:t>, </a:t>
            </a:r>
            <a:r>
              <a:rPr lang="en-US" sz="4200" dirty="0" err="1">
                <a:solidFill>
                  <a:srgbClr val="493423"/>
                </a:solidFill>
                <a:latin typeface="Roboto Condensed"/>
              </a:rPr>
              <a:t>vất</a:t>
            </a:r>
            <a:r>
              <a:rPr lang="en-US" sz="4200" dirty="0">
                <a:solidFill>
                  <a:srgbClr val="493423"/>
                </a:solidFill>
                <a:latin typeface="Roboto Condensed"/>
              </a:rPr>
              <a:t> </a:t>
            </a:r>
            <a:r>
              <a:rPr lang="en-US" sz="4200" dirty="0" err="1">
                <a:solidFill>
                  <a:srgbClr val="493423"/>
                </a:solidFill>
                <a:latin typeface="Roboto Condensed"/>
              </a:rPr>
              <a:t>vả</a:t>
            </a:r>
            <a:r>
              <a:rPr lang="en-US" sz="4200" dirty="0">
                <a:solidFill>
                  <a:srgbClr val="493423"/>
                </a:solidFill>
                <a:latin typeface="Roboto Condensed"/>
              </a:rPr>
              <a:t>.</a:t>
            </a:r>
          </a:p>
          <a:p>
            <a:pPr marL="906780" lvl="1" indent="-453390">
              <a:lnSpc>
                <a:spcPts val="5880"/>
              </a:lnSpc>
              <a:buFont typeface="Arial"/>
              <a:buChar char="•"/>
            </a:pPr>
            <a:r>
              <a:rPr lang="en-US" sz="4200" dirty="0" err="1">
                <a:solidFill>
                  <a:srgbClr val="493423"/>
                </a:solidFill>
                <a:latin typeface="Roboto Condensed"/>
              </a:rPr>
              <a:t>Vì</a:t>
            </a:r>
            <a:r>
              <a:rPr lang="en-US" sz="4200" dirty="0">
                <a:solidFill>
                  <a:srgbClr val="493423"/>
                </a:solidFill>
                <a:latin typeface="Roboto Condensed"/>
              </a:rPr>
              <a:t> </a:t>
            </a:r>
            <a:r>
              <a:rPr lang="en-US" sz="4200" dirty="0" err="1">
                <a:solidFill>
                  <a:srgbClr val="493423"/>
                </a:solidFill>
                <a:latin typeface="Roboto Condensed"/>
              </a:rPr>
              <a:t>cuộc</a:t>
            </a:r>
            <a:r>
              <a:rPr lang="en-US" sz="4200" dirty="0">
                <a:solidFill>
                  <a:srgbClr val="493423"/>
                </a:solidFill>
                <a:latin typeface="Roboto Condensed"/>
              </a:rPr>
              <a:t> </a:t>
            </a:r>
            <a:r>
              <a:rPr lang="en-US" sz="4200" dirty="0" err="1">
                <a:solidFill>
                  <a:srgbClr val="493423"/>
                </a:solidFill>
                <a:latin typeface="Roboto Condensed"/>
              </a:rPr>
              <a:t>sống</a:t>
            </a:r>
            <a:r>
              <a:rPr lang="en-US" sz="4200" dirty="0">
                <a:solidFill>
                  <a:srgbClr val="493423"/>
                </a:solidFill>
                <a:latin typeface="Roboto Condensed"/>
              </a:rPr>
              <a:t> </a:t>
            </a:r>
            <a:r>
              <a:rPr lang="en-US" sz="4200" dirty="0" err="1">
                <a:solidFill>
                  <a:srgbClr val="493423"/>
                </a:solidFill>
                <a:latin typeface="Roboto Condensed"/>
              </a:rPr>
              <a:t>mà</a:t>
            </a:r>
            <a:r>
              <a:rPr lang="en-US" sz="4200" dirty="0">
                <a:solidFill>
                  <a:srgbClr val="493423"/>
                </a:solidFill>
                <a:latin typeface="Roboto Condensed"/>
              </a:rPr>
              <a:t> </a:t>
            </a:r>
            <a:r>
              <a:rPr lang="en-US" sz="4200" dirty="0" err="1">
                <a:solidFill>
                  <a:srgbClr val="493423"/>
                </a:solidFill>
                <a:latin typeface="Roboto Condensed"/>
              </a:rPr>
              <a:t>dứt</a:t>
            </a:r>
            <a:r>
              <a:rPr lang="en-US" sz="4200" dirty="0">
                <a:solidFill>
                  <a:srgbClr val="493423"/>
                </a:solidFill>
                <a:latin typeface="Roboto Condensed"/>
              </a:rPr>
              <a:t> </a:t>
            </a:r>
            <a:r>
              <a:rPr lang="en-US" sz="4200" dirty="0" err="1">
                <a:solidFill>
                  <a:srgbClr val="493423"/>
                </a:solidFill>
                <a:latin typeface="Roboto Condensed"/>
              </a:rPr>
              <a:t>ruột</a:t>
            </a:r>
            <a:r>
              <a:rPr lang="en-US" sz="4200" dirty="0">
                <a:solidFill>
                  <a:srgbClr val="493423"/>
                </a:solidFill>
                <a:latin typeface="Roboto Condensed"/>
              </a:rPr>
              <a:t> </a:t>
            </a:r>
            <a:r>
              <a:rPr lang="en-US" sz="4200" dirty="0" err="1">
                <a:solidFill>
                  <a:srgbClr val="493423"/>
                </a:solidFill>
                <a:latin typeface="Roboto Condensed"/>
              </a:rPr>
              <a:t>bán</a:t>
            </a:r>
            <a:r>
              <a:rPr lang="en-US" sz="4200" dirty="0">
                <a:solidFill>
                  <a:srgbClr val="493423"/>
                </a:solidFill>
                <a:latin typeface="Roboto Condensed"/>
              </a:rPr>
              <a:t> </a:t>
            </a:r>
            <a:r>
              <a:rPr lang="en-US" sz="4200" dirty="0" err="1">
                <a:solidFill>
                  <a:srgbClr val="493423"/>
                </a:solidFill>
                <a:latin typeface="Roboto Condensed"/>
              </a:rPr>
              <a:t>đi</a:t>
            </a:r>
            <a:r>
              <a:rPr lang="en-US" sz="4200" dirty="0">
                <a:solidFill>
                  <a:srgbClr val="493423"/>
                </a:solidFill>
                <a:latin typeface="Roboto Condensed"/>
              </a:rPr>
              <a:t> </a:t>
            </a:r>
            <a:r>
              <a:rPr lang="en-US" sz="4200" dirty="0" err="1">
                <a:solidFill>
                  <a:srgbClr val="493423"/>
                </a:solidFill>
                <a:latin typeface="Roboto Condensed"/>
              </a:rPr>
              <a:t>những</a:t>
            </a:r>
            <a:r>
              <a:rPr lang="en-US" sz="4200" dirty="0">
                <a:solidFill>
                  <a:srgbClr val="493423"/>
                </a:solidFill>
                <a:latin typeface="Roboto Condensed"/>
              </a:rPr>
              <a:t> </a:t>
            </a:r>
            <a:r>
              <a:rPr lang="en-US" sz="4200" dirty="0" err="1">
                <a:solidFill>
                  <a:srgbClr val="493423"/>
                </a:solidFill>
                <a:latin typeface="Roboto Condensed"/>
              </a:rPr>
              <a:t>thứ</a:t>
            </a:r>
            <a:r>
              <a:rPr lang="en-US" sz="4200" dirty="0">
                <a:solidFill>
                  <a:srgbClr val="493423"/>
                </a:solidFill>
                <a:latin typeface="Roboto Condensed"/>
              </a:rPr>
              <a:t> </a:t>
            </a:r>
            <a:r>
              <a:rPr lang="en-US" sz="4200" dirty="0" err="1">
                <a:solidFill>
                  <a:srgbClr val="493423"/>
                </a:solidFill>
                <a:latin typeface="Roboto Condensed"/>
              </a:rPr>
              <a:t>vô</a:t>
            </a:r>
            <a:r>
              <a:rPr lang="en-US" sz="4200" dirty="0">
                <a:solidFill>
                  <a:srgbClr val="493423"/>
                </a:solidFill>
                <a:latin typeface="Roboto Condensed"/>
              </a:rPr>
              <a:t> </a:t>
            </a:r>
            <a:r>
              <a:rPr lang="en-US" sz="4200" dirty="0" err="1">
                <a:solidFill>
                  <a:srgbClr val="493423"/>
                </a:solidFill>
                <a:latin typeface="Roboto Condensed"/>
              </a:rPr>
              <a:t>cùng</a:t>
            </a:r>
            <a:r>
              <a:rPr lang="en-US" sz="4200" dirty="0">
                <a:solidFill>
                  <a:srgbClr val="493423"/>
                </a:solidFill>
                <a:latin typeface="Roboto Condensed"/>
              </a:rPr>
              <a:t> </a:t>
            </a:r>
            <a:r>
              <a:rPr lang="en-US" sz="4200" dirty="0" err="1">
                <a:solidFill>
                  <a:srgbClr val="493423"/>
                </a:solidFill>
                <a:latin typeface="Roboto Condensed"/>
              </a:rPr>
              <a:t>quý</a:t>
            </a:r>
            <a:r>
              <a:rPr lang="en-US" sz="4200" dirty="0">
                <a:solidFill>
                  <a:srgbClr val="493423"/>
                </a:solidFill>
                <a:latin typeface="Roboto Condensed"/>
              </a:rPr>
              <a:t> </a:t>
            </a:r>
            <a:r>
              <a:rPr lang="en-US" sz="4200" dirty="0" err="1">
                <a:solidFill>
                  <a:srgbClr val="493423"/>
                </a:solidFill>
                <a:latin typeface="Roboto Condensed"/>
              </a:rPr>
              <a:t>giá</a:t>
            </a:r>
            <a:r>
              <a:rPr lang="en-US" sz="4200" dirty="0">
                <a:solidFill>
                  <a:srgbClr val="493423"/>
                </a:solidFill>
                <a:latin typeface="Roboto Condensed"/>
              </a:rPr>
              <a:t> </a:t>
            </a:r>
            <a:r>
              <a:rPr lang="en-US" sz="4200" dirty="0" err="1">
                <a:solidFill>
                  <a:srgbClr val="493423"/>
                </a:solidFill>
                <a:latin typeface="Roboto Condensed"/>
              </a:rPr>
              <a:t>với</a:t>
            </a:r>
            <a:r>
              <a:rPr lang="en-US" sz="4200" dirty="0">
                <a:solidFill>
                  <a:srgbClr val="493423"/>
                </a:solidFill>
                <a:latin typeface="Roboto Condensed"/>
              </a:rPr>
              <a:t> </a:t>
            </a:r>
            <a:r>
              <a:rPr lang="en-US" sz="4200" dirty="0" err="1">
                <a:solidFill>
                  <a:srgbClr val="493423"/>
                </a:solidFill>
                <a:latin typeface="Roboto Condensed"/>
              </a:rPr>
              <a:t>bản</a:t>
            </a:r>
            <a:r>
              <a:rPr lang="en-US" sz="4200" dirty="0">
                <a:solidFill>
                  <a:srgbClr val="493423"/>
                </a:solidFill>
                <a:latin typeface="Roboto Condensed"/>
              </a:rPr>
              <a:t> </a:t>
            </a:r>
            <a:r>
              <a:rPr lang="en-US" sz="4200" dirty="0" err="1">
                <a:solidFill>
                  <a:srgbClr val="493423"/>
                </a:solidFill>
                <a:latin typeface="Roboto Condensed"/>
              </a:rPr>
              <a:t>thân</a:t>
            </a:r>
            <a:r>
              <a:rPr lang="en-US" sz="4200" dirty="0">
                <a:solidFill>
                  <a:srgbClr val="493423"/>
                </a:solidFill>
                <a:latin typeface="Roboto Condensed"/>
              </a:rPr>
              <a:t>.</a:t>
            </a:r>
          </a:p>
        </p:txBody>
      </p:sp>
      <p:sp>
        <p:nvSpPr>
          <p:cNvPr id="13" name="TextBox 13"/>
          <p:cNvSpPr txBox="1"/>
          <p:nvPr/>
        </p:nvSpPr>
        <p:spPr>
          <a:xfrm>
            <a:off x="5167964" y="3643463"/>
            <a:ext cx="10143127" cy="688939"/>
          </a:xfrm>
          <a:prstGeom prst="rect">
            <a:avLst/>
          </a:prstGeom>
        </p:spPr>
        <p:txBody>
          <a:bodyPr lIns="0" tIns="0" rIns="0" bIns="0" rtlCol="0" anchor="t">
            <a:spAutoFit/>
          </a:bodyPr>
          <a:lstStyle/>
          <a:p>
            <a:pPr algn="just">
              <a:lnSpc>
                <a:spcPts val="5600"/>
              </a:lnSpc>
            </a:pPr>
            <a:r>
              <a:rPr lang="en-US" sz="4000">
                <a:solidFill>
                  <a:srgbClr val="493423"/>
                </a:solidFill>
                <a:latin typeface="Roboto Condensed Bold"/>
              </a:rPr>
              <a:t>Hoàn cảnh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94333" r="-92025" b="-7418"/>
            </a:stretch>
          </a:blipFill>
        </p:spPr>
        <p:txBody>
          <a:bodyPr/>
          <a:lstStyle/>
          <a:p>
            <a:endParaRPr lang="en-US"/>
          </a:p>
        </p:txBody>
      </p:sp>
      <p:sp>
        <p:nvSpPr>
          <p:cNvPr id="4" name="Freeform 4"/>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162986" y="2299592"/>
            <a:ext cx="15305525" cy="6958708"/>
            <a:chOff x="0" y="0"/>
            <a:chExt cx="4031085" cy="1832746"/>
          </a:xfrm>
        </p:grpSpPr>
        <p:sp>
          <p:nvSpPr>
            <p:cNvPr id="8" name="Freeform 8"/>
            <p:cNvSpPr/>
            <p:nvPr/>
          </p:nvSpPr>
          <p:spPr>
            <a:xfrm>
              <a:off x="0" y="0"/>
              <a:ext cx="4031085" cy="1832746"/>
            </a:xfrm>
            <a:custGeom>
              <a:avLst/>
              <a:gdLst/>
              <a:ahLst/>
              <a:cxnLst/>
              <a:rect l="l" t="t" r="r" b="b"/>
              <a:pathLst>
                <a:path w="4031085" h="1832746">
                  <a:moveTo>
                    <a:pt x="25797" y="0"/>
                  </a:moveTo>
                  <a:lnTo>
                    <a:pt x="4005288" y="0"/>
                  </a:lnTo>
                  <a:cubicBezTo>
                    <a:pt x="4019535" y="0"/>
                    <a:pt x="4031085" y="11550"/>
                    <a:pt x="4031085" y="25797"/>
                  </a:cubicBezTo>
                  <a:lnTo>
                    <a:pt x="4031085" y="1806949"/>
                  </a:lnTo>
                  <a:cubicBezTo>
                    <a:pt x="4031085" y="1821196"/>
                    <a:pt x="4019535" y="1832746"/>
                    <a:pt x="4005288" y="1832746"/>
                  </a:cubicBezTo>
                  <a:lnTo>
                    <a:pt x="25797" y="1832746"/>
                  </a:lnTo>
                  <a:cubicBezTo>
                    <a:pt x="18955" y="1832746"/>
                    <a:pt x="12394" y="1830028"/>
                    <a:pt x="7556" y="1825190"/>
                  </a:cubicBezTo>
                  <a:cubicBezTo>
                    <a:pt x="2718" y="1820352"/>
                    <a:pt x="0" y="1813791"/>
                    <a:pt x="0" y="1806949"/>
                  </a:cubicBezTo>
                  <a:lnTo>
                    <a:pt x="0" y="25797"/>
                  </a:lnTo>
                  <a:cubicBezTo>
                    <a:pt x="0" y="11550"/>
                    <a:pt x="11550" y="0"/>
                    <a:pt x="25797" y="0"/>
                  </a:cubicBezTo>
                  <a:close/>
                </a:path>
              </a:pathLst>
            </a:custGeom>
            <a:solidFill>
              <a:srgbClr val="EDE8DE"/>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333419" y="2615449"/>
            <a:ext cx="13219364" cy="6231890"/>
          </a:xfrm>
          <a:prstGeom prst="rect">
            <a:avLst/>
          </a:prstGeom>
        </p:spPr>
        <p:txBody>
          <a:bodyPr lIns="0" tIns="0" rIns="0" bIns="0" rtlCol="0" anchor="t">
            <a:spAutoFit/>
          </a:bodyPr>
          <a:lstStyle/>
          <a:p>
            <a:pPr algn="just">
              <a:lnSpc>
                <a:spcPts val="6159"/>
              </a:lnSpc>
              <a:spcBef>
                <a:spcPct val="0"/>
              </a:spcBef>
            </a:pPr>
            <a:r>
              <a:rPr lang="en-US" sz="4399">
                <a:solidFill>
                  <a:srgbClr val="493423"/>
                </a:solidFill>
                <a:latin typeface="Roboto Condensed Bold"/>
              </a:rPr>
              <a:t>Câu 1:</a:t>
            </a:r>
            <a:r>
              <a:rPr lang="en-US" sz="4399">
                <a:solidFill>
                  <a:srgbClr val="493423"/>
                </a:solidFill>
                <a:latin typeface="Roboto Condensed"/>
              </a:rPr>
              <a:t> Chọn từ thích hợp trong ngoặc để hoàn thành khái niệm về đề tài:</a:t>
            </a:r>
          </a:p>
          <a:p>
            <a:pPr algn="just">
              <a:lnSpc>
                <a:spcPts val="6159"/>
              </a:lnSpc>
              <a:spcBef>
                <a:spcPct val="0"/>
              </a:spcBef>
            </a:pPr>
            <a:r>
              <a:rPr lang="en-US" sz="4399">
                <a:solidFill>
                  <a:srgbClr val="493423"/>
                </a:solidFill>
                <a:latin typeface="Roboto Condensed"/>
              </a:rPr>
              <a:t>Đề tài văn học là …. được phản ánh và thể hiện trực tiếp trong tác phẩm văn học.</a:t>
            </a:r>
          </a:p>
          <a:p>
            <a:pPr algn="just">
              <a:lnSpc>
                <a:spcPts val="6159"/>
              </a:lnSpc>
              <a:spcBef>
                <a:spcPct val="0"/>
              </a:spcBef>
            </a:pPr>
            <a:r>
              <a:rPr lang="en-US" sz="4399">
                <a:solidFill>
                  <a:srgbClr val="493423"/>
                </a:solidFill>
                <a:latin typeface="Roboto Condensed"/>
              </a:rPr>
              <a:t>A. nội dung</a:t>
            </a:r>
          </a:p>
          <a:p>
            <a:pPr algn="just">
              <a:lnSpc>
                <a:spcPts val="6159"/>
              </a:lnSpc>
              <a:spcBef>
                <a:spcPct val="0"/>
              </a:spcBef>
            </a:pPr>
            <a:r>
              <a:rPr lang="en-US" sz="4399">
                <a:solidFill>
                  <a:srgbClr val="493423"/>
                </a:solidFill>
                <a:latin typeface="Roboto Condensed"/>
              </a:rPr>
              <a:t>B. nghệ thuật</a:t>
            </a:r>
          </a:p>
          <a:p>
            <a:pPr algn="just">
              <a:lnSpc>
                <a:spcPts val="6159"/>
              </a:lnSpc>
              <a:spcBef>
                <a:spcPct val="0"/>
              </a:spcBef>
            </a:pPr>
            <a:r>
              <a:rPr lang="en-US" sz="4399">
                <a:solidFill>
                  <a:srgbClr val="493423"/>
                </a:solidFill>
                <a:latin typeface="Roboto Condensed"/>
              </a:rPr>
              <a:t>C. phạm vi đời sống</a:t>
            </a:r>
          </a:p>
          <a:p>
            <a:pPr algn="just">
              <a:lnSpc>
                <a:spcPts val="6159"/>
              </a:lnSpc>
              <a:spcBef>
                <a:spcPct val="0"/>
              </a:spcBef>
            </a:pPr>
            <a:r>
              <a:rPr lang="en-US" sz="4399">
                <a:solidFill>
                  <a:srgbClr val="493423"/>
                </a:solidFill>
                <a:latin typeface="Roboto Condensed"/>
              </a:rPr>
              <a:t>D. cảm quan của tác giả</a:t>
            </a:r>
          </a:p>
        </p:txBody>
      </p:sp>
      <p:sp>
        <p:nvSpPr>
          <p:cNvPr id="11" name="Freeform 11"/>
          <p:cNvSpPr/>
          <p:nvPr/>
        </p:nvSpPr>
        <p:spPr>
          <a:xfrm>
            <a:off x="1549450" y="7299940"/>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333419" y="743499"/>
            <a:ext cx="7487047" cy="994412"/>
          </a:xfrm>
          <a:prstGeom prst="rect">
            <a:avLst/>
          </a:prstGeom>
        </p:spPr>
        <p:txBody>
          <a:bodyPr lIns="0" tIns="0" rIns="0" bIns="0" rtlCol="0" anchor="t">
            <a:spAutoFit/>
          </a:bodyPr>
          <a:lstStyle/>
          <a:p>
            <a:pPr algn="ctr">
              <a:lnSpc>
                <a:spcPts val="8189"/>
              </a:lnSpc>
            </a:pPr>
            <a:r>
              <a:rPr lang="en-US" sz="5849">
                <a:solidFill>
                  <a:srgbClr val="FFFFFF"/>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Freeform 9"/>
          <p:cNvSpPr/>
          <p:nvPr/>
        </p:nvSpPr>
        <p:spPr>
          <a:xfrm>
            <a:off x="3518174" y="1029094"/>
            <a:ext cx="13741126" cy="8674086"/>
          </a:xfrm>
          <a:custGeom>
            <a:avLst/>
            <a:gdLst/>
            <a:ahLst/>
            <a:cxnLst/>
            <a:rect l="l" t="t" r="r" b="b"/>
            <a:pathLst>
              <a:path w="13741126" h="8674086">
                <a:moveTo>
                  <a:pt x="0" y="0"/>
                </a:moveTo>
                <a:lnTo>
                  <a:pt x="13741126" y="0"/>
                </a:lnTo>
                <a:lnTo>
                  <a:pt x="13741126" y="8674085"/>
                </a:lnTo>
                <a:lnTo>
                  <a:pt x="0" y="86740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028700" y="558876"/>
            <a:ext cx="4076700"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1" name="TextBox 11"/>
          <p:cNvSpPr txBox="1"/>
          <p:nvPr/>
        </p:nvSpPr>
        <p:spPr>
          <a:xfrm>
            <a:off x="1028700" y="1394007"/>
            <a:ext cx="4406395"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 Nhân vật ông giáo</a:t>
            </a:r>
          </a:p>
        </p:txBody>
      </p:sp>
      <p:sp>
        <p:nvSpPr>
          <p:cNvPr id="12" name="TextBox 12"/>
          <p:cNvSpPr txBox="1"/>
          <p:nvPr/>
        </p:nvSpPr>
        <p:spPr>
          <a:xfrm>
            <a:off x="5977093" y="2570887"/>
            <a:ext cx="10143127" cy="4885953"/>
          </a:xfrm>
          <a:prstGeom prst="rect">
            <a:avLst/>
          </a:prstGeom>
        </p:spPr>
        <p:txBody>
          <a:bodyPr lIns="0" tIns="0" rIns="0" bIns="0" rtlCol="0" anchor="t">
            <a:spAutoFit/>
          </a:bodyPr>
          <a:lstStyle/>
          <a:p>
            <a:pPr marL="842012" lvl="1" indent="-421006" algn="just">
              <a:lnSpc>
                <a:spcPts val="5460"/>
              </a:lnSpc>
              <a:buFont typeface="Arial"/>
              <a:buChar char="•"/>
            </a:pPr>
            <a:r>
              <a:rPr lang="en-US" sz="3900" dirty="0" err="1">
                <a:solidFill>
                  <a:srgbClr val="493423"/>
                </a:solidFill>
                <a:latin typeface="Roboto Condensed"/>
              </a:rPr>
              <a:t>Thường</a:t>
            </a:r>
            <a:r>
              <a:rPr lang="en-US" sz="3900" dirty="0">
                <a:solidFill>
                  <a:srgbClr val="493423"/>
                </a:solidFill>
                <a:latin typeface="Roboto Condensed"/>
              </a:rPr>
              <a:t> </a:t>
            </a:r>
            <a:r>
              <a:rPr lang="en-US" sz="3900" dirty="0" err="1">
                <a:solidFill>
                  <a:srgbClr val="493423"/>
                </a:solidFill>
                <a:latin typeface="Roboto Condensed"/>
              </a:rPr>
              <a:t>có</a:t>
            </a:r>
            <a:r>
              <a:rPr lang="en-US" sz="3900" dirty="0">
                <a:solidFill>
                  <a:srgbClr val="493423"/>
                </a:solidFill>
                <a:latin typeface="Roboto Condensed"/>
              </a:rPr>
              <a:t> </a:t>
            </a:r>
            <a:r>
              <a:rPr lang="en-US" sz="3900" dirty="0" err="1">
                <a:solidFill>
                  <a:srgbClr val="493423"/>
                </a:solidFill>
                <a:latin typeface="Roboto Condensed"/>
              </a:rPr>
              <a:t>sự</a:t>
            </a:r>
            <a:r>
              <a:rPr lang="en-US" sz="3900" dirty="0">
                <a:solidFill>
                  <a:srgbClr val="493423"/>
                </a:solidFill>
                <a:latin typeface="Roboto Condensed"/>
              </a:rPr>
              <a:t> </a:t>
            </a:r>
            <a:r>
              <a:rPr lang="en-US" sz="3900" dirty="0" err="1">
                <a:solidFill>
                  <a:srgbClr val="493423"/>
                </a:solidFill>
                <a:latin typeface="Roboto Condensed"/>
              </a:rPr>
              <a:t>đối</a:t>
            </a:r>
            <a:r>
              <a:rPr lang="en-US" sz="3900" dirty="0">
                <a:solidFill>
                  <a:srgbClr val="493423"/>
                </a:solidFill>
                <a:latin typeface="Roboto Condensed"/>
              </a:rPr>
              <a:t> </a:t>
            </a:r>
            <a:r>
              <a:rPr lang="en-US" sz="3900" dirty="0" err="1">
                <a:solidFill>
                  <a:srgbClr val="493423"/>
                </a:solidFill>
                <a:latin typeface="Roboto Condensed"/>
              </a:rPr>
              <a:t>chiếu</a:t>
            </a:r>
            <a:r>
              <a:rPr lang="en-US" sz="3900" dirty="0">
                <a:solidFill>
                  <a:srgbClr val="493423"/>
                </a:solidFill>
                <a:latin typeface="Roboto Condensed"/>
              </a:rPr>
              <a:t> </a:t>
            </a:r>
            <a:r>
              <a:rPr lang="en-US" sz="3900" dirty="0" err="1">
                <a:solidFill>
                  <a:srgbClr val="493423"/>
                </a:solidFill>
                <a:latin typeface="Roboto Condensed"/>
              </a:rPr>
              <a:t>giữa</a:t>
            </a:r>
            <a:r>
              <a:rPr lang="en-US" sz="3900" dirty="0">
                <a:solidFill>
                  <a:srgbClr val="493423"/>
                </a:solidFill>
                <a:latin typeface="Roboto Condensed"/>
              </a:rPr>
              <a:t> </a:t>
            </a:r>
            <a:r>
              <a:rPr lang="en-US" sz="3900" dirty="0" err="1">
                <a:solidFill>
                  <a:srgbClr val="493423"/>
                </a:solidFill>
                <a:latin typeface="Roboto Condensed"/>
              </a:rPr>
              <a:t>hoàn</a:t>
            </a:r>
            <a:r>
              <a:rPr lang="en-US" sz="3900" dirty="0">
                <a:solidFill>
                  <a:srgbClr val="493423"/>
                </a:solidFill>
                <a:latin typeface="Roboto Condensed"/>
              </a:rPr>
              <a:t> </a:t>
            </a:r>
            <a:r>
              <a:rPr lang="en-US" sz="3900" dirty="0" err="1">
                <a:solidFill>
                  <a:srgbClr val="493423"/>
                </a:solidFill>
                <a:latin typeface="Roboto Condensed"/>
              </a:rPr>
              <a:t>cảnh</a:t>
            </a:r>
            <a:r>
              <a:rPr lang="en-US" sz="3900" dirty="0">
                <a:solidFill>
                  <a:srgbClr val="493423"/>
                </a:solidFill>
                <a:latin typeface="Roboto Condensed"/>
              </a:rPr>
              <a:t> </a:t>
            </a:r>
            <a:r>
              <a:rPr lang="en-US" sz="3900" dirty="0" err="1">
                <a:solidFill>
                  <a:srgbClr val="493423"/>
                </a:solidFill>
                <a:latin typeface="Roboto Condensed"/>
              </a:rPr>
              <a:t>của</a:t>
            </a:r>
            <a:r>
              <a:rPr lang="en-US" sz="3900" dirty="0">
                <a:solidFill>
                  <a:srgbClr val="493423"/>
                </a:solidFill>
                <a:latin typeface="Roboto Condensed"/>
              </a:rPr>
              <a:t> </a:t>
            </a:r>
            <a:r>
              <a:rPr lang="en-US" sz="3900" dirty="0" err="1">
                <a:solidFill>
                  <a:srgbClr val="493423"/>
                </a:solidFill>
                <a:latin typeface="Roboto Condensed"/>
              </a:rPr>
              <a:t>bản</a:t>
            </a:r>
            <a:r>
              <a:rPr lang="en-US" sz="3900" dirty="0">
                <a:solidFill>
                  <a:srgbClr val="493423"/>
                </a:solidFill>
                <a:latin typeface="Roboto Condensed"/>
              </a:rPr>
              <a:t> </a:t>
            </a:r>
            <a:r>
              <a:rPr lang="en-US" sz="3900" dirty="0" err="1">
                <a:solidFill>
                  <a:srgbClr val="493423"/>
                </a:solidFill>
                <a:latin typeface="Roboto Condensed"/>
              </a:rPr>
              <a:t>thân</a:t>
            </a:r>
            <a:r>
              <a:rPr lang="en-US" sz="3900" dirty="0">
                <a:solidFill>
                  <a:srgbClr val="493423"/>
                </a:solidFill>
                <a:latin typeface="Roboto Condensed"/>
              </a:rPr>
              <a:t> </a:t>
            </a:r>
            <a:r>
              <a:rPr lang="en-US" sz="3900" dirty="0" err="1">
                <a:solidFill>
                  <a:srgbClr val="493423"/>
                </a:solidFill>
                <a:latin typeface="Roboto Condensed"/>
              </a:rPr>
              <a:t>với</a:t>
            </a:r>
            <a:r>
              <a:rPr lang="en-US" sz="3900" dirty="0">
                <a:solidFill>
                  <a:srgbClr val="493423"/>
                </a:solidFill>
                <a:latin typeface="Roboto Condensed"/>
              </a:rPr>
              <a:t> </a:t>
            </a:r>
            <a:r>
              <a:rPr lang="en-US" sz="3900" dirty="0" err="1">
                <a:solidFill>
                  <a:srgbClr val="493423"/>
                </a:solidFill>
                <a:latin typeface="Roboto Condensed"/>
              </a:rPr>
              <a:t>hoàn</a:t>
            </a:r>
            <a:r>
              <a:rPr lang="en-US" sz="3900" dirty="0">
                <a:solidFill>
                  <a:srgbClr val="493423"/>
                </a:solidFill>
                <a:latin typeface="Roboto Condensed"/>
              </a:rPr>
              <a:t> </a:t>
            </a:r>
            <a:r>
              <a:rPr lang="en-US" sz="3900" dirty="0" err="1">
                <a:solidFill>
                  <a:srgbClr val="493423"/>
                </a:solidFill>
                <a:latin typeface="Roboto Condensed"/>
              </a:rPr>
              <a:t>cảnh</a:t>
            </a:r>
            <a:r>
              <a:rPr lang="en-US" sz="3900" dirty="0">
                <a:solidFill>
                  <a:srgbClr val="493423"/>
                </a:solidFill>
                <a:latin typeface="Roboto Condensed"/>
              </a:rPr>
              <a:t> </a:t>
            </a:r>
            <a:r>
              <a:rPr lang="en-US" sz="3900" dirty="0" err="1">
                <a:solidFill>
                  <a:srgbClr val="493423"/>
                </a:solidFill>
                <a:latin typeface="Roboto Condensed"/>
              </a:rPr>
              <a:t>của</a:t>
            </a:r>
            <a:r>
              <a:rPr lang="en-US" sz="3900" dirty="0">
                <a:solidFill>
                  <a:srgbClr val="493423"/>
                </a:solidFill>
                <a:latin typeface="Roboto Condensed"/>
              </a:rPr>
              <a:t> </a:t>
            </a:r>
            <a:r>
              <a:rPr lang="en-US" sz="3900" dirty="0" err="1">
                <a:solidFill>
                  <a:srgbClr val="493423"/>
                </a:solidFill>
                <a:latin typeface="Roboto Condensed"/>
              </a:rPr>
              <a:t>lão</a:t>
            </a:r>
            <a:r>
              <a:rPr lang="en-US" sz="3900" dirty="0">
                <a:solidFill>
                  <a:srgbClr val="493423"/>
                </a:solidFill>
                <a:latin typeface="Roboto Condensed"/>
              </a:rPr>
              <a:t> </a:t>
            </a:r>
            <a:r>
              <a:rPr lang="en-US" sz="3900" dirty="0" err="1">
                <a:solidFill>
                  <a:srgbClr val="493423"/>
                </a:solidFill>
                <a:latin typeface="Roboto Condensed"/>
              </a:rPr>
              <a:t>Hạc</a:t>
            </a:r>
            <a:r>
              <a:rPr lang="en-US" sz="3900" dirty="0">
                <a:solidFill>
                  <a:srgbClr val="493423"/>
                </a:solidFill>
                <a:latin typeface="Roboto Condensed"/>
              </a:rPr>
              <a:t>.</a:t>
            </a:r>
          </a:p>
          <a:p>
            <a:pPr marL="842012" lvl="1" indent="-421006" algn="just">
              <a:lnSpc>
                <a:spcPts val="5460"/>
              </a:lnSpc>
              <a:buFont typeface="Arial"/>
              <a:buChar char="•"/>
            </a:pPr>
            <a:r>
              <a:rPr lang="en-US" sz="3900" dirty="0" err="1">
                <a:solidFill>
                  <a:srgbClr val="493423"/>
                </a:solidFill>
                <a:latin typeface="Roboto Condensed"/>
              </a:rPr>
              <a:t>Có</a:t>
            </a:r>
            <a:r>
              <a:rPr lang="en-US" sz="3900" dirty="0">
                <a:solidFill>
                  <a:srgbClr val="493423"/>
                </a:solidFill>
                <a:latin typeface="Roboto Condensed"/>
              </a:rPr>
              <a:t> </a:t>
            </a:r>
            <a:r>
              <a:rPr lang="en-US" sz="3900" dirty="0" err="1">
                <a:solidFill>
                  <a:srgbClr val="493423"/>
                </a:solidFill>
                <a:latin typeface="Roboto Condensed"/>
              </a:rPr>
              <a:t>những</a:t>
            </a:r>
            <a:r>
              <a:rPr lang="en-US" sz="3900" dirty="0">
                <a:solidFill>
                  <a:srgbClr val="493423"/>
                </a:solidFill>
                <a:latin typeface="Roboto Condensed"/>
              </a:rPr>
              <a:t> </a:t>
            </a:r>
            <a:r>
              <a:rPr lang="en-US" sz="3900" dirty="0" err="1">
                <a:solidFill>
                  <a:srgbClr val="493423"/>
                </a:solidFill>
                <a:latin typeface="Roboto Condensed"/>
              </a:rPr>
              <a:t>bình</a:t>
            </a:r>
            <a:r>
              <a:rPr lang="en-US" sz="3900" dirty="0">
                <a:solidFill>
                  <a:srgbClr val="493423"/>
                </a:solidFill>
                <a:latin typeface="Roboto Condensed"/>
              </a:rPr>
              <a:t> </a:t>
            </a:r>
            <a:r>
              <a:rPr lang="en-US" sz="3900" dirty="0" err="1">
                <a:solidFill>
                  <a:srgbClr val="493423"/>
                </a:solidFill>
                <a:latin typeface="Roboto Condensed"/>
              </a:rPr>
              <a:t>luận</a:t>
            </a:r>
            <a:r>
              <a:rPr lang="en-US" sz="3900" dirty="0">
                <a:solidFill>
                  <a:srgbClr val="493423"/>
                </a:solidFill>
                <a:latin typeface="Roboto Condensed"/>
              </a:rPr>
              <a:t>, </a:t>
            </a:r>
            <a:r>
              <a:rPr lang="en-US" sz="3900" dirty="0" err="1">
                <a:solidFill>
                  <a:srgbClr val="493423"/>
                </a:solidFill>
                <a:latin typeface="Roboto Condensed"/>
              </a:rPr>
              <a:t>đánh</a:t>
            </a:r>
            <a:r>
              <a:rPr lang="en-US" sz="3900" dirty="0">
                <a:solidFill>
                  <a:srgbClr val="493423"/>
                </a:solidFill>
                <a:latin typeface="Roboto Condensed"/>
              </a:rPr>
              <a:t> </a:t>
            </a:r>
            <a:r>
              <a:rPr lang="en-US" sz="3900" dirty="0" err="1">
                <a:solidFill>
                  <a:srgbClr val="493423"/>
                </a:solidFill>
                <a:latin typeface="Roboto Condensed"/>
              </a:rPr>
              <a:t>giá</a:t>
            </a:r>
            <a:r>
              <a:rPr lang="en-US" sz="3900" dirty="0">
                <a:solidFill>
                  <a:srgbClr val="493423"/>
                </a:solidFill>
                <a:latin typeface="Roboto Condensed"/>
              </a:rPr>
              <a:t> </a:t>
            </a:r>
            <a:r>
              <a:rPr lang="en-US" sz="3900" dirty="0" err="1">
                <a:solidFill>
                  <a:srgbClr val="493423"/>
                </a:solidFill>
                <a:latin typeface="Roboto Condensed"/>
              </a:rPr>
              <a:t>khá</a:t>
            </a:r>
            <a:r>
              <a:rPr lang="en-US" sz="3900" dirty="0">
                <a:solidFill>
                  <a:srgbClr val="493423"/>
                </a:solidFill>
                <a:latin typeface="Roboto Condensed"/>
              </a:rPr>
              <a:t> </a:t>
            </a:r>
            <a:r>
              <a:rPr lang="en-US" sz="3900" dirty="0" err="1">
                <a:solidFill>
                  <a:srgbClr val="493423"/>
                </a:solidFill>
                <a:latin typeface="Roboto Condensed"/>
              </a:rPr>
              <a:t>sắc</a:t>
            </a:r>
            <a:r>
              <a:rPr lang="en-US" sz="3900" dirty="0">
                <a:solidFill>
                  <a:srgbClr val="493423"/>
                </a:solidFill>
                <a:latin typeface="Roboto Condensed"/>
              </a:rPr>
              <a:t> </a:t>
            </a:r>
            <a:r>
              <a:rPr lang="en-US" sz="3900" dirty="0" err="1">
                <a:solidFill>
                  <a:srgbClr val="493423"/>
                </a:solidFill>
                <a:latin typeface="Roboto Condensed"/>
              </a:rPr>
              <a:t>sảo</a:t>
            </a:r>
            <a:r>
              <a:rPr lang="en-US" sz="3900" dirty="0">
                <a:solidFill>
                  <a:srgbClr val="493423"/>
                </a:solidFill>
                <a:latin typeface="Roboto Condensed"/>
              </a:rPr>
              <a:t>, </a:t>
            </a:r>
            <a:r>
              <a:rPr lang="en-US" sz="3900" dirty="0" err="1">
                <a:solidFill>
                  <a:srgbClr val="493423"/>
                </a:solidFill>
                <a:latin typeface="Roboto Condensed"/>
              </a:rPr>
              <a:t>tinh</a:t>
            </a:r>
            <a:r>
              <a:rPr lang="en-US" sz="3900" dirty="0">
                <a:solidFill>
                  <a:srgbClr val="493423"/>
                </a:solidFill>
                <a:latin typeface="Roboto Condensed"/>
              </a:rPr>
              <a:t> </a:t>
            </a:r>
            <a:r>
              <a:rPr lang="en-US" sz="3900" dirty="0" err="1">
                <a:solidFill>
                  <a:srgbClr val="493423"/>
                </a:solidFill>
                <a:latin typeface="Roboto Condensed"/>
              </a:rPr>
              <a:t>tế</a:t>
            </a:r>
            <a:r>
              <a:rPr lang="en-US" sz="3900" dirty="0">
                <a:solidFill>
                  <a:srgbClr val="493423"/>
                </a:solidFill>
                <a:latin typeface="Roboto Condensed"/>
              </a:rPr>
              <a:t> </a:t>
            </a:r>
            <a:r>
              <a:rPr lang="en-US" sz="3900" dirty="0" err="1">
                <a:solidFill>
                  <a:srgbClr val="493423"/>
                </a:solidFill>
                <a:latin typeface="Roboto Condensed"/>
              </a:rPr>
              <a:t>về</a:t>
            </a:r>
            <a:r>
              <a:rPr lang="en-US" sz="3900" dirty="0">
                <a:solidFill>
                  <a:srgbClr val="493423"/>
                </a:solidFill>
                <a:latin typeface="Roboto Condensed"/>
              </a:rPr>
              <a:t> </a:t>
            </a:r>
            <a:r>
              <a:rPr lang="en-US" sz="3900" dirty="0" err="1">
                <a:solidFill>
                  <a:srgbClr val="493423"/>
                </a:solidFill>
                <a:latin typeface="Roboto Condensed"/>
              </a:rPr>
              <a:t>những</a:t>
            </a:r>
            <a:r>
              <a:rPr lang="en-US" sz="3900" dirty="0">
                <a:solidFill>
                  <a:srgbClr val="493423"/>
                </a:solidFill>
                <a:latin typeface="Roboto Condensed"/>
              </a:rPr>
              <a:t> </a:t>
            </a:r>
            <a:r>
              <a:rPr lang="en-US" sz="3900" dirty="0" err="1">
                <a:solidFill>
                  <a:srgbClr val="493423"/>
                </a:solidFill>
                <a:latin typeface="Roboto Condensed"/>
              </a:rPr>
              <a:t>chuyện</a:t>
            </a:r>
            <a:r>
              <a:rPr lang="en-US" sz="3900" dirty="0">
                <a:solidFill>
                  <a:srgbClr val="493423"/>
                </a:solidFill>
                <a:latin typeface="Roboto Condensed"/>
              </a:rPr>
              <a:t> </a:t>
            </a:r>
            <a:r>
              <a:rPr lang="en-US" sz="3900" dirty="0" err="1">
                <a:solidFill>
                  <a:srgbClr val="493423"/>
                </a:solidFill>
                <a:latin typeface="Roboto Condensed"/>
              </a:rPr>
              <a:t>lão</a:t>
            </a:r>
            <a:r>
              <a:rPr lang="en-US" sz="3900" dirty="0">
                <a:solidFill>
                  <a:srgbClr val="493423"/>
                </a:solidFill>
                <a:latin typeface="Roboto Condensed"/>
              </a:rPr>
              <a:t> </a:t>
            </a:r>
            <a:r>
              <a:rPr lang="en-US" sz="3900" dirty="0" err="1">
                <a:solidFill>
                  <a:srgbClr val="493423"/>
                </a:solidFill>
                <a:latin typeface="Roboto Condensed"/>
              </a:rPr>
              <a:t>Hạc</a:t>
            </a:r>
            <a:r>
              <a:rPr lang="en-US" sz="3900" dirty="0">
                <a:solidFill>
                  <a:srgbClr val="493423"/>
                </a:solidFill>
                <a:latin typeface="Roboto Condensed"/>
              </a:rPr>
              <a:t> </a:t>
            </a:r>
            <a:r>
              <a:rPr lang="en-US" sz="3900" dirty="0" err="1">
                <a:solidFill>
                  <a:srgbClr val="493423"/>
                </a:solidFill>
                <a:latin typeface="Roboto Condensed"/>
              </a:rPr>
              <a:t>kể</a:t>
            </a:r>
            <a:r>
              <a:rPr lang="en-US" sz="3900" dirty="0">
                <a:solidFill>
                  <a:srgbClr val="493423"/>
                </a:solidFill>
                <a:latin typeface="Roboto Condensed"/>
              </a:rPr>
              <a:t> </a:t>
            </a:r>
            <a:r>
              <a:rPr lang="en-US" sz="3900" dirty="0" err="1">
                <a:solidFill>
                  <a:srgbClr val="493423"/>
                </a:solidFill>
                <a:latin typeface="Roboto Condensed"/>
              </a:rPr>
              <a:t>hoặc</a:t>
            </a:r>
            <a:r>
              <a:rPr lang="en-US" sz="3900" dirty="0">
                <a:solidFill>
                  <a:srgbClr val="493423"/>
                </a:solidFill>
                <a:latin typeface="Roboto Condensed"/>
              </a:rPr>
              <a:t> </a:t>
            </a:r>
            <a:r>
              <a:rPr lang="en-US" sz="3900" dirty="0" err="1">
                <a:solidFill>
                  <a:srgbClr val="493423"/>
                </a:solidFill>
                <a:latin typeface="Roboto Condensed"/>
              </a:rPr>
              <a:t>những</a:t>
            </a:r>
            <a:r>
              <a:rPr lang="en-US" sz="3900" dirty="0">
                <a:solidFill>
                  <a:srgbClr val="493423"/>
                </a:solidFill>
                <a:latin typeface="Roboto Condensed"/>
              </a:rPr>
              <a:t> </a:t>
            </a:r>
            <a:r>
              <a:rPr lang="en-US" sz="3900" dirty="0" err="1">
                <a:solidFill>
                  <a:srgbClr val="493423"/>
                </a:solidFill>
                <a:latin typeface="Roboto Condensed"/>
              </a:rPr>
              <a:t>điều</a:t>
            </a:r>
            <a:r>
              <a:rPr lang="en-US" sz="3900" dirty="0">
                <a:solidFill>
                  <a:srgbClr val="493423"/>
                </a:solidFill>
                <a:latin typeface="Roboto Condensed"/>
              </a:rPr>
              <a:t> </a:t>
            </a:r>
            <a:r>
              <a:rPr lang="en-US" sz="3900" dirty="0" err="1">
                <a:solidFill>
                  <a:srgbClr val="493423"/>
                </a:solidFill>
                <a:latin typeface="Roboto Condensed"/>
              </a:rPr>
              <a:t>biết</a:t>
            </a:r>
            <a:r>
              <a:rPr lang="en-US" sz="3900" dirty="0">
                <a:solidFill>
                  <a:srgbClr val="493423"/>
                </a:solidFill>
                <a:latin typeface="Roboto Condensed"/>
              </a:rPr>
              <a:t> </a:t>
            </a:r>
            <a:r>
              <a:rPr lang="en-US" sz="3900" dirty="0" err="1">
                <a:solidFill>
                  <a:srgbClr val="493423"/>
                </a:solidFill>
                <a:latin typeface="Roboto Condensed"/>
              </a:rPr>
              <a:t>về</a:t>
            </a:r>
            <a:r>
              <a:rPr lang="en-US" sz="3900" dirty="0">
                <a:solidFill>
                  <a:srgbClr val="493423"/>
                </a:solidFill>
                <a:latin typeface="Roboto Condensed"/>
              </a:rPr>
              <a:t> </a:t>
            </a:r>
            <a:r>
              <a:rPr lang="en-US" sz="3900" dirty="0" err="1">
                <a:solidFill>
                  <a:srgbClr val="493423"/>
                </a:solidFill>
                <a:latin typeface="Roboto Condensed"/>
              </a:rPr>
              <a:t>lão</a:t>
            </a:r>
            <a:r>
              <a:rPr lang="en-US" sz="3900" dirty="0">
                <a:solidFill>
                  <a:srgbClr val="493423"/>
                </a:solidFill>
                <a:latin typeface="Roboto Condensed"/>
              </a:rPr>
              <a:t> </a:t>
            </a:r>
            <a:r>
              <a:rPr lang="en-US" sz="3900" dirty="0" err="1">
                <a:solidFill>
                  <a:srgbClr val="493423"/>
                </a:solidFill>
                <a:latin typeface="Roboto Condensed"/>
              </a:rPr>
              <a:t>Hạc</a:t>
            </a:r>
            <a:r>
              <a:rPr lang="en-US" sz="3900" dirty="0">
                <a:solidFill>
                  <a:srgbClr val="493423"/>
                </a:solidFill>
                <a:latin typeface="Roboto Condensed"/>
              </a:rPr>
              <a:t>.</a:t>
            </a:r>
          </a:p>
          <a:p>
            <a:pPr marL="842012" lvl="1" indent="-421006" algn="just">
              <a:lnSpc>
                <a:spcPts val="5460"/>
              </a:lnSpc>
              <a:buFont typeface="Arial"/>
              <a:buChar char="•"/>
            </a:pPr>
            <a:r>
              <a:rPr lang="en-US" sz="3900" dirty="0" err="1">
                <a:solidFill>
                  <a:srgbClr val="493423"/>
                </a:solidFill>
                <a:latin typeface="Roboto Condensed"/>
              </a:rPr>
              <a:t>Càng</a:t>
            </a:r>
            <a:r>
              <a:rPr lang="en-US" sz="3900" dirty="0">
                <a:solidFill>
                  <a:srgbClr val="493423"/>
                </a:solidFill>
                <a:latin typeface="Roboto Condensed"/>
              </a:rPr>
              <a:t> </a:t>
            </a:r>
            <a:r>
              <a:rPr lang="en-US" sz="3900" dirty="0" err="1">
                <a:solidFill>
                  <a:srgbClr val="493423"/>
                </a:solidFill>
                <a:latin typeface="Roboto Condensed"/>
              </a:rPr>
              <a:t>về</a:t>
            </a:r>
            <a:r>
              <a:rPr lang="en-US" sz="3900" dirty="0">
                <a:solidFill>
                  <a:srgbClr val="493423"/>
                </a:solidFill>
                <a:latin typeface="Roboto Condensed"/>
              </a:rPr>
              <a:t> </a:t>
            </a:r>
            <a:r>
              <a:rPr lang="en-US" sz="3900" dirty="0" err="1">
                <a:solidFill>
                  <a:srgbClr val="493423"/>
                </a:solidFill>
                <a:latin typeface="Roboto Condensed"/>
              </a:rPr>
              <a:t>cuối</a:t>
            </a:r>
            <a:r>
              <a:rPr lang="en-US" sz="3900" dirty="0">
                <a:solidFill>
                  <a:srgbClr val="493423"/>
                </a:solidFill>
                <a:latin typeface="Roboto Condensed"/>
              </a:rPr>
              <a:t> </a:t>
            </a:r>
            <a:r>
              <a:rPr lang="en-US" sz="3900" dirty="0" err="1">
                <a:solidFill>
                  <a:srgbClr val="493423"/>
                </a:solidFill>
                <a:latin typeface="Roboto Condensed"/>
              </a:rPr>
              <a:t>tác</a:t>
            </a:r>
            <a:r>
              <a:rPr lang="en-US" sz="3900" dirty="0">
                <a:solidFill>
                  <a:srgbClr val="493423"/>
                </a:solidFill>
                <a:latin typeface="Roboto Condensed"/>
              </a:rPr>
              <a:t> </a:t>
            </a:r>
            <a:r>
              <a:rPr lang="en-US" sz="3900" dirty="0" err="1">
                <a:solidFill>
                  <a:srgbClr val="493423"/>
                </a:solidFill>
                <a:latin typeface="Roboto Condensed"/>
              </a:rPr>
              <a:t>phẩm</a:t>
            </a:r>
            <a:r>
              <a:rPr lang="en-US" sz="3900" dirty="0">
                <a:solidFill>
                  <a:srgbClr val="493423"/>
                </a:solidFill>
                <a:latin typeface="Roboto Condensed"/>
              </a:rPr>
              <a:t> </a:t>
            </a:r>
            <a:r>
              <a:rPr lang="en-US" sz="3900" dirty="0" err="1">
                <a:solidFill>
                  <a:srgbClr val="493423"/>
                </a:solidFill>
                <a:latin typeface="Roboto Condensed"/>
              </a:rPr>
              <a:t>càng</a:t>
            </a:r>
            <a:r>
              <a:rPr lang="en-US" sz="3900" dirty="0">
                <a:solidFill>
                  <a:srgbClr val="493423"/>
                </a:solidFill>
                <a:latin typeface="Roboto Condensed"/>
              </a:rPr>
              <a:t> </a:t>
            </a:r>
            <a:r>
              <a:rPr lang="en-US" sz="3900" dirty="0" err="1">
                <a:solidFill>
                  <a:srgbClr val="493423"/>
                </a:solidFill>
                <a:latin typeface="Roboto Condensed"/>
              </a:rPr>
              <a:t>nhiều</a:t>
            </a:r>
            <a:r>
              <a:rPr lang="en-US" sz="3900" dirty="0">
                <a:solidFill>
                  <a:srgbClr val="493423"/>
                </a:solidFill>
                <a:latin typeface="Roboto Condensed"/>
              </a:rPr>
              <a:t> day </a:t>
            </a:r>
            <a:r>
              <a:rPr lang="en-US" sz="3900" dirty="0" err="1">
                <a:solidFill>
                  <a:srgbClr val="493423"/>
                </a:solidFill>
                <a:latin typeface="Roboto Condensed"/>
              </a:rPr>
              <a:t>dứt</a:t>
            </a:r>
            <a:r>
              <a:rPr lang="en-US" sz="3900" dirty="0">
                <a:solidFill>
                  <a:srgbClr val="493423"/>
                </a:solidFill>
                <a:latin typeface="Roboto Condensed"/>
              </a:rPr>
              <a:t>, </a:t>
            </a:r>
            <a:r>
              <a:rPr lang="en-US" sz="3900" dirty="0" err="1">
                <a:solidFill>
                  <a:srgbClr val="493423"/>
                </a:solidFill>
                <a:latin typeface="Roboto Condensed"/>
              </a:rPr>
              <a:t>suy</a:t>
            </a:r>
            <a:r>
              <a:rPr lang="en-US" sz="3900" dirty="0">
                <a:solidFill>
                  <a:srgbClr val="493423"/>
                </a:solidFill>
                <a:latin typeface="Roboto Condensed"/>
              </a:rPr>
              <a:t> </a:t>
            </a:r>
            <a:r>
              <a:rPr lang="en-US" sz="3900" dirty="0" err="1">
                <a:solidFill>
                  <a:srgbClr val="493423"/>
                </a:solidFill>
                <a:latin typeface="Roboto Condensed"/>
              </a:rPr>
              <a:t>tư</a:t>
            </a:r>
            <a:r>
              <a:rPr lang="en-US" sz="3900" dirty="0">
                <a:solidFill>
                  <a:srgbClr val="493423"/>
                </a:solidFill>
                <a:latin typeface="Roboto Condensed"/>
              </a:rPr>
              <a:t> </a:t>
            </a:r>
            <a:r>
              <a:rPr lang="en-US" sz="3900" dirty="0" err="1">
                <a:solidFill>
                  <a:srgbClr val="493423"/>
                </a:solidFill>
                <a:latin typeface="Roboto Condensed"/>
              </a:rPr>
              <a:t>về</a:t>
            </a:r>
            <a:r>
              <a:rPr lang="en-US" sz="3900" dirty="0">
                <a:solidFill>
                  <a:srgbClr val="493423"/>
                </a:solidFill>
                <a:latin typeface="Roboto Condensed"/>
              </a:rPr>
              <a:t> </a:t>
            </a:r>
            <a:r>
              <a:rPr lang="en-US" sz="3900" dirty="0" err="1">
                <a:solidFill>
                  <a:srgbClr val="493423"/>
                </a:solidFill>
                <a:latin typeface="Roboto Condensed"/>
              </a:rPr>
              <a:t>nhân</a:t>
            </a:r>
            <a:r>
              <a:rPr lang="en-US" sz="3900" dirty="0">
                <a:solidFill>
                  <a:srgbClr val="493423"/>
                </a:solidFill>
                <a:latin typeface="Roboto Condensed"/>
              </a:rPr>
              <a:t> </a:t>
            </a:r>
            <a:r>
              <a:rPr lang="en-US" sz="3900" dirty="0" err="1">
                <a:solidFill>
                  <a:srgbClr val="493423"/>
                </a:solidFill>
                <a:latin typeface="Roboto Condensed"/>
              </a:rPr>
              <a:t>thế</a:t>
            </a:r>
            <a:r>
              <a:rPr lang="en-US" sz="3900" dirty="0">
                <a:solidFill>
                  <a:srgbClr val="493423"/>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TextBox 9"/>
          <p:cNvSpPr txBox="1"/>
          <p:nvPr/>
        </p:nvSpPr>
        <p:spPr>
          <a:xfrm>
            <a:off x="1028700" y="558876"/>
            <a:ext cx="4217553"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0" name="TextBox 10"/>
          <p:cNvSpPr txBox="1"/>
          <p:nvPr/>
        </p:nvSpPr>
        <p:spPr>
          <a:xfrm>
            <a:off x="1028700" y="1394007"/>
            <a:ext cx="4406395"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 Nhân vật ông giáo</a:t>
            </a:r>
          </a:p>
        </p:txBody>
      </p:sp>
      <p:sp>
        <p:nvSpPr>
          <p:cNvPr id="11" name="TextBox 11"/>
          <p:cNvSpPr txBox="1"/>
          <p:nvPr/>
        </p:nvSpPr>
        <p:spPr>
          <a:xfrm>
            <a:off x="3735733" y="2611121"/>
            <a:ext cx="12384487" cy="6647179"/>
          </a:xfrm>
          <a:prstGeom prst="rect">
            <a:avLst/>
          </a:prstGeom>
        </p:spPr>
        <p:txBody>
          <a:bodyPr lIns="0" tIns="0" rIns="0" bIns="0" rtlCol="0" anchor="t">
            <a:spAutoFit/>
          </a:bodyPr>
          <a:lstStyle/>
          <a:p>
            <a:pPr marL="820422" lvl="1" indent="-410211" algn="just">
              <a:lnSpc>
                <a:spcPts val="5320"/>
              </a:lnSpc>
              <a:buFont typeface="Arial"/>
              <a:buChar char="•"/>
            </a:pPr>
            <a:r>
              <a:rPr lang="en-US" sz="3800" dirty="0" err="1">
                <a:solidFill>
                  <a:srgbClr val="493423"/>
                </a:solidFill>
                <a:latin typeface="Roboto Condensed"/>
              </a:rPr>
              <a:t>Thoạt</a:t>
            </a:r>
            <a:r>
              <a:rPr lang="en-US" sz="3800" dirty="0">
                <a:solidFill>
                  <a:srgbClr val="493423"/>
                </a:solidFill>
                <a:latin typeface="Roboto Condensed"/>
              </a:rPr>
              <a:t> </a:t>
            </a:r>
            <a:r>
              <a:rPr lang="en-US" sz="3800" dirty="0" err="1">
                <a:solidFill>
                  <a:srgbClr val="493423"/>
                </a:solidFill>
                <a:latin typeface="Roboto Condensed"/>
              </a:rPr>
              <a:t>đầu</a:t>
            </a:r>
            <a:r>
              <a:rPr lang="en-US" sz="3800" dirty="0">
                <a:solidFill>
                  <a:srgbClr val="493423"/>
                </a:solidFill>
                <a:latin typeface="Roboto Condensed"/>
              </a:rPr>
              <a:t> </a:t>
            </a:r>
            <a:r>
              <a:rPr lang="en-US" sz="3800" dirty="0" err="1">
                <a:solidFill>
                  <a:srgbClr val="493423"/>
                </a:solidFill>
                <a:latin typeface="Roboto Condensed"/>
              </a:rPr>
              <a:t>có</a:t>
            </a:r>
            <a:r>
              <a:rPr lang="en-US" sz="3800" dirty="0">
                <a:solidFill>
                  <a:srgbClr val="493423"/>
                </a:solidFill>
                <a:latin typeface="Roboto Condensed"/>
              </a:rPr>
              <a:t> </a:t>
            </a:r>
            <a:r>
              <a:rPr lang="en-US" sz="3800" dirty="0" err="1">
                <a:solidFill>
                  <a:srgbClr val="493423"/>
                </a:solidFill>
                <a:latin typeface="Roboto Condensed"/>
              </a:rPr>
              <a:t>vẻ</a:t>
            </a:r>
            <a:r>
              <a:rPr lang="en-US" sz="3800" dirty="0">
                <a:solidFill>
                  <a:srgbClr val="493423"/>
                </a:solidFill>
                <a:latin typeface="Roboto Condensed"/>
              </a:rPr>
              <a:t> </a:t>
            </a:r>
            <a:r>
              <a:rPr lang="en-US" sz="3800" dirty="0" err="1">
                <a:solidFill>
                  <a:srgbClr val="493423"/>
                </a:solidFill>
                <a:latin typeface="Roboto Condensed"/>
              </a:rPr>
              <a:t>dửng</a:t>
            </a:r>
            <a:r>
              <a:rPr lang="en-US" sz="3800" dirty="0">
                <a:solidFill>
                  <a:srgbClr val="493423"/>
                </a:solidFill>
                <a:latin typeface="Roboto Condensed"/>
              </a:rPr>
              <a:t> </a:t>
            </a:r>
            <a:r>
              <a:rPr lang="en-US" sz="3800" dirty="0" err="1">
                <a:solidFill>
                  <a:srgbClr val="493423"/>
                </a:solidFill>
                <a:latin typeface="Roboto Condensed"/>
              </a:rPr>
              <a:t>dưng</a:t>
            </a:r>
            <a:r>
              <a:rPr lang="en-US" sz="3800" dirty="0">
                <a:solidFill>
                  <a:srgbClr val="493423"/>
                </a:solidFill>
                <a:latin typeface="Roboto Condensed"/>
              </a:rPr>
              <a:t>, </a:t>
            </a:r>
            <a:r>
              <a:rPr lang="en-US" sz="3800" dirty="0" err="1">
                <a:solidFill>
                  <a:srgbClr val="493423"/>
                </a:solidFill>
                <a:latin typeface="Roboto Condensed"/>
              </a:rPr>
              <a:t>thờ</a:t>
            </a:r>
            <a:r>
              <a:rPr lang="en-US" sz="3800" dirty="0">
                <a:solidFill>
                  <a:srgbClr val="493423"/>
                </a:solidFill>
                <a:latin typeface="Roboto Condensed"/>
              </a:rPr>
              <a:t> ơ </a:t>
            </a:r>
            <a:r>
              <a:rPr lang="en-US" sz="3800" dirty="0" err="1">
                <a:solidFill>
                  <a:srgbClr val="493423"/>
                </a:solidFill>
                <a:latin typeface="Roboto Condensed"/>
              </a:rPr>
              <a:t>khi</a:t>
            </a:r>
            <a:r>
              <a:rPr lang="en-US" sz="3800" dirty="0">
                <a:solidFill>
                  <a:srgbClr val="493423"/>
                </a:solidFill>
                <a:latin typeface="Roboto Condensed"/>
              </a:rPr>
              <a:t> </a:t>
            </a:r>
            <a:r>
              <a:rPr lang="en-US" sz="3800" dirty="0" err="1">
                <a:solidFill>
                  <a:srgbClr val="493423"/>
                </a:solidFill>
                <a:latin typeface="Roboto Condensed"/>
              </a:rPr>
              <a:t>nghe</a:t>
            </a:r>
            <a:r>
              <a:rPr lang="en-US" sz="3800" dirty="0">
                <a:solidFill>
                  <a:srgbClr val="493423"/>
                </a:solidFill>
                <a:latin typeface="Roboto Condensed"/>
              </a:rPr>
              <a:t> </a:t>
            </a:r>
            <a:r>
              <a:rPr lang="en-US" sz="3800" dirty="0" err="1">
                <a:solidFill>
                  <a:srgbClr val="493423"/>
                </a:solidFill>
                <a:latin typeface="Roboto Condensed"/>
              </a:rPr>
              <a:t>chuyện</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 </a:t>
            </a:r>
            <a:r>
              <a:rPr lang="en-US" sz="3800" dirty="0" err="1">
                <a:solidFill>
                  <a:srgbClr val="493423"/>
                </a:solidFill>
                <a:latin typeface="Roboto Condensed"/>
              </a:rPr>
              <a:t>muốn</a:t>
            </a:r>
            <a:r>
              <a:rPr lang="en-US" sz="3800" dirty="0">
                <a:solidFill>
                  <a:srgbClr val="493423"/>
                </a:solidFill>
                <a:latin typeface="Roboto Condensed"/>
              </a:rPr>
              <a:t> </a:t>
            </a:r>
            <a:r>
              <a:rPr lang="en-US" sz="3800" dirty="0" err="1">
                <a:solidFill>
                  <a:srgbClr val="493423"/>
                </a:solidFill>
                <a:latin typeface="Roboto Condensed"/>
              </a:rPr>
              <a:t>bán</a:t>
            </a:r>
            <a:r>
              <a:rPr lang="en-US" sz="3800" dirty="0">
                <a:solidFill>
                  <a:srgbClr val="493423"/>
                </a:solidFill>
                <a:latin typeface="Roboto Condensed"/>
              </a:rPr>
              <a:t> </a:t>
            </a:r>
            <a:r>
              <a:rPr lang="en-US" sz="3800" dirty="0" err="1">
                <a:solidFill>
                  <a:srgbClr val="493423"/>
                </a:solidFill>
                <a:latin typeface="Roboto Condensed"/>
              </a:rPr>
              <a:t>chó</a:t>
            </a:r>
            <a:r>
              <a:rPr lang="en-US" sz="3800" dirty="0">
                <a:solidFill>
                  <a:srgbClr val="493423"/>
                </a:solidFill>
                <a:latin typeface="Roboto Condensed"/>
              </a:rPr>
              <a:t> </a:t>
            </a:r>
            <a:r>
              <a:rPr lang="en-US" sz="3800" dirty="0" err="1">
                <a:solidFill>
                  <a:srgbClr val="493423"/>
                </a:solidFill>
                <a:latin typeface="Roboto Condensed"/>
              </a:rPr>
              <a:t>và</a:t>
            </a:r>
            <a:r>
              <a:rPr lang="en-US" sz="3800" dirty="0">
                <a:solidFill>
                  <a:srgbClr val="493423"/>
                </a:solidFill>
                <a:latin typeface="Roboto Condensed"/>
              </a:rPr>
              <a:t> </a:t>
            </a:r>
            <a:r>
              <a:rPr lang="en-US" sz="3800" dirty="0" err="1">
                <a:solidFill>
                  <a:srgbClr val="493423"/>
                </a:solidFill>
                <a:latin typeface="Roboto Condensed"/>
              </a:rPr>
              <a:t>tâm</a:t>
            </a:r>
            <a:r>
              <a:rPr lang="en-US" sz="3800" dirty="0">
                <a:solidFill>
                  <a:srgbClr val="493423"/>
                </a:solidFill>
                <a:latin typeface="Roboto Condensed"/>
              </a:rPr>
              <a:t> </a:t>
            </a:r>
            <a:r>
              <a:rPr lang="en-US" sz="3800" dirty="0" err="1">
                <a:solidFill>
                  <a:srgbClr val="493423"/>
                </a:solidFill>
                <a:latin typeface="Roboto Condensed"/>
              </a:rPr>
              <a:t>sự</a:t>
            </a:r>
            <a:r>
              <a:rPr lang="en-US" sz="3800" dirty="0">
                <a:solidFill>
                  <a:srgbClr val="493423"/>
                </a:solidFill>
                <a:latin typeface="Roboto Condensed"/>
              </a:rPr>
              <a:t> </a:t>
            </a:r>
            <a:r>
              <a:rPr lang="en-US" sz="3800" dirty="0" err="1">
                <a:solidFill>
                  <a:srgbClr val="493423"/>
                </a:solidFill>
                <a:latin typeface="Roboto Condensed"/>
              </a:rPr>
              <a:t>về</a:t>
            </a:r>
            <a:r>
              <a:rPr lang="en-US" sz="3800" dirty="0">
                <a:solidFill>
                  <a:srgbClr val="493423"/>
                </a:solidFill>
                <a:latin typeface="Roboto Condensed"/>
              </a:rPr>
              <a:t> con </a:t>
            </a:r>
            <a:r>
              <a:rPr lang="en-US" sz="3800" dirty="0" err="1">
                <a:solidFill>
                  <a:srgbClr val="493423"/>
                </a:solidFill>
                <a:latin typeface="Roboto Condensed"/>
              </a:rPr>
              <a:t>trai</a:t>
            </a:r>
            <a:r>
              <a:rPr lang="en-US" sz="3800" dirty="0">
                <a:solidFill>
                  <a:srgbClr val="493423"/>
                </a:solidFill>
                <a:latin typeface="Roboto Condensed"/>
              </a:rPr>
              <a:t>.</a:t>
            </a:r>
          </a:p>
          <a:p>
            <a:pPr marL="820422" lvl="1" indent="-410211" algn="just">
              <a:lnSpc>
                <a:spcPts val="5320"/>
              </a:lnSpc>
              <a:buFont typeface="Arial"/>
              <a:buChar char="•"/>
            </a:pPr>
            <a:r>
              <a:rPr lang="en-US" sz="3800" dirty="0" err="1">
                <a:solidFill>
                  <a:srgbClr val="493423"/>
                </a:solidFill>
                <a:latin typeface="Roboto Condensed"/>
              </a:rPr>
              <a:t>Cảm</a:t>
            </a:r>
            <a:r>
              <a:rPr lang="en-US" sz="3800" dirty="0">
                <a:solidFill>
                  <a:srgbClr val="493423"/>
                </a:solidFill>
                <a:latin typeface="Roboto Condensed"/>
              </a:rPr>
              <a:t> </a:t>
            </a:r>
            <a:r>
              <a:rPr lang="en-US" sz="3800" dirty="0" err="1">
                <a:solidFill>
                  <a:srgbClr val="493423"/>
                </a:solidFill>
                <a:latin typeface="Roboto Condensed"/>
              </a:rPr>
              <a:t>thông</a:t>
            </a:r>
            <a:r>
              <a:rPr lang="en-US" sz="3800" dirty="0">
                <a:solidFill>
                  <a:srgbClr val="493423"/>
                </a:solidFill>
                <a:latin typeface="Roboto Condensed"/>
              </a:rPr>
              <a:t>, chia </a:t>
            </a:r>
            <a:r>
              <a:rPr lang="en-US" sz="3800" dirty="0" err="1">
                <a:solidFill>
                  <a:srgbClr val="493423"/>
                </a:solidFill>
                <a:latin typeface="Roboto Condensed"/>
              </a:rPr>
              <a:t>sẻ</a:t>
            </a:r>
            <a:r>
              <a:rPr lang="en-US" sz="3800" dirty="0">
                <a:solidFill>
                  <a:srgbClr val="493423"/>
                </a:solidFill>
                <a:latin typeface="Roboto Condensed"/>
              </a:rPr>
              <a:t>, </a:t>
            </a:r>
            <a:r>
              <a:rPr lang="en-US" sz="3800" dirty="0" err="1">
                <a:solidFill>
                  <a:srgbClr val="493423"/>
                </a:solidFill>
                <a:latin typeface="Roboto Condensed"/>
              </a:rPr>
              <a:t>muốn</a:t>
            </a:r>
            <a:r>
              <a:rPr lang="en-US" sz="3800" dirty="0">
                <a:solidFill>
                  <a:srgbClr val="493423"/>
                </a:solidFill>
                <a:latin typeface="Roboto Condensed"/>
              </a:rPr>
              <a:t> </a:t>
            </a:r>
            <a:r>
              <a:rPr lang="en-US" sz="3800" dirty="0" err="1">
                <a:solidFill>
                  <a:srgbClr val="493423"/>
                </a:solidFill>
                <a:latin typeface="Roboto Condensed"/>
              </a:rPr>
              <a:t>giúp</a:t>
            </a:r>
            <a:r>
              <a:rPr lang="en-US" sz="3800" dirty="0">
                <a:solidFill>
                  <a:srgbClr val="493423"/>
                </a:solidFill>
                <a:latin typeface="Roboto Condensed"/>
              </a:rPr>
              <a:t> </a:t>
            </a:r>
            <a:r>
              <a:rPr lang="en-US" sz="3800" dirty="0" err="1">
                <a:solidFill>
                  <a:srgbClr val="493423"/>
                </a:solidFill>
                <a:latin typeface="Roboto Condensed"/>
              </a:rPr>
              <a:t>đỡ</a:t>
            </a:r>
            <a:r>
              <a:rPr lang="en-US" sz="3800" dirty="0">
                <a:solidFill>
                  <a:srgbClr val="493423"/>
                </a:solidFill>
                <a:latin typeface="Roboto Condensed"/>
              </a:rPr>
              <a:t> </a:t>
            </a:r>
            <a:r>
              <a:rPr lang="en-US" sz="3800" dirty="0" err="1">
                <a:solidFill>
                  <a:srgbClr val="493423"/>
                </a:solidFill>
                <a:latin typeface="Roboto Condensed"/>
              </a:rPr>
              <a:t>lúc</a:t>
            </a:r>
            <a:r>
              <a:rPr lang="en-US" sz="3800" dirty="0">
                <a:solidFill>
                  <a:srgbClr val="493423"/>
                </a:solidFill>
                <a:latin typeface="Roboto Condensed"/>
              </a:rPr>
              <a:t> </a:t>
            </a:r>
            <a:r>
              <a:rPr lang="en-US" sz="3800" dirty="0" err="1">
                <a:solidFill>
                  <a:srgbClr val="493423"/>
                </a:solidFill>
                <a:latin typeface="Roboto Condensed"/>
              </a:rPr>
              <a:t>thấy</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 </a:t>
            </a:r>
            <a:r>
              <a:rPr lang="en-US" sz="3800" dirty="0" err="1">
                <a:solidFill>
                  <a:srgbClr val="493423"/>
                </a:solidFill>
                <a:latin typeface="Roboto Condensed"/>
              </a:rPr>
              <a:t>đau</a:t>
            </a:r>
            <a:r>
              <a:rPr lang="en-US" sz="3800" dirty="0">
                <a:solidFill>
                  <a:srgbClr val="493423"/>
                </a:solidFill>
                <a:latin typeface="Roboto Condensed"/>
              </a:rPr>
              <a:t> </a:t>
            </a:r>
            <a:r>
              <a:rPr lang="en-US" sz="3800" dirty="0" err="1">
                <a:solidFill>
                  <a:srgbClr val="493423"/>
                </a:solidFill>
                <a:latin typeface="Roboto Condensed"/>
              </a:rPr>
              <a:t>đớn</a:t>
            </a:r>
            <a:r>
              <a:rPr lang="en-US" sz="3800" dirty="0">
                <a:solidFill>
                  <a:srgbClr val="493423"/>
                </a:solidFill>
                <a:latin typeface="Roboto Condensed"/>
              </a:rPr>
              <a:t> </a:t>
            </a:r>
            <a:r>
              <a:rPr lang="en-US" sz="3800" dirty="0" err="1">
                <a:solidFill>
                  <a:srgbClr val="493423"/>
                </a:solidFill>
                <a:latin typeface="Roboto Condensed"/>
              </a:rPr>
              <a:t>vì</a:t>
            </a:r>
            <a:r>
              <a:rPr lang="en-US" sz="3800" dirty="0">
                <a:solidFill>
                  <a:srgbClr val="493423"/>
                </a:solidFill>
                <a:latin typeface="Roboto Condensed"/>
              </a:rPr>
              <a:t> </a:t>
            </a:r>
            <a:r>
              <a:rPr lang="en-US" sz="3800" dirty="0" err="1">
                <a:solidFill>
                  <a:srgbClr val="493423"/>
                </a:solidFill>
                <a:latin typeface="Roboto Condensed"/>
              </a:rPr>
              <a:t>bán</a:t>
            </a:r>
            <a:r>
              <a:rPr lang="en-US" sz="3800" dirty="0">
                <a:solidFill>
                  <a:srgbClr val="493423"/>
                </a:solidFill>
                <a:latin typeface="Roboto Condensed"/>
              </a:rPr>
              <a:t> </a:t>
            </a:r>
            <a:r>
              <a:rPr lang="en-US" sz="3800" dirty="0" err="1">
                <a:solidFill>
                  <a:srgbClr val="493423"/>
                </a:solidFill>
                <a:latin typeface="Roboto Condensed"/>
              </a:rPr>
              <a:t>chó</a:t>
            </a:r>
            <a:r>
              <a:rPr lang="en-US" sz="3800" dirty="0">
                <a:solidFill>
                  <a:srgbClr val="493423"/>
                </a:solidFill>
                <a:latin typeface="Roboto Condensed"/>
              </a:rPr>
              <a:t>.</a:t>
            </a:r>
          </a:p>
          <a:p>
            <a:pPr marL="820422" lvl="1" indent="-410211" algn="just">
              <a:lnSpc>
                <a:spcPts val="5320"/>
              </a:lnSpc>
              <a:buFont typeface="Arial"/>
              <a:buChar char="•"/>
            </a:pPr>
            <a:r>
              <a:rPr lang="en-US" sz="3800" dirty="0" err="1">
                <a:solidFill>
                  <a:srgbClr val="493423"/>
                </a:solidFill>
                <a:latin typeface="Roboto Condensed"/>
              </a:rPr>
              <a:t>Buồn</a:t>
            </a:r>
            <a:r>
              <a:rPr lang="en-US" sz="3800" dirty="0">
                <a:solidFill>
                  <a:srgbClr val="493423"/>
                </a:solidFill>
                <a:latin typeface="Roboto Condensed"/>
              </a:rPr>
              <a:t> </a:t>
            </a:r>
            <a:r>
              <a:rPr lang="en-US" sz="3800" dirty="0" err="1">
                <a:solidFill>
                  <a:srgbClr val="493423"/>
                </a:solidFill>
                <a:latin typeface="Roboto Condensed"/>
              </a:rPr>
              <a:t>bã</a:t>
            </a:r>
            <a:r>
              <a:rPr lang="en-US" sz="3800" dirty="0">
                <a:solidFill>
                  <a:srgbClr val="493423"/>
                </a:solidFill>
                <a:latin typeface="Roboto Condensed"/>
              </a:rPr>
              <a:t>, </a:t>
            </a:r>
            <a:r>
              <a:rPr lang="en-US" sz="3800" dirty="0" err="1">
                <a:solidFill>
                  <a:srgbClr val="493423"/>
                </a:solidFill>
                <a:latin typeface="Roboto Condensed"/>
              </a:rPr>
              <a:t>khó</a:t>
            </a:r>
            <a:r>
              <a:rPr lang="en-US" sz="3800" dirty="0">
                <a:solidFill>
                  <a:srgbClr val="493423"/>
                </a:solidFill>
                <a:latin typeface="Roboto Condensed"/>
              </a:rPr>
              <a:t> </a:t>
            </a:r>
            <a:r>
              <a:rPr lang="en-US" sz="3800" dirty="0" err="1">
                <a:solidFill>
                  <a:srgbClr val="493423"/>
                </a:solidFill>
                <a:latin typeface="Roboto Condensed"/>
              </a:rPr>
              <a:t>hiểu</a:t>
            </a:r>
            <a:r>
              <a:rPr lang="en-US" sz="3800" dirty="0">
                <a:solidFill>
                  <a:srgbClr val="493423"/>
                </a:solidFill>
                <a:latin typeface="Roboto Condensed"/>
              </a:rPr>
              <a:t> </a:t>
            </a:r>
            <a:r>
              <a:rPr lang="en-US" sz="3800" dirty="0" err="1">
                <a:solidFill>
                  <a:srgbClr val="493423"/>
                </a:solidFill>
                <a:latin typeface="Roboto Condensed"/>
              </a:rPr>
              <a:t>khi</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 </a:t>
            </a:r>
            <a:r>
              <a:rPr lang="en-US" sz="3800" dirty="0" err="1">
                <a:solidFill>
                  <a:srgbClr val="493423"/>
                </a:solidFill>
                <a:latin typeface="Roboto Condensed"/>
              </a:rPr>
              <a:t>từ</a:t>
            </a:r>
            <a:r>
              <a:rPr lang="en-US" sz="3800" dirty="0">
                <a:solidFill>
                  <a:srgbClr val="493423"/>
                </a:solidFill>
                <a:latin typeface="Roboto Condensed"/>
              </a:rPr>
              <a:t> </a:t>
            </a:r>
            <a:r>
              <a:rPr lang="en-US" sz="3800" dirty="0" err="1">
                <a:solidFill>
                  <a:srgbClr val="493423"/>
                </a:solidFill>
                <a:latin typeface="Roboto Condensed"/>
              </a:rPr>
              <a:t>chối</a:t>
            </a:r>
            <a:r>
              <a:rPr lang="en-US" sz="3800" dirty="0">
                <a:solidFill>
                  <a:srgbClr val="493423"/>
                </a:solidFill>
                <a:latin typeface="Roboto Condensed"/>
              </a:rPr>
              <a:t> </a:t>
            </a:r>
            <a:r>
              <a:rPr lang="en-US" sz="3800" dirty="0" err="1">
                <a:solidFill>
                  <a:srgbClr val="493423"/>
                </a:solidFill>
                <a:latin typeface="Roboto Condensed"/>
              </a:rPr>
              <a:t>sự</a:t>
            </a:r>
            <a:r>
              <a:rPr lang="en-US" sz="3800" dirty="0">
                <a:solidFill>
                  <a:srgbClr val="493423"/>
                </a:solidFill>
                <a:latin typeface="Roboto Condensed"/>
              </a:rPr>
              <a:t> </a:t>
            </a:r>
            <a:r>
              <a:rPr lang="en-US" sz="3800" dirty="0" err="1">
                <a:solidFill>
                  <a:srgbClr val="493423"/>
                </a:solidFill>
                <a:latin typeface="Roboto Condensed"/>
              </a:rPr>
              <a:t>giúp</a:t>
            </a:r>
            <a:r>
              <a:rPr lang="en-US" sz="3800" dirty="0">
                <a:solidFill>
                  <a:srgbClr val="493423"/>
                </a:solidFill>
                <a:latin typeface="Roboto Condensed"/>
              </a:rPr>
              <a:t> </a:t>
            </a:r>
            <a:r>
              <a:rPr lang="en-US" sz="3800" dirty="0" err="1">
                <a:solidFill>
                  <a:srgbClr val="493423"/>
                </a:solidFill>
                <a:latin typeface="Roboto Condensed"/>
              </a:rPr>
              <a:t>đỡ</a:t>
            </a:r>
            <a:r>
              <a:rPr lang="en-US" sz="3800" dirty="0">
                <a:solidFill>
                  <a:srgbClr val="493423"/>
                </a:solidFill>
                <a:latin typeface="Roboto Condensed"/>
              </a:rPr>
              <a:t>.</a:t>
            </a:r>
          </a:p>
          <a:p>
            <a:pPr marL="820422" lvl="1" indent="-410211" algn="just">
              <a:lnSpc>
                <a:spcPts val="5320"/>
              </a:lnSpc>
              <a:buFont typeface="Arial"/>
              <a:buChar char="•"/>
            </a:pPr>
            <a:r>
              <a:rPr lang="en-US" sz="3800" dirty="0" err="1">
                <a:solidFill>
                  <a:srgbClr val="493423"/>
                </a:solidFill>
                <a:latin typeface="Roboto Condensed"/>
              </a:rPr>
              <a:t>Thoáng</a:t>
            </a:r>
            <a:r>
              <a:rPr lang="en-US" sz="3800" dirty="0">
                <a:solidFill>
                  <a:srgbClr val="493423"/>
                </a:solidFill>
                <a:latin typeface="Roboto Condensed"/>
              </a:rPr>
              <a:t> </a:t>
            </a:r>
            <a:r>
              <a:rPr lang="en-US" sz="3800" dirty="0" err="1">
                <a:solidFill>
                  <a:srgbClr val="493423"/>
                </a:solidFill>
                <a:latin typeface="Roboto Condensed"/>
              </a:rPr>
              <a:t>nghi</a:t>
            </a:r>
            <a:r>
              <a:rPr lang="en-US" sz="3800" dirty="0">
                <a:solidFill>
                  <a:srgbClr val="493423"/>
                </a:solidFill>
                <a:latin typeface="Roboto Condensed"/>
              </a:rPr>
              <a:t> </a:t>
            </a:r>
            <a:r>
              <a:rPr lang="en-US" sz="3800" dirty="0" err="1">
                <a:solidFill>
                  <a:srgbClr val="493423"/>
                </a:solidFill>
                <a:latin typeface="Roboto Condensed"/>
              </a:rPr>
              <a:t>ngờ</a:t>
            </a:r>
            <a:r>
              <a:rPr lang="en-US" sz="3800" dirty="0">
                <a:solidFill>
                  <a:srgbClr val="493423"/>
                </a:solidFill>
                <a:latin typeface="Roboto Condensed"/>
              </a:rPr>
              <a:t>, </a:t>
            </a:r>
            <a:r>
              <a:rPr lang="en-US" sz="3800" dirty="0" err="1">
                <a:solidFill>
                  <a:srgbClr val="493423"/>
                </a:solidFill>
                <a:latin typeface="Roboto Condensed"/>
              </a:rPr>
              <a:t>thất</a:t>
            </a:r>
            <a:r>
              <a:rPr lang="en-US" sz="3800" dirty="0">
                <a:solidFill>
                  <a:srgbClr val="493423"/>
                </a:solidFill>
                <a:latin typeface="Roboto Condensed"/>
              </a:rPr>
              <a:t> </a:t>
            </a:r>
            <a:r>
              <a:rPr lang="en-US" sz="3800" dirty="0" err="1">
                <a:solidFill>
                  <a:srgbClr val="493423"/>
                </a:solidFill>
                <a:latin typeface="Roboto Condensed"/>
              </a:rPr>
              <a:t>vọng</a:t>
            </a:r>
            <a:r>
              <a:rPr lang="en-US" sz="3800" dirty="0">
                <a:solidFill>
                  <a:srgbClr val="493423"/>
                </a:solidFill>
                <a:latin typeface="Roboto Condensed"/>
              </a:rPr>
              <a:t> </a:t>
            </a:r>
            <a:r>
              <a:rPr lang="en-US" sz="3800" dirty="0" err="1">
                <a:solidFill>
                  <a:srgbClr val="493423"/>
                </a:solidFill>
                <a:latin typeface="Roboto Condensed"/>
              </a:rPr>
              <a:t>khi</a:t>
            </a:r>
            <a:r>
              <a:rPr lang="en-US" sz="3800" dirty="0">
                <a:solidFill>
                  <a:srgbClr val="493423"/>
                </a:solidFill>
                <a:latin typeface="Roboto Condensed"/>
              </a:rPr>
              <a:t> </a:t>
            </a:r>
            <a:r>
              <a:rPr lang="en-US" sz="3800" dirty="0" err="1">
                <a:solidFill>
                  <a:srgbClr val="493423"/>
                </a:solidFill>
                <a:latin typeface="Roboto Condensed"/>
              </a:rPr>
              <a:t>nghe</a:t>
            </a:r>
            <a:r>
              <a:rPr lang="en-US" sz="3800" dirty="0">
                <a:solidFill>
                  <a:srgbClr val="493423"/>
                </a:solidFill>
                <a:latin typeface="Roboto Condensed"/>
              </a:rPr>
              <a:t> Binh </a:t>
            </a:r>
            <a:r>
              <a:rPr lang="en-US" sz="3800" dirty="0" err="1">
                <a:solidFill>
                  <a:srgbClr val="493423"/>
                </a:solidFill>
                <a:latin typeface="Roboto Condensed"/>
              </a:rPr>
              <a:t>Tư</a:t>
            </a:r>
            <a:r>
              <a:rPr lang="en-US" sz="3800" dirty="0">
                <a:solidFill>
                  <a:srgbClr val="493423"/>
                </a:solidFill>
                <a:latin typeface="Roboto Condensed"/>
              </a:rPr>
              <a:t> </a:t>
            </a:r>
            <a:r>
              <a:rPr lang="en-US" sz="3800" dirty="0" err="1">
                <a:solidFill>
                  <a:srgbClr val="493423"/>
                </a:solidFill>
                <a:latin typeface="Roboto Condensed"/>
              </a:rPr>
              <a:t>kể</a:t>
            </a:r>
            <a:r>
              <a:rPr lang="en-US" sz="3800" dirty="0">
                <a:solidFill>
                  <a:srgbClr val="493423"/>
                </a:solidFill>
                <a:latin typeface="Roboto Condensed"/>
              </a:rPr>
              <a:t> </a:t>
            </a:r>
            <a:r>
              <a:rPr lang="en-US" sz="3800" dirty="0" err="1">
                <a:solidFill>
                  <a:srgbClr val="493423"/>
                </a:solidFill>
                <a:latin typeface="Roboto Condensed"/>
              </a:rPr>
              <a:t>chuyện</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 </a:t>
            </a:r>
            <a:r>
              <a:rPr lang="en-US" sz="3800" dirty="0" err="1">
                <a:solidFill>
                  <a:srgbClr val="493423"/>
                </a:solidFill>
                <a:latin typeface="Roboto Condensed"/>
              </a:rPr>
              <a:t>xin</a:t>
            </a:r>
            <a:r>
              <a:rPr lang="en-US" sz="3800" dirty="0">
                <a:solidFill>
                  <a:srgbClr val="493423"/>
                </a:solidFill>
                <a:latin typeface="Roboto Condensed"/>
              </a:rPr>
              <a:t> </a:t>
            </a:r>
            <a:r>
              <a:rPr lang="en-US" sz="3800" dirty="0" err="1">
                <a:solidFill>
                  <a:srgbClr val="493423"/>
                </a:solidFill>
                <a:latin typeface="Roboto Condensed"/>
              </a:rPr>
              <a:t>bả</a:t>
            </a:r>
            <a:r>
              <a:rPr lang="en-US" sz="3800" dirty="0">
                <a:solidFill>
                  <a:srgbClr val="493423"/>
                </a:solidFill>
                <a:latin typeface="Roboto Condensed"/>
              </a:rPr>
              <a:t> </a:t>
            </a:r>
            <a:r>
              <a:rPr lang="en-US" sz="3800" dirty="0" err="1">
                <a:solidFill>
                  <a:srgbClr val="493423"/>
                </a:solidFill>
                <a:latin typeface="Roboto Condensed"/>
              </a:rPr>
              <a:t>chó</a:t>
            </a:r>
            <a:r>
              <a:rPr lang="en-US" sz="3800" dirty="0">
                <a:solidFill>
                  <a:srgbClr val="493423"/>
                </a:solidFill>
                <a:latin typeface="Roboto Condensed"/>
              </a:rPr>
              <a:t>.</a:t>
            </a:r>
          </a:p>
          <a:p>
            <a:pPr marL="820422" lvl="1" indent="-410211" algn="just">
              <a:lnSpc>
                <a:spcPts val="5320"/>
              </a:lnSpc>
              <a:buFont typeface="Arial"/>
              <a:buChar char="•"/>
            </a:pPr>
            <a:r>
              <a:rPr lang="en-US" sz="3800" dirty="0" err="1">
                <a:solidFill>
                  <a:srgbClr val="493423"/>
                </a:solidFill>
                <a:latin typeface="Roboto Condensed"/>
              </a:rPr>
              <a:t>Thương</a:t>
            </a:r>
            <a:r>
              <a:rPr lang="en-US" sz="3800" dirty="0">
                <a:solidFill>
                  <a:srgbClr val="493423"/>
                </a:solidFill>
                <a:latin typeface="Roboto Condensed"/>
              </a:rPr>
              <a:t> </a:t>
            </a:r>
            <a:r>
              <a:rPr lang="en-US" sz="3800" dirty="0" err="1">
                <a:solidFill>
                  <a:srgbClr val="493423"/>
                </a:solidFill>
                <a:latin typeface="Roboto Condensed"/>
              </a:rPr>
              <a:t>cảm</a:t>
            </a:r>
            <a:r>
              <a:rPr lang="en-US" sz="3800" dirty="0">
                <a:solidFill>
                  <a:srgbClr val="493423"/>
                </a:solidFill>
                <a:latin typeface="Roboto Condensed"/>
              </a:rPr>
              <a:t>, </a:t>
            </a:r>
            <a:r>
              <a:rPr lang="en-US" sz="3800" dirty="0" err="1">
                <a:solidFill>
                  <a:srgbClr val="493423"/>
                </a:solidFill>
                <a:latin typeface="Roboto Condensed"/>
              </a:rPr>
              <a:t>xót</a:t>
            </a:r>
            <a:r>
              <a:rPr lang="en-US" sz="3800" dirty="0">
                <a:solidFill>
                  <a:srgbClr val="493423"/>
                </a:solidFill>
                <a:latin typeface="Roboto Condensed"/>
              </a:rPr>
              <a:t> xa </a:t>
            </a:r>
            <a:r>
              <a:rPr lang="en-US" sz="3800" dirty="0" err="1">
                <a:solidFill>
                  <a:srgbClr val="493423"/>
                </a:solidFill>
                <a:latin typeface="Roboto Condensed"/>
              </a:rPr>
              <a:t>khi</a:t>
            </a:r>
            <a:r>
              <a:rPr lang="en-US" sz="3800" dirty="0">
                <a:solidFill>
                  <a:srgbClr val="493423"/>
                </a:solidFill>
                <a:latin typeface="Roboto Condensed"/>
              </a:rPr>
              <a:t> </a:t>
            </a:r>
            <a:r>
              <a:rPr lang="en-US" sz="3800" dirty="0" err="1">
                <a:solidFill>
                  <a:srgbClr val="493423"/>
                </a:solidFill>
                <a:latin typeface="Roboto Condensed"/>
              </a:rPr>
              <a:t>chứng</a:t>
            </a:r>
            <a:r>
              <a:rPr lang="en-US" sz="3800" dirty="0">
                <a:solidFill>
                  <a:srgbClr val="493423"/>
                </a:solidFill>
                <a:latin typeface="Roboto Condensed"/>
              </a:rPr>
              <a:t> </a:t>
            </a:r>
            <a:r>
              <a:rPr lang="en-US" sz="3800" dirty="0" err="1">
                <a:solidFill>
                  <a:srgbClr val="493423"/>
                </a:solidFill>
                <a:latin typeface="Roboto Condensed"/>
              </a:rPr>
              <a:t>kiến</a:t>
            </a:r>
            <a:r>
              <a:rPr lang="en-US" sz="3800" dirty="0">
                <a:solidFill>
                  <a:srgbClr val="493423"/>
                </a:solidFill>
                <a:latin typeface="Roboto Condensed"/>
              </a:rPr>
              <a:t> </a:t>
            </a:r>
            <a:r>
              <a:rPr lang="en-US" sz="3800" dirty="0" err="1">
                <a:solidFill>
                  <a:srgbClr val="493423"/>
                </a:solidFill>
                <a:latin typeface="Roboto Condensed"/>
              </a:rPr>
              <a:t>cái</a:t>
            </a:r>
            <a:r>
              <a:rPr lang="en-US" sz="3800" dirty="0">
                <a:solidFill>
                  <a:srgbClr val="493423"/>
                </a:solidFill>
                <a:latin typeface="Roboto Condensed"/>
              </a:rPr>
              <a:t> </a:t>
            </a:r>
            <a:r>
              <a:rPr lang="en-US" sz="3800" dirty="0" err="1">
                <a:solidFill>
                  <a:srgbClr val="493423"/>
                </a:solidFill>
                <a:latin typeface="Roboto Condensed"/>
              </a:rPr>
              <a:t>chết</a:t>
            </a:r>
            <a:r>
              <a:rPr lang="en-US" sz="3800" dirty="0">
                <a:solidFill>
                  <a:srgbClr val="493423"/>
                </a:solidFill>
                <a:latin typeface="Roboto Condensed"/>
              </a:rPr>
              <a:t> </a:t>
            </a:r>
            <a:r>
              <a:rPr lang="en-US" sz="3800" dirty="0" err="1">
                <a:solidFill>
                  <a:srgbClr val="493423"/>
                </a:solidFill>
                <a:latin typeface="Roboto Condensed"/>
              </a:rPr>
              <a:t>của</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 </a:t>
            </a:r>
            <a:r>
              <a:rPr lang="en-US" sz="3800" dirty="0" err="1">
                <a:solidFill>
                  <a:srgbClr val="493423"/>
                </a:solidFill>
                <a:latin typeface="Roboto Condensed"/>
              </a:rPr>
              <a:t>và</a:t>
            </a:r>
            <a:r>
              <a:rPr lang="en-US" sz="3800" dirty="0">
                <a:solidFill>
                  <a:srgbClr val="493423"/>
                </a:solidFill>
                <a:latin typeface="Roboto Condensed"/>
              </a:rPr>
              <a:t> </a:t>
            </a:r>
            <a:r>
              <a:rPr lang="en-US" sz="3800" dirty="0" err="1">
                <a:solidFill>
                  <a:srgbClr val="493423"/>
                </a:solidFill>
                <a:latin typeface="Roboto Condensed"/>
              </a:rPr>
              <a:t>nguyện</a:t>
            </a:r>
            <a:r>
              <a:rPr lang="en-US" sz="3800" dirty="0">
                <a:solidFill>
                  <a:srgbClr val="493423"/>
                </a:solidFill>
                <a:latin typeface="Roboto Condensed"/>
              </a:rPr>
              <a:t> </a:t>
            </a:r>
            <a:r>
              <a:rPr lang="en-US" sz="3800" dirty="0" err="1">
                <a:solidFill>
                  <a:srgbClr val="493423"/>
                </a:solidFill>
                <a:latin typeface="Roboto Condensed"/>
              </a:rPr>
              <a:t>làm</a:t>
            </a:r>
            <a:r>
              <a:rPr lang="en-US" sz="3800" dirty="0">
                <a:solidFill>
                  <a:srgbClr val="493423"/>
                </a:solidFill>
                <a:latin typeface="Roboto Condensed"/>
              </a:rPr>
              <a:t> </a:t>
            </a:r>
            <a:r>
              <a:rPr lang="en-US" sz="3800" dirty="0" err="1">
                <a:solidFill>
                  <a:srgbClr val="493423"/>
                </a:solidFill>
                <a:latin typeface="Roboto Condensed"/>
              </a:rPr>
              <a:t>theo</a:t>
            </a:r>
            <a:r>
              <a:rPr lang="en-US" sz="3800" dirty="0">
                <a:solidFill>
                  <a:srgbClr val="493423"/>
                </a:solidFill>
                <a:latin typeface="Roboto Condensed"/>
              </a:rPr>
              <a:t> </a:t>
            </a:r>
            <a:r>
              <a:rPr lang="en-US" sz="3800" dirty="0" err="1">
                <a:solidFill>
                  <a:srgbClr val="493423"/>
                </a:solidFill>
                <a:latin typeface="Roboto Condensed"/>
              </a:rPr>
              <a:t>những</a:t>
            </a:r>
            <a:r>
              <a:rPr lang="en-US" sz="3800" dirty="0">
                <a:solidFill>
                  <a:srgbClr val="493423"/>
                </a:solidFill>
                <a:latin typeface="Roboto Condensed"/>
              </a:rPr>
              <a:t> </a:t>
            </a:r>
            <a:r>
              <a:rPr lang="en-US" sz="3800" dirty="0" err="1">
                <a:solidFill>
                  <a:srgbClr val="493423"/>
                </a:solidFill>
                <a:latin typeface="Roboto Condensed"/>
              </a:rPr>
              <a:t>mong</a:t>
            </a:r>
            <a:r>
              <a:rPr lang="en-US" sz="3800" dirty="0">
                <a:solidFill>
                  <a:srgbClr val="493423"/>
                </a:solidFill>
                <a:latin typeface="Roboto Condensed"/>
              </a:rPr>
              <a:t> </a:t>
            </a:r>
            <a:r>
              <a:rPr lang="en-US" sz="3800" dirty="0" err="1">
                <a:solidFill>
                  <a:srgbClr val="493423"/>
                </a:solidFill>
                <a:latin typeface="Roboto Condensed"/>
              </a:rPr>
              <a:t>muốn</a:t>
            </a:r>
            <a:r>
              <a:rPr lang="en-US" sz="3800" dirty="0">
                <a:solidFill>
                  <a:srgbClr val="493423"/>
                </a:solidFill>
                <a:latin typeface="Roboto Condensed"/>
              </a:rPr>
              <a:t> </a:t>
            </a:r>
            <a:r>
              <a:rPr lang="en-US" sz="3800" dirty="0" err="1">
                <a:solidFill>
                  <a:srgbClr val="493423"/>
                </a:solidFill>
                <a:latin typeface="Roboto Condensed"/>
              </a:rPr>
              <a:t>của</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để</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ra</a:t>
            </a:r>
            <a:r>
              <a:rPr lang="en-US" sz="3800" dirty="0">
                <a:solidFill>
                  <a:srgbClr val="493423"/>
                </a:solidFill>
                <a:latin typeface="Roboto Condensed"/>
              </a:rPr>
              <a:t> </a:t>
            </a:r>
            <a:r>
              <a:rPr lang="en-US" sz="3800" dirty="0" err="1">
                <a:solidFill>
                  <a:srgbClr val="493423"/>
                </a:solidFill>
                <a:latin typeface="Roboto Condensed"/>
              </a:rPr>
              <a:t>đi</a:t>
            </a:r>
            <a:r>
              <a:rPr lang="en-US" sz="3800" dirty="0">
                <a:solidFill>
                  <a:srgbClr val="493423"/>
                </a:solidFill>
                <a:latin typeface="Roboto Condensed"/>
              </a:rPr>
              <a:t> </a:t>
            </a:r>
            <a:r>
              <a:rPr lang="en-US" sz="3800" dirty="0" err="1">
                <a:solidFill>
                  <a:srgbClr val="493423"/>
                </a:solidFill>
                <a:latin typeface="Roboto Condensed"/>
              </a:rPr>
              <a:t>được</a:t>
            </a:r>
            <a:r>
              <a:rPr lang="en-US" sz="3800" dirty="0">
                <a:solidFill>
                  <a:srgbClr val="493423"/>
                </a:solidFill>
                <a:latin typeface="Roboto Condensed"/>
              </a:rPr>
              <a:t> </a:t>
            </a:r>
            <a:r>
              <a:rPr lang="en-US" sz="3800" dirty="0" err="1">
                <a:solidFill>
                  <a:srgbClr val="493423"/>
                </a:solidFill>
                <a:latin typeface="Roboto Condensed"/>
              </a:rPr>
              <a:t>nhẹ</a:t>
            </a:r>
            <a:r>
              <a:rPr lang="en-US" sz="3800" dirty="0">
                <a:solidFill>
                  <a:srgbClr val="493423"/>
                </a:solidFill>
                <a:latin typeface="Roboto Condensed"/>
              </a:rPr>
              <a:t> </a:t>
            </a:r>
            <a:r>
              <a:rPr lang="en-US" sz="3800" dirty="0" err="1">
                <a:solidFill>
                  <a:srgbClr val="493423"/>
                </a:solidFill>
                <a:latin typeface="Roboto Condensed"/>
              </a:rPr>
              <a:t>lòng</a:t>
            </a:r>
            <a:r>
              <a:rPr lang="en-US" sz="3800" dirty="0">
                <a:solidFill>
                  <a:srgbClr val="493423"/>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TextBox 8"/>
          <p:cNvSpPr txBox="1"/>
          <p:nvPr/>
        </p:nvSpPr>
        <p:spPr>
          <a:xfrm>
            <a:off x="1028700" y="558876"/>
            <a:ext cx="3924300"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9" name="Freeform 9"/>
          <p:cNvSpPr/>
          <p:nvPr/>
        </p:nvSpPr>
        <p:spPr>
          <a:xfrm>
            <a:off x="1350997" y="1862412"/>
            <a:ext cx="15908303" cy="6562175"/>
          </a:xfrm>
          <a:custGeom>
            <a:avLst/>
            <a:gdLst/>
            <a:ahLst/>
            <a:cxnLst/>
            <a:rect l="l" t="t" r="r" b="b"/>
            <a:pathLst>
              <a:path w="15908303" h="6562175">
                <a:moveTo>
                  <a:pt x="0" y="0"/>
                </a:moveTo>
                <a:lnTo>
                  <a:pt x="15908303" y="0"/>
                </a:lnTo>
                <a:lnTo>
                  <a:pt x="15908303" y="6562176"/>
                </a:lnTo>
                <a:lnTo>
                  <a:pt x="0" y="6562176"/>
                </a:lnTo>
                <a:lnTo>
                  <a:pt x="0" y="0"/>
                </a:lnTo>
                <a:close/>
              </a:path>
            </a:pathLst>
          </a:custGeom>
          <a:blipFill>
            <a:blip r:embed="rId7">
              <a:extLst>
                <a:ext uri="{96DAC541-7B7A-43D3-8B79-37D633B846F1}">
                  <asvg:svgBlip xmlns:asvg="http://schemas.microsoft.com/office/drawing/2016/SVG/main" r:embed="rId8"/>
                </a:ext>
              </a:extLst>
            </a:blip>
            <a:stretch>
              <a:fillRect b="-114"/>
            </a:stretch>
          </a:blipFill>
        </p:spPr>
        <p:txBody>
          <a:bodyPr/>
          <a:lstStyle/>
          <a:p>
            <a:endParaRPr lang="en-US"/>
          </a:p>
        </p:txBody>
      </p:sp>
      <p:sp>
        <p:nvSpPr>
          <p:cNvPr id="11" name="TextBox 11"/>
          <p:cNvSpPr txBox="1"/>
          <p:nvPr/>
        </p:nvSpPr>
        <p:spPr>
          <a:xfrm>
            <a:off x="1028700" y="1394007"/>
            <a:ext cx="4406395"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 Nhân vật ông giáo</a:t>
            </a:r>
          </a:p>
        </p:txBody>
      </p:sp>
      <p:sp>
        <p:nvSpPr>
          <p:cNvPr id="12" name="TextBox 12"/>
          <p:cNvSpPr txBox="1"/>
          <p:nvPr/>
        </p:nvSpPr>
        <p:spPr>
          <a:xfrm>
            <a:off x="3417841" y="2965444"/>
            <a:ext cx="11813501" cy="3313429"/>
          </a:xfrm>
          <a:prstGeom prst="rect">
            <a:avLst/>
          </a:prstGeom>
        </p:spPr>
        <p:txBody>
          <a:bodyPr lIns="0" tIns="0" rIns="0" bIns="0" rtlCol="0" anchor="t">
            <a:spAutoFit/>
          </a:bodyPr>
          <a:lstStyle/>
          <a:p>
            <a:pPr marL="820422" lvl="1" indent="-410211" algn="just">
              <a:lnSpc>
                <a:spcPts val="5320"/>
              </a:lnSpc>
              <a:buFont typeface="Arial"/>
              <a:buChar char="•"/>
            </a:pPr>
            <a:r>
              <a:rPr lang="en-US" sz="3800" dirty="0" err="1">
                <a:solidFill>
                  <a:srgbClr val="493423"/>
                </a:solidFill>
                <a:latin typeface="Roboto Condensed"/>
              </a:rPr>
              <a:t>Bộc</a:t>
            </a:r>
            <a:r>
              <a:rPr lang="en-US" sz="3800" dirty="0">
                <a:solidFill>
                  <a:srgbClr val="493423"/>
                </a:solidFill>
                <a:latin typeface="Roboto Condensed"/>
              </a:rPr>
              <a:t> </a:t>
            </a:r>
            <a:r>
              <a:rPr lang="en-US" sz="3800" dirty="0" err="1">
                <a:solidFill>
                  <a:srgbClr val="493423"/>
                </a:solidFill>
                <a:latin typeface="Roboto Condensed"/>
              </a:rPr>
              <a:t>lộ</a:t>
            </a:r>
            <a:r>
              <a:rPr lang="en-US" sz="3800" dirty="0">
                <a:solidFill>
                  <a:srgbClr val="493423"/>
                </a:solidFill>
                <a:latin typeface="Roboto Condensed"/>
              </a:rPr>
              <a:t> </a:t>
            </a:r>
            <a:r>
              <a:rPr lang="en-US" sz="3800" dirty="0" err="1">
                <a:solidFill>
                  <a:srgbClr val="493423"/>
                </a:solidFill>
                <a:latin typeface="Roboto Condensed"/>
              </a:rPr>
              <a:t>tình</a:t>
            </a:r>
            <a:r>
              <a:rPr lang="en-US" sz="3800" dirty="0">
                <a:solidFill>
                  <a:srgbClr val="493423"/>
                </a:solidFill>
                <a:latin typeface="Roboto Condensed"/>
              </a:rPr>
              <a:t> </a:t>
            </a:r>
            <a:r>
              <a:rPr lang="en-US" sz="3800" dirty="0" err="1">
                <a:solidFill>
                  <a:srgbClr val="493423"/>
                </a:solidFill>
                <a:latin typeface="Roboto Condensed"/>
              </a:rPr>
              <a:t>cảm</a:t>
            </a:r>
            <a:r>
              <a:rPr lang="en-US" sz="3800" dirty="0">
                <a:solidFill>
                  <a:srgbClr val="493423"/>
                </a:solidFill>
                <a:latin typeface="Roboto Condensed"/>
              </a:rPr>
              <a:t>, </a:t>
            </a:r>
            <a:r>
              <a:rPr lang="en-US" sz="3800" dirty="0" err="1">
                <a:solidFill>
                  <a:srgbClr val="493423"/>
                </a:solidFill>
                <a:latin typeface="Roboto Condensed"/>
              </a:rPr>
              <a:t>thái</a:t>
            </a:r>
            <a:r>
              <a:rPr lang="en-US" sz="3800" dirty="0">
                <a:solidFill>
                  <a:srgbClr val="493423"/>
                </a:solidFill>
                <a:latin typeface="Roboto Condensed"/>
              </a:rPr>
              <a:t> </a:t>
            </a:r>
            <a:r>
              <a:rPr lang="en-US" sz="3800" dirty="0" err="1">
                <a:solidFill>
                  <a:srgbClr val="493423"/>
                </a:solidFill>
                <a:latin typeface="Roboto Condensed"/>
              </a:rPr>
              <a:t>độ</a:t>
            </a:r>
            <a:r>
              <a:rPr lang="en-US" sz="3800" dirty="0">
                <a:solidFill>
                  <a:srgbClr val="493423"/>
                </a:solidFill>
                <a:latin typeface="Roboto Condensed"/>
              </a:rPr>
              <a:t> </a:t>
            </a:r>
            <a:r>
              <a:rPr lang="en-US" sz="3800" dirty="0" err="1">
                <a:solidFill>
                  <a:srgbClr val="493423"/>
                </a:solidFill>
                <a:latin typeface="Roboto Condensed"/>
              </a:rPr>
              <a:t>của</a:t>
            </a:r>
            <a:r>
              <a:rPr lang="en-US" sz="3800" dirty="0">
                <a:solidFill>
                  <a:srgbClr val="493423"/>
                </a:solidFill>
                <a:latin typeface="Roboto Condensed"/>
              </a:rPr>
              <a:t> </a:t>
            </a:r>
            <a:r>
              <a:rPr lang="en-US" sz="3800" dirty="0" err="1">
                <a:solidFill>
                  <a:srgbClr val="493423"/>
                </a:solidFill>
                <a:latin typeface="Roboto Condensed"/>
              </a:rPr>
              <a:t>nhà</a:t>
            </a:r>
            <a:r>
              <a:rPr lang="en-US" sz="3800" dirty="0">
                <a:solidFill>
                  <a:srgbClr val="493423"/>
                </a:solidFill>
                <a:latin typeface="Roboto Condensed"/>
              </a:rPr>
              <a:t> </a:t>
            </a:r>
            <a:r>
              <a:rPr lang="en-US" sz="3800" dirty="0" err="1">
                <a:solidFill>
                  <a:srgbClr val="493423"/>
                </a:solidFill>
                <a:latin typeface="Roboto Condensed"/>
              </a:rPr>
              <a:t>văn</a:t>
            </a:r>
            <a:r>
              <a:rPr lang="en-US" sz="3800" dirty="0">
                <a:solidFill>
                  <a:srgbClr val="493423"/>
                </a:solidFill>
                <a:latin typeface="Roboto Condensed"/>
              </a:rPr>
              <a:t> </a:t>
            </a:r>
            <a:r>
              <a:rPr lang="en-US" sz="3800" dirty="0" err="1">
                <a:solidFill>
                  <a:srgbClr val="493423"/>
                </a:solidFill>
                <a:latin typeface="Roboto Condensed"/>
              </a:rPr>
              <a:t>dành</a:t>
            </a:r>
            <a:r>
              <a:rPr lang="en-US" sz="3800" dirty="0">
                <a:solidFill>
                  <a:srgbClr val="493423"/>
                </a:solidFill>
                <a:latin typeface="Roboto Condensed"/>
              </a:rPr>
              <a:t> </a:t>
            </a:r>
            <a:r>
              <a:rPr lang="en-US" sz="3800" dirty="0" err="1">
                <a:solidFill>
                  <a:srgbClr val="493423"/>
                </a:solidFill>
                <a:latin typeface="Roboto Condensed"/>
              </a:rPr>
              <a:t>cho</a:t>
            </a:r>
            <a:r>
              <a:rPr lang="en-US" sz="3800" dirty="0">
                <a:solidFill>
                  <a:srgbClr val="493423"/>
                </a:solidFill>
                <a:latin typeface="Roboto Condensed"/>
              </a:rPr>
              <a:t> </a:t>
            </a:r>
            <a:r>
              <a:rPr lang="en-US" sz="3800" dirty="0" err="1">
                <a:solidFill>
                  <a:srgbClr val="493423"/>
                </a:solidFill>
                <a:latin typeface="Roboto Condensed"/>
              </a:rPr>
              <a:t>nhân</a:t>
            </a:r>
            <a:r>
              <a:rPr lang="en-US" sz="3800" dirty="0">
                <a:solidFill>
                  <a:srgbClr val="493423"/>
                </a:solidFill>
                <a:latin typeface="Roboto Condensed"/>
              </a:rPr>
              <a:t> </a:t>
            </a:r>
            <a:r>
              <a:rPr lang="en-US" sz="3800" dirty="0" err="1">
                <a:solidFill>
                  <a:srgbClr val="493423"/>
                </a:solidFill>
                <a:latin typeface="Roboto Condensed"/>
              </a:rPr>
              <a:t>vật</a:t>
            </a:r>
            <a:r>
              <a:rPr lang="en-US" sz="3800" dirty="0">
                <a:solidFill>
                  <a:srgbClr val="493423"/>
                </a:solidFill>
                <a:latin typeface="Roboto Condensed"/>
              </a:rPr>
              <a:t> </a:t>
            </a:r>
            <a:r>
              <a:rPr lang="en-US" sz="3800" dirty="0" err="1">
                <a:solidFill>
                  <a:srgbClr val="493423"/>
                </a:solidFill>
                <a:latin typeface="Roboto Condensed"/>
              </a:rPr>
              <a:t>lão</a:t>
            </a:r>
            <a:r>
              <a:rPr lang="en-US" sz="3800" dirty="0">
                <a:solidFill>
                  <a:srgbClr val="493423"/>
                </a:solidFill>
                <a:latin typeface="Roboto Condensed"/>
              </a:rPr>
              <a:t> </a:t>
            </a:r>
            <a:r>
              <a:rPr lang="en-US" sz="3800" dirty="0" err="1">
                <a:solidFill>
                  <a:srgbClr val="493423"/>
                </a:solidFill>
                <a:latin typeface="Roboto Condensed"/>
              </a:rPr>
              <a:t>Hạc</a:t>
            </a:r>
            <a:r>
              <a:rPr lang="en-US" sz="3800" dirty="0">
                <a:solidFill>
                  <a:srgbClr val="493423"/>
                </a:solidFill>
                <a:latin typeface="Roboto Condensed"/>
              </a:rPr>
              <a:t>.</a:t>
            </a:r>
          </a:p>
          <a:p>
            <a:pPr marL="820422" lvl="1" indent="-410211" algn="just">
              <a:lnSpc>
                <a:spcPts val="5320"/>
              </a:lnSpc>
              <a:buFont typeface="Arial"/>
              <a:buChar char="•"/>
            </a:pPr>
            <a:r>
              <a:rPr lang="en-US" sz="3800" dirty="0" err="1">
                <a:solidFill>
                  <a:srgbClr val="493423"/>
                </a:solidFill>
                <a:latin typeface="Roboto Condensed"/>
              </a:rPr>
              <a:t>Với</a:t>
            </a:r>
            <a:r>
              <a:rPr lang="en-US" sz="3800" dirty="0">
                <a:solidFill>
                  <a:srgbClr val="493423"/>
                </a:solidFill>
                <a:latin typeface="Roboto Condensed"/>
              </a:rPr>
              <a:t> </a:t>
            </a:r>
            <a:r>
              <a:rPr lang="en-US" sz="3800" dirty="0" err="1">
                <a:solidFill>
                  <a:srgbClr val="493423"/>
                </a:solidFill>
                <a:latin typeface="Roboto Condensed"/>
              </a:rPr>
              <a:t>vai</a:t>
            </a:r>
            <a:r>
              <a:rPr lang="en-US" sz="3800" dirty="0">
                <a:solidFill>
                  <a:srgbClr val="493423"/>
                </a:solidFill>
                <a:latin typeface="Roboto Condensed"/>
              </a:rPr>
              <a:t> </a:t>
            </a:r>
            <a:r>
              <a:rPr lang="en-US" sz="3800" dirty="0" err="1">
                <a:solidFill>
                  <a:srgbClr val="493423"/>
                </a:solidFill>
                <a:latin typeface="Roboto Condensed"/>
              </a:rPr>
              <a:t>trò</a:t>
            </a:r>
            <a:r>
              <a:rPr lang="en-US" sz="3800" dirty="0">
                <a:solidFill>
                  <a:srgbClr val="493423"/>
                </a:solidFill>
                <a:latin typeface="Roboto Condensed"/>
              </a:rPr>
              <a:t> </a:t>
            </a:r>
            <a:r>
              <a:rPr lang="en-US" sz="3800" dirty="0" err="1">
                <a:solidFill>
                  <a:srgbClr val="493423"/>
                </a:solidFill>
                <a:latin typeface="Roboto Condensed"/>
              </a:rPr>
              <a:t>người</a:t>
            </a:r>
            <a:r>
              <a:rPr lang="en-US" sz="3800" dirty="0">
                <a:solidFill>
                  <a:srgbClr val="493423"/>
                </a:solidFill>
                <a:latin typeface="Roboto Condensed"/>
              </a:rPr>
              <a:t> </a:t>
            </a:r>
            <a:r>
              <a:rPr lang="en-US" sz="3800" dirty="0" err="1">
                <a:solidFill>
                  <a:srgbClr val="493423"/>
                </a:solidFill>
                <a:latin typeface="Roboto Condensed"/>
              </a:rPr>
              <a:t>kể</a:t>
            </a:r>
            <a:r>
              <a:rPr lang="en-US" sz="3800" dirty="0">
                <a:solidFill>
                  <a:srgbClr val="493423"/>
                </a:solidFill>
                <a:latin typeface="Roboto Condensed"/>
              </a:rPr>
              <a:t> </a:t>
            </a:r>
            <a:r>
              <a:rPr lang="en-US" sz="3800" dirty="0" err="1">
                <a:solidFill>
                  <a:srgbClr val="493423"/>
                </a:solidFill>
                <a:latin typeface="Roboto Condensed"/>
              </a:rPr>
              <a:t>chuyện</a:t>
            </a:r>
            <a:r>
              <a:rPr lang="en-US" sz="3800" dirty="0">
                <a:solidFill>
                  <a:srgbClr val="493423"/>
                </a:solidFill>
                <a:latin typeface="Roboto Condensed"/>
              </a:rPr>
              <a:t>, </a:t>
            </a:r>
            <a:r>
              <a:rPr lang="en-US" sz="3800" dirty="0" err="1">
                <a:solidFill>
                  <a:srgbClr val="493423"/>
                </a:solidFill>
                <a:latin typeface="Roboto Condensed"/>
              </a:rPr>
              <a:t>nhân</a:t>
            </a:r>
            <a:r>
              <a:rPr lang="en-US" sz="3800" dirty="0">
                <a:solidFill>
                  <a:srgbClr val="493423"/>
                </a:solidFill>
                <a:latin typeface="Roboto Condensed"/>
              </a:rPr>
              <a:t> </a:t>
            </a:r>
            <a:r>
              <a:rPr lang="en-US" sz="3800" dirty="0" err="1">
                <a:solidFill>
                  <a:srgbClr val="493423"/>
                </a:solidFill>
                <a:latin typeface="Roboto Condensed"/>
              </a:rPr>
              <a:t>vật</a:t>
            </a:r>
            <a:r>
              <a:rPr lang="en-US" sz="3800" dirty="0">
                <a:solidFill>
                  <a:srgbClr val="493423"/>
                </a:solidFill>
                <a:latin typeface="Roboto Condensed"/>
              </a:rPr>
              <a:t> </a:t>
            </a:r>
            <a:r>
              <a:rPr lang="en-US" sz="3800" dirty="0" err="1">
                <a:solidFill>
                  <a:srgbClr val="493423"/>
                </a:solidFill>
                <a:latin typeface="Roboto Condensed"/>
              </a:rPr>
              <a:t>đã</a:t>
            </a:r>
            <a:r>
              <a:rPr lang="en-US" sz="3800" dirty="0">
                <a:solidFill>
                  <a:srgbClr val="493423"/>
                </a:solidFill>
                <a:latin typeface="Roboto Condensed"/>
              </a:rPr>
              <a:t> </a:t>
            </a:r>
            <a:r>
              <a:rPr lang="en-US" sz="3800" dirty="0" err="1">
                <a:solidFill>
                  <a:srgbClr val="493423"/>
                </a:solidFill>
                <a:latin typeface="Roboto Condensed"/>
              </a:rPr>
              <a:t>giúp</a:t>
            </a:r>
            <a:r>
              <a:rPr lang="en-US" sz="3800" dirty="0">
                <a:solidFill>
                  <a:srgbClr val="493423"/>
                </a:solidFill>
                <a:latin typeface="Roboto Condensed"/>
              </a:rPr>
              <a:t> </a:t>
            </a:r>
            <a:r>
              <a:rPr lang="en-US" sz="3800" dirty="0" err="1">
                <a:solidFill>
                  <a:srgbClr val="493423"/>
                </a:solidFill>
                <a:latin typeface="Roboto Condensed"/>
              </a:rPr>
              <a:t>câu</a:t>
            </a:r>
            <a:r>
              <a:rPr lang="en-US" sz="3800" dirty="0">
                <a:solidFill>
                  <a:srgbClr val="493423"/>
                </a:solidFill>
                <a:latin typeface="Roboto Condensed"/>
              </a:rPr>
              <a:t> </a:t>
            </a:r>
            <a:r>
              <a:rPr lang="en-US" sz="3800" dirty="0" err="1">
                <a:solidFill>
                  <a:srgbClr val="493423"/>
                </a:solidFill>
                <a:latin typeface="Roboto Condensed"/>
              </a:rPr>
              <a:t>chuyện</a:t>
            </a:r>
            <a:r>
              <a:rPr lang="en-US" sz="3800" dirty="0">
                <a:solidFill>
                  <a:srgbClr val="493423"/>
                </a:solidFill>
                <a:latin typeface="Roboto Condensed"/>
              </a:rPr>
              <a:t> </a:t>
            </a:r>
            <a:r>
              <a:rPr lang="en-US" sz="3800" dirty="0" err="1">
                <a:solidFill>
                  <a:srgbClr val="493423"/>
                </a:solidFill>
                <a:latin typeface="Roboto Condensed"/>
              </a:rPr>
              <a:t>sinh</a:t>
            </a:r>
            <a:r>
              <a:rPr lang="en-US" sz="3800" dirty="0">
                <a:solidFill>
                  <a:srgbClr val="493423"/>
                </a:solidFill>
                <a:latin typeface="Roboto Condensed"/>
              </a:rPr>
              <a:t> </a:t>
            </a:r>
            <a:r>
              <a:rPr lang="en-US" sz="3800" dirty="0" err="1">
                <a:solidFill>
                  <a:srgbClr val="493423"/>
                </a:solidFill>
                <a:latin typeface="Roboto Condensed"/>
              </a:rPr>
              <a:t>động</a:t>
            </a:r>
            <a:r>
              <a:rPr lang="en-US" sz="3800" dirty="0">
                <a:solidFill>
                  <a:srgbClr val="493423"/>
                </a:solidFill>
                <a:latin typeface="Roboto Condensed"/>
              </a:rPr>
              <a:t> </a:t>
            </a:r>
            <a:r>
              <a:rPr lang="en-US" sz="3800" dirty="0" err="1">
                <a:solidFill>
                  <a:srgbClr val="493423"/>
                </a:solidFill>
                <a:latin typeface="Roboto Condensed"/>
              </a:rPr>
              <a:t>hơn</a:t>
            </a:r>
            <a:r>
              <a:rPr lang="en-US" sz="3800" dirty="0">
                <a:solidFill>
                  <a:srgbClr val="493423"/>
                </a:solidFill>
                <a:latin typeface="Roboto Condensed"/>
              </a:rPr>
              <a:t> </a:t>
            </a:r>
            <a:r>
              <a:rPr lang="en-US" sz="3800" dirty="0" err="1">
                <a:solidFill>
                  <a:srgbClr val="493423"/>
                </a:solidFill>
                <a:latin typeface="Roboto Condensed"/>
              </a:rPr>
              <a:t>nhờ</a:t>
            </a:r>
            <a:r>
              <a:rPr lang="en-US" sz="3800" dirty="0">
                <a:solidFill>
                  <a:srgbClr val="493423"/>
                </a:solidFill>
                <a:latin typeface="Roboto Condensed"/>
              </a:rPr>
              <a:t> </a:t>
            </a:r>
            <a:r>
              <a:rPr lang="en-US" sz="3800" dirty="0" err="1">
                <a:solidFill>
                  <a:srgbClr val="493423"/>
                </a:solidFill>
                <a:latin typeface="Roboto Condensed"/>
              </a:rPr>
              <a:t>sự</a:t>
            </a:r>
            <a:r>
              <a:rPr lang="en-US" sz="3800" dirty="0">
                <a:solidFill>
                  <a:srgbClr val="493423"/>
                </a:solidFill>
                <a:latin typeface="Roboto Condensed"/>
              </a:rPr>
              <a:t> </a:t>
            </a:r>
            <a:r>
              <a:rPr lang="en-US" sz="3800" dirty="0" err="1">
                <a:solidFill>
                  <a:srgbClr val="493423"/>
                </a:solidFill>
                <a:latin typeface="Roboto Condensed"/>
              </a:rPr>
              <a:t>đan</a:t>
            </a:r>
            <a:r>
              <a:rPr lang="en-US" sz="3800" dirty="0">
                <a:solidFill>
                  <a:srgbClr val="493423"/>
                </a:solidFill>
                <a:latin typeface="Roboto Condensed"/>
              </a:rPr>
              <a:t> xen, </a:t>
            </a:r>
            <a:r>
              <a:rPr lang="en-US" sz="3800" dirty="0" err="1">
                <a:solidFill>
                  <a:srgbClr val="493423"/>
                </a:solidFill>
                <a:latin typeface="Roboto Condensed"/>
              </a:rPr>
              <a:t>kết</a:t>
            </a:r>
            <a:r>
              <a:rPr lang="en-US" sz="3800" dirty="0">
                <a:solidFill>
                  <a:srgbClr val="493423"/>
                </a:solidFill>
                <a:latin typeface="Roboto Condensed"/>
              </a:rPr>
              <a:t> </a:t>
            </a:r>
            <a:r>
              <a:rPr lang="en-US" sz="3800" dirty="0" err="1">
                <a:solidFill>
                  <a:srgbClr val="493423"/>
                </a:solidFill>
                <a:latin typeface="Roboto Condensed"/>
              </a:rPr>
              <a:t>hợp</a:t>
            </a:r>
            <a:r>
              <a:rPr lang="en-US" sz="3800" dirty="0">
                <a:solidFill>
                  <a:srgbClr val="493423"/>
                </a:solidFill>
                <a:latin typeface="Roboto Condensed"/>
              </a:rPr>
              <a:t> </a:t>
            </a:r>
            <a:r>
              <a:rPr lang="en-US" sz="3800" dirty="0" err="1">
                <a:solidFill>
                  <a:srgbClr val="493423"/>
                </a:solidFill>
                <a:latin typeface="Roboto Condensed"/>
              </a:rPr>
              <a:t>yếu</a:t>
            </a:r>
            <a:r>
              <a:rPr lang="en-US" sz="3800" dirty="0">
                <a:solidFill>
                  <a:srgbClr val="493423"/>
                </a:solidFill>
                <a:latin typeface="Roboto Condensed"/>
              </a:rPr>
              <a:t> </a:t>
            </a:r>
            <a:r>
              <a:rPr lang="en-US" sz="3800" dirty="0" err="1">
                <a:solidFill>
                  <a:srgbClr val="493423"/>
                </a:solidFill>
                <a:latin typeface="Roboto Condensed"/>
              </a:rPr>
              <a:t>tố</a:t>
            </a:r>
            <a:r>
              <a:rPr lang="en-US" sz="3800" dirty="0">
                <a:solidFill>
                  <a:srgbClr val="493423"/>
                </a:solidFill>
                <a:latin typeface="Roboto Condensed"/>
              </a:rPr>
              <a:t> </a:t>
            </a:r>
            <a:r>
              <a:rPr lang="en-US" sz="3800" dirty="0" err="1">
                <a:solidFill>
                  <a:srgbClr val="493423"/>
                </a:solidFill>
                <a:latin typeface="Roboto Condensed"/>
              </a:rPr>
              <a:t>miêu</a:t>
            </a:r>
            <a:r>
              <a:rPr lang="en-US" sz="3800" dirty="0">
                <a:solidFill>
                  <a:srgbClr val="493423"/>
                </a:solidFill>
                <a:latin typeface="Roboto Condensed"/>
              </a:rPr>
              <a:t> </a:t>
            </a:r>
            <a:r>
              <a:rPr lang="en-US" sz="3800" dirty="0" err="1">
                <a:solidFill>
                  <a:srgbClr val="493423"/>
                </a:solidFill>
                <a:latin typeface="Roboto Condensed"/>
              </a:rPr>
              <a:t>tả</a:t>
            </a:r>
            <a:r>
              <a:rPr lang="en-US" sz="3800" dirty="0">
                <a:solidFill>
                  <a:srgbClr val="493423"/>
                </a:solidFill>
                <a:latin typeface="Roboto Condensed"/>
              </a:rPr>
              <a:t>, </a:t>
            </a:r>
            <a:r>
              <a:rPr lang="en-US" sz="3800" dirty="0" err="1">
                <a:solidFill>
                  <a:srgbClr val="493423"/>
                </a:solidFill>
                <a:latin typeface="Roboto Condensed"/>
              </a:rPr>
              <a:t>biểu</a:t>
            </a:r>
            <a:r>
              <a:rPr lang="en-US" sz="3800" dirty="0">
                <a:solidFill>
                  <a:srgbClr val="493423"/>
                </a:solidFill>
                <a:latin typeface="Roboto Condensed"/>
              </a:rPr>
              <a:t> </a:t>
            </a:r>
            <a:r>
              <a:rPr lang="en-US" sz="3800" dirty="0" err="1">
                <a:solidFill>
                  <a:srgbClr val="493423"/>
                </a:solidFill>
                <a:latin typeface="Roboto Condensed"/>
              </a:rPr>
              <a:t>cảm</a:t>
            </a:r>
            <a:r>
              <a:rPr lang="en-US" sz="3800" dirty="0">
                <a:solidFill>
                  <a:srgbClr val="493423"/>
                </a:solidFill>
                <a:latin typeface="Roboto Condensed"/>
              </a:rPr>
              <a:t>, </a:t>
            </a:r>
            <a:r>
              <a:rPr lang="en-US" sz="3800" dirty="0" err="1">
                <a:solidFill>
                  <a:srgbClr val="493423"/>
                </a:solidFill>
                <a:latin typeface="Roboto Condensed"/>
              </a:rPr>
              <a:t>nghị</a:t>
            </a:r>
            <a:r>
              <a:rPr lang="en-US" sz="3800" dirty="0">
                <a:solidFill>
                  <a:srgbClr val="493423"/>
                </a:solidFill>
                <a:latin typeface="Roboto Condensed"/>
              </a:rPr>
              <a:t> </a:t>
            </a:r>
            <a:r>
              <a:rPr lang="en-US" sz="3800" dirty="0" err="1">
                <a:solidFill>
                  <a:srgbClr val="493423"/>
                </a:solidFill>
                <a:latin typeface="Roboto Condensed"/>
              </a:rPr>
              <a:t>luận</a:t>
            </a:r>
            <a:r>
              <a:rPr lang="en-US" sz="3800" dirty="0">
                <a:solidFill>
                  <a:srgbClr val="493423"/>
                </a:solidFill>
                <a:latin typeface="Roboto Condensed"/>
              </a:rPr>
              <a:t> </a:t>
            </a:r>
            <a:r>
              <a:rPr lang="en-US" sz="3800" dirty="0" err="1">
                <a:solidFill>
                  <a:srgbClr val="493423"/>
                </a:solidFill>
                <a:latin typeface="Roboto Condensed"/>
              </a:rPr>
              <a:t>trong</a:t>
            </a:r>
            <a:r>
              <a:rPr lang="en-US" sz="3800" dirty="0">
                <a:solidFill>
                  <a:srgbClr val="493423"/>
                </a:solidFill>
                <a:latin typeface="Roboto Condensed"/>
              </a:rPr>
              <a:t> </a:t>
            </a:r>
            <a:r>
              <a:rPr lang="en-US" sz="3800" dirty="0" err="1">
                <a:solidFill>
                  <a:srgbClr val="493423"/>
                </a:solidFill>
                <a:latin typeface="Roboto Condensed"/>
              </a:rPr>
              <a:t>quá</a:t>
            </a:r>
            <a:r>
              <a:rPr lang="en-US" sz="3800" dirty="0">
                <a:solidFill>
                  <a:srgbClr val="493423"/>
                </a:solidFill>
                <a:latin typeface="Roboto Condensed"/>
              </a:rPr>
              <a:t> </a:t>
            </a:r>
            <a:r>
              <a:rPr lang="en-US" sz="3800" dirty="0" err="1">
                <a:solidFill>
                  <a:srgbClr val="493423"/>
                </a:solidFill>
                <a:latin typeface="Roboto Condensed"/>
              </a:rPr>
              <a:t>trình</a:t>
            </a:r>
            <a:r>
              <a:rPr lang="en-US" sz="3800" dirty="0">
                <a:solidFill>
                  <a:srgbClr val="493423"/>
                </a:solidFill>
                <a:latin typeface="Roboto Condensed"/>
              </a:rPr>
              <a:t> </a:t>
            </a:r>
            <a:r>
              <a:rPr lang="en-US" sz="3800" dirty="0" err="1">
                <a:solidFill>
                  <a:srgbClr val="493423"/>
                </a:solidFill>
                <a:latin typeface="Roboto Condensed"/>
              </a:rPr>
              <a:t>trần</a:t>
            </a:r>
            <a:r>
              <a:rPr lang="en-US" sz="3800" dirty="0">
                <a:solidFill>
                  <a:srgbClr val="493423"/>
                </a:solidFill>
                <a:latin typeface="Roboto Condensed"/>
              </a:rPr>
              <a:t> </a:t>
            </a:r>
            <a:r>
              <a:rPr lang="en-US" sz="3800" dirty="0" err="1">
                <a:solidFill>
                  <a:srgbClr val="493423"/>
                </a:solidFill>
                <a:latin typeface="Roboto Condensed"/>
              </a:rPr>
              <a:t>thuật</a:t>
            </a:r>
            <a:r>
              <a:rPr lang="en-US" sz="3800" dirty="0">
                <a:solidFill>
                  <a:srgbClr val="493423"/>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Freeform 9"/>
          <p:cNvSpPr/>
          <p:nvPr/>
        </p:nvSpPr>
        <p:spPr>
          <a:xfrm>
            <a:off x="3002526" y="1670519"/>
            <a:ext cx="14290579" cy="7483067"/>
          </a:xfrm>
          <a:custGeom>
            <a:avLst/>
            <a:gdLst/>
            <a:ahLst/>
            <a:cxnLst/>
            <a:rect l="l" t="t" r="r" b="b"/>
            <a:pathLst>
              <a:path w="14290579" h="7483067">
                <a:moveTo>
                  <a:pt x="0" y="0"/>
                </a:moveTo>
                <a:lnTo>
                  <a:pt x="14290579" y="0"/>
                </a:lnTo>
                <a:lnTo>
                  <a:pt x="14290579" y="7483066"/>
                </a:lnTo>
                <a:lnTo>
                  <a:pt x="0" y="74830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028700" y="558876"/>
            <a:ext cx="3924300"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c. </a:t>
            </a:r>
            <a:r>
              <a:rPr lang="en-US" sz="4600" dirty="0" err="1">
                <a:solidFill>
                  <a:srgbClr val="493423"/>
                </a:solidFill>
                <a:latin typeface="#9Slide05 Aphrodite Pro"/>
              </a:rPr>
              <a:t>Nhân</a:t>
            </a:r>
            <a:r>
              <a:rPr lang="en-US" sz="4600" dirty="0">
                <a:solidFill>
                  <a:srgbClr val="493423"/>
                </a:solidFill>
                <a:latin typeface="#9Slide05 Aphrodite Pro"/>
              </a:rPr>
              <a:t> </a:t>
            </a:r>
            <a:r>
              <a:rPr lang="en-US" sz="4600" dirty="0" err="1">
                <a:solidFill>
                  <a:srgbClr val="493423"/>
                </a:solidFill>
                <a:latin typeface="#9Slide05 Aphrodite Pro"/>
              </a:rPr>
              <a:t>vật</a:t>
            </a:r>
            <a:endParaRPr lang="en-US" sz="4600" dirty="0">
              <a:solidFill>
                <a:srgbClr val="493423"/>
              </a:solidFill>
              <a:latin typeface="#9Slide05 Aphrodite Pro"/>
            </a:endParaRPr>
          </a:p>
        </p:txBody>
      </p:sp>
      <p:sp>
        <p:nvSpPr>
          <p:cNvPr id="11" name="TextBox 11"/>
          <p:cNvSpPr txBox="1"/>
          <p:nvPr/>
        </p:nvSpPr>
        <p:spPr>
          <a:xfrm>
            <a:off x="1028700" y="1394007"/>
            <a:ext cx="4406395" cy="764522"/>
          </a:xfrm>
          <a:prstGeom prst="rect">
            <a:avLst/>
          </a:prstGeom>
        </p:spPr>
        <p:txBody>
          <a:bodyPr lIns="0" tIns="0" rIns="0" bIns="0" rtlCol="0" anchor="t">
            <a:spAutoFit/>
          </a:bodyPr>
          <a:lstStyle/>
          <a:p>
            <a:pPr algn="ctr">
              <a:lnSpc>
                <a:spcPts val="6159"/>
              </a:lnSpc>
              <a:spcBef>
                <a:spcPct val="0"/>
              </a:spcBef>
            </a:pPr>
            <a:r>
              <a:rPr lang="en-US" sz="4399">
                <a:solidFill>
                  <a:srgbClr val="493423"/>
                </a:solidFill>
                <a:latin typeface="Roboto Condensed Bold"/>
              </a:rPr>
              <a:t>* Nhân vật ông giáo</a:t>
            </a:r>
          </a:p>
        </p:txBody>
      </p:sp>
      <p:sp>
        <p:nvSpPr>
          <p:cNvPr id="12" name="TextBox 12"/>
          <p:cNvSpPr txBox="1"/>
          <p:nvPr/>
        </p:nvSpPr>
        <p:spPr>
          <a:xfrm>
            <a:off x="4602307" y="3385257"/>
            <a:ext cx="11808436" cy="3392661"/>
          </a:xfrm>
          <a:prstGeom prst="rect">
            <a:avLst/>
          </a:prstGeom>
        </p:spPr>
        <p:txBody>
          <a:bodyPr lIns="0" tIns="0" rIns="0" bIns="0" rtlCol="0" anchor="t">
            <a:spAutoFit/>
          </a:bodyPr>
          <a:lstStyle/>
          <a:p>
            <a:pPr algn="ctr">
              <a:lnSpc>
                <a:spcPts val="6719"/>
              </a:lnSpc>
              <a:spcBef>
                <a:spcPct val="0"/>
              </a:spcBef>
            </a:pPr>
            <a:r>
              <a:rPr lang="en-US" sz="4800" dirty="0" err="1">
                <a:solidFill>
                  <a:srgbClr val="493423"/>
                </a:solidFill>
                <a:latin typeface="#9Slide05 VL Fadilla"/>
              </a:rPr>
              <a:t>Ông</a:t>
            </a:r>
            <a:r>
              <a:rPr lang="en-US" sz="4800" dirty="0">
                <a:solidFill>
                  <a:srgbClr val="493423"/>
                </a:solidFill>
                <a:latin typeface="#9Slide05 VL Fadilla"/>
              </a:rPr>
              <a:t> </a:t>
            </a:r>
            <a:r>
              <a:rPr lang="en-US" sz="4800" dirty="0" err="1">
                <a:solidFill>
                  <a:srgbClr val="493423"/>
                </a:solidFill>
                <a:latin typeface="#9Slide05 VL Fadilla"/>
              </a:rPr>
              <a:t>giáo</a:t>
            </a:r>
            <a:r>
              <a:rPr lang="en-US" sz="4800" dirty="0">
                <a:solidFill>
                  <a:srgbClr val="493423"/>
                </a:solidFill>
                <a:latin typeface="#9Slide05 VL Fadilla"/>
              </a:rPr>
              <a:t> </a:t>
            </a:r>
            <a:r>
              <a:rPr lang="en-US" sz="4800" dirty="0" err="1">
                <a:solidFill>
                  <a:srgbClr val="493423"/>
                </a:solidFill>
                <a:latin typeface="#9Slide05 VL Fadilla"/>
              </a:rPr>
              <a:t>là</a:t>
            </a:r>
            <a:r>
              <a:rPr lang="en-US" sz="4800" dirty="0">
                <a:solidFill>
                  <a:srgbClr val="493423"/>
                </a:solidFill>
                <a:latin typeface="#9Slide05 VL Fadilla"/>
              </a:rPr>
              <a:t> </a:t>
            </a:r>
            <a:r>
              <a:rPr lang="en-US" sz="4800" dirty="0" err="1">
                <a:solidFill>
                  <a:srgbClr val="493423"/>
                </a:solidFill>
                <a:latin typeface="#9Slide05 VL Fadilla"/>
              </a:rPr>
              <a:t>người</a:t>
            </a:r>
            <a:r>
              <a:rPr lang="en-US" sz="4800" dirty="0">
                <a:solidFill>
                  <a:srgbClr val="493423"/>
                </a:solidFill>
                <a:latin typeface="#9Slide05 VL Fadilla"/>
              </a:rPr>
              <a:t> </a:t>
            </a:r>
            <a:r>
              <a:rPr lang="en-US" sz="4800" dirty="0" err="1">
                <a:solidFill>
                  <a:srgbClr val="493423"/>
                </a:solidFill>
                <a:latin typeface="#9Slide05 VL Fadilla"/>
              </a:rPr>
              <a:t>trí</a:t>
            </a:r>
            <a:r>
              <a:rPr lang="en-US" sz="4800" dirty="0">
                <a:solidFill>
                  <a:srgbClr val="493423"/>
                </a:solidFill>
                <a:latin typeface="#9Slide05 VL Fadilla"/>
              </a:rPr>
              <a:t> </a:t>
            </a:r>
            <a:r>
              <a:rPr lang="en-US" sz="4800" dirty="0" err="1">
                <a:solidFill>
                  <a:srgbClr val="493423"/>
                </a:solidFill>
                <a:latin typeface="#9Slide05 VL Fadilla"/>
              </a:rPr>
              <a:t>thức</a:t>
            </a:r>
            <a:r>
              <a:rPr lang="en-US" sz="4800" dirty="0">
                <a:solidFill>
                  <a:srgbClr val="493423"/>
                </a:solidFill>
                <a:latin typeface="#9Slide05 VL Fadilla"/>
              </a:rPr>
              <a:t>, </a:t>
            </a:r>
            <a:r>
              <a:rPr lang="en-US" sz="4800" dirty="0" err="1">
                <a:solidFill>
                  <a:srgbClr val="493423"/>
                </a:solidFill>
                <a:latin typeface="#9Slide05 VL Fadilla"/>
              </a:rPr>
              <a:t>không</a:t>
            </a:r>
            <a:r>
              <a:rPr lang="en-US" sz="4800" dirty="0">
                <a:solidFill>
                  <a:srgbClr val="493423"/>
                </a:solidFill>
                <a:latin typeface="#9Slide05 VL Fadilla"/>
              </a:rPr>
              <a:t> may </a:t>
            </a:r>
            <a:r>
              <a:rPr lang="en-US" sz="4800" dirty="0" err="1">
                <a:solidFill>
                  <a:srgbClr val="493423"/>
                </a:solidFill>
                <a:latin typeface="#9Slide05 VL Fadilla"/>
              </a:rPr>
              <a:t>mắn</a:t>
            </a:r>
            <a:r>
              <a:rPr lang="en-US" sz="4800" dirty="0">
                <a:solidFill>
                  <a:srgbClr val="493423"/>
                </a:solidFill>
                <a:latin typeface="#9Slide05 VL Fadilla"/>
              </a:rPr>
              <a:t> </a:t>
            </a:r>
            <a:r>
              <a:rPr lang="en-US" sz="4800" dirty="0" err="1">
                <a:solidFill>
                  <a:srgbClr val="493423"/>
                </a:solidFill>
                <a:latin typeface="#9Slide05 VL Fadilla"/>
              </a:rPr>
              <a:t>trong</a:t>
            </a:r>
            <a:r>
              <a:rPr lang="en-US" sz="4800" dirty="0">
                <a:solidFill>
                  <a:srgbClr val="493423"/>
                </a:solidFill>
                <a:latin typeface="#9Slide05 VL Fadilla"/>
              </a:rPr>
              <a:t> </a:t>
            </a:r>
            <a:r>
              <a:rPr lang="en-US" sz="4800" dirty="0" err="1">
                <a:solidFill>
                  <a:srgbClr val="493423"/>
                </a:solidFill>
                <a:latin typeface="#9Slide05 VL Fadilla"/>
              </a:rPr>
              <a:t>xã</a:t>
            </a:r>
            <a:r>
              <a:rPr lang="en-US" sz="4800" dirty="0">
                <a:solidFill>
                  <a:srgbClr val="493423"/>
                </a:solidFill>
                <a:latin typeface="#9Slide05 VL Fadilla"/>
              </a:rPr>
              <a:t> </a:t>
            </a:r>
            <a:r>
              <a:rPr lang="en-US" sz="4800" dirty="0" err="1">
                <a:solidFill>
                  <a:srgbClr val="493423"/>
                </a:solidFill>
                <a:latin typeface="#9Slide05 VL Fadilla"/>
              </a:rPr>
              <a:t>hội</a:t>
            </a:r>
            <a:r>
              <a:rPr lang="en-US" sz="4800" dirty="0">
                <a:solidFill>
                  <a:srgbClr val="493423"/>
                </a:solidFill>
                <a:latin typeface="#9Slide05 VL Fadilla"/>
              </a:rPr>
              <a:t> </a:t>
            </a:r>
            <a:r>
              <a:rPr lang="en-US" sz="4800" dirty="0" err="1">
                <a:solidFill>
                  <a:srgbClr val="493423"/>
                </a:solidFill>
                <a:latin typeface="#9Slide05 VL Fadilla"/>
              </a:rPr>
              <a:t>đương</a:t>
            </a:r>
            <a:r>
              <a:rPr lang="en-US" sz="4800" dirty="0">
                <a:solidFill>
                  <a:srgbClr val="493423"/>
                </a:solidFill>
                <a:latin typeface="#9Slide05 VL Fadilla"/>
              </a:rPr>
              <a:t> </a:t>
            </a:r>
            <a:r>
              <a:rPr lang="en-US" sz="4800" dirty="0" err="1">
                <a:solidFill>
                  <a:srgbClr val="493423"/>
                </a:solidFill>
                <a:latin typeface="#9Slide05 VL Fadilla"/>
              </a:rPr>
              <a:t>thời</a:t>
            </a:r>
            <a:r>
              <a:rPr lang="en-US" sz="4800" dirty="0">
                <a:solidFill>
                  <a:srgbClr val="493423"/>
                </a:solidFill>
                <a:latin typeface="#9Slide05 VL Fadilla"/>
              </a:rPr>
              <a:t> </a:t>
            </a:r>
            <a:r>
              <a:rPr lang="en-US" sz="4800" dirty="0" err="1">
                <a:solidFill>
                  <a:srgbClr val="493423"/>
                </a:solidFill>
                <a:latin typeface="#9Slide05 VL Fadilla"/>
              </a:rPr>
              <a:t>nhưng</a:t>
            </a:r>
            <a:r>
              <a:rPr lang="en-US" sz="4800" dirty="0">
                <a:solidFill>
                  <a:srgbClr val="493423"/>
                </a:solidFill>
                <a:latin typeface="#9Slide05 VL Fadilla"/>
              </a:rPr>
              <a:t> </a:t>
            </a:r>
            <a:r>
              <a:rPr lang="en-US" sz="4800" dirty="0" err="1">
                <a:solidFill>
                  <a:srgbClr val="493423"/>
                </a:solidFill>
                <a:latin typeface="#9Slide05 VL Fadilla"/>
              </a:rPr>
              <a:t>vẫn</a:t>
            </a:r>
            <a:r>
              <a:rPr lang="en-US" sz="4800" dirty="0">
                <a:solidFill>
                  <a:srgbClr val="493423"/>
                </a:solidFill>
                <a:latin typeface="#9Slide05 VL Fadilla"/>
              </a:rPr>
              <a:t> </a:t>
            </a:r>
            <a:r>
              <a:rPr lang="en-US" sz="4800" dirty="0" err="1">
                <a:solidFill>
                  <a:srgbClr val="493423"/>
                </a:solidFill>
                <a:latin typeface="#9Slide05 VL Fadilla"/>
              </a:rPr>
              <a:t>có</a:t>
            </a:r>
            <a:r>
              <a:rPr lang="en-US" sz="4800" dirty="0">
                <a:solidFill>
                  <a:srgbClr val="493423"/>
                </a:solidFill>
                <a:latin typeface="#9Slide05 VL Fadilla"/>
              </a:rPr>
              <a:t> </a:t>
            </a:r>
            <a:r>
              <a:rPr lang="en-US" sz="4800" dirty="0" err="1">
                <a:solidFill>
                  <a:srgbClr val="493423"/>
                </a:solidFill>
                <a:latin typeface="#9Slide05 VL Fadilla"/>
              </a:rPr>
              <a:t>tấm</a:t>
            </a:r>
            <a:r>
              <a:rPr lang="en-US" sz="4800" dirty="0">
                <a:solidFill>
                  <a:srgbClr val="493423"/>
                </a:solidFill>
                <a:latin typeface="#9Slide05 VL Fadilla"/>
              </a:rPr>
              <a:t> </a:t>
            </a:r>
            <a:r>
              <a:rPr lang="en-US" sz="4800" dirty="0" err="1">
                <a:solidFill>
                  <a:srgbClr val="493423"/>
                </a:solidFill>
                <a:latin typeface="#9Slide05 VL Fadilla"/>
              </a:rPr>
              <a:t>lòng</a:t>
            </a:r>
            <a:r>
              <a:rPr lang="en-US" sz="4800" dirty="0">
                <a:solidFill>
                  <a:srgbClr val="493423"/>
                </a:solidFill>
                <a:latin typeface="#9Slide05 VL Fadilla"/>
              </a:rPr>
              <a:t> </a:t>
            </a:r>
            <a:r>
              <a:rPr lang="en-US" sz="4800" dirty="0" err="1">
                <a:solidFill>
                  <a:srgbClr val="493423"/>
                </a:solidFill>
                <a:latin typeface="#9Slide05 VL Fadilla"/>
              </a:rPr>
              <a:t>nhân</a:t>
            </a:r>
            <a:r>
              <a:rPr lang="en-US" sz="4800" dirty="0">
                <a:solidFill>
                  <a:srgbClr val="493423"/>
                </a:solidFill>
                <a:latin typeface="#9Slide05 VL Fadilla"/>
              </a:rPr>
              <a:t> </a:t>
            </a:r>
            <a:r>
              <a:rPr lang="en-US" sz="4800" dirty="0" err="1">
                <a:solidFill>
                  <a:srgbClr val="493423"/>
                </a:solidFill>
                <a:latin typeface="#9Slide05 VL Fadilla"/>
              </a:rPr>
              <a:t>hậu</a:t>
            </a:r>
            <a:r>
              <a:rPr lang="en-US" sz="4800" dirty="0">
                <a:solidFill>
                  <a:srgbClr val="493423"/>
                </a:solidFill>
                <a:latin typeface="#9Slide05 VL Fadilla"/>
              </a:rPr>
              <a:t> </a:t>
            </a:r>
            <a:r>
              <a:rPr lang="en-US" sz="4800" dirty="0" err="1">
                <a:solidFill>
                  <a:srgbClr val="493423"/>
                </a:solidFill>
                <a:latin typeface="#9Slide05 VL Fadilla"/>
              </a:rPr>
              <a:t>đáng</a:t>
            </a:r>
            <a:r>
              <a:rPr lang="en-US" sz="4800" dirty="0">
                <a:solidFill>
                  <a:srgbClr val="493423"/>
                </a:solidFill>
                <a:latin typeface="#9Slide05 VL Fadilla"/>
              </a:rPr>
              <a:t> </a:t>
            </a:r>
            <a:r>
              <a:rPr lang="en-US" sz="4800" dirty="0" err="1">
                <a:solidFill>
                  <a:srgbClr val="493423"/>
                </a:solidFill>
                <a:latin typeface="#9Slide05 VL Fadilla"/>
              </a:rPr>
              <a:t>quý</a:t>
            </a:r>
            <a:r>
              <a:rPr lang="en-US" sz="4800" dirty="0">
                <a:solidFill>
                  <a:srgbClr val="493423"/>
                </a:solidFill>
                <a:latin typeface="#9Slide05 VL Fadilla"/>
              </a:rPr>
              <a:t>, </a:t>
            </a:r>
            <a:r>
              <a:rPr lang="en-US" sz="4800" dirty="0" err="1">
                <a:solidFill>
                  <a:srgbClr val="493423"/>
                </a:solidFill>
                <a:latin typeface="#9Slide05 VL Fadilla"/>
              </a:rPr>
              <a:t>có</a:t>
            </a:r>
            <a:r>
              <a:rPr lang="en-US" sz="4800" dirty="0">
                <a:solidFill>
                  <a:srgbClr val="493423"/>
                </a:solidFill>
                <a:latin typeface="#9Slide05 VL Fadilla"/>
              </a:rPr>
              <a:t> </a:t>
            </a:r>
            <a:r>
              <a:rPr lang="en-US" sz="4800" dirty="0" err="1">
                <a:solidFill>
                  <a:srgbClr val="493423"/>
                </a:solidFill>
                <a:latin typeface="#9Slide05 VL Fadilla"/>
              </a:rPr>
              <a:t>cái</a:t>
            </a:r>
            <a:r>
              <a:rPr lang="en-US" sz="4800" dirty="0">
                <a:solidFill>
                  <a:srgbClr val="493423"/>
                </a:solidFill>
                <a:latin typeface="#9Slide05 VL Fadilla"/>
              </a:rPr>
              <a:t> </a:t>
            </a:r>
            <a:r>
              <a:rPr lang="en-US" sz="4800" dirty="0" err="1">
                <a:solidFill>
                  <a:srgbClr val="493423"/>
                </a:solidFill>
                <a:latin typeface="#9Slide05 VL Fadilla"/>
              </a:rPr>
              <a:t>nhìn</a:t>
            </a:r>
            <a:r>
              <a:rPr lang="en-US" sz="4800" dirty="0">
                <a:solidFill>
                  <a:srgbClr val="493423"/>
                </a:solidFill>
                <a:latin typeface="#9Slide05 VL Fadilla"/>
              </a:rPr>
              <a:t> </a:t>
            </a:r>
            <a:r>
              <a:rPr lang="en-US" sz="4800" dirty="0" err="1">
                <a:solidFill>
                  <a:srgbClr val="493423"/>
                </a:solidFill>
                <a:latin typeface="#9Slide05 VL Fadilla"/>
              </a:rPr>
              <a:t>sâu</a:t>
            </a:r>
            <a:r>
              <a:rPr lang="en-US" sz="4800" dirty="0">
                <a:solidFill>
                  <a:srgbClr val="493423"/>
                </a:solidFill>
                <a:latin typeface="#9Slide05 VL Fadilla"/>
              </a:rPr>
              <a:t> </a:t>
            </a:r>
            <a:r>
              <a:rPr lang="en-US" sz="4800" dirty="0" err="1">
                <a:solidFill>
                  <a:srgbClr val="493423"/>
                </a:solidFill>
                <a:latin typeface="#9Slide05 VL Fadilla"/>
              </a:rPr>
              <a:t>sắc</a:t>
            </a:r>
            <a:r>
              <a:rPr lang="en-US" sz="4800" dirty="0">
                <a:solidFill>
                  <a:srgbClr val="493423"/>
                </a:solidFill>
                <a:latin typeface="#9Slide05 VL Fadilla"/>
              </a:rPr>
              <a:t> </a:t>
            </a:r>
            <a:r>
              <a:rPr lang="en-US" sz="4800" dirty="0" err="1">
                <a:solidFill>
                  <a:srgbClr val="493423"/>
                </a:solidFill>
                <a:latin typeface="#9Slide05 VL Fadilla"/>
              </a:rPr>
              <a:t>để</a:t>
            </a:r>
            <a:r>
              <a:rPr lang="en-US" sz="4800" dirty="0">
                <a:solidFill>
                  <a:srgbClr val="493423"/>
                </a:solidFill>
                <a:latin typeface="#9Slide05 VL Fadilla"/>
              </a:rPr>
              <a:t> </a:t>
            </a:r>
            <a:r>
              <a:rPr lang="en-US" sz="4800" dirty="0" err="1">
                <a:solidFill>
                  <a:srgbClr val="493423"/>
                </a:solidFill>
                <a:latin typeface="#9Slide05 VL Fadilla"/>
              </a:rPr>
              <a:t>cảm</a:t>
            </a:r>
            <a:r>
              <a:rPr lang="en-US" sz="4800" dirty="0">
                <a:solidFill>
                  <a:srgbClr val="493423"/>
                </a:solidFill>
                <a:latin typeface="#9Slide05 VL Fadilla"/>
              </a:rPr>
              <a:t> </a:t>
            </a:r>
            <a:r>
              <a:rPr lang="en-US" sz="4800" dirty="0" err="1">
                <a:solidFill>
                  <a:srgbClr val="493423"/>
                </a:solidFill>
                <a:latin typeface="#9Slide05 VL Fadilla"/>
              </a:rPr>
              <a:t>thông</a:t>
            </a:r>
            <a:r>
              <a:rPr lang="en-US" sz="4800" dirty="0">
                <a:solidFill>
                  <a:srgbClr val="493423"/>
                </a:solidFill>
                <a:latin typeface="#9Slide05 VL Fadilla"/>
              </a:rPr>
              <a:t> chia </a:t>
            </a:r>
            <a:r>
              <a:rPr lang="en-US" sz="4800" dirty="0" err="1">
                <a:solidFill>
                  <a:srgbClr val="493423"/>
                </a:solidFill>
                <a:latin typeface="#9Slide05 VL Fadilla"/>
              </a:rPr>
              <a:t>sẻ</a:t>
            </a:r>
            <a:r>
              <a:rPr lang="en-US" sz="4800" dirty="0">
                <a:solidFill>
                  <a:srgbClr val="493423"/>
                </a:solidFill>
                <a:latin typeface="#9Slide05 VL Fadilla"/>
              </a:rPr>
              <a:t> </a:t>
            </a:r>
            <a:r>
              <a:rPr lang="en-US" sz="4800" dirty="0" err="1">
                <a:solidFill>
                  <a:srgbClr val="493423"/>
                </a:solidFill>
                <a:latin typeface="#9Slide05 VL Fadilla"/>
              </a:rPr>
              <a:t>và</a:t>
            </a:r>
            <a:r>
              <a:rPr lang="en-US" sz="4800" dirty="0">
                <a:solidFill>
                  <a:srgbClr val="493423"/>
                </a:solidFill>
                <a:latin typeface="#9Slide05 VL Fadilla"/>
              </a:rPr>
              <a:t> </a:t>
            </a:r>
            <a:r>
              <a:rPr lang="en-US" sz="4800" dirty="0" err="1">
                <a:solidFill>
                  <a:srgbClr val="493423"/>
                </a:solidFill>
                <a:latin typeface="#9Slide05 VL Fadilla"/>
              </a:rPr>
              <a:t>quý</a:t>
            </a:r>
            <a:r>
              <a:rPr lang="en-US" sz="4800" dirty="0">
                <a:solidFill>
                  <a:srgbClr val="493423"/>
                </a:solidFill>
                <a:latin typeface="#9Slide05 VL Fadilla"/>
              </a:rPr>
              <a:t> </a:t>
            </a:r>
            <a:r>
              <a:rPr lang="en-US" sz="4800" dirty="0" err="1">
                <a:solidFill>
                  <a:srgbClr val="493423"/>
                </a:solidFill>
                <a:latin typeface="#9Slide05 VL Fadilla"/>
              </a:rPr>
              <a:t>trọng</a:t>
            </a:r>
            <a:r>
              <a:rPr lang="en-US" sz="4800" dirty="0">
                <a:solidFill>
                  <a:srgbClr val="493423"/>
                </a:solidFill>
                <a:latin typeface="#9Slide05 VL Fadilla"/>
              </a:rPr>
              <a:t> </a:t>
            </a:r>
            <a:r>
              <a:rPr lang="en-US" sz="4800" dirty="0" err="1">
                <a:solidFill>
                  <a:srgbClr val="493423"/>
                </a:solidFill>
                <a:latin typeface="#9Slide05 VL Fadilla"/>
              </a:rPr>
              <a:t>một</a:t>
            </a:r>
            <a:r>
              <a:rPr lang="en-US" sz="4800" dirty="0">
                <a:solidFill>
                  <a:srgbClr val="493423"/>
                </a:solidFill>
                <a:latin typeface="#9Slide05 VL Fadilla"/>
              </a:rPr>
              <a:t> </a:t>
            </a:r>
            <a:r>
              <a:rPr lang="en-US" sz="4800" dirty="0" err="1">
                <a:solidFill>
                  <a:srgbClr val="493423"/>
                </a:solidFill>
                <a:latin typeface="#9Slide05 VL Fadilla"/>
              </a:rPr>
              <a:t>người</a:t>
            </a:r>
            <a:r>
              <a:rPr lang="en-US" sz="4800" dirty="0">
                <a:solidFill>
                  <a:srgbClr val="493423"/>
                </a:solidFill>
                <a:latin typeface="#9Slide05 VL Fadilla"/>
              </a:rPr>
              <a:t> </a:t>
            </a:r>
            <a:r>
              <a:rPr lang="en-US" sz="4800" dirty="0" err="1">
                <a:solidFill>
                  <a:srgbClr val="493423"/>
                </a:solidFill>
                <a:latin typeface="#9Slide05 VL Fadilla"/>
              </a:rPr>
              <a:t>chất</a:t>
            </a:r>
            <a:r>
              <a:rPr lang="en-US" sz="4800" dirty="0">
                <a:solidFill>
                  <a:srgbClr val="493423"/>
                </a:solidFill>
                <a:latin typeface="#9Slide05 VL Fadilla"/>
              </a:rPr>
              <a:t> </a:t>
            </a:r>
            <a:r>
              <a:rPr lang="en-US" sz="4800" dirty="0" err="1">
                <a:solidFill>
                  <a:srgbClr val="493423"/>
                </a:solidFill>
                <a:latin typeface="#9Slide05 VL Fadilla"/>
              </a:rPr>
              <a:t>phác</a:t>
            </a:r>
            <a:r>
              <a:rPr lang="en-US" sz="4800" dirty="0">
                <a:solidFill>
                  <a:srgbClr val="493423"/>
                </a:solidFill>
                <a:latin typeface="#9Slide05 VL Fadilla"/>
              </a:rPr>
              <a:t> </a:t>
            </a:r>
            <a:r>
              <a:rPr lang="en-US" sz="4800" dirty="0" err="1">
                <a:solidFill>
                  <a:srgbClr val="493423"/>
                </a:solidFill>
                <a:latin typeface="#9Slide05 VL Fadilla"/>
              </a:rPr>
              <a:t>thật</a:t>
            </a:r>
            <a:r>
              <a:rPr lang="en-US" sz="4800" dirty="0">
                <a:solidFill>
                  <a:srgbClr val="493423"/>
                </a:solidFill>
                <a:latin typeface="#9Slide05 VL Fadilla"/>
              </a:rPr>
              <a:t> </a:t>
            </a:r>
            <a:r>
              <a:rPr lang="en-US" sz="4800" dirty="0" err="1">
                <a:solidFill>
                  <a:srgbClr val="493423"/>
                </a:solidFill>
                <a:latin typeface="#9Slide05 VL Fadilla"/>
              </a:rPr>
              <a:t>thà</a:t>
            </a:r>
            <a:r>
              <a:rPr lang="en-US" sz="4800" dirty="0">
                <a:solidFill>
                  <a:srgbClr val="493423"/>
                </a:solidFill>
                <a:latin typeface="#9Slide05 VL Fadilla"/>
              </a:rPr>
              <a:t> </a:t>
            </a:r>
            <a:r>
              <a:rPr lang="en-US" sz="4800" dirty="0" err="1">
                <a:solidFill>
                  <a:srgbClr val="493423"/>
                </a:solidFill>
                <a:latin typeface="#9Slide05 VL Fadilla"/>
              </a:rPr>
              <a:t>như</a:t>
            </a:r>
            <a:r>
              <a:rPr lang="en-US" sz="4800" dirty="0">
                <a:solidFill>
                  <a:srgbClr val="493423"/>
                </a:solidFill>
                <a:latin typeface="#9Slide05 VL Fadilla"/>
              </a:rPr>
              <a:t> </a:t>
            </a:r>
            <a:r>
              <a:rPr lang="en-US" sz="4800" dirty="0" err="1">
                <a:solidFill>
                  <a:srgbClr val="493423"/>
                </a:solidFill>
                <a:latin typeface="#9Slide05 VL Fadilla"/>
              </a:rPr>
              <a:t>lão</a:t>
            </a:r>
            <a:r>
              <a:rPr lang="en-US" sz="4800" dirty="0">
                <a:solidFill>
                  <a:srgbClr val="493423"/>
                </a:solidFill>
                <a:latin typeface="#9Slide05 VL Fadilla"/>
              </a:rPr>
              <a:t> </a:t>
            </a:r>
            <a:r>
              <a:rPr lang="en-US" sz="4800" dirty="0" err="1">
                <a:solidFill>
                  <a:srgbClr val="493423"/>
                </a:solidFill>
                <a:latin typeface="#9Slide05 VL Fadilla"/>
              </a:rPr>
              <a:t>Hạc</a:t>
            </a:r>
            <a:r>
              <a:rPr lang="en-US" sz="4800" dirty="0">
                <a:solidFill>
                  <a:srgbClr val="493423"/>
                </a:solidFill>
                <a:latin typeface="#9Slide05 VL Fadill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10" name="Freeform 10"/>
          <p:cNvSpPr/>
          <p:nvPr/>
        </p:nvSpPr>
        <p:spPr>
          <a:xfrm>
            <a:off x="495166" y="3976447"/>
            <a:ext cx="4441310" cy="4396897"/>
          </a:xfrm>
          <a:custGeom>
            <a:avLst/>
            <a:gdLst/>
            <a:ahLst/>
            <a:cxnLst/>
            <a:rect l="l" t="t" r="r" b="b"/>
            <a:pathLst>
              <a:path w="4441310" h="4396897">
                <a:moveTo>
                  <a:pt x="0" y="0"/>
                </a:moveTo>
                <a:lnTo>
                  <a:pt x="4441310" y="0"/>
                </a:lnTo>
                <a:lnTo>
                  <a:pt x="4441310" y="4396898"/>
                </a:lnTo>
                <a:lnTo>
                  <a:pt x="0" y="4396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1966084" y="904875"/>
            <a:ext cx="4206116" cy="816609"/>
          </a:xfrm>
          <a:prstGeom prst="rect">
            <a:avLst/>
          </a:prstGeom>
        </p:spPr>
        <p:txBody>
          <a:bodyPr wrap="square" lIns="0" tIns="0" rIns="0" bIns="0" rtlCol="0" anchor="t">
            <a:spAutoFit/>
          </a:bodyPr>
          <a:lstStyle/>
          <a:p>
            <a:pPr algn="ctr">
              <a:lnSpc>
                <a:spcPts val="6440"/>
              </a:lnSpc>
              <a:spcBef>
                <a:spcPct val="0"/>
              </a:spcBef>
            </a:pPr>
            <a:r>
              <a:rPr lang="en-US" sz="4600" dirty="0">
                <a:solidFill>
                  <a:srgbClr val="493423"/>
                </a:solidFill>
                <a:latin typeface="#9Slide05 Aphrodite Pro"/>
              </a:rPr>
              <a:t>d. </a:t>
            </a:r>
            <a:r>
              <a:rPr lang="en-US" sz="4600" dirty="0" err="1">
                <a:solidFill>
                  <a:srgbClr val="493423"/>
                </a:solidFill>
                <a:latin typeface="#9Slide05 Aphrodite Pro"/>
              </a:rPr>
              <a:t>Nghệ</a:t>
            </a:r>
            <a:r>
              <a:rPr lang="en-US" sz="4600" dirty="0">
                <a:solidFill>
                  <a:srgbClr val="493423"/>
                </a:solidFill>
                <a:latin typeface="#9Slide05 Aphrodite Pro"/>
              </a:rPr>
              <a:t> </a:t>
            </a:r>
            <a:r>
              <a:rPr lang="en-US" sz="4600" dirty="0" err="1">
                <a:solidFill>
                  <a:srgbClr val="493423"/>
                </a:solidFill>
                <a:latin typeface="#9Slide05 Aphrodite Pro"/>
              </a:rPr>
              <a:t>thuật</a:t>
            </a:r>
            <a:endParaRPr lang="en-US" sz="4600" dirty="0">
              <a:solidFill>
                <a:srgbClr val="493423"/>
              </a:solidFill>
              <a:latin typeface="#9Slide05 Aphrodite Pro"/>
            </a:endParaRPr>
          </a:p>
        </p:txBody>
      </p:sp>
      <p:sp>
        <p:nvSpPr>
          <p:cNvPr id="12" name="TextBox 12"/>
          <p:cNvSpPr txBox="1"/>
          <p:nvPr/>
        </p:nvSpPr>
        <p:spPr>
          <a:xfrm>
            <a:off x="1028700" y="4549024"/>
            <a:ext cx="3490224" cy="3313430"/>
          </a:xfrm>
          <a:prstGeom prst="rect">
            <a:avLst/>
          </a:prstGeom>
        </p:spPr>
        <p:txBody>
          <a:bodyPr lIns="0" tIns="0" rIns="0" bIns="0" rtlCol="0" anchor="t">
            <a:spAutoFit/>
          </a:bodyPr>
          <a:lstStyle/>
          <a:p>
            <a:pPr algn="ctr">
              <a:lnSpc>
                <a:spcPts val="5319"/>
              </a:lnSpc>
              <a:spcBef>
                <a:spcPct val="0"/>
              </a:spcBef>
            </a:pPr>
            <a:r>
              <a:rPr lang="en-US" sz="3799" dirty="0" err="1">
                <a:solidFill>
                  <a:srgbClr val="493423"/>
                </a:solidFill>
                <a:latin typeface="Roboto Condensed"/>
              </a:rPr>
              <a:t>Trần</a:t>
            </a:r>
            <a:r>
              <a:rPr lang="en-US" sz="3799" dirty="0">
                <a:solidFill>
                  <a:srgbClr val="493423"/>
                </a:solidFill>
                <a:latin typeface="Roboto Condensed"/>
              </a:rPr>
              <a:t> </a:t>
            </a:r>
            <a:r>
              <a:rPr lang="en-US" sz="3799" dirty="0" err="1">
                <a:solidFill>
                  <a:srgbClr val="493423"/>
                </a:solidFill>
                <a:latin typeface="Roboto Condensed"/>
              </a:rPr>
              <a:t>thuật</a:t>
            </a:r>
            <a:r>
              <a:rPr lang="en-US" sz="3799" dirty="0">
                <a:solidFill>
                  <a:srgbClr val="493423"/>
                </a:solidFill>
                <a:latin typeface="Roboto Condensed"/>
              </a:rPr>
              <a:t> </a:t>
            </a:r>
            <a:r>
              <a:rPr lang="en-US" sz="3799" dirty="0" err="1">
                <a:solidFill>
                  <a:srgbClr val="493423"/>
                </a:solidFill>
                <a:latin typeface="Roboto Condensed"/>
              </a:rPr>
              <a:t>bằng</a:t>
            </a:r>
            <a:r>
              <a:rPr lang="en-US" sz="3799" dirty="0">
                <a:solidFill>
                  <a:srgbClr val="493423"/>
                </a:solidFill>
                <a:latin typeface="Roboto Condensed"/>
              </a:rPr>
              <a:t> </a:t>
            </a:r>
            <a:r>
              <a:rPr lang="en-US" sz="3799" dirty="0" err="1">
                <a:solidFill>
                  <a:srgbClr val="493423"/>
                </a:solidFill>
                <a:latin typeface="Roboto Condensed"/>
              </a:rPr>
              <a:t>ngôi</a:t>
            </a:r>
            <a:r>
              <a:rPr lang="en-US" sz="3799" dirty="0">
                <a:solidFill>
                  <a:srgbClr val="493423"/>
                </a:solidFill>
                <a:latin typeface="Roboto Condensed"/>
              </a:rPr>
              <a:t> </a:t>
            </a:r>
            <a:r>
              <a:rPr lang="en-US" sz="3799" dirty="0" err="1">
                <a:solidFill>
                  <a:srgbClr val="493423"/>
                </a:solidFill>
                <a:latin typeface="Roboto Condensed"/>
              </a:rPr>
              <a:t>thứ</a:t>
            </a:r>
            <a:r>
              <a:rPr lang="en-US" sz="3799" dirty="0">
                <a:solidFill>
                  <a:srgbClr val="493423"/>
                </a:solidFill>
                <a:latin typeface="Roboto Condensed"/>
              </a:rPr>
              <a:t> </a:t>
            </a:r>
            <a:r>
              <a:rPr lang="en-US" sz="3799" dirty="0" err="1">
                <a:solidFill>
                  <a:srgbClr val="493423"/>
                </a:solidFill>
                <a:latin typeface="Roboto Condensed"/>
              </a:rPr>
              <a:t>nhất</a:t>
            </a:r>
            <a:r>
              <a:rPr lang="en-US" sz="3799" dirty="0">
                <a:solidFill>
                  <a:srgbClr val="493423"/>
                </a:solidFill>
                <a:latin typeface="Roboto Condensed"/>
              </a:rPr>
              <a:t> </a:t>
            </a:r>
            <a:r>
              <a:rPr lang="en-US" sz="3799" dirty="0" err="1">
                <a:solidFill>
                  <a:srgbClr val="493423"/>
                </a:solidFill>
                <a:latin typeface="Roboto Condensed"/>
              </a:rPr>
              <a:t>gián</a:t>
            </a:r>
            <a:r>
              <a:rPr lang="en-US" sz="3799" dirty="0">
                <a:solidFill>
                  <a:srgbClr val="493423"/>
                </a:solidFill>
                <a:latin typeface="Roboto Condensed"/>
              </a:rPr>
              <a:t> </a:t>
            </a:r>
            <a:r>
              <a:rPr lang="en-US" sz="3799" dirty="0" err="1">
                <a:solidFill>
                  <a:srgbClr val="493423"/>
                </a:solidFill>
                <a:latin typeface="Roboto Condensed"/>
              </a:rPr>
              <a:t>tiếp</a:t>
            </a:r>
            <a:r>
              <a:rPr lang="en-US" sz="3799" dirty="0">
                <a:solidFill>
                  <a:srgbClr val="493423"/>
                </a:solidFill>
                <a:latin typeface="Roboto Condensed"/>
              </a:rPr>
              <a:t> (</a:t>
            </a:r>
            <a:r>
              <a:rPr lang="en-US" sz="3799" dirty="0" err="1">
                <a:solidFill>
                  <a:srgbClr val="493423"/>
                </a:solidFill>
                <a:latin typeface="Roboto Condensed"/>
              </a:rPr>
              <a:t>điểm</a:t>
            </a:r>
            <a:r>
              <a:rPr lang="en-US" sz="3799" dirty="0">
                <a:solidFill>
                  <a:srgbClr val="493423"/>
                </a:solidFill>
                <a:latin typeface="Roboto Condensed"/>
              </a:rPr>
              <a:t> </a:t>
            </a:r>
            <a:r>
              <a:rPr lang="en-US" sz="3799" dirty="0" err="1">
                <a:solidFill>
                  <a:srgbClr val="493423"/>
                </a:solidFill>
                <a:latin typeface="Roboto Condensed"/>
              </a:rPr>
              <a:t>nhìn</a:t>
            </a:r>
            <a:r>
              <a:rPr lang="en-US" sz="3799" dirty="0">
                <a:solidFill>
                  <a:srgbClr val="493423"/>
                </a:solidFill>
                <a:latin typeface="Roboto Condensed"/>
              </a:rPr>
              <a:t> </a:t>
            </a:r>
            <a:r>
              <a:rPr lang="en-US" sz="3799" dirty="0" err="1">
                <a:solidFill>
                  <a:srgbClr val="493423"/>
                </a:solidFill>
                <a:latin typeface="Roboto Condensed"/>
              </a:rPr>
              <a:t>từ</a:t>
            </a:r>
            <a:r>
              <a:rPr lang="en-US" sz="3799" dirty="0">
                <a:solidFill>
                  <a:srgbClr val="493423"/>
                </a:solidFill>
                <a:latin typeface="Roboto Condensed"/>
              </a:rPr>
              <a:t> </a:t>
            </a:r>
            <a:r>
              <a:rPr lang="en-US" sz="3799" dirty="0" err="1">
                <a:solidFill>
                  <a:srgbClr val="493423"/>
                </a:solidFill>
                <a:latin typeface="Roboto Condensed"/>
              </a:rPr>
              <a:t>người</a:t>
            </a:r>
            <a:r>
              <a:rPr lang="en-US" sz="3799" dirty="0">
                <a:solidFill>
                  <a:srgbClr val="493423"/>
                </a:solidFill>
                <a:latin typeface="Roboto Condensed"/>
              </a:rPr>
              <a:t> </a:t>
            </a:r>
            <a:r>
              <a:rPr lang="en-US" sz="3799" dirty="0" err="1">
                <a:solidFill>
                  <a:srgbClr val="493423"/>
                </a:solidFill>
                <a:latin typeface="Roboto Condensed"/>
              </a:rPr>
              <a:t>chứng</a:t>
            </a:r>
            <a:r>
              <a:rPr lang="en-US" sz="3799" dirty="0">
                <a:solidFill>
                  <a:srgbClr val="493423"/>
                </a:solidFill>
                <a:latin typeface="Roboto Condensed"/>
              </a:rPr>
              <a:t> </a:t>
            </a:r>
            <a:r>
              <a:rPr lang="en-US" sz="3799" dirty="0" err="1">
                <a:solidFill>
                  <a:srgbClr val="493423"/>
                </a:solidFill>
                <a:latin typeface="Roboto Condensed"/>
              </a:rPr>
              <a:t>kiến</a:t>
            </a:r>
            <a:r>
              <a:rPr lang="en-US" sz="3799" dirty="0">
                <a:solidFill>
                  <a:srgbClr val="493423"/>
                </a:solidFill>
                <a:latin typeface="Roboto Condensed"/>
              </a:rPr>
              <a:t>: </a:t>
            </a:r>
            <a:r>
              <a:rPr lang="en-US" sz="3799" dirty="0" err="1">
                <a:solidFill>
                  <a:srgbClr val="493423"/>
                </a:solidFill>
                <a:latin typeface="Roboto Condensed"/>
              </a:rPr>
              <a:t>ông</a:t>
            </a:r>
            <a:r>
              <a:rPr lang="en-US" sz="3799" dirty="0">
                <a:solidFill>
                  <a:srgbClr val="493423"/>
                </a:solidFill>
                <a:latin typeface="Roboto Condensed"/>
              </a:rPr>
              <a:t> </a:t>
            </a:r>
            <a:r>
              <a:rPr lang="en-US" sz="3799" dirty="0" err="1">
                <a:solidFill>
                  <a:srgbClr val="493423"/>
                </a:solidFill>
                <a:latin typeface="Roboto Condensed"/>
              </a:rPr>
              <a:t>giáo</a:t>
            </a:r>
            <a:r>
              <a:rPr lang="en-US" sz="3799" dirty="0">
                <a:solidFill>
                  <a:srgbClr val="493423"/>
                </a:solidFill>
                <a:latin typeface="Roboto Condensed"/>
              </a:rPr>
              <a:t>).</a:t>
            </a:r>
          </a:p>
        </p:txBody>
      </p:sp>
      <p:sp>
        <p:nvSpPr>
          <p:cNvPr id="13" name="Freeform 13"/>
          <p:cNvSpPr/>
          <p:nvPr/>
        </p:nvSpPr>
        <p:spPr>
          <a:xfrm>
            <a:off x="5279461" y="2154440"/>
            <a:ext cx="4061067" cy="4020456"/>
          </a:xfrm>
          <a:custGeom>
            <a:avLst/>
            <a:gdLst/>
            <a:ahLst/>
            <a:cxnLst/>
            <a:rect l="l" t="t" r="r" b="b"/>
            <a:pathLst>
              <a:path w="4061067" h="4020456">
                <a:moveTo>
                  <a:pt x="0" y="0"/>
                </a:moveTo>
                <a:lnTo>
                  <a:pt x="4061067" y="0"/>
                </a:lnTo>
                <a:lnTo>
                  <a:pt x="4061067" y="4020456"/>
                </a:lnTo>
                <a:lnTo>
                  <a:pt x="0" y="4020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5902173" y="3272393"/>
            <a:ext cx="2815642" cy="1979930"/>
          </a:xfrm>
          <a:prstGeom prst="rect">
            <a:avLst/>
          </a:prstGeom>
        </p:spPr>
        <p:txBody>
          <a:bodyPr lIns="0" tIns="0" rIns="0" bIns="0" rtlCol="0" anchor="t">
            <a:spAutoFit/>
          </a:bodyPr>
          <a:lstStyle/>
          <a:p>
            <a:pPr algn="ctr">
              <a:lnSpc>
                <a:spcPts val="5319"/>
              </a:lnSpc>
              <a:spcBef>
                <a:spcPct val="0"/>
              </a:spcBef>
            </a:pPr>
            <a:r>
              <a:rPr lang="en-US" sz="3799" dirty="0" err="1">
                <a:solidFill>
                  <a:srgbClr val="493423"/>
                </a:solidFill>
                <a:latin typeface="Roboto Condensed"/>
              </a:rPr>
              <a:t>Nghệ</a:t>
            </a:r>
            <a:r>
              <a:rPr lang="en-US" sz="3799" dirty="0">
                <a:solidFill>
                  <a:srgbClr val="493423"/>
                </a:solidFill>
                <a:latin typeface="Roboto Condensed"/>
              </a:rPr>
              <a:t> </a:t>
            </a:r>
            <a:r>
              <a:rPr lang="en-US" sz="3799" dirty="0" err="1">
                <a:solidFill>
                  <a:srgbClr val="493423"/>
                </a:solidFill>
                <a:latin typeface="Roboto Condensed"/>
              </a:rPr>
              <a:t>thuật</a:t>
            </a:r>
            <a:r>
              <a:rPr lang="en-US" sz="3799" dirty="0">
                <a:solidFill>
                  <a:srgbClr val="493423"/>
                </a:solidFill>
                <a:latin typeface="Roboto Condensed"/>
              </a:rPr>
              <a:t> </a:t>
            </a:r>
            <a:r>
              <a:rPr lang="en-US" sz="3799" dirty="0" err="1">
                <a:solidFill>
                  <a:srgbClr val="493423"/>
                </a:solidFill>
                <a:latin typeface="Roboto Condensed"/>
              </a:rPr>
              <a:t>khắc</a:t>
            </a:r>
            <a:r>
              <a:rPr lang="en-US" sz="3799" dirty="0">
                <a:solidFill>
                  <a:srgbClr val="493423"/>
                </a:solidFill>
                <a:latin typeface="Roboto Condensed"/>
              </a:rPr>
              <a:t> </a:t>
            </a:r>
            <a:r>
              <a:rPr lang="en-US" sz="3799" dirty="0" err="1">
                <a:solidFill>
                  <a:srgbClr val="493423"/>
                </a:solidFill>
                <a:latin typeface="Roboto Condensed"/>
              </a:rPr>
              <a:t>họa</a:t>
            </a:r>
            <a:r>
              <a:rPr lang="en-US" sz="3799" dirty="0">
                <a:solidFill>
                  <a:srgbClr val="493423"/>
                </a:solidFill>
                <a:latin typeface="Roboto Condensed"/>
              </a:rPr>
              <a:t> </a:t>
            </a:r>
            <a:r>
              <a:rPr lang="en-US" sz="3799" dirty="0" err="1">
                <a:solidFill>
                  <a:srgbClr val="493423"/>
                </a:solidFill>
                <a:latin typeface="Roboto Condensed"/>
              </a:rPr>
              <a:t>nhân</a:t>
            </a:r>
            <a:r>
              <a:rPr lang="en-US" sz="3799" dirty="0">
                <a:solidFill>
                  <a:srgbClr val="493423"/>
                </a:solidFill>
                <a:latin typeface="Roboto Condensed"/>
              </a:rPr>
              <a:t> </a:t>
            </a:r>
            <a:r>
              <a:rPr lang="en-US" sz="3799" dirty="0" err="1">
                <a:solidFill>
                  <a:srgbClr val="493423"/>
                </a:solidFill>
                <a:latin typeface="Roboto Condensed"/>
              </a:rPr>
              <a:t>vật</a:t>
            </a:r>
            <a:r>
              <a:rPr lang="en-US" sz="3799" dirty="0">
                <a:solidFill>
                  <a:srgbClr val="493423"/>
                </a:solidFill>
                <a:latin typeface="Roboto Condensed"/>
              </a:rPr>
              <a:t> </a:t>
            </a:r>
            <a:r>
              <a:rPr lang="en-US" sz="3799" dirty="0" err="1">
                <a:solidFill>
                  <a:srgbClr val="493423"/>
                </a:solidFill>
                <a:latin typeface="Roboto Condensed"/>
              </a:rPr>
              <a:t>tài</a:t>
            </a:r>
            <a:r>
              <a:rPr lang="en-US" sz="3799" dirty="0">
                <a:solidFill>
                  <a:srgbClr val="493423"/>
                </a:solidFill>
                <a:latin typeface="Roboto Condensed"/>
              </a:rPr>
              <a:t> </a:t>
            </a:r>
            <a:r>
              <a:rPr lang="en-US" sz="3799" dirty="0" err="1">
                <a:solidFill>
                  <a:srgbClr val="493423"/>
                </a:solidFill>
                <a:latin typeface="Roboto Condensed"/>
              </a:rPr>
              <a:t>tình</a:t>
            </a:r>
            <a:r>
              <a:rPr lang="en-US" sz="3799" dirty="0">
                <a:solidFill>
                  <a:srgbClr val="493423"/>
                </a:solidFill>
                <a:latin typeface="Roboto Condensed"/>
              </a:rPr>
              <a:t>. </a:t>
            </a:r>
          </a:p>
        </p:txBody>
      </p:sp>
      <p:sp>
        <p:nvSpPr>
          <p:cNvPr id="15" name="Freeform 15"/>
          <p:cNvSpPr/>
          <p:nvPr/>
        </p:nvSpPr>
        <p:spPr>
          <a:xfrm>
            <a:off x="12827917" y="1039160"/>
            <a:ext cx="4595040" cy="4549090"/>
          </a:xfrm>
          <a:custGeom>
            <a:avLst/>
            <a:gdLst/>
            <a:ahLst/>
            <a:cxnLst/>
            <a:rect l="l" t="t" r="r" b="b"/>
            <a:pathLst>
              <a:path w="4595040" h="4549090">
                <a:moveTo>
                  <a:pt x="0" y="0"/>
                </a:moveTo>
                <a:lnTo>
                  <a:pt x="4595040" y="0"/>
                </a:lnTo>
                <a:lnTo>
                  <a:pt x="4595040" y="4549090"/>
                </a:lnTo>
                <a:lnTo>
                  <a:pt x="0" y="4549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13739040" y="1830071"/>
            <a:ext cx="3097916" cy="3313429"/>
          </a:xfrm>
          <a:prstGeom prst="rect">
            <a:avLst/>
          </a:prstGeom>
        </p:spPr>
        <p:txBody>
          <a:bodyPr lIns="0" tIns="0" rIns="0" bIns="0" rtlCol="0" anchor="t">
            <a:spAutoFit/>
          </a:bodyPr>
          <a:lstStyle/>
          <a:p>
            <a:pPr algn="ctr">
              <a:lnSpc>
                <a:spcPts val="5320"/>
              </a:lnSpc>
              <a:spcBef>
                <a:spcPct val="0"/>
              </a:spcBef>
            </a:pPr>
            <a:r>
              <a:rPr lang="en-US" sz="3800" dirty="0" err="1">
                <a:solidFill>
                  <a:srgbClr val="493423"/>
                </a:solidFill>
                <a:latin typeface="Roboto Condensed"/>
              </a:rPr>
              <a:t>Ngôn</a:t>
            </a:r>
            <a:r>
              <a:rPr lang="en-US" sz="3800" dirty="0">
                <a:solidFill>
                  <a:srgbClr val="493423"/>
                </a:solidFill>
                <a:latin typeface="Roboto Condensed"/>
              </a:rPr>
              <a:t> </a:t>
            </a:r>
            <a:r>
              <a:rPr lang="en-US" sz="3800" dirty="0" err="1">
                <a:solidFill>
                  <a:srgbClr val="493423"/>
                </a:solidFill>
                <a:latin typeface="Roboto Condensed"/>
              </a:rPr>
              <a:t>ngữ</a:t>
            </a:r>
            <a:r>
              <a:rPr lang="en-US" sz="3800" dirty="0">
                <a:solidFill>
                  <a:srgbClr val="493423"/>
                </a:solidFill>
                <a:latin typeface="Roboto Condensed"/>
              </a:rPr>
              <a:t>: </a:t>
            </a:r>
            <a:r>
              <a:rPr lang="en-US" sz="3800" dirty="0" err="1">
                <a:solidFill>
                  <a:srgbClr val="493423"/>
                </a:solidFill>
                <a:latin typeface="Roboto Condensed"/>
              </a:rPr>
              <a:t>cô</a:t>
            </a:r>
            <a:r>
              <a:rPr lang="en-US" sz="3800" dirty="0">
                <a:solidFill>
                  <a:srgbClr val="493423"/>
                </a:solidFill>
                <a:latin typeface="Roboto Condensed"/>
              </a:rPr>
              <a:t> </a:t>
            </a:r>
            <a:r>
              <a:rPr lang="en-US" sz="3800" dirty="0" err="1">
                <a:solidFill>
                  <a:srgbClr val="493423"/>
                </a:solidFill>
                <a:latin typeface="Roboto Condensed"/>
              </a:rPr>
              <a:t>đọng</a:t>
            </a:r>
            <a:r>
              <a:rPr lang="en-US" sz="3800" dirty="0">
                <a:solidFill>
                  <a:srgbClr val="493423"/>
                </a:solidFill>
                <a:latin typeface="Roboto Condensed"/>
              </a:rPr>
              <a:t>, </a:t>
            </a:r>
            <a:r>
              <a:rPr lang="en-US" sz="3800" dirty="0" err="1">
                <a:solidFill>
                  <a:srgbClr val="493423"/>
                </a:solidFill>
                <a:latin typeface="Roboto Condensed"/>
              </a:rPr>
              <a:t>ngôn</a:t>
            </a:r>
            <a:r>
              <a:rPr lang="en-US" sz="3800" dirty="0">
                <a:solidFill>
                  <a:srgbClr val="493423"/>
                </a:solidFill>
                <a:latin typeface="Roboto Condensed"/>
              </a:rPr>
              <a:t> </a:t>
            </a:r>
            <a:r>
              <a:rPr lang="en-US" sz="3800" dirty="0" err="1">
                <a:solidFill>
                  <a:srgbClr val="493423"/>
                </a:solidFill>
                <a:latin typeface="Roboto Condensed"/>
              </a:rPr>
              <a:t>ngữ</a:t>
            </a:r>
            <a:r>
              <a:rPr lang="en-US" sz="3800" dirty="0">
                <a:solidFill>
                  <a:srgbClr val="493423"/>
                </a:solidFill>
                <a:latin typeface="Roboto Condensed"/>
              </a:rPr>
              <a:t> </a:t>
            </a:r>
            <a:r>
              <a:rPr lang="en-US" sz="3800" dirty="0" err="1">
                <a:solidFill>
                  <a:srgbClr val="493423"/>
                </a:solidFill>
                <a:latin typeface="Roboto Condensed"/>
              </a:rPr>
              <a:t>đối</a:t>
            </a:r>
            <a:r>
              <a:rPr lang="en-US" sz="3800" dirty="0">
                <a:solidFill>
                  <a:srgbClr val="493423"/>
                </a:solidFill>
                <a:latin typeface="Roboto Condensed"/>
              </a:rPr>
              <a:t> </a:t>
            </a:r>
            <a:r>
              <a:rPr lang="en-US" sz="3800" dirty="0" err="1">
                <a:solidFill>
                  <a:srgbClr val="493423"/>
                </a:solidFill>
                <a:latin typeface="Roboto Condensed"/>
              </a:rPr>
              <a:t>thoại</a:t>
            </a:r>
            <a:r>
              <a:rPr lang="en-US" sz="3800" dirty="0">
                <a:solidFill>
                  <a:srgbClr val="493423"/>
                </a:solidFill>
                <a:latin typeface="Roboto Condensed"/>
              </a:rPr>
              <a:t> </a:t>
            </a:r>
            <a:r>
              <a:rPr lang="en-US" sz="3800" dirty="0" err="1">
                <a:solidFill>
                  <a:srgbClr val="493423"/>
                </a:solidFill>
                <a:latin typeface="Roboto Condensed"/>
              </a:rPr>
              <a:t>và</a:t>
            </a:r>
            <a:r>
              <a:rPr lang="en-US" sz="3800" dirty="0">
                <a:solidFill>
                  <a:srgbClr val="493423"/>
                </a:solidFill>
                <a:latin typeface="Roboto Condensed"/>
              </a:rPr>
              <a:t> </a:t>
            </a:r>
            <a:r>
              <a:rPr lang="en-US" sz="3800" dirty="0" err="1">
                <a:solidFill>
                  <a:srgbClr val="493423"/>
                </a:solidFill>
                <a:latin typeface="Roboto Condensed"/>
              </a:rPr>
              <a:t>độc</a:t>
            </a:r>
            <a:r>
              <a:rPr lang="en-US" sz="3800" dirty="0">
                <a:solidFill>
                  <a:srgbClr val="493423"/>
                </a:solidFill>
                <a:latin typeface="Roboto Condensed"/>
              </a:rPr>
              <a:t> </a:t>
            </a:r>
            <a:r>
              <a:rPr lang="en-US" sz="3800" dirty="0" err="1">
                <a:solidFill>
                  <a:srgbClr val="493423"/>
                </a:solidFill>
                <a:latin typeface="Roboto Condensed"/>
              </a:rPr>
              <a:t>thoại</a:t>
            </a:r>
            <a:r>
              <a:rPr lang="en-US" sz="3800" dirty="0">
                <a:solidFill>
                  <a:srgbClr val="493423"/>
                </a:solidFill>
                <a:latin typeface="Roboto Condensed"/>
              </a:rPr>
              <a:t> </a:t>
            </a:r>
            <a:r>
              <a:rPr lang="en-US" sz="3800" dirty="0" err="1">
                <a:solidFill>
                  <a:srgbClr val="493423"/>
                </a:solidFill>
                <a:latin typeface="Roboto Condensed"/>
              </a:rPr>
              <a:t>đầy</a:t>
            </a:r>
            <a:r>
              <a:rPr lang="en-US" sz="3800" dirty="0">
                <a:solidFill>
                  <a:srgbClr val="493423"/>
                </a:solidFill>
                <a:latin typeface="Roboto Condensed"/>
              </a:rPr>
              <a:t> </a:t>
            </a:r>
            <a:r>
              <a:rPr lang="en-US" sz="3800" dirty="0" err="1">
                <a:solidFill>
                  <a:srgbClr val="493423"/>
                </a:solidFill>
                <a:latin typeface="Roboto Condensed"/>
              </a:rPr>
              <a:t>chất</a:t>
            </a:r>
            <a:r>
              <a:rPr lang="en-US" sz="3800" dirty="0">
                <a:solidFill>
                  <a:srgbClr val="493423"/>
                </a:solidFill>
                <a:latin typeface="Roboto Condensed"/>
              </a:rPr>
              <a:t> </a:t>
            </a:r>
            <a:r>
              <a:rPr lang="en-US" sz="3800" dirty="0" err="1">
                <a:solidFill>
                  <a:srgbClr val="493423"/>
                </a:solidFill>
                <a:latin typeface="Roboto Condensed"/>
              </a:rPr>
              <a:t>trữ</a:t>
            </a:r>
            <a:r>
              <a:rPr lang="en-US" sz="3800" dirty="0">
                <a:solidFill>
                  <a:srgbClr val="493423"/>
                </a:solidFill>
                <a:latin typeface="Roboto Condensed"/>
              </a:rPr>
              <a:t> </a:t>
            </a:r>
            <a:r>
              <a:rPr lang="en-US" sz="3800" dirty="0" err="1">
                <a:solidFill>
                  <a:srgbClr val="493423"/>
                </a:solidFill>
                <a:latin typeface="Roboto Condensed"/>
              </a:rPr>
              <a:t>tình</a:t>
            </a:r>
            <a:r>
              <a:rPr lang="en-US" sz="3800" dirty="0">
                <a:solidFill>
                  <a:srgbClr val="493423"/>
                </a:solidFill>
                <a:latin typeface="Roboto Condensed"/>
              </a:rPr>
              <a:t>.</a:t>
            </a:r>
          </a:p>
        </p:txBody>
      </p:sp>
      <p:sp>
        <p:nvSpPr>
          <p:cNvPr id="17" name="Freeform 17"/>
          <p:cNvSpPr/>
          <p:nvPr/>
        </p:nvSpPr>
        <p:spPr>
          <a:xfrm>
            <a:off x="9144000" y="4300458"/>
            <a:ext cx="4595040" cy="4549090"/>
          </a:xfrm>
          <a:custGeom>
            <a:avLst/>
            <a:gdLst/>
            <a:ahLst/>
            <a:cxnLst/>
            <a:rect l="l" t="t" r="r" b="b"/>
            <a:pathLst>
              <a:path w="4595040" h="4549090">
                <a:moveTo>
                  <a:pt x="0" y="0"/>
                </a:moveTo>
                <a:lnTo>
                  <a:pt x="4595040" y="0"/>
                </a:lnTo>
                <a:lnTo>
                  <a:pt x="4595040" y="4549090"/>
                </a:lnTo>
                <a:lnTo>
                  <a:pt x="0" y="4549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9683512" y="5512050"/>
            <a:ext cx="3668011" cy="1979930"/>
          </a:xfrm>
          <a:prstGeom prst="rect">
            <a:avLst/>
          </a:prstGeom>
        </p:spPr>
        <p:txBody>
          <a:bodyPr lIns="0" tIns="0" rIns="0" bIns="0" rtlCol="0" anchor="t">
            <a:spAutoFit/>
          </a:bodyPr>
          <a:lstStyle/>
          <a:p>
            <a:pPr algn="ctr">
              <a:lnSpc>
                <a:spcPts val="5319"/>
              </a:lnSpc>
              <a:spcBef>
                <a:spcPct val="0"/>
              </a:spcBef>
            </a:pPr>
            <a:r>
              <a:rPr lang="en-US" sz="3799" dirty="0" err="1">
                <a:solidFill>
                  <a:srgbClr val="493423"/>
                </a:solidFill>
                <a:latin typeface="Roboto Condensed"/>
              </a:rPr>
              <a:t>Nghệ</a:t>
            </a:r>
            <a:r>
              <a:rPr lang="en-US" sz="3799" dirty="0">
                <a:solidFill>
                  <a:srgbClr val="493423"/>
                </a:solidFill>
                <a:latin typeface="Roboto Condensed"/>
              </a:rPr>
              <a:t> </a:t>
            </a:r>
            <a:r>
              <a:rPr lang="en-US" sz="3799" dirty="0" err="1">
                <a:solidFill>
                  <a:srgbClr val="493423"/>
                </a:solidFill>
                <a:latin typeface="Roboto Condensed"/>
              </a:rPr>
              <a:t>thuật</a:t>
            </a:r>
            <a:r>
              <a:rPr lang="en-US" sz="3799" dirty="0">
                <a:solidFill>
                  <a:srgbClr val="493423"/>
                </a:solidFill>
                <a:latin typeface="Roboto Condensed"/>
              </a:rPr>
              <a:t> </a:t>
            </a:r>
            <a:r>
              <a:rPr lang="en-US" sz="3799" dirty="0" err="1">
                <a:solidFill>
                  <a:srgbClr val="493423"/>
                </a:solidFill>
                <a:latin typeface="Roboto Condensed"/>
              </a:rPr>
              <a:t>xây</a:t>
            </a:r>
            <a:r>
              <a:rPr lang="en-US" sz="3799" dirty="0">
                <a:solidFill>
                  <a:srgbClr val="493423"/>
                </a:solidFill>
                <a:latin typeface="Roboto Condensed"/>
              </a:rPr>
              <a:t> </a:t>
            </a:r>
            <a:r>
              <a:rPr lang="en-US" sz="3799" dirty="0" err="1">
                <a:solidFill>
                  <a:srgbClr val="493423"/>
                </a:solidFill>
                <a:latin typeface="Roboto Condensed"/>
              </a:rPr>
              <a:t>dựng</a:t>
            </a:r>
            <a:r>
              <a:rPr lang="en-US" sz="3799" dirty="0">
                <a:solidFill>
                  <a:srgbClr val="493423"/>
                </a:solidFill>
                <a:latin typeface="Roboto Condensed"/>
              </a:rPr>
              <a:t> </a:t>
            </a:r>
            <a:r>
              <a:rPr lang="en-US" sz="3799" dirty="0" err="1">
                <a:solidFill>
                  <a:srgbClr val="493423"/>
                </a:solidFill>
                <a:latin typeface="Roboto Condensed"/>
              </a:rPr>
              <a:t>tình</a:t>
            </a:r>
            <a:r>
              <a:rPr lang="en-US" sz="3799" dirty="0">
                <a:solidFill>
                  <a:srgbClr val="493423"/>
                </a:solidFill>
                <a:latin typeface="Roboto Condensed"/>
              </a:rPr>
              <a:t> </a:t>
            </a:r>
            <a:r>
              <a:rPr lang="en-US" sz="3799" dirty="0" err="1">
                <a:solidFill>
                  <a:srgbClr val="493423"/>
                </a:solidFill>
                <a:latin typeface="Roboto Condensed"/>
              </a:rPr>
              <a:t>huống</a:t>
            </a:r>
            <a:r>
              <a:rPr lang="en-US" sz="3799" dirty="0">
                <a:solidFill>
                  <a:srgbClr val="493423"/>
                </a:solidFill>
                <a:latin typeface="Roboto Condensed"/>
              </a:rPr>
              <a:t> </a:t>
            </a:r>
            <a:r>
              <a:rPr lang="en-US" sz="3799" dirty="0" err="1">
                <a:solidFill>
                  <a:srgbClr val="493423"/>
                </a:solidFill>
                <a:latin typeface="Roboto Condensed"/>
              </a:rPr>
              <a:t>truyện</a:t>
            </a:r>
            <a:r>
              <a:rPr lang="en-US" sz="3799" dirty="0">
                <a:solidFill>
                  <a:srgbClr val="493423"/>
                </a:solidFill>
                <a:latin typeface="Roboto Condensed"/>
              </a:rPr>
              <a:t> </a:t>
            </a:r>
            <a:r>
              <a:rPr lang="en-US" sz="3799" dirty="0" err="1">
                <a:solidFill>
                  <a:srgbClr val="493423"/>
                </a:solidFill>
                <a:latin typeface="Roboto Condensed"/>
              </a:rPr>
              <a:t>độc</a:t>
            </a:r>
            <a:r>
              <a:rPr lang="en-US" sz="3799" dirty="0">
                <a:solidFill>
                  <a:srgbClr val="493423"/>
                </a:solidFill>
                <a:latin typeface="Roboto Condensed"/>
              </a:rPr>
              <a:t> </a:t>
            </a:r>
            <a:r>
              <a:rPr lang="en-US" sz="3799" dirty="0" err="1">
                <a:solidFill>
                  <a:srgbClr val="493423"/>
                </a:solidFill>
                <a:latin typeface="Roboto Condensed"/>
              </a:rPr>
              <a:t>đáo</a:t>
            </a:r>
            <a:r>
              <a:rPr lang="en-US" sz="3799" dirty="0">
                <a:solidFill>
                  <a:srgbClr val="493423"/>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animBg="1"/>
      <p:bldP spid="16" grpId="0"/>
      <p:bldP spid="17" grpId="0" animBg="1"/>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a:off x="3002526" y="1770960"/>
            <a:ext cx="14290579" cy="7483067"/>
          </a:xfrm>
          <a:custGeom>
            <a:avLst/>
            <a:gdLst/>
            <a:ahLst/>
            <a:cxnLst/>
            <a:rect l="l" t="t" r="r" b="b"/>
            <a:pathLst>
              <a:path w="14290579" h="7483067">
                <a:moveTo>
                  <a:pt x="0" y="0"/>
                </a:moveTo>
                <a:lnTo>
                  <a:pt x="14290579" y="0"/>
                </a:lnTo>
                <a:lnTo>
                  <a:pt x="14290579" y="7483067"/>
                </a:lnTo>
                <a:lnTo>
                  <a:pt x="0" y="74830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753699" y="3911217"/>
            <a:ext cx="11808436" cy="1946238"/>
          </a:xfrm>
          <a:prstGeom prst="rect">
            <a:avLst/>
          </a:prstGeom>
        </p:spPr>
        <p:txBody>
          <a:bodyPr lIns="0" tIns="0" rIns="0" bIns="0" rtlCol="0" anchor="t">
            <a:spAutoFit/>
          </a:bodyPr>
          <a:lstStyle/>
          <a:p>
            <a:pPr algn="ctr">
              <a:lnSpc>
                <a:spcPts val="7700"/>
              </a:lnSpc>
              <a:spcBef>
                <a:spcPct val="0"/>
              </a:spcBef>
            </a:pPr>
            <a:r>
              <a:rPr lang="en-US" sz="5500" dirty="0" err="1">
                <a:solidFill>
                  <a:srgbClr val="493423"/>
                </a:solidFill>
                <a:latin typeface="#9Slide05 VL Fadilla"/>
              </a:rPr>
              <a:t>Xác</a:t>
            </a:r>
            <a:r>
              <a:rPr lang="en-US" sz="5500" dirty="0">
                <a:solidFill>
                  <a:srgbClr val="493423"/>
                </a:solidFill>
                <a:latin typeface="#9Slide05 VL Fadilla"/>
              </a:rPr>
              <a:t> </a:t>
            </a:r>
            <a:r>
              <a:rPr lang="en-US" sz="5500" dirty="0" err="1">
                <a:solidFill>
                  <a:srgbClr val="493423"/>
                </a:solidFill>
                <a:latin typeface="#9Slide05 VL Fadilla"/>
              </a:rPr>
              <a:t>định</a:t>
            </a:r>
            <a:r>
              <a:rPr lang="en-US" sz="5500" dirty="0">
                <a:solidFill>
                  <a:srgbClr val="493423"/>
                </a:solidFill>
                <a:latin typeface="#9Slide05 VL Fadilla"/>
              </a:rPr>
              <a:t> </a:t>
            </a:r>
            <a:r>
              <a:rPr lang="en-US" sz="5500" dirty="0" err="1">
                <a:solidFill>
                  <a:srgbClr val="493423"/>
                </a:solidFill>
                <a:latin typeface="#9Slide05 VL Fadilla"/>
              </a:rPr>
              <a:t>đề</a:t>
            </a:r>
            <a:r>
              <a:rPr lang="en-US" sz="5500" dirty="0">
                <a:solidFill>
                  <a:srgbClr val="493423"/>
                </a:solidFill>
                <a:latin typeface="#9Slide05 VL Fadilla"/>
              </a:rPr>
              <a:t> </a:t>
            </a:r>
            <a:r>
              <a:rPr lang="en-US" sz="5500" dirty="0" err="1">
                <a:solidFill>
                  <a:srgbClr val="493423"/>
                </a:solidFill>
                <a:latin typeface="#9Slide05 VL Fadilla"/>
              </a:rPr>
              <a:t>tài</a:t>
            </a:r>
            <a:r>
              <a:rPr lang="en-US" sz="5500" dirty="0">
                <a:solidFill>
                  <a:srgbClr val="493423"/>
                </a:solidFill>
                <a:latin typeface="#9Slide05 VL Fadilla"/>
              </a:rPr>
              <a:t>, </a:t>
            </a:r>
            <a:r>
              <a:rPr lang="en-US" sz="5500" dirty="0" err="1">
                <a:solidFill>
                  <a:srgbClr val="493423"/>
                </a:solidFill>
                <a:latin typeface="#9Slide05 VL Fadilla"/>
              </a:rPr>
              <a:t>chủ</a:t>
            </a:r>
            <a:r>
              <a:rPr lang="en-US" sz="5500" dirty="0">
                <a:solidFill>
                  <a:srgbClr val="493423"/>
                </a:solidFill>
                <a:latin typeface="#9Slide05 VL Fadilla"/>
              </a:rPr>
              <a:t> </a:t>
            </a:r>
            <a:r>
              <a:rPr lang="en-US" sz="5500" dirty="0" err="1">
                <a:solidFill>
                  <a:srgbClr val="493423"/>
                </a:solidFill>
                <a:latin typeface="#9Slide05 VL Fadilla"/>
              </a:rPr>
              <a:t>đề</a:t>
            </a:r>
            <a:r>
              <a:rPr lang="en-US" sz="5500" dirty="0">
                <a:solidFill>
                  <a:srgbClr val="493423"/>
                </a:solidFill>
                <a:latin typeface="#9Slide05 VL Fadilla"/>
              </a:rPr>
              <a:t> </a:t>
            </a:r>
            <a:r>
              <a:rPr lang="en-US" sz="5500" dirty="0" err="1">
                <a:solidFill>
                  <a:srgbClr val="493423"/>
                </a:solidFill>
                <a:latin typeface="#9Slide05 VL Fadilla"/>
              </a:rPr>
              <a:t>của</a:t>
            </a:r>
            <a:r>
              <a:rPr lang="en-US" sz="5500" dirty="0">
                <a:solidFill>
                  <a:srgbClr val="493423"/>
                </a:solidFill>
                <a:latin typeface="#9Slide05 VL Fadilla"/>
              </a:rPr>
              <a:t> </a:t>
            </a:r>
            <a:r>
              <a:rPr lang="en-US" sz="5500" dirty="0" err="1">
                <a:solidFill>
                  <a:srgbClr val="493423"/>
                </a:solidFill>
                <a:latin typeface="#9Slide05 VL Fadilla"/>
              </a:rPr>
              <a:t>truyện</a:t>
            </a:r>
            <a:r>
              <a:rPr lang="en-US" sz="5500" dirty="0">
                <a:solidFill>
                  <a:srgbClr val="493423"/>
                </a:solidFill>
                <a:latin typeface="#9Slide05 VL Fadilla"/>
              </a:rPr>
              <a:t> “</a:t>
            </a:r>
            <a:r>
              <a:rPr lang="en-US" sz="5500" dirty="0" err="1">
                <a:solidFill>
                  <a:srgbClr val="493423"/>
                </a:solidFill>
                <a:latin typeface="#9Slide05 VL Fadilla"/>
              </a:rPr>
              <a:t>Lão</a:t>
            </a:r>
            <a:r>
              <a:rPr lang="en-US" sz="5500" dirty="0">
                <a:solidFill>
                  <a:srgbClr val="493423"/>
                </a:solidFill>
                <a:latin typeface="#9Slide05 VL Fadilla"/>
              </a:rPr>
              <a:t> </a:t>
            </a:r>
            <a:r>
              <a:rPr lang="en-US" sz="5500" dirty="0" err="1">
                <a:solidFill>
                  <a:srgbClr val="493423"/>
                </a:solidFill>
                <a:latin typeface="#9Slide05 VL Fadilla"/>
              </a:rPr>
              <a:t>Hạc</a:t>
            </a:r>
            <a:r>
              <a:rPr lang="en-US" sz="5500" dirty="0">
                <a:solidFill>
                  <a:srgbClr val="493423"/>
                </a:solidFill>
                <a:latin typeface="#9Slide05 VL Fadilla"/>
              </a:rPr>
              <a:t>”? </a:t>
            </a:r>
            <a:r>
              <a:rPr lang="en-US" sz="5500" dirty="0" err="1">
                <a:solidFill>
                  <a:srgbClr val="493423"/>
                </a:solidFill>
                <a:latin typeface="#9Slide05 VL Fadilla"/>
              </a:rPr>
              <a:t>Dựa</a:t>
            </a:r>
            <a:r>
              <a:rPr lang="en-US" sz="5500" dirty="0">
                <a:solidFill>
                  <a:srgbClr val="493423"/>
                </a:solidFill>
                <a:latin typeface="#9Slide05 VL Fadilla"/>
              </a:rPr>
              <a:t> </a:t>
            </a:r>
            <a:r>
              <a:rPr lang="en-US" sz="5500" dirty="0" err="1">
                <a:solidFill>
                  <a:srgbClr val="493423"/>
                </a:solidFill>
                <a:latin typeface="#9Slide05 VL Fadilla"/>
              </a:rPr>
              <a:t>vào</a:t>
            </a:r>
            <a:r>
              <a:rPr lang="en-US" sz="5500" dirty="0">
                <a:solidFill>
                  <a:srgbClr val="493423"/>
                </a:solidFill>
                <a:latin typeface="#9Slide05 VL Fadilla"/>
              </a:rPr>
              <a:t> </a:t>
            </a:r>
            <a:r>
              <a:rPr lang="en-US" sz="5500" dirty="0" err="1">
                <a:solidFill>
                  <a:srgbClr val="493423"/>
                </a:solidFill>
                <a:latin typeface="#9Slide05 VL Fadilla"/>
              </a:rPr>
              <a:t>đâu</a:t>
            </a:r>
            <a:r>
              <a:rPr lang="en-US" sz="5500" dirty="0">
                <a:solidFill>
                  <a:srgbClr val="493423"/>
                </a:solidFill>
                <a:latin typeface="#9Slide05 VL Fadilla"/>
              </a:rPr>
              <a:t> </a:t>
            </a:r>
            <a:r>
              <a:rPr lang="en-US" sz="5500" dirty="0" err="1">
                <a:solidFill>
                  <a:srgbClr val="493423"/>
                </a:solidFill>
                <a:latin typeface="#9Slide05 VL Fadilla"/>
              </a:rPr>
              <a:t>em</a:t>
            </a:r>
            <a:r>
              <a:rPr lang="en-US" sz="5500" dirty="0">
                <a:solidFill>
                  <a:srgbClr val="493423"/>
                </a:solidFill>
                <a:latin typeface="#9Slide05 VL Fadilla"/>
              </a:rPr>
              <a:t> </a:t>
            </a:r>
            <a:r>
              <a:rPr lang="en-US" sz="5500" dirty="0" err="1">
                <a:solidFill>
                  <a:srgbClr val="493423"/>
                </a:solidFill>
                <a:latin typeface="#9Slide05 VL Fadilla"/>
              </a:rPr>
              <a:t>nhận</a:t>
            </a:r>
            <a:r>
              <a:rPr lang="en-US" sz="5500" dirty="0">
                <a:solidFill>
                  <a:srgbClr val="493423"/>
                </a:solidFill>
                <a:latin typeface="#9Slide05 VL Fadilla"/>
              </a:rPr>
              <a:t> </a:t>
            </a:r>
            <a:r>
              <a:rPr lang="en-US" sz="5500" dirty="0" err="1">
                <a:solidFill>
                  <a:srgbClr val="493423"/>
                </a:solidFill>
                <a:latin typeface="#9Slide05 VL Fadilla"/>
              </a:rPr>
              <a:t>ra</a:t>
            </a:r>
            <a:r>
              <a:rPr lang="en-US" sz="5500" dirty="0">
                <a:solidFill>
                  <a:srgbClr val="493423"/>
                </a:solidFill>
                <a:latin typeface="#9Slide05 VL Fadilla"/>
              </a:rPr>
              <a:t> </a:t>
            </a:r>
            <a:r>
              <a:rPr lang="en-US" sz="5500" dirty="0" err="1">
                <a:solidFill>
                  <a:srgbClr val="493423"/>
                </a:solidFill>
                <a:latin typeface="#9Slide05 VL Fadilla"/>
              </a:rPr>
              <a:t>điều</a:t>
            </a:r>
            <a:r>
              <a:rPr lang="en-US" sz="5500" dirty="0">
                <a:solidFill>
                  <a:srgbClr val="493423"/>
                </a:solidFill>
                <a:latin typeface="#9Slide05 VL Fadilla"/>
              </a:rPr>
              <a:t> </a:t>
            </a:r>
            <a:r>
              <a:rPr lang="en-US" sz="5500" dirty="0" err="1">
                <a:solidFill>
                  <a:srgbClr val="493423"/>
                </a:solidFill>
                <a:latin typeface="#9Slide05 VL Fadilla"/>
              </a:rPr>
              <a:t>đó</a:t>
            </a:r>
            <a:r>
              <a:rPr lang="en-US" sz="5500" dirty="0">
                <a:solidFill>
                  <a:srgbClr val="493423"/>
                </a:solidFill>
                <a:latin typeface="#9Slide05 VL Fadilla"/>
              </a:rPr>
              <a:t>?</a:t>
            </a:r>
          </a:p>
        </p:txBody>
      </p:sp>
      <p:sp>
        <p:nvSpPr>
          <p:cNvPr id="10" name="TextBox 10"/>
          <p:cNvSpPr txBox="1"/>
          <p:nvPr/>
        </p:nvSpPr>
        <p:spPr>
          <a:xfrm>
            <a:off x="444654" y="904875"/>
            <a:ext cx="6856556" cy="866085"/>
          </a:xfrm>
          <a:prstGeom prst="rect">
            <a:avLst/>
          </a:prstGeom>
        </p:spPr>
        <p:txBody>
          <a:bodyPr lIns="0" tIns="0" rIns="0" bIns="0" rtlCol="0" anchor="t">
            <a:spAutoFit/>
          </a:bodyPr>
          <a:lstStyle/>
          <a:p>
            <a:pPr algn="ctr">
              <a:lnSpc>
                <a:spcPts val="6860"/>
              </a:lnSpc>
              <a:spcBef>
                <a:spcPct val="0"/>
              </a:spcBef>
            </a:pPr>
            <a:r>
              <a:rPr lang="en-US" sz="4900">
                <a:solidFill>
                  <a:srgbClr val="493423"/>
                </a:solidFill>
                <a:latin typeface="#9Slide05 Aphrodite Pro"/>
              </a:rPr>
              <a:t>e. Tìm hiểu đề tài, 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sp>
        <p:nvSpPr>
          <p:cNvPr id="8" name="TextBox 8"/>
          <p:cNvSpPr txBox="1"/>
          <p:nvPr/>
        </p:nvSpPr>
        <p:spPr>
          <a:xfrm>
            <a:off x="444654" y="904875"/>
            <a:ext cx="6856556" cy="866085"/>
          </a:xfrm>
          <a:prstGeom prst="rect">
            <a:avLst/>
          </a:prstGeom>
        </p:spPr>
        <p:txBody>
          <a:bodyPr lIns="0" tIns="0" rIns="0" bIns="0" rtlCol="0" anchor="t">
            <a:spAutoFit/>
          </a:bodyPr>
          <a:lstStyle/>
          <a:p>
            <a:pPr algn="ctr">
              <a:lnSpc>
                <a:spcPts val="6860"/>
              </a:lnSpc>
              <a:spcBef>
                <a:spcPct val="0"/>
              </a:spcBef>
            </a:pPr>
            <a:r>
              <a:rPr lang="en-US" sz="4900">
                <a:solidFill>
                  <a:srgbClr val="493423"/>
                </a:solidFill>
                <a:latin typeface="#9Slide05 Aphrodite Pro"/>
              </a:rPr>
              <a:t>e. Tìm hiểu đề tài, chủ đề</a:t>
            </a:r>
          </a:p>
        </p:txBody>
      </p:sp>
      <p:sp>
        <p:nvSpPr>
          <p:cNvPr id="10" name="Freeform 10"/>
          <p:cNvSpPr/>
          <p:nvPr/>
        </p:nvSpPr>
        <p:spPr>
          <a:xfrm>
            <a:off x="3167167" y="2366231"/>
            <a:ext cx="5402016" cy="5058251"/>
          </a:xfrm>
          <a:custGeom>
            <a:avLst/>
            <a:gdLst/>
            <a:ahLst/>
            <a:cxnLst/>
            <a:rect l="l" t="t" r="r" b="b"/>
            <a:pathLst>
              <a:path w="5402016" h="5058251">
                <a:moveTo>
                  <a:pt x="0" y="0"/>
                </a:moveTo>
                <a:lnTo>
                  <a:pt x="5402015" y="0"/>
                </a:lnTo>
                <a:lnTo>
                  <a:pt x="5402015" y="5058251"/>
                </a:lnTo>
                <a:lnTo>
                  <a:pt x="0" y="5058251"/>
                </a:lnTo>
                <a:lnTo>
                  <a:pt x="0" y="0"/>
                </a:lnTo>
                <a:close/>
              </a:path>
            </a:pathLst>
          </a:custGeom>
          <a:blipFill>
            <a:blip r:embed="rId3">
              <a:extLst>
                <a:ext uri="{96DAC541-7B7A-43D3-8B79-37D633B846F1}">
                  <asvg:svgBlip xmlns:asvg="http://schemas.microsoft.com/office/drawing/2016/SVG/main" r:embed="rId4"/>
                </a:ext>
              </a:extLst>
            </a:blip>
            <a:stretch>
              <a:fillRect r="-852"/>
            </a:stretch>
          </a:blipFill>
        </p:spPr>
        <p:txBody>
          <a:bodyPr/>
          <a:lstStyle/>
          <a:p>
            <a:endParaRPr lang="en-US"/>
          </a:p>
        </p:txBody>
      </p:sp>
      <p:sp>
        <p:nvSpPr>
          <p:cNvPr id="11" name="Freeform 11"/>
          <p:cNvSpPr/>
          <p:nvPr/>
        </p:nvSpPr>
        <p:spPr>
          <a:xfrm rot="295158">
            <a:off x="3135606" y="2240837"/>
            <a:ext cx="5465136" cy="5465136"/>
          </a:xfrm>
          <a:custGeom>
            <a:avLst/>
            <a:gdLst/>
            <a:ahLst/>
            <a:cxnLst/>
            <a:rect l="l" t="t" r="r" b="b"/>
            <a:pathLst>
              <a:path w="5465136" h="5465136">
                <a:moveTo>
                  <a:pt x="0" y="0"/>
                </a:moveTo>
                <a:lnTo>
                  <a:pt x="5465137" y="0"/>
                </a:lnTo>
                <a:lnTo>
                  <a:pt x="5465137" y="5465136"/>
                </a:lnTo>
                <a:lnTo>
                  <a:pt x="0" y="54651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941074" y="3702050"/>
            <a:ext cx="3854202" cy="3498669"/>
          </a:xfrm>
          <a:prstGeom prst="rect">
            <a:avLst/>
          </a:prstGeom>
        </p:spPr>
        <p:txBody>
          <a:bodyPr lIns="0" tIns="0" rIns="0" bIns="0" rtlCol="0" anchor="t">
            <a:spAutoFit/>
          </a:bodyPr>
          <a:lstStyle/>
          <a:p>
            <a:pPr algn="ctr">
              <a:lnSpc>
                <a:spcPts val="5598"/>
              </a:lnSpc>
            </a:pPr>
            <a:r>
              <a:rPr lang="en-US" sz="3999" dirty="0" err="1">
                <a:solidFill>
                  <a:srgbClr val="343434"/>
                </a:solidFill>
                <a:latin typeface="Roboto Condensed Bold"/>
              </a:rPr>
              <a:t>Đề</a:t>
            </a:r>
            <a:r>
              <a:rPr lang="en-US" sz="3999" dirty="0">
                <a:solidFill>
                  <a:srgbClr val="343434"/>
                </a:solidFill>
                <a:latin typeface="Roboto Condensed Bold"/>
              </a:rPr>
              <a:t> </a:t>
            </a:r>
            <a:r>
              <a:rPr lang="en-US" sz="3999" dirty="0" err="1">
                <a:solidFill>
                  <a:srgbClr val="343434"/>
                </a:solidFill>
                <a:latin typeface="Roboto Condensed Bold"/>
              </a:rPr>
              <a:t>tài</a:t>
            </a:r>
            <a:r>
              <a:rPr lang="en-US" sz="3999" dirty="0">
                <a:solidFill>
                  <a:srgbClr val="343434"/>
                </a:solidFill>
                <a:latin typeface="Roboto Condensed Bold"/>
              </a:rPr>
              <a:t>: </a:t>
            </a:r>
          </a:p>
          <a:p>
            <a:pPr algn="ctr">
              <a:lnSpc>
                <a:spcPts val="5598"/>
              </a:lnSpc>
            </a:pP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nông</a:t>
            </a:r>
            <a:r>
              <a:rPr lang="en-US" sz="3999" dirty="0">
                <a:solidFill>
                  <a:srgbClr val="343434"/>
                </a:solidFill>
                <a:latin typeface="Roboto Condensed"/>
              </a:rPr>
              <a:t> </a:t>
            </a:r>
            <a:r>
              <a:rPr lang="en-US" sz="3999" dirty="0" err="1">
                <a:solidFill>
                  <a:srgbClr val="343434"/>
                </a:solidFill>
                <a:latin typeface="Roboto Condensed"/>
              </a:rPr>
              <a:t>dân</a:t>
            </a:r>
            <a:r>
              <a:rPr lang="en-US" sz="3999" dirty="0">
                <a:solidFill>
                  <a:srgbClr val="343434"/>
                </a:solidFill>
                <a:latin typeface="Roboto Condensed"/>
              </a:rPr>
              <a:t> </a:t>
            </a:r>
            <a:r>
              <a:rPr lang="en-US" sz="3999" dirty="0" err="1">
                <a:solidFill>
                  <a:srgbClr val="343434"/>
                </a:solidFill>
                <a:latin typeface="Roboto Condensed"/>
              </a:rPr>
              <a:t>trước</a:t>
            </a:r>
            <a:r>
              <a:rPr lang="en-US" sz="3999" dirty="0">
                <a:solidFill>
                  <a:srgbClr val="343434"/>
                </a:solidFill>
                <a:latin typeface="Roboto Condensed"/>
              </a:rPr>
              <a:t> </a:t>
            </a:r>
            <a:r>
              <a:rPr lang="en-US" sz="3999" dirty="0" err="1">
                <a:solidFill>
                  <a:srgbClr val="343434"/>
                </a:solidFill>
                <a:latin typeface="Roboto Condensed"/>
              </a:rPr>
              <a:t>cách</a:t>
            </a:r>
            <a:r>
              <a:rPr lang="en-US" sz="3999" dirty="0">
                <a:solidFill>
                  <a:srgbClr val="343434"/>
                </a:solidFill>
                <a:latin typeface="Roboto Condensed"/>
              </a:rPr>
              <a:t> </a:t>
            </a:r>
            <a:r>
              <a:rPr lang="en-US" sz="3999" dirty="0" err="1">
                <a:solidFill>
                  <a:srgbClr val="343434"/>
                </a:solidFill>
                <a:latin typeface="Roboto Condensed"/>
              </a:rPr>
              <a:t>mạng</a:t>
            </a:r>
            <a:r>
              <a:rPr lang="en-US" sz="3999" dirty="0">
                <a:solidFill>
                  <a:srgbClr val="343434"/>
                </a:solidFill>
                <a:latin typeface="Roboto Condensed"/>
              </a:rPr>
              <a:t> </a:t>
            </a:r>
            <a:r>
              <a:rPr lang="en-US" sz="3999" dirty="0" err="1">
                <a:solidFill>
                  <a:srgbClr val="343434"/>
                </a:solidFill>
                <a:latin typeface="Roboto Condensed"/>
              </a:rPr>
              <a:t>tháng</a:t>
            </a:r>
            <a:r>
              <a:rPr lang="en-US" sz="3999" dirty="0">
                <a:solidFill>
                  <a:srgbClr val="343434"/>
                </a:solidFill>
                <a:latin typeface="Roboto Condensed"/>
              </a:rPr>
              <a:t> 8</a:t>
            </a:r>
          </a:p>
          <a:p>
            <a:pPr algn="ctr">
              <a:lnSpc>
                <a:spcPts val="5598"/>
              </a:lnSpc>
            </a:pPr>
            <a:endParaRPr lang="en-US" sz="3999" dirty="0">
              <a:solidFill>
                <a:srgbClr val="343434"/>
              </a:solidFill>
              <a:latin typeface="Roboto Condensed"/>
            </a:endParaRPr>
          </a:p>
        </p:txBody>
      </p:sp>
      <p:sp>
        <p:nvSpPr>
          <p:cNvPr id="13" name="Freeform 13"/>
          <p:cNvSpPr/>
          <p:nvPr/>
        </p:nvSpPr>
        <p:spPr>
          <a:xfrm>
            <a:off x="10281721" y="2687839"/>
            <a:ext cx="6764852" cy="6334362"/>
          </a:xfrm>
          <a:custGeom>
            <a:avLst/>
            <a:gdLst/>
            <a:ahLst/>
            <a:cxnLst/>
            <a:rect l="l" t="t" r="r" b="b"/>
            <a:pathLst>
              <a:path w="6764852" h="6334362">
                <a:moveTo>
                  <a:pt x="0" y="0"/>
                </a:moveTo>
                <a:lnTo>
                  <a:pt x="6764852" y="0"/>
                </a:lnTo>
                <a:lnTo>
                  <a:pt x="6764852" y="6334362"/>
                </a:lnTo>
                <a:lnTo>
                  <a:pt x="0" y="6334362"/>
                </a:lnTo>
                <a:lnTo>
                  <a:pt x="0" y="0"/>
                </a:lnTo>
                <a:close/>
              </a:path>
            </a:pathLst>
          </a:custGeom>
          <a:blipFill>
            <a:blip r:embed="rId3">
              <a:extLst>
                <a:ext uri="{96DAC541-7B7A-43D3-8B79-37D633B846F1}">
                  <asvg:svgBlip xmlns:asvg="http://schemas.microsoft.com/office/drawing/2016/SVG/main" r:embed="rId4"/>
                </a:ext>
              </a:extLst>
            </a:blip>
            <a:stretch>
              <a:fillRect r="-806"/>
            </a:stretch>
          </a:blipFill>
        </p:spPr>
        <p:txBody>
          <a:bodyPr/>
          <a:lstStyle/>
          <a:p>
            <a:endParaRPr lang="en-US"/>
          </a:p>
        </p:txBody>
      </p:sp>
      <p:sp>
        <p:nvSpPr>
          <p:cNvPr id="14" name="Freeform 14"/>
          <p:cNvSpPr/>
          <p:nvPr/>
        </p:nvSpPr>
        <p:spPr>
          <a:xfrm rot="295158">
            <a:off x="10546327" y="2630836"/>
            <a:ext cx="6448368" cy="6448368"/>
          </a:xfrm>
          <a:custGeom>
            <a:avLst/>
            <a:gdLst/>
            <a:ahLst/>
            <a:cxnLst/>
            <a:rect l="l" t="t" r="r" b="b"/>
            <a:pathLst>
              <a:path w="6448368" h="6448368">
                <a:moveTo>
                  <a:pt x="0" y="0"/>
                </a:moveTo>
                <a:lnTo>
                  <a:pt x="6448367" y="0"/>
                </a:lnTo>
                <a:lnTo>
                  <a:pt x="6448367" y="6448368"/>
                </a:lnTo>
                <a:lnTo>
                  <a:pt x="0" y="644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825725" y="3010365"/>
            <a:ext cx="5889572" cy="5613111"/>
          </a:xfrm>
          <a:prstGeom prst="rect">
            <a:avLst/>
          </a:prstGeom>
        </p:spPr>
        <p:txBody>
          <a:bodyPr lIns="0" tIns="0" rIns="0" bIns="0" rtlCol="0" anchor="t">
            <a:spAutoFit/>
          </a:bodyPr>
          <a:lstStyle/>
          <a:p>
            <a:pPr algn="ctr">
              <a:lnSpc>
                <a:spcPts val="5598"/>
              </a:lnSpc>
            </a:pPr>
            <a:r>
              <a:rPr lang="en-US" sz="3999" dirty="0" err="1">
                <a:solidFill>
                  <a:srgbClr val="343434"/>
                </a:solidFill>
                <a:latin typeface="Roboto Condensed Bold"/>
              </a:rPr>
              <a:t>Chủ</a:t>
            </a:r>
            <a:r>
              <a:rPr lang="en-US" sz="3999" dirty="0">
                <a:solidFill>
                  <a:srgbClr val="343434"/>
                </a:solidFill>
                <a:latin typeface="Roboto Condensed Bold"/>
              </a:rPr>
              <a:t> </a:t>
            </a:r>
            <a:r>
              <a:rPr lang="en-US" sz="3999" dirty="0" err="1">
                <a:solidFill>
                  <a:srgbClr val="343434"/>
                </a:solidFill>
                <a:latin typeface="Roboto Condensed Bold"/>
              </a:rPr>
              <a:t>đề</a:t>
            </a:r>
            <a:r>
              <a:rPr lang="en-US" sz="3999" dirty="0">
                <a:solidFill>
                  <a:srgbClr val="343434"/>
                </a:solidFill>
                <a:latin typeface="Roboto Condensed Bold"/>
              </a:rPr>
              <a:t>:</a:t>
            </a:r>
          </a:p>
          <a:p>
            <a:pPr algn="ctr">
              <a:lnSpc>
                <a:spcPts val="5598"/>
              </a:lnSpc>
            </a:pPr>
            <a:r>
              <a:rPr lang="en-US" sz="3999" dirty="0">
                <a:solidFill>
                  <a:srgbClr val="343434"/>
                </a:solidFill>
                <a:latin typeface="Roboto Condensed"/>
              </a:rPr>
              <a:t> </a:t>
            </a:r>
            <a:r>
              <a:rPr lang="en-US" sz="3999" dirty="0" err="1">
                <a:solidFill>
                  <a:srgbClr val="343434"/>
                </a:solidFill>
                <a:latin typeface="Roboto Condensed"/>
              </a:rPr>
              <a:t>Cảm</a:t>
            </a:r>
            <a:r>
              <a:rPr lang="en-US" sz="3999" dirty="0">
                <a:solidFill>
                  <a:srgbClr val="343434"/>
                </a:solidFill>
                <a:latin typeface="Roboto Condensed"/>
              </a:rPr>
              <a:t> </a:t>
            </a:r>
            <a:r>
              <a:rPr lang="en-US" sz="3999" dirty="0" err="1">
                <a:solidFill>
                  <a:srgbClr val="343434"/>
                </a:solidFill>
                <a:latin typeface="Roboto Condensed"/>
              </a:rPr>
              <a:t>thông</a:t>
            </a:r>
            <a:r>
              <a:rPr lang="en-US" sz="3999" dirty="0">
                <a:solidFill>
                  <a:srgbClr val="343434"/>
                </a:solidFill>
                <a:latin typeface="Roboto Condensed"/>
              </a:rPr>
              <a:t> </a:t>
            </a:r>
            <a:r>
              <a:rPr lang="en-US" sz="3999" dirty="0" err="1">
                <a:solidFill>
                  <a:srgbClr val="343434"/>
                </a:solidFill>
                <a:latin typeface="Roboto Condensed"/>
              </a:rPr>
              <a:t>trước</a:t>
            </a:r>
            <a:r>
              <a:rPr lang="en-US" sz="3999" dirty="0">
                <a:solidFill>
                  <a:srgbClr val="343434"/>
                </a:solidFill>
                <a:latin typeface="Roboto Condensed"/>
              </a:rPr>
              <a:t> </a:t>
            </a:r>
            <a:r>
              <a:rPr lang="en-US" sz="3999" dirty="0" err="1">
                <a:solidFill>
                  <a:srgbClr val="343434"/>
                </a:solidFill>
                <a:latin typeface="Roboto Condensed"/>
              </a:rPr>
              <a:t>số</a:t>
            </a:r>
            <a:r>
              <a:rPr lang="en-US" sz="3999" dirty="0">
                <a:solidFill>
                  <a:srgbClr val="343434"/>
                </a:solidFill>
                <a:latin typeface="Roboto Condensed"/>
              </a:rPr>
              <a:t> </a:t>
            </a:r>
            <a:r>
              <a:rPr lang="en-US" sz="3999" dirty="0" err="1">
                <a:solidFill>
                  <a:srgbClr val="343434"/>
                </a:solidFill>
                <a:latin typeface="Roboto Condensed"/>
              </a:rPr>
              <a:t>phận</a:t>
            </a:r>
            <a:r>
              <a:rPr lang="en-US" sz="3999" dirty="0">
                <a:solidFill>
                  <a:srgbClr val="343434"/>
                </a:solidFill>
                <a:latin typeface="Roboto Condensed"/>
              </a:rPr>
              <a:t> </a:t>
            </a:r>
            <a:r>
              <a:rPr lang="en-US" sz="3999" dirty="0" err="1">
                <a:solidFill>
                  <a:srgbClr val="343434"/>
                </a:solidFill>
                <a:latin typeface="Roboto Condensed"/>
              </a:rPr>
              <a:t>đau</a:t>
            </a:r>
            <a:r>
              <a:rPr lang="en-US" sz="3999" dirty="0">
                <a:solidFill>
                  <a:srgbClr val="343434"/>
                </a:solidFill>
                <a:latin typeface="Roboto Condensed"/>
              </a:rPr>
              <a:t> </a:t>
            </a:r>
            <a:r>
              <a:rPr lang="en-US" sz="3999" dirty="0" err="1">
                <a:solidFill>
                  <a:srgbClr val="343434"/>
                </a:solidFill>
                <a:latin typeface="Roboto Condensed"/>
              </a:rPr>
              <a:t>thương</a:t>
            </a:r>
            <a:r>
              <a:rPr lang="en-US" sz="3999" dirty="0">
                <a:solidFill>
                  <a:srgbClr val="343434"/>
                </a:solidFill>
                <a:latin typeface="Roboto Condensed"/>
              </a:rPr>
              <a:t>, </a:t>
            </a:r>
            <a:r>
              <a:rPr lang="en-US" sz="3999" dirty="0" err="1">
                <a:solidFill>
                  <a:srgbClr val="343434"/>
                </a:solidFill>
                <a:latin typeface="Roboto Condensed"/>
              </a:rPr>
              <a:t>bất</a:t>
            </a:r>
            <a:r>
              <a:rPr lang="en-US" sz="3999" dirty="0">
                <a:solidFill>
                  <a:srgbClr val="343434"/>
                </a:solidFill>
                <a:latin typeface="Roboto Condensed"/>
              </a:rPr>
              <a:t> </a:t>
            </a:r>
            <a:r>
              <a:rPr lang="en-US" sz="3999" dirty="0" err="1">
                <a:solidFill>
                  <a:srgbClr val="343434"/>
                </a:solidFill>
                <a:latin typeface="Roboto Condensed"/>
              </a:rPr>
              <a:t>hạnh</a:t>
            </a:r>
            <a:r>
              <a:rPr lang="en-US" sz="3999" dirty="0">
                <a:solidFill>
                  <a:srgbClr val="343434"/>
                </a:solidFill>
                <a:latin typeface="Roboto Condensed"/>
              </a:rPr>
              <a:t> </a:t>
            </a:r>
            <a:r>
              <a:rPr lang="en-US" sz="3999" dirty="0" err="1">
                <a:solidFill>
                  <a:srgbClr val="343434"/>
                </a:solidFill>
                <a:latin typeface="Roboto Condensed"/>
              </a:rPr>
              <a:t>của</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nông</a:t>
            </a:r>
            <a:r>
              <a:rPr lang="en-US" sz="3999" dirty="0">
                <a:solidFill>
                  <a:srgbClr val="343434"/>
                </a:solidFill>
                <a:latin typeface="Roboto Condensed"/>
              </a:rPr>
              <a:t> </a:t>
            </a:r>
            <a:r>
              <a:rPr lang="en-US" sz="3999" dirty="0" err="1">
                <a:solidFill>
                  <a:srgbClr val="343434"/>
                </a:solidFill>
                <a:latin typeface="Roboto Condensed"/>
              </a:rPr>
              <a:t>dân</a:t>
            </a:r>
            <a:r>
              <a:rPr lang="en-US" sz="3999" dirty="0">
                <a:solidFill>
                  <a:srgbClr val="343434"/>
                </a:solidFill>
                <a:latin typeface="Roboto Condensed"/>
              </a:rPr>
              <a:t> </a:t>
            </a:r>
            <a:r>
              <a:rPr lang="en-US" sz="3999" dirty="0" err="1">
                <a:solidFill>
                  <a:srgbClr val="343434"/>
                </a:solidFill>
                <a:latin typeface="Roboto Condensed"/>
              </a:rPr>
              <a:t>Việt</a:t>
            </a:r>
            <a:r>
              <a:rPr lang="en-US" sz="3999" dirty="0">
                <a:solidFill>
                  <a:srgbClr val="343434"/>
                </a:solidFill>
                <a:latin typeface="Roboto Condensed"/>
              </a:rPr>
              <a:t> Nam </a:t>
            </a:r>
            <a:r>
              <a:rPr lang="en-US" sz="3999" dirty="0" err="1">
                <a:solidFill>
                  <a:srgbClr val="343434"/>
                </a:solidFill>
                <a:latin typeface="Roboto Condensed"/>
              </a:rPr>
              <a:t>trước</a:t>
            </a:r>
            <a:r>
              <a:rPr lang="en-US" sz="3999" dirty="0">
                <a:solidFill>
                  <a:srgbClr val="343434"/>
                </a:solidFill>
                <a:latin typeface="Roboto Condensed"/>
              </a:rPr>
              <a:t> CMT8; </a:t>
            </a:r>
            <a:r>
              <a:rPr lang="en-US" sz="3999" dirty="0" err="1">
                <a:solidFill>
                  <a:srgbClr val="343434"/>
                </a:solidFill>
                <a:latin typeface="Roboto Condensed"/>
              </a:rPr>
              <a:t>đồng</a:t>
            </a:r>
            <a:r>
              <a:rPr lang="en-US" sz="3999" dirty="0">
                <a:solidFill>
                  <a:srgbClr val="343434"/>
                </a:solidFill>
                <a:latin typeface="Roboto Condensed"/>
              </a:rPr>
              <a:t> </a:t>
            </a:r>
            <a:r>
              <a:rPr lang="en-US" sz="3999" dirty="0" err="1">
                <a:solidFill>
                  <a:srgbClr val="343434"/>
                </a:solidFill>
                <a:latin typeface="Roboto Condensed"/>
              </a:rPr>
              <a:t>thời</a:t>
            </a:r>
            <a:r>
              <a:rPr lang="en-US" sz="3999" dirty="0">
                <a:solidFill>
                  <a:srgbClr val="343434"/>
                </a:solidFill>
                <a:latin typeface="Roboto Condensed"/>
              </a:rPr>
              <a:t> ca </a:t>
            </a:r>
            <a:r>
              <a:rPr lang="en-US" sz="3999" dirty="0" err="1">
                <a:solidFill>
                  <a:srgbClr val="343434"/>
                </a:solidFill>
                <a:latin typeface="Roboto Condensed"/>
              </a:rPr>
              <a:t>ngợi</a:t>
            </a:r>
            <a:r>
              <a:rPr lang="en-US" sz="3999" dirty="0">
                <a:solidFill>
                  <a:srgbClr val="343434"/>
                </a:solidFill>
                <a:latin typeface="Roboto Condensed"/>
              </a:rPr>
              <a:t> </a:t>
            </a:r>
            <a:r>
              <a:rPr lang="en-US" sz="3999" dirty="0" err="1">
                <a:solidFill>
                  <a:srgbClr val="343434"/>
                </a:solidFill>
                <a:latin typeface="Roboto Condensed"/>
              </a:rPr>
              <a:t>những</a:t>
            </a:r>
            <a:r>
              <a:rPr lang="en-US" sz="3999" dirty="0">
                <a:solidFill>
                  <a:srgbClr val="343434"/>
                </a:solidFill>
                <a:latin typeface="Roboto Condensed"/>
              </a:rPr>
              <a:t> </a:t>
            </a:r>
            <a:r>
              <a:rPr lang="en-US" sz="3999" dirty="0" err="1">
                <a:solidFill>
                  <a:srgbClr val="343434"/>
                </a:solidFill>
                <a:latin typeface="Roboto Condensed"/>
              </a:rPr>
              <a:t>phẩm</a:t>
            </a:r>
            <a:r>
              <a:rPr lang="en-US" sz="3999" dirty="0">
                <a:solidFill>
                  <a:srgbClr val="343434"/>
                </a:solidFill>
                <a:latin typeface="Roboto Condensed"/>
              </a:rPr>
              <a:t> </a:t>
            </a:r>
            <a:r>
              <a:rPr lang="en-US" sz="3999" dirty="0" err="1">
                <a:solidFill>
                  <a:srgbClr val="343434"/>
                </a:solidFill>
                <a:latin typeface="Roboto Condensed"/>
              </a:rPr>
              <a:t>chất</a:t>
            </a:r>
            <a:r>
              <a:rPr lang="en-US" sz="3999" dirty="0">
                <a:solidFill>
                  <a:srgbClr val="343434"/>
                </a:solidFill>
                <a:latin typeface="Roboto Condensed"/>
              </a:rPr>
              <a:t> </a:t>
            </a:r>
            <a:r>
              <a:rPr lang="en-US" sz="3999" dirty="0" err="1">
                <a:solidFill>
                  <a:srgbClr val="343434"/>
                </a:solidFill>
                <a:latin typeface="Roboto Condensed"/>
              </a:rPr>
              <a:t>tốt</a:t>
            </a:r>
            <a:r>
              <a:rPr lang="en-US" sz="3999" dirty="0">
                <a:solidFill>
                  <a:srgbClr val="343434"/>
                </a:solidFill>
                <a:latin typeface="Roboto Condensed"/>
              </a:rPr>
              <a:t> </a:t>
            </a:r>
            <a:r>
              <a:rPr lang="en-US" sz="3999" dirty="0" err="1">
                <a:solidFill>
                  <a:srgbClr val="343434"/>
                </a:solidFill>
                <a:latin typeface="Roboto Condensed"/>
              </a:rPr>
              <a:t>đẹp</a:t>
            </a:r>
            <a:r>
              <a:rPr lang="en-US" sz="3999" dirty="0">
                <a:solidFill>
                  <a:srgbClr val="343434"/>
                </a:solidFill>
                <a:latin typeface="Roboto Condensed"/>
              </a:rPr>
              <a:t> </a:t>
            </a:r>
            <a:r>
              <a:rPr lang="en-US" sz="3999" dirty="0" err="1">
                <a:solidFill>
                  <a:srgbClr val="343434"/>
                </a:solidFill>
                <a:latin typeface="Roboto Condensed"/>
              </a:rPr>
              <a:t>của</a:t>
            </a:r>
            <a:r>
              <a:rPr lang="en-US" sz="3999" dirty="0">
                <a:solidFill>
                  <a:srgbClr val="343434"/>
                </a:solidFill>
                <a:latin typeface="Roboto Condensed"/>
              </a:rPr>
              <a:t> </a:t>
            </a:r>
            <a:r>
              <a:rPr lang="en-US" sz="3999" dirty="0" err="1">
                <a:solidFill>
                  <a:srgbClr val="343434"/>
                </a:solidFill>
                <a:latin typeface="Roboto Condensed"/>
              </a:rPr>
              <a:t>họ</a:t>
            </a:r>
            <a:r>
              <a:rPr lang="en-US" sz="3999" dirty="0">
                <a:solidFill>
                  <a:srgbClr val="343434"/>
                </a:solidFill>
                <a:latin typeface="Roboto Condensed"/>
              </a:rPr>
              <a:t>.</a:t>
            </a:r>
          </a:p>
          <a:p>
            <a:pPr algn="ctr">
              <a:lnSpc>
                <a:spcPts val="5598"/>
              </a:lnSpc>
            </a:pPr>
            <a:endParaRPr lang="en-US" sz="3999" dirty="0">
              <a:solidFill>
                <a:srgbClr val="343434"/>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a:off x="3240123" y="1028700"/>
            <a:ext cx="14290579" cy="7483067"/>
          </a:xfrm>
          <a:custGeom>
            <a:avLst/>
            <a:gdLst/>
            <a:ahLst/>
            <a:cxnLst/>
            <a:rect l="l" t="t" r="r" b="b"/>
            <a:pathLst>
              <a:path w="14290579" h="7483067">
                <a:moveTo>
                  <a:pt x="0" y="0"/>
                </a:moveTo>
                <a:lnTo>
                  <a:pt x="14290578" y="0"/>
                </a:lnTo>
                <a:lnTo>
                  <a:pt x="14290578" y="7483067"/>
                </a:lnTo>
                <a:lnTo>
                  <a:pt x="0" y="74830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208689" y="2900323"/>
            <a:ext cx="12353446" cy="2917770"/>
          </a:xfrm>
          <a:prstGeom prst="rect">
            <a:avLst/>
          </a:prstGeom>
        </p:spPr>
        <p:txBody>
          <a:bodyPr lIns="0" tIns="0" rIns="0" bIns="0" rtlCol="0" anchor="t">
            <a:spAutoFit/>
          </a:bodyPr>
          <a:lstStyle/>
          <a:p>
            <a:pPr algn="ctr">
              <a:lnSpc>
                <a:spcPts val="7700"/>
              </a:lnSpc>
              <a:spcBef>
                <a:spcPct val="0"/>
              </a:spcBef>
            </a:pPr>
            <a:r>
              <a:rPr lang="en-US" sz="5500">
                <a:solidFill>
                  <a:srgbClr val="493423"/>
                </a:solidFill>
                <a:latin typeface="#9Slide05 VL Fadilla"/>
              </a:rPr>
              <a:t>Trong truyện có nhiều đoạn văn mang tính triết lí về cuộc sống, con người. Em thích nhất đoạn văn nào? Vì sao?</a:t>
            </a: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a:off x="3270401" y="1028700"/>
            <a:ext cx="14290579" cy="7483067"/>
          </a:xfrm>
          <a:custGeom>
            <a:avLst/>
            <a:gdLst/>
            <a:ahLst/>
            <a:cxnLst/>
            <a:rect l="l" t="t" r="r" b="b"/>
            <a:pathLst>
              <a:path w="14290579" h="7483067">
                <a:moveTo>
                  <a:pt x="0" y="0"/>
                </a:moveTo>
                <a:lnTo>
                  <a:pt x="14290579" y="0"/>
                </a:lnTo>
                <a:lnTo>
                  <a:pt x="14290579" y="7483067"/>
                </a:lnTo>
                <a:lnTo>
                  <a:pt x="0" y="74830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4238967" y="2268379"/>
            <a:ext cx="12353446" cy="4860834"/>
          </a:xfrm>
          <a:prstGeom prst="rect">
            <a:avLst/>
          </a:prstGeom>
        </p:spPr>
        <p:txBody>
          <a:bodyPr lIns="0" tIns="0" rIns="0" bIns="0" rtlCol="0" anchor="t">
            <a:spAutoFit/>
          </a:bodyPr>
          <a:lstStyle/>
          <a:p>
            <a:pPr algn="ctr">
              <a:lnSpc>
                <a:spcPts val="7700"/>
              </a:lnSpc>
            </a:pPr>
            <a:r>
              <a:rPr lang="en-US" sz="5500">
                <a:solidFill>
                  <a:srgbClr val="493423"/>
                </a:solidFill>
                <a:latin typeface="#9Slide05 VL Fadilla"/>
              </a:rPr>
              <a:t>Bằng hiểu biết cá nhân, em hãy chia sẻ về những nhân vật trong các tác phẩm khác mà có cuộc đời, số phận như nhân vật lão Hạc. Từ đó, em có tình cảm suy nghĩ gì với họ?</a:t>
            </a:r>
          </a:p>
          <a:p>
            <a:pPr algn="ctr">
              <a:lnSpc>
                <a:spcPts val="7700"/>
              </a:lnSpc>
              <a:spcBef>
                <a:spcPct val="0"/>
              </a:spcBef>
            </a:pPr>
            <a:endParaRPr lang="en-US" sz="5500">
              <a:solidFill>
                <a:srgbClr val="493423"/>
              </a:solidFill>
              <a:latin typeface="#9Slide05 VL Fadill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0"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9" name="TextBox 9"/>
          <p:cNvSpPr txBox="1"/>
          <p:nvPr/>
        </p:nvSpPr>
        <p:spPr>
          <a:xfrm>
            <a:off x="1525306" y="871345"/>
            <a:ext cx="14079681" cy="823577"/>
          </a:xfrm>
          <a:prstGeom prst="rect">
            <a:avLst/>
          </a:prstGeom>
        </p:spPr>
        <p:txBody>
          <a:bodyPr lIns="0" tIns="0" rIns="0" bIns="0" rtlCol="0" anchor="t">
            <a:spAutoFit/>
          </a:bodyPr>
          <a:lstStyle/>
          <a:p>
            <a:pPr algn="ctr">
              <a:lnSpc>
                <a:spcPts val="6580"/>
              </a:lnSpc>
              <a:spcBef>
                <a:spcPct val="0"/>
              </a:spcBef>
            </a:pPr>
            <a:r>
              <a:rPr lang="en-US" sz="4700">
                <a:solidFill>
                  <a:srgbClr val="343434"/>
                </a:solidFill>
                <a:latin typeface="#9Slide05 Aphrodite Pro"/>
              </a:rPr>
              <a:t>g. Chia sẻ bài học về cách nghĩ và ứng xử của cá nhân</a:t>
            </a:r>
          </a:p>
        </p:txBody>
      </p:sp>
      <p:sp>
        <p:nvSpPr>
          <p:cNvPr id="10" name="Freeform 10"/>
          <p:cNvSpPr/>
          <p:nvPr/>
        </p:nvSpPr>
        <p:spPr>
          <a:xfrm>
            <a:off x="12370461" y="372492"/>
            <a:ext cx="5736093" cy="9820457"/>
          </a:xfrm>
          <a:custGeom>
            <a:avLst/>
            <a:gdLst/>
            <a:ahLst/>
            <a:cxnLst/>
            <a:rect l="l" t="t" r="r" b="b"/>
            <a:pathLst>
              <a:path w="5736093" h="9820457">
                <a:moveTo>
                  <a:pt x="0" y="0"/>
                </a:moveTo>
                <a:lnTo>
                  <a:pt x="5736092" y="0"/>
                </a:lnTo>
                <a:lnTo>
                  <a:pt x="5736092" y="9820457"/>
                </a:lnTo>
                <a:lnTo>
                  <a:pt x="0" y="9820457"/>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nvGrpSpPr>
          <p:cNvPr id="11" name="Group 11"/>
          <p:cNvGrpSpPr/>
          <p:nvPr/>
        </p:nvGrpSpPr>
        <p:grpSpPr>
          <a:xfrm>
            <a:off x="3173706" y="2399593"/>
            <a:ext cx="14387023" cy="1543050"/>
            <a:chOff x="0" y="0"/>
            <a:chExt cx="3789175" cy="406400"/>
          </a:xfrm>
        </p:grpSpPr>
        <p:sp>
          <p:nvSpPr>
            <p:cNvPr id="12" name="Freeform 12"/>
            <p:cNvSpPr/>
            <p:nvPr/>
          </p:nvSpPr>
          <p:spPr>
            <a:xfrm>
              <a:off x="0" y="0"/>
              <a:ext cx="3789175" cy="406400"/>
            </a:xfrm>
            <a:custGeom>
              <a:avLst/>
              <a:gdLst/>
              <a:ahLst/>
              <a:cxnLst/>
              <a:rect l="l" t="t" r="r" b="b"/>
              <a:pathLst>
                <a:path w="3789175" h="406400">
                  <a:moveTo>
                    <a:pt x="27444" y="0"/>
                  </a:moveTo>
                  <a:lnTo>
                    <a:pt x="3761731" y="0"/>
                  </a:lnTo>
                  <a:cubicBezTo>
                    <a:pt x="3776888" y="0"/>
                    <a:pt x="3789175" y="12287"/>
                    <a:pt x="3789175" y="27444"/>
                  </a:cubicBezTo>
                  <a:lnTo>
                    <a:pt x="3789175" y="378956"/>
                  </a:lnTo>
                  <a:cubicBezTo>
                    <a:pt x="3789175" y="394113"/>
                    <a:pt x="3776888" y="406400"/>
                    <a:pt x="3761731" y="406400"/>
                  </a:cubicBezTo>
                  <a:lnTo>
                    <a:pt x="27444" y="406400"/>
                  </a:lnTo>
                  <a:cubicBezTo>
                    <a:pt x="12287" y="406400"/>
                    <a:pt x="0" y="394113"/>
                    <a:pt x="0" y="378956"/>
                  </a:cubicBezTo>
                  <a:lnTo>
                    <a:pt x="0" y="27444"/>
                  </a:lnTo>
                  <a:cubicBezTo>
                    <a:pt x="0" y="12287"/>
                    <a:pt x="12287" y="0"/>
                    <a:pt x="27444" y="0"/>
                  </a:cubicBezTo>
                  <a:close/>
                </a:path>
              </a:pathLst>
            </a:custGeom>
            <a:solidFill>
              <a:srgbClr val="DBD0B3"/>
            </a:solidFill>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73706" y="4858251"/>
            <a:ext cx="14387023" cy="1543050"/>
            <a:chOff x="0" y="0"/>
            <a:chExt cx="3789175" cy="406400"/>
          </a:xfrm>
        </p:grpSpPr>
        <p:sp>
          <p:nvSpPr>
            <p:cNvPr id="15" name="Freeform 15"/>
            <p:cNvSpPr/>
            <p:nvPr/>
          </p:nvSpPr>
          <p:spPr>
            <a:xfrm>
              <a:off x="0" y="0"/>
              <a:ext cx="3789175" cy="406400"/>
            </a:xfrm>
            <a:custGeom>
              <a:avLst/>
              <a:gdLst/>
              <a:ahLst/>
              <a:cxnLst/>
              <a:rect l="l" t="t" r="r" b="b"/>
              <a:pathLst>
                <a:path w="3789175" h="406400">
                  <a:moveTo>
                    <a:pt x="27444" y="0"/>
                  </a:moveTo>
                  <a:lnTo>
                    <a:pt x="3761731" y="0"/>
                  </a:lnTo>
                  <a:cubicBezTo>
                    <a:pt x="3776888" y="0"/>
                    <a:pt x="3789175" y="12287"/>
                    <a:pt x="3789175" y="27444"/>
                  </a:cubicBezTo>
                  <a:lnTo>
                    <a:pt x="3789175" y="378956"/>
                  </a:lnTo>
                  <a:cubicBezTo>
                    <a:pt x="3789175" y="394113"/>
                    <a:pt x="3776888" y="406400"/>
                    <a:pt x="3761731" y="406400"/>
                  </a:cubicBezTo>
                  <a:lnTo>
                    <a:pt x="27444" y="406400"/>
                  </a:lnTo>
                  <a:cubicBezTo>
                    <a:pt x="12287" y="406400"/>
                    <a:pt x="0" y="394113"/>
                    <a:pt x="0" y="378956"/>
                  </a:cubicBezTo>
                  <a:lnTo>
                    <a:pt x="0" y="27444"/>
                  </a:lnTo>
                  <a:cubicBezTo>
                    <a:pt x="0" y="12287"/>
                    <a:pt x="12287" y="0"/>
                    <a:pt x="27444" y="0"/>
                  </a:cubicBezTo>
                  <a:close/>
                </a:path>
              </a:pathLst>
            </a:custGeom>
            <a:solidFill>
              <a:srgbClr val="C7B299"/>
            </a:solidFill>
          </p:spPr>
          <p:txBody>
            <a:bodyPr/>
            <a:lstStyle/>
            <a:p>
              <a:endParaRPr lang="en-US"/>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173706" y="6998811"/>
            <a:ext cx="14387023" cy="1543050"/>
            <a:chOff x="0" y="0"/>
            <a:chExt cx="3789175" cy="406400"/>
          </a:xfrm>
        </p:grpSpPr>
        <p:sp>
          <p:nvSpPr>
            <p:cNvPr id="18" name="Freeform 18"/>
            <p:cNvSpPr/>
            <p:nvPr/>
          </p:nvSpPr>
          <p:spPr>
            <a:xfrm>
              <a:off x="0" y="0"/>
              <a:ext cx="3789175" cy="406400"/>
            </a:xfrm>
            <a:custGeom>
              <a:avLst/>
              <a:gdLst/>
              <a:ahLst/>
              <a:cxnLst/>
              <a:rect l="l" t="t" r="r" b="b"/>
              <a:pathLst>
                <a:path w="3789175" h="406400">
                  <a:moveTo>
                    <a:pt x="27444" y="0"/>
                  </a:moveTo>
                  <a:lnTo>
                    <a:pt x="3761731" y="0"/>
                  </a:lnTo>
                  <a:cubicBezTo>
                    <a:pt x="3776888" y="0"/>
                    <a:pt x="3789175" y="12287"/>
                    <a:pt x="3789175" y="27444"/>
                  </a:cubicBezTo>
                  <a:lnTo>
                    <a:pt x="3789175" y="378956"/>
                  </a:lnTo>
                  <a:cubicBezTo>
                    <a:pt x="3789175" y="394113"/>
                    <a:pt x="3776888" y="406400"/>
                    <a:pt x="3761731" y="406400"/>
                  </a:cubicBezTo>
                  <a:lnTo>
                    <a:pt x="27444" y="406400"/>
                  </a:lnTo>
                  <a:cubicBezTo>
                    <a:pt x="12287" y="406400"/>
                    <a:pt x="0" y="394113"/>
                    <a:pt x="0" y="378956"/>
                  </a:cubicBezTo>
                  <a:lnTo>
                    <a:pt x="0" y="27444"/>
                  </a:lnTo>
                  <a:cubicBezTo>
                    <a:pt x="0" y="12287"/>
                    <a:pt x="12287" y="0"/>
                    <a:pt x="27444" y="0"/>
                  </a:cubicBezTo>
                  <a:close/>
                </a:path>
              </a:pathLst>
            </a:custGeom>
            <a:solidFill>
              <a:srgbClr val="C8A888"/>
            </a:solidFill>
          </p:spPr>
          <p:txBody>
            <a:bodyPr/>
            <a:lstStyle/>
            <a:p>
              <a:endParaRPr lang="en-US"/>
            </a:p>
          </p:txBody>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173706" y="2713713"/>
            <a:ext cx="14387023" cy="721923"/>
          </a:xfrm>
          <a:prstGeom prst="rect">
            <a:avLst/>
          </a:prstGeom>
        </p:spPr>
        <p:txBody>
          <a:bodyPr lIns="0" tIns="0" rIns="0" bIns="0" rtlCol="0" anchor="t">
            <a:spAutoFit/>
          </a:bodyPr>
          <a:lstStyle/>
          <a:p>
            <a:pPr algn="ctr">
              <a:lnSpc>
                <a:spcPts val="5880"/>
              </a:lnSpc>
              <a:spcBef>
                <a:spcPct val="0"/>
              </a:spcBef>
            </a:pPr>
            <a:r>
              <a:rPr lang="en-US" sz="4200" dirty="0" err="1">
                <a:solidFill>
                  <a:srgbClr val="343434"/>
                </a:solidFill>
                <a:latin typeface="Roboto Condensed"/>
              </a:rPr>
              <a:t>Dù</a:t>
            </a:r>
            <a:r>
              <a:rPr lang="en-US" sz="4200" dirty="0">
                <a:solidFill>
                  <a:srgbClr val="343434"/>
                </a:solidFill>
                <a:latin typeface="Roboto Condensed"/>
              </a:rPr>
              <a:t> </a:t>
            </a:r>
            <a:r>
              <a:rPr lang="en-US" sz="4200" dirty="0" err="1">
                <a:solidFill>
                  <a:srgbClr val="343434"/>
                </a:solidFill>
                <a:latin typeface="Roboto Condensed"/>
              </a:rPr>
              <a:t>trong</a:t>
            </a:r>
            <a:r>
              <a:rPr lang="en-US" sz="4200" dirty="0">
                <a:solidFill>
                  <a:srgbClr val="343434"/>
                </a:solidFill>
                <a:latin typeface="Roboto Condensed"/>
              </a:rPr>
              <a:t> </a:t>
            </a:r>
            <a:r>
              <a:rPr lang="en-US" sz="4200" dirty="0" err="1">
                <a:solidFill>
                  <a:srgbClr val="343434"/>
                </a:solidFill>
                <a:latin typeface="Roboto Condensed"/>
              </a:rPr>
              <a:t>hoàn</a:t>
            </a:r>
            <a:r>
              <a:rPr lang="en-US" sz="4200" dirty="0">
                <a:solidFill>
                  <a:srgbClr val="343434"/>
                </a:solidFill>
                <a:latin typeface="Roboto Condensed"/>
              </a:rPr>
              <a:t> </a:t>
            </a:r>
            <a:r>
              <a:rPr lang="en-US" sz="4200" dirty="0" err="1">
                <a:solidFill>
                  <a:srgbClr val="343434"/>
                </a:solidFill>
                <a:latin typeface="Roboto Condensed"/>
              </a:rPr>
              <a:t>cảnh</a:t>
            </a:r>
            <a:r>
              <a:rPr lang="en-US" sz="4200" dirty="0">
                <a:solidFill>
                  <a:srgbClr val="343434"/>
                </a:solidFill>
                <a:latin typeface="Roboto Condensed"/>
              </a:rPr>
              <a:t> </a:t>
            </a:r>
            <a:r>
              <a:rPr lang="en-US" sz="4200" dirty="0" err="1">
                <a:solidFill>
                  <a:srgbClr val="343434"/>
                </a:solidFill>
                <a:latin typeface="Roboto Condensed"/>
              </a:rPr>
              <a:t>khốn</a:t>
            </a:r>
            <a:r>
              <a:rPr lang="en-US" sz="4200" dirty="0">
                <a:solidFill>
                  <a:srgbClr val="343434"/>
                </a:solidFill>
                <a:latin typeface="Roboto Condensed"/>
              </a:rPr>
              <a:t> </a:t>
            </a:r>
            <a:r>
              <a:rPr lang="en-US" sz="4200" dirty="0" err="1">
                <a:solidFill>
                  <a:srgbClr val="343434"/>
                </a:solidFill>
                <a:latin typeface="Roboto Condensed"/>
              </a:rPr>
              <a:t>cùng</a:t>
            </a:r>
            <a:r>
              <a:rPr lang="en-US" sz="4200" dirty="0">
                <a:solidFill>
                  <a:srgbClr val="343434"/>
                </a:solidFill>
                <a:latin typeface="Roboto Condensed"/>
              </a:rPr>
              <a:t> </a:t>
            </a:r>
            <a:r>
              <a:rPr lang="en-US" sz="4200" dirty="0" err="1">
                <a:solidFill>
                  <a:srgbClr val="343434"/>
                </a:solidFill>
                <a:latin typeface="Roboto Condensed"/>
              </a:rPr>
              <a:t>nhất</a:t>
            </a:r>
            <a:r>
              <a:rPr lang="en-US" sz="4200" dirty="0">
                <a:solidFill>
                  <a:srgbClr val="343434"/>
                </a:solidFill>
                <a:latin typeface="Roboto Condensed"/>
              </a:rPr>
              <a:t> </a:t>
            </a:r>
            <a:r>
              <a:rPr lang="en-US" sz="4200" dirty="0" err="1">
                <a:solidFill>
                  <a:srgbClr val="343434"/>
                </a:solidFill>
                <a:latin typeface="Roboto Condensed"/>
              </a:rPr>
              <a:t>cũng</a:t>
            </a:r>
            <a:r>
              <a:rPr lang="en-US" sz="4200" dirty="0">
                <a:solidFill>
                  <a:srgbClr val="343434"/>
                </a:solidFill>
                <a:latin typeface="Roboto Condensed"/>
              </a:rPr>
              <a:t> </a:t>
            </a:r>
            <a:r>
              <a:rPr lang="en-US" sz="4200" dirty="0" err="1">
                <a:solidFill>
                  <a:srgbClr val="343434"/>
                </a:solidFill>
                <a:latin typeface="Roboto Condensed"/>
              </a:rPr>
              <a:t>cần</a:t>
            </a:r>
            <a:r>
              <a:rPr lang="en-US" sz="4200" dirty="0">
                <a:solidFill>
                  <a:srgbClr val="343434"/>
                </a:solidFill>
                <a:latin typeface="Roboto Condensed"/>
              </a:rPr>
              <a:t> </a:t>
            </a:r>
            <a:r>
              <a:rPr lang="en-US" sz="4200" dirty="0" err="1">
                <a:solidFill>
                  <a:srgbClr val="343434"/>
                </a:solidFill>
                <a:latin typeface="Roboto Condensed"/>
              </a:rPr>
              <a:t>giữ</a:t>
            </a:r>
            <a:r>
              <a:rPr lang="en-US" sz="4200" dirty="0">
                <a:solidFill>
                  <a:srgbClr val="343434"/>
                </a:solidFill>
                <a:latin typeface="Roboto Condensed"/>
              </a:rPr>
              <a:t> </a:t>
            </a:r>
            <a:r>
              <a:rPr lang="en-US" sz="4200" dirty="0" err="1">
                <a:solidFill>
                  <a:srgbClr val="343434"/>
                </a:solidFill>
                <a:latin typeface="Roboto Condensed"/>
              </a:rPr>
              <a:t>lòng</a:t>
            </a:r>
            <a:r>
              <a:rPr lang="en-US" sz="4200" dirty="0">
                <a:solidFill>
                  <a:srgbClr val="343434"/>
                </a:solidFill>
                <a:latin typeface="Roboto Condensed"/>
              </a:rPr>
              <a:t> </a:t>
            </a:r>
            <a:r>
              <a:rPr lang="en-US" sz="4200" dirty="0" err="1">
                <a:solidFill>
                  <a:srgbClr val="343434"/>
                </a:solidFill>
                <a:latin typeface="Roboto Condensed"/>
              </a:rPr>
              <a:t>tự</a:t>
            </a:r>
            <a:r>
              <a:rPr lang="en-US" sz="4200" dirty="0">
                <a:solidFill>
                  <a:srgbClr val="343434"/>
                </a:solidFill>
                <a:latin typeface="Roboto Condensed"/>
              </a:rPr>
              <a:t> </a:t>
            </a:r>
            <a:r>
              <a:rPr lang="en-US" sz="4200" dirty="0" err="1">
                <a:solidFill>
                  <a:srgbClr val="343434"/>
                </a:solidFill>
                <a:latin typeface="Roboto Condensed"/>
              </a:rPr>
              <a:t>trọng</a:t>
            </a:r>
            <a:r>
              <a:rPr lang="en-US" sz="4200" dirty="0">
                <a:solidFill>
                  <a:srgbClr val="343434"/>
                </a:solidFill>
                <a:latin typeface="Roboto Condensed"/>
              </a:rPr>
              <a:t>.</a:t>
            </a:r>
          </a:p>
        </p:txBody>
      </p:sp>
      <p:sp>
        <p:nvSpPr>
          <p:cNvPr id="21" name="TextBox 21"/>
          <p:cNvSpPr txBox="1"/>
          <p:nvPr/>
        </p:nvSpPr>
        <p:spPr>
          <a:xfrm>
            <a:off x="3581401" y="5225953"/>
            <a:ext cx="12808850" cy="721923"/>
          </a:xfrm>
          <a:prstGeom prst="rect">
            <a:avLst/>
          </a:prstGeom>
        </p:spPr>
        <p:txBody>
          <a:bodyPr wrap="square" lIns="0" tIns="0" rIns="0" bIns="0" rtlCol="0" anchor="t">
            <a:spAutoFit/>
          </a:bodyPr>
          <a:lstStyle/>
          <a:p>
            <a:pPr algn="ctr">
              <a:lnSpc>
                <a:spcPts val="5880"/>
              </a:lnSpc>
              <a:spcBef>
                <a:spcPct val="0"/>
              </a:spcBef>
            </a:pPr>
            <a:r>
              <a:rPr lang="en-US" sz="4200" dirty="0">
                <a:solidFill>
                  <a:srgbClr val="343434"/>
                </a:solidFill>
                <a:latin typeface="Roboto Condensed"/>
              </a:rPr>
              <a:t>Khi </a:t>
            </a:r>
            <a:r>
              <a:rPr lang="en-US" sz="4200" dirty="0" err="1">
                <a:solidFill>
                  <a:srgbClr val="343434"/>
                </a:solidFill>
                <a:latin typeface="Roboto Condensed"/>
              </a:rPr>
              <a:t>đánh</a:t>
            </a:r>
            <a:r>
              <a:rPr lang="en-US" sz="4200" dirty="0">
                <a:solidFill>
                  <a:srgbClr val="343434"/>
                </a:solidFill>
                <a:latin typeface="Roboto Condensed"/>
              </a:rPr>
              <a:t> </a:t>
            </a:r>
            <a:r>
              <a:rPr lang="en-US" sz="4200" dirty="0" err="1">
                <a:solidFill>
                  <a:srgbClr val="343434"/>
                </a:solidFill>
                <a:latin typeface="Roboto Condensed"/>
              </a:rPr>
              <a:t>giá</a:t>
            </a:r>
            <a:r>
              <a:rPr lang="en-US" sz="4200" dirty="0">
                <a:solidFill>
                  <a:srgbClr val="343434"/>
                </a:solidFill>
                <a:latin typeface="Roboto Condensed"/>
              </a:rPr>
              <a:t> </a:t>
            </a:r>
            <a:r>
              <a:rPr lang="en-US" sz="4200" dirty="0" err="1">
                <a:solidFill>
                  <a:srgbClr val="343434"/>
                </a:solidFill>
                <a:latin typeface="Roboto Condensed"/>
              </a:rPr>
              <a:t>một</a:t>
            </a:r>
            <a:r>
              <a:rPr lang="en-US" sz="4200" dirty="0">
                <a:solidFill>
                  <a:srgbClr val="343434"/>
                </a:solidFill>
                <a:latin typeface="Roboto Condensed"/>
              </a:rPr>
              <a:t> con </a:t>
            </a:r>
            <a:r>
              <a:rPr lang="en-US" sz="4200" dirty="0" err="1">
                <a:solidFill>
                  <a:srgbClr val="343434"/>
                </a:solidFill>
                <a:latin typeface="Roboto Condensed"/>
              </a:rPr>
              <a:t>người</a:t>
            </a:r>
            <a:r>
              <a:rPr lang="en-US" sz="4200" dirty="0">
                <a:solidFill>
                  <a:srgbClr val="343434"/>
                </a:solidFill>
                <a:latin typeface="Roboto Condensed"/>
              </a:rPr>
              <a:t>, </a:t>
            </a:r>
            <a:r>
              <a:rPr lang="en-US" sz="4200" dirty="0" err="1">
                <a:solidFill>
                  <a:srgbClr val="343434"/>
                </a:solidFill>
                <a:latin typeface="Roboto Condensed"/>
              </a:rPr>
              <a:t>chúng</a:t>
            </a:r>
            <a:r>
              <a:rPr lang="en-US" sz="4200" dirty="0">
                <a:solidFill>
                  <a:srgbClr val="343434"/>
                </a:solidFill>
                <a:latin typeface="Roboto Condensed"/>
              </a:rPr>
              <a:t> ta </a:t>
            </a:r>
            <a:r>
              <a:rPr lang="en-US" sz="4200" dirty="0" err="1">
                <a:solidFill>
                  <a:srgbClr val="343434"/>
                </a:solidFill>
                <a:latin typeface="Roboto Condensed"/>
              </a:rPr>
              <a:t>cần</a:t>
            </a:r>
            <a:r>
              <a:rPr lang="en-US" sz="4200" dirty="0">
                <a:solidFill>
                  <a:srgbClr val="343434"/>
                </a:solidFill>
                <a:latin typeface="Roboto Condensed"/>
              </a:rPr>
              <a:t> </a:t>
            </a:r>
            <a:r>
              <a:rPr lang="en-US" sz="4200" dirty="0" err="1">
                <a:solidFill>
                  <a:srgbClr val="343434"/>
                </a:solidFill>
                <a:latin typeface="Roboto Condensed"/>
              </a:rPr>
              <a:t>có</a:t>
            </a:r>
            <a:r>
              <a:rPr lang="en-US" sz="4200" dirty="0">
                <a:solidFill>
                  <a:srgbClr val="343434"/>
                </a:solidFill>
                <a:latin typeface="Roboto Condensed"/>
              </a:rPr>
              <a:t> </a:t>
            </a:r>
            <a:r>
              <a:rPr lang="en-US" sz="4200" dirty="0" err="1">
                <a:solidFill>
                  <a:srgbClr val="343434"/>
                </a:solidFill>
                <a:latin typeface="Roboto Condensed"/>
              </a:rPr>
              <a:t>nhìn</a:t>
            </a:r>
            <a:r>
              <a:rPr lang="en-US" sz="4200" dirty="0">
                <a:solidFill>
                  <a:srgbClr val="343434"/>
                </a:solidFill>
                <a:latin typeface="Roboto Condensed"/>
              </a:rPr>
              <a:t> </a:t>
            </a:r>
            <a:r>
              <a:rPr lang="en-US" sz="4200" dirty="0" err="1">
                <a:solidFill>
                  <a:srgbClr val="343434"/>
                </a:solidFill>
                <a:latin typeface="Roboto Condensed"/>
              </a:rPr>
              <a:t>toàn</a:t>
            </a:r>
            <a:r>
              <a:rPr lang="en-US" sz="4200" dirty="0">
                <a:solidFill>
                  <a:srgbClr val="343434"/>
                </a:solidFill>
                <a:latin typeface="Roboto Condensed"/>
              </a:rPr>
              <a:t> </a:t>
            </a:r>
            <a:r>
              <a:rPr lang="en-US" sz="4200" dirty="0" err="1">
                <a:solidFill>
                  <a:srgbClr val="343434"/>
                </a:solidFill>
                <a:latin typeface="Roboto Condensed"/>
              </a:rPr>
              <a:t>diện</a:t>
            </a:r>
            <a:r>
              <a:rPr lang="en-US" sz="4200" dirty="0">
                <a:solidFill>
                  <a:srgbClr val="343434"/>
                </a:solidFill>
                <a:latin typeface="Roboto Condensed"/>
              </a:rPr>
              <a:t>.</a:t>
            </a:r>
          </a:p>
        </p:txBody>
      </p:sp>
      <p:sp>
        <p:nvSpPr>
          <p:cNvPr id="22" name="TextBox 22"/>
          <p:cNvSpPr txBox="1"/>
          <p:nvPr/>
        </p:nvSpPr>
        <p:spPr>
          <a:xfrm>
            <a:off x="3581401" y="7526372"/>
            <a:ext cx="11657106" cy="721995"/>
          </a:xfrm>
          <a:prstGeom prst="rect">
            <a:avLst/>
          </a:prstGeom>
        </p:spPr>
        <p:txBody>
          <a:bodyPr wrap="square" lIns="0" tIns="0" rIns="0" bIns="0" rtlCol="0" anchor="t">
            <a:spAutoFit/>
          </a:bodyPr>
          <a:lstStyle/>
          <a:p>
            <a:pPr algn="ctr">
              <a:lnSpc>
                <a:spcPts val="5879"/>
              </a:lnSpc>
            </a:pPr>
            <a:r>
              <a:rPr lang="en-US" sz="4199" dirty="0" err="1">
                <a:solidFill>
                  <a:srgbClr val="343434"/>
                </a:solidFill>
                <a:latin typeface="Roboto Condensed"/>
              </a:rPr>
              <a:t>Tình</a:t>
            </a:r>
            <a:r>
              <a:rPr lang="en-US" sz="4199" dirty="0">
                <a:solidFill>
                  <a:srgbClr val="343434"/>
                </a:solidFill>
                <a:latin typeface="Roboto Condensed"/>
              </a:rPr>
              <a:t> </a:t>
            </a:r>
            <a:r>
              <a:rPr lang="en-US" sz="4199" dirty="0" err="1">
                <a:solidFill>
                  <a:srgbClr val="343434"/>
                </a:solidFill>
                <a:latin typeface="Roboto Condensed"/>
              </a:rPr>
              <a:t>yêu</a:t>
            </a:r>
            <a:r>
              <a:rPr lang="en-US" sz="4199" dirty="0">
                <a:solidFill>
                  <a:srgbClr val="343434"/>
                </a:solidFill>
                <a:latin typeface="Roboto Condensed"/>
              </a:rPr>
              <a:t> </a:t>
            </a:r>
            <a:r>
              <a:rPr lang="en-US" sz="4199" dirty="0" err="1">
                <a:solidFill>
                  <a:srgbClr val="343434"/>
                </a:solidFill>
                <a:latin typeface="Roboto Condensed"/>
              </a:rPr>
              <a:t>thương</a:t>
            </a:r>
            <a:r>
              <a:rPr lang="en-US" sz="4199" dirty="0">
                <a:solidFill>
                  <a:srgbClr val="343434"/>
                </a:solidFill>
                <a:latin typeface="Roboto Condensed"/>
              </a:rPr>
              <a:t> </a:t>
            </a:r>
            <a:r>
              <a:rPr lang="en-US" sz="4199" dirty="0" err="1">
                <a:solidFill>
                  <a:srgbClr val="343434"/>
                </a:solidFill>
                <a:latin typeface="Roboto Condensed"/>
              </a:rPr>
              <a:t>có</a:t>
            </a:r>
            <a:r>
              <a:rPr lang="en-US" sz="4199" dirty="0">
                <a:solidFill>
                  <a:srgbClr val="343434"/>
                </a:solidFill>
                <a:latin typeface="Roboto Condensed"/>
              </a:rPr>
              <a:t> </a:t>
            </a:r>
            <a:r>
              <a:rPr lang="en-US" sz="4199" dirty="0" err="1">
                <a:solidFill>
                  <a:srgbClr val="343434"/>
                </a:solidFill>
                <a:latin typeface="Roboto Condensed"/>
              </a:rPr>
              <a:t>sức</a:t>
            </a:r>
            <a:r>
              <a:rPr lang="en-US" sz="4199" dirty="0">
                <a:solidFill>
                  <a:srgbClr val="343434"/>
                </a:solidFill>
                <a:latin typeface="Roboto Condensed"/>
              </a:rPr>
              <a:t> </a:t>
            </a:r>
            <a:r>
              <a:rPr lang="en-US" sz="4199" dirty="0" err="1">
                <a:solidFill>
                  <a:srgbClr val="343434"/>
                </a:solidFill>
                <a:latin typeface="Roboto Condensed"/>
              </a:rPr>
              <a:t>mạnh</a:t>
            </a:r>
            <a:r>
              <a:rPr lang="en-US" sz="4199" dirty="0">
                <a:solidFill>
                  <a:srgbClr val="343434"/>
                </a:solidFill>
                <a:latin typeface="Roboto Condensed"/>
              </a:rPr>
              <a:t> </a:t>
            </a:r>
            <a:r>
              <a:rPr lang="en-US" sz="4199" dirty="0" err="1">
                <a:solidFill>
                  <a:srgbClr val="343434"/>
                </a:solidFill>
                <a:latin typeface="Roboto Condensed"/>
              </a:rPr>
              <a:t>lớn</a:t>
            </a:r>
            <a:r>
              <a:rPr lang="en-US" sz="4199" dirty="0">
                <a:solidFill>
                  <a:srgbClr val="343434"/>
                </a:solidFill>
                <a:latin typeface="Roboto Condensed"/>
              </a:rPr>
              <a:t> </a:t>
            </a:r>
            <a:r>
              <a:rPr lang="en-US" sz="4199" dirty="0" err="1">
                <a:solidFill>
                  <a:srgbClr val="343434"/>
                </a:solidFill>
                <a:latin typeface="Roboto Condensed"/>
              </a:rPr>
              <a:t>lao</a:t>
            </a:r>
            <a:r>
              <a:rPr lang="en-US" sz="4199" dirty="0">
                <a:solidFill>
                  <a:srgbClr val="343434"/>
                </a:solidFill>
                <a:latin typeface="Roboto Condensed"/>
              </a:rPr>
              <a:t> </a:t>
            </a:r>
            <a:r>
              <a:rPr lang="en-US" sz="4199" dirty="0" err="1">
                <a:solidFill>
                  <a:srgbClr val="343434"/>
                </a:solidFill>
                <a:latin typeface="Roboto Condensed"/>
              </a:rPr>
              <a:t>trong</a:t>
            </a:r>
            <a:r>
              <a:rPr lang="en-US" sz="4199" dirty="0">
                <a:solidFill>
                  <a:srgbClr val="343434"/>
                </a:solidFill>
                <a:latin typeface="Roboto Condensed"/>
              </a:rPr>
              <a:t> </a:t>
            </a:r>
            <a:r>
              <a:rPr lang="en-US" sz="4199" dirty="0" err="1">
                <a:solidFill>
                  <a:srgbClr val="343434"/>
                </a:solidFill>
                <a:latin typeface="Roboto Condensed"/>
              </a:rPr>
              <a:t>cuộc</a:t>
            </a:r>
            <a:r>
              <a:rPr lang="en-US" sz="4199" dirty="0">
                <a:solidFill>
                  <a:srgbClr val="343434"/>
                </a:solidFill>
                <a:latin typeface="Roboto Condensed"/>
              </a:rPr>
              <a:t> </a:t>
            </a:r>
            <a:r>
              <a:rPr lang="en-US" sz="4199" dirty="0" err="1">
                <a:solidFill>
                  <a:srgbClr val="343434"/>
                </a:solidFill>
                <a:latin typeface="Roboto Condensed"/>
              </a:rPr>
              <a:t>sống</a:t>
            </a:r>
            <a:r>
              <a:rPr lang="en-US" sz="4199" dirty="0">
                <a:solidFill>
                  <a:srgbClr val="343434"/>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1162986" y="2299592"/>
            <a:ext cx="15305525" cy="6958708"/>
            <a:chOff x="0" y="0"/>
            <a:chExt cx="4031085" cy="1832746"/>
          </a:xfrm>
        </p:grpSpPr>
        <p:sp>
          <p:nvSpPr>
            <p:cNvPr id="4" name="Freeform 4"/>
            <p:cNvSpPr/>
            <p:nvPr/>
          </p:nvSpPr>
          <p:spPr>
            <a:xfrm>
              <a:off x="0" y="0"/>
              <a:ext cx="4031085" cy="1832746"/>
            </a:xfrm>
            <a:custGeom>
              <a:avLst/>
              <a:gdLst/>
              <a:ahLst/>
              <a:cxnLst/>
              <a:rect l="l" t="t" r="r" b="b"/>
              <a:pathLst>
                <a:path w="4031085" h="1832746">
                  <a:moveTo>
                    <a:pt x="25797" y="0"/>
                  </a:moveTo>
                  <a:lnTo>
                    <a:pt x="4005288" y="0"/>
                  </a:lnTo>
                  <a:cubicBezTo>
                    <a:pt x="4019535" y="0"/>
                    <a:pt x="4031085" y="11550"/>
                    <a:pt x="4031085" y="25797"/>
                  </a:cubicBezTo>
                  <a:lnTo>
                    <a:pt x="4031085" y="1806949"/>
                  </a:lnTo>
                  <a:cubicBezTo>
                    <a:pt x="4031085" y="1821196"/>
                    <a:pt x="4019535" y="1832746"/>
                    <a:pt x="4005288" y="1832746"/>
                  </a:cubicBezTo>
                  <a:lnTo>
                    <a:pt x="25797" y="1832746"/>
                  </a:lnTo>
                  <a:cubicBezTo>
                    <a:pt x="18955" y="1832746"/>
                    <a:pt x="12394" y="1830028"/>
                    <a:pt x="7556" y="1825190"/>
                  </a:cubicBezTo>
                  <a:cubicBezTo>
                    <a:pt x="2718" y="1820352"/>
                    <a:pt x="0" y="1813791"/>
                    <a:pt x="0" y="1806949"/>
                  </a:cubicBezTo>
                  <a:lnTo>
                    <a:pt x="0" y="25797"/>
                  </a:lnTo>
                  <a:cubicBezTo>
                    <a:pt x="0" y="11550"/>
                    <a:pt x="11550" y="0"/>
                    <a:pt x="25797" y="0"/>
                  </a:cubicBezTo>
                  <a:close/>
                </a:path>
              </a:pathLst>
            </a:custGeom>
            <a:solidFill>
              <a:srgbClr val="EDE8DE"/>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333419" y="3089780"/>
            <a:ext cx="13219364" cy="6168520"/>
          </a:xfrm>
          <a:prstGeom prst="rect">
            <a:avLst/>
          </a:prstGeom>
        </p:spPr>
        <p:txBody>
          <a:bodyPr lIns="0" tIns="0" rIns="0" bIns="0" rtlCol="0" anchor="t">
            <a:spAutoFit/>
          </a:bodyPr>
          <a:lstStyle/>
          <a:p>
            <a:pPr algn="just">
              <a:lnSpc>
                <a:spcPts val="6999"/>
              </a:lnSpc>
            </a:pPr>
            <a:r>
              <a:rPr lang="en-US" sz="4999">
                <a:solidFill>
                  <a:srgbClr val="493423"/>
                </a:solidFill>
                <a:latin typeface="Roboto Condensed Bold"/>
              </a:rPr>
              <a:t>Câu 2.</a:t>
            </a:r>
            <a:r>
              <a:rPr lang="en-US" sz="4999">
                <a:solidFill>
                  <a:srgbClr val="493423"/>
                </a:solidFill>
                <a:latin typeface="Roboto Condensed"/>
              </a:rPr>
              <a:t> Chủ đề của một tác phẩm văn học là gì?</a:t>
            </a:r>
          </a:p>
          <a:p>
            <a:pPr algn="just">
              <a:lnSpc>
                <a:spcPts val="6999"/>
              </a:lnSpc>
            </a:pPr>
            <a:r>
              <a:rPr lang="en-US" sz="4999">
                <a:solidFill>
                  <a:srgbClr val="493423"/>
                </a:solidFill>
                <a:latin typeface="Roboto Condensed"/>
              </a:rPr>
              <a:t>A. là vấn đề chính được thể hiện trong tác phẩm</a:t>
            </a:r>
          </a:p>
          <a:p>
            <a:pPr algn="just">
              <a:lnSpc>
                <a:spcPts val="6999"/>
              </a:lnSpc>
            </a:pPr>
            <a:r>
              <a:rPr lang="en-US" sz="4999">
                <a:solidFill>
                  <a:srgbClr val="493423"/>
                </a:solidFill>
                <a:latin typeface="Roboto Condensed"/>
              </a:rPr>
              <a:t>B. là yếu tố hình thức của tác phẩm văn học</a:t>
            </a:r>
          </a:p>
          <a:p>
            <a:pPr algn="just">
              <a:lnSpc>
                <a:spcPts val="6999"/>
              </a:lnSpc>
            </a:pPr>
            <a:r>
              <a:rPr lang="en-US" sz="4999">
                <a:solidFill>
                  <a:srgbClr val="493423"/>
                </a:solidFill>
                <a:latin typeface="Roboto Condensed"/>
              </a:rPr>
              <a:t>C. là yếu tố phụ của tác phẩm văn học</a:t>
            </a:r>
          </a:p>
          <a:p>
            <a:pPr algn="just">
              <a:lnSpc>
                <a:spcPts val="6999"/>
              </a:lnSpc>
            </a:pPr>
            <a:r>
              <a:rPr lang="en-US" sz="4999">
                <a:solidFill>
                  <a:srgbClr val="493423"/>
                </a:solidFill>
                <a:latin typeface="Roboto Condensed"/>
              </a:rPr>
              <a:t>D. là yếu tố được tác giả thêm vào trong tác phẩm văn học</a:t>
            </a:r>
          </a:p>
          <a:p>
            <a:pPr algn="just">
              <a:lnSpc>
                <a:spcPts val="6999"/>
              </a:lnSpc>
              <a:spcBef>
                <a:spcPct val="0"/>
              </a:spcBef>
            </a:pPr>
            <a:endParaRPr lang="en-US" sz="4999">
              <a:solidFill>
                <a:srgbClr val="493423"/>
              </a:solidFill>
              <a:latin typeface="Roboto Condensed"/>
            </a:endParaRPr>
          </a:p>
        </p:txBody>
      </p:sp>
      <p:sp>
        <p:nvSpPr>
          <p:cNvPr id="11" name="Freeform 11"/>
          <p:cNvSpPr/>
          <p:nvPr/>
        </p:nvSpPr>
        <p:spPr>
          <a:xfrm>
            <a:off x="1162986" y="4079985"/>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2333419" y="509834"/>
            <a:ext cx="7999286" cy="1069923"/>
          </a:xfrm>
          <a:prstGeom prst="rect">
            <a:avLst/>
          </a:prstGeom>
        </p:spPr>
        <p:txBody>
          <a:bodyPr lIns="0" tIns="0" rIns="0" bIns="0" rtlCol="0" anchor="t">
            <a:spAutoFit/>
          </a:bodyPr>
          <a:lstStyle/>
          <a:p>
            <a:pPr algn="ctr">
              <a:lnSpc>
                <a:spcPts val="8749"/>
              </a:lnSpc>
            </a:pPr>
            <a:r>
              <a:rPr lang="en-US" sz="6249">
                <a:solidFill>
                  <a:srgbClr val="FFFFFF"/>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TextBox 6"/>
          <p:cNvSpPr txBox="1"/>
          <p:nvPr/>
        </p:nvSpPr>
        <p:spPr>
          <a:xfrm>
            <a:off x="-753791" y="904875"/>
            <a:ext cx="10968582" cy="1094704"/>
          </a:xfrm>
          <a:prstGeom prst="rect">
            <a:avLst/>
          </a:prstGeom>
        </p:spPr>
        <p:txBody>
          <a:bodyPr lIns="0" tIns="0" rIns="0" bIns="0" rtlCol="0" anchor="t">
            <a:spAutoFit/>
          </a:bodyPr>
          <a:lstStyle/>
          <a:p>
            <a:pPr algn="ctr">
              <a:lnSpc>
                <a:spcPts val="8959"/>
              </a:lnSpc>
              <a:spcBef>
                <a:spcPct val="0"/>
              </a:spcBef>
            </a:pPr>
            <a:r>
              <a:rPr lang="en-US" sz="6399">
                <a:solidFill>
                  <a:srgbClr val="493423"/>
                </a:solidFill>
                <a:latin typeface="Fraunces Bold"/>
              </a:rPr>
              <a:t>4. LUYỆN TẬP</a:t>
            </a:r>
          </a:p>
        </p:txBody>
      </p:sp>
      <p:sp>
        <p:nvSpPr>
          <p:cNvPr id="7" name="Freeform 7"/>
          <p:cNvSpPr/>
          <p:nvPr/>
        </p:nvSpPr>
        <p:spPr>
          <a:xfrm>
            <a:off x="1350997" y="2415496"/>
            <a:ext cx="15908303" cy="6562175"/>
          </a:xfrm>
          <a:custGeom>
            <a:avLst/>
            <a:gdLst/>
            <a:ahLst/>
            <a:cxnLst/>
            <a:rect l="l" t="t" r="r" b="b"/>
            <a:pathLst>
              <a:path w="15908303" h="6562175">
                <a:moveTo>
                  <a:pt x="0" y="0"/>
                </a:moveTo>
                <a:lnTo>
                  <a:pt x="15908303" y="0"/>
                </a:lnTo>
                <a:lnTo>
                  <a:pt x="15908303" y="6562175"/>
                </a:lnTo>
                <a:lnTo>
                  <a:pt x="0" y="6562175"/>
                </a:lnTo>
                <a:lnTo>
                  <a:pt x="0" y="0"/>
                </a:lnTo>
                <a:close/>
              </a:path>
            </a:pathLst>
          </a:custGeom>
          <a:blipFill>
            <a:blip r:embed="rId7">
              <a:extLst>
                <a:ext uri="{96DAC541-7B7A-43D3-8B79-37D633B846F1}">
                  <asvg:svgBlip xmlns:asvg="http://schemas.microsoft.com/office/drawing/2016/SVG/main" r:embed="rId8"/>
                </a:ext>
              </a:extLst>
            </a:blip>
            <a:stretch>
              <a:fillRect b="-114"/>
            </a:stretch>
          </a:blipFill>
        </p:spPr>
        <p:txBody>
          <a:bodyPr/>
          <a:lstStyle/>
          <a:p>
            <a:endParaRPr lang="en-US"/>
          </a:p>
        </p:txBody>
      </p:sp>
      <p:grpSp>
        <p:nvGrpSpPr>
          <p:cNvPr id="8" name="Group 8"/>
          <p:cNvGrpSpPr/>
          <p:nvPr/>
        </p:nvGrpSpPr>
        <p:grpSpPr>
          <a:xfrm>
            <a:off x="1350997" y="5338488"/>
            <a:ext cx="4948512" cy="49485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DDBBB"/>
            </a:solidFill>
          </p:spPr>
          <p:txBody>
            <a:bodyPr/>
            <a:lstStyle/>
            <a:p>
              <a:endParaRPr lang="en-US"/>
            </a:p>
          </p:txBody>
        </p:sp>
        <p:sp>
          <p:nvSpPr>
            <p:cNvPr id="10" name="TextBox 10"/>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610180" y="7037481"/>
            <a:ext cx="4430145" cy="1464801"/>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a:rPr>
              <a:t>Thời gian: </a:t>
            </a:r>
          </a:p>
          <a:p>
            <a:pPr algn="ctr">
              <a:lnSpc>
                <a:spcPts val="5880"/>
              </a:lnSpc>
            </a:pPr>
            <a:r>
              <a:rPr lang="en-US" sz="4200">
                <a:solidFill>
                  <a:srgbClr val="000000"/>
                </a:solidFill>
                <a:latin typeface="Roboto Condensed"/>
              </a:rPr>
              <a:t>5phút</a:t>
            </a:r>
          </a:p>
        </p:txBody>
      </p:sp>
      <p:sp>
        <p:nvSpPr>
          <p:cNvPr id="12" name="TextBox 12"/>
          <p:cNvSpPr txBox="1"/>
          <p:nvPr/>
        </p:nvSpPr>
        <p:spPr>
          <a:xfrm>
            <a:off x="6040325" y="4295219"/>
            <a:ext cx="10084978" cy="1962713"/>
          </a:xfrm>
          <a:prstGeom prst="rect">
            <a:avLst/>
          </a:prstGeom>
        </p:spPr>
        <p:txBody>
          <a:bodyPr lIns="0" tIns="0" rIns="0" bIns="0" rtlCol="0" anchor="t">
            <a:spAutoFit/>
          </a:bodyPr>
          <a:lstStyle/>
          <a:p>
            <a:pPr algn="just">
              <a:lnSpc>
                <a:spcPts val="7840"/>
              </a:lnSpc>
              <a:spcBef>
                <a:spcPct val="0"/>
              </a:spcBef>
            </a:pPr>
            <a:r>
              <a:rPr lang="en-US" sz="5600">
                <a:solidFill>
                  <a:srgbClr val="000000"/>
                </a:solidFill>
                <a:latin typeface="Roboto Condensed"/>
              </a:rPr>
              <a:t>HS thực hiện theo nhóm đôi, trình bày Quy trình đọc hiểu truyện ngắn.</a:t>
            </a:r>
          </a:p>
        </p:txBody>
      </p:sp>
      <p:sp>
        <p:nvSpPr>
          <p:cNvPr id="13" name="TextBox 13"/>
          <p:cNvSpPr txBox="1"/>
          <p:nvPr/>
        </p:nvSpPr>
        <p:spPr>
          <a:xfrm>
            <a:off x="8203582" y="1866229"/>
            <a:ext cx="4022418" cy="965183"/>
          </a:xfrm>
          <a:prstGeom prst="rect">
            <a:avLst/>
          </a:prstGeom>
        </p:spPr>
        <p:txBody>
          <a:bodyPr lIns="0" tIns="0" rIns="0" bIns="0" rtlCol="0" anchor="t">
            <a:spAutoFit/>
          </a:bodyPr>
          <a:lstStyle/>
          <a:p>
            <a:pPr algn="ctr">
              <a:lnSpc>
                <a:spcPts val="7699"/>
              </a:lnSpc>
              <a:spcBef>
                <a:spcPct val="0"/>
              </a:spcBef>
            </a:pPr>
            <a:r>
              <a:rPr lang="en-US" sz="5499">
                <a:solidFill>
                  <a:srgbClr val="493423"/>
                </a:solidFill>
                <a:latin typeface="#9Slide05 Aphrodite Pro"/>
              </a:rPr>
              <a:t>Nhiệm vụ 1:</a:t>
            </a: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191943"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a:off x="16045685" y="803156"/>
            <a:ext cx="971160" cy="827914"/>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746896" y="2475691"/>
            <a:ext cx="16794208" cy="1490486"/>
          </a:xfrm>
          <a:custGeom>
            <a:avLst/>
            <a:gdLst/>
            <a:ahLst/>
            <a:cxnLst/>
            <a:rect l="l" t="t" r="r" b="b"/>
            <a:pathLst>
              <a:path w="16794208" h="1490486">
                <a:moveTo>
                  <a:pt x="0" y="0"/>
                </a:moveTo>
                <a:lnTo>
                  <a:pt x="16794208" y="0"/>
                </a:lnTo>
                <a:lnTo>
                  <a:pt x="16794208" y="1490486"/>
                </a:lnTo>
                <a:lnTo>
                  <a:pt x="0" y="1490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4485500"/>
            <a:ext cx="2109565" cy="3888650"/>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Ngôi</a:t>
            </a:r>
            <a:r>
              <a:rPr lang="en-US" sz="4399" dirty="0">
                <a:solidFill>
                  <a:srgbClr val="000000"/>
                </a:solidFill>
                <a:latin typeface="Roboto Condensed"/>
              </a:rPr>
              <a:t> </a:t>
            </a:r>
            <a:r>
              <a:rPr lang="en-US" sz="4399" dirty="0" err="1">
                <a:solidFill>
                  <a:srgbClr val="000000"/>
                </a:solidFill>
                <a:latin typeface="Roboto Condensed"/>
              </a:rPr>
              <a:t>kể</a:t>
            </a:r>
            <a:r>
              <a:rPr lang="en-US" sz="4399" dirty="0">
                <a:solidFill>
                  <a:srgbClr val="000000"/>
                </a:solidFill>
                <a:latin typeface="Roboto Condensed"/>
              </a:rPr>
              <a:t>; </a:t>
            </a:r>
            <a:r>
              <a:rPr lang="en-US" sz="4399" dirty="0" err="1">
                <a:solidFill>
                  <a:srgbClr val="000000"/>
                </a:solidFill>
                <a:latin typeface="Roboto Condensed"/>
              </a:rPr>
              <a:t>nghệ</a:t>
            </a:r>
            <a:r>
              <a:rPr lang="en-US" sz="4399" dirty="0">
                <a:solidFill>
                  <a:srgbClr val="000000"/>
                </a:solidFill>
                <a:latin typeface="Roboto Condensed"/>
              </a:rPr>
              <a:t> </a:t>
            </a:r>
            <a:r>
              <a:rPr lang="en-US" sz="4399" dirty="0" err="1">
                <a:solidFill>
                  <a:srgbClr val="000000"/>
                </a:solidFill>
                <a:latin typeface="Roboto Condensed"/>
              </a:rPr>
              <a:t>thuật</a:t>
            </a:r>
            <a:r>
              <a:rPr lang="en-US" sz="4399" dirty="0">
                <a:solidFill>
                  <a:srgbClr val="000000"/>
                </a:solidFill>
                <a:latin typeface="Roboto Condensed"/>
              </a:rPr>
              <a:t> </a:t>
            </a:r>
            <a:r>
              <a:rPr lang="en-US" sz="4399" dirty="0" err="1">
                <a:solidFill>
                  <a:srgbClr val="000000"/>
                </a:solidFill>
                <a:latin typeface="Roboto Condensed"/>
              </a:rPr>
              <a:t>trần</a:t>
            </a:r>
            <a:r>
              <a:rPr lang="en-US" sz="4399" dirty="0">
                <a:solidFill>
                  <a:srgbClr val="000000"/>
                </a:solidFill>
                <a:latin typeface="Roboto Condensed"/>
              </a:rPr>
              <a:t> </a:t>
            </a:r>
            <a:r>
              <a:rPr lang="en-US" sz="4399" dirty="0" err="1">
                <a:solidFill>
                  <a:srgbClr val="000000"/>
                </a:solidFill>
                <a:latin typeface="Roboto Condensed"/>
              </a:rPr>
              <a:t>thuật</a:t>
            </a:r>
            <a:endParaRPr lang="en-US" sz="4399" dirty="0">
              <a:solidFill>
                <a:srgbClr val="000000"/>
              </a:solidFill>
              <a:latin typeface="Roboto Condensed"/>
            </a:endParaRPr>
          </a:p>
        </p:txBody>
      </p:sp>
      <p:sp>
        <p:nvSpPr>
          <p:cNvPr id="11" name="TextBox 11"/>
          <p:cNvSpPr txBox="1"/>
          <p:nvPr/>
        </p:nvSpPr>
        <p:spPr>
          <a:xfrm>
            <a:off x="4009666" y="4460456"/>
            <a:ext cx="1905992" cy="3107618"/>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Cốt</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chi </a:t>
            </a:r>
            <a:r>
              <a:rPr lang="en-US" sz="4399" dirty="0" err="1">
                <a:solidFill>
                  <a:srgbClr val="000000"/>
                </a:solidFill>
                <a:latin typeface="Roboto Condensed"/>
              </a:rPr>
              <a:t>tiết</a:t>
            </a:r>
            <a:r>
              <a:rPr lang="en-US" sz="4399" dirty="0">
                <a:solidFill>
                  <a:srgbClr val="000000"/>
                </a:solidFill>
                <a:latin typeface="Roboto Condensed"/>
              </a:rPr>
              <a:t> </a:t>
            </a:r>
            <a:r>
              <a:rPr lang="en-US" sz="4399" dirty="0" err="1">
                <a:solidFill>
                  <a:srgbClr val="000000"/>
                </a:solidFill>
                <a:latin typeface="Roboto Condensed"/>
              </a:rPr>
              <a:t>tiêu</a:t>
            </a:r>
            <a:r>
              <a:rPr lang="en-US" sz="4399" dirty="0">
                <a:solidFill>
                  <a:srgbClr val="000000"/>
                </a:solidFill>
                <a:latin typeface="Roboto Condensed"/>
              </a:rPr>
              <a:t> </a:t>
            </a:r>
            <a:r>
              <a:rPr lang="en-US" sz="4399" dirty="0" err="1">
                <a:solidFill>
                  <a:srgbClr val="000000"/>
                </a:solidFill>
                <a:latin typeface="Roboto Condensed"/>
              </a:rPr>
              <a:t>biểu</a:t>
            </a:r>
            <a:endParaRPr lang="en-US" sz="4399" dirty="0">
              <a:solidFill>
                <a:srgbClr val="000000"/>
              </a:solidFill>
              <a:latin typeface="Roboto Condensed"/>
            </a:endParaRPr>
          </a:p>
        </p:txBody>
      </p:sp>
      <p:sp>
        <p:nvSpPr>
          <p:cNvPr id="12" name="TextBox 12"/>
          <p:cNvSpPr txBox="1"/>
          <p:nvPr/>
        </p:nvSpPr>
        <p:spPr>
          <a:xfrm>
            <a:off x="6240541" y="4460456"/>
            <a:ext cx="2630310" cy="3888650"/>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Nhân</a:t>
            </a:r>
            <a:r>
              <a:rPr lang="en-US" sz="4399" dirty="0">
                <a:solidFill>
                  <a:srgbClr val="000000"/>
                </a:solidFill>
                <a:latin typeface="Roboto Condensed"/>
              </a:rPr>
              <a:t> </a:t>
            </a:r>
            <a:r>
              <a:rPr lang="en-US" sz="4399" dirty="0" err="1">
                <a:solidFill>
                  <a:srgbClr val="000000"/>
                </a:solidFill>
                <a:latin typeface="Roboto Condensed"/>
              </a:rPr>
              <a:t>vật</a:t>
            </a:r>
            <a:r>
              <a:rPr lang="en-US" sz="4399" dirty="0">
                <a:solidFill>
                  <a:srgbClr val="000000"/>
                </a:solidFill>
                <a:latin typeface="Roboto Condensed"/>
              </a:rPr>
              <a:t> </a:t>
            </a:r>
            <a:r>
              <a:rPr lang="en-US" sz="4399" dirty="0" err="1">
                <a:solidFill>
                  <a:srgbClr val="000000"/>
                </a:solidFill>
                <a:latin typeface="Roboto Condensed"/>
              </a:rPr>
              <a:t>chính</a:t>
            </a:r>
            <a:r>
              <a:rPr lang="en-US" sz="4399" dirty="0">
                <a:solidFill>
                  <a:srgbClr val="000000"/>
                </a:solidFill>
                <a:latin typeface="Roboto Condensed"/>
              </a:rPr>
              <a:t> </a:t>
            </a:r>
            <a:r>
              <a:rPr lang="en-US" sz="4399" dirty="0" err="1">
                <a:solidFill>
                  <a:srgbClr val="000000"/>
                </a:solidFill>
                <a:latin typeface="Roboto Condensed"/>
              </a:rPr>
              <a:t>và</a:t>
            </a:r>
            <a:r>
              <a:rPr lang="en-US" sz="4399" dirty="0">
                <a:solidFill>
                  <a:srgbClr val="000000"/>
                </a:solidFill>
                <a:latin typeface="Roboto Condensed"/>
              </a:rPr>
              <a:t> </a:t>
            </a:r>
            <a:r>
              <a:rPr lang="en-US" sz="4399" dirty="0" err="1">
                <a:solidFill>
                  <a:srgbClr val="000000"/>
                </a:solidFill>
                <a:latin typeface="Roboto Condensed"/>
              </a:rPr>
              <a:t>nghệ</a:t>
            </a:r>
            <a:r>
              <a:rPr lang="en-US" sz="4399" dirty="0">
                <a:solidFill>
                  <a:srgbClr val="000000"/>
                </a:solidFill>
                <a:latin typeface="Roboto Condensed"/>
              </a:rPr>
              <a:t> </a:t>
            </a:r>
            <a:r>
              <a:rPr lang="en-US" sz="4399" dirty="0" err="1">
                <a:solidFill>
                  <a:srgbClr val="000000"/>
                </a:solidFill>
                <a:latin typeface="Roboto Condensed"/>
              </a:rPr>
              <a:t>thuật</a:t>
            </a:r>
            <a:r>
              <a:rPr lang="en-US" sz="4399" dirty="0">
                <a:solidFill>
                  <a:srgbClr val="000000"/>
                </a:solidFill>
                <a:latin typeface="Roboto Condensed"/>
              </a:rPr>
              <a:t> </a:t>
            </a:r>
            <a:r>
              <a:rPr lang="en-US" sz="4399" dirty="0" err="1">
                <a:solidFill>
                  <a:srgbClr val="000000"/>
                </a:solidFill>
                <a:latin typeface="Roboto Condensed"/>
              </a:rPr>
              <a:t>khắc</a:t>
            </a:r>
            <a:r>
              <a:rPr lang="en-US" sz="4399" dirty="0">
                <a:solidFill>
                  <a:srgbClr val="000000"/>
                </a:solidFill>
                <a:latin typeface="Roboto Condensed"/>
              </a:rPr>
              <a:t> </a:t>
            </a:r>
            <a:r>
              <a:rPr lang="en-US" sz="4399" dirty="0" err="1">
                <a:solidFill>
                  <a:srgbClr val="000000"/>
                </a:solidFill>
                <a:latin typeface="Roboto Condensed"/>
              </a:rPr>
              <a:t>họa</a:t>
            </a:r>
            <a:r>
              <a:rPr lang="en-US" sz="4399" dirty="0">
                <a:solidFill>
                  <a:srgbClr val="000000"/>
                </a:solidFill>
                <a:latin typeface="Roboto Condensed"/>
              </a:rPr>
              <a:t> </a:t>
            </a:r>
            <a:r>
              <a:rPr lang="en-US" sz="4399" dirty="0" err="1">
                <a:solidFill>
                  <a:srgbClr val="000000"/>
                </a:solidFill>
                <a:latin typeface="Roboto Condensed"/>
              </a:rPr>
              <a:t>nhân</a:t>
            </a:r>
            <a:r>
              <a:rPr lang="en-US" sz="4399" dirty="0">
                <a:solidFill>
                  <a:srgbClr val="000000"/>
                </a:solidFill>
                <a:latin typeface="Roboto Condensed"/>
              </a:rPr>
              <a:t> </a:t>
            </a:r>
          </a:p>
        </p:txBody>
      </p:sp>
      <p:sp>
        <p:nvSpPr>
          <p:cNvPr id="13" name="TextBox 13"/>
          <p:cNvSpPr txBox="1"/>
          <p:nvPr/>
        </p:nvSpPr>
        <p:spPr>
          <a:xfrm>
            <a:off x="9883903" y="4460456"/>
            <a:ext cx="1576492" cy="1545554"/>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tài</a:t>
            </a:r>
            <a:r>
              <a:rPr lang="en-US" sz="4399" dirty="0">
                <a:solidFill>
                  <a:srgbClr val="000000"/>
                </a:solidFill>
                <a:latin typeface="Roboto Condensed"/>
              </a:rPr>
              <a:t>, </a:t>
            </a:r>
            <a:r>
              <a:rPr lang="en-US" sz="4399" dirty="0" err="1">
                <a:solidFill>
                  <a:srgbClr val="000000"/>
                </a:solidFill>
                <a:latin typeface="Roboto Condensed"/>
              </a:rPr>
              <a:t>chủ</a:t>
            </a:r>
            <a:r>
              <a:rPr lang="en-US" sz="4399" dirty="0">
                <a:solidFill>
                  <a:srgbClr val="000000"/>
                </a:solidFill>
                <a:latin typeface="Roboto Condensed"/>
              </a:rPr>
              <a:t> </a:t>
            </a:r>
            <a:r>
              <a:rPr lang="en-US" sz="4399" dirty="0" err="1">
                <a:solidFill>
                  <a:srgbClr val="000000"/>
                </a:solidFill>
                <a:latin typeface="Roboto Condensed"/>
              </a:rPr>
              <a:t>đề</a:t>
            </a:r>
            <a:endParaRPr lang="en-US" sz="4399" dirty="0">
              <a:solidFill>
                <a:srgbClr val="000000"/>
              </a:solidFill>
              <a:latin typeface="Roboto Condensed"/>
            </a:endParaRPr>
          </a:p>
        </p:txBody>
      </p:sp>
      <p:sp>
        <p:nvSpPr>
          <p:cNvPr id="14" name="TextBox 14"/>
          <p:cNvSpPr txBox="1"/>
          <p:nvPr/>
        </p:nvSpPr>
        <p:spPr>
          <a:xfrm>
            <a:off x="12473447" y="4221170"/>
            <a:ext cx="1517547" cy="5450713"/>
          </a:xfrm>
          <a:prstGeom prst="rect">
            <a:avLst/>
          </a:prstGeom>
        </p:spPr>
        <p:txBody>
          <a:bodyPr lIns="0" tIns="0" rIns="0" bIns="0" rtlCol="0" anchor="t">
            <a:spAutoFit/>
          </a:bodyPr>
          <a:lstStyle/>
          <a:p>
            <a:pPr algn="ctr">
              <a:lnSpc>
                <a:spcPts val="6159"/>
              </a:lnSpc>
              <a:spcBef>
                <a:spcPct val="0"/>
              </a:spcBef>
            </a:pPr>
            <a:r>
              <a:rPr lang="en-US" sz="4399" dirty="0">
                <a:solidFill>
                  <a:srgbClr val="000000"/>
                </a:solidFill>
                <a:latin typeface="Roboto Condensed"/>
              </a:rPr>
              <a:t>Thông </a:t>
            </a:r>
            <a:r>
              <a:rPr lang="en-US" sz="4399" dirty="0" err="1">
                <a:solidFill>
                  <a:srgbClr val="000000"/>
                </a:solidFill>
                <a:latin typeface="Roboto Condensed"/>
              </a:rPr>
              <a:t>điệp</a:t>
            </a:r>
            <a:r>
              <a:rPr lang="en-US" sz="4399" dirty="0">
                <a:solidFill>
                  <a:srgbClr val="000000"/>
                </a:solidFill>
                <a:latin typeface="Roboto Condensed"/>
              </a:rPr>
              <a:t> </a:t>
            </a:r>
            <a:r>
              <a:rPr lang="en-US" sz="4399" dirty="0" err="1">
                <a:solidFill>
                  <a:srgbClr val="000000"/>
                </a:solidFill>
                <a:latin typeface="Roboto Condensed"/>
              </a:rPr>
              <a:t>đối</a:t>
            </a:r>
            <a:r>
              <a:rPr lang="en-US" sz="4399" dirty="0">
                <a:solidFill>
                  <a:srgbClr val="000000"/>
                </a:solidFill>
                <a:latin typeface="Roboto Condensed"/>
              </a:rPr>
              <a:t> </a:t>
            </a:r>
            <a:r>
              <a:rPr lang="en-US" sz="4399" dirty="0" err="1">
                <a:solidFill>
                  <a:srgbClr val="000000"/>
                </a:solidFill>
                <a:latin typeface="Roboto Condensed"/>
              </a:rPr>
              <a:t>thoại</a:t>
            </a:r>
            <a:r>
              <a:rPr lang="en-US" sz="4399" dirty="0">
                <a:solidFill>
                  <a:srgbClr val="000000"/>
                </a:solidFill>
                <a:latin typeface="Roboto Condensed"/>
              </a:rPr>
              <a:t> </a:t>
            </a:r>
            <a:r>
              <a:rPr lang="en-US" sz="4399" dirty="0" err="1">
                <a:solidFill>
                  <a:srgbClr val="000000"/>
                </a:solidFill>
                <a:latin typeface="Roboto Condensed"/>
              </a:rPr>
              <a:t>với</a:t>
            </a:r>
            <a:r>
              <a:rPr lang="en-US" sz="4399" dirty="0">
                <a:solidFill>
                  <a:srgbClr val="000000"/>
                </a:solidFill>
                <a:latin typeface="Roboto Condensed"/>
              </a:rPr>
              <a:t> </a:t>
            </a:r>
            <a:r>
              <a:rPr lang="en-US" sz="4399" dirty="0" err="1">
                <a:solidFill>
                  <a:srgbClr val="000000"/>
                </a:solidFill>
                <a:latin typeface="Roboto Condensed"/>
              </a:rPr>
              <a:t>nhà</a:t>
            </a:r>
            <a:r>
              <a:rPr lang="en-US" sz="4399" dirty="0">
                <a:solidFill>
                  <a:srgbClr val="000000"/>
                </a:solidFill>
                <a:latin typeface="Roboto Condensed"/>
              </a:rPr>
              <a:t> </a:t>
            </a:r>
            <a:r>
              <a:rPr lang="en-US" sz="4399" dirty="0" err="1">
                <a:solidFill>
                  <a:srgbClr val="000000"/>
                </a:solidFill>
                <a:latin typeface="Roboto Condensed"/>
              </a:rPr>
              <a:t>văn</a:t>
            </a:r>
            <a:endParaRPr lang="en-US" sz="4399" dirty="0">
              <a:solidFill>
                <a:srgbClr val="000000"/>
              </a:solidFill>
              <a:latin typeface="Roboto Condensed"/>
            </a:endParaRPr>
          </a:p>
        </p:txBody>
      </p:sp>
      <p:sp>
        <p:nvSpPr>
          <p:cNvPr id="15" name="TextBox 15"/>
          <p:cNvSpPr txBox="1"/>
          <p:nvPr/>
        </p:nvSpPr>
        <p:spPr>
          <a:xfrm>
            <a:off x="15843961" y="4221170"/>
            <a:ext cx="1172884" cy="3107618"/>
          </a:xfrm>
          <a:prstGeom prst="rect">
            <a:avLst/>
          </a:prstGeom>
        </p:spPr>
        <p:txBody>
          <a:bodyPr lIns="0" tIns="0" rIns="0" bIns="0" rtlCol="0" anchor="t">
            <a:spAutoFit/>
          </a:bodyPr>
          <a:lstStyle/>
          <a:p>
            <a:pPr algn="ctr">
              <a:lnSpc>
                <a:spcPts val="6159"/>
              </a:lnSpc>
              <a:spcBef>
                <a:spcPct val="0"/>
              </a:spcBef>
            </a:pPr>
            <a:r>
              <a:rPr lang="en-US" sz="4399" dirty="0">
                <a:solidFill>
                  <a:srgbClr val="000000"/>
                </a:solidFill>
                <a:latin typeface="Roboto Condensed"/>
              </a:rPr>
              <a:t>Liên </a:t>
            </a:r>
            <a:r>
              <a:rPr lang="en-US" sz="4399" dirty="0" err="1">
                <a:solidFill>
                  <a:srgbClr val="000000"/>
                </a:solidFill>
                <a:latin typeface="Roboto Condensed"/>
              </a:rPr>
              <a:t>hệ</a:t>
            </a:r>
            <a:r>
              <a:rPr lang="en-US" sz="4399" dirty="0">
                <a:solidFill>
                  <a:srgbClr val="000000"/>
                </a:solidFill>
                <a:latin typeface="Roboto Condensed"/>
              </a:rPr>
              <a:t> </a:t>
            </a:r>
            <a:r>
              <a:rPr lang="en-US" sz="4399" dirty="0" err="1">
                <a:solidFill>
                  <a:srgbClr val="000000"/>
                </a:solidFill>
                <a:latin typeface="Roboto Condensed"/>
              </a:rPr>
              <a:t>cuộc</a:t>
            </a:r>
            <a:r>
              <a:rPr lang="en-US" sz="4399" dirty="0">
                <a:solidFill>
                  <a:srgbClr val="000000"/>
                </a:solidFill>
                <a:latin typeface="Roboto Condensed"/>
              </a:rPr>
              <a:t> </a:t>
            </a:r>
            <a:r>
              <a:rPr lang="en-US" sz="4399" dirty="0" err="1">
                <a:solidFill>
                  <a:srgbClr val="000000"/>
                </a:solidFill>
                <a:latin typeface="Roboto Condensed"/>
              </a:rPr>
              <a:t>sống</a:t>
            </a:r>
            <a:endParaRPr lang="en-US" sz="4399" dirty="0">
              <a:solidFill>
                <a:srgbClr val="000000"/>
              </a:solidFill>
              <a:latin typeface="Roboto Condensed"/>
            </a:endParaRPr>
          </a:p>
        </p:txBody>
      </p:sp>
      <p:sp>
        <p:nvSpPr>
          <p:cNvPr id="16" name="TextBox 16"/>
          <p:cNvSpPr txBox="1"/>
          <p:nvPr/>
        </p:nvSpPr>
        <p:spPr>
          <a:xfrm>
            <a:off x="1271156" y="895350"/>
            <a:ext cx="9071372" cy="892103"/>
          </a:xfrm>
          <a:prstGeom prst="rect">
            <a:avLst/>
          </a:prstGeom>
        </p:spPr>
        <p:txBody>
          <a:bodyPr wrap="square" lIns="0" tIns="0" rIns="0" bIns="0" rtlCol="0" anchor="t">
            <a:spAutoFit/>
          </a:bodyPr>
          <a:lstStyle/>
          <a:p>
            <a:pPr algn="ctr">
              <a:lnSpc>
                <a:spcPts val="6999"/>
              </a:lnSpc>
              <a:spcBef>
                <a:spcPct val="0"/>
              </a:spcBef>
            </a:pPr>
            <a:r>
              <a:rPr lang="en-US" sz="4999" dirty="0">
                <a:solidFill>
                  <a:srgbClr val="493423"/>
                </a:solidFill>
                <a:latin typeface="#9Slide05 Aphrodite Pro"/>
              </a:rPr>
              <a:t> Quy </a:t>
            </a:r>
            <a:r>
              <a:rPr lang="en-US" sz="4999" dirty="0" err="1">
                <a:solidFill>
                  <a:srgbClr val="493423"/>
                </a:solidFill>
                <a:latin typeface="#9Slide05 Aphrodite Pro"/>
              </a:rPr>
              <a:t>trình</a:t>
            </a:r>
            <a:r>
              <a:rPr lang="en-US" sz="4999" dirty="0">
                <a:solidFill>
                  <a:srgbClr val="493423"/>
                </a:solidFill>
                <a:latin typeface="#9Slide05 Aphrodite Pro"/>
              </a:rPr>
              <a:t> </a:t>
            </a:r>
            <a:r>
              <a:rPr lang="en-US" sz="4999" dirty="0" err="1">
                <a:solidFill>
                  <a:srgbClr val="493423"/>
                </a:solidFill>
                <a:latin typeface="#9Slide05 Aphrodite Pro"/>
              </a:rPr>
              <a:t>đọc</a:t>
            </a:r>
            <a:r>
              <a:rPr lang="en-US" sz="4999" dirty="0">
                <a:solidFill>
                  <a:srgbClr val="493423"/>
                </a:solidFill>
                <a:latin typeface="#9Slide05 Aphrodite Pro"/>
              </a:rPr>
              <a:t> </a:t>
            </a:r>
            <a:r>
              <a:rPr lang="en-US" sz="4999" dirty="0" err="1">
                <a:solidFill>
                  <a:srgbClr val="493423"/>
                </a:solidFill>
                <a:latin typeface="#9Slide05 Aphrodite Pro"/>
              </a:rPr>
              <a:t>hiểu</a:t>
            </a:r>
            <a:r>
              <a:rPr lang="en-US" sz="4999" dirty="0">
                <a:solidFill>
                  <a:srgbClr val="493423"/>
                </a:solidFill>
                <a:latin typeface="#9Slide05 Aphrodite Pro"/>
              </a:rPr>
              <a:t> </a:t>
            </a:r>
            <a:r>
              <a:rPr lang="en-US" sz="4999" dirty="0" err="1">
                <a:solidFill>
                  <a:srgbClr val="493423"/>
                </a:solidFill>
                <a:latin typeface="#9Slide05 Aphrodite Pro"/>
              </a:rPr>
              <a:t>truyện</a:t>
            </a:r>
            <a:r>
              <a:rPr lang="en-US" sz="4999" dirty="0">
                <a:solidFill>
                  <a:srgbClr val="493423"/>
                </a:solidFill>
                <a:latin typeface="#9Slide05 Aphrodite Pro"/>
              </a:rPr>
              <a:t> </a:t>
            </a:r>
            <a:r>
              <a:rPr lang="en-US" sz="4999" dirty="0" err="1">
                <a:solidFill>
                  <a:srgbClr val="493423"/>
                </a:solidFill>
                <a:latin typeface="#9Slide05 Aphrodite Pro"/>
              </a:rPr>
              <a:t>ngắn</a:t>
            </a:r>
            <a:endParaRPr lang="en-US" sz="4999" dirty="0">
              <a:solidFill>
                <a:srgbClr val="493423"/>
              </a:solidFill>
              <a:latin typeface="#9Slide05 Aphrodite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6" name="TextBox 6"/>
          <p:cNvSpPr txBox="1"/>
          <p:nvPr/>
        </p:nvSpPr>
        <p:spPr>
          <a:xfrm>
            <a:off x="-753791" y="904875"/>
            <a:ext cx="10968582" cy="1094704"/>
          </a:xfrm>
          <a:prstGeom prst="rect">
            <a:avLst/>
          </a:prstGeom>
        </p:spPr>
        <p:txBody>
          <a:bodyPr lIns="0" tIns="0" rIns="0" bIns="0" rtlCol="0" anchor="t">
            <a:spAutoFit/>
          </a:bodyPr>
          <a:lstStyle/>
          <a:p>
            <a:pPr algn="ctr">
              <a:lnSpc>
                <a:spcPts val="8959"/>
              </a:lnSpc>
              <a:spcBef>
                <a:spcPct val="0"/>
              </a:spcBef>
            </a:pPr>
            <a:r>
              <a:rPr lang="en-US" sz="6399">
                <a:solidFill>
                  <a:srgbClr val="493423"/>
                </a:solidFill>
                <a:latin typeface="Fraunces Bold"/>
              </a:rPr>
              <a:t>4. LUYỆN TẬP</a:t>
            </a:r>
          </a:p>
        </p:txBody>
      </p:sp>
      <p:sp>
        <p:nvSpPr>
          <p:cNvPr id="7" name="Freeform 7"/>
          <p:cNvSpPr/>
          <p:nvPr/>
        </p:nvSpPr>
        <p:spPr>
          <a:xfrm>
            <a:off x="1189848" y="2057400"/>
            <a:ext cx="15908303" cy="6562175"/>
          </a:xfrm>
          <a:custGeom>
            <a:avLst/>
            <a:gdLst/>
            <a:ahLst/>
            <a:cxnLst/>
            <a:rect l="l" t="t" r="r" b="b"/>
            <a:pathLst>
              <a:path w="15908303" h="6562175">
                <a:moveTo>
                  <a:pt x="0" y="0"/>
                </a:moveTo>
                <a:lnTo>
                  <a:pt x="15908304" y="0"/>
                </a:lnTo>
                <a:lnTo>
                  <a:pt x="15908304" y="6562175"/>
                </a:lnTo>
                <a:lnTo>
                  <a:pt x="0" y="6562175"/>
                </a:lnTo>
                <a:lnTo>
                  <a:pt x="0" y="0"/>
                </a:lnTo>
                <a:close/>
              </a:path>
            </a:pathLst>
          </a:custGeom>
          <a:blipFill>
            <a:blip r:embed="rId7">
              <a:extLst>
                <a:ext uri="{96DAC541-7B7A-43D3-8B79-37D633B846F1}">
                  <asvg:svgBlip xmlns:asvg="http://schemas.microsoft.com/office/drawing/2016/SVG/main" r:embed="rId8"/>
                </a:ext>
              </a:extLst>
            </a:blip>
            <a:stretch>
              <a:fillRect b="-114"/>
            </a:stretch>
          </a:blipFill>
        </p:spPr>
        <p:txBody>
          <a:bodyPr/>
          <a:lstStyle/>
          <a:p>
            <a:endParaRPr lang="en-US"/>
          </a:p>
        </p:txBody>
      </p:sp>
      <p:sp>
        <p:nvSpPr>
          <p:cNvPr id="8" name="TextBox 8"/>
          <p:cNvSpPr txBox="1"/>
          <p:nvPr/>
        </p:nvSpPr>
        <p:spPr>
          <a:xfrm>
            <a:off x="4218318" y="3165239"/>
            <a:ext cx="11237836" cy="2950556"/>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a:rPr>
              <a:t>Có ý kiến cho rằng: “Nhân vật lão Hạc là điển hình cho số phận và phẩm chất của người nông dân Việt Nam trước cách mạng tháng Tám.” Bằng đoạn văn 8-10 câu, em hãy chứng minh nhận định trên.</a:t>
            </a:r>
          </a:p>
        </p:txBody>
      </p:sp>
      <p:grpSp>
        <p:nvGrpSpPr>
          <p:cNvPr id="9" name="Group 9"/>
          <p:cNvGrpSpPr/>
          <p:nvPr/>
        </p:nvGrpSpPr>
        <p:grpSpPr>
          <a:xfrm>
            <a:off x="1350997" y="5338488"/>
            <a:ext cx="4948512" cy="49485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DDBBB"/>
            </a:solidFill>
          </p:spPr>
          <p:txBody>
            <a:bodyPr/>
            <a:lstStyle/>
            <a:p>
              <a:endParaRPr lang="en-US"/>
            </a:p>
          </p:txBody>
        </p:sp>
        <p:sp>
          <p:nvSpPr>
            <p:cNvPr id="11" name="TextBox 11"/>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350997" y="6558174"/>
            <a:ext cx="4430145" cy="2950556"/>
          </a:xfrm>
          <a:prstGeom prst="rect">
            <a:avLst/>
          </a:prstGeom>
        </p:spPr>
        <p:txBody>
          <a:bodyPr lIns="0" tIns="0" rIns="0" bIns="0" rtlCol="0" anchor="t">
            <a:spAutoFit/>
          </a:bodyPr>
          <a:lstStyle/>
          <a:p>
            <a:pPr marL="906780" lvl="1" indent="-453390" algn="ctr">
              <a:lnSpc>
                <a:spcPts val="5880"/>
              </a:lnSpc>
              <a:buFont typeface="Arial"/>
              <a:buChar char="•"/>
            </a:pPr>
            <a:r>
              <a:rPr lang="en-US" sz="4200">
                <a:solidFill>
                  <a:srgbClr val="000000"/>
                </a:solidFill>
                <a:latin typeface="Roboto Condensed"/>
              </a:rPr>
              <a:t>HS thực hiện </a:t>
            </a:r>
          </a:p>
          <a:p>
            <a:pPr algn="ctr">
              <a:lnSpc>
                <a:spcPts val="5880"/>
              </a:lnSpc>
            </a:pPr>
            <a:r>
              <a:rPr lang="en-US" sz="4200">
                <a:solidFill>
                  <a:srgbClr val="000000"/>
                </a:solidFill>
                <a:latin typeface="Roboto Condensed"/>
              </a:rPr>
              <a:t>cá nhân</a:t>
            </a:r>
          </a:p>
          <a:p>
            <a:pPr marL="906780" lvl="1" indent="-453390" algn="ctr">
              <a:lnSpc>
                <a:spcPts val="5880"/>
              </a:lnSpc>
              <a:buFont typeface="Arial"/>
              <a:buChar char="•"/>
            </a:pPr>
            <a:r>
              <a:rPr lang="en-US" sz="4200">
                <a:solidFill>
                  <a:srgbClr val="000000"/>
                </a:solidFill>
                <a:latin typeface="Roboto Condensed"/>
              </a:rPr>
              <a:t>thời gian: </a:t>
            </a:r>
          </a:p>
          <a:p>
            <a:pPr algn="ctr">
              <a:lnSpc>
                <a:spcPts val="5880"/>
              </a:lnSpc>
            </a:pPr>
            <a:r>
              <a:rPr lang="en-US" sz="4200">
                <a:solidFill>
                  <a:srgbClr val="000000"/>
                </a:solidFill>
                <a:latin typeface="Roboto Condensed"/>
              </a:rPr>
              <a:t>10 phút</a:t>
            </a:r>
          </a:p>
        </p:txBody>
      </p:sp>
      <p:sp>
        <p:nvSpPr>
          <p:cNvPr id="13" name="TextBox 13"/>
          <p:cNvSpPr txBox="1"/>
          <p:nvPr/>
        </p:nvSpPr>
        <p:spPr>
          <a:xfrm>
            <a:off x="8175305" y="1866229"/>
            <a:ext cx="4078973" cy="965183"/>
          </a:xfrm>
          <a:prstGeom prst="rect">
            <a:avLst/>
          </a:prstGeom>
        </p:spPr>
        <p:txBody>
          <a:bodyPr lIns="0" tIns="0" rIns="0" bIns="0" rtlCol="0" anchor="t">
            <a:spAutoFit/>
          </a:bodyPr>
          <a:lstStyle/>
          <a:p>
            <a:pPr algn="ctr">
              <a:lnSpc>
                <a:spcPts val="7699"/>
              </a:lnSpc>
              <a:spcBef>
                <a:spcPct val="0"/>
              </a:spcBef>
            </a:pPr>
            <a:r>
              <a:rPr lang="en-US" sz="5499">
                <a:solidFill>
                  <a:srgbClr val="493423"/>
                </a:solidFill>
                <a:latin typeface="#9Slide05 Aphrodite Pro"/>
              </a:rPr>
              <a:t>Nhiệm vụ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graphicFrame>
        <p:nvGraphicFramePr>
          <p:cNvPr id="8" name="Table 8"/>
          <p:cNvGraphicFramePr>
            <a:graphicFrameLocks noGrp="1"/>
          </p:cNvGraphicFramePr>
          <p:nvPr/>
        </p:nvGraphicFramePr>
        <p:xfrm>
          <a:off x="1095798" y="1481222"/>
          <a:ext cx="16727110" cy="7324556"/>
        </p:xfrm>
        <a:graphic>
          <a:graphicData uri="http://schemas.openxmlformats.org/drawingml/2006/table">
            <a:tbl>
              <a:tblPr/>
              <a:tblGrid>
                <a:gridCol w="2890648">
                  <a:extLst>
                    <a:ext uri="{9D8B030D-6E8A-4147-A177-3AD203B41FA5}">
                      <a16:colId xmlns:a16="http://schemas.microsoft.com/office/drawing/2014/main" val="20000"/>
                    </a:ext>
                  </a:extLst>
                </a:gridCol>
                <a:gridCol w="13836462">
                  <a:extLst>
                    <a:ext uri="{9D8B030D-6E8A-4147-A177-3AD203B41FA5}">
                      <a16:colId xmlns:a16="http://schemas.microsoft.com/office/drawing/2014/main" val="20001"/>
                    </a:ext>
                  </a:extLst>
                </a:gridCol>
              </a:tblGrid>
              <a:tr h="1879118">
                <a:tc>
                  <a:txBody>
                    <a:bodyPr/>
                    <a:lstStyle/>
                    <a:p>
                      <a:pPr algn="ctr">
                        <a:lnSpc>
                          <a:spcPts val="5880"/>
                        </a:lnSpc>
                        <a:defRPr/>
                      </a:pPr>
                      <a:r>
                        <a:rPr lang="en-US" sz="4200">
                          <a:solidFill>
                            <a:srgbClr val="000000"/>
                          </a:solidFill>
                          <a:latin typeface="Roboto Condensed Bold"/>
                        </a:rPr>
                        <a:t>Mở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Dẫn dắt</a:t>
                      </a:r>
                      <a:endParaRPr lang="en-US" sz="1100"/>
                    </a:p>
                    <a:p>
                      <a:pPr marL="842012" lvl="1" indent="-421006" algn="just">
                        <a:lnSpc>
                          <a:spcPts val="5460"/>
                        </a:lnSpc>
                        <a:buFont typeface="Arial"/>
                        <a:buChar char="•"/>
                      </a:pPr>
                      <a:r>
                        <a:rPr lang="en-US" sz="3900">
                          <a:solidFill>
                            <a:srgbClr val="000000"/>
                          </a:solidFill>
                          <a:latin typeface="Roboto Condensed"/>
                        </a:rPr>
                        <a:t>Trích dẫn nhận định</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90944">
                <a:tc>
                  <a:txBody>
                    <a:bodyPr/>
                    <a:lstStyle/>
                    <a:p>
                      <a:pPr algn="ctr">
                        <a:lnSpc>
                          <a:spcPts val="5880"/>
                        </a:lnSpc>
                        <a:defRPr/>
                      </a:pPr>
                      <a:r>
                        <a:rPr lang="en-US" sz="4200">
                          <a:solidFill>
                            <a:srgbClr val="000000"/>
                          </a:solidFill>
                          <a:latin typeface="Roboto Condensed Bold"/>
                        </a:rPr>
                        <a:t>Thân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Hoàn cảnh khổ, bất hạnh</a:t>
                      </a:r>
                      <a:endParaRPr lang="en-US" sz="1100"/>
                    </a:p>
                    <a:p>
                      <a:pPr marL="842012" lvl="1" indent="-421006" algn="just">
                        <a:lnSpc>
                          <a:spcPts val="5460"/>
                        </a:lnSpc>
                        <a:buFont typeface="Arial"/>
                        <a:buChar char="•"/>
                      </a:pPr>
                      <a:r>
                        <a:rPr lang="en-US" sz="3900">
                          <a:solidFill>
                            <a:srgbClr val="000000"/>
                          </a:solidFill>
                          <a:latin typeface="Roboto Condensed"/>
                        </a:rPr>
                        <a:t>Phẩm chất: giàu tình yêu thương con, loài vật; giàu lòng tự trọng</a:t>
                      </a:r>
                    </a:p>
                    <a:p>
                      <a:pPr marL="842012" lvl="1" indent="-421006" algn="just">
                        <a:lnSpc>
                          <a:spcPts val="5460"/>
                        </a:lnSpc>
                        <a:buFont typeface="Arial"/>
                        <a:buChar char="•"/>
                      </a:pPr>
                      <a:r>
                        <a:rPr lang="en-US" sz="3900">
                          <a:solidFill>
                            <a:srgbClr val="000000"/>
                          </a:solidFill>
                          <a:latin typeface="Roboto Condensed"/>
                        </a:rPr>
                        <a:t>Liên hệ đến hình ảnh người nông dân Việt Nam trước cách mạng tháng 8 năm 1945.</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54494">
                <a:tc>
                  <a:txBody>
                    <a:bodyPr/>
                    <a:lstStyle/>
                    <a:p>
                      <a:pPr algn="ctr">
                        <a:lnSpc>
                          <a:spcPts val="5880"/>
                        </a:lnSpc>
                        <a:defRPr/>
                      </a:pPr>
                      <a:r>
                        <a:rPr lang="en-US" sz="4200">
                          <a:solidFill>
                            <a:srgbClr val="000000"/>
                          </a:solidFill>
                          <a:latin typeface="Roboto Condensed Bold"/>
                        </a:rPr>
                        <a:t>Kết đoạn  </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 Liên hệ bản thân.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r:embed="rId4"/>
                  </a:ext>
                </a:extLst>
              </a:blip>
              <a:stretch>
                <a:fillRect r="-15575"/>
              </a:stretch>
            </a:blipFill>
          </p:spPr>
          <p:txBody>
            <a:bodyPr/>
            <a:lstStyle/>
            <a:p>
              <a:endParaRPr lang="en-US"/>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r:embed="rId6"/>
                  </a:ext>
                </a:extLst>
              </a:blip>
              <a:stretch>
                <a:fillRect l="-157979"/>
              </a:stretch>
            </a:blipFill>
          </p:spPr>
          <p:txBody>
            <a:bodyPr/>
            <a:lstStyle/>
            <a:p>
              <a:endParaRPr lang="en-US"/>
            </a:p>
          </p:txBody>
        </p:sp>
      </p:grpSp>
      <p:sp>
        <p:nvSpPr>
          <p:cNvPr id="8" name="Freeform 8"/>
          <p:cNvSpPr/>
          <p:nvPr/>
        </p:nvSpPr>
        <p:spPr>
          <a:xfrm rot="-4279549">
            <a:off x="1453851" y="4932905"/>
            <a:ext cx="1390255" cy="1185193"/>
          </a:xfrm>
          <a:custGeom>
            <a:avLst/>
            <a:gdLst/>
            <a:ahLst/>
            <a:cxnLst/>
            <a:rect l="l" t="t" r="r" b="b"/>
            <a:pathLst>
              <a:path w="1390255" h="1185193">
                <a:moveTo>
                  <a:pt x="0" y="0"/>
                </a:moveTo>
                <a:lnTo>
                  <a:pt x="1390256" y="0"/>
                </a:lnTo>
                <a:lnTo>
                  <a:pt x="1390256" y="1185193"/>
                </a:lnTo>
                <a:lnTo>
                  <a:pt x="0" y="1185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4279549">
            <a:off x="1725874" y="547904"/>
            <a:ext cx="1506093" cy="1283944"/>
          </a:xfrm>
          <a:custGeom>
            <a:avLst/>
            <a:gdLst/>
            <a:ahLst/>
            <a:cxnLst/>
            <a:rect l="l" t="t" r="r" b="b"/>
            <a:pathLst>
              <a:path w="1506093" h="1283944">
                <a:moveTo>
                  <a:pt x="0" y="0"/>
                </a:moveTo>
                <a:lnTo>
                  <a:pt x="1506093" y="0"/>
                </a:lnTo>
                <a:lnTo>
                  <a:pt x="1506093" y="1283944"/>
                </a:lnTo>
                <a:lnTo>
                  <a:pt x="0" y="1283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5358259" y="1229794"/>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93423"/>
                </a:solidFill>
                <a:latin typeface="Fraunces Heavy"/>
              </a:rPr>
              <a:t>5. VẬN DỤNG</a:t>
            </a:r>
          </a:p>
        </p:txBody>
      </p:sp>
      <p:sp>
        <p:nvSpPr>
          <p:cNvPr id="13" name="TextBox 13"/>
          <p:cNvSpPr txBox="1"/>
          <p:nvPr/>
        </p:nvSpPr>
        <p:spPr>
          <a:xfrm>
            <a:off x="3807578" y="4200466"/>
            <a:ext cx="10672844" cy="2953277"/>
          </a:xfrm>
          <a:prstGeom prst="rect">
            <a:avLst/>
          </a:prstGeom>
        </p:spPr>
        <p:txBody>
          <a:bodyPr lIns="0" tIns="0" rIns="0" bIns="0" rtlCol="0" anchor="t">
            <a:spAutoFit/>
          </a:bodyPr>
          <a:lstStyle/>
          <a:p>
            <a:pPr algn="just">
              <a:lnSpc>
                <a:spcPts val="7840"/>
              </a:lnSpc>
              <a:spcBef>
                <a:spcPct val="0"/>
              </a:spcBef>
            </a:pPr>
            <a:r>
              <a:rPr lang="en-US" sz="5600">
                <a:solidFill>
                  <a:srgbClr val="493423"/>
                </a:solidFill>
                <a:latin typeface="Roboto Condensed"/>
              </a:rPr>
              <a:t> Đọc mở rộng văn bản:</a:t>
            </a:r>
            <a:r>
              <a:rPr lang="en-US" sz="5600">
                <a:solidFill>
                  <a:srgbClr val="493423"/>
                </a:solidFill>
                <a:latin typeface="Roboto Condensed Italics"/>
              </a:rPr>
              <a:t> Trong mắt trẻ</a:t>
            </a:r>
          </a:p>
          <a:p>
            <a:pPr algn="just">
              <a:lnSpc>
                <a:spcPts val="7840"/>
              </a:lnSpc>
              <a:spcBef>
                <a:spcPct val="0"/>
              </a:spcBef>
            </a:pPr>
            <a:r>
              <a:rPr lang="en-US" sz="5600">
                <a:solidFill>
                  <a:srgbClr val="493423"/>
                </a:solidFill>
                <a:latin typeface="Roboto Condensed"/>
              </a:rPr>
              <a:t>Đọc trước văn bản </a:t>
            </a:r>
            <a:r>
              <a:rPr lang="en-US" sz="5600">
                <a:solidFill>
                  <a:srgbClr val="493423"/>
                </a:solidFill>
                <a:latin typeface="Roboto Condensed Italics"/>
              </a:rPr>
              <a:t>Trong mắt trẻ</a:t>
            </a:r>
            <a:r>
              <a:rPr lang="en-US" sz="5600">
                <a:solidFill>
                  <a:srgbClr val="493423"/>
                </a:solidFill>
                <a:latin typeface="Roboto Condensed"/>
              </a:rPr>
              <a:t> và thực hiện theo phiếu học tập.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1162986" y="2052806"/>
            <a:ext cx="15305525" cy="7205494"/>
            <a:chOff x="0" y="0"/>
            <a:chExt cx="4031085" cy="1897743"/>
          </a:xfrm>
        </p:grpSpPr>
        <p:sp>
          <p:nvSpPr>
            <p:cNvPr id="4" name="Freeform 4"/>
            <p:cNvSpPr/>
            <p:nvPr/>
          </p:nvSpPr>
          <p:spPr>
            <a:xfrm>
              <a:off x="0" y="0"/>
              <a:ext cx="4031085" cy="1897743"/>
            </a:xfrm>
            <a:custGeom>
              <a:avLst/>
              <a:gdLst/>
              <a:ahLst/>
              <a:cxnLst/>
              <a:rect l="l" t="t" r="r" b="b"/>
              <a:pathLst>
                <a:path w="4031085" h="1897743">
                  <a:moveTo>
                    <a:pt x="25797" y="0"/>
                  </a:moveTo>
                  <a:lnTo>
                    <a:pt x="4005288" y="0"/>
                  </a:lnTo>
                  <a:cubicBezTo>
                    <a:pt x="4019535" y="0"/>
                    <a:pt x="4031085" y="11550"/>
                    <a:pt x="4031085" y="25797"/>
                  </a:cubicBezTo>
                  <a:lnTo>
                    <a:pt x="4031085" y="1871946"/>
                  </a:lnTo>
                  <a:cubicBezTo>
                    <a:pt x="4031085" y="1886194"/>
                    <a:pt x="4019535" y="1897743"/>
                    <a:pt x="4005288" y="1897743"/>
                  </a:cubicBezTo>
                  <a:lnTo>
                    <a:pt x="25797" y="1897743"/>
                  </a:lnTo>
                  <a:cubicBezTo>
                    <a:pt x="11550" y="1897743"/>
                    <a:pt x="0" y="1886194"/>
                    <a:pt x="0" y="1871946"/>
                  </a:cubicBezTo>
                  <a:lnTo>
                    <a:pt x="0" y="25797"/>
                  </a:lnTo>
                  <a:cubicBezTo>
                    <a:pt x="0" y="11550"/>
                    <a:pt x="11550" y="0"/>
                    <a:pt x="25797" y="0"/>
                  </a:cubicBezTo>
                  <a:close/>
                </a:path>
              </a:pathLst>
            </a:custGeom>
            <a:solidFill>
              <a:srgbClr val="EDE8DE"/>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287328" y="2456094"/>
            <a:ext cx="13219364" cy="7407823"/>
          </a:xfrm>
          <a:prstGeom prst="rect">
            <a:avLst/>
          </a:prstGeom>
        </p:spPr>
        <p:txBody>
          <a:bodyPr lIns="0" tIns="0" rIns="0" bIns="0" rtlCol="0" anchor="t">
            <a:spAutoFit/>
          </a:bodyPr>
          <a:lstStyle/>
          <a:p>
            <a:pPr algn="just">
              <a:lnSpc>
                <a:spcPts val="5880"/>
              </a:lnSpc>
            </a:pPr>
            <a:r>
              <a:rPr lang="en-US" sz="4200">
                <a:solidFill>
                  <a:srgbClr val="493423"/>
                </a:solidFill>
                <a:latin typeface="Roboto Condensed Bold"/>
              </a:rPr>
              <a:t>Câu 3.</a:t>
            </a:r>
            <a:r>
              <a:rPr lang="en-US" sz="4200">
                <a:solidFill>
                  <a:srgbClr val="493423"/>
                </a:solidFill>
                <a:latin typeface="Roboto Condensed"/>
              </a:rPr>
              <a:t> Chủ đề của vở hài kịch </a:t>
            </a:r>
            <a:r>
              <a:rPr lang="en-US" sz="4200">
                <a:solidFill>
                  <a:srgbClr val="493423"/>
                </a:solidFill>
                <a:latin typeface="Roboto Condensed Italics"/>
              </a:rPr>
              <a:t>Ông Giuốc-đanh mặc lễ phục</a:t>
            </a:r>
            <a:r>
              <a:rPr lang="en-US" sz="4200">
                <a:solidFill>
                  <a:srgbClr val="493423"/>
                </a:solidFill>
                <a:latin typeface="Roboto Condensed"/>
              </a:rPr>
              <a:t> là?</a:t>
            </a:r>
          </a:p>
          <a:p>
            <a:pPr algn="just">
              <a:lnSpc>
                <a:spcPts val="5880"/>
              </a:lnSpc>
            </a:pPr>
            <a:r>
              <a:rPr lang="en-US" sz="4200">
                <a:solidFill>
                  <a:srgbClr val="493423"/>
                </a:solidFill>
                <a:latin typeface="Roboto Condensed"/>
              </a:rPr>
              <a:t>A. Phê phán những con người ham hư danh, học đòi trong khi mình dốt nát, không biết gì.</a:t>
            </a:r>
          </a:p>
          <a:p>
            <a:pPr algn="just">
              <a:lnSpc>
                <a:spcPts val="5880"/>
              </a:lnSpc>
            </a:pPr>
            <a:r>
              <a:rPr lang="en-US" sz="4200">
                <a:solidFill>
                  <a:srgbClr val="493423"/>
                </a:solidFill>
                <a:latin typeface="Roboto Condensed"/>
              </a:rPr>
              <a:t>B. Phê phán thói giả nhân, giả nghĩa.</a:t>
            </a:r>
          </a:p>
          <a:p>
            <a:pPr algn="just">
              <a:lnSpc>
                <a:spcPts val="5880"/>
              </a:lnSpc>
            </a:pPr>
            <a:r>
              <a:rPr lang="en-US" sz="4200">
                <a:solidFill>
                  <a:srgbClr val="493423"/>
                </a:solidFill>
                <a:latin typeface="Roboto Condensed"/>
              </a:rPr>
              <a:t>C. Ca ngợi ông Giuốc-đanh vì có tinh thần học hỏi những thứ mới mẻ, tiến bộ, phê phán tên phó may ham tiền mà lừa dối người khác.</a:t>
            </a:r>
          </a:p>
          <a:p>
            <a:pPr algn="just">
              <a:lnSpc>
                <a:spcPts val="5880"/>
              </a:lnSpc>
            </a:pPr>
            <a:r>
              <a:rPr lang="en-US" sz="4200">
                <a:solidFill>
                  <a:srgbClr val="493423"/>
                </a:solidFill>
                <a:latin typeface="Roboto Condensed"/>
              </a:rPr>
              <a:t>D. Ca ngợi ông Giuốc-đanh vì có tinh thần học hỏi những thứ mới mẻ, tiến bộ.</a:t>
            </a:r>
          </a:p>
          <a:p>
            <a:pPr algn="just">
              <a:lnSpc>
                <a:spcPts val="5880"/>
              </a:lnSpc>
              <a:spcBef>
                <a:spcPct val="0"/>
              </a:spcBef>
            </a:pPr>
            <a:endParaRPr lang="en-US" sz="4200">
              <a:solidFill>
                <a:srgbClr val="493423"/>
              </a:solidFill>
              <a:latin typeface="Roboto Condensed"/>
            </a:endParaRPr>
          </a:p>
        </p:txBody>
      </p:sp>
      <p:sp>
        <p:nvSpPr>
          <p:cNvPr id="11" name="Freeform 11"/>
          <p:cNvSpPr/>
          <p:nvPr/>
        </p:nvSpPr>
        <p:spPr>
          <a:xfrm>
            <a:off x="1162986" y="3351179"/>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2" name="TextBox 12"/>
          <p:cNvSpPr txBox="1"/>
          <p:nvPr/>
        </p:nvSpPr>
        <p:spPr>
          <a:xfrm>
            <a:off x="2333419" y="509834"/>
            <a:ext cx="7999286" cy="1069923"/>
          </a:xfrm>
          <a:prstGeom prst="rect">
            <a:avLst/>
          </a:prstGeom>
        </p:spPr>
        <p:txBody>
          <a:bodyPr lIns="0" tIns="0" rIns="0" bIns="0" rtlCol="0" anchor="t">
            <a:spAutoFit/>
          </a:bodyPr>
          <a:lstStyle/>
          <a:p>
            <a:pPr algn="ctr">
              <a:lnSpc>
                <a:spcPts val="8749"/>
              </a:lnSpc>
            </a:pPr>
            <a:r>
              <a:rPr lang="en-US" sz="6249">
                <a:solidFill>
                  <a:srgbClr val="FAF5EB"/>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94333" r="-92025" b="-7418"/>
            </a:stretch>
          </a:blipFill>
        </p:spPr>
        <p:txBody>
          <a:bodyPr/>
          <a:lstStyle/>
          <a:p>
            <a:endParaRPr lang="en-US"/>
          </a:p>
        </p:txBody>
      </p:sp>
      <p:grpSp>
        <p:nvGrpSpPr>
          <p:cNvPr id="3" name="Group 3"/>
          <p:cNvGrpSpPr/>
          <p:nvPr/>
        </p:nvGrpSpPr>
        <p:grpSpPr>
          <a:xfrm>
            <a:off x="1162986" y="2052806"/>
            <a:ext cx="15305525" cy="7205494"/>
            <a:chOff x="0" y="0"/>
            <a:chExt cx="4031085" cy="1897743"/>
          </a:xfrm>
        </p:grpSpPr>
        <p:sp>
          <p:nvSpPr>
            <p:cNvPr id="4" name="Freeform 4"/>
            <p:cNvSpPr/>
            <p:nvPr/>
          </p:nvSpPr>
          <p:spPr>
            <a:xfrm>
              <a:off x="0" y="0"/>
              <a:ext cx="4031085" cy="1897743"/>
            </a:xfrm>
            <a:custGeom>
              <a:avLst/>
              <a:gdLst/>
              <a:ahLst/>
              <a:cxnLst/>
              <a:rect l="l" t="t" r="r" b="b"/>
              <a:pathLst>
                <a:path w="4031085" h="1897743">
                  <a:moveTo>
                    <a:pt x="25797" y="0"/>
                  </a:moveTo>
                  <a:lnTo>
                    <a:pt x="4005288" y="0"/>
                  </a:lnTo>
                  <a:cubicBezTo>
                    <a:pt x="4019535" y="0"/>
                    <a:pt x="4031085" y="11550"/>
                    <a:pt x="4031085" y="25797"/>
                  </a:cubicBezTo>
                  <a:lnTo>
                    <a:pt x="4031085" y="1871946"/>
                  </a:lnTo>
                  <a:cubicBezTo>
                    <a:pt x="4031085" y="1886194"/>
                    <a:pt x="4019535" y="1897743"/>
                    <a:pt x="4005288" y="1897743"/>
                  </a:cubicBezTo>
                  <a:lnTo>
                    <a:pt x="25797" y="1897743"/>
                  </a:lnTo>
                  <a:cubicBezTo>
                    <a:pt x="11550" y="1897743"/>
                    <a:pt x="0" y="1886194"/>
                    <a:pt x="0" y="1871946"/>
                  </a:cubicBezTo>
                  <a:lnTo>
                    <a:pt x="0" y="25797"/>
                  </a:lnTo>
                  <a:cubicBezTo>
                    <a:pt x="0" y="11550"/>
                    <a:pt x="11550" y="0"/>
                    <a:pt x="25797" y="0"/>
                  </a:cubicBezTo>
                  <a:close/>
                </a:path>
              </a:pathLst>
            </a:custGeom>
            <a:solidFill>
              <a:srgbClr val="EDE8DE"/>
            </a:solidFill>
          </p:spPr>
          <p:txBody>
            <a:bodyPr/>
            <a:lstStyle/>
            <a:p>
              <a:endParaRPr lang="en-US" dirty="0"/>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279549">
            <a:off x="854322" y="255677"/>
            <a:ext cx="1390255" cy="1185193"/>
          </a:xfrm>
          <a:custGeom>
            <a:avLst/>
            <a:gdLst/>
            <a:ahLst/>
            <a:cxnLst/>
            <a:rect l="l" t="t" r="r" b="b"/>
            <a:pathLst>
              <a:path w="1390255" h="1185193">
                <a:moveTo>
                  <a:pt x="0" y="0"/>
                </a:moveTo>
                <a:lnTo>
                  <a:pt x="1390255" y="0"/>
                </a:lnTo>
                <a:lnTo>
                  <a:pt x="1390255" y="1185193"/>
                </a:lnTo>
                <a:lnTo>
                  <a:pt x="0" y="1185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333419" y="2857389"/>
            <a:ext cx="14621843" cy="5516137"/>
          </a:xfrm>
          <a:prstGeom prst="rect">
            <a:avLst/>
          </a:prstGeom>
        </p:spPr>
        <p:txBody>
          <a:bodyPr lIns="0" tIns="0" rIns="0" bIns="0" rtlCol="0" anchor="t">
            <a:spAutoFit/>
          </a:bodyPr>
          <a:lstStyle/>
          <a:p>
            <a:pPr algn="just">
              <a:lnSpc>
                <a:spcPts val="7279"/>
              </a:lnSpc>
            </a:pPr>
            <a:r>
              <a:rPr lang="en-US" sz="5199">
                <a:solidFill>
                  <a:srgbClr val="493423"/>
                </a:solidFill>
                <a:latin typeface="Roboto Condensed Bold"/>
              </a:rPr>
              <a:t>Câu 4.</a:t>
            </a:r>
            <a:r>
              <a:rPr lang="en-US" sz="5199">
                <a:solidFill>
                  <a:srgbClr val="493423"/>
                </a:solidFill>
                <a:latin typeface="Roboto Condensed"/>
              </a:rPr>
              <a:t> Dòng nào nêu đúng đề tài văn bản </a:t>
            </a:r>
            <a:r>
              <a:rPr lang="en-US" sz="5199">
                <a:solidFill>
                  <a:srgbClr val="493423"/>
                </a:solidFill>
                <a:latin typeface="Roboto Condensed Italics"/>
              </a:rPr>
              <a:t>Thi nói khoác</a:t>
            </a:r>
            <a:r>
              <a:rPr lang="en-US" sz="5199">
                <a:solidFill>
                  <a:srgbClr val="493423"/>
                </a:solidFill>
                <a:latin typeface="Roboto Condensed"/>
              </a:rPr>
              <a:t>?</a:t>
            </a:r>
          </a:p>
          <a:p>
            <a:pPr algn="just">
              <a:lnSpc>
                <a:spcPts val="7279"/>
              </a:lnSpc>
            </a:pPr>
            <a:r>
              <a:rPr lang="en-US" sz="5199">
                <a:solidFill>
                  <a:srgbClr val="493423"/>
                </a:solidFill>
                <a:latin typeface="Roboto Condensed"/>
              </a:rPr>
              <a:t>A. Thói nói khoác lác</a:t>
            </a:r>
          </a:p>
          <a:p>
            <a:pPr algn="just">
              <a:lnSpc>
                <a:spcPts val="7279"/>
              </a:lnSpc>
            </a:pPr>
            <a:r>
              <a:rPr lang="en-US" sz="5199">
                <a:solidFill>
                  <a:srgbClr val="493423"/>
                </a:solidFill>
                <a:latin typeface="Roboto Condensed"/>
              </a:rPr>
              <a:t>B. Thói huênh hoang</a:t>
            </a:r>
          </a:p>
          <a:p>
            <a:pPr algn="just">
              <a:lnSpc>
                <a:spcPts val="7279"/>
              </a:lnSpc>
            </a:pPr>
            <a:r>
              <a:rPr lang="en-US" sz="5199">
                <a:solidFill>
                  <a:srgbClr val="493423"/>
                </a:solidFill>
                <a:latin typeface="Roboto Condensed"/>
              </a:rPr>
              <a:t>C. Thói đua đòi</a:t>
            </a:r>
          </a:p>
          <a:p>
            <a:pPr algn="just">
              <a:lnSpc>
                <a:spcPts val="7279"/>
              </a:lnSpc>
            </a:pPr>
            <a:r>
              <a:rPr lang="en-US" sz="5199">
                <a:solidFill>
                  <a:srgbClr val="493423"/>
                </a:solidFill>
                <a:latin typeface="Roboto Condensed"/>
              </a:rPr>
              <a:t>D. Thói a dua</a:t>
            </a:r>
          </a:p>
          <a:p>
            <a:pPr algn="just">
              <a:lnSpc>
                <a:spcPts val="7279"/>
              </a:lnSpc>
              <a:spcBef>
                <a:spcPct val="0"/>
              </a:spcBef>
            </a:pPr>
            <a:endParaRPr lang="en-US" sz="5199">
              <a:solidFill>
                <a:srgbClr val="493423"/>
              </a:solidFill>
              <a:latin typeface="Roboto Condensed"/>
            </a:endParaRPr>
          </a:p>
        </p:txBody>
      </p:sp>
      <p:sp>
        <p:nvSpPr>
          <p:cNvPr id="11" name="Freeform 11"/>
          <p:cNvSpPr/>
          <p:nvPr/>
        </p:nvSpPr>
        <p:spPr>
          <a:xfrm>
            <a:off x="1162343" y="3927608"/>
            <a:ext cx="774213" cy="719051"/>
          </a:xfrm>
          <a:custGeom>
            <a:avLst/>
            <a:gdLst/>
            <a:ahLst/>
            <a:cxnLst/>
            <a:rect l="l" t="t" r="r" b="b"/>
            <a:pathLst>
              <a:path w="774213" h="719051">
                <a:moveTo>
                  <a:pt x="0" y="0"/>
                </a:moveTo>
                <a:lnTo>
                  <a:pt x="774213" y="0"/>
                </a:lnTo>
                <a:lnTo>
                  <a:pt x="774213" y="719051"/>
                </a:lnTo>
                <a:lnTo>
                  <a:pt x="0" y="719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2" name="TextBox 12"/>
          <p:cNvSpPr txBox="1"/>
          <p:nvPr/>
        </p:nvSpPr>
        <p:spPr>
          <a:xfrm>
            <a:off x="2333419" y="431826"/>
            <a:ext cx="7999286" cy="1069923"/>
          </a:xfrm>
          <a:prstGeom prst="rect">
            <a:avLst/>
          </a:prstGeom>
        </p:spPr>
        <p:txBody>
          <a:bodyPr lIns="0" tIns="0" rIns="0" bIns="0" rtlCol="0" anchor="t">
            <a:spAutoFit/>
          </a:bodyPr>
          <a:lstStyle/>
          <a:p>
            <a:pPr algn="ctr">
              <a:lnSpc>
                <a:spcPts val="8749"/>
              </a:lnSpc>
            </a:pPr>
            <a:r>
              <a:rPr lang="en-US" sz="6249">
                <a:solidFill>
                  <a:srgbClr val="F6ECDF"/>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65092"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2">
                <a:extLst>
                  <a:ext uri="{96DAC541-7B7A-43D3-8B79-37D633B846F1}">
                    <asvg:svgBlip xmlns:asvg="http://schemas.microsoft.com/office/drawing/2016/SVG/main" r:embed="rId3"/>
                  </a:ext>
                </a:extLst>
              </a:blip>
              <a:stretch>
                <a:fillRect r="-15575"/>
              </a:stretch>
            </a:blipFill>
          </p:spPr>
          <p:txBody>
            <a:bodyPr/>
            <a:lstStyle/>
            <a:p>
              <a:endParaRPr lang="en-US" dirty="0"/>
            </a:p>
          </p:txBody>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4">
                <a:extLst>
                  <a:ext uri="{96DAC541-7B7A-43D3-8B79-37D633B846F1}">
                    <asvg:svgBlip xmlns:asvg="http://schemas.microsoft.com/office/drawing/2016/SVG/main" r:embed="rId5"/>
                  </a:ext>
                </a:extLst>
              </a:blip>
              <a:stretch>
                <a:fillRect l="-157979"/>
              </a:stretch>
            </a:blipFill>
          </p:spPr>
          <p:txBody>
            <a:bodyPr/>
            <a:lstStyle/>
            <a:p>
              <a:endParaRPr lang="en-US"/>
            </a:p>
          </p:txBody>
        </p:sp>
      </p:grpSp>
      <p:sp>
        <p:nvSpPr>
          <p:cNvPr id="11" name="Freeform 11"/>
          <p:cNvSpPr/>
          <p:nvPr/>
        </p:nvSpPr>
        <p:spPr>
          <a:xfrm>
            <a:off x="1630396" y="3792922"/>
            <a:ext cx="7315200" cy="3590544"/>
          </a:xfrm>
          <a:custGeom>
            <a:avLst/>
            <a:gdLst/>
            <a:ahLst/>
            <a:cxnLst/>
            <a:rect l="l" t="t" r="r" b="b"/>
            <a:pathLst>
              <a:path w="7315200" h="3590544">
                <a:moveTo>
                  <a:pt x="0" y="0"/>
                </a:moveTo>
                <a:lnTo>
                  <a:pt x="7315200" y="0"/>
                </a:lnTo>
                <a:lnTo>
                  <a:pt x="7315200" y="3590544"/>
                </a:lnTo>
                <a:lnTo>
                  <a:pt x="0" y="3590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026436" y="904875"/>
            <a:ext cx="7871293" cy="1053431"/>
          </a:xfrm>
          <a:prstGeom prst="rect">
            <a:avLst/>
          </a:prstGeom>
        </p:spPr>
        <p:txBody>
          <a:bodyPr lIns="0" tIns="0" rIns="0" bIns="0" rtlCol="0" anchor="t">
            <a:spAutoFit/>
          </a:bodyPr>
          <a:lstStyle/>
          <a:p>
            <a:pPr algn="ctr">
              <a:lnSpc>
                <a:spcPts val="8609"/>
              </a:lnSpc>
            </a:pPr>
            <a:r>
              <a:rPr lang="en-US" sz="6149">
                <a:solidFill>
                  <a:srgbClr val="493423"/>
                </a:solidFill>
                <a:latin typeface="Fraunces Semi-Bold"/>
              </a:rPr>
              <a:t>TRI THỨC NGỮ VĂN</a:t>
            </a:r>
          </a:p>
        </p:txBody>
      </p:sp>
      <p:sp>
        <p:nvSpPr>
          <p:cNvPr id="13" name="TextBox 13"/>
          <p:cNvSpPr txBox="1"/>
          <p:nvPr/>
        </p:nvSpPr>
        <p:spPr>
          <a:xfrm>
            <a:off x="1630396" y="2502781"/>
            <a:ext cx="15027208" cy="849594"/>
          </a:xfrm>
          <a:prstGeom prst="rect">
            <a:avLst/>
          </a:prstGeom>
        </p:spPr>
        <p:txBody>
          <a:bodyPr lIns="0" tIns="0" rIns="0" bIns="0" rtlCol="0" anchor="t">
            <a:spAutoFit/>
          </a:bodyPr>
          <a:lstStyle/>
          <a:p>
            <a:pPr algn="ctr">
              <a:lnSpc>
                <a:spcPts val="6719"/>
              </a:lnSpc>
            </a:pPr>
            <a:r>
              <a:rPr lang="en-US" sz="4799">
                <a:solidFill>
                  <a:srgbClr val="000000"/>
                </a:solidFill>
                <a:latin typeface="#9Slide05 Aphrodite Pro"/>
              </a:rPr>
              <a:t>Cách xác định đề tài và chủ đề trong tác phẩm văn học</a:t>
            </a:r>
          </a:p>
        </p:txBody>
      </p:sp>
      <p:sp>
        <p:nvSpPr>
          <p:cNvPr id="14" name="TextBox 14"/>
          <p:cNvSpPr txBox="1"/>
          <p:nvPr/>
        </p:nvSpPr>
        <p:spPr>
          <a:xfrm>
            <a:off x="2464026" y="4377276"/>
            <a:ext cx="5647940" cy="2326586"/>
          </a:xfrm>
          <a:prstGeom prst="rect">
            <a:avLst/>
          </a:prstGeom>
        </p:spPr>
        <p:txBody>
          <a:bodyPr lIns="0" tIns="0" rIns="0" bIns="0" rtlCol="0" anchor="t">
            <a:spAutoFit/>
          </a:bodyPr>
          <a:lstStyle/>
          <a:p>
            <a:pPr algn="ctr">
              <a:lnSpc>
                <a:spcPts val="6159"/>
              </a:lnSpc>
            </a:pP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tài</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p</a:t>
            </a:r>
            <a:r>
              <a:rPr lang="en-US" sz="4399" dirty="0" err="1">
                <a:solidFill>
                  <a:srgbClr val="000000"/>
                </a:solidFill>
                <a:latin typeface="Roboto Condensed Bold"/>
              </a:rPr>
              <a:t>hạm</a:t>
            </a:r>
            <a:r>
              <a:rPr lang="en-US" sz="4399" dirty="0">
                <a:solidFill>
                  <a:srgbClr val="000000"/>
                </a:solidFill>
                <a:latin typeface="Roboto Condensed Bold"/>
              </a:rPr>
              <a:t> vi </a:t>
            </a:r>
            <a:r>
              <a:rPr lang="en-US" sz="4399" dirty="0" err="1">
                <a:solidFill>
                  <a:srgbClr val="000000"/>
                </a:solidFill>
                <a:latin typeface="Roboto Condensed Bold"/>
              </a:rPr>
              <a:t>đời</a:t>
            </a:r>
            <a:r>
              <a:rPr lang="en-US" sz="4399" dirty="0">
                <a:solidFill>
                  <a:srgbClr val="000000"/>
                </a:solidFill>
                <a:latin typeface="Roboto Condensed Bold"/>
              </a:rPr>
              <a:t> </a:t>
            </a:r>
            <a:r>
              <a:rPr lang="en-US" sz="4399" dirty="0" err="1">
                <a:solidFill>
                  <a:srgbClr val="000000"/>
                </a:solidFill>
                <a:latin typeface="Roboto Condensed Bold"/>
              </a:rPr>
              <a:t>sống</a:t>
            </a:r>
            <a:r>
              <a:rPr lang="en-US" sz="4399" dirty="0">
                <a:solidFill>
                  <a:srgbClr val="000000"/>
                </a:solidFill>
                <a:latin typeface="Roboto Condensed Bol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trong</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 </a:t>
            </a:r>
            <a:r>
              <a:rPr lang="en-US" sz="4399" dirty="0" err="1">
                <a:solidFill>
                  <a:srgbClr val="000000"/>
                </a:solidFill>
                <a:latin typeface="Roboto Condensed"/>
              </a:rPr>
              <a:t>văn</a:t>
            </a:r>
            <a:r>
              <a:rPr lang="en-US" sz="4399" dirty="0">
                <a:solidFill>
                  <a:srgbClr val="000000"/>
                </a:solidFill>
                <a:latin typeface="Roboto Condensed"/>
              </a:rPr>
              <a:t> </a:t>
            </a:r>
            <a:r>
              <a:rPr lang="en-US" sz="4399" dirty="0" err="1">
                <a:solidFill>
                  <a:srgbClr val="000000"/>
                </a:solidFill>
                <a:latin typeface="Roboto Condensed"/>
              </a:rPr>
              <a:t>học</a:t>
            </a:r>
            <a:endParaRPr lang="en-US" sz="4399" dirty="0">
              <a:solidFill>
                <a:srgbClr val="000000"/>
              </a:solidFill>
              <a:latin typeface="Roboto Condensed"/>
            </a:endParaRPr>
          </a:p>
        </p:txBody>
      </p:sp>
      <p:sp>
        <p:nvSpPr>
          <p:cNvPr id="15" name="Freeform 15"/>
          <p:cNvSpPr/>
          <p:nvPr/>
        </p:nvSpPr>
        <p:spPr>
          <a:xfrm>
            <a:off x="9944100" y="4685422"/>
            <a:ext cx="7315200" cy="3590544"/>
          </a:xfrm>
          <a:custGeom>
            <a:avLst/>
            <a:gdLst/>
            <a:ahLst/>
            <a:cxnLst/>
            <a:rect l="l" t="t" r="r" b="b"/>
            <a:pathLst>
              <a:path w="7315200" h="3590544">
                <a:moveTo>
                  <a:pt x="0" y="0"/>
                </a:moveTo>
                <a:lnTo>
                  <a:pt x="7315200" y="0"/>
                </a:lnTo>
                <a:lnTo>
                  <a:pt x="7315200" y="3590544"/>
                </a:lnTo>
                <a:lnTo>
                  <a:pt x="0" y="3590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0168555" y="4970569"/>
            <a:ext cx="6489049" cy="3107618"/>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Để</a:t>
            </a:r>
            <a:r>
              <a:rPr lang="en-US" sz="4399" dirty="0">
                <a:solidFill>
                  <a:srgbClr val="000000"/>
                </a:solidFill>
                <a:latin typeface="Roboto Condensed"/>
              </a:rPr>
              <a:t> </a:t>
            </a:r>
            <a:r>
              <a:rPr lang="en-US" sz="4399" dirty="0" err="1">
                <a:solidFill>
                  <a:srgbClr val="000000"/>
                </a:solidFill>
                <a:latin typeface="Roboto Condensed"/>
              </a:rPr>
              <a:t>xác</a:t>
            </a:r>
            <a:r>
              <a:rPr lang="en-US" sz="4399" dirty="0">
                <a:solidFill>
                  <a:srgbClr val="000000"/>
                </a:solidFill>
                <a:latin typeface="Roboto Condensed"/>
              </a:rPr>
              <a:t> </a:t>
            </a:r>
            <a:r>
              <a:rPr lang="en-US" sz="4399" dirty="0" err="1">
                <a:solidFill>
                  <a:srgbClr val="000000"/>
                </a:solidFill>
                <a:latin typeface="Roboto Condensed"/>
              </a:rPr>
              <a:t>định</a:t>
            </a:r>
            <a:r>
              <a:rPr lang="en-US" sz="4399" dirty="0">
                <a:solidFill>
                  <a:srgbClr val="000000"/>
                </a:solidFill>
                <a:latin typeface="Roboto Condensed"/>
              </a:rPr>
              <a:t> </a:t>
            </a: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tài</a:t>
            </a:r>
            <a:r>
              <a:rPr lang="en-US" sz="4399" dirty="0">
                <a:solidFill>
                  <a:srgbClr val="000000"/>
                </a:solidFill>
                <a:latin typeface="Roboto Condensed"/>
              </a:rPr>
              <a:t>, </a:t>
            </a:r>
            <a:r>
              <a:rPr lang="en-US" sz="4399" dirty="0" err="1">
                <a:solidFill>
                  <a:srgbClr val="000000"/>
                </a:solidFill>
                <a:latin typeface="Roboto Condensed"/>
              </a:rPr>
              <a:t>người</a:t>
            </a:r>
            <a:r>
              <a:rPr lang="en-US" sz="4399" dirty="0">
                <a:solidFill>
                  <a:srgbClr val="000000"/>
                </a:solidFill>
                <a:latin typeface="Roboto Condensed"/>
              </a:rPr>
              <a:t> </a:t>
            </a:r>
            <a:r>
              <a:rPr lang="en-US" sz="4399" dirty="0" err="1">
                <a:solidFill>
                  <a:srgbClr val="000000"/>
                </a:solidFill>
                <a:latin typeface="Roboto Condensed"/>
              </a:rPr>
              <a:t>viết</a:t>
            </a:r>
            <a:r>
              <a:rPr lang="en-US" sz="4399" dirty="0">
                <a:solidFill>
                  <a:srgbClr val="000000"/>
                </a:solidFill>
                <a:latin typeface="Roboto Condensed"/>
              </a:rPr>
              <a:t> </a:t>
            </a:r>
            <a:r>
              <a:rPr lang="en-US" sz="4399" dirty="0" err="1">
                <a:solidFill>
                  <a:srgbClr val="000000"/>
                </a:solidFill>
                <a:latin typeface="Roboto Condensed"/>
              </a:rPr>
              <a:t>thường</a:t>
            </a:r>
            <a:r>
              <a:rPr lang="en-US" sz="4399" dirty="0">
                <a:solidFill>
                  <a:srgbClr val="000000"/>
                </a:solidFill>
                <a:latin typeface="Roboto Condensed"/>
              </a:rPr>
              <a:t> </a:t>
            </a:r>
            <a:r>
              <a:rPr lang="en-US" sz="4399" dirty="0" err="1">
                <a:solidFill>
                  <a:srgbClr val="000000"/>
                </a:solidFill>
                <a:latin typeface="Roboto Condensed"/>
              </a:rPr>
              <a:t>đặt</a:t>
            </a:r>
            <a:r>
              <a:rPr lang="en-US" sz="4399" dirty="0">
                <a:solidFill>
                  <a:srgbClr val="000000"/>
                </a:solidFill>
                <a:latin typeface="Roboto Condensed"/>
              </a:rPr>
              <a:t> </a:t>
            </a:r>
            <a:r>
              <a:rPr lang="en-US" sz="4399" dirty="0" err="1">
                <a:solidFill>
                  <a:srgbClr val="000000"/>
                </a:solidFill>
                <a:latin typeface="Roboto Condensed"/>
              </a:rPr>
              <a:t>câu</a:t>
            </a:r>
            <a:r>
              <a:rPr lang="en-US" sz="4399" dirty="0">
                <a:solidFill>
                  <a:srgbClr val="000000"/>
                </a:solidFill>
                <a:latin typeface="Roboto Condensed"/>
              </a:rPr>
              <a:t> </a:t>
            </a:r>
            <a:r>
              <a:rPr lang="en-US" sz="4399" dirty="0" err="1">
                <a:solidFill>
                  <a:srgbClr val="000000"/>
                </a:solidFill>
                <a:latin typeface="Roboto Condensed"/>
              </a:rPr>
              <a:t>hỏi</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 </a:t>
            </a:r>
            <a:r>
              <a:rPr lang="en-US" sz="4399" dirty="0" err="1">
                <a:solidFill>
                  <a:srgbClr val="000000"/>
                </a:solidFill>
                <a:latin typeface="Roboto Condensed"/>
              </a:rPr>
              <a:t>viết</a:t>
            </a:r>
            <a:r>
              <a:rPr lang="en-US" sz="4399" dirty="0">
                <a:solidFill>
                  <a:srgbClr val="000000"/>
                </a:solidFill>
                <a:latin typeface="Roboto Condensed"/>
              </a:rPr>
              <a:t> </a:t>
            </a:r>
            <a:r>
              <a:rPr lang="en-US" sz="4399" dirty="0" err="1">
                <a:solidFill>
                  <a:srgbClr val="000000"/>
                </a:solidFill>
                <a:latin typeface="Roboto Condensed"/>
              </a:rPr>
              <a:t>về</a:t>
            </a:r>
            <a:r>
              <a:rPr lang="en-US" sz="4399" dirty="0">
                <a:solidFill>
                  <a:srgbClr val="000000"/>
                </a:solidFill>
                <a:latin typeface="Roboto Condensed"/>
              </a:rPr>
              <a:t> </a:t>
            </a:r>
            <a:r>
              <a:rPr lang="en-US" sz="4399" dirty="0" err="1">
                <a:solidFill>
                  <a:srgbClr val="000000"/>
                </a:solidFill>
                <a:latin typeface="Roboto Condensed"/>
              </a:rPr>
              <a:t>cái</a:t>
            </a:r>
            <a:r>
              <a:rPr lang="en-US" sz="4399" dirty="0">
                <a:solidFill>
                  <a:srgbClr val="000000"/>
                </a:solidFill>
                <a:latin typeface="Roboto Condensed"/>
              </a:rPr>
              <a:t> </a:t>
            </a:r>
            <a:r>
              <a:rPr lang="en-US" sz="4399" dirty="0" err="1">
                <a:solidFill>
                  <a:srgbClr val="000000"/>
                </a:solidFill>
                <a:latin typeface="Roboto Condensed"/>
              </a:rPr>
              <a:t>gì</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tượng</a:t>
            </a:r>
            <a:r>
              <a:rPr lang="en-US" sz="4399" dirty="0">
                <a:solidFill>
                  <a:srgbClr val="000000"/>
                </a:solidFill>
                <a:latin typeface="Roboto Condensed"/>
              </a:rPr>
              <a:t>, </a:t>
            </a:r>
            <a:r>
              <a:rPr lang="en-US" sz="4399" dirty="0" err="1">
                <a:solidFill>
                  <a:srgbClr val="000000"/>
                </a:solidFill>
                <a:latin typeface="Roboto Condensed"/>
              </a:rPr>
              <a:t>phạm</a:t>
            </a:r>
            <a:r>
              <a:rPr lang="en-US" sz="4399" dirty="0">
                <a:solidFill>
                  <a:srgbClr val="000000"/>
                </a:solidFill>
                <a:latin typeface="Roboto Condensed"/>
              </a:rPr>
              <a:t> vi </a:t>
            </a:r>
            <a:r>
              <a:rPr lang="en-US" sz="4399" dirty="0" err="1">
                <a:solidFill>
                  <a:srgbClr val="000000"/>
                </a:solidFill>
                <a:latin typeface="Roboto Condensed"/>
              </a:rPr>
              <a:t>đời</a:t>
            </a:r>
            <a:r>
              <a:rPr lang="en-US" sz="4399" dirty="0">
                <a:solidFill>
                  <a:srgbClr val="000000"/>
                </a:solidFill>
                <a:latin typeface="Roboto Condensed"/>
              </a:rPr>
              <a:t> </a:t>
            </a:r>
            <a:r>
              <a:rPr lang="en-US" sz="4399" dirty="0" err="1">
                <a:solidFill>
                  <a:srgbClr val="000000"/>
                </a:solidFill>
                <a:latin typeface="Roboto Condensed"/>
              </a:rPr>
              <a:t>sống</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630396" y="3792922"/>
            <a:ext cx="7315200" cy="3590544"/>
          </a:xfrm>
          <a:custGeom>
            <a:avLst/>
            <a:gdLst/>
            <a:ahLst/>
            <a:cxnLst/>
            <a:rect l="l" t="t" r="r" b="b"/>
            <a:pathLst>
              <a:path w="7315200" h="3590544">
                <a:moveTo>
                  <a:pt x="0" y="0"/>
                </a:moveTo>
                <a:lnTo>
                  <a:pt x="7315200" y="0"/>
                </a:lnTo>
                <a:lnTo>
                  <a:pt x="7315200" y="3590544"/>
                </a:lnTo>
                <a:lnTo>
                  <a:pt x="0" y="3590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026436" y="904875"/>
            <a:ext cx="7871293" cy="1053431"/>
          </a:xfrm>
          <a:prstGeom prst="rect">
            <a:avLst/>
          </a:prstGeom>
        </p:spPr>
        <p:txBody>
          <a:bodyPr lIns="0" tIns="0" rIns="0" bIns="0" rtlCol="0" anchor="t">
            <a:spAutoFit/>
          </a:bodyPr>
          <a:lstStyle/>
          <a:p>
            <a:pPr algn="ctr">
              <a:lnSpc>
                <a:spcPts val="8609"/>
              </a:lnSpc>
            </a:pPr>
            <a:r>
              <a:rPr lang="en-US" sz="6149">
                <a:solidFill>
                  <a:srgbClr val="493423"/>
                </a:solidFill>
                <a:latin typeface="Fraunces Semi-Bold"/>
              </a:rPr>
              <a:t>TRI THỨC NGỮ VĂN</a:t>
            </a:r>
          </a:p>
        </p:txBody>
      </p:sp>
      <p:sp>
        <p:nvSpPr>
          <p:cNvPr id="13" name="TextBox 13"/>
          <p:cNvSpPr txBox="1"/>
          <p:nvPr/>
        </p:nvSpPr>
        <p:spPr>
          <a:xfrm>
            <a:off x="1630396" y="2502781"/>
            <a:ext cx="15027208" cy="849594"/>
          </a:xfrm>
          <a:prstGeom prst="rect">
            <a:avLst/>
          </a:prstGeom>
        </p:spPr>
        <p:txBody>
          <a:bodyPr lIns="0" tIns="0" rIns="0" bIns="0" rtlCol="0" anchor="t">
            <a:spAutoFit/>
          </a:bodyPr>
          <a:lstStyle/>
          <a:p>
            <a:pPr algn="ctr">
              <a:lnSpc>
                <a:spcPts val="6719"/>
              </a:lnSpc>
            </a:pPr>
            <a:r>
              <a:rPr lang="en-US" sz="4799">
                <a:solidFill>
                  <a:srgbClr val="000000"/>
                </a:solidFill>
                <a:latin typeface="#9Slide05 Aphrodite Pro"/>
              </a:rPr>
              <a:t>Cách xác định đề tài và chủ đề trong tác phẩm văn học</a:t>
            </a:r>
          </a:p>
        </p:txBody>
      </p:sp>
      <p:sp>
        <p:nvSpPr>
          <p:cNvPr id="14" name="TextBox 14"/>
          <p:cNvSpPr txBox="1"/>
          <p:nvPr/>
        </p:nvSpPr>
        <p:spPr>
          <a:xfrm>
            <a:off x="2704789" y="4377276"/>
            <a:ext cx="4982830" cy="2326586"/>
          </a:xfrm>
          <a:prstGeom prst="rect">
            <a:avLst/>
          </a:prstGeom>
        </p:spPr>
        <p:txBody>
          <a:bodyPr lIns="0" tIns="0" rIns="0" bIns="0" rtlCol="0" anchor="t">
            <a:spAutoFit/>
          </a:bodyPr>
          <a:lstStyle/>
          <a:p>
            <a:pPr algn="ctr">
              <a:lnSpc>
                <a:spcPts val="6159"/>
              </a:lnSpc>
            </a:pPr>
            <a:r>
              <a:rPr lang="en-US" sz="4399" dirty="0" err="1">
                <a:solidFill>
                  <a:srgbClr val="000000"/>
                </a:solidFill>
                <a:latin typeface="Roboto Condensed"/>
              </a:rPr>
              <a:t>Chủ</a:t>
            </a:r>
            <a:r>
              <a:rPr lang="en-US" sz="4399" dirty="0">
                <a:solidFill>
                  <a:srgbClr val="000000"/>
                </a:solidFill>
                <a:latin typeface="Roboto Condensed"/>
              </a:rPr>
              <a:t> </a:t>
            </a: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Bold"/>
              </a:rPr>
              <a:t>vấn</a:t>
            </a:r>
            <a:r>
              <a:rPr lang="en-US" sz="4399" dirty="0">
                <a:solidFill>
                  <a:srgbClr val="000000"/>
                </a:solidFill>
                <a:latin typeface="Roboto Condensed Bold"/>
              </a:rPr>
              <a:t> </a:t>
            </a:r>
            <a:r>
              <a:rPr lang="en-US" sz="4399" dirty="0" err="1">
                <a:solidFill>
                  <a:srgbClr val="000000"/>
                </a:solidFill>
                <a:latin typeface="Roboto Condensed Bold"/>
              </a:rPr>
              <a:t>đề</a:t>
            </a:r>
            <a:r>
              <a:rPr lang="en-US" sz="4399" dirty="0">
                <a:solidFill>
                  <a:srgbClr val="000000"/>
                </a:solidFill>
                <a:latin typeface="Roboto Condensed Bold"/>
              </a:rPr>
              <a:t> </a:t>
            </a:r>
            <a:r>
              <a:rPr lang="en-US" sz="4399" dirty="0" err="1">
                <a:solidFill>
                  <a:srgbClr val="000000"/>
                </a:solidFill>
                <a:latin typeface="Roboto Condensed Bold"/>
              </a:rPr>
              <a:t>chín</a:t>
            </a:r>
            <a:r>
              <a:rPr lang="en-US" sz="4399" dirty="0" err="1">
                <a:solidFill>
                  <a:srgbClr val="000000"/>
                </a:solidFill>
                <a:latin typeface="Roboto Condensed"/>
              </a:rPr>
              <a:t>h</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trong</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a:t>
            </a:r>
          </a:p>
        </p:txBody>
      </p:sp>
      <p:sp>
        <p:nvSpPr>
          <p:cNvPr id="15" name="Freeform 15"/>
          <p:cNvSpPr/>
          <p:nvPr/>
        </p:nvSpPr>
        <p:spPr>
          <a:xfrm>
            <a:off x="9944100" y="4685422"/>
            <a:ext cx="7315200" cy="3590544"/>
          </a:xfrm>
          <a:custGeom>
            <a:avLst/>
            <a:gdLst/>
            <a:ahLst/>
            <a:cxnLst/>
            <a:rect l="l" t="t" r="r" b="b"/>
            <a:pathLst>
              <a:path w="7315200" h="3590544">
                <a:moveTo>
                  <a:pt x="0" y="0"/>
                </a:moveTo>
                <a:lnTo>
                  <a:pt x="7315200" y="0"/>
                </a:lnTo>
                <a:lnTo>
                  <a:pt x="7315200" y="3590544"/>
                </a:lnTo>
                <a:lnTo>
                  <a:pt x="0" y="3590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0434599" y="4970569"/>
            <a:ext cx="5734231" cy="3107618"/>
          </a:xfrm>
          <a:prstGeom prst="rect">
            <a:avLst/>
          </a:prstGeom>
        </p:spPr>
        <p:txBody>
          <a:bodyPr lIns="0" tIns="0" rIns="0" bIns="0" rtlCol="0" anchor="t">
            <a:spAutoFit/>
          </a:bodyPr>
          <a:lstStyle/>
          <a:p>
            <a:pPr algn="ctr">
              <a:lnSpc>
                <a:spcPts val="6159"/>
              </a:lnSpc>
              <a:spcBef>
                <a:spcPct val="0"/>
              </a:spcBef>
            </a:pPr>
            <a:r>
              <a:rPr lang="en-US" sz="4399" dirty="0" err="1">
                <a:solidFill>
                  <a:srgbClr val="000000"/>
                </a:solidFill>
                <a:latin typeface="Roboto Condensed"/>
              </a:rPr>
              <a:t>Để</a:t>
            </a:r>
            <a:r>
              <a:rPr lang="en-US" sz="4399" dirty="0">
                <a:solidFill>
                  <a:srgbClr val="000000"/>
                </a:solidFill>
                <a:latin typeface="Roboto Condensed"/>
              </a:rPr>
              <a:t> </a:t>
            </a:r>
            <a:r>
              <a:rPr lang="en-US" sz="4399" dirty="0" err="1">
                <a:solidFill>
                  <a:srgbClr val="000000"/>
                </a:solidFill>
                <a:latin typeface="Roboto Condensed"/>
              </a:rPr>
              <a:t>xác</a:t>
            </a:r>
            <a:r>
              <a:rPr lang="en-US" sz="4399" dirty="0">
                <a:solidFill>
                  <a:srgbClr val="000000"/>
                </a:solidFill>
                <a:latin typeface="Roboto Condensed"/>
              </a:rPr>
              <a:t> </a:t>
            </a:r>
            <a:r>
              <a:rPr lang="en-US" sz="4399" dirty="0" err="1">
                <a:solidFill>
                  <a:srgbClr val="000000"/>
                </a:solidFill>
                <a:latin typeface="Roboto Condensed"/>
              </a:rPr>
              <a:t>định</a:t>
            </a:r>
            <a:r>
              <a:rPr lang="en-US" sz="4399" dirty="0">
                <a:solidFill>
                  <a:srgbClr val="000000"/>
                </a:solidFill>
                <a:latin typeface="Roboto Condensed"/>
              </a:rPr>
              <a:t> </a:t>
            </a:r>
            <a:r>
              <a:rPr lang="en-US" sz="4399" dirty="0" err="1">
                <a:solidFill>
                  <a:srgbClr val="000000"/>
                </a:solidFill>
                <a:latin typeface="Roboto Condensed"/>
              </a:rPr>
              <a:t>chủ</a:t>
            </a:r>
            <a:r>
              <a:rPr lang="en-US" sz="4399" dirty="0">
                <a:solidFill>
                  <a:srgbClr val="000000"/>
                </a:solidFill>
                <a:latin typeface="Roboto Condensed"/>
              </a:rPr>
              <a:t> </a:t>
            </a: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thường</a:t>
            </a:r>
            <a:r>
              <a:rPr lang="en-US" sz="4399" dirty="0">
                <a:solidFill>
                  <a:srgbClr val="000000"/>
                </a:solidFill>
                <a:latin typeface="Roboto Condensed"/>
              </a:rPr>
              <a:t> </a:t>
            </a:r>
            <a:r>
              <a:rPr lang="en-US" sz="4399" dirty="0" err="1">
                <a:solidFill>
                  <a:srgbClr val="000000"/>
                </a:solidFill>
                <a:latin typeface="Roboto Condensed"/>
              </a:rPr>
              <a:t>phải</a:t>
            </a:r>
            <a:r>
              <a:rPr lang="en-US" sz="4399" dirty="0">
                <a:solidFill>
                  <a:srgbClr val="000000"/>
                </a:solidFill>
                <a:latin typeface="Roboto Condensed"/>
              </a:rPr>
              <a:t> </a:t>
            </a:r>
            <a:r>
              <a:rPr lang="en-US" sz="4399" dirty="0" err="1">
                <a:solidFill>
                  <a:srgbClr val="000000"/>
                </a:solidFill>
                <a:latin typeface="Roboto Condensed"/>
              </a:rPr>
              <a:t>trả</a:t>
            </a:r>
            <a:r>
              <a:rPr lang="en-US" sz="4399" dirty="0">
                <a:solidFill>
                  <a:srgbClr val="000000"/>
                </a:solidFill>
                <a:latin typeface="Roboto Condensed"/>
              </a:rPr>
              <a:t> </a:t>
            </a:r>
            <a:r>
              <a:rPr lang="en-US" sz="4399" dirty="0" err="1">
                <a:solidFill>
                  <a:srgbClr val="000000"/>
                </a:solidFill>
                <a:latin typeface="Roboto Condensed"/>
              </a:rPr>
              <a:t>lời</a:t>
            </a:r>
            <a:r>
              <a:rPr lang="en-US" sz="4399" dirty="0">
                <a:solidFill>
                  <a:srgbClr val="000000"/>
                </a:solidFill>
                <a:latin typeface="Roboto Condensed"/>
              </a:rPr>
              <a:t> </a:t>
            </a:r>
            <a:r>
              <a:rPr lang="en-US" sz="4399" dirty="0" err="1">
                <a:solidFill>
                  <a:srgbClr val="000000"/>
                </a:solidFill>
                <a:latin typeface="Roboto Condensed"/>
              </a:rPr>
              <a:t>câu</a:t>
            </a:r>
            <a:r>
              <a:rPr lang="en-US" sz="4399" dirty="0">
                <a:solidFill>
                  <a:srgbClr val="000000"/>
                </a:solidFill>
                <a:latin typeface="Roboto Condensed"/>
              </a:rPr>
              <a:t> </a:t>
            </a:r>
            <a:r>
              <a:rPr lang="en-US" sz="4399" dirty="0" err="1">
                <a:solidFill>
                  <a:srgbClr val="000000"/>
                </a:solidFill>
                <a:latin typeface="Roboto Condensed"/>
              </a:rPr>
              <a:t>hỏi</a:t>
            </a:r>
            <a:r>
              <a:rPr lang="en-US" sz="4399" dirty="0">
                <a:solidFill>
                  <a:srgbClr val="000000"/>
                </a:solidFill>
                <a:latin typeface="Roboto Condensed"/>
              </a:rPr>
              <a:t>: </a:t>
            </a:r>
            <a:r>
              <a:rPr lang="en-US" sz="4399" dirty="0" err="1">
                <a:solidFill>
                  <a:srgbClr val="000000"/>
                </a:solidFill>
                <a:latin typeface="Roboto Condensed"/>
              </a:rPr>
              <a:t>Vấn</a:t>
            </a:r>
            <a:r>
              <a:rPr lang="en-US" sz="4399" dirty="0">
                <a:solidFill>
                  <a:srgbClr val="000000"/>
                </a:solidFill>
                <a:latin typeface="Roboto Condensed"/>
              </a:rPr>
              <a:t> </a:t>
            </a:r>
            <a:r>
              <a:rPr lang="en-US" sz="4399" dirty="0" err="1">
                <a:solidFill>
                  <a:srgbClr val="000000"/>
                </a:solidFill>
                <a:latin typeface="Roboto Condensed"/>
              </a:rPr>
              <a:t>đề</a:t>
            </a:r>
            <a:r>
              <a:rPr lang="en-US" sz="4399" dirty="0">
                <a:solidFill>
                  <a:srgbClr val="000000"/>
                </a:solidFill>
                <a:latin typeface="Roboto Condensed"/>
              </a:rPr>
              <a:t> </a:t>
            </a:r>
            <a:r>
              <a:rPr lang="en-US" sz="4399" dirty="0" err="1">
                <a:solidFill>
                  <a:srgbClr val="000000"/>
                </a:solidFill>
                <a:latin typeface="Roboto Condensed"/>
              </a:rPr>
              <a:t>cơ</a:t>
            </a:r>
            <a:r>
              <a:rPr lang="en-US" sz="4399" dirty="0">
                <a:solidFill>
                  <a:srgbClr val="000000"/>
                </a:solidFill>
                <a:latin typeface="Roboto Condensed"/>
              </a:rPr>
              <a:t> </a:t>
            </a:r>
            <a:r>
              <a:rPr lang="en-US" sz="4399" dirty="0" err="1">
                <a:solidFill>
                  <a:srgbClr val="000000"/>
                </a:solidFill>
                <a:latin typeface="Roboto Condensed"/>
              </a:rPr>
              <a:t>bản</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 </a:t>
            </a:r>
            <a:r>
              <a:rPr lang="en-US" sz="4399" dirty="0" err="1">
                <a:solidFill>
                  <a:srgbClr val="000000"/>
                </a:solidFill>
                <a:latin typeface="Roboto Condensed"/>
              </a:rPr>
              <a:t>nêu</a:t>
            </a:r>
            <a:r>
              <a:rPr lang="en-US" sz="4399" dirty="0">
                <a:solidFill>
                  <a:srgbClr val="000000"/>
                </a:solidFill>
                <a:latin typeface="Roboto Condensed"/>
              </a:rPr>
              <a:t> </a:t>
            </a:r>
            <a:r>
              <a:rPr lang="en-US" sz="4399" dirty="0" err="1">
                <a:solidFill>
                  <a:srgbClr val="000000"/>
                </a:solidFill>
                <a:latin typeface="Roboto Condensed"/>
              </a:rPr>
              <a:t>lên</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a:rPr>
              <a:t>gì</a:t>
            </a:r>
            <a:r>
              <a:rPr lang="en-US" sz="439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3651</Words>
  <Application>Microsoft Office PowerPoint</Application>
  <PresentationFormat>Custom</PresentationFormat>
  <Paragraphs>323</Paragraphs>
  <Slides>54</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#9Slide06 Ong Do Gia</vt:lpstr>
      <vt:lpstr>Roboto Condensed Italics</vt:lpstr>
      <vt:lpstr>Fraunces Heavy</vt:lpstr>
      <vt:lpstr>Calibri</vt:lpstr>
      <vt:lpstr>Arial</vt:lpstr>
      <vt:lpstr>Roboto Condensed Bold</vt:lpstr>
      <vt:lpstr>#9Slide07 SVNUT Triumph Press</vt:lpstr>
      <vt:lpstr>#9Slide05 Aphrodite Pro</vt:lpstr>
      <vt:lpstr>Fraunces Bold</vt:lpstr>
      <vt:lpstr>Roboto Condensed</vt:lpstr>
      <vt:lpstr>#9Slide05 VL Fadilla</vt:lpstr>
      <vt:lpstr>Fraunces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8CD_Ddoc1_Lao Hac</dc:title>
  <dc:creator>Hai Anh</dc:creator>
  <cp:lastModifiedBy>QuangHung Xuan</cp:lastModifiedBy>
  <cp:revision>6</cp:revision>
  <dcterms:created xsi:type="dcterms:W3CDTF">2006-08-16T00:00:00Z</dcterms:created>
  <dcterms:modified xsi:type="dcterms:W3CDTF">2026-01-16T13:28:55Z</dcterms:modified>
  <dc:identifier>DAFvshkTC6w</dc:identifier>
</cp:coreProperties>
</file>