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#9Slide05 Atlantika" panose="020B0604020202020204" charset="0"/>
      <p:regular r:id="rId29"/>
    </p:embeddedFont>
    <p:embeddedFont>
      <p:font typeface="Fraunces SemiBold" panose="020B0604020202020204" charset="0"/>
      <p:regular r:id="rId30"/>
    </p:embeddedFont>
    <p:embeddedFont>
      <p:font typeface="Roboto Condensed Bold" panose="020B0604020202020204" charset="0"/>
      <p:regular r:id="rId31"/>
      <p:bold r:id="rId32"/>
    </p:embeddedFont>
    <p:embeddedFont>
      <p:font typeface="Rokkitt Bold Bold" panose="020B0604020202020204" charset="0"/>
      <p:regular r:id="rId33"/>
    </p:embeddedFont>
    <p:embeddedFont>
      <p:font typeface="Lobster" panose="020B0604020202020204" charset="0"/>
      <p:regular r:id="rId34"/>
    </p:embeddedFont>
    <p:embeddedFont>
      <p:font typeface="Roboto Condensed" panose="020B0604020202020204" charset="0"/>
      <p:regular r:id="rId35"/>
      <p:bold r:id="rId36"/>
      <p:italic r:id="rId37"/>
      <p:boldItalic r:id="rId38"/>
    </p:embeddedFont>
    <p:embeddedFont>
      <p:font typeface="Saira Stencil One" panose="020B0604020202020204" charset="0"/>
      <p:regular r:id="rId39"/>
    </p:embeddedFont>
    <p:embeddedFont>
      <p:font typeface="Fraunces SemiBold Bold" panose="020B0604020202020204" charset="0"/>
      <p:regular r:id="rId40"/>
    </p:embeddedFont>
    <p:embeddedFont>
      <p:font typeface="Roboto Condensed Italics" panose="020B0604020202020204" charset="0"/>
      <p:regular r:id="rId41"/>
    </p:embeddedFont>
    <p:embeddedFont>
      <p:font typeface="Roboto Condensed Bold Italics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svg"/><Relationship Id="rId3" Type="http://schemas.openxmlformats.org/officeDocument/2006/relationships/image" Target="../media/image36.svg"/><Relationship Id="rId7" Type="http://schemas.openxmlformats.org/officeDocument/2006/relationships/image" Target="../media/image72.svg"/><Relationship Id="rId12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76.svg"/><Relationship Id="rId5" Type="http://schemas.openxmlformats.org/officeDocument/2006/relationships/image" Target="../media/image38.svg"/><Relationship Id="rId10" Type="http://schemas.openxmlformats.org/officeDocument/2006/relationships/image" Target="../media/image41.png"/><Relationship Id="rId4" Type="http://schemas.openxmlformats.org/officeDocument/2006/relationships/image" Target="../media/image19.png"/><Relationship Id="rId9" Type="http://schemas.openxmlformats.org/officeDocument/2006/relationships/image" Target="../media/image7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82.svg"/><Relationship Id="rId3" Type="http://schemas.openxmlformats.org/officeDocument/2006/relationships/image" Target="../media/image6.svg"/><Relationship Id="rId7" Type="http://schemas.openxmlformats.org/officeDocument/2006/relationships/image" Target="../media/image76.svg"/><Relationship Id="rId12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0.svg"/><Relationship Id="rId5" Type="http://schemas.openxmlformats.org/officeDocument/2006/relationships/image" Target="../media/image78.svg"/><Relationship Id="rId15" Type="http://schemas.openxmlformats.org/officeDocument/2006/relationships/image" Target="../media/image18.sv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80.sv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82.svg"/><Relationship Id="rId3" Type="http://schemas.openxmlformats.org/officeDocument/2006/relationships/image" Target="../media/image84.svg"/><Relationship Id="rId7" Type="http://schemas.openxmlformats.org/officeDocument/2006/relationships/image" Target="../media/image18.svg"/><Relationship Id="rId12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0.svg"/><Relationship Id="rId5" Type="http://schemas.openxmlformats.org/officeDocument/2006/relationships/image" Target="../media/image80.svg"/><Relationship Id="rId10" Type="http://schemas.openxmlformats.org/officeDocument/2006/relationships/image" Target="../media/image50.png"/><Relationship Id="rId4" Type="http://schemas.openxmlformats.org/officeDocument/2006/relationships/image" Target="../media/image48.png"/><Relationship Id="rId9" Type="http://schemas.openxmlformats.org/officeDocument/2006/relationships/image" Target="../media/image8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2.sv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60.svg"/><Relationship Id="rId5" Type="http://schemas.openxmlformats.org/officeDocument/2006/relationships/image" Target="../media/image56.svg"/><Relationship Id="rId15" Type="http://schemas.openxmlformats.org/officeDocument/2006/relationships/image" Target="../media/image64.sv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42.sv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8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74.svg"/><Relationship Id="rId4" Type="http://schemas.openxmlformats.org/officeDocument/2006/relationships/image" Target="../media/image40.png"/><Relationship Id="rId9" Type="http://schemas.openxmlformats.org/officeDocument/2006/relationships/image" Target="../media/image7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2.sv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60.svg"/><Relationship Id="rId5" Type="http://schemas.openxmlformats.org/officeDocument/2006/relationships/image" Target="../media/image56.svg"/><Relationship Id="rId15" Type="http://schemas.openxmlformats.org/officeDocument/2006/relationships/image" Target="../media/image64.sv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42.sv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4.sv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92.svg"/><Relationship Id="rId3" Type="http://schemas.openxmlformats.org/officeDocument/2006/relationships/image" Target="../media/image10.svg"/><Relationship Id="rId7" Type="http://schemas.openxmlformats.org/officeDocument/2006/relationships/image" Target="../media/image44.svg"/><Relationship Id="rId12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90.svg"/><Relationship Id="rId5" Type="http://schemas.openxmlformats.org/officeDocument/2006/relationships/image" Target="../media/image82.svg"/><Relationship Id="rId15" Type="http://schemas.openxmlformats.org/officeDocument/2006/relationships/image" Target="../media/image94.sv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88.sv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92.svg"/><Relationship Id="rId3" Type="http://schemas.openxmlformats.org/officeDocument/2006/relationships/image" Target="../media/image96.svg"/><Relationship Id="rId7" Type="http://schemas.openxmlformats.org/officeDocument/2006/relationships/image" Target="../media/image82.svg"/><Relationship Id="rId12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98.svg"/><Relationship Id="rId5" Type="http://schemas.openxmlformats.org/officeDocument/2006/relationships/image" Target="../media/image10.svg"/><Relationship Id="rId10" Type="http://schemas.openxmlformats.org/officeDocument/2006/relationships/image" Target="../media/image63.png"/><Relationship Id="rId4" Type="http://schemas.openxmlformats.org/officeDocument/2006/relationships/image" Target="../media/image54.png"/><Relationship Id="rId9" Type="http://schemas.openxmlformats.org/officeDocument/2006/relationships/image" Target="../media/image4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98.svg"/><Relationship Id="rId18" Type="http://schemas.openxmlformats.org/officeDocument/2006/relationships/image" Target="../media/image68.png"/><Relationship Id="rId3" Type="http://schemas.openxmlformats.org/officeDocument/2006/relationships/image" Target="../media/image100.svg"/><Relationship Id="rId7" Type="http://schemas.openxmlformats.org/officeDocument/2006/relationships/image" Target="../media/image36.svg"/><Relationship Id="rId12" Type="http://schemas.openxmlformats.org/officeDocument/2006/relationships/image" Target="../media/image63.png"/><Relationship Id="rId17" Type="http://schemas.openxmlformats.org/officeDocument/2006/relationships/image" Target="../media/image74.svg"/><Relationship Id="rId2" Type="http://schemas.openxmlformats.org/officeDocument/2006/relationships/image" Target="../media/image64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72.svg"/><Relationship Id="rId5" Type="http://schemas.openxmlformats.org/officeDocument/2006/relationships/image" Target="../media/image102.svg"/><Relationship Id="rId15" Type="http://schemas.openxmlformats.org/officeDocument/2006/relationships/image" Target="../media/image44.svg"/><Relationship Id="rId10" Type="http://schemas.openxmlformats.org/officeDocument/2006/relationships/image" Target="../media/image66.png"/><Relationship Id="rId19" Type="http://schemas.openxmlformats.org/officeDocument/2006/relationships/image" Target="../media/image104.svg"/><Relationship Id="rId4" Type="http://schemas.openxmlformats.org/officeDocument/2006/relationships/image" Target="../media/image65.png"/><Relationship Id="rId9" Type="http://schemas.openxmlformats.org/officeDocument/2006/relationships/image" Target="../media/image38.svg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4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92.svg"/><Relationship Id="rId3" Type="http://schemas.openxmlformats.org/officeDocument/2006/relationships/image" Target="../media/image10.svg"/><Relationship Id="rId7" Type="http://schemas.openxmlformats.org/officeDocument/2006/relationships/image" Target="../media/image44.svg"/><Relationship Id="rId12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90.svg"/><Relationship Id="rId5" Type="http://schemas.openxmlformats.org/officeDocument/2006/relationships/image" Target="../media/image82.svg"/><Relationship Id="rId15" Type="http://schemas.openxmlformats.org/officeDocument/2006/relationships/image" Target="../media/image94.sv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88.svg"/><Relationship Id="rId1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0.svg"/><Relationship Id="rId18" Type="http://schemas.openxmlformats.org/officeDocument/2006/relationships/image" Target="../media/image71.png"/><Relationship Id="rId3" Type="http://schemas.openxmlformats.org/officeDocument/2006/relationships/image" Target="../media/image36.svg"/><Relationship Id="rId7" Type="http://schemas.openxmlformats.org/officeDocument/2006/relationships/image" Target="../media/image22.svg"/><Relationship Id="rId12" Type="http://schemas.openxmlformats.org/officeDocument/2006/relationships/image" Target="../media/image54.png"/><Relationship Id="rId17" Type="http://schemas.openxmlformats.org/officeDocument/2006/relationships/image" Target="../media/image72.svg"/><Relationship Id="rId2" Type="http://schemas.openxmlformats.org/officeDocument/2006/relationships/image" Target="../media/image18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8.svg"/><Relationship Id="rId5" Type="http://schemas.openxmlformats.org/officeDocument/2006/relationships/image" Target="../media/image38.svg"/><Relationship Id="rId15" Type="http://schemas.openxmlformats.org/officeDocument/2006/relationships/image" Target="../media/image82.svg"/><Relationship Id="rId10" Type="http://schemas.openxmlformats.org/officeDocument/2006/relationships/image" Target="../media/image24.png"/><Relationship Id="rId19" Type="http://schemas.openxmlformats.org/officeDocument/2006/relationships/image" Target="../media/image106.svg"/><Relationship Id="rId4" Type="http://schemas.openxmlformats.org/officeDocument/2006/relationships/image" Target="../media/image19.png"/><Relationship Id="rId9" Type="http://schemas.openxmlformats.org/officeDocument/2006/relationships/image" Target="../media/image62.svg"/><Relationship Id="rId1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92.svg"/><Relationship Id="rId3" Type="http://schemas.openxmlformats.org/officeDocument/2006/relationships/image" Target="../media/image10.svg"/><Relationship Id="rId7" Type="http://schemas.openxmlformats.org/officeDocument/2006/relationships/image" Target="../media/image44.svg"/><Relationship Id="rId12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90.svg"/><Relationship Id="rId5" Type="http://schemas.openxmlformats.org/officeDocument/2006/relationships/image" Target="../media/image82.svg"/><Relationship Id="rId15" Type="http://schemas.openxmlformats.org/officeDocument/2006/relationships/image" Target="../media/image94.sv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88.svg"/><Relationship Id="rId1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6.svg"/><Relationship Id="rId18" Type="http://schemas.openxmlformats.org/officeDocument/2006/relationships/image" Target="../media/image8.png"/><Relationship Id="rId3" Type="http://schemas.openxmlformats.org/officeDocument/2006/relationships/image" Target="../media/image36.svg"/><Relationship Id="rId21" Type="http://schemas.openxmlformats.org/officeDocument/2006/relationships/image" Target="../media/image50.svg"/><Relationship Id="rId7" Type="http://schemas.openxmlformats.org/officeDocument/2006/relationships/image" Target="../media/image40.svg"/><Relationship Id="rId12" Type="http://schemas.openxmlformats.org/officeDocument/2006/relationships/image" Target="../media/image23.png"/><Relationship Id="rId17" Type="http://schemas.openxmlformats.org/officeDocument/2006/relationships/image" Target="../media/image10.svg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23" Type="http://schemas.openxmlformats.org/officeDocument/2006/relationships/image" Target="../media/image52.svg"/><Relationship Id="rId10" Type="http://schemas.openxmlformats.org/officeDocument/2006/relationships/image" Target="../media/image22.png"/><Relationship Id="rId19" Type="http://schemas.openxmlformats.org/officeDocument/2006/relationships/image" Target="../media/image16.svg"/><Relationship Id="rId4" Type="http://schemas.openxmlformats.org/officeDocument/2006/relationships/image" Target="../media/image19.png"/><Relationship Id="rId9" Type="http://schemas.openxmlformats.org/officeDocument/2006/relationships/image" Target="../media/image42.svg"/><Relationship Id="rId14" Type="http://schemas.openxmlformats.org/officeDocument/2006/relationships/image" Target="../media/image24.png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2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4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4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4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6.svg"/><Relationship Id="rId18" Type="http://schemas.openxmlformats.org/officeDocument/2006/relationships/image" Target="../media/image8.png"/><Relationship Id="rId3" Type="http://schemas.openxmlformats.org/officeDocument/2006/relationships/image" Target="../media/image36.svg"/><Relationship Id="rId21" Type="http://schemas.openxmlformats.org/officeDocument/2006/relationships/image" Target="../media/image50.svg"/><Relationship Id="rId7" Type="http://schemas.openxmlformats.org/officeDocument/2006/relationships/image" Target="../media/image40.svg"/><Relationship Id="rId12" Type="http://schemas.openxmlformats.org/officeDocument/2006/relationships/image" Target="../media/image23.png"/><Relationship Id="rId17" Type="http://schemas.openxmlformats.org/officeDocument/2006/relationships/image" Target="../media/image10.svg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23" Type="http://schemas.openxmlformats.org/officeDocument/2006/relationships/image" Target="../media/image52.svg"/><Relationship Id="rId10" Type="http://schemas.openxmlformats.org/officeDocument/2006/relationships/image" Target="../media/image22.png"/><Relationship Id="rId19" Type="http://schemas.openxmlformats.org/officeDocument/2006/relationships/image" Target="../media/image16.svg"/><Relationship Id="rId4" Type="http://schemas.openxmlformats.org/officeDocument/2006/relationships/image" Target="../media/image19.png"/><Relationship Id="rId9" Type="http://schemas.openxmlformats.org/officeDocument/2006/relationships/image" Target="../media/image42.svg"/><Relationship Id="rId14" Type="http://schemas.openxmlformats.org/officeDocument/2006/relationships/image" Target="../media/image24.pn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2.sv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60.svg"/><Relationship Id="rId5" Type="http://schemas.openxmlformats.org/officeDocument/2006/relationships/image" Target="../media/image56.svg"/><Relationship Id="rId15" Type="http://schemas.openxmlformats.org/officeDocument/2006/relationships/image" Target="../media/image64.sv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42.sv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0.svg"/><Relationship Id="rId3" Type="http://schemas.openxmlformats.org/officeDocument/2006/relationships/image" Target="../media/image36.svg"/><Relationship Id="rId7" Type="http://schemas.openxmlformats.org/officeDocument/2006/relationships/image" Target="../media/image66.svg"/><Relationship Id="rId12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70.svg"/><Relationship Id="rId10" Type="http://schemas.openxmlformats.org/officeDocument/2006/relationships/image" Target="../media/image36.png"/><Relationship Id="rId4" Type="http://schemas.openxmlformats.org/officeDocument/2006/relationships/image" Target="../media/image19.png"/><Relationship Id="rId9" Type="http://schemas.openxmlformats.org/officeDocument/2006/relationships/image" Target="../media/image68.sv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svg"/><Relationship Id="rId3" Type="http://schemas.openxmlformats.org/officeDocument/2006/relationships/image" Target="../media/image36.svg"/><Relationship Id="rId7" Type="http://schemas.openxmlformats.org/officeDocument/2006/relationships/image" Target="../media/image72.svg"/><Relationship Id="rId12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76.svg"/><Relationship Id="rId5" Type="http://schemas.openxmlformats.org/officeDocument/2006/relationships/image" Target="../media/image38.svg"/><Relationship Id="rId10" Type="http://schemas.openxmlformats.org/officeDocument/2006/relationships/image" Target="../media/image41.png"/><Relationship Id="rId4" Type="http://schemas.openxmlformats.org/officeDocument/2006/relationships/image" Target="../media/image19.png"/><Relationship Id="rId9" Type="http://schemas.openxmlformats.org/officeDocument/2006/relationships/image" Target="../media/image7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60.svg"/><Relationship Id="rId5" Type="http://schemas.openxmlformats.org/officeDocument/2006/relationships/image" Target="../media/image56.sv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78425" y="2667457"/>
            <a:ext cx="13247305" cy="5852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63205" y="2837460"/>
            <a:ext cx="12376032" cy="5467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>
            <a:off x="1033521" y="3280553"/>
            <a:ext cx="4371373" cy="739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60424" y="8404206"/>
            <a:ext cx="6744660" cy="1140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38632">
            <a:off x="14595833" y="720426"/>
            <a:ext cx="4001286" cy="22457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76741">
            <a:off x="1056078" y="1066115"/>
            <a:ext cx="1496634" cy="15543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05649">
            <a:off x="1247482" y="6879955"/>
            <a:ext cx="4183195" cy="30485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39886">
            <a:off x="15066746" y="8372671"/>
            <a:ext cx="3059459" cy="7843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227687" y="-699633"/>
            <a:ext cx="3229617" cy="40517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45964" y="1079072"/>
            <a:ext cx="8748769" cy="984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2"/>
              </a:lnSpc>
            </a:pPr>
            <a:r>
              <a:rPr lang="en-US" sz="8691">
                <a:solidFill>
                  <a:srgbClr val="4F3B20"/>
                </a:solidFill>
                <a:latin typeface="Fraunces SemiBold"/>
              </a:rPr>
              <a:t>KHỞI ĐỘNG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33753" y="3730997"/>
            <a:ext cx="11736650" cy="330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Hãy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xác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định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và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so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sánh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ý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nghĩa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của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các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chủ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ngữ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trong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các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câu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sau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.</a:t>
            </a: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Thời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gian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: 2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phút</a:t>
            </a:r>
            <a:endParaRPr lang="en-US" sz="5499" dirty="0">
              <a:solidFill>
                <a:srgbClr val="1C3249"/>
              </a:solidFill>
              <a:latin typeface="Roboto Condensed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5002" y="1283384"/>
            <a:ext cx="16029385" cy="8876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5400" y="1485900"/>
            <a:ext cx="15118925" cy="8372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88079" y="-47463"/>
            <a:ext cx="1937093" cy="21523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56625" y="8423013"/>
            <a:ext cx="1693310" cy="16594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884" y="5063859"/>
            <a:ext cx="2643312" cy="49449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l="33437" t="30795"/>
          <a:stretch>
            <a:fillRect/>
          </a:stretch>
        </p:blipFill>
        <p:spPr>
          <a:xfrm rot="-5285974" flipV="1">
            <a:off x="30804" y="282197"/>
            <a:ext cx="2006196" cy="2002374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F45CCAC-B4D5-FC3A-9A81-9DD907949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97561"/>
              </p:ext>
            </p:extLst>
          </p:nvPr>
        </p:nvGraphicFramePr>
        <p:xfrm>
          <a:off x="9296400" y="1985554"/>
          <a:ext cx="6781800" cy="6863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81800">
                  <a:extLst>
                    <a:ext uri="{9D8B030D-6E8A-4147-A177-3AD203B41FA5}">
                      <a16:colId xmlns:a16="http://schemas.microsoft.com/office/drawing/2014/main" val="2796706344"/>
                    </a:ext>
                  </a:extLst>
                </a:gridCol>
              </a:tblGrid>
              <a:tr h="7377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CỘT B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505686816"/>
                  </a:ext>
                </a:extLst>
              </a:tr>
              <a:tr h="137261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danh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đại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trả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lời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cho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các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hỏi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Ai?, Con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gì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?,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gì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?.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258898922"/>
                  </a:ext>
                </a:extLst>
              </a:tr>
              <a:tr h="200745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để phản ánh đầy đủ hiện thực khách quan và biểu thị tình cảm, thái độ của người viết (người nói),</a:t>
                      </a: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289300920"/>
                  </a:ext>
                </a:extLst>
              </a:tr>
              <a:tr h="200745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phần chính của câu, chỉ sự vật, hiện tượng có hoạt động, trạng thái, đặc điểm nêu ở vị ngữ.</a:t>
                      </a: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069173968"/>
                  </a:ext>
                </a:extLst>
              </a:tr>
              <a:tr h="73778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một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hoặc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nhiều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402744074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549C0CD-93E8-E733-D799-B479A33E5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71766"/>
              </p:ext>
            </p:extLst>
          </p:nvPr>
        </p:nvGraphicFramePr>
        <p:xfrm>
          <a:off x="2718196" y="2088533"/>
          <a:ext cx="5687753" cy="6863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7753">
                  <a:extLst>
                    <a:ext uri="{9D8B030D-6E8A-4147-A177-3AD203B41FA5}">
                      <a16:colId xmlns:a16="http://schemas.microsoft.com/office/drawing/2014/main" val="4166982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CỘT A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05838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là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một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trong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hai</a:t>
                      </a:r>
                      <a:endParaRPr lang="fr-FR" sz="37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fr-FR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45751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 ngữ thường được biểu hiện bằng</a:t>
                      </a:r>
                      <a:endParaRPr lang="en-US" sz="37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091888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có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thể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có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871722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 ngữ thường được mở rộng thành cụm từ danh từ</a:t>
                      </a:r>
                      <a:endParaRPr lang="en-US" sz="37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715612485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BCD87C-785A-49AB-535E-29085D5B5E9A}"/>
              </a:ext>
            </a:extLst>
          </p:cNvPr>
          <p:cNvCxnSpPr/>
          <p:nvPr/>
        </p:nvCxnSpPr>
        <p:spPr>
          <a:xfrm>
            <a:off x="8153400" y="3140611"/>
            <a:ext cx="1143000" cy="3636525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30408E-1E58-3C08-C62F-8169D1000F8A}"/>
              </a:ext>
            </a:extLst>
          </p:cNvPr>
          <p:cNvCxnSpPr>
            <a:cxnSpLocks/>
          </p:cNvCxnSpPr>
          <p:nvPr/>
        </p:nvCxnSpPr>
        <p:spPr>
          <a:xfrm flipV="1">
            <a:off x="8305800" y="3467100"/>
            <a:ext cx="990600" cy="16764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7986B7-D4B8-6A06-B89E-AC1FCE6B1737}"/>
              </a:ext>
            </a:extLst>
          </p:cNvPr>
          <p:cNvCxnSpPr>
            <a:cxnSpLocks/>
          </p:cNvCxnSpPr>
          <p:nvPr/>
        </p:nvCxnSpPr>
        <p:spPr>
          <a:xfrm>
            <a:off x="8359562" y="6422922"/>
            <a:ext cx="936838" cy="209219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A7CA18-685C-3DDC-FB10-03C91CF8960D}"/>
              </a:ext>
            </a:extLst>
          </p:cNvPr>
          <p:cNvCxnSpPr>
            <a:cxnSpLocks/>
          </p:cNvCxnSpPr>
          <p:nvPr/>
        </p:nvCxnSpPr>
        <p:spPr>
          <a:xfrm flipH="1">
            <a:off x="8442922" y="4711400"/>
            <a:ext cx="853478" cy="364731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4785" y="7800774"/>
            <a:ext cx="15371805" cy="25992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7034" y="7850191"/>
            <a:ext cx="14787307" cy="25003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1370" y="4306749"/>
            <a:ext cx="2646829" cy="49515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433416">
            <a:off x="2775568" y="3868731"/>
            <a:ext cx="2370336" cy="87603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09076" y="580474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4613" y="1638280"/>
            <a:ext cx="711346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 algn="just">
              <a:lnSpc>
                <a:spcPts val="5849"/>
              </a:lnSpc>
              <a:spcBef>
                <a:spcPct val="0"/>
              </a:spcBef>
              <a:buFont typeface="Arial"/>
              <a:buChar char="•"/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Tri thức tiếng Việt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46017" y="2635413"/>
            <a:ext cx="9917906" cy="71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en-US" sz="4899">
                <a:solidFill>
                  <a:srgbClr val="3D77B2"/>
                </a:solidFill>
                <a:latin typeface="Lobster"/>
              </a:rPr>
              <a:t>a. Khái niệm chủ ngữ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00000">
            <a:off x="14140585" y="1113534"/>
            <a:ext cx="2082590" cy="21628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59809">
            <a:off x="11734380" y="752025"/>
            <a:ext cx="2807669" cy="20478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960736" y="3155161"/>
            <a:ext cx="12168480" cy="690561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561493" y="4163874"/>
            <a:ext cx="10730662" cy="6023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just">
              <a:lnSpc>
                <a:spcPts val="5993"/>
              </a:lnSpc>
              <a:buFont typeface="Arial"/>
              <a:buChar char="•"/>
            </a:pP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là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một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trong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hai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phần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chính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của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chỉ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sự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vật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hiện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tượng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hoạt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động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trạng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thái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đặc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điểm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nêu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ở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vị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marL="798829" lvl="1" indent="-399415" algn="just">
              <a:lnSpc>
                <a:spcPts val="5993"/>
              </a:lnSpc>
              <a:buFont typeface="Arial"/>
              <a:buChar char="•"/>
            </a:pP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thường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được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biểu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hiện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bằng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danh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đại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trả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lời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cho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các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hỏi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Ai?, Con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gì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?,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Cái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gì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?.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thể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một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hoặc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nhiều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marL="798829" lvl="1" indent="-399415" algn="just">
              <a:lnSpc>
                <a:spcPts val="5993"/>
              </a:lnSpc>
              <a:buFont typeface="Arial"/>
              <a:buChar char="•"/>
            </a:pP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thường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được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mở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rộng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cụm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danh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6480"/>
              </a:lnSpc>
            </a:pPr>
            <a:endParaRPr lang="en-US" sz="3699" dirty="0">
              <a:solidFill>
                <a:srgbClr val="2B4764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004" y="7264352"/>
            <a:ext cx="9833240" cy="99200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92236" y="7264352"/>
            <a:ext cx="9833240" cy="99200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084443">
            <a:off x="13798191" y="4485225"/>
            <a:ext cx="2677828" cy="98968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24805" y="744114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34785" y="1992073"/>
            <a:ext cx="711346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 algn="just">
              <a:lnSpc>
                <a:spcPts val="5849"/>
              </a:lnSpc>
              <a:spcBef>
                <a:spcPct val="0"/>
              </a:spcBef>
              <a:buFont typeface="Arial"/>
              <a:buChar char="•"/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Tri thức tiếng Việt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14495" y="3076780"/>
            <a:ext cx="13826471" cy="71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en-US" sz="4899">
                <a:solidFill>
                  <a:srgbClr val="3D77B2"/>
                </a:solidFill>
                <a:latin typeface="Lobster"/>
              </a:rPr>
              <a:t>b. Ý nghĩa mở rộng chủ ngữ bằng cụm danh từ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85805" y="3953820"/>
            <a:ext cx="10023051" cy="56880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530953" y="4879221"/>
            <a:ext cx="9544658" cy="375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76"/>
              </a:lnSpc>
            </a:pPr>
            <a:endParaRPr dirty="0">
              <a:solidFill>
                <a:srgbClr val="1C3249"/>
              </a:solidFill>
            </a:endParaRPr>
          </a:p>
          <a:p>
            <a:pPr marL="941359" lvl="1" indent="-470680" algn="just">
              <a:lnSpc>
                <a:spcPts val="7804"/>
              </a:lnSpc>
              <a:buFont typeface="Arial"/>
              <a:buChar char="•"/>
            </a:pP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Phản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ánh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đầy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đủ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hiện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thực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khách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quan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.</a:t>
            </a:r>
          </a:p>
          <a:p>
            <a:pPr marL="941359" lvl="1" indent="-470680" algn="just">
              <a:lnSpc>
                <a:spcPts val="7804"/>
              </a:lnSpc>
              <a:buFont typeface="Arial"/>
              <a:buChar char="•"/>
            </a:pP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Biểu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thị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tình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cảm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,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thái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độ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của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người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viết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(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người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nói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).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1937" y="4694810"/>
            <a:ext cx="2203704" cy="49470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00000">
            <a:off x="15586007" y="778582"/>
            <a:ext cx="1546104" cy="16057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59809">
            <a:off x="13799653" y="510199"/>
            <a:ext cx="2084399" cy="1520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9560" y="2924232"/>
            <a:ext cx="10588881" cy="63665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75637" y="3120287"/>
            <a:ext cx="9936725" cy="5974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885023" y="3571616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868109">
            <a:off x="653967" y="7687254"/>
            <a:ext cx="3059459" cy="7843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62143">
            <a:off x="12677160" y="8250034"/>
            <a:ext cx="2509116" cy="12503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001080" y="4199615"/>
            <a:ext cx="11736650" cy="330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Hoạt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động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theo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cặp</a:t>
            </a:r>
            <a:endParaRPr lang="en-US" sz="5499" dirty="0">
              <a:solidFill>
                <a:srgbClr val="28517B"/>
              </a:solidFill>
              <a:latin typeface="Roboto Condensed"/>
            </a:endParaRP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PHT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số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2</a:t>
            </a: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Thời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gian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: 5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phút</a:t>
            </a:r>
            <a:endParaRPr lang="en-US" sz="5499" dirty="0">
              <a:solidFill>
                <a:srgbClr val="28517B"/>
              </a:solidFill>
              <a:latin typeface="Roboto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0109" y="782288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03453" y="1973445"/>
            <a:ext cx="944142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2. Thực hành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0232" y="1787551"/>
            <a:ext cx="15118925" cy="8372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56625" y="8423013"/>
            <a:ext cx="1693310" cy="16594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117085">
            <a:off x="4106396" y="518167"/>
            <a:ext cx="9441428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4"/>
              </a:lnSpc>
              <a:spcBef>
                <a:spcPct val="0"/>
              </a:spcBef>
            </a:pPr>
            <a:r>
              <a:rPr lang="en-US" sz="5499">
                <a:solidFill>
                  <a:srgbClr val="1C3249"/>
                </a:solidFill>
                <a:latin typeface="Bungee Shade Bold"/>
              </a:rPr>
              <a:t>Phiếu học tập số 2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5285974" flipV="1">
            <a:off x="-206716" y="392246"/>
            <a:ext cx="2006196" cy="2002374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6C44CC2-005C-0F48-685A-AA71C3003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191642"/>
              </p:ext>
            </p:extLst>
          </p:nvPr>
        </p:nvGraphicFramePr>
        <p:xfrm>
          <a:off x="892460" y="1720919"/>
          <a:ext cx="16230599" cy="83721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64256">
                  <a:extLst>
                    <a:ext uri="{9D8B030D-6E8A-4147-A177-3AD203B41FA5}">
                      <a16:colId xmlns:a16="http://schemas.microsoft.com/office/drawing/2014/main" val="2541996665"/>
                    </a:ext>
                  </a:extLst>
                </a:gridCol>
                <a:gridCol w="2684896">
                  <a:extLst>
                    <a:ext uri="{9D8B030D-6E8A-4147-A177-3AD203B41FA5}">
                      <a16:colId xmlns:a16="http://schemas.microsoft.com/office/drawing/2014/main" val="4274324858"/>
                    </a:ext>
                  </a:extLst>
                </a:gridCol>
                <a:gridCol w="2879560">
                  <a:extLst>
                    <a:ext uri="{9D8B030D-6E8A-4147-A177-3AD203B41FA5}">
                      <a16:colId xmlns:a16="http://schemas.microsoft.com/office/drawing/2014/main" val="699376233"/>
                    </a:ext>
                  </a:extLst>
                </a:gridCol>
                <a:gridCol w="4601887">
                  <a:extLst>
                    <a:ext uri="{9D8B030D-6E8A-4147-A177-3AD203B41FA5}">
                      <a16:colId xmlns:a16="http://schemas.microsoft.com/office/drawing/2014/main" val="2883013443"/>
                    </a:ext>
                  </a:extLst>
                </a:gridCol>
              </a:tblGrid>
              <a:tr h="642686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Cụm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DT</a:t>
                      </a: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64136"/>
                  </a:ext>
                </a:extLst>
              </a:tr>
              <a:tr h="119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tố phụ trước</a:t>
                      </a: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DT </a:t>
                      </a: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trung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tâm</a:t>
                      </a: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</a:t>
                      </a: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tố</a:t>
                      </a: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phụ</a:t>
                      </a: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sau</a:t>
                      </a: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186253694"/>
                  </a:ext>
                </a:extLst>
              </a:tr>
              <a:tr h="176237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454692149"/>
                  </a:ext>
                </a:extLst>
              </a:tr>
              <a:tr h="124357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4252303850"/>
                  </a:ext>
                </a:extLst>
              </a:tr>
              <a:tr h="1792204">
                <a:tc rowSpan="2"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500" b="0" i="1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08486564"/>
                  </a:ext>
                </a:extLst>
              </a:tr>
              <a:tr h="1739954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447383535"/>
                  </a:ext>
                </a:extLst>
              </a:tr>
            </a:tbl>
          </a:graphicData>
        </a:graphic>
      </p:graphicFrame>
      <p:pic>
        <p:nvPicPr>
          <p:cNvPr id="11" name="Picture 4">
            <a:extLst>
              <a:ext uri="{FF2B5EF4-FFF2-40B4-BE49-F238E27FC236}">
                <a16:creationId xmlns:a16="http://schemas.microsoft.com/office/drawing/2014/main" id="{D80E9C47-C702-43CB-0546-C88875DEA7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34378" y="556334"/>
            <a:ext cx="1506779" cy="16741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D476AC-EF2F-9B78-A4A1-4EE07084F7EC}"/>
              </a:ext>
            </a:extLst>
          </p:cNvPr>
          <p:cNvSpPr txBox="1"/>
          <p:nvPr/>
        </p:nvSpPr>
        <p:spPr>
          <a:xfrm>
            <a:off x="1162764" y="3722216"/>
            <a:ext cx="5481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Những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cái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vuốt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ở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chân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, ở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khoeo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F19E1-78C1-8238-8D03-821DEBF20C5F}"/>
              </a:ext>
            </a:extLst>
          </p:cNvPr>
          <p:cNvSpPr txBox="1"/>
          <p:nvPr/>
        </p:nvSpPr>
        <p:spPr>
          <a:xfrm>
            <a:off x="1162764" y="5553859"/>
            <a:ext cx="54815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t">
              <a:spcBef>
                <a:spcPts val="200"/>
              </a:spcBef>
              <a:spcAft>
                <a:spcPts val="200"/>
              </a:spcAft>
            </a:pP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Những</a:t>
            </a:r>
            <a:r>
              <a:rPr lang="en-US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gã</a:t>
            </a:r>
            <a:r>
              <a:rPr lang="en-US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xốc</a:t>
            </a:r>
            <a:r>
              <a:rPr lang="en-US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nổi</a:t>
            </a:r>
            <a:endParaRPr lang="en-US" sz="3500" b="0" i="1" u="none" strike="noStrike" dirty="0">
              <a:solidFill>
                <a:srgbClr val="000000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B90FAF-0DE5-AE83-CA57-8D5ACF4081DD}"/>
              </a:ext>
            </a:extLst>
          </p:cNvPr>
          <p:cNvSpPr txBox="1"/>
          <p:nvPr/>
        </p:nvSpPr>
        <p:spPr>
          <a:xfrm>
            <a:off x="1066800" y="6535061"/>
            <a:ext cx="57911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t">
              <a:spcBef>
                <a:spcPts val="200"/>
              </a:spcBef>
              <a:spcAft>
                <a:spcPts val="200"/>
              </a:spcAft>
            </a:pPr>
            <a:r>
              <a:rPr lang="vi-VN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Hàng ngàn ngọn nến sáng rực, lấp lánh trên cành lá xanh tươi </a:t>
            </a:r>
            <a:endParaRPr lang="en-US" sz="3500" b="0" i="1" u="none" strike="noStrike" dirty="0">
              <a:solidFill>
                <a:srgbClr val="000000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7749B1-72D8-277A-E3FB-93E5D0544928}"/>
              </a:ext>
            </a:extLst>
          </p:cNvPr>
          <p:cNvSpPr txBox="1"/>
          <p:nvPr/>
        </p:nvSpPr>
        <p:spPr>
          <a:xfrm>
            <a:off x="1086394" y="8042898"/>
            <a:ext cx="57911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vi-VN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rất nhiều bức tranh màu sắc rực rỡ như những bức bày trong các tủ hàng</a:t>
            </a:r>
            <a:endParaRPr lang="vi-VN" sz="35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9BC5A7-EB63-815D-7755-3AC74835107D}"/>
              </a:ext>
            </a:extLst>
          </p:cNvPr>
          <p:cNvSpPr txBox="1"/>
          <p:nvPr/>
        </p:nvSpPr>
        <p:spPr>
          <a:xfrm>
            <a:off x="7052104" y="3848100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Những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872DD2-81CB-EB67-B7AA-4B95EFC2D7EA}"/>
              </a:ext>
            </a:extLst>
          </p:cNvPr>
          <p:cNvSpPr txBox="1"/>
          <p:nvPr/>
        </p:nvSpPr>
        <p:spPr>
          <a:xfrm>
            <a:off x="9906000" y="3848100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35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cái</a:t>
            </a:r>
            <a:r>
              <a:rPr lang="en-US" sz="35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vuốt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F3D0EF-DC44-FF5E-3421-F3AF543A2160}"/>
              </a:ext>
            </a:extLst>
          </p:cNvPr>
          <p:cNvSpPr txBox="1"/>
          <p:nvPr/>
        </p:nvSpPr>
        <p:spPr>
          <a:xfrm>
            <a:off x="12968945" y="3991520"/>
            <a:ext cx="35985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ở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chân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ở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khoeo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0D7A81-B383-46BA-80C1-1931250BC293}"/>
              </a:ext>
            </a:extLst>
          </p:cNvPr>
          <p:cNvSpPr txBox="1"/>
          <p:nvPr/>
        </p:nvSpPr>
        <p:spPr>
          <a:xfrm>
            <a:off x="7132155" y="5580457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Những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65889-3A0F-76F1-4047-FB512CD168D4}"/>
              </a:ext>
            </a:extLst>
          </p:cNvPr>
          <p:cNvSpPr txBox="1"/>
          <p:nvPr/>
        </p:nvSpPr>
        <p:spPr>
          <a:xfrm>
            <a:off x="9906000" y="5658132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gã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547BA1-98D5-A7B2-89F4-EDD20900B146}"/>
              </a:ext>
            </a:extLst>
          </p:cNvPr>
          <p:cNvSpPr txBox="1"/>
          <p:nvPr/>
        </p:nvSpPr>
        <p:spPr>
          <a:xfrm>
            <a:off x="12837440" y="5643627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xốc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nổi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A9A9F2-EF0B-2CE3-FDCD-302BD50252E2}"/>
              </a:ext>
            </a:extLst>
          </p:cNvPr>
          <p:cNvSpPr txBox="1"/>
          <p:nvPr/>
        </p:nvSpPr>
        <p:spPr>
          <a:xfrm>
            <a:off x="7132155" y="6970561"/>
            <a:ext cx="21547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Hàng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ngàn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CB96E0-D645-B8BF-6D4A-E5343F4F15FE}"/>
              </a:ext>
            </a:extLst>
          </p:cNvPr>
          <p:cNvSpPr txBox="1"/>
          <p:nvPr/>
        </p:nvSpPr>
        <p:spPr>
          <a:xfrm>
            <a:off x="9694647" y="6970561"/>
            <a:ext cx="21547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ngọn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nến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7395CD-AC8B-A73F-8505-87920024A8A9}"/>
              </a:ext>
            </a:extLst>
          </p:cNvPr>
          <p:cNvSpPr txBox="1"/>
          <p:nvPr/>
        </p:nvSpPr>
        <p:spPr>
          <a:xfrm>
            <a:off x="12595488" y="6762427"/>
            <a:ext cx="43922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vi-VN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sáng rực, lấp lánh trên cành lá xanh tươi</a:t>
            </a:r>
            <a:endParaRPr lang="vi-VN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0EEB64-93C2-12B9-0E41-EC7FBDD06A58}"/>
              </a:ext>
            </a:extLst>
          </p:cNvPr>
          <p:cNvSpPr txBox="1"/>
          <p:nvPr/>
        </p:nvSpPr>
        <p:spPr>
          <a:xfrm>
            <a:off x="7111309" y="8649267"/>
            <a:ext cx="21547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rất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nhiều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E38BB8-54CC-B567-8BAA-8499ECA71DE2}"/>
              </a:ext>
            </a:extLst>
          </p:cNvPr>
          <p:cNvSpPr txBox="1"/>
          <p:nvPr/>
        </p:nvSpPr>
        <p:spPr>
          <a:xfrm>
            <a:off x="9789679" y="8413198"/>
            <a:ext cx="2154720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endParaRPr lang="en-US" dirty="0">
              <a:latin typeface="Arial" panose="020B0604020202020204" pitchFamily="34" charset="0"/>
            </a:endParaRPr>
          </a:p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bức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tranh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08F805-9660-D7E8-ECC4-EB7C01DF368A}"/>
              </a:ext>
            </a:extLst>
          </p:cNvPr>
          <p:cNvSpPr txBox="1"/>
          <p:nvPr/>
        </p:nvSpPr>
        <p:spPr>
          <a:xfrm>
            <a:off x="12638813" y="8419836"/>
            <a:ext cx="439227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vi-VN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sắc rực rỡ như những bức bày trong các tủ hàng</a:t>
            </a:r>
            <a:endParaRPr lang="vi-VN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9560" y="2924232"/>
            <a:ext cx="10588881" cy="63665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75637" y="3120287"/>
            <a:ext cx="9936725" cy="5974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885023" y="3571616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868109">
            <a:off x="653967" y="7687254"/>
            <a:ext cx="3059459" cy="7843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62143">
            <a:off x="12677160" y="8250034"/>
            <a:ext cx="2509116" cy="12503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00109" y="782288"/>
            <a:ext cx="14655547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II. TỪ GHÉP, TỪ LÁY, THÀNH NGỮ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5655" y="1884045"/>
            <a:ext cx="12623391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1.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Ôn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tập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ghép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láy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thành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ngữ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97188" y="4391110"/>
            <a:ext cx="9011213" cy="334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90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Báo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cáo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sản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phẩm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Phiếu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học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tập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láy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,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ghép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ngữ</a:t>
            </a:r>
            <a:endParaRPr lang="en-US" sz="5000" dirty="0">
              <a:solidFill>
                <a:srgbClr val="28517B"/>
              </a:solidFill>
              <a:latin typeface="Roboto Condensed"/>
            </a:endParaRPr>
          </a:p>
          <a:p>
            <a:pPr marL="1079502" lvl="1" indent="-539751" algn="just">
              <a:lnSpc>
                <a:spcPts val="90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Thời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gian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: 2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phút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/ HS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71380" y="0"/>
            <a:ext cx="9833240" cy="99200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3437" t="30795"/>
          <a:stretch>
            <a:fillRect/>
          </a:stretch>
        </p:blipFill>
        <p:spPr>
          <a:xfrm rot="17960722" flipV="1">
            <a:off x="-88698" y="-79753"/>
            <a:ext cx="2006196" cy="200237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53213" y="549959"/>
            <a:ext cx="12890793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1.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Ôn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tập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ghép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láy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thành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ngữ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80875FC-305F-E7F0-1750-410D0206D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93826"/>
              </p:ext>
            </p:extLst>
          </p:nvPr>
        </p:nvGraphicFramePr>
        <p:xfrm>
          <a:off x="914400" y="1623800"/>
          <a:ext cx="16230600" cy="830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4613">
                  <a:extLst>
                    <a:ext uri="{9D8B030D-6E8A-4147-A177-3AD203B41FA5}">
                      <a16:colId xmlns:a16="http://schemas.microsoft.com/office/drawing/2014/main" val="2786239543"/>
                    </a:ext>
                  </a:extLst>
                </a:gridCol>
                <a:gridCol w="5540687">
                  <a:extLst>
                    <a:ext uri="{9D8B030D-6E8A-4147-A177-3AD203B41FA5}">
                      <a16:colId xmlns:a16="http://schemas.microsoft.com/office/drawing/2014/main" val="4057647862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197820927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961738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4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/>
                      </a:r>
                      <a:br>
                        <a:rPr lang="en-US" sz="4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</a:b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ghép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láy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9837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Khái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niệm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Là từ phức được tạo ra bằng cách ghép các tiếng có quan hệ với nhau về nghĩa.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Là từ phức được tạo ra bằng cách láy âm giữa các tiếng.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Là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cụm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(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tổ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hợp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có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cấu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tạo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cố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định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quen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dùng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biểu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thị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một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ý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nghĩa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hoàn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chỉnh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4386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Đặc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điểm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Nghĩa của từ ghép có tình chất phân nghĩa hoặc hợp nghĩa.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Phân loại: từ ghép chính - phụ và từ ghép đẳng lập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Nghĩa của từ láy được tạo ra trên cơ sở đặc điểm âm thanh của tiếng, sự hòa phối âm thanh giữa các tiếng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Về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cấu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tạo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: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Không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thể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chêm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xen,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thêm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bớt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nào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khó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đảo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vị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trí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các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25626156"/>
                  </a:ext>
                </a:extLst>
              </a:tr>
            </a:tbl>
          </a:graphicData>
        </a:graphic>
      </p:graphicFrame>
      <p:pic>
        <p:nvPicPr>
          <p:cNvPr id="10" name="Picture 6">
            <a:extLst>
              <a:ext uri="{FF2B5EF4-FFF2-40B4-BE49-F238E27FC236}">
                <a16:creationId xmlns:a16="http://schemas.microsoft.com/office/drawing/2014/main" id="{EE15939F-C4B2-63B6-BBD3-BE720D4B8C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3437" t="30795"/>
          <a:stretch>
            <a:fillRect/>
          </a:stretch>
        </p:blipFill>
        <p:spPr>
          <a:xfrm rot="4729540" flipV="1">
            <a:off x="15788688" y="7861435"/>
            <a:ext cx="3169825" cy="3163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89448" flipV="1">
            <a:off x="1939297" y="-1724698"/>
            <a:ext cx="4152105" cy="3028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5046193" y="3626525"/>
            <a:ext cx="1726754" cy="17234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8211" flipH="1">
            <a:off x="16160124" y="-281305"/>
            <a:ext cx="3649800" cy="22491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-800705" y="8936826"/>
            <a:ext cx="2341191" cy="173540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867298" y="1690342"/>
            <a:ext cx="14105014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II. TỪ GHÉP, TỪ LÁY, THÀNH NGỮ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40381" y="2755509"/>
            <a:ext cx="1241890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1.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Ôn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tập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ghép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láy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thành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ngữ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452010" y="3814015"/>
            <a:ext cx="12807279" cy="670635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528065" y="5129451"/>
            <a:ext cx="11384218" cy="3028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Thực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hiện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cá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nhân</a:t>
            </a:r>
            <a:endParaRPr lang="en-US" sz="5000" dirty="0">
              <a:solidFill>
                <a:srgbClr val="28517B"/>
              </a:solidFill>
              <a:latin typeface="Roboto Condensed"/>
            </a:endParaRPr>
          </a:p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bài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tập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1,2 Tr.16 </a:t>
            </a:r>
          </a:p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Thời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gian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: 2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phút</a:t>
            </a:r>
            <a:endParaRPr lang="en-US" sz="5000" dirty="0">
              <a:solidFill>
                <a:srgbClr val="28517B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334778" y="3675261"/>
            <a:ext cx="6967237" cy="594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8743272" y="2264937"/>
            <a:ext cx="9052395" cy="77247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384667" y="2452705"/>
            <a:ext cx="1288066" cy="13377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83600" flipV="1">
            <a:off x="-884146" y="-652689"/>
            <a:ext cx="3320962" cy="24222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6361881" y="760574"/>
            <a:ext cx="1726754" cy="17234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-167426" y="5566507"/>
            <a:ext cx="3009093" cy="11215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-800705" y="8936826"/>
            <a:ext cx="2341191" cy="173540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192697" y="751462"/>
            <a:ext cx="14466793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II. TỪ GHÉP, TỪ LÁY, THÀNH NGỮ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26156" y="1917846"/>
            <a:ext cx="1133357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2.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Thực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hành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tiếng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Việt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92697" y="4140492"/>
            <a:ext cx="5800245" cy="546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AF5C2B"/>
                </a:solidFill>
                <a:latin typeface="Roboto Condensed Bold"/>
              </a:rPr>
              <a:t>Bài</a:t>
            </a:r>
            <a:r>
              <a:rPr lang="en-US" sz="5000" dirty="0">
                <a:solidFill>
                  <a:srgbClr val="AF5C2B"/>
                </a:solidFill>
                <a:latin typeface="Roboto Condensed Bold"/>
              </a:rPr>
              <a:t> 1 SGK/Tr.16</a:t>
            </a:r>
          </a:p>
          <a:p>
            <a:pPr algn="just">
              <a:lnSpc>
                <a:spcPts val="7128"/>
              </a:lnSpc>
            </a:pPr>
            <a:r>
              <a:rPr lang="en-US" sz="4400" dirty="0">
                <a:solidFill>
                  <a:srgbClr val="28517B"/>
                </a:solidFill>
                <a:latin typeface="Roboto Condensed"/>
              </a:rPr>
              <a:t>-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ghép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: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mẫm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bóng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, </a:t>
            </a:r>
          </a:p>
          <a:p>
            <a:pPr algn="just">
              <a:lnSpc>
                <a:spcPts val="7128"/>
              </a:lnSpc>
            </a:pP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lợi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hại</a:t>
            </a:r>
            <a:endParaRPr lang="en-US" sz="4400" dirty="0">
              <a:solidFill>
                <a:srgbClr val="28517B"/>
              </a:solidFill>
              <a:latin typeface="Roboto Condensed Bold"/>
            </a:endParaRPr>
          </a:p>
          <a:p>
            <a:pPr algn="just">
              <a:lnSpc>
                <a:spcPts val="7128"/>
              </a:lnSpc>
            </a:pPr>
            <a:r>
              <a:rPr lang="en-US" sz="4400" dirty="0">
                <a:solidFill>
                  <a:srgbClr val="28517B"/>
                </a:solidFill>
                <a:latin typeface="Roboto Condensed"/>
              </a:rPr>
              <a:t>-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láy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: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hủn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hoẳn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phành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phạch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giòn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giã</a:t>
            </a:r>
            <a:endParaRPr lang="en-US" sz="4400" dirty="0">
              <a:solidFill>
                <a:srgbClr val="28517B"/>
              </a:solidFill>
              <a:latin typeface="Roboto Condensed Bold"/>
            </a:endParaRPr>
          </a:p>
          <a:p>
            <a:pPr algn="just">
              <a:lnSpc>
                <a:spcPts val="6804"/>
              </a:lnSpc>
            </a:pPr>
            <a:endParaRPr lang="en-US" sz="4400" dirty="0">
              <a:solidFill>
                <a:srgbClr val="28517B"/>
              </a:solidFill>
              <a:latin typeface="Roboto Condense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279638" y="2971299"/>
            <a:ext cx="7979662" cy="7143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AF5C2B"/>
                </a:solidFill>
                <a:latin typeface="Roboto Condensed Bold"/>
              </a:rPr>
              <a:t>Bài</a:t>
            </a:r>
            <a:r>
              <a:rPr lang="en-US" sz="5000" dirty="0">
                <a:solidFill>
                  <a:srgbClr val="AF5C2B"/>
                </a:solidFill>
                <a:latin typeface="Roboto Condensed Bold"/>
              </a:rPr>
              <a:t> 2 SGK/ Tr.16</a:t>
            </a:r>
          </a:p>
          <a:p>
            <a:pPr algn="just">
              <a:lnSpc>
                <a:spcPts val="6804"/>
              </a:lnSpc>
            </a:pP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mẫm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bóng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hủn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hoẳn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sáng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tạo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của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nhà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Tô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Hoài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. Qua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em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hình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dung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về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Dế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Mèn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với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đôi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càng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đầy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đặn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mập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mạp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đôi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cánh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trước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ngắn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đến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khó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coi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mà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giờ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đã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dài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đến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tận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chấm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đuôi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.</a:t>
            </a:r>
          </a:p>
          <a:p>
            <a:pPr algn="just">
              <a:lnSpc>
                <a:spcPts val="8100"/>
              </a:lnSpc>
            </a:pPr>
            <a:endParaRPr lang="en-US" sz="4200" dirty="0">
              <a:solidFill>
                <a:srgbClr val="28517B"/>
              </a:solidFill>
              <a:latin typeface="Roboto Condense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9841" y="-143417"/>
            <a:ext cx="7760923" cy="10573833"/>
            <a:chOff x="0" y="0"/>
            <a:chExt cx="10347897" cy="1409844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1875274" y="1875274"/>
              <a:ext cx="14098445" cy="1034789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1447736" y="2189076"/>
              <a:ext cx="13243368" cy="9720292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84794" y="4897792"/>
            <a:ext cx="8563540" cy="47420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28874" y="5044535"/>
            <a:ext cx="8071600" cy="44696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90347" y="-102608"/>
            <a:ext cx="1319677" cy="14663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020986" flipH="1" flipV="1">
            <a:off x="15868371" y="4769321"/>
            <a:ext cx="2010757" cy="7494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33437" t="30795"/>
          <a:stretch>
            <a:fillRect/>
          </a:stretch>
        </p:blipFill>
        <p:spPr>
          <a:xfrm rot="-10467684" flipH="1">
            <a:off x="15647693" y="2022741"/>
            <a:ext cx="1726754" cy="17234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-330344" y="8620637"/>
            <a:ext cx="1700370" cy="16663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29204" y="6354975"/>
            <a:ext cx="1039683" cy="103968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68887" y="420995"/>
            <a:ext cx="6043081" cy="1042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AF5C2B"/>
                </a:solidFill>
                <a:latin typeface="Roboto Condensed Bold"/>
              </a:rPr>
              <a:t>Bài</a:t>
            </a:r>
            <a:r>
              <a:rPr lang="en-US" sz="5000" dirty="0">
                <a:solidFill>
                  <a:srgbClr val="AF5C2B"/>
                </a:solidFill>
                <a:latin typeface="Roboto Condensed Bold"/>
              </a:rPr>
              <a:t> 3 SGK/Tr.16</a:t>
            </a:r>
          </a:p>
          <a:p>
            <a:pPr algn="just">
              <a:lnSpc>
                <a:spcPts val="6804"/>
              </a:lnSpc>
            </a:pPr>
            <a:r>
              <a:rPr lang="en-US" sz="4200" dirty="0">
                <a:solidFill>
                  <a:srgbClr val="1C3249"/>
                </a:solidFill>
                <a:latin typeface="Roboto Condensed"/>
              </a:rPr>
              <a:t>-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Điểm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khác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giữa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mà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nhà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sáng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tạo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ra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với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những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sẵn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ở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chỗ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Tô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Hoài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đã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thay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thế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cẳng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bằng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đuôi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sáu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tay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bằng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hai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tay</a:t>
            </a:r>
            <a:r>
              <a:rPr lang="en-US" sz="4200" dirty="0">
                <a:solidFill>
                  <a:srgbClr val="28517B"/>
                </a:solidFill>
                <a:latin typeface="Roboto Condensed Italics"/>
              </a:rPr>
              <a:t>.</a:t>
            </a:r>
          </a:p>
          <a:p>
            <a:pPr algn="just">
              <a:lnSpc>
                <a:spcPts val="6804"/>
              </a:lnSpc>
            </a:pP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Phù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hợp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để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nói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về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loài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dế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vì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chúng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khác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con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người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ở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chỗ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dế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đuôi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sáu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chân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.</a:t>
            </a:r>
          </a:p>
          <a:p>
            <a:pPr algn="just">
              <a:lnSpc>
                <a:spcPts val="6804"/>
              </a:lnSpc>
            </a:pPr>
            <a:endParaRPr lang="en-US" sz="4200" dirty="0">
              <a:solidFill>
                <a:srgbClr val="28517B"/>
              </a:solidFill>
              <a:latin typeface="Roboto Condensed"/>
            </a:endParaRPr>
          </a:p>
          <a:p>
            <a:pPr algn="just">
              <a:lnSpc>
                <a:spcPts val="6804"/>
              </a:lnSpc>
            </a:pPr>
            <a:endParaRPr lang="en-US" sz="4200" dirty="0">
              <a:solidFill>
                <a:srgbClr val="28517B"/>
              </a:solidFill>
              <a:latin typeface="Roboto Condense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838168" y="408192"/>
            <a:ext cx="8615419" cy="2164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2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II. TỪ GHÉP, TỪ LÁY, THÀNH NGỮ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86705" y="3224318"/>
            <a:ext cx="1133357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2. Thực hành tiếng Việt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84168" y="5361025"/>
            <a:ext cx="6961013" cy="3646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5" lvl="1" indent="-485777" algn="just">
              <a:lnSpc>
                <a:spcPts val="7290"/>
              </a:lnSpc>
              <a:buFont typeface="Arial"/>
              <a:buChar char="•"/>
            </a:pP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Thực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hiện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cá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nhân</a:t>
            </a:r>
            <a:endParaRPr lang="en-US" sz="4500" dirty="0">
              <a:solidFill>
                <a:srgbClr val="28517B"/>
              </a:solidFill>
              <a:latin typeface="Roboto Condensed"/>
            </a:endParaRPr>
          </a:p>
          <a:p>
            <a:pPr marL="971555" lvl="1" indent="-485777" algn="just">
              <a:lnSpc>
                <a:spcPts val="7290"/>
              </a:lnSpc>
              <a:buFont typeface="Arial"/>
              <a:buChar char="•"/>
            </a:pP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bài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tập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3 Tr.16 </a:t>
            </a:r>
          </a:p>
          <a:p>
            <a:pPr marL="971555" lvl="1" indent="-485777" algn="just">
              <a:lnSpc>
                <a:spcPts val="7290"/>
              </a:lnSpc>
              <a:buFont typeface="Arial"/>
              <a:buChar char="•"/>
            </a:pP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Thời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gian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: 2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phút</a:t>
            </a:r>
            <a:endParaRPr lang="en-US" sz="4500" dirty="0">
              <a:solidFill>
                <a:srgbClr val="28517B"/>
              </a:solidFill>
              <a:latin typeface="Roboto Condense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175" y="412691"/>
            <a:ext cx="16593664" cy="9416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67511" y="3491918"/>
            <a:ext cx="4167950" cy="60644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00" y="9556396"/>
            <a:ext cx="2131341" cy="546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0303" y="8220107"/>
            <a:ext cx="1388183" cy="16094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9141" y="341405"/>
            <a:ext cx="3209718" cy="9920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889614" y="2603491"/>
            <a:ext cx="13833477" cy="335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09"/>
              </a:lnSpc>
            </a:pPr>
            <a:r>
              <a:rPr lang="en-US" sz="5499" dirty="0">
                <a:solidFill>
                  <a:srgbClr val="2B4764"/>
                </a:solidFill>
                <a:latin typeface="Roboto Condensed"/>
              </a:rPr>
              <a:t>1.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Em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bé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tưới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cây</a:t>
            </a:r>
            <a:endParaRPr lang="en-US" sz="5499" dirty="0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9233"/>
              </a:lnSpc>
            </a:pPr>
            <a:endParaRPr lang="en-US" sz="5499" dirty="0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8909"/>
              </a:lnSpc>
            </a:pPr>
            <a:r>
              <a:rPr lang="en-US" sz="5499" dirty="0">
                <a:solidFill>
                  <a:srgbClr val="2B4764"/>
                </a:solidFill>
                <a:latin typeface="Roboto Condensed"/>
              </a:rPr>
              <a:t>2.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Em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bé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mặc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váy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xanh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tưới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cây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50545" y="3273719"/>
            <a:ext cx="1135115" cy="151854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F4DA36-6835-2548-1B84-F8E717D5AC95}"/>
              </a:ext>
            </a:extLst>
          </p:cNvPr>
          <p:cNvCxnSpPr/>
          <p:nvPr/>
        </p:nvCxnSpPr>
        <p:spPr>
          <a:xfrm flipH="1">
            <a:off x="5334000" y="2781300"/>
            <a:ext cx="304800" cy="71061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34D8C0-F00F-1CD1-E5D3-B84108DFA942}"/>
              </a:ext>
            </a:extLst>
          </p:cNvPr>
          <p:cNvCxnSpPr>
            <a:cxnSpLocks/>
          </p:cNvCxnSpPr>
          <p:nvPr/>
        </p:nvCxnSpPr>
        <p:spPr>
          <a:xfrm flipH="1">
            <a:off x="7590652" y="5121143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1E55F0-6218-D7E6-FDD6-2AF522CEF8B1}"/>
              </a:ext>
            </a:extLst>
          </p:cNvPr>
          <p:cNvSpPr txBox="1"/>
          <p:nvPr/>
        </p:nvSpPr>
        <p:spPr>
          <a:xfrm>
            <a:off x="3810000" y="3695700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3ECB0-40E2-1BE5-0128-244B3EFD1009}"/>
              </a:ext>
            </a:extLst>
          </p:cNvPr>
          <p:cNvSpPr txBox="1"/>
          <p:nvPr/>
        </p:nvSpPr>
        <p:spPr>
          <a:xfrm>
            <a:off x="4648200" y="6127075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1C8D8B-F4D9-0CE1-5B40-E8E3F7547DB7}"/>
              </a:ext>
            </a:extLst>
          </p:cNvPr>
          <p:cNvSpPr txBox="1"/>
          <p:nvPr/>
        </p:nvSpPr>
        <p:spPr>
          <a:xfrm>
            <a:off x="6947351" y="3690513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3A04E2-0620-E4D2-3EB2-3D20A4DC3A82}"/>
              </a:ext>
            </a:extLst>
          </p:cNvPr>
          <p:cNvSpPr txBox="1"/>
          <p:nvPr/>
        </p:nvSpPr>
        <p:spPr>
          <a:xfrm>
            <a:off x="9617880" y="6109402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89448" flipV="1">
            <a:off x="1939297" y="-1724698"/>
            <a:ext cx="4152105" cy="3028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5088396" y="2107235"/>
            <a:ext cx="2351005" cy="23465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8211" flipH="1">
            <a:off x="11993970" y="-281305"/>
            <a:ext cx="3649800" cy="22491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157302" y="8228999"/>
            <a:ext cx="2341191" cy="173540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015349" y="1726141"/>
            <a:ext cx="13381457" cy="104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87"/>
              </a:lnSpc>
            </a:pPr>
            <a:r>
              <a:rPr lang="en-US" sz="7094">
                <a:solidFill>
                  <a:srgbClr val="AF5C2B"/>
                </a:solidFill>
                <a:latin typeface="Rokkitt Bold Bold"/>
              </a:rPr>
              <a:t>III. VIẾT NGẮN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72733" y="2766734"/>
            <a:ext cx="14760807" cy="772929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321742" y="4044672"/>
            <a:ext cx="12296528" cy="424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04"/>
              </a:lnSpc>
            </a:pP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Viết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đoạn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khoảng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5-7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câu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nêu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cảm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nhận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về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một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nhân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vật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em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ấn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tượng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trong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bản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Bài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học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đường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đời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đầu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tiên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hoặc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Ông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lão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đánh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cá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con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cá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vàng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trong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đoạn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có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sử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dụng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chủ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cụm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danh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.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Xác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định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chủ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cụm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trong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đoạn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đó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50700" y="1198020"/>
            <a:ext cx="15390388" cy="85224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90800" y="1450388"/>
            <a:ext cx="14478904" cy="80176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12851">
            <a:off x="362891" y="8096519"/>
            <a:ext cx="3059459" cy="7843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12851">
            <a:off x="251633" y="8236711"/>
            <a:ext cx="3059459" cy="7843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6731290" y="8027240"/>
            <a:ext cx="1968850" cy="9128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089448" flipV="1">
            <a:off x="1939297" y="-1724698"/>
            <a:ext cx="4152105" cy="30284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478574" y="325505"/>
            <a:ext cx="1570526" cy="17450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6554782" y="112565"/>
            <a:ext cx="1617349" cy="1585002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E5F4103B-DAB2-8F7F-9DC1-C4ADF79CF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41502"/>
              </p:ext>
            </p:extLst>
          </p:nvPr>
        </p:nvGraphicFramePr>
        <p:xfrm>
          <a:off x="3207762" y="3095347"/>
          <a:ext cx="13420494" cy="5227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38203">
                  <a:extLst>
                    <a:ext uri="{9D8B030D-6E8A-4147-A177-3AD203B41FA5}">
                      <a16:colId xmlns:a16="http://schemas.microsoft.com/office/drawing/2014/main" val="101169725"/>
                    </a:ext>
                  </a:extLst>
                </a:gridCol>
                <a:gridCol w="8682291">
                  <a:extLst>
                    <a:ext uri="{9D8B030D-6E8A-4147-A177-3AD203B41FA5}">
                      <a16:colId xmlns:a16="http://schemas.microsoft.com/office/drawing/2014/main" val="3281064674"/>
                    </a:ext>
                  </a:extLst>
                </a:gridCol>
              </a:tblGrid>
              <a:tr h="8408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Mở</a:t>
                      </a:r>
                      <a:r>
                        <a:rPr lang="en-US" sz="4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endParaRPr lang="en-US" sz="4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(1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vi-VN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Nêu ấn tượng chung về nhân vật</a:t>
                      </a:r>
                      <a:endParaRPr lang="vi-VN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3851652952"/>
                  </a:ext>
                </a:extLst>
              </a:tr>
              <a:tr h="62244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Thân</a:t>
                      </a:r>
                      <a:r>
                        <a:rPr lang="en-US" sz="4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endParaRPr lang="en-US" sz="4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(3-5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Hoàn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cảnh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sống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xuất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….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vật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Tính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cách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phẩm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chất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vật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2108343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Kết</a:t>
                      </a:r>
                      <a:r>
                        <a:rPr lang="en-US" sz="4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endParaRPr lang="en-US" sz="4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(1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Bài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học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ý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nghĩa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rút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vật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802750768"/>
                  </a:ext>
                </a:extLst>
              </a:tr>
            </a:tbl>
          </a:graphicData>
        </a:graphic>
      </p:graphicFrame>
      <p:sp>
        <p:nvSpPr>
          <p:cNvPr id="12" name="TextBox 10">
            <a:extLst>
              <a:ext uri="{FF2B5EF4-FFF2-40B4-BE49-F238E27FC236}">
                <a16:creationId xmlns:a16="http://schemas.microsoft.com/office/drawing/2014/main" id="{956A772B-0DD5-7C7F-EC2F-FAF655D4BD62}"/>
              </a:ext>
            </a:extLst>
          </p:cNvPr>
          <p:cNvSpPr txBox="1"/>
          <p:nvPr/>
        </p:nvSpPr>
        <p:spPr>
          <a:xfrm>
            <a:off x="3351589" y="2024982"/>
            <a:ext cx="1133357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*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Dàn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bài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814640" y="1963430"/>
            <a:ext cx="1288066" cy="1337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89448" flipV="1">
            <a:off x="1645478" y="-408198"/>
            <a:ext cx="4152105" cy="3028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5088396" y="2107235"/>
            <a:ext cx="2351005" cy="23465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8211" flipH="1">
            <a:off x="12267919" y="158979"/>
            <a:ext cx="3649800" cy="22491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157302" y="8228999"/>
            <a:ext cx="2341191" cy="173540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467600" y="1872236"/>
            <a:ext cx="13381457" cy="104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87"/>
              </a:lnSpc>
            </a:pPr>
            <a:r>
              <a:rPr lang="en-US" sz="7094" dirty="0">
                <a:solidFill>
                  <a:srgbClr val="AF5C2B"/>
                </a:solidFill>
                <a:latin typeface="Rokkitt Bold Bold"/>
              </a:rPr>
              <a:t>DẶN DÒ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72733" y="2766734"/>
            <a:ext cx="14760807" cy="772929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432017" y="4030395"/>
            <a:ext cx="12296528" cy="3730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1015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Về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nhà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viết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tiếp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,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đoạn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văn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.</a:t>
            </a:r>
          </a:p>
          <a:p>
            <a:pPr marL="1079502" lvl="1" indent="-539751" algn="just">
              <a:lnSpc>
                <a:spcPts val="1015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Đọc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xem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trước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bài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Viết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bài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văn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kể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lại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một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trải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nghiệm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đáng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nhớ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57183" y="1606800"/>
            <a:ext cx="12773635" cy="7073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74755" y="1838031"/>
            <a:ext cx="11938490" cy="66109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27840" flipH="1" flipV="1">
            <a:off x="2051959" y="1638074"/>
            <a:ext cx="3009093" cy="11215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54642" y="3902958"/>
            <a:ext cx="2165448" cy="58097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4160256" y="-286670"/>
            <a:ext cx="2988772" cy="29830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927302" y="7838153"/>
            <a:ext cx="1146522" cy="11465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587885">
            <a:off x="12830758" y="8801885"/>
            <a:ext cx="1968850" cy="9128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76741">
            <a:off x="424793" y="1240272"/>
            <a:ext cx="2012714" cy="20903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56414" y="4378395"/>
            <a:ext cx="2635824" cy="591715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685860" y="4577435"/>
            <a:ext cx="11140019" cy="1560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78"/>
              </a:lnSpc>
            </a:pPr>
            <a:r>
              <a:rPr lang="en-US" sz="13098">
                <a:solidFill>
                  <a:srgbClr val="4F3B20"/>
                </a:solidFill>
                <a:latin typeface="#9Slide05 Atlantika"/>
              </a:rPr>
              <a:t>Xin chào và hẹn gặp lại!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175" y="412691"/>
            <a:ext cx="16593664" cy="9416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02771" y="4786621"/>
            <a:ext cx="3278136" cy="4769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00" y="9556396"/>
            <a:ext cx="2131341" cy="546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0303" y="8220107"/>
            <a:ext cx="1388183" cy="16094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9141" y="341405"/>
            <a:ext cx="3209718" cy="9920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795093" y="1597990"/>
            <a:ext cx="8939708" cy="572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071"/>
              </a:lnSpc>
            </a:pPr>
            <a:endParaRPr dirty="0"/>
          </a:p>
          <a:p>
            <a:pPr algn="just">
              <a:lnSpc>
                <a:spcPts val="9071"/>
              </a:lnSpc>
            </a:pPr>
            <a:r>
              <a:rPr lang="en-US" sz="5599" dirty="0">
                <a:solidFill>
                  <a:srgbClr val="2B4764"/>
                </a:solidFill>
                <a:latin typeface="Roboto Condensed"/>
              </a:rPr>
              <a:t>1.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Chú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khỉ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đu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cây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9071"/>
              </a:lnSpc>
            </a:pPr>
            <a:endParaRPr lang="en-US" sz="5599" dirty="0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9071"/>
              </a:lnSpc>
            </a:pPr>
            <a:r>
              <a:rPr lang="en-US" sz="5599" dirty="0">
                <a:solidFill>
                  <a:srgbClr val="2B4764"/>
                </a:solidFill>
                <a:latin typeface="Roboto Condensed"/>
              </a:rPr>
              <a:t>2.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Chú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khỉ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nâu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đu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cây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9071"/>
              </a:lnSpc>
            </a:pPr>
            <a:endParaRPr lang="en-US" sz="5599" dirty="0">
              <a:solidFill>
                <a:srgbClr val="2B4764"/>
              </a:solidFill>
              <a:latin typeface="Roboto Condense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48486" y="3739937"/>
            <a:ext cx="804553" cy="13812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EB0EB6-287D-C9C3-4C5F-43ED0603C3B0}"/>
              </a:ext>
            </a:extLst>
          </p:cNvPr>
          <p:cNvCxnSpPr>
            <a:cxnSpLocks/>
          </p:cNvCxnSpPr>
          <p:nvPr/>
        </p:nvCxnSpPr>
        <p:spPr>
          <a:xfrm flipH="1">
            <a:off x="5638800" y="2902884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BD619F-C271-A07B-05B0-B0FE8EC1D273}"/>
              </a:ext>
            </a:extLst>
          </p:cNvPr>
          <p:cNvSpPr txBox="1"/>
          <p:nvPr/>
        </p:nvSpPr>
        <p:spPr>
          <a:xfrm>
            <a:off x="3788477" y="3826196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D4C5E-F2F8-F03F-F10F-CE849D77A406}"/>
              </a:ext>
            </a:extLst>
          </p:cNvPr>
          <p:cNvSpPr txBox="1"/>
          <p:nvPr/>
        </p:nvSpPr>
        <p:spPr>
          <a:xfrm>
            <a:off x="7242924" y="3826196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120A15-A24A-B773-41C9-6BB52C7DAB9C}"/>
              </a:ext>
            </a:extLst>
          </p:cNvPr>
          <p:cNvCxnSpPr>
            <a:cxnSpLocks/>
          </p:cNvCxnSpPr>
          <p:nvPr/>
        </p:nvCxnSpPr>
        <p:spPr>
          <a:xfrm flipH="1">
            <a:off x="6858000" y="5219700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4D549C5-DA97-38AE-515D-672D860A032A}"/>
              </a:ext>
            </a:extLst>
          </p:cNvPr>
          <p:cNvSpPr txBox="1"/>
          <p:nvPr/>
        </p:nvSpPr>
        <p:spPr>
          <a:xfrm>
            <a:off x="4147093" y="6361457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BE5ADE-C84A-976D-A6B8-53E4C31F24FD}"/>
              </a:ext>
            </a:extLst>
          </p:cNvPr>
          <p:cNvSpPr txBox="1"/>
          <p:nvPr/>
        </p:nvSpPr>
        <p:spPr>
          <a:xfrm>
            <a:off x="8374523" y="6248178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175" y="412691"/>
            <a:ext cx="16593664" cy="9416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86337" y="4255076"/>
            <a:ext cx="3278136" cy="4769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00" y="9556396"/>
            <a:ext cx="2131341" cy="546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0303" y="8220107"/>
            <a:ext cx="1388183" cy="16094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9141" y="341405"/>
            <a:ext cx="3209718" cy="9920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874782" y="2107822"/>
            <a:ext cx="15267057" cy="443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09"/>
              </a:lnSpc>
            </a:pPr>
            <a:endParaRPr/>
          </a:p>
          <a:p>
            <a:pPr algn="just">
              <a:lnSpc>
                <a:spcPts val="8909"/>
              </a:lnSpc>
            </a:pPr>
            <a:r>
              <a:rPr lang="en-US" sz="5499">
                <a:solidFill>
                  <a:srgbClr val="2B4764"/>
                </a:solidFill>
                <a:latin typeface="Roboto Condensed"/>
              </a:rPr>
              <a:t>1. Chiếc máy khoan đang khoan đất.</a:t>
            </a:r>
          </a:p>
          <a:p>
            <a:pPr algn="just">
              <a:lnSpc>
                <a:spcPts val="8909"/>
              </a:lnSpc>
            </a:pPr>
            <a:endParaRPr lang="en-US" sz="5499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8909"/>
              </a:lnSpc>
            </a:pPr>
            <a:r>
              <a:rPr lang="en-US" sz="5499">
                <a:solidFill>
                  <a:srgbClr val="2B4764"/>
                </a:solidFill>
                <a:latin typeface="Roboto Condensed"/>
              </a:rPr>
              <a:t>2.Chiếc máy khoan màu cam đang miệt mài khoan đất.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0866" y="3731775"/>
            <a:ext cx="977620" cy="14117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86C110-6F31-F53D-F88E-BD6582A9A710}"/>
              </a:ext>
            </a:extLst>
          </p:cNvPr>
          <p:cNvCxnSpPr>
            <a:cxnSpLocks/>
          </p:cNvCxnSpPr>
          <p:nvPr/>
        </p:nvCxnSpPr>
        <p:spPr>
          <a:xfrm flipH="1">
            <a:off x="7204993" y="3418023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49908D-42A5-0F5E-05C4-AEF67243F6EE}"/>
              </a:ext>
            </a:extLst>
          </p:cNvPr>
          <p:cNvSpPr txBox="1"/>
          <p:nvPr/>
        </p:nvSpPr>
        <p:spPr>
          <a:xfrm>
            <a:off x="4262541" y="4423955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E9DEE7-3D55-96C1-33ED-EB0978EFE250}"/>
              </a:ext>
            </a:extLst>
          </p:cNvPr>
          <p:cNvSpPr txBox="1"/>
          <p:nvPr/>
        </p:nvSpPr>
        <p:spPr>
          <a:xfrm>
            <a:off x="9232221" y="4406282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4C623-0AAC-4570-2C13-12B6498AD4B2}"/>
              </a:ext>
            </a:extLst>
          </p:cNvPr>
          <p:cNvCxnSpPr>
            <a:cxnSpLocks/>
          </p:cNvCxnSpPr>
          <p:nvPr/>
        </p:nvCxnSpPr>
        <p:spPr>
          <a:xfrm flipH="1">
            <a:off x="9690291" y="5635597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1488994-4814-CE0F-7724-4D7DCACA1460}"/>
              </a:ext>
            </a:extLst>
          </p:cNvPr>
          <p:cNvSpPr txBox="1"/>
          <p:nvPr/>
        </p:nvSpPr>
        <p:spPr>
          <a:xfrm>
            <a:off x="4572000" y="6538852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622809-B357-3682-E514-E1280D75A9E2}"/>
              </a:ext>
            </a:extLst>
          </p:cNvPr>
          <p:cNvSpPr txBox="1"/>
          <p:nvPr/>
        </p:nvSpPr>
        <p:spPr>
          <a:xfrm>
            <a:off x="11717519" y="6623856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57183" y="1606800"/>
            <a:ext cx="12773635" cy="7073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74755" y="1838031"/>
            <a:ext cx="11938490" cy="66109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66884" y="2990284"/>
            <a:ext cx="14554233" cy="138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10400" spc="603">
                <a:solidFill>
                  <a:srgbClr val="1C3249"/>
                </a:solidFill>
                <a:latin typeface="Fraunces SemiBold"/>
              </a:rPr>
              <a:t>BÀI 6: TRUYỆN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27840" flipH="1" flipV="1">
            <a:off x="2051959" y="1638074"/>
            <a:ext cx="3009093" cy="11215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54642" y="3902958"/>
            <a:ext cx="2165448" cy="58097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4160256" y="-286670"/>
            <a:ext cx="2988772" cy="29830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927302" y="7838153"/>
            <a:ext cx="1146522" cy="11465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587885">
            <a:off x="12830758" y="8801885"/>
            <a:ext cx="1968850" cy="9128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76741">
            <a:off x="424793" y="1240272"/>
            <a:ext cx="2012714" cy="20903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39186" y="4584972"/>
            <a:ext cx="14554233" cy="63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4700" spc="272">
                <a:solidFill>
                  <a:srgbClr val="1C3249"/>
                </a:solidFill>
                <a:latin typeface="Roboto Condensed"/>
              </a:rPr>
              <a:t>THỰC HÀNH TIẾNG VIỆT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83134" y="6074405"/>
            <a:ext cx="14554233" cy="1060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spc="464">
                <a:solidFill>
                  <a:srgbClr val="EE8A4F"/>
                </a:solidFill>
                <a:latin typeface="Saira Stencil One"/>
              </a:rPr>
              <a:t>MỞ RỘNG CHỦ NGỮ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56414" y="4378395"/>
            <a:ext cx="2635824" cy="591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9560" y="2924232"/>
            <a:ext cx="10588881" cy="63665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75637" y="3120287"/>
            <a:ext cx="9936725" cy="5974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885023" y="3571616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868109">
            <a:off x="653967" y="7687254"/>
            <a:ext cx="3059459" cy="7843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62143">
            <a:off x="12677160" y="8250034"/>
            <a:ext cx="2509116" cy="12503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001080" y="4199615"/>
            <a:ext cx="11736650" cy="330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Hoạt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động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cá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nhân</a:t>
            </a:r>
            <a:endParaRPr lang="en-US" sz="5499" dirty="0">
              <a:solidFill>
                <a:srgbClr val="2B4764"/>
              </a:solidFill>
              <a:latin typeface="Roboto Condensed"/>
            </a:endParaRP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Hoàn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PHT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số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1</a:t>
            </a: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Thời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gian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: 2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phút</a:t>
            </a:r>
            <a:endParaRPr lang="en-US" sz="5499" dirty="0">
              <a:solidFill>
                <a:srgbClr val="2B4764"/>
              </a:solidFill>
              <a:latin typeface="Roboto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0109" y="782288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0109" y="1884045"/>
            <a:ext cx="944142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>
              <a:lnSpc>
                <a:spcPts val="5849"/>
              </a:lnSpc>
              <a:spcBef>
                <a:spcPct val="0"/>
              </a:spcBef>
              <a:buFont typeface="Arial"/>
              <a:buChar char="•"/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Tri thức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771031"/>
            <a:ext cx="10490413" cy="58090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5491" y="946044"/>
            <a:ext cx="9807571" cy="54309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34593" y="4881307"/>
            <a:ext cx="9338477" cy="5171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63783" y="5068637"/>
            <a:ext cx="8661893" cy="47965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09689" y="7797989"/>
            <a:ext cx="7924903" cy="18162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085008" y="2398632"/>
            <a:ext cx="2348584" cy="43936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33437" t="30795"/>
          <a:stretch>
            <a:fillRect/>
          </a:stretch>
        </p:blipFill>
        <p:spPr>
          <a:xfrm rot="-10365585">
            <a:off x="182205" y="-157047"/>
            <a:ext cx="1961091" cy="19573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14171">
            <a:off x="61075" y="6604660"/>
            <a:ext cx="1726658" cy="17932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70266" y="8536349"/>
            <a:ext cx="1378068" cy="128849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24816" y="1211427"/>
            <a:ext cx="9297802" cy="490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4900" dirty="0">
                <a:solidFill>
                  <a:srgbClr val="2B4764"/>
                </a:solidFill>
                <a:latin typeface="Roboto Condensed"/>
              </a:rPr>
              <a:t>a.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Đầu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tôi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to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ra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nổi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từng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tảng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rất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bướng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7840"/>
              </a:lnSpc>
            </a:pPr>
            <a:r>
              <a:rPr lang="en-US" sz="4900" dirty="0">
                <a:solidFill>
                  <a:srgbClr val="2B4764"/>
                </a:solidFill>
                <a:latin typeface="Roboto Condensed"/>
              </a:rPr>
              <a:t>b.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Choắt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nọ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lẽ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cũng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trạc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tuổi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tôi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7840"/>
              </a:lnSpc>
            </a:pPr>
            <a:r>
              <a:rPr lang="en-US" sz="4900" dirty="0">
                <a:solidFill>
                  <a:srgbClr val="2B4764"/>
                </a:solidFill>
                <a:latin typeface="Roboto Condensed"/>
              </a:rPr>
              <a:t>c.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N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hững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cái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vuốt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ở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chân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, ở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khoeo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cứ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cứng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dần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nhọn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hoắt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63920" y="5582966"/>
            <a:ext cx="8279822" cy="3913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4900">
                <a:solidFill>
                  <a:srgbClr val="2B4764"/>
                </a:solidFill>
                <a:latin typeface="Roboto Condensed"/>
              </a:rPr>
              <a:t>d. </a:t>
            </a:r>
            <a:r>
              <a:rPr lang="en-US" sz="4900">
                <a:solidFill>
                  <a:srgbClr val="2B4764"/>
                </a:solidFill>
                <a:latin typeface="Roboto Condensed Bold"/>
              </a:rPr>
              <a:t>Con cá</a:t>
            </a:r>
            <a:r>
              <a:rPr lang="en-US" sz="4900">
                <a:solidFill>
                  <a:srgbClr val="2B4764"/>
                </a:solidFill>
                <a:latin typeface="Roboto Condensed"/>
              </a:rPr>
              <a:t> cất tiếng kêu van.</a:t>
            </a:r>
          </a:p>
          <a:p>
            <a:pPr algn="just">
              <a:lnSpc>
                <a:spcPts val="7840"/>
              </a:lnSpc>
            </a:pPr>
            <a:r>
              <a:rPr lang="en-US" sz="4900">
                <a:solidFill>
                  <a:srgbClr val="2B4764"/>
                </a:solidFill>
                <a:latin typeface="Roboto Condensed"/>
              </a:rPr>
              <a:t>e </a:t>
            </a:r>
            <a:r>
              <a:rPr lang="en-US" sz="4900">
                <a:solidFill>
                  <a:srgbClr val="2B4764"/>
                </a:solidFill>
                <a:latin typeface="Roboto Condensed Bold"/>
              </a:rPr>
              <a:t>Biển</a:t>
            </a:r>
            <a:r>
              <a:rPr lang="en-US" sz="4900">
                <a:solidFill>
                  <a:srgbClr val="2B4764"/>
                </a:solidFill>
                <a:latin typeface="Roboto Condensed"/>
              </a:rPr>
              <a:t> gợn sóng êm ả</a:t>
            </a:r>
          </a:p>
          <a:p>
            <a:pPr algn="just">
              <a:lnSpc>
                <a:spcPts val="7840"/>
              </a:lnSpc>
            </a:pPr>
            <a:r>
              <a:rPr lang="en-US" sz="4900">
                <a:solidFill>
                  <a:srgbClr val="2B4764"/>
                </a:solidFill>
                <a:latin typeface="Roboto Condensed"/>
              </a:rPr>
              <a:t>f. </a:t>
            </a:r>
            <a:r>
              <a:rPr lang="en-US" sz="4900">
                <a:solidFill>
                  <a:srgbClr val="2B4764"/>
                </a:solidFill>
                <a:latin typeface="Roboto Condensed Bold"/>
              </a:rPr>
              <a:t>Ông lão đánh cá</a:t>
            </a:r>
            <a:r>
              <a:rPr lang="en-US" sz="4900">
                <a:solidFill>
                  <a:srgbClr val="2B4764"/>
                </a:solidFill>
                <a:latin typeface="Roboto Condensed"/>
              </a:rPr>
              <a:t> lủi thủi ra biển.</a:t>
            </a:r>
          </a:p>
        </p:txBody>
      </p:sp>
      <p:sp>
        <p:nvSpPr>
          <p:cNvPr id="13" name="TextBox 13"/>
          <p:cNvSpPr txBox="1"/>
          <p:nvPr/>
        </p:nvSpPr>
        <p:spPr>
          <a:xfrm rot="-1847763">
            <a:off x="11017001" y="1442766"/>
            <a:ext cx="9441428" cy="789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98"/>
              </a:lnSpc>
              <a:spcBef>
                <a:spcPct val="0"/>
              </a:spcBef>
            </a:pPr>
            <a:r>
              <a:rPr lang="en-US" sz="4699">
                <a:solidFill>
                  <a:srgbClr val="1C3249"/>
                </a:solidFill>
                <a:latin typeface="Bungee Shade Bold"/>
              </a:rPr>
              <a:t>Phiếu học tập số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5491" y="8062235"/>
            <a:ext cx="7010264" cy="105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09"/>
              </a:lnSpc>
            </a:pP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Danh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từ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và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cụm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danh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từ</a:t>
            </a:r>
            <a:endParaRPr lang="en-US" sz="5499" dirty="0">
              <a:solidFill>
                <a:srgbClr val="FEFFFE"/>
              </a:solidFill>
              <a:latin typeface="Roboto Condensed Bold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4121" y="1458268"/>
            <a:ext cx="16029385" cy="8876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9350" y="1710351"/>
            <a:ext cx="15118925" cy="8372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88079" y="-47463"/>
            <a:ext cx="1937093" cy="21523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56625" y="8423013"/>
            <a:ext cx="1693310" cy="16594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117085">
            <a:off x="4423123" y="411156"/>
            <a:ext cx="9441428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4"/>
              </a:lnSpc>
              <a:spcBef>
                <a:spcPct val="0"/>
              </a:spcBef>
            </a:pPr>
            <a:r>
              <a:rPr lang="en-US" sz="5499">
                <a:solidFill>
                  <a:srgbClr val="1C3249"/>
                </a:solidFill>
                <a:latin typeface="Bungee Shade Bold"/>
              </a:rPr>
              <a:t>Phiếu học tập số 1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5164593"/>
            <a:ext cx="2583405" cy="4832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l="33437" t="30795"/>
          <a:stretch>
            <a:fillRect/>
          </a:stretch>
        </p:blipFill>
        <p:spPr>
          <a:xfrm rot="-5285974" flipV="1">
            <a:off x="30804" y="282197"/>
            <a:ext cx="2006196" cy="2002374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D2DBF60-E2F7-3E73-99EB-E5F618784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506864"/>
              </p:ext>
            </p:extLst>
          </p:nvPr>
        </p:nvGraphicFramePr>
        <p:xfrm>
          <a:off x="2610678" y="2729948"/>
          <a:ext cx="13255843" cy="63529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0929">
                  <a:extLst>
                    <a:ext uri="{9D8B030D-6E8A-4147-A177-3AD203B41FA5}">
                      <a16:colId xmlns:a16="http://schemas.microsoft.com/office/drawing/2014/main" val="855703607"/>
                    </a:ext>
                  </a:extLst>
                </a:gridCol>
                <a:gridCol w="4351458">
                  <a:extLst>
                    <a:ext uri="{9D8B030D-6E8A-4147-A177-3AD203B41FA5}">
                      <a16:colId xmlns:a16="http://schemas.microsoft.com/office/drawing/2014/main" val="3796006598"/>
                    </a:ext>
                  </a:extLst>
                </a:gridCol>
                <a:gridCol w="2942012">
                  <a:extLst>
                    <a:ext uri="{9D8B030D-6E8A-4147-A177-3AD203B41FA5}">
                      <a16:colId xmlns:a16="http://schemas.microsoft.com/office/drawing/2014/main" val="3820870370"/>
                    </a:ext>
                  </a:extLst>
                </a:gridCol>
                <a:gridCol w="3661444">
                  <a:extLst>
                    <a:ext uri="{9D8B030D-6E8A-4147-A177-3AD203B41FA5}">
                      <a16:colId xmlns:a16="http://schemas.microsoft.com/office/drawing/2014/main" val="3402138553"/>
                    </a:ext>
                  </a:extLst>
                </a:gridCol>
              </a:tblGrid>
              <a:tr h="868959"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038303"/>
                  </a:ext>
                </a:extLst>
              </a:tr>
              <a:tr h="699057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Danh từ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Cụm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danh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404600"/>
                  </a:ext>
                </a:extLst>
              </a:tr>
              <a:tr h="1229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tố phụ trước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DT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trung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tâm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tố phụ sau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182401080"/>
                  </a:ext>
                </a:extLst>
              </a:tr>
              <a:tr h="88063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Con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Đầu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tôi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761707200"/>
                  </a:ext>
                </a:extLst>
              </a:tr>
              <a:tr h="987798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Biển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Choắt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nọ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447183833"/>
                  </a:ext>
                </a:extLst>
              </a:tr>
              <a:tr h="926227"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Đôi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bàn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tay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592753174"/>
                  </a:ext>
                </a:extLst>
              </a:tr>
              <a:tr h="759061"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Ông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lão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đánh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2259149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2929" y="2924232"/>
            <a:ext cx="11335511" cy="68154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01739" y="3120287"/>
            <a:ext cx="10610623" cy="63796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885023" y="3571616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501739" y="3749316"/>
            <a:ext cx="10332594" cy="482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Hoạt</a:t>
            </a: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động</a:t>
            </a: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cá</a:t>
            </a: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nhân</a:t>
            </a:r>
            <a:endParaRPr lang="en-US" sz="5000" dirty="0">
              <a:solidFill>
                <a:srgbClr val="2B4764"/>
              </a:solidFill>
              <a:latin typeface="Roboto Condensed"/>
            </a:endParaRPr>
          </a:p>
          <a:p>
            <a:pPr marL="993144" lvl="1" indent="-496572" algn="just">
              <a:lnSpc>
                <a:spcPts val="7452"/>
              </a:lnSpc>
              <a:buFont typeface="Arial"/>
              <a:buChar char="•"/>
            </a:pP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Nối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kiến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thức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cột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A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với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cột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B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hoàn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kiến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thức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nêu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đặc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điểm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của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chủ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tác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dụng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của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việc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mở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rộng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chủ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. </a:t>
            </a:r>
          </a:p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Thời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gian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: 1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phút</a:t>
            </a:r>
            <a:endParaRPr lang="en-US" sz="4600" dirty="0">
              <a:solidFill>
                <a:srgbClr val="2B4764"/>
              </a:solidFill>
              <a:latin typeface="Roboto Condense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0109" y="782288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5655" y="1953824"/>
            <a:ext cx="944142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>
              <a:lnSpc>
                <a:spcPts val="5849"/>
              </a:lnSpc>
              <a:spcBef>
                <a:spcPct val="0"/>
              </a:spcBef>
              <a:buFont typeface="Arial"/>
              <a:buChar char="•"/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Tri thức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1257</Words>
  <Application>Microsoft Office PowerPoint</Application>
  <PresentationFormat>Custom</PresentationFormat>
  <Paragraphs>171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Calibri</vt:lpstr>
      <vt:lpstr>#9Slide05 Atlantika</vt:lpstr>
      <vt:lpstr>Fraunces SemiBold</vt:lpstr>
      <vt:lpstr>Arial</vt:lpstr>
      <vt:lpstr>Roboto Condensed Bold</vt:lpstr>
      <vt:lpstr>Rokkitt Bold Bold</vt:lpstr>
      <vt:lpstr>Lobster</vt:lpstr>
      <vt:lpstr>Roboto Condensed</vt:lpstr>
      <vt:lpstr>Saira Stencil One</vt:lpstr>
      <vt:lpstr>Bungee Shade Bold</vt:lpstr>
      <vt:lpstr>Fraunces SemiBold Bold</vt:lpstr>
      <vt:lpstr>Roboto Condensed Italics</vt:lpstr>
      <vt:lpstr>Roboto Condensed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6CD - B6 - Thuc hanh TV</dc:title>
  <dc:creator>Administrator</dc:creator>
  <cp:lastModifiedBy>Admin</cp:lastModifiedBy>
  <cp:revision>5</cp:revision>
  <dcterms:created xsi:type="dcterms:W3CDTF">2006-08-16T00:00:00Z</dcterms:created>
  <dcterms:modified xsi:type="dcterms:W3CDTF">2023-12-27T13:49:42Z</dcterms:modified>
  <dc:identifier>DAFS1NYFwjE</dc:identifier>
</cp:coreProperties>
</file>