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4" r:id="rId2"/>
    <p:sldId id="276" r:id="rId3"/>
    <p:sldId id="301" r:id="rId4"/>
    <p:sldId id="256" r:id="rId5"/>
    <p:sldId id="305" r:id="rId6"/>
    <p:sldId id="307" r:id="rId7"/>
    <p:sldId id="309" r:id="rId8"/>
    <p:sldId id="310" r:id="rId9"/>
    <p:sldId id="311" r:id="rId10"/>
    <p:sldId id="278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287" r:id="rId21"/>
    <p:sldId id="288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22" r:id="rId31"/>
    <p:sldId id="277" r:id="rId32"/>
    <p:sldId id="257" r:id="rId33"/>
    <p:sldId id="284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82"/>
    <a:srgbClr val="CAE6D4"/>
    <a:srgbClr val="AD8EC0"/>
    <a:srgbClr val="9FD6D9"/>
    <a:srgbClr val="EBF5EF"/>
    <a:srgbClr val="F3EB45"/>
    <a:srgbClr val="97D5E3"/>
    <a:srgbClr val="E94E34"/>
    <a:srgbClr val="E94D47"/>
    <a:srgbClr val="F5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8" autoAdjust="0"/>
    <p:restoredTop sz="95748" autoAdjust="0"/>
  </p:normalViewPr>
  <p:slideViewPr>
    <p:cSldViewPr snapToGrid="0" showGuides="1">
      <p:cViewPr varScale="1">
        <p:scale>
          <a:sx n="82" d="100"/>
          <a:sy n="82" d="100"/>
        </p:scale>
        <p:origin x="1118" y="7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GDDP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Hải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Phòng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SDT: 936991280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0912402333.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189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64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14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926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769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611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13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SDT: )936991280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0912402333.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236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937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27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GDDP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Hải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Phòng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SDT: 936991280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0912402333.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164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73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33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084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GDDP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Hải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Phòng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SDT: 936991280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0912402333.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90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4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30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3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5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GDDP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Hải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Phòng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SDT: 936991280 </a:t>
            </a:r>
            <a:r>
              <a:rPr lang="en-US" altLang="zh-CN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altLang="zh-C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0912402333.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7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136" y="1596961"/>
            <a:ext cx="11397245" cy="201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0"/>
              </a:spcAft>
              <a:tabLst>
                <a:tab pos="577850" algn="l"/>
              </a:tabLst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 5 :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 THUẬT HÁT ĐÚM</a:t>
            </a:r>
            <a:endParaRPr lang="en-US" sz="2800" dirty="0">
              <a:solidFill>
                <a:srgbClr val="1C408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 THỦY NGUYÊN, THÀNH PHỐ HẢI PHÒNG</a:t>
            </a:r>
            <a:endParaRPr lang="en-US" sz="2800" dirty="0">
              <a:solidFill>
                <a:srgbClr val="1C4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6790" y="3246404"/>
            <a:ext cx="7183215" cy="4393612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7042" y1="47753" x2="64085" y2="51124"/>
                        <a14:foregroundMark x1="70070" y1="69663" x2="69718" y2="80899"/>
                        <a14:foregroundMark x1="81690" y1="56742" x2="82042" y2="73596"/>
                        <a14:foregroundMark x1="87676" y1="50562" x2="89085" y2="60674"/>
                        <a14:foregroundMark x1="39789" y1="48876" x2="39789" y2="73034"/>
                        <a14:foregroundMark x1="35915" y1="34270" x2="42958" y2="30899"/>
                        <a14:backgroundMark x1="9507" y1="3933" x2="99648" y2="28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09"/>
          <a:stretch/>
        </p:blipFill>
        <p:spPr>
          <a:xfrm rot="21319183">
            <a:off x="7474723" y="3167378"/>
            <a:ext cx="4134968" cy="2974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7042" y1="47753" x2="64085" y2="51124"/>
                        <a14:foregroundMark x1="70070" y1="69663" x2="69718" y2="80899"/>
                        <a14:foregroundMark x1="81690" y1="56742" x2="82042" y2="73596"/>
                        <a14:foregroundMark x1="87676" y1="50562" x2="89085" y2="60674"/>
                        <a14:foregroundMark x1="39789" y1="48876" x2="39789" y2="73034"/>
                        <a14:foregroundMark x1="35915" y1="34270" x2="42958" y2="30899"/>
                        <a14:backgroundMark x1="9507" y1="3933" x2="99648" y2="28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90"/>
          <a:stretch/>
        </p:blipFill>
        <p:spPr>
          <a:xfrm rot="1544070">
            <a:off x="2394221" y="1143035"/>
            <a:ext cx="1285977" cy="20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83181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1476397" y="1613342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49" y="250937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105" y="568535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3823" y="3256478"/>
            <a:ext cx="2596790" cy="3755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257" y="785440"/>
            <a:ext cx="7010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EM LÀM PHÓNG VIÊN.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532800" y="1806633"/>
            <a:ext cx="827816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0"/>
              </a:spcAft>
            </a:pPr>
            <a:r>
              <a:rPr lang="en-US" sz="3200" b="1" dirty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NGHỆ THUẬT HÁT ĐÚM – HUYỆN THỦY NGUYÊN</a:t>
            </a:r>
            <a:r>
              <a:rPr lang="en-US" sz="2400" dirty="0">
                <a:solidFill>
                  <a:srgbClr val="1C40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HẢI PHÒNG.</a:t>
            </a:r>
            <a:endParaRPr lang="en-US" sz="2400" dirty="0">
              <a:solidFill>
                <a:srgbClr val="1C4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8400" y="2943082"/>
            <a:ext cx="984359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98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1. NGUỒN GỐC CỦA HÁT ĐÚM</a:t>
            </a:r>
            <a:endParaRPr lang="en-US" sz="4800" dirty="0"/>
          </a:p>
        </p:txBody>
      </p:sp>
      <p:pic>
        <p:nvPicPr>
          <p:cNvPr id="7" name="Picture 6" descr="Phóng Sự Việt Nam Mới Nhất 2017: Hát Đúm ở Thủy Nguyên - YouTub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8" y="2366641"/>
            <a:ext cx="5024590" cy="3242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32513" y="2366641"/>
            <a:ext cx="5563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duyên</a:t>
            </a:r>
            <a:r>
              <a:rPr lang="en-US" sz="3600" dirty="0"/>
              <a:t>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xuân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lễ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/>
              <a:t>Xuất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tiên</a:t>
            </a:r>
            <a:r>
              <a:rPr lang="en-US" sz="3600" dirty="0"/>
              <a:t> ở </a:t>
            </a:r>
            <a:r>
              <a:rPr lang="en-US" sz="3600" dirty="0" err="1"/>
              <a:t>tổng</a:t>
            </a:r>
            <a:r>
              <a:rPr lang="en-US" sz="3600" dirty="0"/>
              <a:t> </a:t>
            </a:r>
            <a:r>
              <a:rPr lang="en-US" sz="3600" dirty="0" err="1"/>
              <a:t>Phục</a:t>
            </a:r>
            <a:r>
              <a:rPr lang="en-US" sz="3600" dirty="0"/>
              <a:t> ( </a:t>
            </a:r>
            <a:r>
              <a:rPr lang="en-US" sz="3600" dirty="0" err="1"/>
              <a:t>Phục</a:t>
            </a:r>
            <a:r>
              <a:rPr lang="en-US" sz="3600" dirty="0"/>
              <a:t> </a:t>
            </a:r>
            <a:r>
              <a:rPr lang="en-US" sz="3600" dirty="0" err="1"/>
              <a:t>Lễ</a:t>
            </a:r>
            <a:r>
              <a:rPr lang="en-US" sz="3600" dirty="0"/>
              <a:t>,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Lễ</a:t>
            </a:r>
            <a:r>
              <a:rPr lang="en-US" sz="3600" dirty="0"/>
              <a:t>, </a:t>
            </a:r>
            <a:r>
              <a:rPr lang="en-US" sz="3600" dirty="0" err="1"/>
              <a:t>Phả</a:t>
            </a:r>
            <a:r>
              <a:rPr lang="en-US" sz="3600" dirty="0"/>
              <a:t> </a:t>
            </a:r>
            <a:r>
              <a:rPr lang="en-US" sz="3600" dirty="0" err="1"/>
              <a:t>Lễ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04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8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2. ĐẶC ĐIỂM VÀ CÁC CHẶNG HÁT ĐÚM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733351" y="2248461"/>
            <a:ext cx="5031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/>
              <a:t>Trang</a:t>
            </a:r>
            <a:r>
              <a:rPr lang="en-US" sz="3600" b="1" dirty="0"/>
              <a:t> </a:t>
            </a:r>
            <a:r>
              <a:rPr lang="en-US" sz="3600" b="1" dirty="0" err="1"/>
              <a:t>Phục</a:t>
            </a:r>
            <a:r>
              <a:rPr lang="en-US" sz="3600" b="1" dirty="0"/>
              <a:t>: </a:t>
            </a:r>
            <a:r>
              <a:rPr lang="en-US" sz="3600" dirty="0"/>
              <a:t>Nam </a:t>
            </a:r>
            <a:r>
              <a:rPr lang="en-US" sz="3600" dirty="0" err="1"/>
              <a:t>Áo</a:t>
            </a:r>
            <a:r>
              <a:rPr lang="en-US" sz="3600" dirty="0"/>
              <a:t> </a:t>
            </a:r>
            <a:r>
              <a:rPr lang="en-US" sz="3600" dirty="0" err="1"/>
              <a:t>Lương</a:t>
            </a:r>
            <a:r>
              <a:rPr lang="en-US" sz="3600" dirty="0"/>
              <a:t> ( the </a:t>
            </a:r>
            <a:r>
              <a:rPr lang="en-US" sz="3600" dirty="0" err="1"/>
              <a:t>đen</a:t>
            </a:r>
            <a:r>
              <a:rPr lang="en-US" sz="3600" dirty="0"/>
              <a:t>) </a:t>
            </a:r>
            <a:r>
              <a:rPr lang="en-US" sz="3600" dirty="0" err="1"/>
              <a:t>quần</a:t>
            </a:r>
            <a:r>
              <a:rPr lang="en-US" sz="3600" dirty="0"/>
              <a:t> </a:t>
            </a:r>
            <a:r>
              <a:rPr lang="en-US" sz="3600" dirty="0" err="1"/>
              <a:t>trắng</a:t>
            </a:r>
            <a:r>
              <a:rPr lang="en-US" sz="3600" dirty="0"/>
              <a:t>,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đội</a:t>
            </a:r>
            <a:r>
              <a:rPr lang="en-US" sz="3600" dirty="0"/>
              <a:t> </a:t>
            </a:r>
            <a:r>
              <a:rPr lang="en-US" sz="3600" dirty="0" err="1"/>
              <a:t>khăn</a:t>
            </a:r>
            <a:r>
              <a:rPr lang="en-US" sz="3600" dirty="0"/>
              <a:t> </a:t>
            </a:r>
            <a:r>
              <a:rPr lang="en-US" sz="3600" dirty="0" err="1"/>
              <a:t>vấn</a:t>
            </a:r>
            <a:r>
              <a:rPr lang="en-US" sz="3600" dirty="0"/>
              <a:t> </a:t>
            </a:r>
            <a:r>
              <a:rPr lang="en-US" sz="3600" dirty="0" err="1"/>
              <a:t>đen</a:t>
            </a:r>
            <a:r>
              <a:rPr lang="en-US" sz="3600" dirty="0"/>
              <a:t>. </a:t>
            </a:r>
            <a:r>
              <a:rPr lang="en-US" sz="3600" dirty="0" err="1"/>
              <a:t>Nữ</a:t>
            </a:r>
            <a:r>
              <a:rPr lang="en-US" sz="3600" dirty="0"/>
              <a:t> </a:t>
            </a:r>
            <a:r>
              <a:rPr lang="en-US" sz="3600" dirty="0" err="1"/>
              <a:t>áo</a:t>
            </a:r>
            <a:r>
              <a:rPr lang="en-US" sz="3600" dirty="0"/>
              <a:t> </a:t>
            </a:r>
            <a:r>
              <a:rPr lang="en-US" sz="3600" dirty="0" err="1"/>
              <a:t>tứ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,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đội</a:t>
            </a:r>
            <a:r>
              <a:rPr lang="en-US" sz="3600" dirty="0"/>
              <a:t> </a:t>
            </a:r>
            <a:r>
              <a:rPr lang="en-US" sz="3600" dirty="0" err="1"/>
              <a:t>khăn</a:t>
            </a:r>
            <a:r>
              <a:rPr lang="en-US" sz="3600" dirty="0"/>
              <a:t> </a:t>
            </a:r>
            <a:r>
              <a:rPr lang="en-US" sz="3600" dirty="0" err="1"/>
              <a:t>mỏ</a:t>
            </a:r>
            <a:r>
              <a:rPr lang="en-US" sz="3600" dirty="0"/>
              <a:t> </a:t>
            </a:r>
            <a:r>
              <a:rPr lang="en-US" sz="3600" dirty="0" err="1"/>
              <a:t>quạ</a:t>
            </a:r>
            <a:r>
              <a:rPr lang="en-US" sz="36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3329" t="37932" r="11405" b="18559"/>
          <a:stretch/>
        </p:blipFill>
        <p:spPr>
          <a:xfrm>
            <a:off x="355186" y="1888901"/>
            <a:ext cx="6209731" cy="41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8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2. ĐẶC ĐIỂM VÀ CÁC CHẶNG HÁT ĐÚM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733351" y="2248461"/>
            <a:ext cx="5031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lệ</a:t>
            </a:r>
            <a:r>
              <a:rPr lang="en-US" sz="3600" b="1" dirty="0"/>
              <a:t> </a:t>
            </a:r>
            <a:r>
              <a:rPr lang="en-US" sz="3600" b="1" dirty="0" err="1"/>
              <a:t>khá</a:t>
            </a:r>
            <a:r>
              <a:rPr lang="en-US" sz="3600" b="1" dirty="0"/>
              <a:t> </a:t>
            </a:r>
            <a:r>
              <a:rPr lang="en-US" sz="3600" b="1" dirty="0" err="1"/>
              <a:t>chặt</a:t>
            </a:r>
            <a:r>
              <a:rPr lang="en-US" sz="3600" b="1" dirty="0"/>
              <a:t> </a:t>
            </a:r>
            <a:r>
              <a:rPr lang="en-US" sz="3600" b="1" dirty="0" err="1"/>
              <a:t>chẽ</a:t>
            </a:r>
            <a:r>
              <a:rPr lang="en-US" sz="3600" b="1" dirty="0"/>
              <a:t>: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tuổi</a:t>
            </a:r>
            <a:r>
              <a:rPr lang="en-US" sz="3600" dirty="0"/>
              <a:t>,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nam</a:t>
            </a:r>
            <a:r>
              <a:rPr lang="en-US" sz="3600" dirty="0"/>
              <a:t> </a:t>
            </a:r>
            <a:r>
              <a:rPr lang="en-US" sz="3600" dirty="0" err="1"/>
              <a:t>đứng</a:t>
            </a:r>
            <a:r>
              <a:rPr lang="en-US" sz="3600" dirty="0"/>
              <a:t> </a:t>
            </a:r>
            <a:r>
              <a:rPr lang="en-US" sz="3600" dirty="0" err="1"/>
              <a:t>riêng</a:t>
            </a:r>
            <a:r>
              <a:rPr lang="en-US" sz="3600" dirty="0"/>
              <a:t>, </a:t>
            </a:r>
            <a:r>
              <a:rPr lang="en-US" sz="3600" dirty="0" err="1"/>
              <a:t>nữ</a:t>
            </a:r>
            <a:r>
              <a:rPr lang="en-US" sz="3600" dirty="0"/>
              <a:t> </a:t>
            </a:r>
            <a:r>
              <a:rPr lang="en-US" sz="3600" dirty="0" err="1"/>
              <a:t>đứng</a:t>
            </a:r>
            <a:r>
              <a:rPr lang="en-US" sz="3600" dirty="0"/>
              <a:t> </a:t>
            </a:r>
            <a:r>
              <a:rPr lang="en-US" sz="3600" dirty="0" err="1"/>
              <a:t>riêng</a:t>
            </a:r>
            <a:r>
              <a:rPr lang="en-US" sz="3600" dirty="0"/>
              <a:t>.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họ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3329" t="37932" r="11405" b="18559"/>
          <a:stretch/>
        </p:blipFill>
        <p:spPr>
          <a:xfrm>
            <a:off x="355186" y="1888901"/>
            <a:ext cx="6209731" cy="41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8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2. ĐẶC ĐIỂM VÀ CÁC CHẶNG HÁT ĐÚM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733351" y="2248461"/>
            <a:ext cx="503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/>
              <a:t>Giai</a:t>
            </a:r>
            <a:r>
              <a:rPr lang="en-US" sz="3600" dirty="0"/>
              <a:t> </a:t>
            </a:r>
            <a:r>
              <a:rPr lang="en-US" sz="3600" dirty="0" err="1"/>
              <a:t>điệu</a:t>
            </a:r>
            <a:r>
              <a:rPr lang="en-US" sz="3600" dirty="0"/>
              <a:t>: </a:t>
            </a:r>
            <a:r>
              <a:rPr lang="en-US" sz="3600" dirty="0" err="1"/>
              <a:t>Dân</a:t>
            </a:r>
            <a:r>
              <a:rPr lang="en-US" sz="3600" dirty="0"/>
              <a:t> ca.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3329" t="37932" r="11405" b="18559"/>
          <a:stretch/>
        </p:blipFill>
        <p:spPr>
          <a:xfrm>
            <a:off x="355186" y="1888901"/>
            <a:ext cx="6209731" cy="4100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3350" y="3119742"/>
            <a:ext cx="5031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ca</a:t>
            </a:r>
            <a:r>
              <a:rPr lang="en-US" sz="3600" dirty="0"/>
              <a:t>: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lục</a:t>
            </a:r>
            <a:r>
              <a:rPr lang="en-US" sz="3600" dirty="0"/>
              <a:t> </a:t>
            </a:r>
            <a:r>
              <a:rPr lang="en-US" sz="3600" dirty="0" err="1"/>
              <a:t>bát</a:t>
            </a:r>
            <a:r>
              <a:rPr lang="en-US" sz="3600" dirty="0"/>
              <a:t>, song </a:t>
            </a:r>
            <a:r>
              <a:rPr lang="en-US" sz="3600" dirty="0" err="1"/>
              <a:t>thất</a:t>
            </a:r>
            <a:r>
              <a:rPr lang="en-US" sz="3600" dirty="0"/>
              <a:t> </a:t>
            </a:r>
            <a:r>
              <a:rPr lang="en-US" sz="3600" dirty="0" err="1"/>
              <a:t>lục</a:t>
            </a:r>
            <a:r>
              <a:rPr lang="en-US" sz="3600" dirty="0"/>
              <a:t> </a:t>
            </a:r>
            <a:r>
              <a:rPr lang="en-US" sz="3600" dirty="0" err="1"/>
              <a:t>bát</a:t>
            </a:r>
            <a:r>
              <a:rPr lang="en-US" sz="36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phú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8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8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2. ĐẶC ĐIỂM VÀ CÁC CHẶNG HÁT ĐÚM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33898" y="1810156"/>
            <a:ext cx="10148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cuộc</a:t>
            </a:r>
            <a:r>
              <a:rPr lang="en-US" sz="3600" b="1" dirty="0"/>
              <a:t> </a:t>
            </a:r>
            <a:r>
              <a:rPr lang="en-US" sz="3600" b="1" dirty="0" err="1"/>
              <a:t>hát</a:t>
            </a:r>
            <a:r>
              <a:rPr lang="en-US" sz="3600" b="1" dirty="0"/>
              <a:t> </a:t>
            </a:r>
            <a:r>
              <a:rPr lang="en-US" sz="3600" b="1" dirty="0" err="1"/>
              <a:t>đúm</a:t>
            </a:r>
            <a:r>
              <a:rPr lang="en-US" sz="3600" b="1" dirty="0"/>
              <a:t> </a:t>
            </a:r>
            <a:r>
              <a:rPr lang="en-US" sz="3600" b="1" dirty="0" err="1"/>
              <a:t>thường</a:t>
            </a:r>
            <a:r>
              <a:rPr lang="en-US" sz="3600" b="1" dirty="0"/>
              <a:t> </a:t>
            </a:r>
            <a:r>
              <a:rPr lang="en-US" sz="3600" b="1" dirty="0" err="1"/>
              <a:t>gồm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chặng</a:t>
            </a:r>
            <a:r>
              <a:rPr lang="en-US" sz="3600" b="1" dirty="0"/>
              <a:t>: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chào</a:t>
            </a:r>
            <a:r>
              <a:rPr lang="en-US" sz="3600" dirty="0"/>
              <a:t> (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quen</a:t>
            </a:r>
            <a:r>
              <a:rPr lang="en-US" sz="3600" dirty="0"/>
              <a:t>).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thăn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, </a:t>
            </a:r>
            <a:r>
              <a:rPr lang="en-US" sz="3600" dirty="0" err="1"/>
              <a:t>mời</a:t>
            </a:r>
            <a:r>
              <a:rPr lang="en-US" sz="3600" dirty="0"/>
              <a:t>.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/ </a:t>
            </a:r>
            <a:r>
              <a:rPr lang="en-US" sz="3600" dirty="0" err="1"/>
              <a:t>giảng</a:t>
            </a:r>
            <a:r>
              <a:rPr lang="en-US" sz="3600" dirty="0"/>
              <a:t>.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họa</a:t>
            </a:r>
            <a:r>
              <a:rPr lang="en-US" sz="3600" dirty="0"/>
              <a:t>/</a:t>
            </a:r>
            <a:r>
              <a:rPr lang="en-US" sz="3600" dirty="0" err="1"/>
              <a:t>ví</a:t>
            </a:r>
            <a:endParaRPr lang="en-US" sz="3600" dirty="0"/>
          </a:p>
          <a:p>
            <a:r>
              <a:rPr lang="en-US" sz="3600" dirty="0"/>
              <a:t>+ </a:t>
            </a:r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huê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.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hẹn</a:t>
            </a:r>
            <a:r>
              <a:rPr lang="en-US" sz="3600" dirty="0"/>
              <a:t>, chia </a:t>
            </a:r>
            <a:r>
              <a:rPr lang="en-US" sz="3600" dirty="0" err="1"/>
              <a:t>tay</a:t>
            </a:r>
            <a:r>
              <a:rPr lang="en-US" sz="36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035" y="2614541"/>
            <a:ext cx="4703494" cy="3129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39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19" y="207206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7" y="390353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994" y="548995"/>
            <a:ext cx="10017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3. Ý NGHĨA CỦA HÁT ĐÚM VÀ </a:t>
            </a:r>
          </a:p>
          <a:p>
            <a:pPr algn="ctr"/>
            <a:r>
              <a:rPr lang="en-US" sz="3600" b="1" dirty="0"/>
              <a:t>VIỆC BẢO TỒN HÁT ĐÚM Ở THỦY NGUYÊN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5492" y="1996000"/>
            <a:ext cx="71372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/>
              <a:t>Ý NGHĨA: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Giáo</a:t>
            </a:r>
            <a:r>
              <a:rPr lang="en-US" sz="3600" dirty="0"/>
              <a:t> </a:t>
            </a:r>
            <a:r>
              <a:rPr lang="en-US" sz="3600" dirty="0" err="1"/>
              <a:t>dục</a:t>
            </a:r>
            <a:r>
              <a:rPr lang="en-US" sz="3600" dirty="0"/>
              <a:t> </a:t>
            </a:r>
            <a:r>
              <a:rPr lang="en-US" sz="3600" dirty="0" err="1"/>
              <a:t>truyền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</a:t>
            </a:r>
            <a:r>
              <a:rPr lang="en-US" sz="3600" dirty="0" err="1"/>
              <a:t>uống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nhớ</a:t>
            </a:r>
            <a:r>
              <a:rPr lang="en-US" sz="3600" dirty="0"/>
              <a:t> </a:t>
            </a:r>
            <a:r>
              <a:rPr lang="en-US" sz="3600" dirty="0" err="1"/>
              <a:t>nguồn</a:t>
            </a:r>
            <a:r>
              <a:rPr lang="en-US" sz="3600" dirty="0"/>
              <a:t>.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nét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biển</a:t>
            </a:r>
            <a:r>
              <a:rPr lang="en-US" sz="36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9315" t="20272" r="14399" b="40208"/>
          <a:stretch/>
        </p:blipFill>
        <p:spPr>
          <a:xfrm>
            <a:off x="7642746" y="2013986"/>
            <a:ext cx="4369659" cy="38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19" y="207206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7" y="390353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994" y="423620"/>
            <a:ext cx="10017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3. Ý NGHĨA CỦA HÁT ĐÚM VÀ </a:t>
            </a:r>
          </a:p>
          <a:p>
            <a:pPr algn="ctr"/>
            <a:r>
              <a:rPr lang="en-US" sz="3600" b="1" dirty="0"/>
              <a:t>VIỆC BẢO TỒN HÁT ĐÚM Ở THỦY NGUYÊN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9743" y="1907965"/>
            <a:ext cx="5898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Bảo</a:t>
            </a:r>
            <a:r>
              <a:rPr lang="en-US" sz="3600" b="1" dirty="0"/>
              <a:t> </a:t>
            </a:r>
            <a:r>
              <a:rPr lang="en-US" sz="3600" b="1" dirty="0" err="1"/>
              <a:t>tồn</a:t>
            </a:r>
            <a:r>
              <a:rPr lang="en-US" sz="3600" b="1" dirty="0"/>
              <a:t>:</a:t>
            </a:r>
          </a:p>
          <a:p>
            <a:pPr marL="571500" indent="-571500">
              <a:buFontTx/>
              <a:buChar char="-"/>
            </a:pPr>
            <a:r>
              <a:rPr lang="en-US" sz="3600" dirty="0" err="1"/>
              <a:t>Xây</a:t>
            </a:r>
            <a:r>
              <a:rPr lang="en-US" sz="3600" dirty="0"/>
              <a:t> </a:t>
            </a:r>
            <a:r>
              <a:rPr lang="en-US" sz="3600" dirty="0" err="1"/>
              <a:t>dựng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endParaRPr lang="en-US" sz="3600" dirty="0"/>
          </a:p>
          <a:p>
            <a:pPr marL="571500" indent="-571500">
              <a:buFontTx/>
              <a:buChar char="-"/>
            </a:pP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r>
              <a:rPr lang="en-US" sz="3600" dirty="0"/>
              <a:t> </a:t>
            </a:r>
            <a:r>
              <a:rPr lang="en-US" sz="3600" dirty="0" err="1"/>
              <a:t>bộ</a:t>
            </a:r>
            <a:r>
              <a:rPr lang="en-US" sz="3600" dirty="0"/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mới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giai</a:t>
            </a:r>
            <a:r>
              <a:rPr lang="en-US" sz="3600" dirty="0"/>
              <a:t> </a:t>
            </a:r>
            <a:r>
              <a:rPr lang="en-US" sz="3600" dirty="0" err="1"/>
              <a:t>điệu</a:t>
            </a:r>
            <a:r>
              <a:rPr lang="en-US" sz="3600" dirty="0"/>
              <a:t> </a:t>
            </a:r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xưa</a:t>
            </a:r>
            <a:r>
              <a:rPr lang="en-US" sz="36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9696" t="65106" r="15573" b="2858"/>
          <a:stretch/>
        </p:blipFill>
        <p:spPr>
          <a:xfrm>
            <a:off x="6694133" y="1855741"/>
            <a:ext cx="5288601" cy="36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628">
            <a:off x="6878329" y="1271194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0"/>
          <p:cNvSpPr txBox="1"/>
          <p:nvPr/>
        </p:nvSpPr>
        <p:spPr>
          <a:xfrm rot="20581628">
            <a:off x="7739397" y="2055695"/>
            <a:ext cx="1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 rot="20723261">
            <a:off x="6485383" y="3038088"/>
            <a:ext cx="4154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accent1">
                    <a:lumMod val="75000"/>
                  </a:schemeClr>
                </a:solidFill>
              </a:rPr>
              <a:t>LUYỆN TẬP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772835" y="3969958"/>
            <a:ext cx="4409979" cy="30292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58651" y="346251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824607" y="5381468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6164314" y="439428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1201541" y="4439337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6104" y="1752898"/>
            <a:ext cx="6468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C40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NHỮNG NỐT NHẠC XINH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6526" y="2597088"/>
            <a:ext cx="7780478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Đúm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qua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10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. (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giơ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quyền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).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“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tồn</a:t>
            </a:r>
            <a:r>
              <a:rPr lang="en-US" sz="2800" dirty="0"/>
              <a:t> di </a:t>
            </a:r>
            <a:r>
              <a:rPr lang="en-US" sz="2800" dirty="0" err="1"/>
              <a:t>sản</a:t>
            </a:r>
            <a:r>
              <a:rPr lang="en-US" sz="2800" dirty="0"/>
              <a:t>”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thưởng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ban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59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628">
            <a:off x="6878329" y="1271194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0"/>
          <p:cNvSpPr txBox="1"/>
          <p:nvPr/>
        </p:nvSpPr>
        <p:spPr>
          <a:xfrm rot="20581628">
            <a:off x="7739397" y="2055695"/>
            <a:ext cx="1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 rot="20723261">
            <a:off x="6402183" y="3038088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818713" y="2758889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6640794" y="2758889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818713" y="418192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40794" y="416304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30712" y="3385893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15134" y="4744361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42" y="4609521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42" y="3283308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75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510515" y="855362"/>
            <a:ext cx="10994359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920986" y="417244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6612438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920986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43842" y="4601199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40440" y="2961217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325826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74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907908" y="4093709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937026" y="2653658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Nam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comle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30764" y="4522461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787145" y="3545531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99" y="3395316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2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234529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234529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Di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Di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657385" y="3086704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826598" y="3015323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14" y="4869128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77" y="4662419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835068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759181" y="4556380"/>
            <a:ext cx="10673637" cy="8803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/>
              <a:t>di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phi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quốc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759179" y="3524088"/>
            <a:ext cx="10705577" cy="7899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/>
              <a:t>di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phi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phố</a:t>
            </a:r>
            <a:r>
              <a:rPr lang="en-US" sz="3200" dirty="0"/>
              <a:t>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759179" y="2412307"/>
            <a:ext cx="10645282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/>
              <a:t>di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phi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huyện</a:t>
            </a:r>
            <a:r>
              <a:rPr lang="en-US" sz="3200" dirty="0"/>
              <a:t>.  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759179" y="5537444"/>
            <a:ext cx="10705576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/>
              <a:t>di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phi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682201" y="4674135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742651" y="5705691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51" y="257458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04" y="359504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57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190077" y="4128913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19007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632007" y="4890941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25" y="3182371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66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920136" y="1003265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306794" y="263115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306794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29650" y="3059907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798086" y="3386696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2" y="4662419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63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504293" y="831756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730824" y="5113608"/>
            <a:ext cx="10673637" cy="8803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759179" y="2300281"/>
            <a:ext cx="10705577" cy="7899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759179" y="3308838"/>
            <a:ext cx="10645282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759180" y="4214350"/>
            <a:ext cx="10705576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C.ca ngợi cảnh đẹp quê hương đất nước.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740608" y="5208055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831129" y="3509682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043" y="4359766"/>
            <a:ext cx="509775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04" y="237123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0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306794" y="414029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306794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3115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29650" y="4569049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2" y="3182371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3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95534" y="47380"/>
            <a:ext cx="12287534" cy="3505448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</a:rPr>
              <a:t>Bên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hát</a:t>
            </a:r>
            <a:r>
              <a:rPr lang="vi-VN" sz="3600" dirty="0">
                <a:solidFill>
                  <a:srgbClr val="FF0000"/>
                </a:solidFill>
              </a:rPr>
              <a:t>"</a:t>
            </a:r>
            <a:r>
              <a:rPr lang="vi-VN" sz="3600" i="1" dirty="0">
                <a:solidFill>
                  <a:srgbClr val="FF0000"/>
                </a:solidFill>
              </a:rPr>
              <a:t>Tam sơn, tứ hải, nhất phần điền/ Chàng mà giải được, em liền theo không</a:t>
            </a:r>
            <a:r>
              <a:rPr lang="vi-VN" sz="3600" dirty="0">
                <a:solidFill>
                  <a:srgbClr val="FF0000"/>
                </a:solidFill>
              </a:rPr>
              <a:t>?"</a:t>
            </a:r>
          </a:p>
          <a:p>
            <a:r>
              <a:rPr lang="vi-VN" sz="3600" dirty="0">
                <a:solidFill>
                  <a:srgbClr val="FF0000"/>
                </a:solidFill>
              </a:rPr>
              <a:t>Bên trai hát "</a:t>
            </a:r>
            <a:r>
              <a:rPr lang="vi-VN" sz="3600" i="1" dirty="0">
                <a:solidFill>
                  <a:srgbClr val="FF0000"/>
                </a:solidFill>
              </a:rPr>
              <a:t>Tam sơn là núi, tứ hải là sông/ Nhất phần điền là ruộng, theo không là nàng"'</a:t>
            </a:r>
            <a:r>
              <a:rPr lang="vi-VN" sz="3600" b="1" i="1" dirty="0">
                <a:solidFill>
                  <a:srgbClr val="FF0000"/>
                </a:solidFill>
              </a:rPr>
              <a:t>.</a:t>
            </a:r>
            <a:r>
              <a:rPr lang="en-US" sz="3600" b="1" i="1" dirty="0">
                <a:solidFill>
                  <a:srgbClr val="FF0000"/>
                </a:solidFill>
              </a:rPr>
              <a:t>” </a:t>
            </a:r>
            <a:r>
              <a:rPr lang="en-US" sz="3600" b="1" i="1" dirty="0" err="1">
                <a:solidFill>
                  <a:srgbClr val="FF0000"/>
                </a:solidFill>
              </a:rPr>
              <a:t>thuộc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chặng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nào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trong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một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hát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Đúm</a:t>
            </a:r>
            <a:r>
              <a:rPr lang="en-US" sz="3600" b="1" i="1" dirty="0">
                <a:solidFill>
                  <a:srgbClr val="FF0000"/>
                </a:solidFill>
              </a:rPr>
              <a:t>?</a:t>
            </a:r>
            <a:endParaRPr lang="en-US" alt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6359651" y="5280554"/>
            <a:ext cx="4789206" cy="11350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062292" y="52517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359651" y="3744751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1088429" y="3815978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474471" y="5350437"/>
            <a:ext cx="663853" cy="4976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213527" y="3619134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78" y="3913730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78" y="5449822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5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598" y="1592850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2800" y="2640606"/>
            <a:ext cx="7988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1"/>
                </a:solidFill>
                <a:effectLst/>
              </a:rPr>
              <a:t>NHÌN HÌNH ĐOÁN CHỮ</a:t>
            </a:r>
          </a:p>
        </p:txBody>
      </p:sp>
    </p:spTree>
    <p:extLst>
      <p:ext uri="{BB962C8B-B14F-4D97-AF65-F5344CB8AC3E}">
        <p14:creationId xmlns:p14="http://schemas.microsoft.com/office/powerpoint/2010/main" val="766104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628">
            <a:off x="6878329" y="1271194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0"/>
          <p:cNvSpPr txBox="1"/>
          <p:nvPr/>
        </p:nvSpPr>
        <p:spPr>
          <a:xfrm rot="20581628">
            <a:off x="7739397" y="2055695"/>
            <a:ext cx="1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 rot="20723261">
            <a:off x="6613786" y="3038088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9071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66074" y="1901640"/>
            <a:ext cx="6553341" cy="396541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j-lt"/>
                <a:ea typeface="义启嘟嘟体" pitchFamily="2" charset="-128"/>
                <a:cs typeface="义启嘟嘟体" pitchFamily="2" charset="-128"/>
              </a:rPr>
              <a:t>â</a:t>
            </a:r>
            <a:endParaRPr lang="zh-CN" altLang="en-US" sz="2000"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03" y="-110320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15755" y="3807148"/>
            <a:ext cx="1895912" cy="2743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90" y="2367452"/>
            <a:ext cx="689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TẬP LÀM NGHỆ NHÂN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72EB7BA7-E84B-BC4C-BA77-1F1609814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111" y="186271"/>
            <a:ext cx="1565195" cy="156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7900" y="1197365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NHIỆM VỤ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332" y="3417360"/>
            <a:ext cx="5796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endParaRPr lang="en-US" sz="2800" dirty="0"/>
          </a:p>
          <a:p>
            <a:pPr lvl="0"/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endParaRPr lang="en-US" sz="2800" dirty="0"/>
          </a:p>
          <a:p>
            <a:pPr lvl="0"/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lối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6357820" y="-8059"/>
            <a:ext cx="5936776" cy="68548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611370" y="-46634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2"/>
          <p:cNvSpPr/>
          <p:nvPr/>
        </p:nvSpPr>
        <p:spPr>
          <a:xfrm>
            <a:off x="366074" y="1901640"/>
            <a:ext cx="6553341" cy="396541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j-lt"/>
                <a:ea typeface="义启嘟嘟体" pitchFamily="2" charset="-128"/>
                <a:cs typeface="义启嘟嘟体" pitchFamily="2" charset="-128"/>
              </a:rPr>
              <a:t>â</a:t>
            </a:r>
            <a:endParaRPr lang="zh-CN" altLang="en-US" sz="2000"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90" y="2367452"/>
            <a:ext cx="689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TẬP LÀM NGHỆ NHÂN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901" y="101760"/>
            <a:ext cx="2405651" cy="18607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212" y="953135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44" y="3687633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849845" y="4312264"/>
            <a:ext cx="4548223" cy="312417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03" y="-110320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428519" y="1003911"/>
            <a:ext cx="171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NHIỆM VỤ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3419" y="3397528"/>
            <a:ext cx="426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endParaRPr lang="en-US" sz="2800" dirty="0"/>
          </a:p>
        </p:txBody>
      </p:sp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72EB7BA7-E84B-BC4C-BA77-1F1609814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07" y="708229"/>
            <a:ext cx="6773388" cy="67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43109B6-1D7F-DA42-B79E-84F5AF5D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10" y="1951370"/>
            <a:ext cx="406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1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807" y="1707474"/>
            <a:ext cx="6796433" cy="3819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092" y="1679000"/>
            <a:ext cx="6940665" cy="3904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440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395" y="1735846"/>
            <a:ext cx="5822476" cy="3790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7399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HátTuồng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uồng - Từ điển W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90" y="1916562"/>
            <a:ext cx="51435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4857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90" y="1744011"/>
            <a:ext cx="6454646" cy="353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0068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628">
            <a:off x="6878329" y="1271194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0"/>
          <p:cNvSpPr txBox="1"/>
          <p:nvPr/>
        </p:nvSpPr>
        <p:spPr>
          <a:xfrm rot="20581628">
            <a:off x="7739397" y="2055695"/>
            <a:ext cx="1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sp>
        <p:nvSpPr>
          <p:cNvPr id="29" name="TextBox 28"/>
          <p:cNvSpPr txBox="1"/>
          <p:nvPr/>
        </p:nvSpPr>
        <p:spPr>
          <a:xfrm rot="20723261">
            <a:off x="6536837" y="3038088"/>
            <a:ext cx="405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316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1206</Words>
  <Application>Microsoft Office PowerPoint</Application>
  <PresentationFormat>Widescreen</PresentationFormat>
  <Paragraphs>155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等线</vt:lpstr>
      <vt:lpstr>宋体</vt:lpstr>
      <vt:lpstr>Arial</vt:lpstr>
      <vt:lpstr>Calibri</vt:lpstr>
      <vt:lpstr>Times New Roman</vt:lpstr>
      <vt:lpstr>义启嘟嘟体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Administrator</cp:lastModifiedBy>
  <cp:revision>183</cp:revision>
  <dcterms:created xsi:type="dcterms:W3CDTF">2017-05-23T12:09:32Z</dcterms:created>
  <dcterms:modified xsi:type="dcterms:W3CDTF">2026-01-22T03:39:30Z</dcterms:modified>
</cp:coreProperties>
</file>