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18288000" cy="10287000"/>
  <p:notesSz cx="6858000" cy="9144000"/>
  <p:embeddedFontLst>
    <p:embeddedFont>
      <p:font typeface="#9Slide05 Aphrodite Pro" panose="020B0604020202020204" charset="-93"/>
      <p:regular r:id="rId38"/>
    </p:embeddedFont>
    <p:embeddedFont>
      <p:font typeface="#9Slide05 VL Fadilla" panose="020B0604020202020204" charset="-93"/>
      <p:regular r:id="rId39"/>
    </p:embeddedFont>
    <p:embeddedFont>
      <p:font typeface="#9Slide07 SFU Blackout" panose="020B0604020202020204" charset="-93"/>
      <p:regular r:id="rId40"/>
    </p:embeddedFont>
    <p:embeddedFont>
      <p:font typeface="#9Slide07 SVNUT Triumph Press" panose="020B0604020202020204" charset="0"/>
      <p:regular r:id="rId41"/>
    </p:embeddedFont>
    <p:embeddedFont>
      <p:font typeface="Fraunces Bold" panose="020B0604020202020204" charset="-93"/>
      <p:regular r:id="rId42"/>
    </p:embeddedFont>
    <p:embeddedFont>
      <p:font typeface="Roboto Condensed" panose="02000000000000000000" pitchFamily="2" charset="0"/>
      <p:regular r:id="rId43"/>
      <p:italic r:id="rId44"/>
      <p:boldItalic r:id="rId45"/>
    </p:embeddedFont>
    <p:embeddedFont>
      <p:font typeface="Roboto Condensed Bold" panose="02000000000000000000" charset="0"/>
      <p:regular r:id="rId46"/>
    </p:embeddedFont>
    <p:embeddedFont>
      <p:font typeface="Roboto Condensed Bold Italics" panose="020B0604020202020204" charset="0"/>
      <p:regular r:id="rId47"/>
    </p:embeddedFont>
    <p:embeddedFont>
      <p:font typeface="Roboto Condensed Italics"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22" autoAdjust="0"/>
  </p:normalViewPr>
  <p:slideViewPr>
    <p:cSldViewPr>
      <p:cViewPr varScale="1">
        <p:scale>
          <a:sx n="52" d="100"/>
          <a:sy n="52" d="100"/>
        </p:scale>
        <p:origin x="8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8.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9.png"/><Relationship Id="rId9" Type="http://schemas.openxmlformats.org/officeDocument/2006/relationships/image" Target="../media/image3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3.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3.sv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49" r="-6250"/>
            </a:stretch>
          </a:blipFill>
        </p:spPr>
        <p:txBody>
          <a:bodyPr/>
          <a:lstStyle/>
          <a:p>
            <a:endParaRPr lang="en-US"/>
          </a:p>
        </p:txBody>
      </p:sp>
      <p:sp>
        <p:nvSpPr>
          <p:cNvPr id="3" name="Freeform 3"/>
          <p:cNvSpPr/>
          <p:nvPr/>
        </p:nvSpPr>
        <p:spPr>
          <a:xfrm>
            <a:off x="9776945" y="0"/>
            <a:ext cx="13329855" cy="11083845"/>
          </a:xfrm>
          <a:custGeom>
            <a:avLst/>
            <a:gdLst/>
            <a:ahLst/>
            <a:cxnLst/>
            <a:rect l="l" t="t" r="r" b="b"/>
            <a:pathLst>
              <a:path w="13329855" h="11083845">
                <a:moveTo>
                  <a:pt x="0" y="0"/>
                </a:moveTo>
                <a:lnTo>
                  <a:pt x="13329855" y="0"/>
                </a:lnTo>
                <a:lnTo>
                  <a:pt x="13329855" y="11083845"/>
                </a:lnTo>
                <a:lnTo>
                  <a:pt x="0" y="11083845"/>
                </a:lnTo>
                <a:lnTo>
                  <a:pt x="0" y="0"/>
                </a:lnTo>
                <a:close/>
              </a:path>
            </a:pathLst>
          </a:custGeom>
          <a:blipFill>
            <a:blip r:embed="rId3"/>
            <a:stretch>
              <a:fillRect t="-986" r="-4680" b="-1026"/>
            </a:stretch>
          </a:blipFill>
        </p:spPr>
        <p:txBody>
          <a:bodyPr/>
          <a:lstStyle/>
          <a:p>
            <a:endParaRPr lang="en-US"/>
          </a:p>
        </p:txBody>
      </p:sp>
      <p:sp>
        <p:nvSpPr>
          <p:cNvPr id="5" name="Freeform 5"/>
          <p:cNvSpPr/>
          <p:nvPr/>
        </p:nvSpPr>
        <p:spPr>
          <a:xfrm>
            <a:off x="11726326" y="-5361708"/>
            <a:ext cx="9431094" cy="9557567"/>
          </a:xfrm>
          <a:custGeom>
            <a:avLst/>
            <a:gdLst/>
            <a:ahLst/>
            <a:cxnLst/>
            <a:rect l="l" t="t" r="r" b="b"/>
            <a:pathLst>
              <a:path w="9431094" h="9557567">
                <a:moveTo>
                  <a:pt x="0" y="0"/>
                </a:moveTo>
                <a:lnTo>
                  <a:pt x="9431094" y="0"/>
                </a:lnTo>
                <a:lnTo>
                  <a:pt x="9431094" y="9557567"/>
                </a:lnTo>
                <a:lnTo>
                  <a:pt x="0" y="9557567"/>
                </a:lnTo>
                <a:lnTo>
                  <a:pt x="0" y="0"/>
                </a:lnTo>
                <a:close/>
              </a:path>
            </a:pathLst>
          </a:custGeom>
          <a:blipFill>
            <a:blip r:embed="rId4"/>
            <a:stretch>
              <a:fillRect l="-1340"/>
            </a:stretch>
          </a:blipFill>
        </p:spPr>
        <p:txBody>
          <a:bodyPr/>
          <a:lstStyle/>
          <a:p>
            <a:endParaRPr lang="en-US"/>
          </a:p>
        </p:txBody>
      </p:sp>
      <p:sp>
        <p:nvSpPr>
          <p:cNvPr id="6" name="Freeform 6"/>
          <p:cNvSpPr/>
          <p:nvPr/>
        </p:nvSpPr>
        <p:spPr>
          <a:xfrm>
            <a:off x="9144000" y="4195859"/>
            <a:ext cx="14325600" cy="6104751"/>
          </a:xfrm>
          <a:custGeom>
            <a:avLst/>
            <a:gdLst/>
            <a:ahLst/>
            <a:cxnLst/>
            <a:rect l="l" t="t" r="r" b="b"/>
            <a:pathLst>
              <a:path w="11656917" h="6104751">
                <a:moveTo>
                  <a:pt x="0" y="0"/>
                </a:moveTo>
                <a:lnTo>
                  <a:pt x="11656917" y="0"/>
                </a:lnTo>
                <a:lnTo>
                  <a:pt x="11656917" y="6104751"/>
                </a:lnTo>
                <a:lnTo>
                  <a:pt x="0" y="6104751"/>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1028700" y="2800180"/>
            <a:ext cx="8845632" cy="1236345"/>
          </a:xfrm>
          <a:prstGeom prst="rect">
            <a:avLst/>
          </a:prstGeom>
        </p:spPr>
        <p:txBody>
          <a:bodyPr lIns="0" tIns="0" rIns="0" bIns="0" rtlCol="0" anchor="t">
            <a:spAutoFit/>
          </a:bodyPr>
          <a:lstStyle/>
          <a:p>
            <a:pPr algn="l">
              <a:lnSpc>
                <a:spcPts val="9840"/>
              </a:lnSpc>
            </a:pPr>
            <a:r>
              <a:rPr lang="en-US" sz="8000">
                <a:solidFill>
                  <a:srgbClr val="9B4922"/>
                </a:solidFill>
                <a:latin typeface="Fraunces Bold"/>
              </a:rPr>
              <a:t>1. KHỞI ĐỘNG</a:t>
            </a:r>
          </a:p>
        </p:txBody>
      </p:sp>
      <p:sp>
        <p:nvSpPr>
          <p:cNvPr id="8" name="TextBox 8"/>
          <p:cNvSpPr txBox="1"/>
          <p:nvPr/>
        </p:nvSpPr>
        <p:spPr>
          <a:xfrm>
            <a:off x="1028700" y="4337876"/>
            <a:ext cx="8115300" cy="3541347"/>
          </a:xfrm>
          <a:prstGeom prst="rect">
            <a:avLst/>
          </a:prstGeom>
        </p:spPr>
        <p:txBody>
          <a:bodyPr lIns="0" tIns="0" rIns="0" bIns="0" rtlCol="0" anchor="t">
            <a:spAutoFit/>
          </a:bodyPr>
          <a:lstStyle/>
          <a:p>
            <a:pPr algn="just">
              <a:lnSpc>
                <a:spcPts val="7064"/>
              </a:lnSpc>
            </a:pPr>
            <a:r>
              <a:rPr lang="en-US" sz="4499">
                <a:solidFill>
                  <a:srgbClr val="343434"/>
                </a:solidFill>
                <a:latin typeface="Roboto Condensed"/>
              </a:rPr>
              <a:t>Quan sát bức tranh sau đây, chia sẻ suy nghĩ của em về quan niệm “Cách nhìn khác – Suy nghĩ khác”.</a:t>
            </a:r>
          </a:p>
          <a:p>
            <a:pPr algn="just">
              <a:lnSpc>
                <a:spcPts val="7065"/>
              </a:lnSpc>
            </a:pPr>
            <a:endParaRPr lang="en-US" sz="4499">
              <a:solidFill>
                <a:srgbClr val="343434"/>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2" t="-22303" r="-5634" b="-25468"/>
            </a:stretch>
          </a:blipFill>
        </p:spPr>
        <p:txBody>
          <a:bodyPr/>
          <a:lstStyle/>
          <a:p>
            <a:endParaRPr lang="en-US"/>
          </a:p>
        </p:txBody>
      </p:sp>
      <p:sp>
        <p:nvSpPr>
          <p:cNvPr id="3" name="Freeform 3"/>
          <p:cNvSpPr/>
          <p:nvPr/>
        </p:nvSpPr>
        <p:spPr>
          <a:xfrm rot="-160192">
            <a:off x="1657303" y="-186917"/>
            <a:ext cx="13390626" cy="11817228"/>
          </a:xfrm>
          <a:custGeom>
            <a:avLst/>
            <a:gdLst/>
            <a:ahLst/>
            <a:cxnLst/>
            <a:rect l="l" t="t" r="r" b="b"/>
            <a:pathLst>
              <a:path w="13390626" h="11817228">
                <a:moveTo>
                  <a:pt x="0" y="0"/>
                </a:moveTo>
                <a:lnTo>
                  <a:pt x="13390626" y="0"/>
                </a:lnTo>
                <a:lnTo>
                  <a:pt x="13390626" y="11817228"/>
                </a:lnTo>
                <a:lnTo>
                  <a:pt x="0" y="11817228"/>
                </a:lnTo>
                <a:lnTo>
                  <a:pt x="0" y="0"/>
                </a:lnTo>
                <a:close/>
              </a:path>
            </a:pathLst>
          </a:custGeom>
          <a:blipFill>
            <a:blip r:embed="rId3"/>
            <a:stretch>
              <a:fillRect b="-51"/>
            </a:stretch>
          </a:blipFill>
        </p:spPr>
        <p:txBody>
          <a:bodyPr/>
          <a:lstStyle/>
          <a:p>
            <a:endParaRPr lang="en-US"/>
          </a:p>
        </p:txBody>
      </p:sp>
      <p:sp>
        <p:nvSpPr>
          <p:cNvPr id="4" name="Freeform 4"/>
          <p:cNvSpPr/>
          <p:nvPr/>
        </p:nvSpPr>
        <p:spPr>
          <a:xfrm rot="-4768867">
            <a:off x="15147890" y="-1828298"/>
            <a:ext cx="3078875" cy="4479845"/>
          </a:xfrm>
          <a:custGeom>
            <a:avLst/>
            <a:gdLst/>
            <a:ahLst/>
            <a:cxnLst/>
            <a:rect l="l" t="t" r="r" b="b"/>
            <a:pathLst>
              <a:path w="3078875" h="4479845">
                <a:moveTo>
                  <a:pt x="0" y="0"/>
                </a:moveTo>
                <a:lnTo>
                  <a:pt x="3078875" y="0"/>
                </a:lnTo>
                <a:lnTo>
                  <a:pt x="3078875" y="4479845"/>
                </a:lnTo>
                <a:lnTo>
                  <a:pt x="0" y="4479845"/>
                </a:lnTo>
                <a:lnTo>
                  <a:pt x="0" y="0"/>
                </a:lnTo>
                <a:close/>
              </a:path>
            </a:pathLst>
          </a:custGeom>
          <a:blipFill>
            <a:blip r:embed="rId4">
              <a:extLst>
                <a:ext uri="{96DAC541-7B7A-43D3-8B79-37D633B846F1}">
                  <asvg:svgBlip xmlns:asvg="http://schemas.microsoft.com/office/drawing/2016/SVG/main" r:embed="rId5"/>
                </a:ext>
              </a:extLst>
            </a:blip>
            <a:stretch>
              <a:fillRect b="-333"/>
            </a:stretch>
          </a:blipFill>
        </p:spPr>
        <p:txBody>
          <a:bodyPr/>
          <a:lstStyle/>
          <a:p>
            <a:endParaRPr lang="en-US"/>
          </a:p>
        </p:txBody>
      </p:sp>
      <p:sp>
        <p:nvSpPr>
          <p:cNvPr id="5" name="Freeform 5"/>
          <p:cNvSpPr/>
          <p:nvPr/>
        </p:nvSpPr>
        <p:spPr>
          <a:xfrm flipH="1">
            <a:off x="10817342" y="1606897"/>
            <a:ext cx="6773333" cy="4114800"/>
          </a:xfrm>
          <a:custGeom>
            <a:avLst/>
            <a:gdLst/>
            <a:ahLst/>
            <a:cxnLst/>
            <a:rect l="l" t="t" r="r" b="b"/>
            <a:pathLst>
              <a:path w="6773333" h="4114800">
                <a:moveTo>
                  <a:pt x="6773333" y="0"/>
                </a:moveTo>
                <a:lnTo>
                  <a:pt x="0" y="0"/>
                </a:lnTo>
                <a:lnTo>
                  <a:pt x="0" y="4114800"/>
                </a:lnTo>
                <a:lnTo>
                  <a:pt x="6773333" y="4114800"/>
                </a:lnTo>
                <a:lnTo>
                  <a:pt x="677333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715076" y="7730514"/>
            <a:ext cx="658719" cy="573085"/>
          </a:xfrm>
          <a:custGeom>
            <a:avLst/>
            <a:gdLst/>
            <a:ahLst/>
            <a:cxnLst/>
            <a:rect l="l" t="t" r="r" b="b"/>
            <a:pathLst>
              <a:path w="658719" h="573085">
                <a:moveTo>
                  <a:pt x="0" y="0"/>
                </a:moveTo>
                <a:lnTo>
                  <a:pt x="658719" y="0"/>
                </a:lnTo>
                <a:lnTo>
                  <a:pt x="658719" y="573085"/>
                </a:lnTo>
                <a:lnTo>
                  <a:pt x="0" y="573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7" name="TextBox 7"/>
          <p:cNvSpPr txBox="1"/>
          <p:nvPr/>
        </p:nvSpPr>
        <p:spPr>
          <a:xfrm>
            <a:off x="2307651" y="2315061"/>
            <a:ext cx="9008049" cy="1213544"/>
          </a:xfrm>
          <a:prstGeom prst="rect">
            <a:avLst/>
          </a:prstGeom>
        </p:spPr>
        <p:txBody>
          <a:bodyPr lIns="0" tIns="0" rIns="0" bIns="0" rtlCol="0" anchor="t">
            <a:spAutoFit/>
          </a:bodyPr>
          <a:lstStyle/>
          <a:p>
            <a:pPr algn="just">
              <a:lnSpc>
                <a:spcPts val="9751"/>
              </a:lnSpc>
            </a:pPr>
            <a:r>
              <a:rPr lang="en-US" sz="7927">
                <a:solidFill>
                  <a:srgbClr val="5F1A1F"/>
                </a:solidFill>
                <a:latin typeface="Fraunces Bold"/>
              </a:rPr>
              <a:t>2. ĐỌC VĂN BẢN</a:t>
            </a:r>
          </a:p>
        </p:txBody>
      </p:sp>
      <p:sp>
        <p:nvSpPr>
          <p:cNvPr id="8" name="TextBox 8"/>
          <p:cNvSpPr txBox="1"/>
          <p:nvPr/>
        </p:nvSpPr>
        <p:spPr>
          <a:xfrm>
            <a:off x="3373795" y="4535829"/>
            <a:ext cx="9273551" cy="5179695"/>
          </a:xfrm>
          <a:prstGeom prst="rect">
            <a:avLst/>
          </a:prstGeom>
        </p:spPr>
        <p:txBody>
          <a:bodyPr lIns="0" tIns="0" rIns="0" bIns="0" rtlCol="0" anchor="t">
            <a:spAutoFit/>
          </a:bodyPr>
          <a:lstStyle/>
          <a:p>
            <a:pPr algn="just">
              <a:lnSpc>
                <a:spcPts val="5880"/>
              </a:lnSpc>
            </a:pPr>
            <a:r>
              <a:rPr lang="en-US" sz="4200" dirty="0" err="1">
                <a:solidFill>
                  <a:srgbClr val="5F1A1F"/>
                </a:solidFill>
                <a:latin typeface="Roboto Condensed Bold"/>
              </a:rPr>
              <a:t>Câu</a:t>
            </a:r>
            <a:r>
              <a:rPr lang="en-US" sz="4200" dirty="0">
                <a:solidFill>
                  <a:srgbClr val="5F1A1F"/>
                </a:solidFill>
                <a:latin typeface="Roboto Condensed Bold"/>
              </a:rPr>
              <a:t> 5.</a:t>
            </a:r>
            <a:r>
              <a:rPr lang="en-US" sz="4200" dirty="0">
                <a:solidFill>
                  <a:srgbClr val="5F1A1F"/>
                </a:solidFill>
                <a:latin typeface="Roboto Condensed"/>
              </a:rPr>
              <a:t> </a:t>
            </a:r>
            <a:r>
              <a:rPr lang="en-US" sz="4200" dirty="0" err="1">
                <a:solidFill>
                  <a:srgbClr val="5F1A1F"/>
                </a:solidFill>
                <a:latin typeface="Roboto Condensed"/>
              </a:rPr>
              <a:t>Nhân</a:t>
            </a:r>
            <a:r>
              <a:rPr lang="en-US" sz="4200" dirty="0">
                <a:solidFill>
                  <a:srgbClr val="5F1A1F"/>
                </a:solidFill>
                <a:latin typeface="Roboto Condensed"/>
              </a:rPr>
              <a:t> </a:t>
            </a:r>
            <a:r>
              <a:rPr lang="en-US" sz="4200" dirty="0" err="1">
                <a:solidFill>
                  <a:srgbClr val="5F1A1F"/>
                </a:solidFill>
                <a:latin typeface="Roboto Condensed"/>
              </a:rPr>
              <a:t>vật</a:t>
            </a:r>
            <a:r>
              <a:rPr lang="en-US" sz="4200" dirty="0">
                <a:solidFill>
                  <a:srgbClr val="5F1A1F"/>
                </a:solidFill>
                <a:latin typeface="Roboto Condensed"/>
              </a:rPr>
              <a:t> “</a:t>
            </a:r>
            <a:r>
              <a:rPr lang="en-US" sz="4200" dirty="0" err="1">
                <a:solidFill>
                  <a:srgbClr val="5F1A1F"/>
                </a:solidFill>
                <a:latin typeface="Roboto Condensed"/>
              </a:rPr>
              <a:t>tôi</a:t>
            </a:r>
            <a:r>
              <a:rPr lang="en-US" sz="4200" dirty="0">
                <a:solidFill>
                  <a:srgbClr val="5F1A1F"/>
                </a:solidFill>
                <a:latin typeface="Roboto Condensed"/>
              </a:rPr>
              <a:t>” </a:t>
            </a:r>
            <a:r>
              <a:rPr lang="en-US" sz="4200" dirty="0" err="1">
                <a:solidFill>
                  <a:srgbClr val="5F1A1F"/>
                </a:solidFill>
                <a:latin typeface="Roboto Condensed"/>
              </a:rPr>
              <a:t>đã</a:t>
            </a:r>
            <a:r>
              <a:rPr lang="en-US" sz="4200" dirty="0">
                <a:solidFill>
                  <a:srgbClr val="5F1A1F"/>
                </a:solidFill>
                <a:latin typeface="Roboto Condensed"/>
              </a:rPr>
              <a:t> </a:t>
            </a:r>
            <a:r>
              <a:rPr lang="en-US" sz="4200" dirty="0" err="1">
                <a:solidFill>
                  <a:srgbClr val="5F1A1F"/>
                </a:solidFill>
                <a:latin typeface="Roboto Condensed"/>
              </a:rPr>
              <a:t>vẽ</a:t>
            </a:r>
            <a:r>
              <a:rPr lang="en-US" sz="4200" dirty="0">
                <a:solidFill>
                  <a:srgbClr val="5F1A1F"/>
                </a:solidFill>
                <a:latin typeface="Roboto Condensed"/>
              </a:rPr>
              <a:t> con </a:t>
            </a:r>
            <a:r>
              <a:rPr lang="en-US" sz="4200" dirty="0" err="1">
                <a:solidFill>
                  <a:srgbClr val="5F1A1F"/>
                </a:solidFill>
                <a:latin typeface="Roboto Condensed"/>
              </a:rPr>
              <a:t>cừu</a:t>
            </a:r>
            <a:r>
              <a:rPr lang="en-US" sz="4200" dirty="0">
                <a:solidFill>
                  <a:srgbClr val="5F1A1F"/>
                </a:solidFill>
                <a:latin typeface="Roboto Condensed"/>
              </a:rPr>
              <a:t> </a:t>
            </a:r>
            <a:r>
              <a:rPr lang="en-US" sz="4200" dirty="0" err="1">
                <a:solidFill>
                  <a:srgbClr val="5F1A1F"/>
                </a:solidFill>
                <a:latin typeface="Roboto Condensed"/>
              </a:rPr>
              <a:t>mấy</a:t>
            </a:r>
            <a:r>
              <a:rPr lang="en-US" sz="4200" dirty="0">
                <a:solidFill>
                  <a:srgbClr val="5F1A1F"/>
                </a:solidFill>
                <a:latin typeface="Roboto Condensed"/>
              </a:rPr>
              <a:t> </a:t>
            </a:r>
            <a:r>
              <a:rPr lang="en-US" sz="4200" dirty="0" err="1">
                <a:solidFill>
                  <a:srgbClr val="5F1A1F"/>
                </a:solidFill>
                <a:latin typeface="Roboto Condensed"/>
              </a:rPr>
              <a:t>lần</a:t>
            </a:r>
            <a:r>
              <a:rPr lang="en-US" sz="4200" dirty="0">
                <a:solidFill>
                  <a:srgbClr val="5F1A1F"/>
                </a:solidFill>
                <a:latin typeface="Roboto Condensed"/>
              </a:rPr>
              <a:t> </a:t>
            </a:r>
            <a:r>
              <a:rPr lang="en-US" sz="4200" dirty="0" err="1">
                <a:solidFill>
                  <a:srgbClr val="5F1A1F"/>
                </a:solidFill>
                <a:latin typeface="Roboto Condensed"/>
              </a:rPr>
              <a:t>đến</a:t>
            </a:r>
            <a:r>
              <a:rPr lang="en-US" sz="4200" dirty="0">
                <a:solidFill>
                  <a:srgbClr val="5F1A1F"/>
                </a:solidFill>
                <a:latin typeface="Roboto Condensed"/>
              </a:rPr>
              <a:t> </a:t>
            </a:r>
            <a:r>
              <a:rPr lang="en-US" sz="4200" dirty="0" err="1">
                <a:solidFill>
                  <a:srgbClr val="5F1A1F"/>
                </a:solidFill>
                <a:latin typeface="Roboto Condensed"/>
              </a:rPr>
              <a:t>khi</a:t>
            </a:r>
            <a:r>
              <a:rPr lang="en-US" sz="4200" dirty="0">
                <a:solidFill>
                  <a:srgbClr val="5F1A1F"/>
                </a:solidFill>
                <a:latin typeface="Roboto Condensed"/>
              </a:rPr>
              <a:t> </a:t>
            </a:r>
            <a:r>
              <a:rPr lang="en-US" sz="4200" dirty="0" err="1">
                <a:solidFill>
                  <a:srgbClr val="5F1A1F"/>
                </a:solidFill>
                <a:latin typeface="Roboto Condensed"/>
              </a:rPr>
              <a:t>hoàng</a:t>
            </a:r>
            <a:r>
              <a:rPr lang="en-US" sz="4200" dirty="0">
                <a:solidFill>
                  <a:srgbClr val="5F1A1F"/>
                </a:solidFill>
                <a:latin typeface="Roboto Condensed"/>
              </a:rPr>
              <a:t> </a:t>
            </a:r>
            <a:r>
              <a:rPr lang="en-US" sz="4200" dirty="0" err="1">
                <a:solidFill>
                  <a:srgbClr val="5F1A1F"/>
                </a:solidFill>
                <a:latin typeface="Roboto Condensed"/>
              </a:rPr>
              <a:t>tử</a:t>
            </a:r>
            <a:r>
              <a:rPr lang="en-US" sz="4200" dirty="0">
                <a:solidFill>
                  <a:srgbClr val="5F1A1F"/>
                </a:solidFill>
                <a:latin typeface="Roboto Condensed"/>
              </a:rPr>
              <a:t> </a:t>
            </a:r>
            <a:r>
              <a:rPr lang="en-US" sz="4200" dirty="0" err="1">
                <a:solidFill>
                  <a:srgbClr val="5F1A1F"/>
                </a:solidFill>
                <a:latin typeface="Roboto Condensed"/>
              </a:rPr>
              <a:t>bé</a:t>
            </a:r>
            <a:r>
              <a:rPr lang="en-US" sz="4200" dirty="0">
                <a:solidFill>
                  <a:srgbClr val="5F1A1F"/>
                </a:solidFill>
                <a:latin typeface="Roboto Condensed"/>
              </a:rPr>
              <a:t> </a:t>
            </a:r>
            <a:r>
              <a:rPr lang="en-US" sz="4200" dirty="0" err="1">
                <a:solidFill>
                  <a:srgbClr val="5F1A1F"/>
                </a:solidFill>
                <a:latin typeface="Roboto Condensed"/>
              </a:rPr>
              <a:t>hài</a:t>
            </a:r>
            <a:r>
              <a:rPr lang="en-US" sz="4200" dirty="0">
                <a:solidFill>
                  <a:srgbClr val="5F1A1F"/>
                </a:solidFill>
                <a:latin typeface="Roboto Condensed"/>
              </a:rPr>
              <a:t> </a:t>
            </a:r>
            <a:r>
              <a:rPr lang="en-US" sz="4200" dirty="0" err="1">
                <a:solidFill>
                  <a:srgbClr val="5F1A1F"/>
                </a:solidFill>
                <a:latin typeface="Roboto Condensed"/>
              </a:rPr>
              <a:t>lòng</a:t>
            </a:r>
            <a:r>
              <a:rPr lang="en-US" sz="4200" dirty="0">
                <a:solidFill>
                  <a:srgbClr val="5F1A1F"/>
                </a:solidFill>
                <a:latin typeface="Roboto Condensed"/>
              </a:rPr>
              <a:t>?</a:t>
            </a:r>
          </a:p>
          <a:p>
            <a:pPr algn="just">
              <a:lnSpc>
                <a:spcPts val="5880"/>
              </a:lnSpc>
            </a:pPr>
            <a:r>
              <a:rPr lang="en-US" sz="4200" dirty="0">
                <a:solidFill>
                  <a:srgbClr val="5F1A1F"/>
                </a:solidFill>
                <a:latin typeface="Roboto Condensed"/>
              </a:rPr>
              <a:t>A. 2 </a:t>
            </a:r>
            <a:r>
              <a:rPr lang="en-US" sz="4200" dirty="0" err="1">
                <a:solidFill>
                  <a:srgbClr val="5F1A1F"/>
                </a:solidFill>
                <a:latin typeface="Roboto Condensed"/>
              </a:rPr>
              <a:t>lần</a:t>
            </a:r>
            <a:r>
              <a:rPr lang="en-US" sz="4200" dirty="0">
                <a:solidFill>
                  <a:srgbClr val="5F1A1F"/>
                </a:solidFill>
                <a:latin typeface="Roboto Condensed"/>
              </a:rPr>
              <a:t>.</a:t>
            </a:r>
          </a:p>
          <a:p>
            <a:pPr algn="just">
              <a:lnSpc>
                <a:spcPts val="5880"/>
              </a:lnSpc>
            </a:pPr>
            <a:r>
              <a:rPr lang="en-US" sz="4200" dirty="0">
                <a:solidFill>
                  <a:srgbClr val="5F1A1F"/>
                </a:solidFill>
                <a:latin typeface="Roboto Condensed"/>
              </a:rPr>
              <a:t>B. 3 </a:t>
            </a:r>
            <a:r>
              <a:rPr lang="en-US" sz="4200" dirty="0" err="1">
                <a:solidFill>
                  <a:srgbClr val="5F1A1F"/>
                </a:solidFill>
                <a:latin typeface="Roboto Condensed"/>
              </a:rPr>
              <a:t>lần</a:t>
            </a:r>
            <a:r>
              <a:rPr lang="en-US" sz="4200" dirty="0">
                <a:solidFill>
                  <a:srgbClr val="5F1A1F"/>
                </a:solidFill>
                <a:latin typeface="Roboto Condensed"/>
              </a:rPr>
              <a:t>.</a:t>
            </a:r>
          </a:p>
          <a:p>
            <a:pPr algn="just">
              <a:lnSpc>
                <a:spcPts val="5880"/>
              </a:lnSpc>
            </a:pPr>
            <a:r>
              <a:rPr lang="en-US" sz="4200" dirty="0">
                <a:solidFill>
                  <a:srgbClr val="5F1A1F"/>
                </a:solidFill>
                <a:latin typeface="Roboto Condensed"/>
              </a:rPr>
              <a:t>C. 4 </a:t>
            </a:r>
            <a:r>
              <a:rPr lang="en-US" sz="4200" dirty="0" err="1">
                <a:solidFill>
                  <a:srgbClr val="5F1A1F"/>
                </a:solidFill>
                <a:latin typeface="Roboto Condensed"/>
              </a:rPr>
              <a:t>lần</a:t>
            </a:r>
            <a:r>
              <a:rPr lang="en-US" sz="4200" dirty="0">
                <a:solidFill>
                  <a:srgbClr val="5F1A1F"/>
                </a:solidFill>
                <a:latin typeface="Roboto Condensed"/>
              </a:rPr>
              <a:t>.</a:t>
            </a:r>
          </a:p>
          <a:p>
            <a:pPr algn="just">
              <a:lnSpc>
                <a:spcPts val="5880"/>
              </a:lnSpc>
            </a:pPr>
            <a:r>
              <a:rPr lang="en-US" sz="4200" dirty="0">
                <a:solidFill>
                  <a:srgbClr val="5F1A1F"/>
                </a:solidFill>
                <a:latin typeface="Roboto Condensed"/>
              </a:rPr>
              <a:t>D. 5 </a:t>
            </a:r>
            <a:r>
              <a:rPr lang="en-US" sz="4200" dirty="0" err="1">
                <a:solidFill>
                  <a:srgbClr val="5F1A1F"/>
                </a:solidFill>
                <a:latin typeface="Roboto Condensed"/>
              </a:rPr>
              <a:t>lần</a:t>
            </a:r>
            <a:r>
              <a:rPr lang="en-US" sz="4200" dirty="0">
                <a:solidFill>
                  <a:srgbClr val="5F1A1F"/>
                </a:solidFill>
                <a:latin typeface="Roboto Condensed"/>
              </a:rPr>
              <a:t>.</a:t>
            </a:r>
          </a:p>
          <a:p>
            <a:pPr algn="just">
              <a:lnSpc>
                <a:spcPts val="5880"/>
              </a:lnSpc>
            </a:pPr>
            <a:endParaRPr lang="en-US" sz="4200" dirty="0">
              <a:solidFill>
                <a:srgbClr val="5F1A1F"/>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9448800" y="2597004"/>
            <a:ext cx="9018461" cy="2198250"/>
          </a:xfrm>
          <a:custGeom>
            <a:avLst/>
            <a:gdLst/>
            <a:ahLst/>
            <a:cxnLst/>
            <a:rect l="l" t="t" r="r" b="b"/>
            <a:pathLst>
              <a:path w="9018461" h="2198250">
                <a:moveTo>
                  <a:pt x="0" y="0"/>
                </a:moveTo>
                <a:lnTo>
                  <a:pt x="9018461" y="0"/>
                </a:lnTo>
                <a:lnTo>
                  <a:pt x="9018461" y="2198250"/>
                </a:lnTo>
                <a:lnTo>
                  <a:pt x="0" y="2198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2354511" y="1473632"/>
            <a:ext cx="11200465" cy="1087730"/>
          </a:xfrm>
          <a:prstGeom prst="rect">
            <a:avLst/>
          </a:prstGeom>
        </p:spPr>
        <p:txBody>
          <a:bodyPr lIns="0" tIns="0" rIns="0" bIns="0" rtlCol="0" anchor="t">
            <a:spAutoFit/>
          </a:bodyPr>
          <a:lstStyle/>
          <a:p>
            <a:pPr algn="just">
              <a:lnSpc>
                <a:spcPts val="8608"/>
              </a:lnSpc>
            </a:pPr>
            <a:r>
              <a:rPr lang="en-US" sz="6998" dirty="0">
                <a:solidFill>
                  <a:srgbClr val="5D4F44"/>
                </a:solidFill>
                <a:latin typeface="Fraunces Bold"/>
              </a:rPr>
              <a:t>3.KHÁM PHÁ VĂN BẢN</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957" r="-26855" b="-13904"/>
            </a:stretch>
          </a:blipFill>
        </p:spPr>
        <p:txBody>
          <a:bodyPr/>
          <a:lstStyle/>
          <a:p>
            <a:endParaRPr lang="en-US"/>
          </a:p>
        </p:txBody>
      </p:sp>
      <p:sp>
        <p:nvSpPr>
          <p:cNvPr id="7" name="Freeform 7"/>
          <p:cNvSpPr/>
          <p:nvPr/>
        </p:nvSpPr>
        <p:spPr>
          <a:xfrm>
            <a:off x="9144000" y="1866900"/>
            <a:ext cx="9389666" cy="8152590"/>
          </a:xfrm>
          <a:custGeom>
            <a:avLst/>
            <a:gdLst/>
            <a:ahLst/>
            <a:cxnLst/>
            <a:rect l="l" t="t" r="r" b="b"/>
            <a:pathLst>
              <a:path w="11219161" h="8152590">
                <a:moveTo>
                  <a:pt x="0" y="0"/>
                </a:moveTo>
                <a:lnTo>
                  <a:pt x="11219161" y="0"/>
                </a:lnTo>
                <a:lnTo>
                  <a:pt x="11219161" y="8152590"/>
                </a:lnTo>
                <a:lnTo>
                  <a:pt x="0" y="8152590"/>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1604137" y="528002"/>
            <a:ext cx="6265498" cy="896621"/>
          </a:xfrm>
          <a:prstGeom prst="rect">
            <a:avLst/>
          </a:prstGeom>
        </p:spPr>
        <p:txBody>
          <a:bodyPr wrap="square" lIns="0" tIns="0" rIns="0" bIns="0" rtlCol="0" anchor="t">
            <a:spAutoFit/>
          </a:bodyPr>
          <a:lstStyle/>
          <a:p>
            <a:pPr algn="ctr">
              <a:lnSpc>
                <a:spcPts val="7279"/>
              </a:lnSpc>
              <a:spcBef>
                <a:spcPct val="0"/>
              </a:spcBef>
            </a:pPr>
            <a:r>
              <a:rPr lang="en-US" sz="5199" dirty="0">
                <a:solidFill>
                  <a:srgbClr val="493423"/>
                </a:solidFill>
                <a:latin typeface="#9Slide07 SVNUT Triumph Press"/>
              </a:rPr>
              <a:t>3.1 </a:t>
            </a:r>
            <a:r>
              <a:rPr lang="en-US" sz="5199" dirty="0" err="1">
                <a:solidFill>
                  <a:srgbClr val="493423"/>
                </a:solidFill>
                <a:latin typeface="#9Slide07 SVNUT Triumph Press"/>
              </a:rPr>
              <a:t>Tác</a:t>
            </a:r>
            <a:r>
              <a:rPr lang="en-US" sz="5199" dirty="0">
                <a:solidFill>
                  <a:srgbClr val="493423"/>
                </a:solidFill>
                <a:latin typeface="#9Slide07 SVNUT Triumph Press"/>
              </a:rPr>
              <a:t> </a:t>
            </a:r>
            <a:r>
              <a:rPr lang="en-US" sz="5199" dirty="0" err="1">
                <a:solidFill>
                  <a:srgbClr val="493423"/>
                </a:solidFill>
                <a:latin typeface="#9Slide07 SVNUT Triumph Press"/>
              </a:rPr>
              <a:t>giả</a:t>
            </a:r>
            <a:r>
              <a:rPr lang="en-US" sz="5199" dirty="0">
                <a:solidFill>
                  <a:srgbClr val="493423"/>
                </a:solidFill>
                <a:latin typeface="#9Slide07 SVNUT Triumph Press"/>
              </a:rPr>
              <a:t>, </a:t>
            </a:r>
            <a:r>
              <a:rPr lang="en-US" sz="5199" dirty="0" err="1">
                <a:solidFill>
                  <a:srgbClr val="493423"/>
                </a:solidFill>
                <a:latin typeface="#9Slide07 SVNUT Triumph Press"/>
              </a:rPr>
              <a:t>văn</a:t>
            </a:r>
            <a:r>
              <a:rPr lang="en-US" sz="5199" dirty="0">
                <a:solidFill>
                  <a:srgbClr val="493423"/>
                </a:solidFill>
                <a:latin typeface="#9Slide07 SVNUT Triumph Press"/>
              </a:rPr>
              <a:t> </a:t>
            </a:r>
            <a:r>
              <a:rPr lang="en-US" sz="5199" dirty="0" err="1">
                <a:solidFill>
                  <a:srgbClr val="493423"/>
                </a:solidFill>
                <a:latin typeface="#9Slide07 SVNUT Triumph Press"/>
              </a:rPr>
              <a:t>bản</a:t>
            </a:r>
            <a:endParaRPr lang="en-US" sz="5199" dirty="0">
              <a:solidFill>
                <a:srgbClr val="493423"/>
              </a:solidFill>
              <a:latin typeface="#9Slide07 SVNUT Triumph Press"/>
            </a:endParaRPr>
          </a:p>
        </p:txBody>
      </p:sp>
      <p:sp>
        <p:nvSpPr>
          <p:cNvPr id="9" name="TextBox 9"/>
          <p:cNvSpPr txBox="1"/>
          <p:nvPr/>
        </p:nvSpPr>
        <p:spPr>
          <a:xfrm>
            <a:off x="0" y="3357801"/>
            <a:ext cx="9389666" cy="5900499"/>
          </a:xfrm>
          <a:prstGeom prst="rect">
            <a:avLst/>
          </a:prstGeom>
        </p:spPr>
        <p:txBody>
          <a:bodyPr lIns="0" tIns="0" rIns="0" bIns="0" rtlCol="0" anchor="t">
            <a:spAutoFit/>
          </a:bodyPr>
          <a:lstStyle/>
          <a:p>
            <a:pPr marL="820419" lvl="1" indent="-410209" algn="just">
              <a:lnSpc>
                <a:spcPts val="4674"/>
              </a:lnSpc>
              <a:buFont typeface="Arial"/>
              <a:buChar char="•"/>
            </a:pPr>
            <a:r>
              <a:rPr lang="en-US" sz="3799" dirty="0">
                <a:solidFill>
                  <a:srgbClr val="493423"/>
                </a:solidFill>
                <a:latin typeface="Roboto Condensed"/>
              </a:rPr>
              <a:t>Ê-xu-pe-</a:t>
            </a:r>
            <a:r>
              <a:rPr lang="en-US" sz="3799" dirty="0" err="1">
                <a:solidFill>
                  <a:srgbClr val="493423"/>
                </a:solidFill>
                <a:latin typeface="Roboto Condensed"/>
              </a:rPr>
              <a:t>ri</a:t>
            </a:r>
            <a:r>
              <a:rPr lang="en-US" sz="3799" dirty="0">
                <a:solidFill>
                  <a:srgbClr val="493423"/>
                </a:solidFill>
                <a:latin typeface="Roboto Condensed"/>
              </a:rPr>
              <a:t> (1900 – 1944) </a:t>
            </a:r>
            <a:r>
              <a:rPr lang="en-US" sz="3799" dirty="0" err="1">
                <a:solidFill>
                  <a:srgbClr val="493423"/>
                </a:solidFill>
                <a:latin typeface="Roboto Condensed"/>
              </a:rPr>
              <a:t>sinh</a:t>
            </a:r>
            <a:r>
              <a:rPr lang="en-US" sz="3799" dirty="0">
                <a:solidFill>
                  <a:srgbClr val="493423"/>
                </a:solidFill>
                <a:latin typeface="Roboto Condensed"/>
              </a:rPr>
              <a:t> </a:t>
            </a:r>
            <a:r>
              <a:rPr lang="en-US" sz="3799" dirty="0" err="1">
                <a:solidFill>
                  <a:srgbClr val="493423"/>
                </a:solidFill>
                <a:latin typeface="Roboto Condensed"/>
              </a:rPr>
              <a:t>tại</a:t>
            </a:r>
            <a:r>
              <a:rPr lang="en-US" sz="3799" dirty="0">
                <a:solidFill>
                  <a:srgbClr val="493423"/>
                </a:solidFill>
                <a:latin typeface="Roboto Condensed"/>
              </a:rPr>
              <a:t> </a:t>
            </a:r>
            <a:r>
              <a:rPr lang="en-US" sz="3799" dirty="0" err="1">
                <a:solidFill>
                  <a:srgbClr val="493423"/>
                </a:solidFill>
                <a:latin typeface="Roboto Condensed"/>
              </a:rPr>
              <a:t>thành</a:t>
            </a:r>
            <a:r>
              <a:rPr lang="en-US" sz="3799" dirty="0">
                <a:solidFill>
                  <a:srgbClr val="493423"/>
                </a:solidFill>
                <a:latin typeface="Roboto Condensed"/>
              </a:rPr>
              <a:t> </a:t>
            </a:r>
            <a:r>
              <a:rPr lang="en-US" sz="3799" dirty="0" err="1">
                <a:solidFill>
                  <a:srgbClr val="493423"/>
                </a:solidFill>
                <a:latin typeface="Roboto Condensed"/>
              </a:rPr>
              <a:t>phố</a:t>
            </a:r>
            <a:r>
              <a:rPr lang="en-US" sz="3799" dirty="0">
                <a:solidFill>
                  <a:srgbClr val="493423"/>
                </a:solidFill>
                <a:latin typeface="Roboto Condensed"/>
              </a:rPr>
              <a:t> Li-on, </a:t>
            </a:r>
            <a:r>
              <a:rPr lang="en-US" sz="3799" dirty="0" err="1">
                <a:solidFill>
                  <a:srgbClr val="493423"/>
                </a:solidFill>
                <a:latin typeface="Roboto Condensed"/>
              </a:rPr>
              <a:t>Pháp</a:t>
            </a:r>
            <a:r>
              <a:rPr lang="en-US" sz="3799" dirty="0">
                <a:solidFill>
                  <a:srgbClr val="493423"/>
                </a:solidFill>
                <a:latin typeface="Roboto Condensed"/>
              </a:rPr>
              <a:t> </a:t>
            </a:r>
            <a:r>
              <a:rPr lang="en-US" sz="3799" dirty="0" err="1">
                <a:solidFill>
                  <a:srgbClr val="493423"/>
                </a:solidFill>
                <a:latin typeface="Roboto Condensed"/>
              </a:rPr>
              <a:t>trong</a:t>
            </a:r>
            <a:r>
              <a:rPr lang="en-US" sz="3799" dirty="0">
                <a:solidFill>
                  <a:srgbClr val="493423"/>
                </a:solidFill>
                <a:latin typeface="Roboto Condensed"/>
              </a:rPr>
              <a:t> </a:t>
            </a:r>
            <a:r>
              <a:rPr lang="en-US" sz="3799" dirty="0" err="1">
                <a:solidFill>
                  <a:srgbClr val="493423"/>
                </a:solidFill>
                <a:latin typeface="Roboto Condensed"/>
              </a:rPr>
              <a:t>một</a:t>
            </a:r>
            <a:r>
              <a:rPr lang="en-US" sz="3799" dirty="0">
                <a:solidFill>
                  <a:srgbClr val="493423"/>
                </a:solidFill>
                <a:latin typeface="Roboto Condensed"/>
              </a:rPr>
              <a:t> </a:t>
            </a:r>
            <a:r>
              <a:rPr lang="en-US" sz="3799" dirty="0" err="1">
                <a:solidFill>
                  <a:srgbClr val="493423"/>
                </a:solidFill>
                <a:latin typeface="Roboto Condensed"/>
              </a:rPr>
              <a:t>gia</a:t>
            </a:r>
            <a:r>
              <a:rPr lang="en-US" sz="3799" dirty="0">
                <a:solidFill>
                  <a:srgbClr val="493423"/>
                </a:solidFill>
                <a:latin typeface="Roboto Condensed"/>
              </a:rPr>
              <a:t> </a:t>
            </a:r>
            <a:r>
              <a:rPr lang="en-US" sz="3799" dirty="0" err="1">
                <a:solidFill>
                  <a:srgbClr val="493423"/>
                </a:solidFill>
                <a:latin typeface="Roboto Condensed"/>
              </a:rPr>
              <a:t>đình</a:t>
            </a:r>
            <a:r>
              <a:rPr lang="en-US" sz="3799" dirty="0">
                <a:solidFill>
                  <a:srgbClr val="493423"/>
                </a:solidFill>
                <a:latin typeface="Roboto Condensed"/>
              </a:rPr>
              <a:t> </a:t>
            </a:r>
            <a:r>
              <a:rPr lang="en-US" sz="3799" dirty="0" err="1">
                <a:solidFill>
                  <a:srgbClr val="493423"/>
                </a:solidFill>
                <a:latin typeface="Roboto Condensed"/>
              </a:rPr>
              <a:t>quý</a:t>
            </a:r>
            <a:r>
              <a:rPr lang="en-US" sz="3799" dirty="0">
                <a:solidFill>
                  <a:srgbClr val="493423"/>
                </a:solidFill>
                <a:latin typeface="Roboto Condensed"/>
              </a:rPr>
              <a:t> </a:t>
            </a:r>
            <a:r>
              <a:rPr lang="en-US" sz="3799" dirty="0" err="1">
                <a:solidFill>
                  <a:srgbClr val="493423"/>
                </a:solidFill>
                <a:latin typeface="Roboto Condensed"/>
              </a:rPr>
              <a:t>tộc</a:t>
            </a:r>
            <a:r>
              <a:rPr lang="en-US" sz="3799" dirty="0">
                <a:solidFill>
                  <a:srgbClr val="493423"/>
                </a:solidFill>
                <a:latin typeface="Roboto Condensed"/>
              </a:rPr>
              <a:t> </a:t>
            </a:r>
            <a:r>
              <a:rPr lang="en-US" sz="3799" dirty="0" err="1">
                <a:solidFill>
                  <a:srgbClr val="493423"/>
                </a:solidFill>
                <a:latin typeface="Roboto Condensed"/>
              </a:rPr>
              <a:t>tại</a:t>
            </a:r>
            <a:r>
              <a:rPr lang="en-US" sz="3799" dirty="0">
                <a:solidFill>
                  <a:srgbClr val="493423"/>
                </a:solidFill>
                <a:latin typeface="Roboto Condensed"/>
              </a:rPr>
              <a:t> </a:t>
            </a:r>
            <a:r>
              <a:rPr lang="en-US" sz="3799" dirty="0" err="1">
                <a:solidFill>
                  <a:srgbClr val="493423"/>
                </a:solidFill>
                <a:latin typeface="Roboto Condensed"/>
              </a:rPr>
              <a:t>địa</a:t>
            </a:r>
            <a:r>
              <a:rPr lang="en-US" sz="3799" dirty="0">
                <a:solidFill>
                  <a:srgbClr val="493423"/>
                </a:solidFill>
                <a:latin typeface="Roboto Condensed"/>
              </a:rPr>
              <a:t> </a:t>
            </a:r>
            <a:r>
              <a:rPr lang="en-US" sz="3799" dirty="0" err="1">
                <a:solidFill>
                  <a:srgbClr val="493423"/>
                </a:solidFill>
                <a:latin typeface="Roboto Condensed"/>
              </a:rPr>
              <a:t>phương</a:t>
            </a:r>
            <a:r>
              <a:rPr lang="en-US" sz="3799" dirty="0">
                <a:solidFill>
                  <a:srgbClr val="493423"/>
                </a:solidFill>
                <a:latin typeface="Roboto Condensed"/>
              </a:rPr>
              <a:t>.</a:t>
            </a:r>
          </a:p>
          <a:p>
            <a:pPr marL="820419" lvl="1" indent="-410209" algn="just">
              <a:lnSpc>
                <a:spcPts val="4674"/>
              </a:lnSpc>
              <a:buFont typeface="Arial"/>
              <a:buChar char="•"/>
            </a:pPr>
            <a:r>
              <a:rPr lang="en-US" sz="3799" dirty="0" err="1">
                <a:solidFill>
                  <a:srgbClr val="493423"/>
                </a:solidFill>
                <a:latin typeface="Roboto Condensed"/>
              </a:rPr>
              <a:t>Là</a:t>
            </a:r>
            <a:r>
              <a:rPr lang="en-US" sz="3799" dirty="0">
                <a:solidFill>
                  <a:srgbClr val="493423"/>
                </a:solidFill>
                <a:latin typeface="Roboto Condensed"/>
              </a:rPr>
              <a:t> </a:t>
            </a:r>
            <a:r>
              <a:rPr lang="en-US" sz="3799" dirty="0" err="1">
                <a:solidFill>
                  <a:srgbClr val="493423"/>
                </a:solidFill>
                <a:latin typeface="Roboto Condensed"/>
              </a:rPr>
              <a:t>một</a:t>
            </a:r>
            <a:r>
              <a:rPr lang="en-US" sz="3799" dirty="0">
                <a:solidFill>
                  <a:srgbClr val="493423"/>
                </a:solidFill>
                <a:latin typeface="Roboto Condensed"/>
              </a:rPr>
              <a:t> </a:t>
            </a:r>
            <a:r>
              <a:rPr lang="en-US" sz="3799" dirty="0" err="1">
                <a:solidFill>
                  <a:srgbClr val="493423"/>
                </a:solidFill>
                <a:latin typeface="Roboto Condensed"/>
              </a:rPr>
              <a:t>nhà</a:t>
            </a:r>
            <a:r>
              <a:rPr lang="en-US" sz="3799" dirty="0">
                <a:solidFill>
                  <a:srgbClr val="493423"/>
                </a:solidFill>
                <a:latin typeface="Roboto Condensed"/>
              </a:rPr>
              <a:t> </a:t>
            </a:r>
            <a:r>
              <a:rPr lang="en-US" sz="3799" dirty="0" err="1">
                <a:solidFill>
                  <a:srgbClr val="493423"/>
                </a:solidFill>
                <a:latin typeface="Roboto Condensed"/>
              </a:rPr>
              <a:t>văn</a:t>
            </a:r>
            <a:r>
              <a:rPr lang="en-US" sz="3799" dirty="0">
                <a:solidFill>
                  <a:srgbClr val="493423"/>
                </a:solidFill>
                <a:latin typeface="Roboto Condensed"/>
              </a:rPr>
              <a:t> </a:t>
            </a:r>
            <a:r>
              <a:rPr lang="en-US" sz="3799" dirty="0" err="1">
                <a:solidFill>
                  <a:srgbClr val="493423"/>
                </a:solidFill>
                <a:latin typeface="Roboto Condensed"/>
              </a:rPr>
              <a:t>và</a:t>
            </a:r>
            <a:r>
              <a:rPr lang="en-US" sz="3799" dirty="0">
                <a:solidFill>
                  <a:srgbClr val="493423"/>
                </a:solidFill>
                <a:latin typeface="Roboto Condensed"/>
              </a:rPr>
              <a:t> phi </a:t>
            </a:r>
            <a:r>
              <a:rPr lang="en-US" sz="3799" dirty="0" err="1">
                <a:solidFill>
                  <a:srgbClr val="493423"/>
                </a:solidFill>
                <a:latin typeface="Roboto Condensed"/>
              </a:rPr>
              <a:t>công</a:t>
            </a:r>
            <a:r>
              <a:rPr lang="en-US" sz="3799" dirty="0">
                <a:solidFill>
                  <a:srgbClr val="493423"/>
                </a:solidFill>
                <a:latin typeface="Roboto Condensed"/>
              </a:rPr>
              <a:t> </a:t>
            </a:r>
            <a:r>
              <a:rPr lang="en-US" sz="3799" dirty="0" err="1">
                <a:solidFill>
                  <a:srgbClr val="493423"/>
                </a:solidFill>
                <a:latin typeface="Roboto Condensed"/>
              </a:rPr>
              <a:t>Pháp</a:t>
            </a:r>
            <a:r>
              <a:rPr lang="en-US" sz="3799" dirty="0">
                <a:solidFill>
                  <a:srgbClr val="493423"/>
                </a:solidFill>
                <a:latin typeface="Roboto Condensed"/>
              </a:rPr>
              <a:t> </a:t>
            </a:r>
            <a:r>
              <a:rPr lang="en-US" sz="3799" dirty="0" err="1">
                <a:solidFill>
                  <a:srgbClr val="493423"/>
                </a:solidFill>
                <a:latin typeface="Roboto Condensed"/>
              </a:rPr>
              <a:t>nổi</a:t>
            </a:r>
            <a:r>
              <a:rPr lang="en-US" sz="3799" dirty="0">
                <a:solidFill>
                  <a:srgbClr val="493423"/>
                </a:solidFill>
                <a:latin typeface="Roboto Condensed"/>
              </a:rPr>
              <a:t> </a:t>
            </a:r>
            <a:r>
              <a:rPr lang="en-US" sz="3799" dirty="0" err="1">
                <a:solidFill>
                  <a:srgbClr val="493423"/>
                </a:solidFill>
                <a:latin typeface="Roboto Condensed"/>
              </a:rPr>
              <a:t>tiếng</a:t>
            </a:r>
            <a:r>
              <a:rPr lang="en-US" sz="3799" dirty="0">
                <a:solidFill>
                  <a:srgbClr val="493423"/>
                </a:solidFill>
                <a:latin typeface="Roboto Condensed"/>
              </a:rPr>
              <a:t>.</a:t>
            </a:r>
          </a:p>
          <a:p>
            <a:pPr marL="820419" lvl="1" indent="-410209" algn="just">
              <a:lnSpc>
                <a:spcPts val="4674"/>
              </a:lnSpc>
              <a:buFont typeface="Arial"/>
              <a:buChar char="•"/>
            </a:pPr>
            <a:r>
              <a:rPr lang="en-US" sz="3799" dirty="0" err="1">
                <a:solidFill>
                  <a:srgbClr val="493423"/>
                </a:solidFill>
                <a:latin typeface="Roboto Condensed"/>
              </a:rPr>
              <a:t>Ông</a:t>
            </a:r>
            <a:r>
              <a:rPr lang="en-US" sz="3799" dirty="0">
                <a:solidFill>
                  <a:srgbClr val="493423"/>
                </a:solidFill>
                <a:latin typeface="Roboto Condensed"/>
              </a:rPr>
              <a:t> </a:t>
            </a:r>
            <a:r>
              <a:rPr lang="en-US" sz="3799" dirty="0" err="1">
                <a:solidFill>
                  <a:srgbClr val="493423"/>
                </a:solidFill>
                <a:latin typeface="Roboto Condensed"/>
              </a:rPr>
              <a:t>mất</a:t>
            </a:r>
            <a:r>
              <a:rPr lang="en-US" sz="3799" dirty="0">
                <a:solidFill>
                  <a:srgbClr val="493423"/>
                </a:solidFill>
                <a:latin typeface="Roboto Condensed"/>
              </a:rPr>
              <a:t> </a:t>
            </a:r>
            <a:r>
              <a:rPr lang="en-US" sz="3799" dirty="0" err="1">
                <a:solidFill>
                  <a:srgbClr val="493423"/>
                </a:solidFill>
                <a:latin typeface="Roboto Condensed"/>
              </a:rPr>
              <a:t>tích</a:t>
            </a:r>
            <a:r>
              <a:rPr lang="en-US" sz="3799" dirty="0">
                <a:solidFill>
                  <a:srgbClr val="493423"/>
                </a:solidFill>
                <a:latin typeface="Roboto Condensed"/>
              </a:rPr>
              <a:t> </a:t>
            </a:r>
            <a:r>
              <a:rPr lang="en-US" sz="3799" dirty="0" err="1">
                <a:solidFill>
                  <a:srgbClr val="493423"/>
                </a:solidFill>
                <a:latin typeface="Roboto Condensed"/>
              </a:rPr>
              <a:t>trong</a:t>
            </a:r>
            <a:r>
              <a:rPr lang="en-US" sz="3799" dirty="0">
                <a:solidFill>
                  <a:srgbClr val="493423"/>
                </a:solidFill>
                <a:latin typeface="Roboto Condensed"/>
              </a:rPr>
              <a:t> </a:t>
            </a:r>
            <a:r>
              <a:rPr lang="en-US" sz="3799" dirty="0" err="1">
                <a:solidFill>
                  <a:srgbClr val="493423"/>
                </a:solidFill>
                <a:latin typeface="Roboto Condensed"/>
              </a:rPr>
              <a:t>một</a:t>
            </a:r>
            <a:r>
              <a:rPr lang="en-US" sz="3799" dirty="0">
                <a:solidFill>
                  <a:srgbClr val="493423"/>
                </a:solidFill>
                <a:latin typeface="Roboto Condensed"/>
              </a:rPr>
              <a:t> </a:t>
            </a:r>
            <a:r>
              <a:rPr lang="en-US" sz="3799" dirty="0" err="1">
                <a:solidFill>
                  <a:srgbClr val="493423"/>
                </a:solidFill>
                <a:latin typeface="Roboto Condensed"/>
              </a:rPr>
              <a:t>chuyến</a:t>
            </a:r>
            <a:r>
              <a:rPr lang="en-US" sz="3799" dirty="0">
                <a:solidFill>
                  <a:srgbClr val="493423"/>
                </a:solidFill>
                <a:latin typeface="Roboto Condensed"/>
              </a:rPr>
              <a:t> bay ở </a:t>
            </a:r>
            <a:r>
              <a:rPr lang="en-US" sz="3799" dirty="0" err="1">
                <a:solidFill>
                  <a:srgbClr val="493423"/>
                </a:solidFill>
                <a:latin typeface="Roboto Condensed"/>
              </a:rPr>
              <a:t>thế</a:t>
            </a:r>
            <a:r>
              <a:rPr lang="en-US" sz="3799" dirty="0">
                <a:solidFill>
                  <a:srgbClr val="493423"/>
                </a:solidFill>
                <a:latin typeface="Roboto Condensed"/>
              </a:rPr>
              <a:t> </a:t>
            </a:r>
            <a:r>
              <a:rPr lang="en-US" sz="3799" dirty="0" err="1">
                <a:solidFill>
                  <a:srgbClr val="493423"/>
                </a:solidFill>
                <a:latin typeface="Roboto Condensed"/>
              </a:rPr>
              <a:t>chiến</a:t>
            </a:r>
            <a:r>
              <a:rPr lang="en-US" sz="3799" dirty="0">
                <a:solidFill>
                  <a:srgbClr val="493423"/>
                </a:solidFill>
                <a:latin typeface="Roboto Condensed"/>
              </a:rPr>
              <a:t> </a:t>
            </a:r>
            <a:r>
              <a:rPr lang="en-US" sz="3799" dirty="0" err="1">
                <a:solidFill>
                  <a:srgbClr val="493423"/>
                </a:solidFill>
                <a:latin typeface="Roboto Condensed"/>
              </a:rPr>
              <a:t>thứ</a:t>
            </a:r>
            <a:r>
              <a:rPr lang="en-US" sz="3799" dirty="0">
                <a:solidFill>
                  <a:srgbClr val="493423"/>
                </a:solidFill>
                <a:latin typeface="Roboto Condensed"/>
              </a:rPr>
              <a:t> </a:t>
            </a:r>
            <a:r>
              <a:rPr lang="en-US" sz="3799" dirty="0" err="1">
                <a:solidFill>
                  <a:srgbClr val="493423"/>
                </a:solidFill>
                <a:latin typeface="Roboto Condensed"/>
              </a:rPr>
              <a:t>hai</a:t>
            </a:r>
            <a:r>
              <a:rPr lang="en-US" sz="3799" dirty="0">
                <a:solidFill>
                  <a:srgbClr val="493423"/>
                </a:solidFill>
                <a:latin typeface="Roboto Condensed"/>
              </a:rPr>
              <a:t> </a:t>
            </a:r>
            <a:r>
              <a:rPr lang="en-US" sz="3799" dirty="0" err="1">
                <a:solidFill>
                  <a:srgbClr val="493423"/>
                </a:solidFill>
                <a:latin typeface="Roboto Condensed"/>
              </a:rPr>
              <a:t>khi</a:t>
            </a:r>
            <a:r>
              <a:rPr lang="en-US" sz="3799" dirty="0">
                <a:solidFill>
                  <a:srgbClr val="493423"/>
                </a:solidFill>
                <a:latin typeface="Roboto Condensed"/>
              </a:rPr>
              <a:t> </a:t>
            </a:r>
            <a:r>
              <a:rPr lang="en-US" sz="3799" dirty="0" err="1">
                <a:solidFill>
                  <a:srgbClr val="493423"/>
                </a:solidFill>
                <a:latin typeface="Roboto Condensed"/>
              </a:rPr>
              <a:t>đang</a:t>
            </a:r>
            <a:r>
              <a:rPr lang="en-US" sz="3799" dirty="0">
                <a:solidFill>
                  <a:srgbClr val="493423"/>
                </a:solidFill>
                <a:latin typeface="Roboto Condensed"/>
              </a:rPr>
              <a:t> </a:t>
            </a:r>
            <a:r>
              <a:rPr lang="en-US" sz="3799" dirty="0" err="1">
                <a:solidFill>
                  <a:srgbClr val="493423"/>
                </a:solidFill>
                <a:latin typeface="Roboto Condensed"/>
              </a:rPr>
              <a:t>thu</a:t>
            </a:r>
            <a:r>
              <a:rPr lang="en-US" sz="3799" dirty="0">
                <a:solidFill>
                  <a:srgbClr val="493423"/>
                </a:solidFill>
                <a:latin typeface="Roboto Condensed"/>
              </a:rPr>
              <a:t> </a:t>
            </a:r>
            <a:r>
              <a:rPr lang="en-US" sz="3799" dirty="0" err="1">
                <a:solidFill>
                  <a:srgbClr val="493423"/>
                </a:solidFill>
                <a:latin typeface="Roboto Condensed"/>
              </a:rPr>
              <a:t>thập</a:t>
            </a:r>
            <a:r>
              <a:rPr lang="en-US" sz="3799" dirty="0">
                <a:solidFill>
                  <a:srgbClr val="493423"/>
                </a:solidFill>
                <a:latin typeface="Roboto Condensed"/>
              </a:rPr>
              <a:t> </a:t>
            </a:r>
            <a:r>
              <a:rPr lang="en-US" sz="3799" dirty="0" err="1">
                <a:solidFill>
                  <a:srgbClr val="493423"/>
                </a:solidFill>
                <a:latin typeface="Roboto Condensed"/>
              </a:rPr>
              <a:t>thông</a:t>
            </a:r>
            <a:r>
              <a:rPr lang="en-US" sz="3799" dirty="0">
                <a:solidFill>
                  <a:srgbClr val="493423"/>
                </a:solidFill>
                <a:latin typeface="Roboto Condensed"/>
              </a:rPr>
              <a:t> tin </a:t>
            </a:r>
            <a:r>
              <a:rPr lang="en-US" sz="3799" dirty="0" err="1">
                <a:solidFill>
                  <a:srgbClr val="493423"/>
                </a:solidFill>
                <a:latin typeface="Roboto Condensed"/>
              </a:rPr>
              <a:t>về</a:t>
            </a:r>
            <a:r>
              <a:rPr lang="en-US" sz="3799" dirty="0">
                <a:solidFill>
                  <a:srgbClr val="493423"/>
                </a:solidFill>
                <a:latin typeface="Roboto Condensed"/>
              </a:rPr>
              <a:t> </a:t>
            </a:r>
            <a:r>
              <a:rPr lang="en-US" sz="3799" dirty="0" err="1">
                <a:solidFill>
                  <a:srgbClr val="493423"/>
                </a:solidFill>
                <a:latin typeface="Roboto Condensed"/>
              </a:rPr>
              <a:t>quân</a:t>
            </a:r>
            <a:r>
              <a:rPr lang="en-US" sz="3799" dirty="0">
                <a:solidFill>
                  <a:srgbClr val="493423"/>
                </a:solidFill>
                <a:latin typeface="Roboto Condensed"/>
              </a:rPr>
              <a:t> </a:t>
            </a:r>
            <a:r>
              <a:rPr lang="en-US" sz="3799" dirty="0" err="1">
                <a:solidFill>
                  <a:srgbClr val="493423"/>
                </a:solidFill>
                <a:latin typeface="Roboto Condensed"/>
              </a:rPr>
              <a:t>Đức</a:t>
            </a:r>
            <a:r>
              <a:rPr lang="en-US" sz="3799" dirty="0">
                <a:solidFill>
                  <a:srgbClr val="493423"/>
                </a:solidFill>
                <a:latin typeface="Roboto Condensed"/>
              </a:rPr>
              <a:t>.</a:t>
            </a:r>
          </a:p>
          <a:p>
            <a:pPr marL="820419" lvl="1" indent="-410209" algn="just">
              <a:lnSpc>
                <a:spcPts val="4674"/>
              </a:lnSpc>
              <a:buFont typeface="Arial"/>
              <a:buChar char="•"/>
            </a:pPr>
            <a:r>
              <a:rPr lang="en-US" sz="3799" dirty="0" err="1">
                <a:solidFill>
                  <a:srgbClr val="493423"/>
                </a:solidFill>
                <a:latin typeface="Roboto Condensed"/>
              </a:rPr>
              <a:t>Tác</a:t>
            </a:r>
            <a:r>
              <a:rPr lang="en-US" sz="3799" dirty="0">
                <a:solidFill>
                  <a:srgbClr val="493423"/>
                </a:solidFill>
                <a:latin typeface="Roboto Condensed"/>
              </a:rPr>
              <a:t> </a:t>
            </a:r>
            <a:r>
              <a:rPr lang="en-US" sz="3799" dirty="0" err="1">
                <a:solidFill>
                  <a:srgbClr val="493423"/>
                </a:solidFill>
                <a:latin typeface="Roboto Condensed"/>
              </a:rPr>
              <a:t>phẩm</a:t>
            </a:r>
            <a:r>
              <a:rPr lang="en-US" sz="3799" dirty="0">
                <a:solidFill>
                  <a:srgbClr val="493423"/>
                </a:solidFill>
                <a:latin typeface="Roboto Condensed"/>
              </a:rPr>
              <a:t> </a:t>
            </a:r>
            <a:r>
              <a:rPr lang="en-US" sz="3799" dirty="0" err="1">
                <a:solidFill>
                  <a:srgbClr val="493423"/>
                </a:solidFill>
                <a:latin typeface="Roboto Condensed"/>
              </a:rPr>
              <a:t>của</a:t>
            </a:r>
            <a:r>
              <a:rPr lang="en-US" sz="3799" dirty="0">
                <a:solidFill>
                  <a:srgbClr val="493423"/>
                </a:solidFill>
                <a:latin typeface="Roboto Condensed"/>
              </a:rPr>
              <a:t> Ê-xu-pe-</a:t>
            </a:r>
            <a:r>
              <a:rPr lang="en-US" sz="3799" dirty="0" err="1">
                <a:solidFill>
                  <a:srgbClr val="493423"/>
                </a:solidFill>
                <a:latin typeface="Roboto Condensed"/>
              </a:rPr>
              <a:t>ri</a:t>
            </a:r>
            <a:r>
              <a:rPr lang="en-US" sz="3799" dirty="0">
                <a:solidFill>
                  <a:srgbClr val="493423"/>
                </a:solidFill>
                <a:latin typeface="Roboto Condensed"/>
              </a:rPr>
              <a:t> </a:t>
            </a:r>
            <a:r>
              <a:rPr lang="en-US" sz="3799" dirty="0" err="1">
                <a:solidFill>
                  <a:srgbClr val="493423"/>
                </a:solidFill>
                <a:latin typeface="Roboto Condensed"/>
              </a:rPr>
              <a:t>thường</a:t>
            </a:r>
            <a:r>
              <a:rPr lang="en-US" sz="3799" dirty="0">
                <a:solidFill>
                  <a:srgbClr val="493423"/>
                </a:solidFill>
                <a:latin typeface="Roboto Condensed"/>
              </a:rPr>
              <a:t> </a:t>
            </a:r>
            <a:r>
              <a:rPr lang="en-US" sz="3799" dirty="0" err="1">
                <a:solidFill>
                  <a:srgbClr val="493423"/>
                </a:solidFill>
                <a:latin typeface="Roboto Condensed"/>
              </a:rPr>
              <a:t>tập</a:t>
            </a:r>
            <a:r>
              <a:rPr lang="en-US" sz="3799" dirty="0">
                <a:solidFill>
                  <a:srgbClr val="493423"/>
                </a:solidFill>
                <a:latin typeface="Roboto Condensed"/>
              </a:rPr>
              <a:t> </a:t>
            </a:r>
            <a:r>
              <a:rPr lang="en-US" sz="3799" dirty="0" err="1">
                <a:solidFill>
                  <a:srgbClr val="493423"/>
                </a:solidFill>
                <a:latin typeface="Roboto Condensed"/>
              </a:rPr>
              <a:t>trung</a:t>
            </a:r>
            <a:r>
              <a:rPr lang="en-US" sz="3799" dirty="0">
                <a:solidFill>
                  <a:srgbClr val="493423"/>
                </a:solidFill>
                <a:latin typeface="Roboto Condensed"/>
              </a:rPr>
              <a:t> </a:t>
            </a:r>
            <a:r>
              <a:rPr lang="en-US" sz="3799" dirty="0" err="1">
                <a:solidFill>
                  <a:srgbClr val="493423"/>
                </a:solidFill>
                <a:latin typeface="Roboto Condensed"/>
              </a:rPr>
              <a:t>vào</a:t>
            </a:r>
            <a:r>
              <a:rPr lang="en-US" sz="3799" dirty="0">
                <a:solidFill>
                  <a:srgbClr val="493423"/>
                </a:solidFill>
                <a:latin typeface="Roboto Condensed"/>
              </a:rPr>
              <a:t> </a:t>
            </a:r>
            <a:r>
              <a:rPr lang="en-US" sz="3799" dirty="0" err="1">
                <a:solidFill>
                  <a:srgbClr val="493423"/>
                </a:solidFill>
                <a:latin typeface="Roboto Condensed"/>
              </a:rPr>
              <a:t>đề</a:t>
            </a:r>
            <a:r>
              <a:rPr lang="en-US" sz="3799" dirty="0">
                <a:solidFill>
                  <a:srgbClr val="493423"/>
                </a:solidFill>
                <a:latin typeface="Roboto Condensed"/>
              </a:rPr>
              <a:t> </a:t>
            </a:r>
            <a:r>
              <a:rPr lang="en-US" sz="3799" dirty="0" err="1">
                <a:solidFill>
                  <a:srgbClr val="493423"/>
                </a:solidFill>
                <a:latin typeface="Roboto Condensed"/>
              </a:rPr>
              <a:t>tài</a:t>
            </a:r>
            <a:r>
              <a:rPr lang="en-US" sz="3799" dirty="0">
                <a:solidFill>
                  <a:srgbClr val="493423"/>
                </a:solidFill>
                <a:latin typeface="Roboto Condensed"/>
              </a:rPr>
              <a:t> phi </a:t>
            </a:r>
            <a:r>
              <a:rPr lang="en-US" sz="3799" dirty="0" err="1">
                <a:solidFill>
                  <a:srgbClr val="493423"/>
                </a:solidFill>
                <a:latin typeface="Roboto Condensed"/>
              </a:rPr>
              <a:t>công</a:t>
            </a:r>
            <a:r>
              <a:rPr lang="en-US" sz="3799" dirty="0">
                <a:solidFill>
                  <a:srgbClr val="493423"/>
                </a:solidFill>
                <a:latin typeface="Roboto Condensed"/>
              </a:rPr>
              <a:t> </a:t>
            </a:r>
            <a:r>
              <a:rPr lang="en-US" sz="3799" dirty="0" err="1">
                <a:solidFill>
                  <a:srgbClr val="493423"/>
                </a:solidFill>
                <a:latin typeface="Roboto Condensed"/>
              </a:rPr>
              <a:t>hoặc</a:t>
            </a:r>
            <a:r>
              <a:rPr lang="en-US" sz="3799" dirty="0">
                <a:solidFill>
                  <a:srgbClr val="493423"/>
                </a:solidFill>
                <a:latin typeface="Roboto Condensed"/>
              </a:rPr>
              <a:t> </a:t>
            </a:r>
            <a:r>
              <a:rPr lang="en-US" sz="3799" dirty="0" err="1">
                <a:solidFill>
                  <a:srgbClr val="493423"/>
                </a:solidFill>
                <a:latin typeface="Roboto Condensed"/>
              </a:rPr>
              <a:t>lấy</a:t>
            </a:r>
            <a:r>
              <a:rPr lang="en-US" sz="3799" dirty="0">
                <a:solidFill>
                  <a:srgbClr val="493423"/>
                </a:solidFill>
                <a:latin typeface="Roboto Condensed"/>
              </a:rPr>
              <a:t> </a:t>
            </a:r>
            <a:r>
              <a:rPr lang="en-US" sz="3799" dirty="0" err="1">
                <a:solidFill>
                  <a:srgbClr val="493423"/>
                </a:solidFill>
                <a:latin typeface="Roboto Condensed"/>
              </a:rPr>
              <a:t>cảm</a:t>
            </a:r>
            <a:r>
              <a:rPr lang="en-US" sz="3799" dirty="0">
                <a:solidFill>
                  <a:srgbClr val="493423"/>
                </a:solidFill>
                <a:latin typeface="Roboto Condensed"/>
              </a:rPr>
              <a:t> </a:t>
            </a:r>
            <a:r>
              <a:rPr lang="en-US" sz="3799" dirty="0" err="1">
                <a:solidFill>
                  <a:srgbClr val="493423"/>
                </a:solidFill>
                <a:latin typeface="Roboto Condensed"/>
              </a:rPr>
              <a:t>hứng</a:t>
            </a:r>
            <a:r>
              <a:rPr lang="en-US" sz="3799" dirty="0">
                <a:solidFill>
                  <a:srgbClr val="493423"/>
                </a:solidFill>
                <a:latin typeface="Roboto Condensed"/>
              </a:rPr>
              <a:t> </a:t>
            </a:r>
            <a:r>
              <a:rPr lang="en-US" sz="3799" dirty="0" err="1">
                <a:solidFill>
                  <a:srgbClr val="493423"/>
                </a:solidFill>
                <a:latin typeface="Roboto Condensed"/>
              </a:rPr>
              <a:t>từ</a:t>
            </a:r>
            <a:r>
              <a:rPr lang="en-US" sz="3799" dirty="0">
                <a:solidFill>
                  <a:srgbClr val="493423"/>
                </a:solidFill>
                <a:latin typeface="Roboto Condensed"/>
              </a:rPr>
              <a:t> </a:t>
            </a:r>
            <a:r>
              <a:rPr lang="en-US" sz="3799" dirty="0" err="1">
                <a:solidFill>
                  <a:srgbClr val="493423"/>
                </a:solidFill>
                <a:latin typeface="Roboto Condensed"/>
              </a:rPr>
              <a:t>những</a:t>
            </a:r>
            <a:r>
              <a:rPr lang="en-US" sz="3799" dirty="0">
                <a:solidFill>
                  <a:srgbClr val="493423"/>
                </a:solidFill>
                <a:latin typeface="Roboto Condensed"/>
              </a:rPr>
              <a:t> </a:t>
            </a:r>
            <a:r>
              <a:rPr lang="en-US" sz="3799" dirty="0" err="1">
                <a:solidFill>
                  <a:srgbClr val="493423"/>
                </a:solidFill>
                <a:latin typeface="Roboto Condensed"/>
              </a:rPr>
              <a:t>chuyến</a:t>
            </a:r>
            <a:r>
              <a:rPr lang="en-US" sz="3799" dirty="0">
                <a:solidFill>
                  <a:srgbClr val="493423"/>
                </a:solidFill>
                <a:latin typeface="Roboto Condensed"/>
              </a:rPr>
              <a:t> bay </a:t>
            </a:r>
            <a:r>
              <a:rPr lang="en-US" sz="3799" dirty="0" err="1">
                <a:solidFill>
                  <a:srgbClr val="493423"/>
                </a:solidFill>
                <a:latin typeface="Roboto Condensed"/>
              </a:rPr>
              <a:t>của</a:t>
            </a:r>
            <a:r>
              <a:rPr lang="en-US" sz="3799" dirty="0">
                <a:solidFill>
                  <a:srgbClr val="493423"/>
                </a:solidFill>
                <a:latin typeface="Roboto Condensed"/>
              </a:rPr>
              <a:t> </a:t>
            </a:r>
            <a:r>
              <a:rPr lang="en-US" sz="3799" dirty="0" err="1">
                <a:solidFill>
                  <a:srgbClr val="493423"/>
                </a:solidFill>
                <a:latin typeface="Roboto Condensed"/>
              </a:rPr>
              <a:t>chính</a:t>
            </a:r>
            <a:r>
              <a:rPr lang="en-US" sz="3799" dirty="0">
                <a:solidFill>
                  <a:srgbClr val="493423"/>
                </a:solidFill>
                <a:latin typeface="Roboto Condensed"/>
              </a:rPr>
              <a:t> </a:t>
            </a:r>
            <a:r>
              <a:rPr lang="en-US" sz="3799" dirty="0" err="1">
                <a:solidFill>
                  <a:srgbClr val="493423"/>
                </a:solidFill>
                <a:latin typeface="Roboto Condensed"/>
              </a:rPr>
              <a:t>tác</a:t>
            </a:r>
            <a:r>
              <a:rPr lang="en-US" sz="3799" dirty="0">
                <a:solidFill>
                  <a:srgbClr val="493423"/>
                </a:solidFill>
                <a:latin typeface="Roboto Condensed"/>
              </a:rPr>
              <a:t> </a:t>
            </a:r>
            <a:r>
              <a:rPr lang="en-US" sz="3799" dirty="0" err="1">
                <a:solidFill>
                  <a:srgbClr val="493423"/>
                </a:solidFill>
                <a:latin typeface="Roboto Condensed"/>
              </a:rPr>
              <a:t>giả</a:t>
            </a:r>
            <a:r>
              <a:rPr lang="en-US" sz="3799" dirty="0">
                <a:solidFill>
                  <a:srgbClr val="493423"/>
                </a:solidFill>
                <a:latin typeface="Roboto Condensed"/>
              </a:rPr>
              <a:t>.</a:t>
            </a:r>
          </a:p>
        </p:txBody>
      </p:sp>
      <p:sp>
        <p:nvSpPr>
          <p:cNvPr id="10" name="TextBox 10"/>
          <p:cNvSpPr txBox="1"/>
          <p:nvPr/>
        </p:nvSpPr>
        <p:spPr>
          <a:xfrm>
            <a:off x="1604137" y="1498773"/>
            <a:ext cx="5909906" cy="1215321"/>
          </a:xfrm>
          <a:prstGeom prst="rect">
            <a:avLst/>
          </a:prstGeom>
        </p:spPr>
        <p:txBody>
          <a:bodyPr lIns="0" tIns="0" rIns="0" bIns="0" rtlCol="0" anchor="t">
            <a:spAutoFit/>
          </a:bodyPr>
          <a:lstStyle/>
          <a:p>
            <a:pPr algn="just">
              <a:lnSpc>
                <a:spcPts val="9660"/>
              </a:lnSpc>
            </a:pPr>
            <a:r>
              <a:rPr lang="en-US" sz="6899">
                <a:solidFill>
                  <a:srgbClr val="493423"/>
                </a:solidFill>
                <a:latin typeface="#9Slide05 VL Fadilla"/>
              </a:rPr>
              <a:t>a. Tác giả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70740" y="1614734"/>
            <a:ext cx="459521" cy="503459"/>
          </a:xfrm>
          <a:custGeom>
            <a:avLst/>
            <a:gdLst/>
            <a:ahLst/>
            <a:cxnLst/>
            <a:rect l="l" t="t" r="r" b="b"/>
            <a:pathLst>
              <a:path w="459521" h="503459">
                <a:moveTo>
                  <a:pt x="0" y="0"/>
                </a:moveTo>
                <a:lnTo>
                  <a:pt x="459521" y="0"/>
                </a:lnTo>
                <a:lnTo>
                  <a:pt x="459521" y="503459"/>
                </a:lnTo>
                <a:lnTo>
                  <a:pt x="0" y="503459"/>
                </a:lnTo>
                <a:lnTo>
                  <a:pt x="0" y="0"/>
                </a:lnTo>
                <a:close/>
              </a:path>
            </a:pathLst>
          </a:custGeom>
          <a:blipFill>
            <a:blip r:embed="rId2">
              <a:extLst>
                <a:ext uri="{96DAC541-7B7A-43D3-8B79-37D633B846F1}">
                  <asvg:svgBlip xmlns:asvg="http://schemas.microsoft.com/office/drawing/2016/SVG/main" r:embed="rId3"/>
                </a:ext>
              </a:extLst>
            </a:blip>
            <a:stretch>
              <a:fillRect r="-1292"/>
            </a:stretch>
          </a:blipFill>
        </p:spPr>
        <p:txBody>
          <a:bodyPr/>
          <a:lstStyle/>
          <a:p>
            <a:endParaRPr lang="en-US"/>
          </a:p>
        </p:txBody>
      </p:sp>
      <p:sp>
        <p:nvSpPr>
          <p:cNvPr id="9" name="Freeform 9"/>
          <p:cNvSpPr/>
          <p:nvPr/>
        </p:nvSpPr>
        <p:spPr>
          <a:xfrm>
            <a:off x="13377143" y="2852777"/>
            <a:ext cx="3927769" cy="10302345"/>
          </a:xfrm>
          <a:custGeom>
            <a:avLst/>
            <a:gdLst/>
            <a:ahLst/>
            <a:cxnLst/>
            <a:rect l="l" t="t" r="r" b="b"/>
            <a:pathLst>
              <a:path w="3927769" h="10302345">
                <a:moveTo>
                  <a:pt x="0" y="0"/>
                </a:moveTo>
                <a:lnTo>
                  <a:pt x="3927769" y="0"/>
                </a:lnTo>
                <a:lnTo>
                  <a:pt x="3927769" y="10302345"/>
                </a:lnTo>
                <a:lnTo>
                  <a:pt x="0" y="10302345"/>
                </a:lnTo>
                <a:lnTo>
                  <a:pt x="0" y="0"/>
                </a:lnTo>
                <a:close/>
              </a:path>
            </a:pathLst>
          </a:custGeom>
          <a:blipFill>
            <a:blip r:embed="rId4"/>
            <a:stretch>
              <a:fillRect r="-108"/>
            </a:stretch>
          </a:blipFill>
        </p:spPr>
        <p:txBody>
          <a:bodyPr/>
          <a:lstStyle/>
          <a:p>
            <a:endParaRPr lang="en-US"/>
          </a:p>
        </p:txBody>
      </p:sp>
      <p:sp>
        <p:nvSpPr>
          <p:cNvPr id="10" name="Freeform 10"/>
          <p:cNvSpPr/>
          <p:nvPr/>
        </p:nvSpPr>
        <p:spPr>
          <a:xfrm>
            <a:off x="730261" y="2726145"/>
            <a:ext cx="12070923" cy="6911029"/>
          </a:xfrm>
          <a:custGeom>
            <a:avLst/>
            <a:gdLst/>
            <a:ahLst/>
            <a:cxnLst/>
            <a:rect l="l" t="t" r="r" b="b"/>
            <a:pathLst>
              <a:path w="12070923" h="6911029">
                <a:moveTo>
                  <a:pt x="0" y="0"/>
                </a:moveTo>
                <a:lnTo>
                  <a:pt x="12070923" y="0"/>
                </a:lnTo>
                <a:lnTo>
                  <a:pt x="12070923" y="6911029"/>
                </a:lnTo>
                <a:lnTo>
                  <a:pt x="0" y="6911029"/>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1289014" y="3090248"/>
            <a:ext cx="10953417" cy="5376291"/>
          </a:xfrm>
          <a:prstGeom prst="rect">
            <a:avLst/>
          </a:prstGeom>
        </p:spPr>
        <p:txBody>
          <a:bodyPr lIns="0" tIns="0" rIns="0" bIns="0" rtlCol="0" anchor="t">
            <a:spAutoFit/>
          </a:bodyPr>
          <a:lstStyle/>
          <a:p>
            <a:pPr algn="just">
              <a:lnSpc>
                <a:spcPts val="6131"/>
              </a:lnSpc>
            </a:pPr>
            <a:r>
              <a:rPr lang="en-US" sz="4199" dirty="0" err="1">
                <a:solidFill>
                  <a:srgbClr val="000000"/>
                </a:solidFill>
                <a:latin typeface="Roboto Condensed"/>
              </a:rPr>
              <a:t>Đoạn</a:t>
            </a:r>
            <a:r>
              <a:rPr lang="en-US" sz="4199" dirty="0">
                <a:solidFill>
                  <a:srgbClr val="000000"/>
                </a:solidFill>
                <a:latin typeface="Roboto Condensed"/>
              </a:rPr>
              <a:t> </a:t>
            </a:r>
            <a:r>
              <a:rPr lang="en-US" sz="4199" dirty="0" err="1">
                <a:solidFill>
                  <a:srgbClr val="000000"/>
                </a:solidFill>
                <a:latin typeface="Roboto Condensed"/>
              </a:rPr>
              <a:t>trích</a:t>
            </a:r>
            <a:r>
              <a:rPr lang="en-US" sz="4199" dirty="0">
                <a:solidFill>
                  <a:srgbClr val="000000"/>
                </a:solidFill>
                <a:latin typeface="Roboto Condensed"/>
              </a:rPr>
              <a:t> </a:t>
            </a:r>
            <a:r>
              <a:rPr lang="en-US" sz="4199" dirty="0">
                <a:solidFill>
                  <a:srgbClr val="000000"/>
                </a:solidFill>
                <a:latin typeface="Roboto Condensed Italics"/>
              </a:rPr>
              <a:t>Trong </a:t>
            </a:r>
            <a:r>
              <a:rPr lang="en-US" sz="4199" dirty="0" err="1">
                <a:solidFill>
                  <a:srgbClr val="000000"/>
                </a:solidFill>
                <a:latin typeface="Roboto Condensed Italics"/>
              </a:rPr>
              <a:t>mắt</a:t>
            </a:r>
            <a:r>
              <a:rPr lang="en-US" sz="4199" dirty="0">
                <a:solidFill>
                  <a:srgbClr val="000000"/>
                </a:solidFill>
                <a:latin typeface="Roboto Condensed Italics"/>
              </a:rPr>
              <a:t> </a:t>
            </a:r>
            <a:r>
              <a:rPr lang="en-US" sz="4199" dirty="0" err="1">
                <a:solidFill>
                  <a:srgbClr val="000000"/>
                </a:solidFill>
                <a:latin typeface="Roboto Condensed Italics"/>
              </a:rPr>
              <a:t>trẻ</a:t>
            </a:r>
            <a:r>
              <a:rPr lang="en-US" sz="4199" dirty="0">
                <a:solidFill>
                  <a:srgbClr val="000000"/>
                </a:solidFill>
                <a:latin typeface="Roboto Condensed Italics"/>
              </a:rPr>
              <a:t> </a:t>
            </a:r>
            <a:r>
              <a:rPr lang="en-US" sz="4199" dirty="0" err="1">
                <a:solidFill>
                  <a:srgbClr val="000000"/>
                </a:solidFill>
                <a:latin typeface="Roboto Condensed"/>
              </a:rPr>
              <a:t>phần</a:t>
            </a:r>
            <a:r>
              <a:rPr lang="en-US" sz="4199" dirty="0">
                <a:solidFill>
                  <a:srgbClr val="000000"/>
                </a:solidFill>
                <a:latin typeface="Roboto Condensed"/>
              </a:rPr>
              <a:t> </a:t>
            </a:r>
            <a:r>
              <a:rPr lang="en-US" sz="4199" dirty="0" err="1">
                <a:solidFill>
                  <a:srgbClr val="000000"/>
                </a:solidFill>
                <a:latin typeface="Roboto Condensed"/>
              </a:rPr>
              <a:t>trích</a:t>
            </a:r>
            <a:r>
              <a:rPr lang="en-US" sz="4199" dirty="0">
                <a:solidFill>
                  <a:srgbClr val="000000"/>
                </a:solidFill>
                <a:latin typeface="Roboto Condensed"/>
              </a:rPr>
              <a:t> </a:t>
            </a:r>
            <a:r>
              <a:rPr lang="en-US" sz="4199" dirty="0" err="1">
                <a:solidFill>
                  <a:srgbClr val="000000"/>
                </a:solidFill>
                <a:latin typeface="Roboto Condensed"/>
              </a:rPr>
              <a:t>này</a:t>
            </a:r>
            <a:r>
              <a:rPr lang="en-US" sz="4199" dirty="0">
                <a:solidFill>
                  <a:srgbClr val="000000"/>
                </a:solidFill>
                <a:latin typeface="Roboto Condensed"/>
              </a:rPr>
              <a:t> </a:t>
            </a:r>
            <a:r>
              <a:rPr lang="en-US" sz="4199" dirty="0" err="1">
                <a:solidFill>
                  <a:srgbClr val="000000"/>
                </a:solidFill>
                <a:latin typeface="Roboto Condensed"/>
              </a:rPr>
              <a:t>gồm</a:t>
            </a:r>
            <a:r>
              <a:rPr lang="en-US" sz="4199" dirty="0">
                <a:solidFill>
                  <a:srgbClr val="000000"/>
                </a:solidFill>
                <a:latin typeface="Roboto Condensed"/>
              </a:rPr>
              <a:t>:</a:t>
            </a:r>
          </a:p>
          <a:p>
            <a:pPr marL="906777" lvl="1" indent="-453388" algn="just">
              <a:lnSpc>
                <a:spcPts val="6131"/>
              </a:lnSpc>
              <a:buFont typeface="Arial"/>
              <a:buChar char="•"/>
            </a:pPr>
            <a:r>
              <a:rPr lang="en-US" sz="4199" dirty="0" err="1">
                <a:solidFill>
                  <a:srgbClr val="000000"/>
                </a:solidFill>
                <a:latin typeface="Roboto Condensed"/>
              </a:rPr>
              <a:t>Chương</a:t>
            </a:r>
            <a:r>
              <a:rPr lang="en-US" sz="4199" dirty="0">
                <a:solidFill>
                  <a:srgbClr val="000000"/>
                </a:solidFill>
                <a:latin typeface="Roboto Condensed"/>
              </a:rPr>
              <a:t> I: </a:t>
            </a:r>
            <a:r>
              <a:rPr lang="en-US" sz="4199" dirty="0" err="1">
                <a:solidFill>
                  <a:srgbClr val="000000"/>
                </a:solidFill>
                <a:latin typeface="Roboto Condensed"/>
              </a:rPr>
              <a:t>Nhân</a:t>
            </a:r>
            <a:r>
              <a:rPr lang="en-US" sz="4199" dirty="0">
                <a:solidFill>
                  <a:srgbClr val="000000"/>
                </a:solidFill>
                <a:latin typeface="Roboto Condensed"/>
              </a:rPr>
              <a:t> </a:t>
            </a:r>
            <a:r>
              <a:rPr lang="en-US" sz="4199" dirty="0" err="1">
                <a:solidFill>
                  <a:srgbClr val="000000"/>
                </a:solidFill>
                <a:latin typeface="Roboto Condensed"/>
              </a:rPr>
              <a:t>vật</a:t>
            </a:r>
            <a:r>
              <a:rPr lang="en-US" sz="4199" dirty="0">
                <a:solidFill>
                  <a:srgbClr val="000000"/>
                </a:solidFill>
                <a:latin typeface="Roboto Condensed"/>
              </a:rPr>
              <a:t> “</a:t>
            </a:r>
            <a:r>
              <a:rPr lang="en-US" sz="4199" dirty="0" err="1">
                <a:solidFill>
                  <a:srgbClr val="000000"/>
                </a:solidFill>
                <a:latin typeface="Roboto Condensed"/>
              </a:rPr>
              <a:t>tôi</a:t>
            </a:r>
            <a:r>
              <a:rPr lang="en-US" sz="4199" dirty="0">
                <a:solidFill>
                  <a:srgbClr val="000000"/>
                </a:solidFill>
                <a:latin typeface="Roboto Condensed"/>
              </a:rPr>
              <a:t>” </a:t>
            </a:r>
            <a:r>
              <a:rPr lang="en-US" sz="4199" dirty="0" err="1">
                <a:solidFill>
                  <a:srgbClr val="000000"/>
                </a:solidFill>
                <a:latin typeface="Roboto Condensed"/>
              </a:rPr>
              <a:t>nhớ</a:t>
            </a:r>
            <a:r>
              <a:rPr lang="en-US" sz="4199" dirty="0">
                <a:solidFill>
                  <a:srgbClr val="000000"/>
                </a:solidFill>
                <a:latin typeface="Roboto Condensed"/>
              </a:rPr>
              <a:t> </a:t>
            </a:r>
            <a:r>
              <a:rPr lang="en-US" sz="4199" dirty="0" err="1">
                <a:solidFill>
                  <a:srgbClr val="000000"/>
                </a:solidFill>
                <a:latin typeface="Roboto Condensed"/>
              </a:rPr>
              <a:t>lại</a:t>
            </a:r>
            <a:r>
              <a:rPr lang="en-US" sz="4199" dirty="0">
                <a:solidFill>
                  <a:srgbClr val="000000"/>
                </a:solidFill>
                <a:latin typeface="Roboto Condensed"/>
              </a:rPr>
              <a:t> </a:t>
            </a:r>
            <a:r>
              <a:rPr lang="en-US" sz="4199" dirty="0" err="1">
                <a:solidFill>
                  <a:srgbClr val="000000"/>
                </a:solidFill>
                <a:latin typeface="Roboto Condensed"/>
              </a:rPr>
              <a:t>kỉ</a:t>
            </a:r>
            <a:r>
              <a:rPr lang="en-US" sz="4199" dirty="0">
                <a:solidFill>
                  <a:srgbClr val="000000"/>
                </a:solidFill>
                <a:latin typeface="Roboto Condensed"/>
              </a:rPr>
              <a:t> </a:t>
            </a:r>
            <a:r>
              <a:rPr lang="en-US" sz="4199" dirty="0" err="1">
                <a:solidFill>
                  <a:srgbClr val="000000"/>
                </a:solidFill>
                <a:latin typeface="Roboto Condensed"/>
              </a:rPr>
              <a:t>niệm</a:t>
            </a:r>
            <a:r>
              <a:rPr lang="en-US" sz="4199" dirty="0">
                <a:solidFill>
                  <a:srgbClr val="000000"/>
                </a:solidFill>
                <a:latin typeface="Roboto Condensed"/>
              </a:rPr>
              <a:t> </a:t>
            </a:r>
            <a:r>
              <a:rPr lang="en-US" sz="4199" dirty="0" err="1">
                <a:solidFill>
                  <a:srgbClr val="000000"/>
                </a:solidFill>
                <a:latin typeface="Roboto Condensed"/>
              </a:rPr>
              <a:t>vẽ</a:t>
            </a:r>
            <a:r>
              <a:rPr lang="en-US" sz="4199" dirty="0">
                <a:solidFill>
                  <a:srgbClr val="000000"/>
                </a:solidFill>
                <a:latin typeface="Roboto Condensed"/>
              </a:rPr>
              <a:t> </a:t>
            </a:r>
            <a:r>
              <a:rPr lang="en-US" sz="4199" dirty="0" err="1">
                <a:solidFill>
                  <a:srgbClr val="000000"/>
                </a:solidFill>
                <a:latin typeface="Roboto Condensed"/>
              </a:rPr>
              <a:t>tranh</a:t>
            </a:r>
            <a:r>
              <a:rPr lang="en-US" sz="4199" dirty="0">
                <a:solidFill>
                  <a:srgbClr val="000000"/>
                </a:solidFill>
                <a:latin typeface="Roboto Condensed"/>
              </a:rPr>
              <a:t> </a:t>
            </a:r>
            <a:r>
              <a:rPr lang="en-US" sz="4199" dirty="0" err="1">
                <a:solidFill>
                  <a:srgbClr val="000000"/>
                </a:solidFill>
                <a:latin typeface="Roboto Condensed"/>
              </a:rPr>
              <a:t>hồi</a:t>
            </a:r>
            <a:r>
              <a:rPr lang="en-US" sz="4199" dirty="0">
                <a:solidFill>
                  <a:srgbClr val="000000"/>
                </a:solidFill>
                <a:latin typeface="Roboto Condensed"/>
              </a:rPr>
              <a:t> </a:t>
            </a:r>
            <a:r>
              <a:rPr lang="en-US" sz="4199" dirty="0" err="1">
                <a:solidFill>
                  <a:srgbClr val="000000"/>
                </a:solidFill>
                <a:latin typeface="Roboto Condensed"/>
              </a:rPr>
              <a:t>còn</a:t>
            </a:r>
            <a:r>
              <a:rPr lang="en-US" sz="4199" dirty="0">
                <a:solidFill>
                  <a:srgbClr val="000000"/>
                </a:solidFill>
                <a:latin typeface="Roboto Condensed"/>
              </a:rPr>
              <a:t> </a:t>
            </a:r>
            <a:r>
              <a:rPr lang="en-US" sz="4199" dirty="0" err="1">
                <a:solidFill>
                  <a:srgbClr val="000000"/>
                </a:solidFill>
                <a:latin typeface="Roboto Condensed"/>
              </a:rPr>
              <a:t>nhỏ</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a:t>
            </a:r>
            <a:r>
              <a:rPr lang="en-US" sz="4199" dirty="0" err="1">
                <a:solidFill>
                  <a:srgbClr val="000000"/>
                </a:solidFill>
                <a:latin typeface="Roboto Condensed"/>
              </a:rPr>
              <a:t>mình</a:t>
            </a:r>
            <a:endParaRPr lang="en-US" sz="4199" dirty="0">
              <a:solidFill>
                <a:srgbClr val="000000"/>
              </a:solidFill>
              <a:latin typeface="Roboto Condensed"/>
            </a:endParaRPr>
          </a:p>
          <a:p>
            <a:pPr marL="906777" lvl="1" indent="-453388" algn="just">
              <a:lnSpc>
                <a:spcPts val="6131"/>
              </a:lnSpc>
              <a:buFont typeface="Arial"/>
              <a:buChar char="•"/>
            </a:pPr>
            <a:r>
              <a:rPr lang="en-US" sz="4199" dirty="0" err="1">
                <a:solidFill>
                  <a:srgbClr val="000000"/>
                </a:solidFill>
                <a:latin typeface="Roboto Condensed"/>
              </a:rPr>
              <a:t>Chương</a:t>
            </a:r>
            <a:r>
              <a:rPr lang="en-US" sz="4199" dirty="0">
                <a:solidFill>
                  <a:srgbClr val="000000"/>
                </a:solidFill>
                <a:latin typeface="Roboto Condensed"/>
              </a:rPr>
              <a:t> II: </a:t>
            </a:r>
            <a:r>
              <a:rPr lang="en-US" sz="4199" dirty="0" err="1">
                <a:solidFill>
                  <a:srgbClr val="000000"/>
                </a:solidFill>
                <a:latin typeface="Roboto Condensed"/>
              </a:rPr>
              <a:t>Cuộc</a:t>
            </a:r>
            <a:r>
              <a:rPr lang="en-US" sz="4199" dirty="0">
                <a:solidFill>
                  <a:srgbClr val="000000"/>
                </a:solidFill>
                <a:latin typeface="Roboto Condensed"/>
              </a:rPr>
              <a:t> </a:t>
            </a:r>
            <a:r>
              <a:rPr lang="en-US" sz="4199" dirty="0" err="1">
                <a:solidFill>
                  <a:srgbClr val="000000"/>
                </a:solidFill>
                <a:latin typeface="Roboto Condensed"/>
              </a:rPr>
              <a:t>gặp</a:t>
            </a:r>
            <a:r>
              <a:rPr lang="en-US" sz="4199" dirty="0">
                <a:solidFill>
                  <a:srgbClr val="000000"/>
                </a:solidFill>
                <a:latin typeface="Roboto Condensed"/>
              </a:rPr>
              <a:t> </a:t>
            </a:r>
            <a:r>
              <a:rPr lang="en-US" sz="4199" dirty="0" err="1">
                <a:solidFill>
                  <a:srgbClr val="000000"/>
                </a:solidFill>
                <a:latin typeface="Roboto Condensed"/>
              </a:rPr>
              <a:t>gỡ</a:t>
            </a:r>
            <a:r>
              <a:rPr lang="en-US" sz="4199" dirty="0">
                <a:solidFill>
                  <a:srgbClr val="000000"/>
                </a:solidFill>
                <a:latin typeface="Roboto Condensed"/>
              </a:rPr>
              <a:t> </a:t>
            </a:r>
            <a:r>
              <a:rPr lang="en-US" sz="4199" dirty="0" err="1">
                <a:solidFill>
                  <a:srgbClr val="000000"/>
                </a:solidFill>
                <a:latin typeface="Roboto Condensed"/>
              </a:rPr>
              <a:t>bất</a:t>
            </a:r>
            <a:r>
              <a:rPr lang="en-US" sz="4199" dirty="0">
                <a:solidFill>
                  <a:srgbClr val="000000"/>
                </a:solidFill>
                <a:latin typeface="Roboto Condensed"/>
              </a:rPr>
              <a:t> </a:t>
            </a:r>
            <a:r>
              <a:rPr lang="en-US" sz="4199" dirty="0" err="1">
                <a:solidFill>
                  <a:srgbClr val="000000"/>
                </a:solidFill>
                <a:latin typeface="Roboto Condensed"/>
              </a:rPr>
              <a:t>ngờ</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a:t>
            </a:r>
            <a:r>
              <a:rPr lang="en-US" sz="4199" dirty="0" err="1">
                <a:solidFill>
                  <a:srgbClr val="000000"/>
                </a:solidFill>
                <a:latin typeface="Roboto Condensed"/>
              </a:rPr>
              <a:t>nhân</a:t>
            </a:r>
            <a:r>
              <a:rPr lang="en-US" sz="4199" dirty="0">
                <a:solidFill>
                  <a:srgbClr val="000000"/>
                </a:solidFill>
                <a:latin typeface="Roboto Condensed"/>
              </a:rPr>
              <a:t> </a:t>
            </a:r>
            <a:r>
              <a:rPr lang="en-US" sz="4199" dirty="0" err="1">
                <a:solidFill>
                  <a:srgbClr val="000000"/>
                </a:solidFill>
                <a:latin typeface="Roboto Condensed"/>
              </a:rPr>
              <a:t>vật</a:t>
            </a:r>
            <a:r>
              <a:rPr lang="en-US" sz="4199" dirty="0">
                <a:solidFill>
                  <a:srgbClr val="000000"/>
                </a:solidFill>
                <a:latin typeface="Roboto Condensed"/>
              </a:rPr>
              <a:t> “</a:t>
            </a:r>
            <a:r>
              <a:rPr lang="en-US" sz="4199" dirty="0" err="1">
                <a:solidFill>
                  <a:srgbClr val="000000"/>
                </a:solidFill>
                <a:latin typeface="Roboto Condensed"/>
              </a:rPr>
              <a:t>tôi</a:t>
            </a:r>
            <a:r>
              <a:rPr lang="en-US" sz="4199" dirty="0">
                <a:solidFill>
                  <a:srgbClr val="000000"/>
                </a:solidFill>
                <a:latin typeface="Roboto Condensed"/>
              </a:rPr>
              <a:t>” </a:t>
            </a:r>
            <a:r>
              <a:rPr lang="en-US" sz="4199" dirty="0" err="1">
                <a:solidFill>
                  <a:srgbClr val="000000"/>
                </a:solidFill>
                <a:latin typeface="Roboto Condensed"/>
              </a:rPr>
              <a:t>và</a:t>
            </a:r>
            <a:r>
              <a:rPr lang="en-US" sz="4199" dirty="0">
                <a:solidFill>
                  <a:srgbClr val="000000"/>
                </a:solidFill>
                <a:latin typeface="Roboto Condensed"/>
              </a:rPr>
              <a:t> </a:t>
            </a:r>
            <a:r>
              <a:rPr lang="en-US" sz="4199" dirty="0" err="1">
                <a:solidFill>
                  <a:srgbClr val="000000"/>
                </a:solidFill>
                <a:latin typeface="Roboto Condensed"/>
              </a:rPr>
              <a:t>cậu</a:t>
            </a:r>
            <a:r>
              <a:rPr lang="en-US" sz="4199" dirty="0">
                <a:solidFill>
                  <a:srgbClr val="000000"/>
                </a:solidFill>
                <a:latin typeface="Roboto Condensed"/>
              </a:rPr>
              <a:t> </a:t>
            </a:r>
            <a:r>
              <a:rPr lang="en-US" sz="4199" dirty="0" err="1">
                <a:solidFill>
                  <a:srgbClr val="000000"/>
                </a:solidFill>
                <a:latin typeface="Roboto Condensed"/>
              </a:rPr>
              <a:t>bé</a:t>
            </a:r>
            <a:r>
              <a:rPr lang="en-US" sz="4199" dirty="0">
                <a:solidFill>
                  <a:srgbClr val="000000"/>
                </a:solidFill>
                <a:latin typeface="Roboto Condensed"/>
              </a:rPr>
              <a:t>.</a:t>
            </a:r>
          </a:p>
          <a:p>
            <a:pPr marL="906777" lvl="1" indent="-453388" algn="just">
              <a:lnSpc>
                <a:spcPts val="6131"/>
              </a:lnSpc>
              <a:buFont typeface="Arial"/>
              <a:buChar char="•"/>
            </a:pPr>
            <a:r>
              <a:rPr lang="en-US" sz="4199" dirty="0" err="1">
                <a:solidFill>
                  <a:srgbClr val="000000"/>
                </a:solidFill>
                <a:latin typeface="Roboto Condensed"/>
              </a:rPr>
              <a:t>Chương</a:t>
            </a:r>
            <a:r>
              <a:rPr lang="en-US" sz="4199" dirty="0">
                <a:solidFill>
                  <a:srgbClr val="000000"/>
                </a:solidFill>
                <a:latin typeface="Roboto Condensed"/>
              </a:rPr>
              <a:t> XXVII: </a:t>
            </a:r>
            <a:r>
              <a:rPr lang="en-US" sz="4199" dirty="0" err="1">
                <a:solidFill>
                  <a:srgbClr val="000000"/>
                </a:solidFill>
                <a:latin typeface="Roboto Condensed"/>
              </a:rPr>
              <a:t>Suy</a:t>
            </a:r>
            <a:r>
              <a:rPr lang="en-US" sz="4199" dirty="0">
                <a:solidFill>
                  <a:srgbClr val="000000"/>
                </a:solidFill>
                <a:latin typeface="Roboto Condensed"/>
              </a:rPr>
              <a:t> </a:t>
            </a:r>
            <a:r>
              <a:rPr lang="en-US" sz="4199" dirty="0" err="1">
                <a:solidFill>
                  <a:srgbClr val="000000"/>
                </a:solidFill>
                <a:latin typeface="Roboto Condensed"/>
              </a:rPr>
              <a:t>nghĩ</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a:t>
            </a:r>
            <a:r>
              <a:rPr lang="en-US" sz="4199" dirty="0" err="1">
                <a:solidFill>
                  <a:srgbClr val="000000"/>
                </a:solidFill>
                <a:latin typeface="Roboto Condensed"/>
              </a:rPr>
              <a:t>nhân</a:t>
            </a:r>
            <a:r>
              <a:rPr lang="en-US" sz="4199" dirty="0">
                <a:solidFill>
                  <a:srgbClr val="000000"/>
                </a:solidFill>
                <a:latin typeface="Roboto Condensed"/>
              </a:rPr>
              <a:t> </a:t>
            </a:r>
            <a:r>
              <a:rPr lang="en-US" sz="4199" dirty="0" err="1">
                <a:solidFill>
                  <a:srgbClr val="000000"/>
                </a:solidFill>
                <a:latin typeface="Roboto Condensed"/>
              </a:rPr>
              <a:t>vật</a:t>
            </a:r>
            <a:r>
              <a:rPr lang="en-US" sz="4199" dirty="0">
                <a:solidFill>
                  <a:srgbClr val="000000"/>
                </a:solidFill>
                <a:latin typeface="Roboto Condensed"/>
              </a:rPr>
              <a:t> “</a:t>
            </a:r>
            <a:r>
              <a:rPr lang="en-US" sz="4199" dirty="0" err="1">
                <a:solidFill>
                  <a:srgbClr val="000000"/>
                </a:solidFill>
                <a:latin typeface="Roboto Condensed"/>
              </a:rPr>
              <a:t>tôi</a:t>
            </a:r>
            <a:r>
              <a:rPr lang="en-US" sz="4199" dirty="0">
                <a:solidFill>
                  <a:srgbClr val="000000"/>
                </a:solidFill>
                <a:latin typeface="Roboto Condensed"/>
              </a:rPr>
              <a:t>” </a:t>
            </a:r>
            <a:r>
              <a:rPr lang="en-US" sz="4199" dirty="0" err="1">
                <a:solidFill>
                  <a:srgbClr val="000000"/>
                </a:solidFill>
                <a:latin typeface="Roboto Condensed"/>
              </a:rPr>
              <a:t>sau</a:t>
            </a:r>
            <a:r>
              <a:rPr lang="en-US" sz="4199" dirty="0">
                <a:solidFill>
                  <a:srgbClr val="000000"/>
                </a:solidFill>
                <a:latin typeface="Roboto Condensed"/>
              </a:rPr>
              <a:t> </a:t>
            </a:r>
            <a:r>
              <a:rPr lang="en-US" sz="4199" dirty="0" err="1">
                <a:solidFill>
                  <a:srgbClr val="000000"/>
                </a:solidFill>
                <a:latin typeface="Roboto Condensed"/>
              </a:rPr>
              <a:t>nhiều</a:t>
            </a:r>
            <a:r>
              <a:rPr lang="en-US" sz="4199" dirty="0">
                <a:solidFill>
                  <a:srgbClr val="000000"/>
                </a:solidFill>
                <a:latin typeface="Roboto Condensed"/>
              </a:rPr>
              <a:t> </a:t>
            </a:r>
            <a:r>
              <a:rPr lang="en-US" sz="4199" dirty="0" err="1">
                <a:solidFill>
                  <a:srgbClr val="000000"/>
                </a:solidFill>
                <a:latin typeface="Roboto Condensed"/>
              </a:rPr>
              <a:t>năm</a:t>
            </a:r>
            <a:r>
              <a:rPr lang="en-US" sz="4199" dirty="0">
                <a:solidFill>
                  <a:srgbClr val="000000"/>
                </a:solidFill>
                <a:latin typeface="Roboto Condensed"/>
              </a:rPr>
              <a:t> </a:t>
            </a:r>
            <a:r>
              <a:rPr lang="en-US" sz="4199" dirty="0" err="1">
                <a:solidFill>
                  <a:srgbClr val="000000"/>
                </a:solidFill>
                <a:latin typeface="Roboto Condensed"/>
              </a:rPr>
              <a:t>khi</a:t>
            </a:r>
            <a:r>
              <a:rPr lang="en-US" sz="4199" dirty="0">
                <a:solidFill>
                  <a:srgbClr val="000000"/>
                </a:solidFill>
                <a:latin typeface="Roboto Condensed"/>
              </a:rPr>
              <a:t> </a:t>
            </a:r>
            <a:r>
              <a:rPr lang="en-US" sz="4199" dirty="0" err="1">
                <a:solidFill>
                  <a:srgbClr val="000000"/>
                </a:solidFill>
                <a:latin typeface="Roboto Condensed"/>
              </a:rPr>
              <a:t>cậu</a:t>
            </a:r>
            <a:r>
              <a:rPr lang="en-US" sz="4199" dirty="0">
                <a:solidFill>
                  <a:srgbClr val="000000"/>
                </a:solidFill>
                <a:latin typeface="Roboto Condensed"/>
              </a:rPr>
              <a:t> </a:t>
            </a:r>
            <a:r>
              <a:rPr lang="en-US" sz="4199" dirty="0" err="1">
                <a:solidFill>
                  <a:srgbClr val="000000"/>
                </a:solidFill>
                <a:latin typeface="Roboto Condensed"/>
              </a:rPr>
              <a:t>bé</a:t>
            </a:r>
            <a:r>
              <a:rPr lang="en-US" sz="4199" dirty="0">
                <a:solidFill>
                  <a:srgbClr val="000000"/>
                </a:solidFill>
                <a:latin typeface="Roboto Condensed"/>
              </a:rPr>
              <a:t> </a:t>
            </a:r>
            <a:r>
              <a:rPr lang="en-US" sz="4199" dirty="0" err="1">
                <a:solidFill>
                  <a:srgbClr val="000000"/>
                </a:solidFill>
                <a:latin typeface="Roboto Condensed"/>
              </a:rPr>
              <a:t>trở</a:t>
            </a:r>
            <a:r>
              <a:rPr lang="en-US" sz="4199" dirty="0">
                <a:solidFill>
                  <a:srgbClr val="000000"/>
                </a:solidFill>
                <a:latin typeface="Roboto Condensed"/>
              </a:rPr>
              <a:t> </a:t>
            </a:r>
            <a:r>
              <a:rPr lang="en-US" sz="4199" dirty="0" err="1">
                <a:solidFill>
                  <a:srgbClr val="000000"/>
                </a:solidFill>
                <a:latin typeface="Roboto Condensed"/>
              </a:rPr>
              <a:t>lại</a:t>
            </a:r>
            <a:r>
              <a:rPr lang="en-US" sz="4199" dirty="0">
                <a:solidFill>
                  <a:srgbClr val="000000"/>
                </a:solidFill>
                <a:latin typeface="Roboto Condensed"/>
              </a:rPr>
              <a:t> </a:t>
            </a:r>
            <a:r>
              <a:rPr lang="en-US" sz="4199" dirty="0" err="1">
                <a:solidFill>
                  <a:srgbClr val="000000"/>
                </a:solidFill>
                <a:latin typeface="Roboto Condensed"/>
              </a:rPr>
              <a:t>hành</a:t>
            </a:r>
            <a:r>
              <a:rPr lang="en-US" sz="4199" dirty="0">
                <a:solidFill>
                  <a:srgbClr val="000000"/>
                </a:solidFill>
                <a:latin typeface="Roboto Condensed"/>
              </a:rPr>
              <a:t> </a:t>
            </a:r>
            <a:r>
              <a:rPr lang="en-US" sz="4199" dirty="0" err="1">
                <a:solidFill>
                  <a:srgbClr val="000000"/>
                </a:solidFill>
                <a:latin typeface="Roboto Condensed"/>
              </a:rPr>
              <a:t>tinh</a:t>
            </a:r>
            <a:r>
              <a:rPr lang="en-US" sz="4199" dirty="0">
                <a:solidFill>
                  <a:srgbClr val="000000"/>
                </a:solidFill>
                <a:latin typeface="Roboto Condensed"/>
              </a:rPr>
              <a:t> </a:t>
            </a:r>
            <a:r>
              <a:rPr lang="en-US" sz="4199" dirty="0" err="1">
                <a:solidFill>
                  <a:srgbClr val="000000"/>
                </a:solidFill>
                <a:latin typeface="Roboto Condensed"/>
              </a:rPr>
              <a:t>của</a:t>
            </a:r>
            <a:r>
              <a:rPr lang="en-US" sz="4199" dirty="0">
                <a:solidFill>
                  <a:srgbClr val="000000"/>
                </a:solidFill>
                <a:latin typeface="Roboto Condensed"/>
              </a:rPr>
              <a:t> </a:t>
            </a:r>
            <a:r>
              <a:rPr lang="en-US" sz="4199" dirty="0" err="1">
                <a:solidFill>
                  <a:srgbClr val="000000"/>
                </a:solidFill>
                <a:latin typeface="Roboto Condensed"/>
              </a:rPr>
              <a:t>mình</a:t>
            </a:r>
            <a:endParaRPr lang="en-US" sz="4199" dirty="0">
              <a:solidFill>
                <a:srgbClr val="000000"/>
              </a:solidFill>
              <a:latin typeface="Roboto Condensed"/>
            </a:endParaRPr>
          </a:p>
        </p:txBody>
      </p:sp>
      <p:sp>
        <p:nvSpPr>
          <p:cNvPr id="12" name="TextBox 12"/>
          <p:cNvSpPr txBox="1"/>
          <p:nvPr/>
        </p:nvSpPr>
        <p:spPr>
          <a:xfrm>
            <a:off x="1028700" y="1605786"/>
            <a:ext cx="4076700" cy="1218723"/>
          </a:xfrm>
          <a:prstGeom prst="rect">
            <a:avLst/>
          </a:prstGeom>
        </p:spPr>
        <p:txBody>
          <a:bodyPr wrap="square" lIns="0" tIns="0" rIns="0" bIns="0" rtlCol="0" anchor="t">
            <a:spAutoFit/>
          </a:bodyPr>
          <a:lstStyle/>
          <a:p>
            <a:pPr algn="ctr">
              <a:lnSpc>
                <a:spcPts val="9348"/>
              </a:lnSpc>
              <a:spcBef>
                <a:spcPct val="0"/>
              </a:spcBef>
            </a:pPr>
            <a:r>
              <a:rPr lang="en-US" sz="7599" dirty="0">
                <a:solidFill>
                  <a:srgbClr val="000000"/>
                </a:solidFill>
                <a:latin typeface="#9Slide05 VL Fadilla"/>
              </a:rPr>
              <a:t>a. Văn </a:t>
            </a:r>
            <a:r>
              <a:rPr lang="en-US" sz="7599" dirty="0" err="1">
                <a:solidFill>
                  <a:srgbClr val="000000"/>
                </a:solidFill>
                <a:latin typeface="#9Slide05 VL Fadilla"/>
              </a:rPr>
              <a:t>bản</a:t>
            </a:r>
            <a:endParaRPr lang="en-US" sz="7599" dirty="0">
              <a:solidFill>
                <a:srgbClr val="000000"/>
              </a:solidFill>
              <a:latin typeface="#9Slide05 VL Fadilla"/>
            </a:endParaRPr>
          </a:p>
        </p:txBody>
      </p:sp>
      <p:sp>
        <p:nvSpPr>
          <p:cNvPr id="13" name="TextBox 13"/>
          <p:cNvSpPr txBox="1"/>
          <p:nvPr/>
        </p:nvSpPr>
        <p:spPr>
          <a:xfrm>
            <a:off x="-791412" y="672663"/>
            <a:ext cx="10695869" cy="1193800"/>
          </a:xfrm>
          <a:prstGeom prst="rect">
            <a:avLst/>
          </a:prstGeom>
        </p:spPr>
        <p:txBody>
          <a:bodyPr lIns="0" tIns="0" rIns="0" bIns="0" rtlCol="0" anchor="t">
            <a:spAutoFit/>
          </a:bodyPr>
          <a:lstStyle/>
          <a:p>
            <a:pPr algn="ctr">
              <a:lnSpc>
                <a:spcPts val="9799"/>
              </a:lnSpc>
              <a:spcBef>
                <a:spcPct val="0"/>
              </a:spcBef>
            </a:pPr>
            <a:r>
              <a:rPr lang="en-US" sz="6999" dirty="0">
                <a:solidFill>
                  <a:srgbClr val="493423"/>
                </a:solidFill>
                <a:latin typeface="#9Slide07 SVNUT Triumph Press"/>
              </a:rPr>
              <a:t>3.1 </a:t>
            </a:r>
            <a:r>
              <a:rPr lang="en-US" sz="6999" dirty="0" err="1">
                <a:solidFill>
                  <a:srgbClr val="493423"/>
                </a:solidFill>
                <a:latin typeface="#9Slide07 SVNUT Triumph Press"/>
              </a:rPr>
              <a:t>Tác</a:t>
            </a:r>
            <a:r>
              <a:rPr lang="en-US" sz="6999" dirty="0">
                <a:solidFill>
                  <a:srgbClr val="493423"/>
                </a:solidFill>
                <a:latin typeface="#9Slide07 SVNUT Triumph Press"/>
              </a:rPr>
              <a:t> </a:t>
            </a:r>
            <a:r>
              <a:rPr lang="en-US" sz="6999" dirty="0" err="1">
                <a:solidFill>
                  <a:srgbClr val="493423"/>
                </a:solidFill>
                <a:latin typeface="#9Slide07 SVNUT Triumph Press"/>
              </a:rPr>
              <a:t>giả</a:t>
            </a:r>
            <a:r>
              <a:rPr lang="en-US" sz="6999" dirty="0">
                <a:solidFill>
                  <a:srgbClr val="493423"/>
                </a:solidFill>
                <a:latin typeface="#9Slide07 SVNUT Triumph Press"/>
              </a:rPr>
              <a:t>, </a:t>
            </a:r>
            <a:r>
              <a:rPr lang="en-US" sz="6999" dirty="0" err="1">
                <a:solidFill>
                  <a:srgbClr val="493423"/>
                </a:solidFill>
                <a:latin typeface="#9Slide07 SVNUT Triumph Press"/>
              </a:rPr>
              <a:t>văn</a:t>
            </a:r>
            <a:r>
              <a:rPr lang="en-US" sz="6999" dirty="0">
                <a:solidFill>
                  <a:srgbClr val="493423"/>
                </a:solidFill>
                <a:latin typeface="#9Slide07 SVNUT Triumph Press"/>
              </a:rPr>
              <a:t> </a:t>
            </a:r>
            <a:r>
              <a:rPr lang="en-US" sz="6999" dirty="0" err="1">
                <a:solidFill>
                  <a:srgbClr val="493423"/>
                </a:solidFill>
                <a:latin typeface="#9Slide07 SVNUT Triumph Press"/>
              </a:rPr>
              <a:t>bản</a:t>
            </a:r>
            <a:endParaRPr lang="en-US" sz="6999" dirty="0">
              <a:solidFill>
                <a:srgbClr val="493423"/>
              </a:solidFill>
              <a:latin typeface="#9Slide07 SVNUT Triumph Pres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270740" y="1614734"/>
            <a:ext cx="459521" cy="503459"/>
          </a:xfrm>
          <a:custGeom>
            <a:avLst/>
            <a:gdLst/>
            <a:ahLst/>
            <a:cxnLst/>
            <a:rect l="l" t="t" r="r" b="b"/>
            <a:pathLst>
              <a:path w="459521" h="503459">
                <a:moveTo>
                  <a:pt x="0" y="0"/>
                </a:moveTo>
                <a:lnTo>
                  <a:pt x="459521" y="0"/>
                </a:lnTo>
                <a:lnTo>
                  <a:pt x="459521" y="503459"/>
                </a:lnTo>
                <a:lnTo>
                  <a:pt x="0" y="503459"/>
                </a:lnTo>
                <a:lnTo>
                  <a:pt x="0" y="0"/>
                </a:lnTo>
                <a:close/>
              </a:path>
            </a:pathLst>
          </a:custGeom>
          <a:blipFill>
            <a:blip r:embed="rId2">
              <a:extLst>
                <a:ext uri="{96DAC541-7B7A-43D3-8B79-37D633B846F1}">
                  <asvg:svgBlip xmlns:asvg="http://schemas.microsoft.com/office/drawing/2016/SVG/main" r:embed="rId3"/>
                </a:ext>
              </a:extLst>
            </a:blip>
            <a:stretch>
              <a:fillRect r="-1292"/>
            </a:stretch>
          </a:blipFill>
        </p:spPr>
        <p:txBody>
          <a:bodyPr/>
          <a:lstStyle/>
          <a:p>
            <a:endParaRPr lang="en-US"/>
          </a:p>
        </p:txBody>
      </p:sp>
      <p:sp>
        <p:nvSpPr>
          <p:cNvPr id="7" name="TextBox 7"/>
          <p:cNvSpPr txBox="1"/>
          <p:nvPr/>
        </p:nvSpPr>
        <p:spPr>
          <a:xfrm>
            <a:off x="1028700" y="1927888"/>
            <a:ext cx="9029700" cy="936154"/>
          </a:xfrm>
          <a:prstGeom prst="rect">
            <a:avLst/>
          </a:prstGeom>
        </p:spPr>
        <p:txBody>
          <a:bodyPr wrap="square" lIns="0" tIns="0" rIns="0" bIns="0" rtlCol="0" anchor="t">
            <a:spAutoFit/>
          </a:bodyPr>
          <a:lstStyle/>
          <a:p>
            <a:pPr algn="ctr">
              <a:lnSpc>
                <a:spcPts val="7279"/>
              </a:lnSpc>
              <a:spcBef>
                <a:spcPct val="0"/>
              </a:spcBef>
            </a:pPr>
            <a:r>
              <a:rPr lang="en-US" sz="5199" dirty="0">
                <a:solidFill>
                  <a:srgbClr val="493423"/>
                </a:solidFill>
                <a:latin typeface="#9Slide07 SVNUT Triumph Press"/>
              </a:rPr>
              <a:t>3.2 </a:t>
            </a:r>
            <a:r>
              <a:rPr lang="en-US" sz="5199" dirty="0" err="1">
                <a:solidFill>
                  <a:srgbClr val="493423"/>
                </a:solidFill>
                <a:latin typeface="#9Slide07 SVNUT Triumph Press"/>
              </a:rPr>
              <a:t>Khám</a:t>
            </a:r>
            <a:r>
              <a:rPr lang="en-US" sz="5199" dirty="0">
                <a:solidFill>
                  <a:srgbClr val="493423"/>
                </a:solidFill>
                <a:latin typeface="#9Slide07 SVNUT Triumph Press"/>
              </a:rPr>
              <a:t> </a:t>
            </a:r>
            <a:r>
              <a:rPr lang="en-US" sz="5199" dirty="0" err="1">
                <a:solidFill>
                  <a:srgbClr val="493423"/>
                </a:solidFill>
                <a:latin typeface="#9Slide07 SVNUT Triumph Press"/>
              </a:rPr>
              <a:t>phá</a:t>
            </a:r>
            <a:r>
              <a:rPr lang="en-US" sz="5199" dirty="0">
                <a:solidFill>
                  <a:srgbClr val="493423"/>
                </a:solidFill>
                <a:latin typeface="#9Slide07 SVNUT Triumph Press"/>
              </a:rPr>
              <a:t> </a:t>
            </a:r>
            <a:r>
              <a:rPr lang="en-US" sz="5199" dirty="0" err="1">
                <a:solidFill>
                  <a:srgbClr val="493423"/>
                </a:solidFill>
                <a:latin typeface="#9Slide07 SVNUT Triumph Press"/>
              </a:rPr>
              <a:t>văn</a:t>
            </a:r>
            <a:r>
              <a:rPr lang="en-US" sz="5199" dirty="0">
                <a:solidFill>
                  <a:srgbClr val="493423"/>
                </a:solidFill>
                <a:latin typeface="#9Slide07 SVNUT Triumph Press"/>
              </a:rPr>
              <a:t> </a:t>
            </a:r>
            <a:r>
              <a:rPr lang="en-US" sz="5199" dirty="0" err="1">
                <a:solidFill>
                  <a:srgbClr val="493423"/>
                </a:solidFill>
                <a:latin typeface="#9Slide07 SVNUT Triumph Press"/>
              </a:rPr>
              <a:t>bản</a:t>
            </a:r>
            <a:endParaRPr lang="en-US" sz="5199" dirty="0">
              <a:solidFill>
                <a:srgbClr val="493423"/>
              </a:solidFill>
              <a:latin typeface="#9Slide07 SVNUT Triumph Press"/>
            </a:endParaRPr>
          </a:p>
        </p:txBody>
      </p:sp>
      <p:sp>
        <p:nvSpPr>
          <p:cNvPr id="8" name="TextBox 8"/>
          <p:cNvSpPr txBox="1"/>
          <p:nvPr/>
        </p:nvSpPr>
        <p:spPr>
          <a:xfrm>
            <a:off x="500500" y="551976"/>
            <a:ext cx="11200465" cy="1087730"/>
          </a:xfrm>
          <a:prstGeom prst="rect">
            <a:avLst/>
          </a:prstGeom>
        </p:spPr>
        <p:txBody>
          <a:bodyPr lIns="0" tIns="0" rIns="0" bIns="0" rtlCol="0" anchor="t">
            <a:spAutoFit/>
          </a:bodyPr>
          <a:lstStyle/>
          <a:p>
            <a:pPr algn="just">
              <a:lnSpc>
                <a:spcPts val="8608"/>
              </a:lnSpc>
            </a:pPr>
            <a:r>
              <a:rPr lang="en-US" sz="6998" dirty="0">
                <a:solidFill>
                  <a:srgbClr val="5D4F44"/>
                </a:solidFill>
                <a:latin typeface="Fraunces Bold"/>
              </a:rPr>
              <a:t>3. KHÁM PHÁ VĂN BẢN</a:t>
            </a:r>
          </a:p>
        </p:txBody>
      </p:sp>
      <p:sp>
        <p:nvSpPr>
          <p:cNvPr id="10" name="TextBox 10"/>
          <p:cNvSpPr txBox="1"/>
          <p:nvPr/>
        </p:nvSpPr>
        <p:spPr>
          <a:xfrm>
            <a:off x="3455183" y="3321177"/>
            <a:ext cx="10274393" cy="3539430"/>
          </a:xfrm>
          <a:prstGeom prst="rect">
            <a:avLst/>
          </a:prstGeom>
        </p:spPr>
        <p:txBody>
          <a:bodyPr lIns="0" tIns="0" rIns="0" bIns="0" rtlCol="0" anchor="t">
            <a:spAutoFit/>
          </a:bodyPr>
          <a:lstStyle/>
          <a:p>
            <a:pPr algn="just">
              <a:lnSpc>
                <a:spcPts val="6912"/>
              </a:lnSpc>
            </a:pPr>
            <a:r>
              <a:rPr lang="en-US" sz="4800" dirty="0" err="1">
                <a:solidFill>
                  <a:srgbClr val="000000"/>
                </a:solidFill>
                <a:latin typeface="#9Slide05 Aphrodite Pro"/>
              </a:rPr>
              <a:t>Nhiệm</a:t>
            </a:r>
            <a:r>
              <a:rPr lang="en-US" sz="4800" dirty="0">
                <a:solidFill>
                  <a:srgbClr val="000000"/>
                </a:solidFill>
                <a:latin typeface="#9Slide05 Aphrodite Pro"/>
              </a:rPr>
              <a:t> </a:t>
            </a:r>
            <a:r>
              <a:rPr lang="en-US" sz="4800" dirty="0" err="1">
                <a:solidFill>
                  <a:srgbClr val="000000"/>
                </a:solidFill>
                <a:latin typeface="#9Slide05 Aphrodite Pro"/>
              </a:rPr>
              <a:t>vụ</a:t>
            </a:r>
            <a:r>
              <a:rPr lang="en-US" sz="4800" dirty="0">
                <a:solidFill>
                  <a:srgbClr val="000000"/>
                </a:solidFill>
                <a:latin typeface="#9Slide05 Aphrodite Pro"/>
              </a:rPr>
              <a:t>: </a:t>
            </a:r>
          </a:p>
          <a:p>
            <a:pPr marL="1036320" lvl="1" indent="-518160" algn="just">
              <a:lnSpc>
                <a:spcPts val="6912"/>
              </a:lnSpc>
              <a:buFont typeface="Arial"/>
              <a:buChar char="•"/>
            </a:pPr>
            <a:r>
              <a:rPr lang="en-US" sz="4800" dirty="0">
                <a:solidFill>
                  <a:srgbClr val="000000"/>
                </a:solidFill>
                <a:latin typeface="Roboto Condensed"/>
              </a:rPr>
              <a:t>HS </a:t>
            </a:r>
            <a:r>
              <a:rPr lang="en-US" sz="4800" dirty="0" err="1">
                <a:solidFill>
                  <a:srgbClr val="000000"/>
                </a:solidFill>
                <a:latin typeface="Roboto Condensed"/>
              </a:rPr>
              <a:t>làm</a:t>
            </a:r>
            <a:r>
              <a:rPr lang="en-US" sz="4800" dirty="0">
                <a:solidFill>
                  <a:srgbClr val="000000"/>
                </a:solidFill>
                <a:latin typeface="Roboto Condensed"/>
              </a:rPr>
              <a:t> </a:t>
            </a:r>
            <a:r>
              <a:rPr lang="en-US" sz="4800" dirty="0" err="1">
                <a:solidFill>
                  <a:srgbClr val="000000"/>
                </a:solidFill>
                <a:latin typeface="Roboto Condensed"/>
              </a:rPr>
              <a:t>việc</a:t>
            </a:r>
            <a:r>
              <a:rPr lang="en-US" sz="4800" dirty="0">
                <a:solidFill>
                  <a:srgbClr val="000000"/>
                </a:solidFill>
                <a:latin typeface="Roboto Condensed"/>
              </a:rPr>
              <a:t> </a:t>
            </a:r>
            <a:r>
              <a:rPr lang="en-US" sz="4800" dirty="0" err="1">
                <a:solidFill>
                  <a:srgbClr val="000000"/>
                </a:solidFill>
                <a:latin typeface="Roboto Condensed"/>
              </a:rPr>
              <a:t>theo</a:t>
            </a:r>
            <a:r>
              <a:rPr lang="en-US" sz="4800" dirty="0">
                <a:solidFill>
                  <a:srgbClr val="000000"/>
                </a:solidFill>
                <a:latin typeface="Roboto Condensed"/>
              </a:rPr>
              <a:t> </a:t>
            </a:r>
            <a:r>
              <a:rPr lang="en-US" sz="4800" dirty="0" err="1">
                <a:solidFill>
                  <a:srgbClr val="000000"/>
                </a:solidFill>
                <a:latin typeface="Roboto Condensed"/>
              </a:rPr>
              <a:t>cặp</a:t>
            </a:r>
            <a:r>
              <a:rPr lang="en-US" sz="4800" dirty="0">
                <a:solidFill>
                  <a:srgbClr val="000000"/>
                </a:solidFill>
                <a:latin typeface="Roboto Condensed"/>
              </a:rPr>
              <a:t>, </a:t>
            </a:r>
            <a:r>
              <a:rPr lang="en-US" sz="4800" dirty="0" err="1">
                <a:solidFill>
                  <a:srgbClr val="000000"/>
                </a:solidFill>
                <a:latin typeface="Roboto Condensed"/>
              </a:rPr>
              <a:t>thời</a:t>
            </a:r>
            <a:r>
              <a:rPr lang="en-US" sz="4800" dirty="0">
                <a:solidFill>
                  <a:srgbClr val="000000"/>
                </a:solidFill>
                <a:latin typeface="Roboto Condensed"/>
              </a:rPr>
              <a:t> </a:t>
            </a:r>
            <a:r>
              <a:rPr lang="en-US" sz="4800" dirty="0" err="1">
                <a:solidFill>
                  <a:srgbClr val="000000"/>
                </a:solidFill>
                <a:latin typeface="Roboto Condensed"/>
              </a:rPr>
              <a:t>gian</a:t>
            </a:r>
            <a:r>
              <a:rPr lang="en-US" sz="4800" dirty="0">
                <a:solidFill>
                  <a:srgbClr val="000000"/>
                </a:solidFill>
                <a:latin typeface="Roboto Condensed"/>
              </a:rPr>
              <a:t> 5 </a:t>
            </a:r>
            <a:r>
              <a:rPr lang="en-US" sz="4800" dirty="0" err="1">
                <a:solidFill>
                  <a:srgbClr val="000000"/>
                </a:solidFill>
                <a:latin typeface="Roboto Condensed"/>
              </a:rPr>
              <a:t>phút</a:t>
            </a:r>
            <a:endParaRPr lang="en-US" sz="4800" dirty="0">
              <a:solidFill>
                <a:srgbClr val="000000"/>
              </a:solidFill>
              <a:latin typeface="Roboto Condensed"/>
            </a:endParaRPr>
          </a:p>
          <a:p>
            <a:pPr marL="1036320" lvl="1" indent="-518160" algn="just">
              <a:lnSpc>
                <a:spcPts val="6912"/>
              </a:lnSpc>
              <a:buFont typeface="Arial"/>
              <a:buChar char="•"/>
            </a:pPr>
            <a:r>
              <a:rPr lang="en-US" sz="4800" dirty="0" err="1">
                <a:solidFill>
                  <a:srgbClr val="000000"/>
                </a:solidFill>
                <a:latin typeface="Roboto Condensed"/>
              </a:rPr>
              <a:t>Tìm</a:t>
            </a:r>
            <a:r>
              <a:rPr lang="en-US" sz="4800" dirty="0">
                <a:solidFill>
                  <a:srgbClr val="000000"/>
                </a:solidFill>
                <a:latin typeface="Roboto Condensed"/>
              </a:rPr>
              <a:t> </a:t>
            </a:r>
            <a:r>
              <a:rPr lang="en-US" sz="4800" dirty="0" err="1">
                <a:solidFill>
                  <a:srgbClr val="000000"/>
                </a:solidFill>
                <a:latin typeface="Roboto Condensed"/>
              </a:rPr>
              <a:t>hiểu</a:t>
            </a:r>
            <a:r>
              <a:rPr lang="en-US" sz="4800" dirty="0">
                <a:solidFill>
                  <a:srgbClr val="000000"/>
                </a:solidFill>
                <a:latin typeface="Roboto Condensed"/>
              </a:rPr>
              <a:t> </a:t>
            </a:r>
            <a:r>
              <a:rPr lang="en-US" sz="4800" dirty="0" err="1">
                <a:solidFill>
                  <a:srgbClr val="000000"/>
                </a:solidFill>
                <a:latin typeface="Roboto Condensed"/>
              </a:rPr>
              <a:t>đặc</a:t>
            </a:r>
            <a:r>
              <a:rPr lang="en-US" sz="4800" dirty="0">
                <a:solidFill>
                  <a:srgbClr val="000000"/>
                </a:solidFill>
                <a:latin typeface="Roboto Condensed"/>
              </a:rPr>
              <a:t> </a:t>
            </a:r>
            <a:r>
              <a:rPr lang="en-US" sz="4800" dirty="0" err="1">
                <a:solidFill>
                  <a:srgbClr val="000000"/>
                </a:solidFill>
                <a:latin typeface="Roboto Condensed"/>
              </a:rPr>
              <a:t>trưng</a:t>
            </a:r>
            <a:r>
              <a:rPr lang="en-US" sz="4800" dirty="0">
                <a:solidFill>
                  <a:srgbClr val="000000"/>
                </a:solidFill>
                <a:latin typeface="Roboto Condensed"/>
              </a:rPr>
              <a:t> </a:t>
            </a:r>
            <a:r>
              <a:rPr lang="en-US" sz="4800" dirty="0" err="1">
                <a:solidFill>
                  <a:srgbClr val="000000"/>
                </a:solidFill>
                <a:latin typeface="Roboto Condensed"/>
              </a:rPr>
              <a:t>thể</a:t>
            </a:r>
            <a:r>
              <a:rPr lang="en-US" sz="4800" dirty="0">
                <a:solidFill>
                  <a:srgbClr val="000000"/>
                </a:solidFill>
                <a:latin typeface="Roboto Condensed"/>
              </a:rPr>
              <a:t> </a:t>
            </a:r>
            <a:r>
              <a:rPr lang="en-US" sz="4800" dirty="0" err="1">
                <a:solidFill>
                  <a:srgbClr val="000000"/>
                </a:solidFill>
                <a:latin typeface="Roboto Condensed"/>
              </a:rPr>
              <a:t>loại</a:t>
            </a:r>
            <a:r>
              <a:rPr lang="en-US" sz="4800" dirty="0">
                <a:solidFill>
                  <a:srgbClr val="000000"/>
                </a:solidFill>
                <a:latin typeface="Roboto Condensed"/>
              </a:rPr>
              <a:t> </a:t>
            </a:r>
            <a:r>
              <a:rPr lang="en-US" sz="4800" dirty="0" err="1">
                <a:solidFill>
                  <a:srgbClr val="000000"/>
                </a:solidFill>
                <a:latin typeface="Roboto Condensed"/>
              </a:rPr>
              <a:t>truyện</a:t>
            </a:r>
            <a:r>
              <a:rPr lang="en-US" sz="4800" dirty="0">
                <a:solidFill>
                  <a:srgbClr val="000000"/>
                </a:solidFill>
                <a:latin typeface="Roboto Condensed"/>
              </a:rPr>
              <a:t> qua </a:t>
            </a:r>
            <a:r>
              <a:rPr lang="en-US" sz="4800" dirty="0" err="1">
                <a:solidFill>
                  <a:srgbClr val="000000"/>
                </a:solidFill>
                <a:latin typeface="Roboto Condensed"/>
              </a:rPr>
              <a:t>đoạn</a:t>
            </a:r>
            <a:r>
              <a:rPr lang="en-US" sz="4800" dirty="0">
                <a:solidFill>
                  <a:srgbClr val="000000"/>
                </a:solidFill>
                <a:latin typeface="Roboto Condensed"/>
              </a:rPr>
              <a:t> </a:t>
            </a:r>
            <a:r>
              <a:rPr lang="en-US" sz="4800" dirty="0" err="1">
                <a:solidFill>
                  <a:srgbClr val="000000"/>
                </a:solidFill>
                <a:latin typeface="Roboto Condensed"/>
              </a:rPr>
              <a:t>trích</a:t>
            </a:r>
            <a:r>
              <a:rPr lang="en-US" sz="4800" dirty="0">
                <a:solidFill>
                  <a:srgbClr val="000000"/>
                </a:solidFill>
                <a:latin typeface="Roboto Condensed"/>
              </a:rPr>
              <a:t> </a:t>
            </a:r>
            <a:r>
              <a:rPr lang="en-US" sz="4800" dirty="0">
                <a:solidFill>
                  <a:srgbClr val="000000"/>
                </a:solidFill>
                <a:latin typeface="Roboto Condensed Italics"/>
              </a:rPr>
              <a:t>Trong </a:t>
            </a:r>
            <a:r>
              <a:rPr lang="en-US" sz="4800" dirty="0" err="1">
                <a:solidFill>
                  <a:srgbClr val="000000"/>
                </a:solidFill>
                <a:latin typeface="Roboto Condensed Italics"/>
              </a:rPr>
              <a:t>mắt</a:t>
            </a:r>
            <a:r>
              <a:rPr lang="en-US" sz="4800" dirty="0">
                <a:solidFill>
                  <a:srgbClr val="000000"/>
                </a:solidFill>
                <a:latin typeface="Roboto Condensed Italics"/>
              </a:rPr>
              <a:t> </a:t>
            </a:r>
            <a:r>
              <a:rPr lang="en-US" sz="4800" dirty="0" err="1">
                <a:solidFill>
                  <a:srgbClr val="000000"/>
                </a:solidFill>
                <a:latin typeface="Roboto Condensed Italics"/>
              </a:rPr>
              <a:t>trẻ</a:t>
            </a:r>
            <a:r>
              <a:rPr lang="en-US" sz="4800" dirty="0">
                <a:solidFill>
                  <a:srgbClr val="000000"/>
                </a:solidFill>
                <a:latin typeface="Roboto Condensed Itali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70740" y="1614734"/>
            <a:ext cx="459521" cy="503459"/>
          </a:xfrm>
          <a:custGeom>
            <a:avLst/>
            <a:gdLst/>
            <a:ahLst/>
            <a:cxnLst/>
            <a:rect l="l" t="t" r="r" b="b"/>
            <a:pathLst>
              <a:path w="459521" h="503459">
                <a:moveTo>
                  <a:pt x="0" y="0"/>
                </a:moveTo>
                <a:lnTo>
                  <a:pt x="459521" y="0"/>
                </a:lnTo>
                <a:lnTo>
                  <a:pt x="459521" y="503459"/>
                </a:lnTo>
                <a:lnTo>
                  <a:pt x="0" y="503459"/>
                </a:lnTo>
                <a:lnTo>
                  <a:pt x="0" y="0"/>
                </a:lnTo>
                <a:close/>
              </a:path>
            </a:pathLst>
          </a:custGeom>
          <a:blipFill>
            <a:blip r:embed="rId2">
              <a:extLst>
                <a:ext uri="{96DAC541-7B7A-43D3-8B79-37D633B846F1}">
                  <asvg:svgBlip xmlns:asvg="http://schemas.microsoft.com/office/drawing/2016/SVG/main" r:embed="rId3"/>
                </a:ext>
              </a:extLst>
            </a:blip>
            <a:stretch>
              <a:fillRect r="-1292"/>
            </a:stretch>
          </a:blipFill>
        </p:spPr>
        <p:txBody>
          <a:bodyPr/>
          <a:lstStyle/>
          <a:p>
            <a:endParaRPr lang="en-US"/>
          </a:p>
        </p:txBody>
      </p:sp>
      <p:graphicFrame>
        <p:nvGraphicFramePr>
          <p:cNvPr id="8" name="Table 8"/>
          <p:cNvGraphicFramePr>
            <a:graphicFrameLocks noGrp="1"/>
          </p:cNvGraphicFramePr>
          <p:nvPr/>
        </p:nvGraphicFramePr>
        <p:xfrm>
          <a:off x="500500" y="1110128"/>
          <a:ext cx="16970600" cy="8791575"/>
        </p:xfrm>
        <a:graphic>
          <a:graphicData uri="http://schemas.openxmlformats.org/drawingml/2006/table">
            <a:tbl>
              <a:tblPr/>
              <a:tblGrid>
                <a:gridCol w="4585604">
                  <a:extLst>
                    <a:ext uri="{9D8B030D-6E8A-4147-A177-3AD203B41FA5}">
                      <a16:colId xmlns:a16="http://schemas.microsoft.com/office/drawing/2014/main" val="20000"/>
                    </a:ext>
                  </a:extLst>
                </a:gridCol>
                <a:gridCol w="12384996">
                  <a:extLst>
                    <a:ext uri="{9D8B030D-6E8A-4147-A177-3AD203B41FA5}">
                      <a16:colId xmlns:a16="http://schemas.microsoft.com/office/drawing/2014/main" val="20001"/>
                    </a:ext>
                  </a:extLst>
                </a:gridCol>
              </a:tblGrid>
              <a:tr h="1118059">
                <a:tc>
                  <a:txBody>
                    <a:bodyPr/>
                    <a:lstStyle/>
                    <a:p>
                      <a:pPr algn="ctr">
                        <a:lnSpc>
                          <a:spcPts val="5040"/>
                        </a:lnSpc>
                        <a:defRPr/>
                      </a:pPr>
                      <a:r>
                        <a:rPr lang="en-US" sz="3600">
                          <a:solidFill>
                            <a:srgbClr val="493423"/>
                          </a:solidFill>
                          <a:latin typeface="Roboto Condensed Bold"/>
                        </a:rPr>
                        <a:t>Các yếu tố của truyện</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DFBB9D"/>
                    </a:solidFill>
                  </a:tcPr>
                </a:tc>
                <a:tc>
                  <a:txBody>
                    <a:bodyPr/>
                    <a:lstStyle/>
                    <a:p>
                      <a:pPr algn="ctr">
                        <a:lnSpc>
                          <a:spcPts val="5040"/>
                        </a:lnSpc>
                        <a:defRPr/>
                      </a:pPr>
                      <a:r>
                        <a:rPr lang="en-US" sz="3600">
                          <a:solidFill>
                            <a:srgbClr val="493423"/>
                          </a:solidFill>
                          <a:latin typeface="Roboto Condensed Bold"/>
                        </a:rPr>
                        <a:t>Biểu hiện trong văn bản</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DFBB9D"/>
                    </a:solidFill>
                  </a:tcPr>
                </a:tc>
                <a:extLst>
                  <a:ext uri="{0D108BD9-81ED-4DB2-BD59-A6C34878D82A}">
                    <a16:rowId xmlns:a16="http://schemas.microsoft.com/office/drawing/2014/main" val="10000"/>
                  </a:ext>
                </a:extLst>
              </a:tr>
              <a:tr h="1118059">
                <a:tc>
                  <a:txBody>
                    <a:bodyPr/>
                    <a:lstStyle/>
                    <a:p>
                      <a:pPr algn="l">
                        <a:lnSpc>
                          <a:spcPts val="5040"/>
                        </a:lnSpc>
                        <a:defRPr/>
                      </a:pPr>
                      <a:r>
                        <a:rPr lang="en-US" sz="3600">
                          <a:solidFill>
                            <a:srgbClr val="493423"/>
                          </a:solidFill>
                          <a:latin typeface="Roboto Condensed Bold"/>
                        </a:rPr>
                        <a:t>Đề tài </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DFBB9D"/>
                    </a:solidFill>
                  </a:tcPr>
                </a:tc>
                <a:tc>
                  <a:txBody>
                    <a:bodyPr/>
                    <a:lstStyle/>
                    <a:p>
                      <a:pPr algn="l">
                        <a:lnSpc>
                          <a:spcPts val="5040"/>
                        </a:lnSpc>
                        <a:defRPr/>
                      </a:pPr>
                      <a:r>
                        <a:rPr lang="en-US" sz="3600">
                          <a:solidFill>
                            <a:srgbClr val="493423"/>
                          </a:solidFill>
                          <a:latin typeface="Roboto Condensed"/>
                        </a:rPr>
                        <a:t>Trẻ em</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FFF9EA"/>
                    </a:solidFill>
                  </a:tcPr>
                </a:tc>
                <a:extLst>
                  <a:ext uri="{0D108BD9-81ED-4DB2-BD59-A6C34878D82A}">
                    <a16:rowId xmlns:a16="http://schemas.microsoft.com/office/drawing/2014/main" val="10001"/>
                  </a:ext>
                </a:extLst>
              </a:tr>
              <a:tr h="1118059">
                <a:tc>
                  <a:txBody>
                    <a:bodyPr/>
                    <a:lstStyle/>
                    <a:p>
                      <a:pPr algn="l">
                        <a:lnSpc>
                          <a:spcPts val="5040"/>
                        </a:lnSpc>
                        <a:defRPr/>
                      </a:pPr>
                      <a:r>
                        <a:rPr lang="en-US" sz="3600">
                          <a:solidFill>
                            <a:srgbClr val="493423"/>
                          </a:solidFill>
                          <a:latin typeface="Roboto Condensed Bold"/>
                        </a:rPr>
                        <a:t>Nhân vật </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DFBB9D"/>
                    </a:solidFill>
                  </a:tcPr>
                </a:tc>
                <a:tc>
                  <a:txBody>
                    <a:bodyPr/>
                    <a:lstStyle/>
                    <a:p>
                      <a:pPr algn="l">
                        <a:lnSpc>
                          <a:spcPts val="5040"/>
                        </a:lnSpc>
                        <a:defRPr/>
                      </a:pPr>
                      <a:r>
                        <a:rPr lang="en-US" sz="3600">
                          <a:solidFill>
                            <a:srgbClr val="493423"/>
                          </a:solidFill>
                          <a:latin typeface="Roboto Condensed"/>
                        </a:rPr>
                        <a:t>“tôi”, hoàng tử bé</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FFF9EA"/>
                    </a:solidFill>
                  </a:tcPr>
                </a:tc>
                <a:extLst>
                  <a:ext uri="{0D108BD9-81ED-4DB2-BD59-A6C34878D82A}">
                    <a16:rowId xmlns:a16="http://schemas.microsoft.com/office/drawing/2014/main" val="10002"/>
                  </a:ext>
                </a:extLst>
              </a:tr>
              <a:tr h="3679083">
                <a:tc>
                  <a:txBody>
                    <a:bodyPr/>
                    <a:lstStyle/>
                    <a:p>
                      <a:pPr algn="l">
                        <a:lnSpc>
                          <a:spcPts val="5040"/>
                        </a:lnSpc>
                        <a:defRPr/>
                      </a:pPr>
                      <a:r>
                        <a:rPr lang="en-US" sz="3600">
                          <a:solidFill>
                            <a:srgbClr val="493423"/>
                          </a:solidFill>
                          <a:latin typeface="Roboto Condensed Bold"/>
                        </a:rPr>
                        <a:t>Truyện kể về sự việc</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DFBB9D"/>
                    </a:solidFill>
                  </a:tcPr>
                </a:tc>
                <a:tc>
                  <a:txBody>
                    <a:bodyPr/>
                    <a:lstStyle/>
                    <a:p>
                      <a:pPr algn="l">
                        <a:lnSpc>
                          <a:spcPts val="5040"/>
                        </a:lnSpc>
                        <a:defRPr/>
                      </a:pPr>
                      <a:r>
                        <a:rPr lang="en-US" sz="3600">
                          <a:solidFill>
                            <a:srgbClr val="493423"/>
                          </a:solidFill>
                          <a:latin typeface="Roboto Condensed"/>
                        </a:rPr>
                        <a:t>+ Chương I: Nhân vật “tôi” nhớ lại kỉ niệm vẽ tranh hồi còn nhỏ của mình</a:t>
                      </a:r>
                      <a:endParaRPr lang="en-US" sz="1100"/>
                    </a:p>
                    <a:p>
                      <a:pPr>
                        <a:lnSpc>
                          <a:spcPts val="5040"/>
                        </a:lnSpc>
                      </a:pPr>
                      <a:r>
                        <a:rPr lang="en-US" sz="3600">
                          <a:solidFill>
                            <a:srgbClr val="493423"/>
                          </a:solidFill>
                          <a:latin typeface="Roboto Condensed"/>
                        </a:rPr>
                        <a:t>+ Chương II: Cuộc gặp gỡ bất ngờ của nhân vật “tôi” và cậu bé.</a:t>
                      </a:r>
                    </a:p>
                    <a:p>
                      <a:pPr>
                        <a:lnSpc>
                          <a:spcPts val="5040"/>
                        </a:lnSpc>
                      </a:pPr>
                      <a:r>
                        <a:rPr lang="en-US" sz="3600">
                          <a:solidFill>
                            <a:srgbClr val="493423"/>
                          </a:solidFill>
                          <a:latin typeface="Roboto Condensed"/>
                        </a:rPr>
                        <a:t>+ Chương XXVII: Suy nghĩ của nhân vật “tôi” sau nhiều năm khi cậu bé trở lại hành tinh của mình</a:t>
                      </a: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FFF9EA"/>
                    </a:solidFill>
                  </a:tcPr>
                </a:tc>
                <a:extLst>
                  <a:ext uri="{0D108BD9-81ED-4DB2-BD59-A6C34878D82A}">
                    <a16:rowId xmlns:a16="http://schemas.microsoft.com/office/drawing/2014/main" val="10003"/>
                  </a:ext>
                </a:extLst>
              </a:tr>
              <a:tr h="1758315">
                <a:tc>
                  <a:txBody>
                    <a:bodyPr/>
                    <a:lstStyle/>
                    <a:p>
                      <a:pPr algn="l">
                        <a:lnSpc>
                          <a:spcPts val="5040"/>
                        </a:lnSpc>
                        <a:defRPr/>
                      </a:pPr>
                      <a:r>
                        <a:rPr lang="en-US" sz="3600">
                          <a:solidFill>
                            <a:srgbClr val="493423"/>
                          </a:solidFill>
                          <a:latin typeface="Roboto Condensed Bold"/>
                        </a:rPr>
                        <a:t>Ngôi kể</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DFBB9D"/>
                    </a:solidFill>
                  </a:tcPr>
                </a:tc>
                <a:tc>
                  <a:txBody>
                    <a:bodyPr/>
                    <a:lstStyle/>
                    <a:p>
                      <a:pPr algn="l">
                        <a:lnSpc>
                          <a:spcPts val="5040"/>
                        </a:lnSpc>
                        <a:defRPr/>
                      </a:pPr>
                      <a:r>
                        <a:rPr lang="en-US" sz="3600">
                          <a:solidFill>
                            <a:srgbClr val="493423"/>
                          </a:solidFill>
                          <a:latin typeface="Roboto Condensed"/>
                        </a:rPr>
                        <a:t>Ngôi kể thứ nhất</a:t>
                      </a:r>
                      <a:endParaRPr lang="en-US" sz="1100"/>
                    </a:p>
                    <a:p>
                      <a:pPr>
                        <a:lnSpc>
                          <a:spcPts val="5040"/>
                        </a:lnSpc>
                      </a:pPr>
                      <a:r>
                        <a:rPr lang="en-US" sz="3600">
                          <a:solidFill>
                            <a:srgbClr val="493423"/>
                          </a:solidFill>
                          <a:latin typeface="Roboto Condensed"/>
                        </a:rPr>
                        <a:t>Người kể xưng tôi</a:t>
                      </a:r>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FFF9EA"/>
                    </a:solidFill>
                  </a:tcPr>
                </a:tc>
                <a:extLst>
                  <a:ext uri="{0D108BD9-81ED-4DB2-BD59-A6C34878D82A}">
                    <a16:rowId xmlns:a16="http://schemas.microsoft.com/office/drawing/2014/main" val="10004"/>
                  </a:ext>
                </a:extLst>
              </a:tr>
            </a:tbl>
          </a:graphicData>
        </a:graphic>
      </p:graphicFrame>
      <p:sp>
        <p:nvSpPr>
          <p:cNvPr id="9" name="TextBox 9"/>
          <p:cNvSpPr txBox="1"/>
          <p:nvPr/>
        </p:nvSpPr>
        <p:spPr>
          <a:xfrm>
            <a:off x="464642" y="207010"/>
            <a:ext cx="16794658" cy="1529080"/>
          </a:xfrm>
          <a:prstGeom prst="rect">
            <a:avLst/>
          </a:prstGeom>
        </p:spPr>
        <p:txBody>
          <a:bodyPr lIns="0" tIns="0" rIns="0" bIns="0" rtlCol="0" anchor="t">
            <a:spAutoFit/>
          </a:bodyPr>
          <a:lstStyle/>
          <a:p>
            <a:pPr>
              <a:lnSpc>
                <a:spcPts val="6019"/>
              </a:lnSpc>
              <a:spcBef>
                <a:spcPct val="0"/>
              </a:spcBef>
            </a:pPr>
            <a:r>
              <a:rPr lang="en-US" sz="4299">
                <a:solidFill>
                  <a:srgbClr val="493423"/>
                </a:solidFill>
                <a:latin typeface="#9Slide05 Aphrodite Pro"/>
              </a:rPr>
              <a:t>a. Đặc trưng thể loại truyện trong văn bản “Trong mắt trẻ”</a:t>
            </a:r>
          </a:p>
          <a:p>
            <a:pPr>
              <a:lnSpc>
                <a:spcPts val="6019"/>
              </a:lnSpc>
              <a:spcBef>
                <a:spcPct val="0"/>
              </a:spcBef>
            </a:pPr>
            <a:endParaRPr lang="en-US" sz="4299">
              <a:solidFill>
                <a:srgbClr val="493423"/>
              </a:solidFill>
              <a:latin typeface="#9Slide05 Aphrodite Pro"/>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270740" y="1614734"/>
            <a:ext cx="459521" cy="503459"/>
          </a:xfrm>
          <a:custGeom>
            <a:avLst/>
            <a:gdLst/>
            <a:ahLst/>
            <a:cxnLst/>
            <a:rect l="l" t="t" r="r" b="b"/>
            <a:pathLst>
              <a:path w="459521" h="503459">
                <a:moveTo>
                  <a:pt x="0" y="0"/>
                </a:moveTo>
                <a:lnTo>
                  <a:pt x="459521" y="0"/>
                </a:lnTo>
                <a:lnTo>
                  <a:pt x="459521" y="503459"/>
                </a:lnTo>
                <a:lnTo>
                  <a:pt x="0" y="503459"/>
                </a:lnTo>
                <a:lnTo>
                  <a:pt x="0" y="0"/>
                </a:lnTo>
                <a:close/>
              </a:path>
            </a:pathLst>
          </a:custGeom>
          <a:blipFill>
            <a:blip r:embed="rId2">
              <a:extLst>
                <a:ext uri="{96DAC541-7B7A-43D3-8B79-37D633B846F1}">
                  <asvg:svgBlip xmlns:asvg="http://schemas.microsoft.com/office/drawing/2016/SVG/main" r:embed="rId3"/>
                </a:ext>
              </a:extLst>
            </a:blip>
            <a:stretch>
              <a:fillRect r="-1292"/>
            </a:stretch>
          </a:blipFill>
        </p:spPr>
        <p:txBody>
          <a:bodyPr/>
          <a:lstStyle/>
          <a:p>
            <a:endParaRPr lang="en-US"/>
          </a:p>
        </p:txBody>
      </p:sp>
      <p:graphicFrame>
        <p:nvGraphicFramePr>
          <p:cNvPr id="8" name="Table 8"/>
          <p:cNvGraphicFramePr>
            <a:graphicFrameLocks noGrp="1"/>
          </p:cNvGraphicFramePr>
          <p:nvPr>
            <p:extLst>
              <p:ext uri="{D42A27DB-BD31-4B8C-83A1-F6EECF244321}">
                <p14:modId xmlns:p14="http://schemas.microsoft.com/office/powerpoint/2010/main" val="1985480930"/>
              </p:ext>
            </p:extLst>
          </p:nvPr>
        </p:nvGraphicFramePr>
        <p:xfrm>
          <a:off x="1447800" y="1623908"/>
          <a:ext cx="13644679" cy="6036706"/>
        </p:xfrm>
        <a:graphic>
          <a:graphicData uri="http://schemas.openxmlformats.org/drawingml/2006/table">
            <a:tbl>
              <a:tblPr/>
              <a:tblGrid>
                <a:gridCol w="2744463">
                  <a:extLst>
                    <a:ext uri="{9D8B030D-6E8A-4147-A177-3AD203B41FA5}">
                      <a16:colId xmlns:a16="http://schemas.microsoft.com/office/drawing/2014/main" val="20000"/>
                    </a:ext>
                  </a:extLst>
                </a:gridCol>
                <a:gridCol w="10900216">
                  <a:extLst>
                    <a:ext uri="{9D8B030D-6E8A-4147-A177-3AD203B41FA5}">
                      <a16:colId xmlns:a16="http://schemas.microsoft.com/office/drawing/2014/main" val="20001"/>
                    </a:ext>
                  </a:extLst>
                </a:gridCol>
              </a:tblGrid>
              <a:tr h="1894920">
                <a:tc>
                  <a:txBody>
                    <a:bodyPr/>
                    <a:lstStyle/>
                    <a:p>
                      <a:pPr algn="ctr">
                        <a:lnSpc>
                          <a:spcPts val="5599"/>
                        </a:lnSpc>
                        <a:defRPr/>
                      </a:pPr>
                      <a:r>
                        <a:rPr lang="en-US" sz="3999">
                          <a:solidFill>
                            <a:srgbClr val="493423"/>
                          </a:solidFill>
                          <a:latin typeface="Roboto Condensed Bold"/>
                        </a:rPr>
                        <a:t>Các yếu tố của truyện</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DFBB9D"/>
                    </a:solidFill>
                  </a:tcPr>
                </a:tc>
                <a:tc>
                  <a:txBody>
                    <a:bodyPr/>
                    <a:lstStyle/>
                    <a:p>
                      <a:pPr algn="ctr">
                        <a:lnSpc>
                          <a:spcPts val="5599"/>
                        </a:lnSpc>
                        <a:defRPr/>
                      </a:pPr>
                      <a:r>
                        <a:rPr lang="en-US" sz="3999">
                          <a:solidFill>
                            <a:srgbClr val="493423"/>
                          </a:solidFill>
                          <a:latin typeface="Roboto Condensed Bold"/>
                        </a:rPr>
                        <a:t>Biểu hiện trong văn bản</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DFBB9D"/>
                    </a:solidFill>
                  </a:tcPr>
                </a:tc>
                <a:extLst>
                  <a:ext uri="{0D108BD9-81ED-4DB2-BD59-A6C34878D82A}">
                    <a16:rowId xmlns:a16="http://schemas.microsoft.com/office/drawing/2014/main" val="10000"/>
                  </a:ext>
                </a:extLst>
              </a:tr>
              <a:tr h="1538664">
                <a:tc>
                  <a:txBody>
                    <a:bodyPr/>
                    <a:lstStyle/>
                    <a:p>
                      <a:pPr algn="l">
                        <a:lnSpc>
                          <a:spcPts val="5599"/>
                        </a:lnSpc>
                        <a:defRPr/>
                      </a:pPr>
                      <a:r>
                        <a:rPr lang="en-US" sz="3999">
                          <a:solidFill>
                            <a:srgbClr val="493423"/>
                          </a:solidFill>
                          <a:latin typeface="Roboto Condensed Bold"/>
                        </a:rPr>
                        <a:t>Ngôn ngữ</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DFBB9D"/>
                    </a:solidFill>
                  </a:tcPr>
                </a:tc>
                <a:tc>
                  <a:txBody>
                    <a:bodyPr/>
                    <a:lstStyle/>
                    <a:p>
                      <a:pPr algn="l">
                        <a:lnSpc>
                          <a:spcPts val="5599"/>
                        </a:lnSpc>
                        <a:defRPr/>
                      </a:pPr>
                      <a:r>
                        <a:rPr lang="en-US" sz="3999">
                          <a:solidFill>
                            <a:srgbClr val="493423"/>
                          </a:solidFill>
                          <a:latin typeface="Roboto Condensed"/>
                        </a:rPr>
                        <a:t>Trong sáng, nhẹ nhàng, giàu hình ảnh</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FFF9EA"/>
                    </a:solidFill>
                  </a:tcPr>
                </a:tc>
                <a:extLst>
                  <a:ext uri="{0D108BD9-81ED-4DB2-BD59-A6C34878D82A}">
                    <a16:rowId xmlns:a16="http://schemas.microsoft.com/office/drawing/2014/main" val="10001"/>
                  </a:ext>
                </a:extLst>
              </a:tr>
              <a:tr h="2603122">
                <a:tc>
                  <a:txBody>
                    <a:bodyPr/>
                    <a:lstStyle/>
                    <a:p>
                      <a:pPr algn="l">
                        <a:lnSpc>
                          <a:spcPts val="5599"/>
                        </a:lnSpc>
                        <a:defRPr/>
                      </a:pPr>
                      <a:r>
                        <a:rPr lang="en-US" sz="3999">
                          <a:solidFill>
                            <a:srgbClr val="493423"/>
                          </a:solidFill>
                          <a:latin typeface="Roboto Condensed Bold"/>
                        </a:rPr>
                        <a:t>Chủ đề</a:t>
                      </a:r>
                      <a:endParaRPr lang="en-US" sz="110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DFBB9D"/>
                    </a:solidFill>
                  </a:tcPr>
                </a:tc>
                <a:tc>
                  <a:txBody>
                    <a:bodyPr/>
                    <a:lstStyle/>
                    <a:p>
                      <a:pPr algn="just">
                        <a:lnSpc>
                          <a:spcPts val="5599"/>
                        </a:lnSpc>
                        <a:defRPr/>
                      </a:pPr>
                      <a:r>
                        <a:rPr lang="en-US" sz="3999" dirty="0" err="1">
                          <a:solidFill>
                            <a:srgbClr val="493423"/>
                          </a:solidFill>
                          <a:latin typeface="Roboto Condensed"/>
                        </a:rPr>
                        <a:t>Cách</a:t>
                      </a:r>
                      <a:r>
                        <a:rPr lang="en-US" sz="3999" dirty="0">
                          <a:solidFill>
                            <a:srgbClr val="493423"/>
                          </a:solidFill>
                          <a:latin typeface="Roboto Condensed"/>
                        </a:rPr>
                        <a:t> </a:t>
                      </a:r>
                      <a:r>
                        <a:rPr lang="en-US" sz="3999" dirty="0" err="1">
                          <a:solidFill>
                            <a:srgbClr val="493423"/>
                          </a:solidFill>
                          <a:latin typeface="Roboto Condensed"/>
                        </a:rPr>
                        <a:t>nhìn</a:t>
                      </a:r>
                      <a:r>
                        <a:rPr lang="en-US" sz="3999" dirty="0">
                          <a:solidFill>
                            <a:srgbClr val="493423"/>
                          </a:solidFill>
                          <a:latin typeface="Roboto Condensed"/>
                        </a:rPr>
                        <a:t> </a:t>
                      </a:r>
                      <a:r>
                        <a:rPr lang="en-US" sz="3999" dirty="0" err="1">
                          <a:solidFill>
                            <a:srgbClr val="493423"/>
                          </a:solidFill>
                          <a:latin typeface="Roboto Condensed"/>
                        </a:rPr>
                        <a:t>nhận</a:t>
                      </a:r>
                      <a:r>
                        <a:rPr lang="en-US" sz="3999" dirty="0">
                          <a:solidFill>
                            <a:srgbClr val="493423"/>
                          </a:solidFill>
                          <a:latin typeface="Roboto Condensed"/>
                        </a:rPr>
                        <a:t> </a:t>
                      </a:r>
                      <a:r>
                        <a:rPr lang="en-US" sz="3999" dirty="0" err="1">
                          <a:solidFill>
                            <a:srgbClr val="493423"/>
                          </a:solidFill>
                          <a:latin typeface="Roboto Condensed"/>
                        </a:rPr>
                        <a:t>của</a:t>
                      </a:r>
                      <a:r>
                        <a:rPr lang="en-US" sz="3999" dirty="0">
                          <a:solidFill>
                            <a:srgbClr val="493423"/>
                          </a:solidFill>
                          <a:latin typeface="Roboto Condensed"/>
                        </a:rPr>
                        <a:t> </a:t>
                      </a:r>
                      <a:r>
                        <a:rPr lang="en-US" sz="3999" dirty="0" err="1">
                          <a:solidFill>
                            <a:srgbClr val="493423"/>
                          </a:solidFill>
                          <a:latin typeface="Roboto Condensed"/>
                        </a:rPr>
                        <a:t>trẻ</a:t>
                      </a:r>
                      <a:r>
                        <a:rPr lang="en-US" sz="3999" dirty="0">
                          <a:solidFill>
                            <a:srgbClr val="493423"/>
                          </a:solidFill>
                          <a:latin typeface="Roboto Condensed"/>
                        </a:rPr>
                        <a:t> </a:t>
                      </a:r>
                      <a:r>
                        <a:rPr lang="en-US" sz="3999" dirty="0" err="1">
                          <a:solidFill>
                            <a:srgbClr val="493423"/>
                          </a:solidFill>
                          <a:latin typeface="Roboto Condensed"/>
                        </a:rPr>
                        <a:t>em</a:t>
                      </a:r>
                      <a:r>
                        <a:rPr lang="en-US" sz="3999" dirty="0">
                          <a:solidFill>
                            <a:srgbClr val="493423"/>
                          </a:solidFill>
                          <a:latin typeface="Roboto Condensed"/>
                        </a:rPr>
                        <a:t> </a:t>
                      </a:r>
                      <a:r>
                        <a:rPr lang="en-US" sz="3999" dirty="0" err="1">
                          <a:solidFill>
                            <a:srgbClr val="493423"/>
                          </a:solidFill>
                          <a:latin typeface="Roboto Condensed"/>
                        </a:rPr>
                        <a:t>về</a:t>
                      </a:r>
                      <a:r>
                        <a:rPr lang="en-US" sz="3999" dirty="0">
                          <a:solidFill>
                            <a:srgbClr val="493423"/>
                          </a:solidFill>
                          <a:latin typeface="Roboto Condensed"/>
                        </a:rPr>
                        <a:t> </a:t>
                      </a:r>
                      <a:r>
                        <a:rPr lang="en-US" sz="3999" dirty="0" err="1">
                          <a:solidFill>
                            <a:srgbClr val="493423"/>
                          </a:solidFill>
                          <a:latin typeface="Roboto Condensed"/>
                        </a:rPr>
                        <a:t>thế</a:t>
                      </a:r>
                      <a:r>
                        <a:rPr lang="en-US" sz="3999" dirty="0">
                          <a:solidFill>
                            <a:srgbClr val="493423"/>
                          </a:solidFill>
                          <a:latin typeface="Roboto Condensed"/>
                        </a:rPr>
                        <a:t> </a:t>
                      </a:r>
                      <a:r>
                        <a:rPr lang="en-US" sz="3999" dirty="0" err="1">
                          <a:solidFill>
                            <a:srgbClr val="493423"/>
                          </a:solidFill>
                          <a:latin typeface="Roboto Condensed"/>
                        </a:rPr>
                        <a:t>giới</a:t>
                      </a:r>
                      <a:r>
                        <a:rPr lang="en-US" sz="3999" dirty="0">
                          <a:solidFill>
                            <a:srgbClr val="493423"/>
                          </a:solidFill>
                          <a:latin typeface="Roboto Condensed"/>
                        </a:rPr>
                        <a:t>, </a:t>
                      </a:r>
                      <a:r>
                        <a:rPr lang="en-US" sz="3999" dirty="0" err="1">
                          <a:solidFill>
                            <a:srgbClr val="493423"/>
                          </a:solidFill>
                          <a:latin typeface="Roboto Condensed"/>
                        </a:rPr>
                        <a:t>về</a:t>
                      </a:r>
                      <a:r>
                        <a:rPr lang="en-US" sz="3999" dirty="0">
                          <a:solidFill>
                            <a:srgbClr val="493423"/>
                          </a:solidFill>
                          <a:latin typeface="Roboto Condensed"/>
                        </a:rPr>
                        <a:t> con </a:t>
                      </a:r>
                      <a:r>
                        <a:rPr lang="en-US" sz="3999" dirty="0" err="1">
                          <a:solidFill>
                            <a:srgbClr val="493423"/>
                          </a:solidFill>
                          <a:latin typeface="Roboto Condensed"/>
                        </a:rPr>
                        <a:t>người</a:t>
                      </a:r>
                      <a:r>
                        <a:rPr lang="en-US" sz="3999" dirty="0">
                          <a:solidFill>
                            <a:srgbClr val="493423"/>
                          </a:solidFill>
                          <a:latin typeface="Roboto Condensed"/>
                        </a:rPr>
                        <a:t> </a:t>
                      </a:r>
                      <a:r>
                        <a:rPr lang="en-US" sz="3999" dirty="0" err="1">
                          <a:solidFill>
                            <a:srgbClr val="493423"/>
                          </a:solidFill>
                          <a:latin typeface="Roboto Condensed"/>
                        </a:rPr>
                        <a:t>ngây</a:t>
                      </a:r>
                      <a:r>
                        <a:rPr lang="en-US" sz="3999" dirty="0">
                          <a:solidFill>
                            <a:srgbClr val="493423"/>
                          </a:solidFill>
                          <a:latin typeface="Roboto Condensed"/>
                        </a:rPr>
                        <a:t> </a:t>
                      </a:r>
                      <a:r>
                        <a:rPr lang="en-US" sz="3999" dirty="0" err="1">
                          <a:solidFill>
                            <a:srgbClr val="493423"/>
                          </a:solidFill>
                          <a:latin typeface="Roboto Condensed"/>
                        </a:rPr>
                        <a:t>thơ</a:t>
                      </a:r>
                      <a:r>
                        <a:rPr lang="en-US" sz="3999" dirty="0">
                          <a:solidFill>
                            <a:srgbClr val="493423"/>
                          </a:solidFill>
                          <a:latin typeface="Roboto Condensed"/>
                        </a:rPr>
                        <a:t>, </a:t>
                      </a:r>
                      <a:r>
                        <a:rPr lang="en-US" sz="3999" dirty="0" err="1">
                          <a:solidFill>
                            <a:srgbClr val="493423"/>
                          </a:solidFill>
                          <a:latin typeface="Roboto Condensed"/>
                        </a:rPr>
                        <a:t>thuần</a:t>
                      </a:r>
                      <a:r>
                        <a:rPr lang="en-US" sz="3999" dirty="0">
                          <a:solidFill>
                            <a:srgbClr val="493423"/>
                          </a:solidFill>
                          <a:latin typeface="Roboto Condensed"/>
                        </a:rPr>
                        <a:t> </a:t>
                      </a:r>
                      <a:r>
                        <a:rPr lang="en-US" sz="3999" dirty="0" err="1">
                          <a:solidFill>
                            <a:srgbClr val="493423"/>
                          </a:solidFill>
                          <a:latin typeface="Roboto Condensed"/>
                        </a:rPr>
                        <a:t>phác</a:t>
                      </a:r>
                      <a:r>
                        <a:rPr lang="en-US" sz="3999" dirty="0">
                          <a:solidFill>
                            <a:srgbClr val="493423"/>
                          </a:solidFill>
                          <a:latin typeface="Roboto Condensed"/>
                        </a:rPr>
                        <a:t>, </a:t>
                      </a:r>
                      <a:r>
                        <a:rPr lang="en-US" sz="3999" dirty="0" err="1">
                          <a:solidFill>
                            <a:srgbClr val="493423"/>
                          </a:solidFill>
                          <a:latin typeface="Roboto Condensed"/>
                        </a:rPr>
                        <a:t>giàu</a:t>
                      </a:r>
                      <a:r>
                        <a:rPr lang="en-US" sz="3999" dirty="0">
                          <a:solidFill>
                            <a:srgbClr val="493423"/>
                          </a:solidFill>
                          <a:latin typeface="Roboto Condensed"/>
                        </a:rPr>
                        <a:t> </a:t>
                      </a:r>
                      <a:r>
                        <a:rPr lang="en-US" sz="3999" dirty="0" err="1">
                          <a:solidFill>
                            <a:srgbClr val="493423"/>
                          </a:solidFill>
                          <a:latin typeface="Roboto Condensed"/>
                        </a:rPr>
                        <a:t>trí</a:t>
                      </a:r>
                      <a:r>
                        <a:rPr lang="en-US" sz="3999" dirty="0">
                          <a:solidFill>
                            <a:srgbClr val="493423"/>
                          </a:solidFill>
                          <a:latin typeface="Roboto Condensed"/>
                        </a:rPr>
                        <a:t> </a:t>
                      </a:r>
                      <a:r>
                        <a:rPr lang="en-US" sz="3999" dirty="0" err="1">
                          <a:solidFill>
                            <a:srgbClr val="493423"/>
                          </a:solidFill>
                          <a:latin typeface="Roboto Condensed"/>
                        </a:rPr>
                        <a:t>tưởng</a:t>
                      </a:r>
                      <a:r>
                        <a:rPr lang="en-US" sz="3999" dirty="0">
                          <a:solidFill>
                            <a:srgbClr val="493423"/>
                          </a:solidFill>
                          <a:latin typeface="Roboto Condensed"/>
                        </a:rPr>
                        <a:t> </a:t>
                      </a:r>
                      <a:r>
                        <a:rPr lang="en-US" sz="3999" dirty="0" err="1">
                          <a:solidFill>
                            <a:srgbClr val="493423"/>
                          </a:solidFill>
                          <a:latin typeface="Roboto Condensed"/>
                        </a:rPr>
                        <a:t>tượng</a:t>
                      </a:r>
                      <a:r>
                        <a:rPr lang="en-US" sz="3999" dirty="0">
                          <a:solidFill>
                            <a:srgbClr val="493423"/>
                          </a:solidFill>
                          <a:latin typeface="Roboto Condensed"/>
                        </a:rPr>
                        <a:t> </a:t>
                      </a:r>
                      <a:r>
                        <a:rPr lang="en-US" sz="3999" dirty="0" err="1">
                          <a:solidFill>
                            <a:srgbClr val="493423"/>
                          </a:solidFill>
                          <a:latin typeface="Roboto Condensed"/>
                        </a:rPr>
                        <a:t>có</a:t>
                      </a:r>
                      <a:r>
                        <a:rPr lang="en-US" sz="3999" dirty="0">
                          <a:solidFill>
                            <a:srgbClr val="493423"/>
                          </a:solidFill>
                          <a:latin typeface="Roboto Condensed"/>
                        </a:rPr>
                        <a:t> </a:t>
                      </a:r>
                      <a:r>
                        <a:rPr lang="en-US" sz="3999" dirty="0" err="1">
                          <a:solidFill>
                            <a:srgbClr val="493423"/>
                          </a:solidFill>
                          <a:latin typeface="Roboto Condensed"/>
                        </a:rPr>
                        <a:t>ít</a:t>
                      </a:r>
                      <a:r>
                        <a:rPr lang="en-US" sz="3999" dirty="0">
                          <a:solidFill>
                            <a:srgbClr val="493423"/>
                          </a:solidFill>
                          <a:latin typeface="Roboto Condensed"/>
                        </a:rPr>
                        <a:t> </a:t>
                      </a:r>
                      <a:r>
                        <a:rPr lang="en-US" sz="3999" dirty="0" err="1">
                          <a:solidFill>
                            <a:srgbClr val="493423"/>
                          </a:solidFill>
                          <a:latin typeface="Roboto Condensed"/>
                        </a:rPr>
                        <a:t>nhiều</a:t>
                      </a:r>
                      <a:r>
                        <a:rPr lang="en-US" sz="3999" dirty="0">
                          <a:solidFill>
                            <a:srgbClr val="493423"/>
                          </a:solidFill>
                          <a:latin typeface="Roboto Condensed"/>
                        </a:rPr>
                        <a:t> </a:t>
                      </a:r>
                      <a:r>
                        <a:rPr lang="en-US" sz="3999" dirty="0" err="1">
                          <a:solidFill>
                            <a:srgbClr val="493423"/>
                          </a:solidFill>
                          <a:latin typeface="Roboto Condensed"/>
                        </a:rPr>
                        <a:t>khác</a:t>
                      </a:r>
                      <a:r>
                        <a:rPr lang="en-US" sz="3999" dirty="0">
                          <a:solidFill>
                            <a:srgbClr val="493423"/>
                          </a:solidFill>
                          <a:latin typeface="Roboto Condensed"/>
                        </a:rPr>
                        <a:t> </a:t>
                      </a:r>
                      <a:r>
                        <a:rPr lang="en-US" sz="3999" dirty="0" err="1">
                          <a:solidFill>
                            <a:srgbClr val="493423"/>
                          </a:solidFill>
                          <a:latin typeface="Roboto Condensed"/>
                        </a:rPr>
                        <a:t>biệt</a:t>
                      </a:r>
                      <a:r>
                        <a:rPr lang="en-US" sz="3999" dirty="0">
                          <a:solidFill>
                            <a:srgbClr val="493423"/>
                          </a:solidFill>
                          <a:latin typeface="Roboto Condensed"/>
                        </a:rPr>
                        <a:t> </a:t>
                      </a:r>
                      <a:r>
                        <a:rPr lang="en-US" sz="3999" dirty="0" err="1">
                          <a:solidFill>
                            <a:srgbClr val="493423"/>
                          </a:solidFill>
                          <a:latin typeface="Roboto Condensed"/>
                        </a:rPr>
                        <a:t>với</a:t>
                      </a:r>
                      <a:r>
                        <a:rPr lang="en-US" sz="3999" dirty="0">
                          <a:solidFill>
                            <a:srgbClr val="493423"/>
                          </a:solidFill>
                          <a:latin typeface="Roboto Condensed"/>
                        </a:rPr>
                        <a:t> </a:t>
                      </a:r>
                      <a:r>
                        <a:rPr lang="en-US" sz="3999" dirty="0" err="1">
                          <a:solidFill>
                            <a:srgbClr val="493423"/>
                          </a:solidFill>
                          <a:latin typeface="Roboto Condensed"/>
                        </a:rPr>
                        <a:t>người</a:t>
                      </a:r>
                      <a:r>
                        <a:rPr lang="en-US" sz="3999" dirty="0">
                          <a:solidFill>
                            <a:srgbClr val="493423"/>
                          </a:solidFill>
                          <a:latin typeface="Roboto Condensed"/>
                        </a:rPr>
                        <a:t> </a:t>
                      </a:r>
                      <a:r>
                        <a:rPr lang="en-US" sz="3999" dirty="0" err="1">
                          <a:solidFill>
                            <a:srgbClr val="493423"/>
                          </a:solidFill>
                          <a:latin typeface="Roboto Condensed"/>
                        </a:rPr>
                        <a:t>lớn</a:t>
                      </a:r>
                      <a:endParaRPr lang="en-US" sz="1100" dirty="0"/>
                    </a:p>
                  </a:txBody>
                  <a:tcPr marL="190500" marR="190500" marT="190500" marB="190500" anchor="ctr">
                    <a:lnL w="28575" cap="flat" cmpd="sng" algn="ctr">
                      <a:solidFill>
                        <a:srgbClr val="A67C52"/>
                      </a:solidFill>
                      <a:prstDash val="solid"/>
                      <a:round/>
                      <a:headEnd type="none" w="med" len="med"/>
                      <a:tailEnd type="none" w="med" len="med"/>
                    </a:lnL>
                    <a:lnR w="28575" cap="flat" cmpd="sng" algn="ctr">
                      <a:solidFill>
                        <a:srgbClr val="A67C52"/>
                      </a:solidFill>
                      <a:prstDash val="solid"/>
                      <a:round/>
                      <a:headEnd type="none" w="med" len="med"/>
                      <a:tailEnd type="none" w="med" len="med"/>
                    </a:lnR>
                    <a:lnT w="28575" cap="flat" cmpd="sng" algn="ctr">
                      <a:solidFill>
                        <a:srgbClr val="A67C52"/>
                      </a:solidFill>
                      <a:prstDash val="solid"/>
                      <a:round/>
                      <a:headEnd type="none" w="med" len="med"/>
                      <a:tailEnd type="none" w="med" len="med"/>
                    </a:lnT>
                    <a:lnB w="28575" cap="flat" cmpd="sng" algn="ctr">
                      <a:solidFill>
                        <a:srgbClr val="A67C52"/>
                      </a:solidFill>
                      <a:prstDash val="solid"/>
                      <a:round/>
                      <a:headEnd type="none" w="med" len="med"/>
                      <a:tailEnd type="none" w="med" len="med"/>
                    </a:lnB>
                    <a:solidFill>
                      <a:srgbClr val="FFF9EA"/>
                    </a:solidFill>
                  </a:tcPr>
                </a:tc>
                <a:extLst>
                  <a:ext uri="{0D108BD9-81ED-4DB2-BD59-A6C34878D82A}">
                    <a16:rowId xmlns:a16="http://schemas.microsoft.com/office/drawing/2014/main" val="10002"/>
                  </a:ext>
                </a:extLst>
              </a:tr>
            </a:tbl>
          </a:graphicData>
        </a:graphic>
      </p:graphicFrame>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733785" y="860443"/>
            <a:ext cx="11200465" cy="1087730"/>
          </a:xfrm>
          <a:prstGeom prst="rect">
            <a:avLst/>
          </a:prstGeom>
        </p:spPr>
        <p:txBody>
          <a:bodyPr lIns="0" tIns="0" rIns="0" bIns="0" rtlCol="0" anchor="t">
            <a:spAutoFit/>
          </a:bodyPr>
          <a:lstStyle/>
          <a:p>
            <a:pPr algn="just">
              <a:lnSpc>
                <a:spcPts val="8608"/>
              </a:lnSpc>
            </a:pPr>
            <a:r>
              <a:rPr lang="en-US" sz="6998" dirty="0">
                <a:solidFill>
                  <a:srgbClr val="5D4F44"/>
                </a:solidFill>
                <a:latin typeface="Fraunces Bold"/>
              </a:rPr>
              <a:t>3. KHÁM PHÁ VĂN BẢN</a:t>
            </a:r>
          </a:p>
        </p:txBody>
      </p:sp>
      <p:sp>
        <p:nvSpPr>
          <p:cNvPr id="8" name="TextBox 8"/>
          <p:cNvSpPr txBox="1"/>
          <p:nvPr/>
        </p:nvSpPr>
        <p:spPr>
          <a:xfrm>
            <a:off x="1367569" y="4982572"/>
            <a:ext cx="10566682" cy="2950845"/>
          </a:xfrm>
          <a:prstGeom prst="rect">
            <a:avLst/>
          </a:prstGeom>
        </p:spPr>
        <p:txBody>
          <a:bodyPr lIns="0" tIns="0" rIns="0" bIns="0" rtlCol="0" anchor="t">
            <a:spAutoFit/>
          </a:bodyPr>
          <a:lstStyle/>
          <a:p>
            <a:pPr algn="just">
              <a:lnSpc>
                <a:spcPts val="5880"/>
              </a:lnSpc>
            </a:pPr>
            <a:endParaRPr/>
          </a:p>
          <a:p>
            <a:pPr marL="906780" lvl="1" indent="-453390" algn="just">
              <a:lnSpc>
                <a:spcPts val="5880"/>
              </a:lnSpc>
              <a:buFont typeface="Arial"/>
              <a:buChar char="•"/>
            </a:pPr>
            <a:r>
              <a:rPr lang="en-US" sz="4200">
                <a:solidFill>
                  <a:srgbClr val="5D4F44"/>
                </a:solidFill>
                <a:latin typeface="Roboto Condensed"/>
              </a:rPr>
              <a:t>Lớp chia thành 4 nhóm, thực hiện nhiệm vụ</a:t>
            </a:r>
          </a:p>
          <a:p>
            <a:pPr marL="906780" lvl="1" indent="-453390" algn="just">
              <a:lnSpc>
                <a:spcPts val="5880"/>
              </a:lnSpc>
              <a:buFont typeface="Arial"/>
              <a:buChar char="•"/>
            </a:pPr>
            <a:r>
              <a:rPr lang="en-US" sz="4200">
                <a:solidFill>
                  <a:srgbClr val="5D4F44"/>
                </a:solidFill>
                <a:latin typeface="Roboto Condensed"/>
              </a:rPr>
              <a:t>Thời gian thảo luận: 8 phút</a:t>
            </a:r>
          </a:p>
          <a:p>
            <a:pPr marL="906780" lvl="1" indent="-453390" algn="just">
              <a:lnSpc>
                <a:spcPts val="5880"/>
              </a:lnSpc>
              <a:buFont typeface="Arial"/>
              <a:buChar char="•"/>
            </a:pPr>
            <a:r>
              <a:rPr lang="en-US" sz="4200">
                <a:solidFill>
                  <a:srgbClr val="5D4F44"/>
                </a:solidFill>
                <a:latin typeface="Roboto Condensed"/>
              </a:rPr>
              <a:t>Thời gian trình bày: tối đa 2 phút/nhóm</a:t>
            </a:r>
          </a:p>
        </p:txBody>
      </p:sp>
      <p:sp>
        <p:nvSpPr>
          <p:cNvPr id="9" name="TextBox 9"/>
          <p:cNvSpPr txBox="1"/>
          <p:nvPr/>
        </p:nvSpPr>
        <p:spPr>
          <a:xfrm>
            <a:off x="3743553" y="2180024"/>
            <a:ext cx="3758248" cy="772226"/>
          </a:xfrm>
          <a:prstGeom prst="rect">
            <a:avLst/>
          </a:prstGeom>
        </p:spPr>
        <p:txBody>
          <a:bodyPr lIns="0" tIns="0" rIns="0" bIns="0" rtlCol="0" anchor="t">
            <a:spAutoFit/>
          </a:bodyPr>
          <a:lstStyle/>
          <a:p>
            <a:pPr algn="ctr">
              <a:lnSpc>
                <a:spcPts val="5904"/>
              </a:lnSpc>
              <a:spcBef>
                <a:spcPct val="0"/>
              </a:spcBef>
            </a:pPr>
            <a:r>
              <a:rPr lang="en-US" sz="4800">
                <a:solidFill>
                  <a:srgbClr val="5D4F44"/>
                </a:solidFill>
                <a:latin typeface="#9Slide05 Aphrodite Pro"/>
              </a:rPr>
              <a:t>Nhiệm vụ 3: </a:t>
            </a:r>
          </a:p>
        </p:txBody>
      </p:sp>
      <p:sp>
        <p:nvSpPr>
          <p:cNvPr id="10" name="TextBox 10"/>
          <p:cNvSpPr txBox="1"/>
          <p:nvPr/>
        </p:nvSpPr>
        <p:spPr>
          <a:xfrm>
            <a:off x="1664130" y="3823230"/>
            <a:ext cx="8900340" cy="994710"/>
          </a:xfrm>
          <a:prstGeom prst="rect">
            <a:avLst/>
          </a:prstGeom>
        </p:spPr>
        <p:txBody>
          <a:bodyPr lIns="0" tIns="0" rIns="0" bIns="0" rtlCol="0" anchor="t">
            <a:spAutoFit/>
          </a:bodyPr>
          <a:lstStyle/>
          <a:p>
            <a:pPr algn="ctr">
              <a:lnSpc>
                <a:spcPts val="7872"/>
              </a:lnSpc>
              <a:spcBef>
                <a:spcPct val="0"/>
              </a:spcBef>
            </a:pPr>
            <a:r>
              <a:rPr lang="en-US" sz="6399">
                <a:solidFill>
                  <a:srgbClr val="233D6B"/>
                </a:solidFill>
                <a:latin typeface="#9Slide07 SFU Blackout"/>
              </a:rPr>
              <a:t>KHÁM PHÁ BẦU TRỜI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68867">
            <a:off x="17453949" y="2321827"/>
            <a:ext cx="2846158" cy="4141235"/>
          </a:xfrm>
          <a:custGeom>
            <a:avLst/>
            <a:gdLst/>
            <a:ahLst/>
            <a:cxnLst/>
            <a:rect l="l" t="t" r="r" b="b"/>
            <a:pathLst>
              <a:path w="2846158" h="4141235">
                <a:moveTo>
                  <a:pt x="0" y="0"/>
                </a:moveTo>
                <a:lnTo>
                  <a:pt x="2846158" y="0"/>
                </a:lnTo>
                <a:lnTo>
                  <a:pt x="2846158" y="4141235"/>
                </a:lnTo>
                <a:lnTo>
                  <a:pt x="0" y="4141235"/>
                </a:lnTo>
                <a:lnTo>
                  <a:pt x="0" y="0"/>
                </a:lnTo>
                <a:close/>
              </a:path>
            </a:pathLst>
          </a:custGeom>
          <a:blipFill>
            <a:blip r:embed="rId2">
              <a:extLst>
                <a:ext uri="{96DAC541-7B7A-43D3-8B79-37D633B846F1}">
                  <asvg:svgBlip xmlns:asvg="http://schemas.microsoft.com/office/drawing/2016/SVG/main" r:embed="rId3"/>
                </a:ext>
              </a:extLst>
            </a:blip>
            <a:stretch>
              <a:fillRect b="-447"/>
            </a:stretch>
          </a:blipFill>
        </p:spPr>
        <p:txBody>
          <a:bodyPr/>
          <a:lstStyle/>
          <a:p>
            <a:endParaRPr lang="en-US"/>
          </a:p>
        </p:txBody>
      </p:sp>
      <p:sp>
        <p:nvSpPr>
          <p:cNvPr id="3" name="TextBox 3"/>
          <p:cNvSpPr txBox="1"/>
          <p:nvPr/>
        </p:nvSpPr>
        <p:spPr>
          <a:xfrm>
            <a:off x="981300" y="637824"/>
            <a:ext cx="7553100" cy="721351"/>
          </a:xfrm>
          <a:prstGeom prst="rect">
            <a:avLst/>
          </a:prstGeom>
        </p:spPr>
        <p:txBody>
          <a:bodyPr wrap="square" lIns="0" tIns="0" rIns="0" bIns="0" rtlCol="0" anchor="t">
            <a:spAutoFit/>
          </a:bodyPr>
          <a:lstStyle/>
          <a:p>
            <a:pPr algn="ctr">
              <a:lnSpc>
                <a:spcPts val="5904"/>
              </a:lnSpc>
              <a:spcBef>
                <a:spcPct val="0"/>
              </a:spcBef>
            </a:pPr>
            <a:r>
              <a:rPr lang="en-US" sz="4800" dirty="0" err="1">
                <a:solidFill>
                  <a:srgbClr val="121834"/>
                </a:solidFill>
                <a:latin typeface="Roboto Condensed Bold"/>
              </a:rPr>
              <a:t>Nội</a:t>
            </a:r>
            <a:r>
              <a:rPr lang="en-US" sz="4800" dirty="0">
                <a:solidFill>
                  <a:srgbClr val="121834"/>
                </a:solidFill>
                <a:latin typeface="Roboto Condensed Bold"/>
              </a:rPr>
              <a:t> dung </a:t>
            </a:r>
            <a:r>
              <a:rPr lang="en-US" sz="4800" dirty="0" err="1">
                <a:solidFill>
                  <a:srgbClr val="121834"/>
                </a:solidFill>
                <a:latin typeface="Roboto Condensed Bold"/>
              </a:rPr>
              <a:t>thảo</a:t>
            </a:r>
            <a:r>
              <a:rPr lang="en-US" sz="4800" dirty="0">
                <a:solidFill>
                  <a:srgbClr val="121834"/>
                </a:solidFill>
                <a:latin typeface="Roboto Condensed Bold"/>
              </a:rPr>
              <a:t> </a:t>
            </a:r>
            <a:r>
              <a:rPr lang="en-US" sz="4800" dirty="0" err="1">
                <a:solidFill>
                  <a:srgbClr val="121834"/>
                </a:solidFill>
                <a:latin typeface="Roboto Condensed Bold"/>
              </a:rPr>
              <a:t>luận</a:t>
            </a:r>
            <a:r>
              <a:rPr lang="en-US" sz="4800" dirty="0">
                <a:solidFill>
                  <a:srgbClr val="121834"/>
                </a:solidFill>
                <a:latin typeface="Roboto Condensed Bold"/>
              </a:rPr>
              <a:t> </a:t>
            </a:r>
            <a:r>
              <a:rPr lang="en-US" sz="4800" dirty="0" err="1">
                <a:solidFill>
                  <a:srgbClr val="121834"/>
                </a:solidFill>
                <a:latin typeface="Roboto Condensed Bold"/>
              </a:rPr>
              <a:t>các</a:t>
            </a:r>
            <a:r>
              <a:rPr lang="en-US" sz="4800" dirty="0">
                <a:solidFill>
                  <a:srgbClr val="121834"/>
                </a:solidFill>
                <a:latin typeface="Roboto Condensed Bold"/>
              </a:rPr>
              <a:t> </a:t>
            </a:r>
            <a:r>
              <a:rPr lang="en-US" sz="4800" dirty="0" err="1">
                <a:solidFill>
                  <a:srgbClr val="121834"/>
                </a:solidFill>
                <a:latin typeface="Roboto Condensed Bold"/>
              </a:rPr>
              <a:t>nhóm</a:t>
            </a:r>
            <a:r>
              <a:rPr lang="en-US" sz="4800" dirty="0">
                <a:solidFill>
                  <a:srgbClr val="121834"/>
                </a:solidFill>
                <a:latin typeface="Roboto Condensed Bold"/>
              </a:rPr>
              <a:t>:</a:t>
            </a:r>
          </a:p>
        </p:txBody>
      </p:sp>
      <p:sp>
        <p:nvSpPr>
          <p:cNvPr id="4" name="Freeform 4"/>
          <p:cNvSpPr/>
          <p:nvPr/>
        </p:nvSpPr>
        <p:spPr>
          <a:xfrm>
            <a:off x="12014541" y="1968737"/>
            <a:ext cx="7398592" cy="6927772"/>
          </a:xfrm>
          <a:custGeom>
            <a:avLst/>
            <a:gdLst/>
            <a:ahLst/>
            <a:cxnLst/>
            <a:rect l="l" t="t" r="r" b="b"/>
            <a:pathLst>
              <a:path w="7398592" h="6927772">
                <a:moveTo>
                  <a:pt x="0" y="0"/>
                </a:moveTo>
                <a:lnTo>
                  <a:pt x="7398592" y="0"/>
                </a:lnTo>
                <a:lnTo>
                  <a:pt x="7398592" y="6927773"/>
                </a:lnTo>
                <a:lnTo>
                  <a:pt x="0" y="6927773"/>
                </a:lnTo>
                <a:lnTo>
                  <a:pt x="0" y="0"/>
                </a:lnTo>
                <a:close/>
              </a:path>
            </a:pathLst>
          </a:custGeom>
          <a:blipFill>
            <a:blip r:embed="rId4">
              <a:extLst>
                <a:ext uri="{96DAC541-7B7A-43D3-8B79-37D633B846F1}">
                  <asvg:svgBlip xmlns:asvg="http://schemas.microsoft.com/office/drawing/2016/SVG/main" r:embed="rId5"/>
                </a:ext>
              </a:extLst>
            </a:blip>
            <a:stretch>
              <a:fillRect r="-852"/>
            </a:stretch>
          </a:blipFill>
        </p:spPr>
        <p:txBody>
          <a:bodyPr/>
          <a:lstStyle/>
          <a:p>
            <a:endParaRPr lang="en-US"/>
          </a:p>
        </p:txBody>
      </p:sp>
      <p:sp>
        <p:nvSpPr>
          <p:cNvPr id="5" name="Freeform 5"/>
          <p:cNvSpPr/>
          <p:nvPr/>
        </p:nvSpPr>
        <p:spPr>
          <a:xfrm>
            <a:off x="7893136" y="1649674"/>
            <a:ext cx="5402016" cy="5058251"/>
          </a:xfrm>
          <a:custGeom>
            <a:avLst/>
            <a:gdLst/>
            <a:ahLst/>
            <a:cxnLst/>
            <a:rect l="l" t="t" r="r" b="b"/>
            <a:pathLst>
              <a:path w="5402016" h="5058251">
                <a:moveTo>
                  <a:pt x="0" y="0"/>
                </a:moveTo>
                <a:lnTo>
                  <a:pt x="5402016" y="0"/>
                </a:lnTo>
                <a:lnTo>
                  <a:pt x="5402016" y="5058251"/>
                </a:lnTo>
                <a:lnTo>
                  <a:pt x="0" y="5058251"/>
                </a:lnTo>
                <a:lnTo>
                  <a:pt x="0" y="0"/>
                </a:lnTo>
                <a:close/>
              </a:path>
            </a:pathLst>
          </a:custGeom>
          <a:blipFill>
            <a:blip r:embed="rId4">
              <a:extLst>
                <a:ext uri="{96DAC541-7B7A-43D3-8B79-37D633B846F1}">
                  <asvg:svgBlip xmlns:asvg="http://schemas.microsoft.com/office/drawing/2016/SVG/main" r:embed="rId5"/>
                </a:ext>
              </a:extLst>
            </a:blip>
            <a:stretch>
              <a:fillRect r="-852"/>
            </a:stretch>
          </a:blipFill>
        </p:spPr>
        <p:txBody>
          <a:bodyPr/>
          <a:lstStyle/>
          <a:p>
            <a:endParaRPr lang="en-US"/>
          </a:p>
        </p:txBody>
      </p:sp>
      <p:sp>
        <p:nvSpPr>
          <p:cNvPr id="6" name="Freeform 6"/>
          <p:cNvSpPr/>
          <p:nvPr/>
        </p:nvSpPr>
        <p:spPr>
          <a:xfrm>
            <a:off x="3916424" y="3756401"/>
            <a:ext cx="5402016" cy="5058251"/>
          </a:xfrm>
          <a:custGeom>
            <a:avLst/>
            <a:gdLst/>
            <a:ahLst/>
            <a:cxnLst/>
            <a:rect l="l" t="t" r="r" b="b"/>
            <a:pathLst>
              <a:path w="5402016" h="5058251">
                <a:moveTo>
                  <a:pt x="0" y="0"/>
                </a:moveTo>
                <a:lnTo>
                  <a:pt x="5402016" y="0"/>
                </a:lnTo>
                <a:lnTo>
                  <a:pt x="5402016" y="5058251"/>
                </a:lnTo>
                <a:lnTo>
                  <a:pt x="0" y="5058251"/>
                </a:lnTo>
                <a:lnTo>
                  <a:pt x="0" y="0"/>
                </a:lnTo>
                <a:close/>
              </a:path>
            </a:pathLst>
          </a:custGeom>
          <a:blipFill>
            <a:blip r:embed="rId4">
              <a:extLst>
                <a:ext uri="{96DAC541-7B7A-43D3-8B79-37D633B846F1}">
                  <asvg:svgBlip xmlns:asvg="http://schemas.microsoft.com/office/drawing/2016/SVG/main" r:embed="rId5"/>
                </a:ext>
              </a:extLst>
            </a:blip>
            <a:stretch>
              <a:fillRect r="-852"/>
            </a:stretch>
          </a:blipFill>
        </p:spPr>
        <p:txBody>
          <a:bodyPr/>
          <a:lstStyle/>
          <a:p>
            <a:endParaRPr lang="en-US"/>
          </a:p>
        </p:txBody>
      </p:sp>
      <p:sp>
        <p:nvSpPr>
          <p:cNvPr id="7" name="Freeform 7"/>
          <p:cNvSpPr/>
          <p:nvPr/>
        </p:nvSpPr>
        <p:spPr>
          <a:xfrm>
            <a:off x="-1109056" y="1649674"/>
            <a:ext cx="6492445" cy="6079289"/>
          </a:xfrm>
          <a:custGeom>
            <a:avLst/>
            <a:gdLst/>
            <a:ahLst/>
            <a:cxnLst/>
            <a:rect l="l" t="t" r="r" b="b"/>
            <a:pathLst>
              <a:path w="6492445" h="6079289">
                <a:moveTo>
                  <a:pt x="0" y="0"/>
                </a:moveTo>
                <a:lnTo>
                  <a:pt x="6492445" y="0"/>
                </a:lnTo>
                <a:lnTo>
                  <a:pt x="6492445" y="6079289"/>
                </a:lnTo>
                <a:lnTo>
                  <a:pt x="0" y="6079289"/>
                </a:lnTo>
                <a:lnTo>
                  <a:pt x="0" y="0"/>
                </a:lnTo>
                <a:close/>
              </a:path>
            </a:pathLst>
          </a:custGeom>
          <a:blipFill>
            <a:blip r:embed="rId4">
              <a:extLst>
                <a:ext uri="{96DAC541-7B7A-43D3-8B79-37D633B846F1}">
                  <asvg:svgBlip xmlns:asvg="http://schemas.microsoft.com/office/drawing/2016/SVG/main" r:embed="rId5"/>
                </a:ext>
              </a:extLst>
            </a:blip>
            <a:stretch>
              <a:fillRect r="-852"/>
            </a:stretch>
          </a:blipFill>
        </p:spPr>
        <p:txBody>
          <a:bodyPr/>
          <a:lstStyle/>
          <a:p>
            <a:endParaRPr lang="en-US"/>
          </a:p>
        </p:txBody>
      </p:sp>
      <p:sp>
        <p:nvSpPr>
          <p:cNvPr id="8" name="TextBox 8"/>
          <p:cNvSpPr txBox="1"/>
          <p:nvPr/>
        </p:nvSpPr>
        <p:spPr>
          <a:xfrm rot="-263325">
            <a:off x="165870" y="2394810"/>
            <a:ext cx="4334827" cy="4646931"/>
          </a:xfrm>
          <a:prstGeom prst="rect">
            <a:avLst/>
          </a:prstGeom>
        </p:spPr>
        <p:txBody>
          <a:bodyPr lIns="0" tIns="0" rIns="0" bIns="0" rtlCol="0" anchor="t">
            <a:spAutoFit/>
          </a:bodyPr>
          <a:lstStyle/>
          <a:p>
            <a:pPr algn="ctr">
              <a:lnSpc>
                <a:spcPts val="5318"/>
              </a:lnSpc>
            </a:pPr>
            <a:r>
              <a:rPr lang="en-US" sz="3799">
                <a:solidFill>
                  <a:srgbClr val="493423"/>
                </a:solidFill>
                <a:latin typeface="Roboto Condensed Bold"/>
              </a:rPr>
              <a:t>Nhóm NHÀ DU HÀNH:</a:t>
            </a:r>
          </a:p>
          <a:p>
            <a:pPr algn="ctr">
              <a:lnSpc>
                <a:spcPts val="5318"/>
              </a:lnSpc>
            </a:pPr>
            <a:r>
              <a:rPr lang="en-US" sz="3799">
                <a:solidFill>
                  <a:srgbClr val="493423"/>
                </a:solidFill>
                <a:latin typeface="Roboto Condensed"/>
              </a:rPr>
              <a:t> Sơ đồ hóa các sự việc trong đoạn trích. Theo em, nội dung các chương I, II và XXVII liên quan với nhau như thế nào?</a:t>
            </a:r>
          </a:p>
        </p:txBody>
      </p:sp>
      <p:sp>
        <p:nvSpPr>
          <p:cNvPr id="9" name="TextBox 9"/>
          <p:cNvSpPr txBox="1"/>
          <p:nvPr/>
        </p:nvSpPr>
        <p:spPr>
          <a:xfrm>
            <a:off x="4517742" y="4772868"/>
            <a:ext cx="3693668" cy="3498825"/>
          </a:xfrm>
          <a:prstGeom prst="rect">
            <a:avLst/>
          </a:prstGeom>
        </p:spPr>
        <p:txBody>
          <a:bodyPr lIns="0" tIns="0" rIns="0" bIns="0" rtlCol="0" anchor="t">
            <a:spAutoFit/>
          </a:bodyPr>
          <a:lstStyle/>
          <a:p>
            <a:pPr algn="ctr">
              <a:lnSpc>
                <a:spcPts val="5598"/>
              </a:lnSpc>
            </a:pPr>
            <a:r>
              <a:rPr lang="en-US" sz="3999">
                <a:solidFill>
                  <a:srgbClr val="493423"/>
                </a:solidFill>
                <a:latin typeface="Roboto Condensed Bold"/>
              </a:rPr>
              <a:t>Nhóm THIÊN HÀ:</a:t>
            </a:r>
            <a:r>
              <a:rPr lang="en-US" sz="3999">
                <a:solidFill>
                  <a:srgbClr val="493423"/>
                </a:solidFill>
                <a:latin typeface="Roboto Condensed"/>
              </a:rPr>
              <a:t> Tìm hiểu nhân vật Hoàng tử bé (phiếu học tập số 2)</a:t>
            </a:r>
          </a:p>
        </p:txBody>
      </p:sp>
      <p:sp>
        <p:nvSpPr>
          <p:cNvPr id="10" name="TextBox 10"/>
          <p:cNvSpPr txBox="1"/>
          <p:nvPr/>
        </p:nvSpPr>
        <p:spPr>
          <a:xfrm>
            <a:off x="8884441" y="2743712"/>
            <a:ext cx="4137730" cy="2793975"/>
          </a:xfrm>
          <a:prstGeom prst="rect">
            <a:avLst/>
          </a:prstGeom>
        </p:spPr>
        <p:txBody>
          <a:bodyPr lIns="0" tIns="0" rIns="0" bIns="0" rtlCol="0" anchor="t">
            <a:spAutoFit/>
          </a:bodyPr>
          <a:lstStyle/>
          <a:p>
            <a:pPr algn="ctr">
              <a:lnSpc>
                <a:spcPts val="5598"/>
              </a:lnSpc>
            </a:pPr>
            <a:r>
              <a:rPr lang="en-US" sz="3999">
                <a:solidFill>
                  <a:srgbClr val="493423"/>
                </a:solidFill>
                <a:latin typeface="Roboto Condensed Bold"/>
              </a:rPr>
              <a:t>Nhóm SAO HỎA:</a:t>
            </a:r>
            <a:r>
              <a:rPr lang="en-US" sz="3999">
                <a:solidFill>
                  <a:srgbClr val="493423"/>
                </a:solidFill>
                <a:latin typeface="Roboto Condensed"/>
              </a:rPr>
              <a:t> Tìm hiểu về nhân vật “tôi” (phiếu học tập số 3)</a:t>
            </a:r>
          </a:p>
        </p:txBody>
      </p:sp>
      <p:sp>
        <p:nvSpPr>
          <p:cNvPr id="11" name="TextBox 11"/>
          <p:cNvSpPr txBox="1"/>
          <p:nvPr/>
        </p:nvSpPr>
        <p:spPr>
          <a:xfrm>
            <a:off x="13504344" y="3292673"/>
            <a:ext cx="4418985" cy="4203700"/>
          </a:xfrm>
          <a:prstGeom prst="rect">
            <a:avLst/>
          </a:prstGeom>
        </p:spPr>
        <p:txBody>
          <a:bodyPr lIns="0" tIns="0" rIns="0" bIns="0" rtlCol="0" anchor="t">
            <a:spAutoFit/>
          </a:bodyPr>
          <a:lstStyle/>
          <a:p>
            <a:pPr algn="ctr">
              <a:lnSpc>
                <a:spcPts val="5598"/>
              </a:lnSpc>
            </a:pPr>
            <a:r>
              <a:rPr lang="en-US" sz="3999">
                <a:solidFill>
                  <a:srgbClr val="493423"/>
                </a:solidFill>
                <a:latin typeface="Roboto Condensed Bold"/>
              </a:rPr>
              <a:t> Nhóm TRÁI ĐẤT: </a:t>
            </a:r>
          </a:p>
          <a:p>
            <a:pPr algn="ctr">
              <a:lnSpc>
                <a:spcPts val="5598"/>
              </a:lnSpc>
            </a:pPr>
            <a:r>
              <a:rPr lang="en-US" sz="3999">
                <a:solidFill>
                  <a:srgbClr val="493423"/>
                </a:solidFill>
                <a:latin typeface="Roboto Condensed"/>
              </a:rPr>
              <a:t>Tìm hiểu về hình thức trình bày của văn bản Trong mắt trẻ. Em ấn tượng với bức tranh nào nhất? Vì sao?</a:t>
            </a:r>
          </a:p>
        </p:txBody>
      </p:sp>
      <p:sp>
        <p:nvSpPr>
          <p:cNvPr id="12" name="Freeform 12"/>
          <p:cNvSpPr/>
          <p:nvPr/>
        </p:nvSpPr>
        <p:spPr>
          <a:xfrm flipH="1">
            <a:off x="13022171" y="0"/>
            <a:ext cx="3559240" cy="2162238"/>
          </a:xfrm>
          <a:custGeom>
            <a:avLst/>
            <a:gdLst/>
            <a:ahLst/>
            <a:cxnLst/>
            <a:rect l="l" t="t" r="r" b="b"/>
            <a:pathLst>
              <a:path w="3559240" h="2162238">
                <a:moveTo>
                  <a:pt x="3559240" y="0"/>
                </a:moveTo>
                <a:lnTo>
                  <a:pt x="0" y="0"/>
                </a:lnTo>
                <a:lnTo>
                  <a:pt x="0" y="2162238"/>
                </a:lnTo>
                <a:lnTo>
                  <a:pt x="3559240" y="2162238"/>
                </a:lnTo>
                <a:lnTo>
                  <a:pt x="355924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4143807" y="9754225"/>
            <a:ext cx="3117312" cy="532778"/>
          </a:xfrm>
          <a:custGeom>
            <a:avLst/>
            <a:gdLst/>
            <a:ahLst/>
            <a:cxnLst/>
            <a:rect l="l" t="t" r="r" b="b"/>
            <a:pathLst>
              <a:path w="3117312" h="532778">
                <a:moveTo>
                  <a:pt x="0" y="0"/>
                </a:moveTo>
                <a:lnTo>
                  <a:pt x="3117312" y="0"/>
                </a:lnTo>
                <a:lnTo>
                  <a:pt x="3117312" y="532778"/>
                </a:lnTo>
                <a:lnTo>
                  <a:pt x="0" y="532778"/>
                </a:lnTo>
                <a:lnTo>
                  <a:pt x="0" y="0"/>
                </a:lnTo>
                <a:close/>
              </a:path>
            </a:pathLst>
          </a:custGeom>
          <a:blipFill>
            <a:blip r:embed="rId2">
              <a:extLst>
                <a:ext uri="{96DAC541-7B7A-43D3-8B79-37D633B846F1}">
                  <asvg:svgBlip xmlns:asvg="http://schemas.microsoft.com/office/drawing/2016/SVG/main" r:embed="rId3"/>
                </a:ext>
              </a:extLst>
            </a:blip>
            <a:stretch>
              <a:fillRect b="-1679"/>
            </a:stretch>
          </a:blipFill>
        </p:spPr>
        <p:txBody>
          <a:bodyPr/>
          <a:lstStyle/>
          <a:p>
            <a:endParaRPr lang="en-US"/>
          </a:p>
        </p:txBody>
      </p:sp>
      <p:sp>
        <p:nvSpPr>
          <p:cNvPr id="7" name="TextBox 7"/>
          <p:cNvSpPr txBox="1"/>
          <p:nvPr/>
        </p:nvSpPr>
        <p:spPr>
          <a:xfrm>
            <a:off x="1028700" y="3408287"/>
            <a:ext cx="12453500" cy="6647181"/>
          </a:xfrm>
          <a:prstGeom prst="rect">
            <a:avLst/>
          </a:prstGeom>
        </p:spPr>
        <p:txBody>
          <a:bodyPr lIns="0" tIns="0" rIns="0" bIns="0" rtlCol="0" anchor="t">
            <a:spAutoFit/>
          </a:bodyPr>
          <a:lstStyle/>
          <a:p>
            <a:pPr marL="820419" lvl="1" indent="-410209" algn="just">
              <a:lnSpc>
                <a:spcPts val="5319"/>
              </a:lnSpc>
              <a:buFont typeface="Arial"/>
              <a:buChar char="•"/>
            </a:pPr>
            <a:r>
              <a:rPr lang="en-US" sz="3799" dirty="0" err="1">
                <a:solidFill>
                  <a:srgbClr val="000000"/>
                </a:solidFill>
                <a:latin typeface="Roboto Condensed"/>
              </a:rPr>
              <a:t>Nhân</a:t>
            </a:r>
            <a:r>
              <a:rPr lang="en-US" sz="3799" dirty="0">
                <a:solidFill>
                  <a:srgbClr val="000000"/>
                </a:solidFill>
                <a:latin typeface="Roboto Condensed"/>
              </a:rPr>
              <a:t> </a:t>
            </a:r>
            <a:r>
              <a:rPr lang="en-US" sz="3799" dirty="0" err="1">
                <a:solidFill>
                  <a:srgbClr val="000000"/>
                </a:solidFill>
                <a:latin typeface="Roboto Condensed"/>
              </a:rPr>
              <a:t>vật</a:t>
            </a:r>
            <a:r>
              <a:rPr lang="en-US" sz="3799" dirty="0">
                <a:solidFill>
                  <a:srgbClr val="000000"/>
                </a:solidFill>
                <a:latin typeface="Roboto Condensed"/>
              </a:rPr>
              <a:t> </a:t>
            </a:r>
            <a:r>
              <a:rPr lang="en-US" sz="3799" dirty="0" err="1">
                <a:solidFill>
                  <a:srgbClr val="000000"/>
                </a:solidFill>
                <a:latin typeface="Roboto Condensed"/>
              </a:rPr>
              <a:t>tôi</a:t>
            </a:r>
            <a:r>
              <a:rPr lang="en-US" sz="3799" dirty="0">
                <a:solidFill>
                  <a:srgbClr val="000000"/>
                </a:solidFill>
                <a:latin typeface="Roboto Condensed"/>
              </a:rPr>
              <a:t> </a:t>
            </a:r>
            <a:r>
              <a:rPr lang="en-US" sz="3799" dirty="0" err="1">
                <a:solidFill>
                  <a:srgbClr val="000000"/>
                </a:solidFill>
                <a:latin typeface="Roboto Condensed"/>
              </a:rPr>
              <a:t>phải</a:t>
            </a:r>
            <a:r>
              <a:rPr lang="en-US" sz="3799" dirty="0">
                <a:solidFill>
                  <a:srgbClr val="000000"/>
                </a:solidFill>
                <a:latin typeface="Roboto Condensed"/>
              </a:rPr>
              <a:t> </a:t>
            </a:r>
            <a:r>
              <a:rPr lang="en-US" sz="3799" dirty="0" err="1">
                <a:solidFill>
                  <a:srgbClr val="000000"/>
                </a:solidFill>
                <a:latin typeface="Roboto Condensed"/>
              </a:rPr>
              <a:t>từ</a:t>
            </a:r>
            <a:r>
              <a:rPr lang="en-US" sz="3799" dirty="0">
                <a:solidFill>
                  <a:srgbClr val="000000"/>
                </a:solidFill>
                <a:latin typeface="Roboto Condensed"/>
              </a:rPr>
              <a:t> </a:t>
            </a:r>
            <a:r>
              <a:rPr lang="en-US" sz="3799" dirty="0" err="1">
                <a:solidFill>
                  <a:srgbClr val="000000"/>
                </a:solidFill>
                <a:latin typeface="Roboto Condensed"/>
              </a:rPr>
              <a:t>bỏ</a:t>
            </a:r>
            <a:r>
              <a:rPr lang="en-US" sz="3799" dirty="0">
                <a:solidFill>
                  <a:srgbClr val="000000"/>
                </a:solidFill>
                <a:latin typeface="Roboto Condensed"/>
              </a:rPr>
              <a:t> </a:t>
            </a:r>
            <a:r>
              <a:rPr lang="en-US" sz="3799" dirty="0" err="1">
                <a:solidFill>
                  <a:srgbClr val="000000"/>
                </a:solidFill>
                <a:latin typeface="Roboto Condensed"/>
              </a:rPr>
              <a:t>ước</a:t>
            </a:r>
            <a:r>
              <a:rPr lang="en-US" sz="3799" dirty="0">
                <a:solidFill>
                  <a:srgbClr val="000000"/>
                </a:solidFill>
                <a:latin typeface="Roboto Condensed"/>
              </a:rPr>
              <a:t> </a:t>
            </a:r>
            <a:r>
              <a:rPr lang="en-US" sz="3799" dirty="0" err="1">
                <a:solidFill>
                  <a:srgbClr val="000000"/>
                </a:solidFill>
                <a:latin typeface="Roboto Condensed"/>
              </a:rPr>
              <a:t>mơ</a:t>
            </a:r>
            <a:r>
              <a:rPr lang="en-US" sz="3799" dirty="0">
                <a:solidFill>
                  <a:srgbClr val="000000"/>
                </a:solidFill>
                <a:latin typeface="Roboto Condensed"/>
              </a:rPr>
              <a:t> </a:t>
            </a:r>
            <a:r>
              <a:rPr lang="en-US" sz="3799" dirty="0" err="1">
                <a:solidFill>
                  <a:srgbClr val="000000"/>
                </a:solidFill>
                <a:latin typeface="Roboto Condensed"/>
              </a:rPr>
              <a:t>trở</a:t>
            </a:r>
            <a:r>
              <a:rPr lang="en-US" sz="3799" dirty="0">
                <a:solidFill>
                  <a:srgbClr val="000000"/>
                </a:solidFill>
                <a:latin typeface="Roboto Condensed"/>
              </a:rPr>
              <a:t> </a:t>
            </a:r>
            <a:r>
              <a:rPr lang="en-US" sz="3799" dirty="0" err="1">
                <a:solidFill>
                  <a:srgbClr val="000000"/>
                </a:solidFill>
                <a:latin typeface="Roboto Condensed"/>
              </a:rPr>
              <a:t>thành</a:t>
            </a:r>
            <a:r>
              <a:rPr lang="en-US" sz="3799" dirty="0">
                <a:solidFill>
                  <a:srgbClr val="000000"/>
                </a:solidFill>
                <a:latin typeface="Roboto Condensed"/>
              </a:rPr>
              <a:t> </a:t>
            </a:r>
            <a:r>
              <a:rPr lang="en-US" sz="3799" dirty="0" err="1">
                <a:solidFill>
                  <a:srgbClr val="000000"/>
                </a:solidFill>
                <a:latin typeface="Roboto Condensed"/>
              </a:rPr>
              <a:t>họa</a:t>
            </a:r>
            <a:r>
              <a:rPr lang="en-US" sz="3799" dirty="0">
                <a:solidFill>
                  <a:srgbClr val="000000"/>
                </a:solidFill>
                <a:latin typeface="Roboto Condensed"/>
              </a:rPr>
              <a:t> </a:t>
            </a:r>
            <a:r>
              <a:rPr lang="en-US" sz="3799" dirty="0" err="1">
                <a:solidFill>
                  <a:srgbClr val="000000"/>
                </a:solidFill>
                <a:latin typeface="Roboto Condensed"/>
              </a:rPr>
              <a:t>sĩ</a:t>
            </a:r>
            <a:r>
              <a:rPr lang="en-US" sz="3799" dirty="0">
                <a:solidFill>
                  <a:srgbClr val="000000"/>
                </a:solidFill>
                <a:latin typeface="Roboto Condensed"/>
              </a:rPr>
              <a:t> </a:t>
            </a:r>
            <a:r>
              <a:rPr lang="en-US" sz="3799" dirty="0" err="1">
                <a:solidFill>
                  <a:srgbClr val="000000"/>
                </a:solidFill>
                <a:latin typeface="Roboto Condensed"/>
              </a:rPr>
              <a:t>để</a:t>
            </a:r>
            <a:r>
              <a:rPr lang="en-US" sz="3799" dirty="0">
                <a:solidFill>
                  <a:srgbClr val="000000"/>
                </a:solidFill>
                <a:latin typeface="Roboto Condensed"/>
              </a:rPr>
              <a:t> </a:t>
            </a:r>
            <a:r>
              <a:rPr lang="en-US" sz="3799" dirty="0" err="1">
                <a:solidFill>
                  <a:srgbClr val="000000"/>
                </a:solidFill>
                <a:latin typeface="Roboto Condensed"/>
              </a:rPr>
              <a:t>làm</a:t>
            </a:r>
            <a:r>
              <a:rPr lang="en-US" sz="3799" dirty="0">
                <a:solidFill>
                  <a:srgbClr val="000000"/>
                </a:solidFill>
                <a:latin typeface="Roboto Condensed"/>
              </a:rPr>
              <a:t> </a:t>
            </a:r>
            <a:r>
              <a:rPr lang="en-US" sz="3799" dirty="0" err="1">
                <a:solidFill>
                  <a:srgbClr val="000000"/>
                </a:solidFill>
                <a:latin typeface="Roboto Condensed"/>
              </a:rPr>
              <a:t>một</a:t>
            </a:r>
            <a:r>
              <a:rPr lang="en-US" sz="3799" dirty="0">
                <a:solidFill>
                  <a:srgbClr val="000000"/>
                </a:solidFill>
                <a:latin typeface="Roboto Condensed"/>
              </a:rPr>
              <a:t> phi </a:t>
            </a:r>
            <a:r>
              <a:rPr lang="en-US" sz="3799" dirty="0" err="1">
                <a:solidFill>
                  <a:srgbClr val="000000"/>
                </a:solidFill>
                <a:latin typeface="Roboto Condensed"/>
              </a:rPr>
              <a:t>công</a:t>
            </a:r>
            <a:r>
              <a:rPr lang="en-US" sz="3799" dirty="0">
                <a:solidFill>
                  <a:srgbClr val="000000"/>
                </a:solidFill>
                <a:latin typeface="Roboto Condensed"/>
              </a:rPr>
              <a:t>, </a:t>
            </a:r>
            <a:r>
              <a:rPr lang="en-US" sz="3799" dirty="0" err="1">
                <a:solidFill>
                  <a:srgbClr val="000000"/>
                </a:solidFill>
                <a:latin typeface="Roboto Condensed"/>
              </a:rPr>
              <a:t>cố</a:t>
            </a:r>
            <a:r>
              <a:rPr lang="en-US" sz="3799" dirty="0">
                <a:solidFill>
                  <a:srgbClr val="000000"/>
                </a:solidFill>
                <a:latin typeface="Roboto Condensed"/>
              </a:rPr>
              <a:t> </a:t>
            </a:r>
            <a:r>
              <a:rPr lang="en-US" sz="3799" dirty="0" err="1">
                <a:solidFill>
                  <a:srgbClr val="000000"/>
                </a:solidFill>
                <a:latin typeface="Roboto Condensed"/>
              </a:rPr>
              <a:t>trở</a:t>
            </a:r>
            <a:r>
              <a:rPr lang="en-US" sz="3799" dirty="0">
                <a:solidFill>
                  <a:srgbClr val="000000"/>
                </a:solidFill>
                <a:latin typeface="Roboto Condensed"/>
              </a:rPr>
              <a:t> </a:t>
            </a:r>
            <a:r>
              <a:rPr lang="en-US" sz="3799" dirty="0" err="1">
                <a:solidFill>
                  <a:srgbClr val="000000"/>
                </a:solidFill>
                <a:latin typeface="Roboto Condensed"/>
              </a:rPr>
              <a:t>thành</a:t>
            </a:r>
            <a:r>
              <a:rPr lang="en-US" sz="3799" dirty="0">
                <a:solidFill>
                  <a:srgbClr val="000000"/>
                </a:solidFill>
                <a:latin typeface="Roboto Condensed"/>
              </a:rPr>
              <a:t> </a:t>
            </a:r>
            <a:r>
              <a:rPr lang="en-US" sz="3799" dirty="0" err="1">
                <a:solidFill>
                  <a:srgbClr val="000000"/>
                </a:solidFill>
                <a:latin typeface="Roboto Condensed"/>
              </a:rPr>
              <a:t>một</a:t>
            </a:r>
            <a:r>
              <a:rPr lang="en-US" sz="3799" dirty="0">
                <a:solidFill>
                  <a:srgbClr val="000000"/>
                </a:solidFill>
                <a:latin typeface="Roboto Condensed"/>
              </a:rPr>
              <a:t> </a:t>
            </a:r>
            <a:r>
              <a:rPr lang="en-US" sz="3799" dirty="0" err="1">
                <a:solidFill>
                  <a:srgbClr val="000000"/>
                </a:solidFill>
                <a:latin typeface="Roboto Condensed"/>
              </a:rPr>
              <a:t>người</a:t>
            </a:r>
            <a:r>
              <a:rPr lang="en-US" sz="3799" dirty="0">
                <a:solidFill>
                  <a:srgbClr val="000000"/>
                </a:solidFill>
                <a:latin typeface="Roboto Condensed"/>
              </a:rPr>
              <a:t> </a:t>
            </a:r>
            <a:r>
              <a:rPr lang="en-US" sz="3799" dirty="0" err="1">
                <a:solidFill>
                  <a:srgbClr val="000000"/>
                </a:solidFill>
                <a:latin typeface="Roboto Condensed"/>
              </a:rPr>
              <a:t>sống</a:t>
            </a:r>
            <a:r>
              <a:rPr lang="en-US" sz="3799" dirty="0">
                <a:solidFill>
                  <a:srgbClr val="000000"/>
                </a:solidFill>
                <a:latin typeface="Roboto Condensed"/>
              </a:rPr>
              <a:t> </a:t>
            </a:r>
            <a:r>
              <a:rPr lang="en-US" sz="3799" dirty="0" err="1">
                <a:solidFill>
                  <a:srgbClr val="000000"/>
                </a:solidFill>
                <a:latin typeface="Roboto Condensed"/>
              </a:rPr>
              <a:t>không</a:t>
            </a:r>
            <a:r>
              <a:rPr lang="en-US" sz="3799" dirty="0">
                <a:solidFill>
                  <a:srgbClr val="000000"/>
                </a:solidFill>
                <a:latin typeface="Roboto Condensed"/>
              </a:rPr>
              <a:t> </a:t>
            </a:r>
            <a:r>
              <a:rPr lang="en-US" sz="3799" dirty="0" err="1">
                <a:solidFill>
                  <a:srgbClr val="000000"/>
                </a:solidFill>
                <a:latin typeface="Roboto Condensed"/>
              </a:rPr>
              <a:t>mơ</a:t>
            </a:r>
            <a:r>
              <a:rPr lang="en-US" sz="3799" dirty="0">
                <a:solidFill>
                  <a:srgbClr val="000000"/>
                </a:solidFill>
                <a:latin typeface="Roboto Condensed"/>
              </a:rPr>
              <a:t> </a:t>
            </a:r>
            <a:r>
              <a:rPr lang="en-US" sz="3799" dirty="0" err="1">
                <a:solidFill>
                  <a:srgbClr val="000000"/>
                </a:solidFill>
                <a:latin typeface="Roboto Condensed"/>
              </a:rPr>
              <a:t>mộng</a:t>
            </a:r>
            <a:r>
              <a:rPr lang="en-US" sz="3799" dirty="0">
                <a:solidFill>
                  <a:srgbClr val="000000"/>
                </a:solidFill>
                <a:latin typeface="Roboto Condensed"/>
              </a:rPr>
              <a:t>, </a:t>
            </a:r>
            <a:r>
              <a:rPr lang="en-US" sz="3799" dirty="0" err="1">
                <a:solidFill>
                  <a:srgbClr val="000000"/>
                </a:solidFill>
                <a:latin typeface="Roboto Condensed"/>
              </a:rPr>
              <a:t>không</a:t>
            </a:r>
            <a:r>
              <a:rPr lang="en-US" sz="3799" dirty="0">
                <a:solidFill>
                  <a:srgbClr val="000000"/>
                </a:solidFill>
                <a:latin typeface="Roboto Condensed"/>
              </a:rPr>
              <a:t> </a:t>
            </a:r>
            <a:r>
              <a:rPr lang="en-US" sz="3799" dirty="0" err="1">
                <a:solidFill>
                  <a:srgbClr val="000000"/>
                </a:solidFill>
                <a:latin typeface="Roboto Condensed"/>
              </a:rPr>
              <a:t>tưởng</a:t>
            </a:r>
            <a:r>
              <a:rPr lang="en-US" sz="3799" dirty="0">
                <a:solidFill>
                  <a:srgbClr val="000000"/>
                </a:solidFill>
                <a:latin typeface="Roboto Condensed"/>
              </a:rPr>
              <a:t> </a:t>
            </a:r>
            <a:r>
              <a:rPr lang="en-US" sz="3799" dirty="0" err="1">
                <a:solidFill>
                  <a:srgbClr val="000000"/>
                </a:solidFill>
                <a:latin typeface="Roboto Condensed"/>
              </a:rPr>
              <a:t>tượng</a:t>
            </a:r>
            <a:r>
              <a:rPr lang="en-US" sz="3799" dirty="0">
                <a:solidFill>
                  <a:srgbClr val="000000"/>
                </a:solidFill>
                <a:latin typeface="Roboto Condensed"/>
              </a:rPr>
              <a:t> </a:t>
            </a:r>
            <a:r>
              <a:rPr lang="en-US" sz="3799" dirty="0" err="1">
                <a:solidFill>
                  <a:srgbClr val="000000"/>
                </a:solidFill>
                <a:latin typeface="Roboto Condensed"/>
              </a:rPr>
              <a:t>với</a:t>
            </a:r>
            <a:r>
              <a:rPr lang="en-US" sz="3799" dirty="0">
                <a:solidFill>
                  <a:srgbClr val="000000"/>
                </a:solidFill>
                <a:latin typeface="Roboto Condensed"/>
              </a:rPr>
              <a:t> </a:t>
            </a:r>
            <a:r>
              <a:rPr lang="en-US" sz="3799" dirty="0" err="1">
                <a:solidFill>
                  <a:srgbClr val="000000"/>
                </a:solidFill>
                <a:latin typeface="Roboto Condensed"/>
              </a:rPr>
              <a:t>những</a:t>
            </a:r>
            <a:r>
              <a:rPr lang="en-US" sz="3799" dirty="0">
                <a:solidFill>
                  <a:srgbClr val="000000"/>
                </a:solidFill>
                <a:latin typeface="Roboto Condensed"/>
              </a:rPr>
              <a:t> </a:t>
            </a:r>
            <a:r>
              <a:rPr lang="en-US" sz="3799" dirty="0" err="1">
                <a:solidFill>
                  <a:srgbClr val="000000"/>
                </a:solidFill>
                <a:latin typeface="Roboto Condensed"/>
              </a:rPr>
              <a:t>chuyện</a:t>
            </a:r>
            <a:r>
              <a:rPr lang="en-US" sz="3799" dirty="0">
                <a:solidFill>
                  <a:srgbClr val="000000"/>
                </a:solidFill>
                <a:latin typeface="Roboto Condensed"/>
              </a:rPr>
              <a:t> </a:t>
            </a:r>
            <a:r>
              <a:rPr lang="en-US" sz="3799" dirty="0" err="1">
                <a:solidFill>
                  <a:srgbClr val="000000"/>
                </a:solidFill>
                <a:latin typeface="Roboto Condensed"/>
              </a:rPr>
              <a:t>nhạt</a:t>
            </a:r>
            <a:r>
              <a:rPr lang="en-US" sz="3799" dirty="0">
                <a:solidFill>
                  <a:srgbClr val="000000"/>
                </a:solidFill>
                <a:latin typeface="Roboto Condensed"/>
              </a:rPr>
              <a:t> </a:t>
            </a:r>
            <a:r>
              <a:rPr lang="en-US" sz="3799" dirty="0" err="1">
                <a:solidFill>
                  <a:srgbClr val="000000"/>
                </a:solidFill>
                <a:latin typeface="Roboto Condensed"/>
              </a:rPr>
              <a:t>nhẽo</a:t>
            </a:r>
            <a:r>
              <a:rPr lang="en-US" sz="3799" dirty="0">
                <a:solidFill>
                  <a:srgbClr val="000000"/>
                </a:solidFill>
                <a:latin typeface="Roboto Condensed"/>
              </a:rPr>
              <a:t> </a:t>
            </a:r>
            <a:r>
              <a:rPr lang="en-US" sz="3799" dirty="0" err="1">
                <a:solidFill>
                  <a:srgbClr val="000000"/>
                </a:solidFill>
                <a:latin typeface="Roboto Condensed"/>
              </a:rPr>
              <a:t>trong</a:t>
            </a:r>
            <a:r>
              <a:rPr lang="en-US" sz="3799" dirty="0">
                <a:solidFill>
                  <a:srgbClr val="000000"/>
                </a:solidFill>
                <a:latin typeface="Roboto Condensed"/>
              </a:rPr>
              <a:t> </a:t>
            </a:r>
            <a:r>
              <a:rPr lang="en-US" sz="3799" dirty="0" err="1">
                <a:solidFill>
                  <a:srgbClr val="000000"/>
                </a:solidFill>
                <a:latin typeface="Roboto Condensed"/>
              </a:rPr>
              <a:t>thế</a:t>
            </a:r>
            <a:r>
              <a:rPr lang="en-US" sz="3799" dirty="0">
                <a:solidFill>
                  <a:srgbClr val="000000"/>
                </a:solidFill>
                <a:latin typeface="Roboto Condensed"/>
              </a:rPr>
              <a:t> </a:t>
            </a:r>
            <a:r>
              <a:rPr lang="en-US" sz="3799" dirty="0" err="1">
                <a:solidFill>
                  <a:srgbClr val="000000"/>
                </a:solidFill>
                <a:latin typeface="Roboto Condensed"/>
              </a:rPr>
              <a:t>giới</a:t>
            </a:r>
            <a:r>
              <a:rPr lang="en-US" sz="3799" dirty="0">
                <a:solidFill>
                  <a:srgbClr val="000000"/>
                </a:solidFill>
                <a:latin typeface="Roboto Condensed"/>
              </a:rPr>
              <a:t> </a:t>
            </a:r>
            <a:r>
              <a:rPr lang="en-US" sz="3799" dirty="0" err="1">
                <a:solidFill>
                  <a:srgbClr val="000000"/>
                </a:solidFill>
                <a:latin typeface="Roboto Condensed"/>
              </a:rPr>
              <a:t>của</a:t>
            </a:r>
            <a:r>
              <a:rPr lang="en-US" sz="3799" dirty="0">
                <a:solidFill>
                  <a:srgbClr val="000000"/>
                </a:solidFill>
                <a:latin typeface="Roboto Condensed"/>
              </a:rPr>
              <a:t> </a:t>
            </a:r>
            <a:r>
              <a:rPr lang="en-US" sz="3799" dirty="0" err="1">
                <a:solidFill>
                  <a:srgbClr val="000000"/>
                </a:solidFill>
                <a:latin typeface="Roboto Condensed"/>
              </a:rPr>
              <a:t>người</a:t>
            </a:r>
            <a:r>
              <a:rPr lang="en-US" sz="3799" dirty="0">
                <a:solidFill>
                  <a:srgbClr val="000000"/>
                </a:solidFill>
                <a:latin typeface="Roboto Condensed"/>
              </a:rPr>
              <a:t> </a:t>
            </a:r>
            <a:r>
              <a:rPr lang="en-US" sz="3799" dirty="0" err="1">
                <a:solidFill>
                  <a:srgbClr val="000000"/>
                </a:solidFill>
                <a:latin typeface="Roboto Condensed"/>
              </a:rPr>
              <a:t>lớn</a:t>
            </a:r>
            <a:r>
              <a:rPr lang="en-US" sz="3799" dirty="0">
                <a:solidFill>
                  <a:srgbClr val="000000"/>
                </a:solidFill>
                <a:latin typeface="Roboto Condensed"/>
              </a:rPr>
              <a:t>.</a:t>
            </a:r>
          </a:p>
          <a:p>
            <a:pPr marL="820419" lvl="1" indent="-410209" algn="just">
              <a:lnSpc>
                <a:spcPts val="5319"/>
              </a:lnSpc>
              <a:buFont typeface="Arial"/>
              <a:buChar char="•"/>
            </a:pPr>
            <a:r>
              <a:rPr lang="en-US" sz="3799" dirty="0" err="1">
                <a:solidFill>
                  <a:srgbClr val="000000"/>
                </a:solidFill>
                <a:latin typeface="Roboto Condensed"/>
              </a:rPr>
              <a:t>Bất</a:t>
            </a:r>
            <a:r>
              <a:rPr lang="en-US" sz="3799" dirty="0">
                <a:solidFill>
                  <a:srgbClr val="000000"/>
                </a:solidFill>
                <a:latin typeface="Roboto Condensed"/>
              </a:rPr>
              <a:t> </a:t>
            </a:r>
            <a:r>
              <a:rPr lang="en-US" sz="3799" dirty="0" err="1">
                <a:solidFill>
                  <a:srgbClr val="000000"/>
                </a:solidFill>
                <a:latin typeface="Roboto Condensed"/>
              </a:rPr>
              <a:t>chợt</a:t>
            </a:r>
            <a:r>
              <a:rPr lang="en-US" sz="3799" dirty="0">
                <a:solidFill>
                  <a:srgbClr val="000000"/>
                </a:solidFill>
                <a:latin typeface="Roboto Condensed"/>
              </a:rPr>
              <a:t>, </a:t>
            </a:r>
            <a:r>
              <a:rPr lang="en-US" sz="3799" dirty="0" err="1">
                <a:solidFill>
                  <a:srgbClr val="000000"/>
                </a:solidFill>
                <a:latin typeface="Roboto Condensed"/>
              </a:rPr>
              <a:t>lúc</a:t>
            </a:r>
            <a:r>
              <a:rPr lang="en-US" sz="3799" dirty="0">
                <a:solidFill>
                  <a:srgbClr val="000000"/>
                </a:solidFill>
                <a:latin typeface="Roboto Condensed"/>
              </a:rPr>
              <a:t> </a:t>
            </a:r>
            <a:r>
              <a:rPr lang="en-US" sz="3799" dirty="0" err="1">
                <a:solidFill>
                  <a:srgbClr val="000000"/>
                </a:solidFill>
                <a:latin typeface="Roboto Condensed"/>
              </a:rPr>
              <a:t>gặp</a:t>
            </a:r>
            <a:r>
              <a:rPr lang="en-US" sz="3799" dirty="0">
                <a:solidFill>
                  <a:srgbClr val="000000"/>
                </a:solidFill>
                <a:latin typeface="Roboto Condensed"/>
              </a:rPr>
              <a:t> tai </a:t>
            </a:r>
            <a:r>
              <a:rPr lang="en-US" sz="3799" dirty="0" err="1">
                <a:solidFill>
                  <a:srgbClr val="000000"/>
                </a:solidFill>
                <a:latin typeface="Roboto Condensed"/>
              </a:rPr>
              <a:t>nạn</a:t>
            </a:r>
            <a:r>
              <a:rPr lang="en-US" sz="3799" dirty="0">
                <a:solidFill>
                  <a:srgbClr val="000000"/>
                </a:solidFill>
                <a:latin typeface="Roboto Condensed"/>
              </a:rPr>
              <a:t> </a:t>
            </a:r>
            <a:r>
              <a:rPr lang="en-US" sz="3799" dirty="0" err="1">
                <a:solidFill>
                  <a:srgbClr val="000000"/>
                </a:solidFill>
                <a:latin typeface="Roboto Condensed"/>
              </a:rPr>
              <a:t>trên</a:t>
            </a:r>
            <a:r>
              <a:rPr lang="en-US" sz="3799" dirty="0">
                <a:solidFill>
                  <a:srgbClr val="000000"/>
                </a:solidFill>
                <a:latin typeface="Roboto Condensed"/>
              </a:rPr>
              <a:t> </a:t>
            </a:r>
            <a:r>
              <a:rPr lang="en-US" sz="3799" dirty="0" err="1">
                <a:solidFill>
                  <a:srgbClr val="000000"/>
                </a:solidFill>
                <a:latin typeface="Roboto Condensed"/>
              </a:rPr>
              <a:t>sa</a:t>
            </a:r>
            <a:r>
              <a:rPr lang="en-US" sz="3799" dirty="0">
                <a:solidFill>
                  <a:srgbClr val="000000"/>
                </a:solidFill>
                <a:latin typeface="Roboto Condensed"/>
              </a:rPr>
              <a:t> </a:t>
            </a:r>
            <a:r>
              <a:rPr lang="en-US" sz="3799" dirty="0" err="1">
                <a:solidFill>
                  <a:srgbClr val="000000"/>
                </a:solidFill>
                <a:latin typeface="Roboto Condensed"/>
              </a:rPr>
              <a:t>mạc</a:t>
            </a:r>
            <a:r>
              <a:rPr lang="en-US" sz="3799" dirty="0">
                <a:solidFill>
                  <a:srgbClr val="000000"/>
                </a:solidFill>
                <a:latin typeface="Roboto Condensed"/>
              </a:rPr>
              <a:t>, </a:t>
            </a:r>
            <a:r>
              <a:rPr lang="en-US" sz="3799" dirty="0" err="1">
                <a:solidFill>
                  <a:srgbClr val="000000"/>
                </a:solidFill>
                <a:latin typeface="Roboto Condensed"/>
              </a:rPr>
              <a:t>những</a:t>
            </a:r>
            <a:r>
              <a:rPr lang="en-US" sz="3799" dirty="0">
                <a:solidFill>
                  <a:srgbClr val="000000"/>
                </a:solidFill>
                <a:latin typeface="Roboto Condensed"/>
              </a:rPr>
              <a:t> </a:t>
            </a:r>
            <a:r>
              <a:rPr lang="en-US" sz="3799" dirty="0" err="1">
                <a:solidFill>
                  <a:srgbClr val="000000"/>
                </a:solidFill>
                <a:latin typeface="Roboto Condensed"/>
              </a:rPr>
              <a:t>gì</a:t>
            </a:r>
            <a:r>
              <a:rPr lang="en-US" sz="3799" dirty="0">
                <a:solidFill>
                  <a:srgbClr val="000000"/>
                </a:solidFill>
                <a:latin typeface="Roboto Condensed"/>
              </a:rPr>
              <a:t> </a:t>
            </a:r>
            <a:r>
              <a:rPr lang="en-US" sz="3799" dirty="0" err="1">
                <a:solidFill>
                  <a:srgbClr val="000000"/>
                </a:solidFill>
                <a:latin typeface="Roboto Condensed"/>
              </a:rPr>
              <a:t>nhân</a:t>
            </a:r>
            <a:r>
              <a:rPr lang="en-US" sz="3799" dirty="0">
                <a:solidFill>
                  <a:srgbClr val="000000"/>
                </a:solidFill>
                <a:latin typeface="Roboto Condensed"/>
              </a:rPr>
              <a:t> </a:t>
            </a:r>
            <a:r>
              <a:rPr lang="en-US" sz="3799" dirty="0" err="1">
                <a:solidFill>
                  <a:srgbClr val="000000"/>
                </a:solidFill>
                <a:latin typeface="Roboto Condensed"/>
              </a:rPr>
              <a:t>vật</a:t>
            </a:r>
            <a:r>
              <a:rPr lang="en-US" sz="3799" dirty="0">
                <a:solidFill>
                  <a:srgbClr val="000000"/>
                </a:solidFill>
                <a:latin typeface="Roboto Condensed"/>
              </a:rPr>
              <a:t> </a:t>
            </a:r>
            <a:r>
              <a:rPr lang="en-US" sz="3799" dirty="0" err="1">
                <a:solidFill>
                  <a:srgbClr val="000000"/>
                </a:solidFill>
                <a:latin typeface="Roboto Condensed"/>
              </a:rPr>
              <a:t>tôi</a:t>
            </a:r>
            <a:r>
              <a:rPr lang="en-US" sz="3799" dirty="0">
                <a:solidFill>
                  <a:srgbClr val="000000"/>
                </a:solidFill>
                <a:latin typeface="Roboto Condensed"/>
              </a:rPr>
              <a:t> </a:t>
            </a:r>
            <a:r>
              <a:rPr lang="en-US" sz="3799" dirty="0" err="1">
                <a:solidFill>
                  <a:srgbClr val="000000"/>
                </a:solidFill>
                <a:latin typeface="Roboto Condensed"/>
              </a:rPr>
              <a:t>ngày</a:t>
            </a:r>
            <a:r>
              <a:rPr lang="en-US" sz="3799" dirty="0">
                <a:solidFill>
                  <a:srgbClr val="000000"/>
                </a:solidFill>
                <a:latin typeface="Roboto Condensed"/>
              </a:rPr>
              <a:t> </a:t>
            </a:r>
            <a:r>
              <a:rPr lang="en-US" sz="3799" dirty="0" err="1">
                <a:solidFill>
                  <a:srgbClr val="000000"/>
                </a:solidFill>
                <a:latin typeface="Roboto Condensed"/>
              </a:rPr>
              <a:t>xưa</a:t>
            </a:r>
            <a:r>
              <a:rPr lang="en-US" sz="3799" dirty="0">
                <a:solidFill>
                  <a:srgbClr val="000000"/>
                </a:solidFill>
                <a:latin typeface="Roboto Condensed"/>
              </a:rPr>
              <a:t> </a:t>
            </a:r>
            <a:r>
              <a:rPr lang="en-US" sz="3799" dirty="0" err="1">
                <a:solidFill>
                  <a:srgbClr val="000000"/>
                </a:solidFill>
                <a:latin typeface="Roboto Condensed"/>
              </a:rPr>
              <a:t>mong</a:t>
            </a:r>
            <a:r>
              <a:rPr lang="en-US" sz="3799" dirty="0">
                <a:solidFill>
                  <a:srgbClr val="000000"/>
                </a:solidFill>
                <a:latin typeface="Roboto Condensed"/>
              </a:rPr>
              <a:t> </a:t>
            </a:r>
            <a:r>
              <a:rPr lang="en-US" sz="3799" dirty="0" err="1">
                <a:solidFill>
                  <a:srgbClr val="000000"/>
                </a:solidFill>
                <a:latin typeface="Roboto Condensed"/>
              </a:rPr>
              <a:t>muốn</a:t>
            </a:r>
            <a:r>
              <a:rPr lang="en-US" sz="3799" dirty="0">
                <a:solidFill>
                  <a:srgbClr val="000000"/>
                </a:solidFill>
                <a:latin typeface="Roboto Condensed"/>
              </a:rPr>
              <a:t> </a:t>
            </a:r>
            <a:r>
              <a:rPr lang="en-US" sz="3799" dirty="0" err="1">
                <a:solidFill>
                  <a:srgbClr val="000000"/>
                </a:solidFill>
                <a:latin typeface="Roboto Condensed"/>
              </a:rPr>
              <a:t>người</a:t>
            </a:r>
            <a:r>
              <a:rPr lang="en-US" sz="3799" dirty="0">
                <a:solidFill>
                  <a:srgbClr val="000000"/>
                </a:solidFill>
                <a:latin typeface="Roboto Condensed"/>
              </a:rPr>
              <a:t> </a:t>
            </a:r>
            <a:r>
              <a:rPr lang="en-US" sz="3799" dirty="0" err="1">
                <a:solidFill>
                  <a:srgbClr val="000000"/>
                </a:solidFill>
                <a:latin typeface="Roboto Condensed"/>
              </a:rPr>
              <a:t>khác</a:t>
            </a:r>
            <a:r>
              <a:rPr lang="en-US" sz="3799" dirty="0">
                <a:solidFill>
                  <a:srgbClr val="000000"/>
                </a:solidFill>
                <a:latin typeface="Roboto Condensed"/>
              </a:rPr>
              <a:t> </a:t>
            </a:r>
            <a:r>
              <a:rPr lang="en-US" sz="3799" dirty="0" err="1">
                <a:solidFill>
                  <a:srgbClr val="000000"/>
                </a:solidFill>
                <a:latin typeface="Roboto Condensed"/>
              </a:rPr>
              <a:t>hiểu</a:t>
            </a:r>
            <a:r>
              <a:rPr lang="en-US" sz="3799" dirty="0">
                <a:solidFill>
                  <a:srgbClr val="000000"/>
                </a:solidFill>
                <a:latin typeface="Roboto Condensed"/>
              </a:rPr>
              <a:t> </a:t>
            </a:r>
            <a:r>
              <a:rPr lang="en-US" sz="3799" dirty="0" err="1">
                <a:solidFill>
                  <a:srgbClr val="000000"/>
                </a:solidFill>
                <a:latin typeface="Roboto Condensed"/>
              </a:rPr>
              <a:t>mình</a:t>
            </a:r>
            <a:r>
              <a:rPr lang="en-US" sz="3799" dirty="0">
                <a:solidFill>
                  <a:srgbClr val="000000"/>
                </a:solidFill>
                <a:latin typeface="Roboto Condensed"/>
              </a:rPr>
              <a:t> </a:t>
            </a:r>
            <a:r>
              <a:rPr lang="en-US" sz="3799" dirty="0" err="1">
                <a:solidFill>
                  <a:srgbClr val="000000"/>
                </a:solidFill>
                <a:latin typeface="Roboto Condensed"/>
              </a:rPr>
              <a:t>đã</a:t>
            </a:r>
            <a:r>
              <a:rPr lang="en-US" sz="3799" dirty="0">
                <a:solidFill>
                  <a:srgbClr val="000000"/>
                </a:solidFill>
                <a:latin typeface="Roboto Condensed"/>
              </a:rPr>
              <a:t> </a:t>
            </a:r>
            <a:r>
              <a:rPr lang="en-US" sz="3799" dirty="0" err="1">
                <a:solidFill>
                  <a:srgbClr val="000000"/>
                </a:solidFill>
                <a:latin typeface="Roboto Condensed"/>
              </a:rPr>
              <a:t>được</a:t>
            </a:r>
            <a:r>
              <a:rPr lang="en-US" sz="3799" dirty="0">
                <a:solidFill>
                  <a:srgbClr val="000000"/>
                </a:solidFill>
                <a:latin typeface="Roboto Condensed"/>
              </a:rPr>
              <a:t> </a:t>
            </a:r>
            <a:r>
              <a:rPr lang="en-US" sz="3799" dirty="0" err="1">
                <a:solidFill>
                  <a:srgbClr val="000000"/>
                </a:solidFill>
                <a:latin typeface="Roboto Condensed"/>
              </a:rPr>
              <a:t>như</a:t>
            </a:r>
            <a:r>
              <a:rPr lang="en-US" sz="3799" dirty="0">
                <a:solidFill>
                  <a:srgbClr val="000000"/>
                </a:solidFill>
                <a:latin typeface="Roboto Condensed"/>
              </a:rPr>
              <a:t> ý </a:t>
            </a:r>
            <a:r>
              <a:rPr lang="en-US" sz="3799" dirty="0" err="1">
                <a:solidFill>
                  <a:srgbClr val="000000"/>
                </a:solidFill>
                <a:latin typeface="Roboto Condensed"/>
              </a:rPr>
              <a:t>khi</a:t>
            </a:r>
            <a:r>
              <a:rPr lang="en-US" sz="3799" dirty="0">
                <a:solidFill>
                  <a:srgbClr val="000000"/>
                </a:solidFill>
                <a:latin typeface="Roboto Condensed"/>
              </a:rPr>
              <a:t> </a:t>
            </a:r>
            <a:r>
              <a:rPr lang="en-US" sz="3799" dirty="0" err="1">
                <a:solidFill>
                  <a:srgbClr val="000000"/>
                </a:solidFill>
                <a:latin typeface="Roboto Condensed"/>
              </a:rPr>
              <a:t>anh</a:t>
            </a:r>
            <a:r>
              <a:rPr lang="en-US" sz="3799" dirty="0">
                <a:solidFill>
                  <a:srgbClr val="000000"/>
                </a:solidFill>
                <a:latin typeface="Roboto Condensed"/>
              </a:rPr>
              <a:t> </a:t>
            </a:r>
            <a:r>
              <a:rPr lang="en-US" sz="3799" dirty="0" err="1">
                <a:solidFill>
                  <a:srgbClr val="000000"/>
                </a:solidFill>
                <a:latin typeface="Roboto Condensed"/>
              </a:rPr>
              <a:t>được</a:t>
            </a:r>
            <a:r>
              <a:rPr lang="en-US" sz="3799" dirty="0">
                <a:solidFill>
                  <a:srgbClr val="000000"/>
                </a:solidFill>
                <a:latin typeface="Roboto Condensed"/>
              </a:rPr>
              <a:t> </a:t>
            </a:r>
            <a:r>
              <a:rPr lang="en-US" sz="3799" dirty="0" err="1">
                <a:solidFill>
                  <a:srgbClr val="000000"/>
                </a:solidFill>
                <a:latin typeface="Roboto Condensed"/>
              </a:rPr>
              <a:t>gặp</a:t>
            </a:r>
            <a:r>
              <a:rPr lang="en-US" sz="3799" dirty="0">
                <a:solidFill>
                  <a:srgbClr val="000000"/>
                </a:solidFill>
                <a:latin typeface="Roboto Condensed"/>
              </a:rPr>
              <a:t> </a:t>
            </a:r>
            <a:r>
              <a:rPr lang="en-US" sz="3799" dirty="0" err="1">
                <a:solidFill>
                  <a:srgbClr val="000000"/>
                </a:solidFill>
                <a:latin typeface="Roboto Condensed"/>
              </a:rPr>
              <a:t>hoàng</a:t>
            </a:r>
            <a:r>
              <a:rPr lang="en-US" sz="3799" dirty="0">
                <a:solidFill>
                  <a:srgbClr val="000000"/>
                </a:solidFill>
                <a:latin typeface="Roboto Condensed"/>
              </a:rPr>
              <a:t> </a:t>
            </a:r>
            <a:r>
              <a:rPr lang="en-US" sz="3799" dirty="0" err="1">
                <a:solidFill>
                  <a:srgbClr val="000000"/>
                </a:solidFill>
                <a:latin typeface="Roboto Condensed"/>
              </a:rPr>
              <a:t>tử</a:t>
            </a:r>
            <a:r>
              <a:rPr lang="en-US" sz="3799" dirty="0">
                <a:solidFill>
                  <a:srgbClr val="000000"/>
                </a:solidFill>
                <a:latin typeface="Roboto Condensed"/>
              </a:rPr>
              <a:t>.</a:t>
            </a:r>
          </a:p>
          <a:p>
            <a:pPr marL="820419" lvl="1" indent="-410209" algn="just">
              <a:lnSpc>
                <a:spcPts val="5319"/>
              </a:lnSpc>
              <a:buFont typeface="Arial"/>
              <a:buChar char="•"/>
            </a:pPr>
            <a:r>
              <a:rPr lang="en-US" sz="3799" dirty="0" err="1">
                <a:solidFill>
                  <a:srgbClr val="000000"/>
                </a:solidFill>
                <a:latin typeface="Roboto Condensed"/>
              </a:rPr>
              <a:t>Cuộc</a:t>
            </a:r>
            <a:r>
              <a:rPr lang="en-US" sz="3799" dirty="0">
                <a:solidFill>
                  <a:srgbClr val="000000"/>
                </a:solidFill>
                <a:latin typeface="Roboto Condensed"/>
              </a:rPr>
              <a:t> </a:t>
            </a:r>
            <a:r>
              <a:rPr lang="en-US" sz="3799" dirty="0" err="1">
                <a:solidFill>
                  <a:srgbClr val="000000"/>
                </a:solidFill>
                <a:latin typeface="Roboto Condensed"/>
              </a:rPr>
              <a:t>gặp</a:t>
            </a:r>
            <a:r>
              <a:rPr lang="en-US" sz="3799" dirty="0">
                <a:solidFill>
                  <a:srgbClr val="000000"/>
                </a:solidFill>
                <a:latin typeface="Roboto Condensed"/>
              </a:rPr>
              <a:t> </a:t>
            </a:r>
            <a:r>
              <a:rPr lang="en-US" sz="3799" dirty="0" err="1">
                <a:solidFill>
                  <a:srgbClr val="000000"/>
                </a:solidFill>
                <a:latin typeface="Roboto Condensed"/>
              </a:rPr>
              <a:t>gỡ</a:t>
            </a:r>
            <a:r>
              <a:rPr lang="en-US" sz="3799" dirty="0">
                <a:solidFill>
                  <a:srgbClr val="000000"/>
                </a:solidFill>
                <a:latin typeface="Roboto Condensed"/>
              </a:rPr>
              <a:t> </a:t>
            </a:r>
            <a:r>
              <a:rPr lang="en-US" sz="3799" dirty="0" err="1">
                <a:solidFill>
                  <a:srgbClr val="000000"/>
                </a:solidFill>
                <a:latin typeface="Roboto Condensed"/>
              </a:rPr>
              <a:t>ấy</a:t>
            </a:r>
            <a:r>
              <a:rPr lang="en-US" sz="3799" dirty="0">
                <a:solidFill>
                  <a:srgbClr val="000000"/>
                </a:solidFill>
                <a:latin typeface="Roboto Condensed"/>
              </a:rPr>
              <a:t> </a:t>
            </a:r>
            <a:r>
              <a:rPr lang="en-US" sz="3799" dirty="0" err="1">
                <a:solidFill>
                  <a:srgbClr val="000000"/>
                </a:solidFill>
                <a:latin typeface="Roboto Condensed"/>
              </a:rPr>
              <a:t>đã</a:t>
            </a:r>
            <a:r>
              <a:rPr lang="en-US" sz="3799" dirty="0">
                <a:solidFill>
                  <a:srgbClr val="000000"/>
                </a:solidFill>
                <a:latin typeface="Roboto Condensed"/>
              </a:rPr>
              <a:t> </a:t>
            </a:r>
            <a:r>
              <a:rPr lang="en-US" sz="3799" dirty="0" err="1">
                <a:solidFill>
                  <a:srgbClr val="000000"/>
                </a:solidFill>
                <a:latin typeface="Roboto Condensed"/>
              </a:rPr>
              <a:t>cho</a:t>
            </a:r>
            <a:r>
              <a:rPr lang="en-US" sz="3799" dirty="0">
                <a:solidFill>
                  <a:srgbClr val="000000"/>
                </a:solidFill>
                <a:latin typeface="Roboto Condensed"/>
              </a:rPr>
              <a:t> </a:t>
            </a:r>
            <a:r>
              <a:rPr lang="en-US" sz="3799" dirty="0" err="1">
                <a:solidFill>
                  <a:srgbClr val="000000"/>
                </a:solidFill>
                <a:latin typeface="Roboto Condensed"/>
              </a:rPr>
              <a:t>anh</a:t>
            </a:r>
            <a:r>
              <a:rPr lang="en-US" sz="3799" dirty="0">
                <a:solidFill>
                  <a:srgbClr val="000000"/>
                </a:solidFill>
                <a:latin typeface="Roboto Condensed"/>
              </a:rPr>
              <a:t> </a:t>
            </a:r>
            <a:r>
              <a:rPr lang="en-US" sz="3799" dirty="0" err="1">
                <a:solidFill>
                  <a:srgbClr val="000000"/>
                </a:solidFill>
                <a:latin typeface="Roboto Condensed"/>
              </a:rPr>
              <a:t>rất</a:t>
            </a:r>
            <a:r>
              <a:rPr lang="en-US" sz="3799" dirty="0">
                <a:solidFill>
                  <a:srgbClr val="000000"/>
                </a:solidFill>
                <a:latin typeface="Roboto Condensed"/>
              </a:rPr>
              <a:t> </a:t>
            </a:r>
            <a:r>
              <a:rPr lang="en-US" sz="3799" dirty="0" err="1">
                <a:solidFill>
                  <a:srgbClr val="000000"/>
                </a:solidFill>
                <a:latin typeface="Roboto Condensed"/>
              </a:rPr>
              <a:t>nhiều</a:t>
            </a:r>
            <a:r>
              <a:rPr lang="en-US" sz="3799" dirty="0">
                <a:solidFill>
                  <a:srgbClr val="000000"/>
                </a:solidFill>
                <a:latin typeface="Roboto Condensed"/>
              </a:rPr>
              <a:t> </a:t>
            </a:r>
            <a:r>
              <a:rPr lang="en-US" sz="3799" dirty="0" err="1">
                <a:solidFill>
                  <a:srgbClr val="000000"/>
                </a:solidFill>
                <a:latin typeface="Roboto Condensed"/>
              </a:rPr>
              <a:t>ngạc</a:t>
            </a:r>
            <a:r>
              <a:rPr lang="en-US" sz="3799" dirty="0">
                <a:solidFill>
                  <a:srgbClr val="000000"/>
                </a:solidFill>
                <a:latin typeface="Roboto Condensed"/>
              </a:rPr>
              <a:t> </a:t>
            </a:r>
            <a:r>
              <a:rPr lang="en-US" sz="3799" dirty="0" err="1">
                <a:solidFill>
                  <a:srgbClr val="000000"/>
                </a:solidFill>
                <a:latin typeface="Roboto Condensed"/>
              </a:rPr>
              <a:t>nhiên</a:t>
            </a:r>
            <a:r>
              <a:rPr lang="en-US" sz="3799" dirty="0">
                <a:solidFill>
                  <a:srgbClr val="000000"/>
                </a:solidFill>
                <a:latin typeface="Roboto Condensed"/>
              </a:rPr>
              <a:t> </a:t>
            </a:r>
            <a:r>
              <a:rPr lang="en-US" sz="3799" dirty="0" err="1">
                <a:solidFill>
                  <a:srgbClr val="000000"/>
                </a:solidFill>
                <a:latin typeface="Roboto Condensed"/>
              </a:rPr>
              <a:t>để</a:t>
            </a:r>
            <a:r>
              <a:rPr lang="en-US" sz="3799" dirty="0">
                <a:solidFill>
                  <a:srgbClr val="000000"/>
                </a:solidFill>
                <a:latin typeface="Roboto Condensed"/>
              </a:rPr>
              <a:t> </a:t>
            </a:r>
            <a:r>
              <a:rPr lang="en-US" sz="3799" dirty="0" err="1">
                <a:solidFill>
                  <a:srgbClr val="000000"/>
                </a:solidFill>
                <a:latin typeface="Roboto Condensed"/>
              </a:rPr>
              <a:t>rồi</a:t>
            </a:r>
            <a:r>
              <a:rPr lang="en-US" sz="3799" dirty="0">
                <a:solidFill>
                  <a:srgbClr val="000000"/>
                </a:solidFill>
                <a:latin typeface="Roboto Condensed"/>
              </a:rPr>
              <a:t> </a:t>
            </a:r>
            <a:r>
              <a:rPr lang="en-US" sz="3799" dirty="0" err="1">
                <a:solidFill>
                  <a:srgbClr val="000000"/>
                </a:solidFill>
                <a:latin typeface="Roboto Condensed"/>
              </a:rPr>
              <a:t>nhiều</a:t>
            </a:r>
            <a:r>
              <a:rPr lang="en-US" sz="3799" dirty="0">
                <a:solidFill>
                  <a:srgbClr val="000000"/>
                </a:solidFill>
                <a:latin typeface="Roboto Condensed"/>
              </a:rPr>
              <a:t> </a:t>
            </a:r>
            <a:r>
              <a:rPr lang="en-US" sz="3799" dirty="0" err="1">
                <a:solidFill>
                  <a:srgbClr val="000000"/>
                </a:solidFill>
                <a:latin typeface="Roboto Condensed"/>
              </a:rPr>
              <a:t>năm</a:t>
            </a:r>
            <a:r>
              <a:rPr lang="en-US" sz="3799" dirty="0">
                <a:solidFill>
                  <a:srgbClr val="000000"/>
                </a:solidFill>
                <a:latin typeface="Roboto Condensed"/>
              </a:rPr>
              <a:t> </a:t>
            </a:r>
            <a:r>
              <a:rPr lang="en-US" sz="3799" dirty="0" err="1">
                <a:solidFill>
                  <a:srgbClr val="000000"/>
                </a:solidFill>
                <a:latin typeface="Roboto Condensed"/>
              </a:rPr>
              <a:t>sau</a:t>
            </a:r>
            <a:r>
              <a:rPr lang="en-US" sz="3799" dirty="0">
                <a:solidFill>
                  <a:srgbClr val="000000"/>
                </a:solidFill>
                <a:latin typeface="Roboto Condensed"/>
              </a:rPr>
              <a:t> </a:t>
            </a:r>
            <a:r>
              <a:rPr lang="en-US" sz="3799" dirty="0" err="1">
                <a:solidFill>
                  <a:srgbClr val="000000"/>
                </a:solidFill>
                <a:latin typeface="Roboto Condensed"/>
              </a:rPr>
              <a:t>khi</a:t>
            </a:r>
            <a:r>
              <a:rPr lang="en-US" sz="3799" dirty="0">
                <a:solidFill>
                  <a:srgbClr val="000000"/>
                </a:solidFill>
                <a:latin typeface="Roboto Condensed"/>
              </a:rPr>
              <a:t> </a:t>
            </a:r>
            <a:r>
              <a:rPr lang="en-US" sz="3799" dirty="0" err="1">
                <a:solidFill>
                  <a:srgbClr val="000000"/>
                </a:solidFill>
                <a:latin typeface="Roboto Condensed"/>
              </a:rPr>
              <a:t>đã</a:t>
            </a:r>
            <a:r>
              <a:rPr lang="en-US" sz="3799" dirty="0">
                <a:solidFill>
                  <a:srgbClr val="000000"/>
                </a:solidFill>
                <a:latin typeface="Roboto Condensed"/>
              </a:rPr>
              <a:t> chia </a:t>
            </a:r>
            <a:r>
              <a:rPr lang="en-US" sz="3799" dirty="0" err="1">
                <a:solidFill>
                  <a:srgbClr val="000000"/>
                </a:solidFill>
                <a:latin typeface="Roboto Condensed"/>
              </a:rPr>
              <a:t>tay</a:t>
            </a:r>
            <a:r>
              <a:rPr lang="en-US" sz="3799" dirty="0">
                <a:solidFill>
                  <a:srgbClr val="000000"/>
                </a:solidFill>
                <a:latin typeface="Roboto Condensed"/>
              </a:rPr>
              <a:t> </a:t>
            </a:r>
            <a:r>
              <a:rPr lang="en-US" sz="3799" dirty="0" err="1">
                <a:solidFill>
                  <a:srgbClr val="000000"/>
                </a:solidFill>
                <a:latin typeface="Roboto Condensed"/>
              </a:rPr>
              <a:t>hoàng</a:t>
            </a:r>
            <a:r>
              <a:rPr lang="en-US" sz="3799" dirty="0">
                <a:solidFill>
                  <a:srgbClr val="000000"/>
                </a:solidFill>
                <a:latin typeface="Roboto Condensed"/>
              </a:rPr>
              <a:t> </a:t>
            </a:r>
            <a:r>
              <a:rPr lang="en-US" sz="3799" dirty="0" err="1">
                <a:solidFill>
                  <a:srgbClr val="000000"/>
                </a:solidFill>
                <a:latin typeface="Roboto Condensed"/>
              </a:rPr>
              <a:t>tử</a:t>
            </a:r>
            <a:r>
              <a:rPr lang="en-US" sz="3799" dirty="0">
                <a:solidFill>
                  <a:srgbClr val="000000"/>
                </a:solidFill>
                <a:latin typeface="Roboto Condensed"/>
              </a:rPr>
              <a:t> </a:t>
            </a:r>
            <a:r>
              <a:rPr lang="en-US" sz="3799" dirty="0" err="1">
                <a:solidFill>
                  <a:srgbClr val="000000"/>
                </a:solidFill>
                <a:latin typeface="Roboto Condensed"/>
              </a:rPr>
              <a:t>bé</a:t>
            </a:r>
            <a:r>
              <a:rPr lang="en-US" sz="3799" dirty="0">
                <a:solidFill>
                  <a:srgbClr val="000000"/>
                </a:solidFill>
                <a:latin typeface="Roboto Condensed"/>
              </a:rPr>
              <a:t>, </a:t>
            </a:r>
            <a:r>
              <a:rPr lang="en-US" sz="3799" dirty="0" err="1">
                <a:solidFill>
                  <a:srgbClr val="000000"/>
                </a:solidFill>
                <a:latin typeface="Roboto Condensed"/>
              </a:rPr>
              <a:t>anh</a:t>
            </a:r>
            <a:r>
              <a:rPr lang="en-US" sz="3799" dirty="0">
                <a:solidFill>
                  <a:srgbClr val="000000"/>
                </a:solidFill>
                <a:latin typeface="Roboto Condensed"/>
              </a:rPr>
              <a:t> </a:t>
            </a:r>
            <a:r>
              <a:rPr lang="en-US" sz="3799" dirty="0" err="1">
                <a:solidFill>
                  <a:srgbClr val="000000"/>
                </a:solidFill>
                <a:latin typeface="Roboto Condensed"/>
              </a:rPr>
              <a:t>vẫn</a:t>
            </a:r>
            <a:r>
              <a:rPr lang="en-US" sz="3799" dirty="0">
                <a:solidFill>
                  <a:srgbClr val="000000"/>
                </a:solidFill>
                <a:latin typeface="Roboto Condensed"/>
              </a:rPr>
              <a:t> </a:t>
            </a:r>
            <a:r>
              <a:rPr lang="en-US" sz="3799" dirty="0" err="1">
                <a:solidFill>
                  <a:srgbClr val="000000"/>
                </a:solidFill>
                <a:latin typeface="Roboto Condensed"/>
              </a:rPr>
              <a:t>còn</a:t>
            </a:r>
            <a:r>
              <a:rPr lang="en-US" sz="3799" dirty="0">
                <a:solidFill>
                  <a:srgbClr val="000000"/>
                </a:solidFill>
                <a:latin typeface="Roboto Condensed"/>
              </a:rPr>
              <a:t> </a:t>
            </a:r>
            <a:r>
              <a:rPr lang="en-US" sz="3799" dirty="0" err="1">
                <a:solidFill>
                  <a:srgbClr val="000000"/>
                </a:solidFill>
                <a:latin typeface="Roboto Condensed"/>
              </a:rPr>
              <a:t>thấy</a:t>
            </a:r>
            <a:r>
              <a:rPr lang="en-US" sz="3799" dirty="0">
                <a:solidFill>
                  <a:srgbClr val="000000"/>
                </a:solidFill>
                <a:latin typeface="Roboto Condensed"/>
              </a:rPr>
              <a:t> </a:t>
            </a:r>
            <a:r>
              <a:rPr lang="en-US" sz="3799" dirty="0" err="1">
                <a:solidFill>
                  <a:srgbClr val="000000"/>
                </a:solidFill>
                <a:latin typeface="Roboto Condensed"/>
              </a:rPr>
              <a:t>nuối</a:t>
            </a:r>
            <a:r>
              <a:rPr lang="en-US" sz="3799" dirty="0">
                <a:solidFill>
                  <a:srgbClr val="000000"/>
                </a:solidFill>
                <a:latin typeface="Roboto Condensed"/>
              </a:rPr>
              <a:t> </a:t>
            </a:r>
            <a:r>
              <a:rPr lang="en-US" sz="3799" dirty="0" err="1">
                <a:solidFill>
                  <a:srgbClr val="000000"/>
                </a:solidFill>
                <a:latin typeface="Roboto Condensed"/>
              </a:rPr>
              <a:t>tiếc</a:t>
            </a:r>
            <a:r>
              <a:rPr lang="en-US" sz="3799" dirty="0">
                <a:solidFill>
                  <a:srgbClr val="000000"/>
                </a:solidFill>
                <a:latin typeface="Roboto Condensed"/>
              </a:rPr>
              <a:t> </a:t>
            </a:r>
            <a:r>
              <a:rPr lang="en-US" sz="3799" dirty="0" err="1">
                <a:solidFill>
                  <a:srgbClr val="000000"/>
                </a:solidFill>
                <a:latin typeface="Roboto Condensed"/>
              </a:rPr>
              <a:t>và</a:t>
            </a:r>
            <a:r>
              <a:rPr lang="en-US" sz="3799" dirty="0">
                <a:solidFill>
                  <a:srgbClr val="000000"/>
                </a:solidFill>
                <a:latin typeface="Roboto Condensed"/>
              </a:rPr>
              <a:t> </a:t>
            </a:r>
            <a:r>
              <a:rPr lang="en-US" sz="3799" dirty="0" err="1">
                <a:solidFill>
                  <a:srgbClr val="000000"/>
                </a:solidFill>
                <a:latin typeface="Roboto Condensed"/>
              </a:rPr>
              <a:t>mong</a:t>
            </a:r>
            <a:r>
              <a:rPr lang="en-US" sz="3799" dirty="0">
                <a:solidFill>
                  <a:srgbClr val="000000"/>
                </a:solidFill>
                <a:latin typeface="Roboto Condensed"/>
              </a:rPr>
              <a:t> </a:t>
            </a:r>
            <a:r>
              <a:rPr lang="en-US" sz="3799" dirty="0" err="1">
                <a:solidFill>
                  <a:srgbClr val="000000"/>
                </a:solidFill>
                <a:latin typeface="Roboto Condensed"/>
              </a:rPr>
              <a:t>gặp</a:t>
            </a:r>
            <a:r>
              <a:rPr lang="en-US" sz="3799" dirty="0">
                <a:solidFill>
                  <a:srgbClr val="000000"/>
                </a:solidFill>
                <a:latin typeface="Roboto Condensed"/>
              </a:rPr>
              <a:t> </a:t>
            </a:r>
            <a:r>
              <a:rPr lang="en-US" sz="3799" dirty="0" err="1">
                <a:solidFill>
                  <a:srgbClr val="000000"/>
                </a:solidFill>
                <a:latin typeface="Roboto Condensed"/>
              </a:rPr>
              <a:t>lại</a:t>
            </a:r>
            <a:r>
              <a:rPr lang="en-US" sz="3799" dirty="0">
                <a:solidFill>
                  <a:srgbClr val="000000"/>
                </a:solidFill>
                <a:latin typeface="Roboto Condensed"/>
              </a:rPr>
              <a:t> </a:t>
            </a:r>
            <a:r>
              <a:rPr lang="en-US" sz="3799" dirty="0" err="1">
                <a:solidFill>
                  <a:srgbClr val="000000"/>
                </a:solidFill>
                <a:latin typeface="Roboto Condensed"/>
              </a:rPr>
              <a:t>cậu</a:t>
            </a:r>
            <a:r>
              <a:rPr lang="en-US" sz="3799" dirty="0">
                <a:solidFill>
                  <a:srgbClr val="000000"/>
                </a:solidFill>
                <a:latin typeface="Roboto Condensed"/>
              </a:rPr>
              <a:t> </a:t>
            </a:r>
            <a:r>
              <a:rPr lang="en-US" sz="3799" dirty="0" err="1">
                <a:solidFill>
                  <a:srgbClr val="000000"/>
                </a:solidFill>
                <a:latin typeface="Roboto Condensed"/>
              </a:rPr>
              <a:t>ấy</a:t>
            </a:r>
            <a:r>
              <a:rPr lang="en-US" sz="3799" dirty="0">
                <a:solidFill>
                  <a:srgbClr val="000000"/>
                </a:solidFill>
                <a:latin typeface="Roboto Condensed"/>
              </a:rPr>
              <a:t>.</a:t>
            </a:r>
          </a:p>
        </p:txBody>
      </p:sp>
      <p:sp>
        <p:nvSpPr>
          <p:cNvPr id="8" name="TextBox 8"/>
          <p:cNvSpPr txBox="1"/>
          <p:nvPr/>
        </p:nvSpPr>
        <p:spPr>
          <a:xfrm>
            <a:off x="1473359" y="2179563"/>
            <a:ext cx="2503805" cy="809624"/>
          </a:xfrm>
          <a:prstGeom prst="rect">
            <a:avLst/>
          </a:prstGeom>
        </p:spPr>
        <p:txBody>
          <a:bodyPr lIns="0" tIns="0" rIns="0" bIns="0" rtlCol="0" anchor="t">
            <a:spAutoFit/>
          </a:bodyPr>
          <a:lstStyle/>
          <a:p>
            <a:pPr algn="ctr">
              <a:lnSpc>
                <a:spcPts val="6300"/>
              </a:lnSpc>
              <a:spcBef>
                <a:spcPct val="0"/>
              </a:spcBef>
            </a:pPr>
            <a:r>
              <a:rPr lang="en-US" sz="4500">
                <a:solidFill>
                  <a:srgbClr val="493423"/>
                </a:solidFill>
                <a:latin typeface="#9Slide05 Aphrodite Pro"/>
              </a:rPr>
              <a:t>b. Sự việc</a:t>
            </a:r>
          </a:p>
        </p:txBody>
      </p:sp>
      <p:sp>
        <p:nvSpPr>
          <p:cNvPr id="9" name="TextBox 9"/>
          <p:cNvSpPr txBox="1"/>
          <p:nvPr/>
        </p:nvSpPr>
        <p:spPr>
          <a:xfrm>
            <a:off x="1028700" y="911467"/>
            <a:ext cx="8648700" cy="936154"/>
          </a:xfrm>
          <a:prstGeom prst="rect">
            <a:avLst/>
          </a:prstGeom>
        </p:spPr>
        <p:txBody>
          <a:bodyPr wrap="square" lIns="0" tIns="0" rIns="0" bIns="0" rtlCol="0" anchor="t">
            <a:spAutoFit/>
          </a:bodyPr>
          <a:lstStyle/>
          <a:p>
            <a:pPr algn="ctr">
              <a:lnSpc>
                <a:spcPts val="7279"/>
              </a:lnSpc>
              <a:spcBef>
                <a:spcPct val="0"/>
              </a:spcBef>
            </a:pPr>
            <a:r>
              <a:rPr lang="en-US" sz="5199" dirty="0">
                <a:solidFill>
                  <a:srgbClr val="493423"/>
                </a:solidFill>
                <a:latin typeface="#9Slide07 SVNUT Triumph Press"/>
              </a:rPr>
              <a:t>3.2 </a:t>
            </a:r>
            <a:r>
              <a:rPr lang="en-US" sz="5199" dirty="0" err="1">
                <a:solidFill>
                  <a:srgbClr val="493423"/>
                </a:solidFill>
                <a:latin typeface="#9Slide07 SVNUT Triumph Press"/>
              </a:rPr>
              <a:t>Khám</a:t>
            </a:r>
            <a:r>
              <a:rPr lang="en-US" sz="5199" dirty="0">
                <a:solidFill>
                  <a:srgbClr val="493423"/>
                </a:solidFill>
                <a:latin typeface="#9Slide07 SVNUT Triumph Press"/>
              </a:rPr>
              <a:t> </a:t>
            </a:r>
            <a:r>
              <a:rPr lang="en-US" sz="5199" dirty="0" err="1">
                <a:solidFill>
                  <a:srgbClr val="493423"/>
                </a:solidFill>
                <a:latin typeface="#9Slide07 SVNUT Triumph Press"/>
              </a:rPr>
              <a:t>phá</a:t>
            </a:r>
            <a:r>
              <a:rPr lang="en-US" sz="5199" dirty="0">
                <a:solidFill>
                  <a:srgbClr val="493423"/>
                </a:solidFill>
                <a:latin typeface="#9Slide07 SVNUT Triumph Press"/>
              </a:rPr>
              <a:t> </a:t>
            </a:r>
            <a:r>
              <a:rPr lang="en-US" sz="5199" dirty="0" err="1">
                <a:solidFill>
                  <a:srgbClr val="493423"/>
                </a:solidFill>
                <a:latin typeface="#9Slide07 SVNUT Triumph Press"/>
              </a:rPr>
              <a:t>văn</a:t>
            </a:r>
            <a:r>
              <a:rPr lang="en-US" sz="5199" dirty="0">
                <a:solidFill>
                  <a:srgbClr val="493423"/>
                </a:solidFill>
                <a:latin typeface="#9Slide07 SVNUT Triumph Press"/>
              </a:rPr>
              <a:t> </a:t>
            </a:r>
            <a:r>
              <a:rPr lang="en-US" sz="5199" dirty="0" err="1">
                <a:solidFill>
                  <a:srgbClr val="493423"/>
                </a:solidFill>
                <a:latin typeface="#9Slide07 SVNUT Triumph Press"/>
              </a:rPr>
              <a:t>bản</a:t>
            </a:r>
            <a:endParaRPr lang="en-US" sz="5199" dirty="0">
              <a:solidFill>
                <a:srgbClr val="493423"/>
              </a:solidFill>
              <a:latin typeface="#9Slide07 SVNUT Triumph Press"/>
            </a:endParaRPr>
          </a:p>
        </p:txBody>
      </p:sp>
      <p:sp>
        <p:nvSpPr>
          <p:cNvPr id="10" name="Freeform 10"/>
          <p:cNvSpPr/>
          <p:nvPr/>
        </p:nvSpPr>
        <p:spPr>
          <a:xfrm>
            <a:off x="14219412" y="3463914"/>
            <a:ext cx="3657202" cy="7259955"/>
          </a:xfrm>
          <a:custGeom>
            <a:avLst/>
            <a:gdLst/>
            <a:ahLst/>
            <a:cxnLst/>
            <a:rect l="l" t="t" r="r" b="b"/>
            <a:pathLst>
              <a:path w="3657202" h="7259955">
                <a:moveTo>
                  <a:pt x="0" y="0"/>
                </a:moveTo>
                <a:lnTo>
                  <a:pt x="3657203" y="0"/>
                </a:lnTo>
                <a:lnTo>
                  <a:pt x="3657203" y="7259956"/>
                </a:lnTo>
                <a:lnTo>
                  <a:pt x="0" y="7259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5" name="Freeform 5"/>
          <p:cNvSpPr/>
          <p:nvPr/>
        </p:nvSpPr>
        <p:spPr>
          <a:xfrm rot="-167100">
            <a:off x="1964050" y="1462893"/>
            <a:ext cx="14870997" cy="8921679"/>
          </a:xfrm>
          <a:custGeom>
            <a:avLst/>
            <a:gdLst/>
            <a:ahLst/>
            <a:cxnLst/>
            <a:rect l="l" t="t" r="r" b="b"/>
            <a:pathLst>
              <a:path w="14870997" h="8921679">
                <a:moveTo>
                  <a:pt x="0" y="0"/>
                </a:moveTo>
                <a:lnTo>
                  <a:pt x="14870997" y="0"/>
                </a:lnTo>
                <a:lnTo>
                  <a:pt x="14870997" y="8921679"/>
                </a:lnTo>
                <a:lnTo>
                  <a:pt x="0" y="8921679"/>
                </a:lnTo>
                <a:lnTo>
                  <a:pt x="0" y="0"/>
                </a:lnTo>
                <a:close/>
              </a:path>
            </a:pathLst>
          </a:custGeom>
          <a:blipFill>
            <a:blip r:embed="rId3"/>
            <a:stretch>
              <a:fillRect r="-5021" b="-78"/>
            </a:stretch>
          </a:blipFill>
        </p:spPr>
        <p:txBody>
          <a:bodyPr/>
          <a:lstStyle/>
          <a:p>
            <a:endParaRPr lang="en-US"/>
          </a:p>
        </p:txBody>
      </p:sp>
      <p:sp>
        <p:nvSpPr>
          <p:cNvPr id="9" name="Freeform 9"/>
          <p:cNvSpPr/>
          <p:nvPr/>
        </p:nvSpPr>
        <p:spPr>
          <a:xfrm>
            <a:off x="4143807" y="9754223"/>
            <a:ext cx="3117312" cy="532777"/>
          </a:xfrm>
          <a:custGeom>
            <a:avLst/>
            <a:gdLst/>
            <a:ahLst/>
            <a:cxnLst/>
            <a:rect l="l" t="t" r="r" b="b"/>
            <a:pathLst>
              <a:path w="3117312" h="532777">
                <a:moveTo>
                  <a:pt x="0" y="0"/>
                </a:moveTo>
                <a:lnTo>
                  <a:pt x="3117312" y="0"/>
                </a:lnTo>
                <a:lnTo>
                  <a:pt x="3117312" y="532777"/>
                </a:lnTo>
                <a:lnTo>
                  <a:pt x="0" y="532777"/>
                </a:lnTo>
                <a:lnTo>
                  <a:pt x="0" y="0"/>
                </a:lnTo>
                <a:close/>
              </a:path>
            </a:pathLst>
          </a:custGeom>
          <a:blipFill>
            <a:blip r:embed="rId4">
              <a:extLst>
                <a:ext uri="{96DAC541-7B7A-43D3-8B79-37D633B846F1}">
                  <asvg:svgBlip xmlns:asvg="http://schemas.microsoft.com/office/drawing/2016/SVG/main" r:embed="rId5"/>
                </a:ext>
              </a:extLst>
            </a:blip>
            <a:stretch>
              <a:fillRect b="-1680"/>
            </a:stretch>
          </a:blipFill>
        </p:spPr>
        <p:txBody>
          <a:bodyPr/>
          <a:lstStyle/>
          <a:p>
            <a:endParaRPr lang="en-US"/>
          </a:p>
        </p:txBody>
      </p:sp>
      <p:sp>
        <p:nvSpPr>
          <p:cNvPr id="11" name="TextBox 11"/>
          <p:cNvSpPr txBox="1"/>
          <p:nvPr/>
        </p:nvSpPr>
        <p:spPr>
          <a:xfrm>
            <a:off x="5702463" y="3265436"/>
            <a:ext cx="7500002" cy="787832"/>
          </a:xfrm>
          <a:prstGeom prst="rect">
            <a:avLst/>
          </a:prstGeom>
        </p:spPr>
        <p:txBody>
          <a:bodyPr lIns="0" tIns="0" rIns="0" bIns="0" rtlCol="0" anchor="t">
            <a:spAutoFit/>
          </a:bodyPr>
          <a:lstStyle/>
          <a:p>
            <a:pPr algn="ctr">
              <a:lnSpc>
                <a:spcPts val="6450"/>
              </a:lnSpc>
            </a:pPr>
            <a:r>
              <a:rPr lang="en-US" sz="4606" spc="86">
                <a:solidFill>
                  <a:srgbClr val="000000"/>
                </a:solidFill>
                <a:latin typeface="Fraunces Bold"/>
              </a:rPr>
              <a:t>BÀI 6: TRUYỆN</a:t>
            </a:r>
          </a:p>
        </p:txBody>
      </p:sp>
      <p:sp>
        <p:nvSpPr>
          <p:cNvPr id="12" name="TextBox 12"/>
          <p:cNvSpPr txBox="1"/>
          <p:nvPr/>
        </p:nvSpPr>
        <p:spPr>
          <a:xfrm>
            <a:off x="2797720" y="4058709"/>
            <a:ext cx="12583602" cy="1410437"/>
          </a:xfrm>
          <a:prstGeom prst="rect">
            <a:avLst/>
          </a:prstGeom>
        </p:spPr>
        <p:txBody>
          <a:bodyPr lIns="0" tIns="0" rIns="0" bIns="0" rtlCol="0" anchor="t">
            <a:spAutoFit/>
          </a:bodyPr>
          <a:lstStyle/>
          <a:p>
            <a:pPr algn="ctr">
              <a:lnSpc>
                <a:spcPts val="11507"/>
              </a:lnSpc>
            </a:pPr>
            <a:r>
              <a:rPr lang="en-US" sz="8219" spc="32">
                <a:solidFill>
                  <a:srgbClr val="764B36"/>
                </a:solidFill>
                <a:latin typeface="Fraunces Bold"/>
              </a:rPr>
              <a:t>TRONG MẮT TRẺ</a:t>
            </a:r>
          </a:p>
        </p:txBody>
      </p:sp>
      <p:sp>
        <p:nvSpPr>
          <p:cNvPr id="13" name="TextBox 13"/>
          <p:cNvSpPr txBox="1"/>
          <p:nvPr/>
        </p:nvSpPr>
        <p:spPr>
          <a:xfrm>
            <a:off x="8106442" y="5942782"/>
            <a:ext cx="3369151" cy="753998"/>
          </a:xfrm>
          <a:prstGeom prst="rect">
            <a:avLst/>
          </a:prstGeom>
        </p:spPr>
        <p:txBody>
          <a:bodyPr lIns="0" tIns="0" rIns="0" bIns="0" rtlCol="0" anchor="t">
            <a:spAutoFit/>
          </a:bodyPr>
          <a:lstStyle/>
          <a:p>
            <a:pPr algn="ctr">
              <a:lnSpc>
                <a:spcPts val="5507"/>
              </a:lnSpc>
              <a:spcBef>
                <a:spcPct val="0"/>
              </a:spcBef>
            </a:pPr>
            <a:r>
              <a:rPr lang="en-US" sz="5099">
                <a:solidFill>
                  <a:srgbClr val="493423"/>
                </a:solidFill>
                <a:latin typeface="#9Slide05 Aphrodite Pro"/>
              </a:rPr>
              <a:t>Ê-xu-pe-ri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6260" y="2989187"/>
            <a:ext cx="18438572" cy="6269114"/>
          </a:xfrm>
          <a:custGeom>
            <a:avLst/>
            <a:gdLst/>
            <a:ahLst/>
            <a:cxnLst/>
            <a:rect l="l" t="t" r="r" b="b"/>
            <a:pathLst>
              <a:path w="18438572" h="6269114">
                <a:moveTo>
                  <a:pt x="0" y="0"/>
                </a:moveTo>
                <a:lnTo>
                  <a:pt x="18438572" y="0"/>
                </a:lnTo>
                <a:lnTo>
                  <a:pt x="18438572" y="6269114"/>
                </a:lnTo>
                <a:lnTo>
                  <a:pt x="0" y="6269114"/>
                </a:lnTo>
                <a:lnTo>
                  <a:pt x="0" y="0"/>
                </a:lnTo>
                <a:close/>
              </a:path>
            </a:pathLst>
          </a:custGeom>
          <a:blipFill>
            <a:blip r:embed="rId3"/>
            <a:stretch>
              <a:fillRect b="-93"/>
            </a:stretch>
          </a:blipFill>
        </p:spPr>
        <p:txBody>
          <a:bodyPr/>
          <a:lstStyle/>
          <a:p>
            <a:endParaRPr lang="en-US"/>
          </a:p>
        </p:txBody>
      </p:sp>
      <p:sp>
        <p:nvSpPr>
          <p:cNvPr id="4" name="Freeform 4"/>
          <p:cNvSpPr/>
          <p:nvPr/>
        </p:nvSpPr>
        <p:spPr>
          <a:xfrm>
            <a:off x="-1508582" y="-1170513"/>
            <a:ext cx="12109002" cy="2013122"/>
          </a:xfrm>
          <a:custGeom>
            <a:avLst/>
            <a:gdLst/>
            <a:ahLst/>
            <a:cxnLst/>
            <a:rect l="l" t="t" r="r" b="b"/>
            <a:pathLst>
              <a:path w="12109002" h="2013122">
                <a:moveTo>
                  <a:pt x="0" y="0"/>
                </a:moveTo>
                <a:lnTo>
                  <a:pt x="12109002" y="0"/>
                </a:lnTo>
                <a:lnTo>
                  <a:pt x="12109002" y="2013122"/>
                </a:lnTo>
                <a:lnTo>
                  <a:pt x="0" y="2013122"/>
                </a:lnTo>
                <a:lnTo>
                  <a:pt x="0" y="0"/>
                </a:lnTo>
                <a:close/>
              </a:path>
            </a:pathLst>
          </a:custGeom>
          <a:blipFill>
            <a:blip r:embed="rId4"/>
            <a:stretch>
              <a:fillRect b="-121"/>
            </a:stretch>
          </a:blipFill>
        </p:spPr>
        <p:txBody>
          <a:bodyPr/>
          <a:lstStyle/>
          <a:p>
            <a:endParaRPr lang="en-US"/>
          </a:p>
        </p:txBody>
      </p:sp>
      <p:sp>
        <p:nvSpPr>
          <p:cNvPr id="5" name="Freeform 5"/>
          <p:cNvSpPr/>
          <p:nvPr/>
        </p:nvSpPr>
        <p:spPr>
          <a:xfrm rot="-167100">
            <a:off x="-304613" y="1485959"/>
            <a:ext cx="19100317" cy="11459009"/>
          </a:xfrm>
          <a:custGeom>
            <a:avLst/>
            <a:gdLst/>
            <a:ahLst/>
            <a:cxnLst/>
            <a:rect l="l" t="t" r="r" b="b"/>
            <a:pathLst>
              <a:path w="19100317" h="11459009">
                <a:moveTo>
                  <a:pt x="0" y="0"/>
                </a:moveTo>
                <a:lnTo>
                  <a:pt x="19100318" y="0"/>
                </a:lnTo>
                <a:lnTo>
                  <a:pt x="19100318" y="11459009"/>
                </a:lnTo>
                <a:lnTo>
                  <a:pt x="0" y="11459009"/>
                </a:lnTo>
                <a:lnTo>
                  <a:pt x="0" y="0"/>
                </a:lnTo>
                <a:close/>
              </a:path>
            </a:pathLst>
          </a:custGeom>
          <a:blipFill>
            <a:blip r:embed="rId5"/>
            <a:stretch>
              <a:fillRect r="-5021" b="-78"/>
            </a:stretch>
          </a:blipFill>
        </p:spPr>
        <p:txBody>
          <a:bodyPr/>
          <a:lstStyle/>
          <a:p>
            <a:endParaRPr lang="en-US"/>
          </a:p>
        </p:txBody>
      </p:sp>
      <p:sp>
        <p:nvSpPr>
          <p:cNvPr id="6" name="Freeform 6"/>
          <p:cNvSpPr/>
          <p:nvPr/>
        </p:nvSpPr>
        <p:spPr>
          <a:xfrm>
            <a:off x="4143807" y="9754225"/>
            <a:ext cx="3117312" cy="532778"/>
          </a:xfrm>
          <a:custGeom>
            <a:avLst/>
            <a:gdLst/>
            <a:ahLst/>
            <a:cxnLst/>
            <a:rect l="l" t="t" r="r" b="b"/>
            <a:pathLst>
              <a:path w="3117312" h="532778">
                <a:moveTo>
                  <a:pt x="0" y="0"/>
                </a:moveTo>
                <a:lnTo>
                  <a:pt x="3117312" y="0"/>
                </a:lnTo>
                <a:lnTo>
                  <a:pt x="3117312" y="532778"/>
                </a:lnTo>
                <a:lnTo>
                  <a:pt x="0" y="532778"/>
                </a:lnTo>
                <a:lnTo>
                  <a:pt x="0" y="0"/>
                </a:lnTo>
                <a:close/>
              </a:path>
            </a:pathLst>
          </a:custGeom>
          <a:blipFill>
            <a:blip r:embed="rId6">
              <a:extLst>
                <a:ext uri="{96DAC541-7B7A-43D3-8B79-37D633B846F1}">
                  <asvg:svgBlip xmlns:asvg="http://schemas.microsoft.com/office/drawing/2016/SVG/main" r:embed="rId7"/>
                </a:ext>
              </a:extLst>
            </a:blip>
            <a:stretch>
              <a:fillRect b="-1679"/>
            </a:stretch>
          </a:blipFill>
        </p:spPr>
        <p:txBody>
          <a:bodyPr/>
          <a:lstStyle/>
          <a:p>
            <a:endParaRPr lang="en-US"/>
          </a:p>
        </p:txBody>
      </p:sp>
      <p:sp>
        <p:nvSpPr>
          <p:cNvPr id="7" name="TextBox 7"/>
          <p:cNvSpPr txBox="1"/>
          <p:nvPr/>
        </p:nvSpPr>
        <p:spPr>
          <a:xfrm>
            <a:off x="748619" y="3387714"/>
            <a:ext cx="13025000" cy="6366511"/>
          </a:xfrm>
          <a:prstGeom prst="rect">
            <a:avLst/>
          </a:prstGeom>
        </p:spPr>
        <p:txBody>
          <a:bodyPr lIns="0" tIns="0" rIns="0" bIns="0" rtlCol="0" anchor="t">
            <a:spAutoFit/>
          </a:bodyPr>
          <a:lstStyle/>
          <a:p>
            <a:pPr algn="just">
              <a:lnSpc>
                <a:spcPts val="5040"/>
              </a:lnSpc>
            </a:pPr>
            <a:r>
              <a:rPr lang="en-US" sz="3600" dirty="0" err="1">
                <a:solidFill>
                  <a:srgbClr val="000000"/>
                </a:solidFill>
                <a:latin typeface="Roboto Condensed Bold"/>
              </a:rPr>
              <a:t>Những</a:t>
            </a:r>
            <a:r>
              <a:rPr lang="en-US" sz="3600" dirty="0">
                <a:solidFill>
                  <a:srgbClr val="000000"/>
                </a:solidFill>
                <a:latin typeface="Roboto Condensed Bold"/>
              </a:rPr>
              <a:t> </a:t>
            </a:r>
            <a:r>
              <a:rPr lang="en-US" sz="3600" dirty="0" err="1">
                <a:solidFill>
                  <a:srgbClr val="000000"/>
                </a:solidFill>
                <a:latin typeface="Roboto Condensed Bold"/>
              </a:rPr>
              <a:t>nội</a:t>
            </a:r>
            <a:r>
              <a:rPr lang="en-US" sz="3600" dirty="0">
                <a:solidFill>
                  <a:srgbClr val="000000"/>
                </a:solidFill>
                <a:latin typeface="Roboto Condensed Bold"/>
              </a:rPr>
              <a:t> dung </a:t>
            </a:r>
            <a:r>
              <a:rPr lang="en-US" sz="3600" dirty="0" err="1">
                <a:solidFill>
                  <a:srgbClr val="000000"/>
                </a:solidFill>
                <a:latin typeface="Roboto Condensed Bold"/>
              </a:rPr>
              <a:t>này</a:t>
            </a:r>
            <a:r>
              <a:rPr lang="en-US" sz="3600" dirty="0">
                <a:solidFill>
                  <a:srgbClr val="000000"/>
                </a:solidFill>
                <a:latin typeface="Roboto Condensed Bold"/>
              </a:rPr>
              <a:t> </a:t>
            </a:r>
            <a:r>
              <a:rPr lang="en-US" sz="3600" dirty="0" err="1">
                <a:solidFill>
                  <a:srgbClr val="000000"/>
                </a:solidFill>
                <a:latin typeface="Roboto Condensed Bold"/>
              </a:rPr>
              <a:t>đã</a:t>
            </a:r>
            <a:r>
              <a:rPr lang="en-US" sz="3600" dirty="0">
                <a:solidFill>
                  <a:srgbClr val="000000"/>
                </a:solidFill>
                <a:latin typeface="Roboto Condensed Bold"/>
              </a:rPr>
              <a:t> </a:t>
            </a:r>
            <a:r>
              <a:rPr lang="en-US" sz="3600" dirty="0" err="1">
                <a:solidFill>
                  <a:srgbClr val="000000"/>
                </a:solidFill>
                <a:latin typeface="Roboto Condensed Bold"/>
              </a:rPr>
              <a:t>kết</a:t>
            </a:r>
            <a:r>
              <a:rPr lang="en-US" sz="3600" dirty="0">
                <a:solidFill>
                  <a:srgbClr val="000000"/>
                </a:solidFill>
                <a:latin typeface="Roboto Condensed Bold"/>
              </a:rPr>
              <a:t> </a:t>
            </a:r>
            <a:r>
              <a:rPr lang="en-US" sz="3600" dirty="0" err="1">
                <a:solidFill>
                  <a:srgbClr val="000000"/>
                </a:solidFill>
                <a:latin typeface="Roboto Condensed Bold"/>
              </a:rPr>
              <a:t>hợp</a:t>
            </a:r>
            <a:r>
              <a:rPr lang="en-US" sz="3600" dirty="0">
                <a:solidFill>
                  <a:srgbClr val="000000"/>
                </a:solidFill>
                <a:latin typeface="Roboto Condensed Bold"/>
              </a:rPr>
              <a:t> </a:t>
            </a:r>
            <a:r>
              <a:rPr lang="en-US" sz="3600" dirty="0" err="1">
                <a:solidFill>
                  <a:srgbClr val="000000"/>
                </a:solidFill>
                <a:latin typeface="Roboto Condensed Bold"/>
              </a:rPr>
              <a:t>với</a:t>
            </a:r>
            <a:r>
              <a:rPr lang="en-US" sz="3600" dirty="0">
                <a:solidFill>
                  <a:srgbClr val="000000"/>
                </a:solidFill>
                <a:latin typeface="Roboto Condensed Bold"/>
              </a:rPr>
              <a:t> </a:t>
            </a:r>
            <a:r>
              <a:rPr lang="en-US" sz="3600" dirty="0" err="1">
                <a:solidFill>
                  <a:srgbClr val="000000"/>
                </a:solidFill>
                <a:latin typeface="Roboto Condensed Bold"/>
              </a:rPr>
              <a:t>nhau</a:t>
            </a:r>
            <a:r>
              <a:rPr lang="en-US" sz="3600" dirty="0">
                <a:solidFill>
                  <a:srgbClr val="000000"/>
                </a:solidFill>
                <a:latin typeface="Roboto Condensed Bold"/>
              </a:rPr>
              <a:t> </a:t>
            </a:r>
            <a:r>
              <a:rPr lang="en-US" sz="3600" dirty="0" err="1">
                <a:solidFill>
                  <a:srgbClr val="000000"/>
                </a:solidFill>
                <a:latin typeface="Roboto Condensed Bold"/>
              </a:rPr>
              <a:t>nhằm</a:t>
            </a:r>
            <a:r>
              <a:rPr lang="en-US" sz="3600" dirty="0">
                <a:solidFill>
                  <a:srgbClr val="000000"/>
                </a:solidFill>
                <a:latin typeface="Roboto Condensed Bold"/>
              </a:rPr>
              <a:t> </a:t>
            </a:r>
            <a:r>
              <a:rPr lang="en-US" sz="3600" dirty="0" err="1">
                <a:solidFill>
                  <a:srgbClr val="000000"/>
                </a:solidFill>
                <a:latin typeface="Roboto Condensed Bold"/>
              </a:rPr>
              <a:t>mục</a:t>
            </a:r>
            <a:r>
              <a:rPr lang="en-US" sz="3600" dirty="0">
                <a:solidFill>
                  <a:srgbClr val="000000"/>
                </a:solidFill>
                <a:latin typeface="Roboto Condensed Bold"/>
              </a:rPr>
              <a:t> </a:t>
            </a:r>
            <a:r>
              <a:rPr lang="en-US" sz="3600" dirty="0" err="1">
                <a:solidFill>
                  <a:srgbClr val="000000"/>
                </a:solidFill>
                <a:latin typeface="Roboto Condensed Bold"/>
              </a:rPr>
              <a:t>đích</a:t>
            </a:r>
            <a:r>
              <a:rPr lang="en-US" sz="3600" dirty="0">
                <a:solidFill>
                  <a:srgbClr val="000000"/>
                </a:solidFill>
                <a:latin typeface="Roboto Condensed Bold"/>
              </a:rPr>
              <a:t>:</a:t>
            </a:r>
          </a:p>
          <a:p>
            <a:pPr marL="777240" lvl="1" indent="-388620" algn="just">
              <a:lnSpc>
                <a:spcPts val="5040"/>
              </a:lnSpc>
              <a:buFont typeface="Arial"/>
              <a:buChar char="•"/>
            </a:pPr>
            <a:r>
              <a:rPr lang="en-US" sz="3600" dirty="0" err="1">
                <a:solidFill>
                  <a:srgbClr val="000000"/>
                </a:solidFill>
                <a:latin typeface="Roboto Condensed"/>
              </a:rPr>
              <a:t>Tạo</a:t>
            </a:r>
            <a:r>
              <a:rPr lang="en-US" sz="3600" dirty="0">
                <a:solidFill>
                  <a:srgbClr val="000000"/>
                </a:solidFill>
                <a:latin typeface="Roboto Condensed"/>
              </a:rPr>
              <a:t> </a:t>
            </a:r>
            <a:r>
              <a:rPr lang="en-US" sz="3600" dirty="0" err="1">
                <a:solidFill>
                  <a:srgbClr val="000000"/>
                </a:solidFill>
                <a:latin typeface="Roboto Condensed"/>
              </a:rPr>
              <a:t>một</a:t>
            </a:r>
            <a:r>
              <a:rPr lang="en-US" sz="3600" dirty="0">
                <a:solidFill>
                  <a:srgbClr val="000000"/>
                </a:solidFill>
                <a:latin typeface="Roboto Condensed"/>
              </a:rPr>
              <a:t> </a:t>
            </a:r>
            <a:r>
              <a:rPr lang="en-US" sz="3600" dirty="0" err="1">
                <a:solidFill>
                  <a:srgbClr val="000000"/>
                </a:solidFill>
                <a:latin typeface="Roboto Condensed"/>
              </a:rPr>
              <a:t>sự</a:t>
            </a:r>
            <a:r>
              <a:rPr lang="en-US" sz="3600" dirty="0">
                <a:solidFill>
                  <a:srgbClr val="000000"/>
                </a:solidFill>
                <a:latin typeface="Roboto Condensed"/>
              </a:rPr>
              <a:t> </a:t>
            </a:r>
            <a:r>
              <a:rPr lang="en-US" sz="3600" dirty="0" err="1">
                <a:solidFill>
                  <a:srgbClr val="000000"/>
                </a:solidFill>
                <a:latin typeface="Roboto Condensed"/>
              </a:rPr>
              <a:t>gắn</a:t>
            </a:r>
            <a:r>
              <a:rPr lang="en-US" sz="3600" dirty="0">
                <a:solidFill>
                  <a:srgbClr val="000000"/>
                </a:solidFill>
                <a:latin typeface="Roboto Condensed"/>
              </a:rPr>
              <a:t> </a:t>
            </a:r>
            <a:r>
              <a:rPr lang="en-US" sz="3600" dirty="0" err="1">
                <a:solidFill>
                  <a:srgbClr val="000000"/>
                </a:solidFill>
                <a:latin typeface="Roboto Condensed"/>
              </a:rPr>
              <a:t>kết</a:t>
            </a:r>
            <a:r>
              <a:rPr lang="en-US" sz="3600" dirty="0">
                <a:solidFill>
                  <a:srgbClr val="000000"/>
                </a:solidFill>
                <a:latin typeface="Roboto Condensed"/>
              </a:rPr>
              <a:t> </a:t>
            </a:r>
            <a:r>
              <a:rPr lang="en-US" sz="3600" dirty="0" err="1">
                <a:solidFill>
                  <a:srgbClr val="000000"/>
                </a:solidFill>
                <a:latin typeface="Roboto Condensed"/>
              </a:rPr>
              <a:t>chặt</a:t>
            </a:r>
            <a:r>
              <a:rPr lang="en-US" sz="3600" dirty="0">
                <a:solidFill>
                  <a:srgbClr val="000000"/>
                </a:solidFill>
                <a:latin typeface="Roboto Condensed"/>
              </a:rPr>
              <a:t> </a:t>
            </a:r>
            <a:r>
              <a:rPr lang="en-US" sz="3600" dirty="0" err="1">
                <a:solidFill>
                  <a:srgbClr val="000000"/>
                </a:solidFill>
                <a:latin typeface="Roboto Condensed"/>
              </a:rPr>
              <a:t>chẽ</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cốt</a:t>
            </a:r>
            <a:r>
              <a:rPr lang="en-US" sz="3600" dirty="0">
                <a:solidFill>
                  <a:srgbClr val="000000"/>
                </a:solidFill>
                <a:latin typeface="Roboto Condensed"/>
              </a:rPr>
              <a:t> </a:t>
            </a:r>
            <a:r>
              <a:rPr lang="en-US" sz="3600" dirty="0" err="1">
                <a:solidFill>
                  <a:srgbClr val="000000"/>
                </a:solidFill>
                <a:latin typeface="Roboto Condensed"/>
              </a:rPr>
              <a:t>truyện</a:t>
            </a:r>
            <a:r>
              <a:rPr lang="en-US" sz="3600" dirty="0">
                <a:solidFill>
                  <a:srgbClr val="000000"/>
                </a:solidFill>
                <a:latin typeface="Roboto Condensed"/>
              </a:rPr>
              <a:t> (</a:t>
            </a:r>
            <a:r>
              <a:rPr lang="en-US" sz="3600" dirty="0" err="1">
                <a:solidFill>
                  <a:srgbClr val="000000"/>
                </a:solidFill>
                <a:latin typeface="Roboto Condensed"/>
              </a:rPr>
              <a:t>sự</a:t>
            </a:r>
            <a:r>
              <a:rPr lang="en-US" sz="3600" dirty="0">
                <a:solidFill>
                  <a:srgbClr val="000000"/>
                </a:solidFill>
                <a:latin typeface="Roboto Condensed"/>
              </a:rPr>
              <a:t> </a:t>
            </a:r>
            <a:r>
              <a:rPr lang="en-US" sz="3600" dirty="0" err="1">
                <a:solidFill>
                  <a:srgbClr val="000000"/>
                </a:solidFill>
                <a:latin typeface="Roboto Condensed"/>
              </a:rPr>
              <a:t>gặp</a:t>
            </a:r>
            <a:r>
              <a:rPr lang="en-US" sz="3600" dirty="0">
                <a:solidFill>
                  <a:srgbClr val="000000"/>
                </a:solidFill>
                <a:latin typeface="Roboto Condensed"/>
              </a:rPr>
              <a:t> </a:t>
            </a:r>
            <a:r>
              <a:rPr lang="en-US" sz="3600" dirty="0" err="1">
                <a:solidFill>
                  <a:srgbClr val="000000"/>
                </a:solidFill>
                <a:latin typeface="Roboto Condensed"/>
              </a:rPr>
              <a:t>gỡ</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a:t>
            </a:r>
            <a:r>
              <a:rPr lang="en-US" sz="3600" dirty="0" err="1">
                <a:solidFill>
                  <a:srgbClr val="000000"/>
                </a:solidFill>
                <a:latin typeface="Roboto Condensed"/>
              </a:rPr>
              <a:t>những</a:t>
            </a:r>
            <a:r>
              <a:rPr lang="en-US" sz="3600" dirty="0">
                <a:solidFill>
                  <a:srgbClr val="000000"/>
                </a:solidFill>
                <a:latin typeface="Roboto Condensed"/>
              </a:rPr>
              <a:t> </a:t>
            </a:r>
            <a:r>
              <a:rPr lang="en-US" sz="3600" dirty="0" err="1">
                <a:solidFill>
                  <a:srgbClr val="000000"/>
                </a:solidFill>
                <a:latin typeface="Roboto Condensed"/>
              </a:rPr>
              <a:t>nhận</a:t>
            </a:r>
            <a:r>
              <a:rPr lang="en-US" sz="3600" dirty="0">
                <a:solidFill>
                  <a:srgbClr val="000000"/>
                </a:solidFill>
                <a:latin typeface="Roboto Condensed"/>
              </a:rPr>
              <a:t> </a:t>
            </a:r>
            <a:r>
              <a:rPr lang="en-US" sz="3600" dirty="0" err="1">
                <a:solidFill>
                  <a:srgbClr val="000000"/>
                </a:solidFill>
                <a:latin typeface="Roboto Condensed"/>
              </a:rPr>
              <a:t>thức</a:t>
            </a:r>
            <a:r>
              <a:rPr lang="en-US" sz="3600" dirty="0">
                <a:solidFill>
                  <a:srgbClr val="000000"/>
                </a:solidFill>
                <a:latin typeface="Roboto Condensed"/>
              </a:rPr>
              <a:t> </a:t>
            </a:r>
            <a:r>
              <a:rPr lang="en-US" sz="3600" dirty="0" err="1">
                <a:solidFill>
                  <a:srgbClr val="000000"/>
                </a:solidFill>
                <a:latin typeface="Roboto Condensed"/>
              </a:rPr>
              <a:t>tuổi</a:t>
            </a:r>
            <a:r>
              <a:rPr lang="en-US" sz="3600" dirty="0">
                <a:solidFill>
                  <a:srgbClr val="000000"/>
                </a:solidFill>
                <a:latin typeface="Roboto Condensed"/>
              </a:rPr>
              <a:t> </a:t>
            </a:r>
            <a:r>
              <a:rPr lang="en-US" sz="3600" dirty="0" err="1">
                <a:solidFill>
                  <a:srgbClr val="000000"/>
                </a:solidFill>
                <a:latin typeface="Roboto Condensed"/>
              </a:rPr>
              <a:t>thơ</a:t>
            </a:r>
            <a:r>
              <a:rPr lang="en-US" sz="3600" dirty="0">
                <a:solidFill>
                  <a:srgbClr val="000000"/>
                </a:solidFill>
                <a:latin typeface="Roboto Condensed"/>
              </a:rPr>
              <a:t> </a:t>
            </a:r>
            <a:r>
              <a:rPr lang="en-US" sz="3600" dirty="0" err="1">
                <a:solidFill>
                  <a:srgbClr val="000000"/>
                </a:solidFill>
                <a:latin typeface="Roboto Condensed"/>
              </a:rPr>
              <a:t>phong</a:t>
            </a:r>
            <a:r>
              <a:rPr lang="en-US" sz="3600" dirty="0">
                <a:solidFill>
                  <a:srgbClr val="000000"/>
                </a:solidFill>
                <a:latin typeface="Roboto Condensed"/>
              </a:rPr>
              <a:t> </a:t>
            </a:r>
            <a:r>
              <a:rPr lang="en-US" sz="3600" dirty="0" err="1">
                <a:solidFill>
                  <a:srgbClr val="000000"/>
                </a:solidFill>
                <a:latin typeface="Roboto Condensed"/>
              </a:rPr>
              <a:t>phú</a:t>
            </a:r>
            <a:r>
              <a:rPr lang="en-US" sz="3600" dirty="0">
                <a:solidFill>
                  <a:srgbClr val="000000"/>
                </a:solidFill>
                <a:latin typeface="Roboto Condensed"/>
              </a:rPr>
              <a:t>, </a:t>
            </a:r>
            <a:r>
              <a:rPr lang="en-US" sz="3600" dirty="0" err="1">
                <a:solidFill>
                  <a:srgbClr val="000000"/>
                </a:solidFill>
                <a:latin typeface="Roboto Condensed"/>
              </a:rPr>
              <a:t>đa</a:t>
            </a:r>
            <a:r>
              <a:rPr lang="en-US" sz="3600" dirty="0">
                <a:solidFill>
                  <a:srgbClr val="000000"/>
                </a:solidFill>
                <a:latin typeface="Roboto Condensed"/>
              </a:rPr>
              <a:t> </a:t>
            </a:r>
            <a:r>
              <a:rPr lang="en-US" sz="3600" dirty="0" err="1">
                <a:solidFill>
                  <a:srgbClr val="000000"/>
                </a:solidFill>
                <a:latin typeface="Roboto Condensed"/>
              </a:rPr>
              <a:t>dạng</a:t>
            </a:r>
            <a:r>
              <a:rPr lang="en-US" sz="3600" dirty="0">
                <a:solidFill>
                  <a:srgbClr val="000000"/>
                </a:solidFill>
                <a:latin typeface="Roboto Condensed"/>
              </a:rPr>
              <a:t>, </a:t>
            </a:r>
            <a:r>
              <a:rPr lang="en-US" sz="3600" dirty="0" err="1">
                <a:solidFill>
                  <a:srgbClr val="000000"/>
                </a:solidFill>
                <a:latin typeface="Roboto Condensed"/>
              </a:rPr>
              <a:t>khơi</a:t>
            </a:r>
            <a:r>
              <a:rPr lang="en-US" sz="3600" dirty="0">
                <a:solidFill>
                  <a:srgbClr val="000000"/>
                </a:solidFill>
                <a:latin typeface="Roboto Condensed"/>
              </a:rPr>
              <a:t> </a:t>
            </a:r>
            <a:r>
              <a:rPr lang="en-US" sz="3600" dirty="0" err="1">
                <a:solidFill>
                  <a:srgbClr val="000000"/>
                </a:solidFill>
                <a:latin typeface="Roboto Condensed"/>
              </a:rPr>
              <a:t>gợi</a:t>
            </a:r>
            <a:r>
              <a:rPr lang="en-US" sz="3600" dirty="0">
                <a:solidFill>
                  <a:srgbClr val="000000"/>
                </a:solidFill>
                <a:latin typeface="Roboto Condensed"/>
              </a:rPr>
              <a:t> </a:t>
            </a:r>
            <a:r>
              <a:rPr lang="en-US" sz="3600" dirty="0" err="1">
                <a:solidFill>
                  <a:srgbClr val="000000"/>
                </a:solidFill>
                <a:latin typeface="Roboto Condensed"/>
              </a:rPr>
              <a:t>phần</a:t>
            </a:r>
            <a:r>
              <a:rPr lang="en-US" sz="3600" dirty="0">
                <a:solidFill>
                  <a:srgbClr val="000000"/>
                </a:solidFill>
                <a:latin typeface="Roboto Condensed"/>
              </a:rPr>
              <a:t> </a:t>
            </a:r>
            <a:r>
              <a:rPr lang="en-US" sz="3600" dirty="0" err="1">
                <a:solidFill>
                  <a:srgbClr val="000000"/>
                </a:solidFill>
                <a:latin typeface="Roboto Condensed"/>
              </a:rPr>
              <a:t>hồn</a:t>
            </a:r>
            <a:r>
              <a:rPr lang="en-US" sz="3600" dirty="0">
                <a:solidFill>
                  <a:srgbClr val="000000"/>
                </a:solidFill>
                <a:latin typeface="Roboto Condensed"/>
              </a:rPr>
              <a:t> </a:t>
            </a:r>
            <a:r>
              <a:rPr lang="en-US" sz="3600" dirty="0" err="1">
                <a:solidFill>
                  <a:srgbClr val="000000"/>
                </a:solidFill>
                <a:latin typeface="Roboto Condensed"/>
              </a:rPr>
              <a:t>nhiên</a:t>
            </a:r>
            <a:r>
              <a:rPr lang="en-US" sz="3600" dirty="0">
                <a:solidFill>
                  <a:srgbClr val="000000"/>
                </a:solidFill>
                <a:latin typeface="Roboto Condensed"/>
              </a:rPr>
              <a:t>, </a:t>
            </a:r>
            <a:r>
              <a:rPr lang="en-US" sz="3600" dirty="0" err="1">
                <a:solidFill>
                  <a:srgbClr val="000000"/>
                </a:solidFill>
                <a:latin typeface="Roboto Condensed"/>
              </a:rPr>
              <a:t>tươi</a:t>
            </a:r>
            <a:r>
              <a:rPr lang="en-US" sz="3600" dirty="0">
                <a:solidFill>
                  <a:srgbClr val="000000"/>
                </a:solidFill>
                <a:latin typeface="Roboto Condensed"/>
              </a:rPr>
              <a:t> </a:t>
            </a:r>
            <a:r>
              <a:rPr lang="en-US" sz="3600" dirty="0" err="1">
                <a:solidFill>
                  <a:srgbClr val="000000"/>
                </a:solidFill>
                <a:latin typeface="Roboto Condensed"/>
              </a:rPr>
              <a:t>tắn</a:t>
            </a:r>
            <a:r>
              <a:rPr lang="en-US" sz="3600" dirty="0">
                <a:solidFill>
                  <a:srgbClr val="000000"/>
                </a:solidFill>
                <a:latin typeface="Roboto Condensed"/>
              </a:rPr>
              <a:t>, </a:t>
            </a:r>
            <a:r>
              <a:rPr lang="en-US" sz="3600" dirty="0" err="1">
                <a:solidFill>
                  <a:srgbClr val="000000"/>
                </a:solidFill>
                <a:latin typeface="Roboto Condensed"/>
              </a:rPr>
              <a:t>vô</a:t>
            </a:r>
            <a:r>
              <a:rPr lang="en-US" sz="3600" dirty="0">
                <a:solidFill>
                  <a:srgbClr val="000000"/>
                </a:solidFill>
                <a:latin typeface="Roboto Condensed"/>
              </a:rPr>
              <a:t> </a:t>
            </a:r>
            <a:r>
              <a:rPr lang="en-US" sz="3600" dirty="0" err="1">
                <a:solidFill>
                  <a:srgbClr val="000000"/>
                </a:solidFill>
                <a:latin typeface="Roboto Condensed"/>
              </a:rPr>
              <a:t>tư</a:t>
            </a:r>
            <a:r>
              <a:rPr lang="en-US" sz="3600" dirty="0">
                <a:solidFill>
                  <a:srgbClr val="000000"/>
                </a:solidFill>
                <a:latin typeface="Roboto Condensed"/>
              </a:rPr>
              <a:t> </a:t>
            </a:r>
            <a:r>
              <a:rPr lang="en-US" sz="3600" dirty="0" err="1">
                <a:solidFill>
                  <a:srgbClr val="000000"/>
                </a:solidFill>
                <a:latin typeface="Roboto Condensed"/>
              </a:rPr>
              <a:t>ngỡ</a:t>
            </a:r>
            <a:r>
              <a:rPr lang="en-US" sz="3600" dirty="0">
                <a:solidFill>
                  <a:srgbClr val="000000"/>
                </a:solidFill>
                <a:latin typeface="Roboto Condensed"/>
              </a:rPr>
              <a:t> </a:t>
            </a:r>
            <a:r>
              <a:rPr lang="en-US" sz="3600" dirty="0" err="1">
                <a:solidFill>
                  <a:srgbClr val="000000"/>
                </a:solidFill>
                <a:latin typeface="Roboto Condensed"/>
              </a:rPr>
              <a:t>đã</a:t>
            </a:r>
            <a:r>
              <a:rPr lang="en-US" sz="3600" dirty="0">
                <a:solidFill>
                  <a:srgbClr val="000000"/>
                </a:solidFill>
                <a:latin typeface="Roboto Condensed"/>
              </a:rPr>
              <a:t> </a:t>
            </a:r>
            <a:r>
              <a:rPr lang="en-US" sz="3600" dirty="0" err="1">
                <a:solidFill>
                  <a:srgbClr val="000000"/>
                </a:solidFill>
                <a:latin typeface="Roboto Condensed"/>
              </a:rPr>
              <a:t>bị</a:t>
            </a:r>
            <a:r>
              <a:rPr lang="en-US" sz="3600" dirty="0">
                <a:solidFill>
                  <a:srgbClr val="000000"/>
                </a:solidFill>
                <a:latin typeface="Roboto Condensed"/>
              </a:rPr>
              <a:t> </a:t>
            </a:r>
            <a:r>
              <a:rPr lang="en-US" sz="3600" dirty="0" err="1">
                <a:solidFill>
                  <a:srgbClr val="000000"/>
                </a:solidFill>
                <a:latin typeface="Roboto Condensed"/>
              </a:rPr>
              <a:t>vùi</a:t>
            </a:r>
            <a:r>
              <a:rPr lang="en-US" sz="3600" dirty="0">
                <a:solidFill>
                  <a:srgbClr val="000000"/>
                </a:solidFill>
                <a:latin typeface="Roboto Condensed"/>
              </a:rPr>
              <a:t> </a:t>
            </a:r>
            <a:r>
              <a:rPr lang="en-US" sz="3600" dirty="0" err="1">
                <a:solidFill>
                  <a:srgbClr val="000000"/>
                </a:solidFill>
                <a:latin typeface="Roboto Condensed"/>
              </a:rPr>
              <a:t>lấp</a:t>
            </a:r>
            <a:r>
              <a:rPr lang="en-US" sz="3600" dirty="0">
                <a:solidFill>
                  <a:srgbClr val="000000"/>
                </a:solidFill>
                <a:latin typeface="Roboto Condensed"/>
              </a:rPr>
              <a:t> </a:t>
            </a:r>
            <a:r>
              <a:rPr lang="en-US" sz="3600" dirty="0" err="1">
                <a:solidFill>
                  <a:srgbClr val="000000"/>
                </a:solidFill>
                <a:latin typeface="Roboto Condensed"/>
              </a:rPr>
              <a:t>theo</a:t>
            </a:r>
            <a:r>
              <a:rPr lang="en-US" sz="3600" dirty="0">
                <a:solidFill>
                  <a:srgbClr val="000000"/>
                </a:solidFill>
                <a:latin typeface="Roboto Condensed"/>
              </a:rPr>
              <a:t> </a:t>
            </a:r>
            <a:r>
              <a:rPr lang="en-US" sz="3600" dirty="0" err="1">
                <a:solidFill>
                  <a:srgbClr val="000000"/>
                </a:solidFill>
                <a:latin typeface="Roboto Condensed"/>
              </a:rPr>
              <a:t>thời</a:t>
            </a:r>
            <a:r>
              <a:rPr lang="en-US" sz="3600" dirty="0">
                <a:solidFill>
                  <a:srgbClr val="000000"/>
                </a:solidFill>
                <a:latin typeface="Roboto Condensed"/>
              </a:rPr>
              <a:t> </a:t>
            </a:r>
            <a:r>
              <a:rPr lang="en-US" sz="3600" dirty="0" err="1">
                <a:solidFill>
                  <a:srgbClr val="000000"/>
                </a:solidFill>
                <a:latin typeface="Roboto Condensed"/>
              </a:rPr>
              <a:t>gian</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nhân</a:t>
            </a:r>
            <a:r>
              <a:rPr lang="en-US" sz="3600" dirty="0">
                <a:solidFill>
                  <a:srgbClr val="000000"/>
                </a:solidFill>
                <a:latin typeface="Roboto Condensed"/>
              </a:rPr>
              <a:t> </a:t>
            </a:r>
            <a:r>
              <a:rPr lang="en-US" sz="3600" dirty="0" err="1">
                <a:solidFill>
                  <a:srgbClr val="000000"/>
                </a:solidFill>
                <a:latin typeface="Roboto Condensed"/>
              </a:rPr>
              <a:t>vật</a:t>
            </a:r>
            <a:r>
              <a:rPr lang="en-US" sz="3600" dirty="0">
                <a:solidFill>
                  <a:srgbClr val="000000"/>
                </a:solidFill>
                <a:latin typeface="Roboto Condensed"/>
              </a:rPr>
              <a:t> </a:t>
            </a:r>
            <a:r>
              <a:rPr lang="en-US" sz="3600" dirty="0" err="1">
                <a:solidFill>
                  <a:srgbClr val="000000"/>
                </a:solidFill>
                <a:latin typeface="Roboto Condensed"/>
              </a:rPr>
              <a:t>tôi</a:t>
            </a:r>
            <a:r>
              <a:rPr lang="en-US" sz="3600" dirty="0">
                <a:solidFill>
                  <a:srgbClr val="000000"/>
                </a:solidFill>
                <a:latin typeface="Roboto Condensed"/>
              </a:rPr>
              <a:t>).</a:t>
            </a:r>
          </a:p>
          <a:p>
            <a:pPr marL="777240" lvl="1" indent="-388620" algn="just">
              <a:lnSpc>
                <a:spcPts val="5040"/>
              </a:lnSpc>
              <a:buFont typeface="Arial"/>
              <a:buChar char="•"/>
            </a:pPr>
            <a:r>
              <a:rPr lang="en-US" sz="3600" dirty="0" err="1">
                <a:solidFill>
                  <a:srgbClr val="000000"/>
                </a:solidFill>
                <a:latin typeface="Roboto Condensed"/>
              </a:rPr>
              <a:t>Làm</a:t>
            </a:r>
            <a:r>
              <a:rPr lang="en-US" sz="3600" dirty="0">
                <a:solidFill>
                  <a:srgbClr val="000000"/>
                </a:solidFill>
                <a:latin typeface="Roboto Condensed"/>
              </a:rPr>
              <a:t> </a:t>
            </a:r>
            <a:r>
              <a:rPr lang="en-US" sz="3600" dirty="0" err="1">
                <a:solidFill>
                  <a:srgbClr val="000000"/>
                </a:solidFill>
                <a:latin typeface="Roboto Condensed"/>
              </a:rPr>
              <a:t>sáng</a:t>
            </a:r>
            <a:r>
              <a:rPr lang="en-US" sz="3600" dirty="0">
                <a:solidFill>
                  <a:srgbClr val="000000"/>
                </a:solidFill>
                <a:latin typeface="Roboto Condensed"/>
              </a:rPr>
              <a:t> </a:t>
            </a:r>
            <a:r>
              <a:rPr lang="en-US" sz="3600" dirty="0" err="1">
                <a:solidFill>
                  <a:srgbClr val="000000"/>
                </a:solidFill>
                <a:latin typeface="Roboto Condensed"/>
              </a:rPr>
              <a:t>tỏ</a:t>
            </a:r>
            <a:r>
              <a:rPr lang="en-US" sz="3600" dirty="0">
                <a:solidFill>
                  <a:srgbClr val="000000"/>
                </a:solidFill>
                <a:latin typeface="Roboto Condensed"/>
              </a:rPr>
              <a:t> </a:t>
            </a:r>
            <a:r>
              <a:rPr lang="en-US" sz="3600" dirty="0" err="1">
                <a:solidFill>
                  <a:srgbClr val="000000"/>
                </a:solidFill>
                <a:latin typeface="Roboto Condensed"/>
              </a:rPr>
              <a:t>vai</a:t>
            </a:r>
            <a:r>
              <a:rPr lang="en-US" sz="3600" dirty="0">
                <a:solidFill>
                  <a:srgbClr val="000000"/>
                </a:solidFill>
                <a:latin typeface="Roboto Condensed"/>
              </a:rPr>
              <a:t> </a:t>
            </a:r>
            <a:r>
              <a:rPr lang="en-US" sz="3600" dirty="0" err="1">
                <a:solidFill>
                  <a:srgbClr val="000000"/>
                </a:solidFill>
                <a:latin typeface="Roboto Condensed"/>
              </a:rPr>
              <a:t>trò</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a:t>
            </a:r>
            <a:r>
              <a:rPr lang="en-US" sz="3600" dirty="0" err="1">
                <a:solidFill>
                  <a:srgbClr val="000000"/>
                </a:solidFill>
                <a:latin typeface="Roboto Condensed"/>
              </a:rPr>
              <a:t>nhân</a:t>
            </a:r>
            <a:r>
              <a:rPr lang="en-US" sz="3600" dirty="0">
                <a:solidFill>
                  <a:srgbClr val="000000"/>
                </a:solidFill>
                <a:latin typeface="Roboto Condensed"/>
              </a:rPr>
              <a:t> </a:t>
            </a:r>
            <a:r>
              <a:rPr lang="en-US" sz="3600" dirty="0" err="1">
                <a:solidFill>
                  <a:srgbClr val="000000"/>
                </a:solidFill>
                <a:latin typeface="Roboto Condensed"/>
              </a:rPr>
              <a:t>vật</a:t>
            </a:r>
            <a:r>
              <a:rPr lang="en-US" sz="3600" dirty="0">
                <a:solidFill>
                  <a:srgbClr val="000000"/>
                </a:solidFill>
                <a:latin typeface="Roboto Condensed"/>
              </a:rPr>
              <a:t> </a:t>
            </a:r>
            <a:r>
              <a:rPr lang="en-US" sz="3600" dirty="0" err="1">
                <a:solidFill>
                  <a:srgbClr val="000000"/>
                </a:solidFill>
                <a:latin typeface="Roboto Condensed"/>
              </a:rPr>
              <a:t>hoàng</a:t>
            </a:r>
            <a:r>
              <a:rPr lang="en-US" sz="3600" dirty="0">
                <a:solidFill>
                  <a:srgbClr val="000000"/>
                </a:solidFill>
                <a:latin typeface="Roboto Condensed"/>
              </a:rPr>
              <a:t> </a:t>
            </a:r>
            <a:r>
              <a:rPr lang="en-US" sz="3600" dirty="0" err="1">
                <a:solidFill>
                  <a:srgbClr val="000000"/>
                </a:solidFill>
                <a:latin typeface="Roboto Condensed"/>
              </a:rPr>
              <a:t>tử</a:t>
            </a:r>
            <a:r>
              <a:rPr lang="en-US" sz="3600" dirty="0">
                <a:solidFill>
                  <a:srgbClr val="000000"/>
                </a:solidFill>
                <a:latin typeface="Roboto Condensed"/>
              </a:rPr>
              <a:t> </a:t>
            </a:r>
            <a:r>
              <a:rPr lang="en-US" sz="3600" dirty="0" err="1">
                <a:solidFill>
                  <a:srgbClr val="000000"/>
                </a:solidFill>
                <a:latin typeface="Roboto Condensed"/>
              </a:rPr>
              <a:t>bé</a:t>
            </a:r>
            <a:r>
              <a:rPr lang="en-US" sz="3600" dirty="0">
                <a:solidFill>
                  <a:srgbClr val="000000"/>
                </a:solidFill>
                <a:latin typeface="Roboto Condensed"/>
              </a:rPr>
              <a:t> (</a:t>
            </a:r>
            <a:r>
              <a:rPr lang="en-US" sz="3600" dirty="0" err="1">
                <a:solidFill>
                  <a:srgbClr val="000000"/>
                </a:solidFill>
                <a:latin typeface="Roboto Condensed"/>
              </a:rPr>
              <a:t>là</a:t>
            </a:r>
            <a:r>
              <a:rPr lang="en-US" sz="3600" dirty="0">
                <a:solidFill>
                  <a:srgbClr val="000000"/>
                </a:solidFill>
                <a:latin typeface="Roboto Condensed"/>
              </a:rPr>
              <a:t> </a:t>
            </a:r>
            <a:r>
              <a:rPr lang="en-US" sz="3600" dirty="0" err="1">
                <a:solidFill>
                  <a:srgbClr val="000000"/>
                </a:solidFill>
                <a:latin typeface="Roboto Condensed"/>
              </a:rPr>
              <a:t>một</a:t>
            </a:r>
            <a:r>
              <a:rPr lang="en-US" sz="3600" dirty="0">
                <a:solidFill>
                  <a:srgbClr val="000000"/>
                </a:solidFill>
                <a:latin typeface="Roboto Condensed"/>
              </a:rPr>
              <a:t> </a:t>
            </a:r>
            <a:r>
              <a:rPr lang="en-US" sz="3600" dirty="0" err="1">
                <a:solidFill>
                  <a:srgbClr val="000000"/>
                </a:solidFill>
                <a:latin typeface="Roboto Condensed"/>
              </a:rPr>
              <a:t>người</a:t>
            </a:r>
            <a:r>
              <a:rPr lang="en-US" sz="3600" dirty="0">
                <a:solidFill>
                  <a:srgbClr val="000000"/>
                </a:solidFill>
                <a:latin typeface="Roboto Condensed"/>
              </a:rPr>
              <a:t> tri </a:t>
            </a:r>
            <a:r>
              <a:rPr lang="en-US" sz="3600" dirty="0" err="1">
                <a:solidFill>
                  <a:srgbClr val="000000"/>
                </a:solidFill>
                <a:latin typeface="Roboto Condensed"/>
              </a:rPr>
              <a:t>kỉ</a:t>
            </a:r>
            <a:r>
              <a:rPr lang="en-US" sz="3600" dirty="0">
                <a:solidFill>
                  <a:srgbClr val="000000"/>
                </a:solidFill>
                <a:latin typeface="Roboto Condensed"/>
              </a:rPr>
              <a:t> </a:t>
            </a:r>
            <a:r>
              <a:rPr lang="en-US" sz="3600" dirty="0" err="1">
                <a:solidFill>
                  <a:srgbClr val="000000"/>
                </a:solidFill>
                <a:latin typeface="Roboto Condensed"/>
              </a:rPr>
              <a:t>đáng</a:t>
            </a:r>
            <a:r>
              <a:rPr lang="en-US" sz="3600" dirty="0">
                <a:solidFill>
                  <a:srgbClr val="000000"/>
                </a:solidFill>
                <a:latin typeface="Roboto Condensed"/>
              </a:rPr>
              <a:t> </a:t>
            </a:r>
            <a:r>
              <a:rPr lang="en-US" sz="3600" dirty="0" err="1">
                <a:solidFill>
                  <a:srgbClr val="000000"/>
                </a:solidFill>
                <a:latin typeface="Roboto Condensed"/>
              </a:rPr>
              <a:t>quý</a:t>
            </a:r>
            <a:r>
              <a:rPr lang="en-US" sz="3600" dirty="0">
                <a:solidFill>
                  <a:srgbClr val="000000"/>
                </a:solidFill>
                <a:latin typeface="Roboto Condensed"/>
              </a:rPr>
              <a:t> </a:t>
            </a:r>
            <a:r>
              <a:rPr lang="en-US" sz="3600" dirty="0" err="1">
                <a:solidFill>
                  <a:srgbClr val="000000"/>
                </a:solidFill>
                <a:latin typeface="Roboto Condensed"/>
              </a:rPr>
              <a:t>mà</a:t>
            </a:r>
            <a:r>
              <a:rPr lang="en-US" sz="3600" dirty="0">
                <a:solidFill>
                  <a:srgbClr val="000000"/>
                </a:solidFill>
                <a:latin typeface="Roboto Condensed"/>
              </a:rPr>
              <a:t> </a:t>
            </a:r>
            <a:r>
              <a:rPr lang="en-US" sz="3600" dirty="0" err="1">
                <a:solidFill>
                  <a:srgbClr val="000000"/>
                </a:solidFill>
                <a:latin typeface="Roboto Condensed"/>
              </a:rPr>
              <a:t>nhân</a:t>
            </a:r>
            <a:r>
              <a:rPr lang="en-US" sz="3600" dirty="0">
                <a:solidFill>
                  <a:srgbClr val="000000"/>
                </a:solidFill>
                <a:latin typeface="Roboto Condensed"/>
              </a:rPr>
              <a:t> </a:t>
            </a:r>
            <a:r>
              <a:rPr lang="en-US" sz="3600" dirty="0" err="1">
                <a:solidFill>
                  <a:srgbClr val="000000"/>
                </a:solidFill>
                <a:latin typeface="Roboto Condensed"/>
              </a:rPr>
              <a:t>vật</a:t>
            </a:r>
            <a:r>
              <a:rPr lang="en-US" sz="3600" dirty="0">
                <a:solidFill>
                  <a:srgbClr val="000000"/>
                </a:solidFill>
                <a:latin typeface="Roboto Condensed"/>
              </a:rPr>
              <a:t> </a:t>
            </a:r>
            <a:r>
              <a:rPr lang="en-US" sz="3600" dirty="0" err="1">
                <a:solidFill>
                  <a:srgbClr val="000000"/>
                </a:solidFill>
                <a:latin typeface="Roboto Condensed"/>
              </a:rPr>
              <a:t>tôi</a:t>
            </a:r>
            <a:r>
              <a:rPr lang="en-US" sz="3600" dirty="0">
                <a:solidFill>
                  <a:srgbClr val="000000"/>
                </a:solidFill>
                <a:latin typeface="Roboto Condensed"/>
              </a:rPr>
              <a:t> </a:t>
            </a:r>
            <a:r>
              <a:rPr lang="en-US" sz="3600" dirty="0" err="1">
                <a:solidFill>
                  <a:srgbClr val="000000"/>
                </a:solidFill>
                <a:latin typeface="Roboto Condensed"/>
              </a:rPr>
              <a:t>bất</a:t>
            </a:r>
            <a:r>
              <a:rPr lang="en-US" sz="3600" dirty="0">
                <a:solidFill>
                  <a:srgbClr val="000000"/>
                </a:solidFill>
                <a:latin typeface="Roboto Condensed"/>
              </a:rPr>
              <a:t> </a:t>
            </a:r>
            <a:r>
              <a:rPr lang="en-US" sz="3600" dirty="0" err="1">
                <a:solidFill>
                  <a:srgbClr val="000000"/>
                </a:solidFill>
                <a:latin typeface="Roboto Condensed"/>
              </a:rPr>
              <a:t>ngờ</a:t>
            </a:r>
            <a:r>
              <a:rPr lang="en-US" sz="3600" dirty="0">
                <a:solidFill>
                  <a:srgbClr val="000000"/>
                </a:solidFill>
                <a:latin typeface="Roboto Condensed"/>
              </a:rPr>
              <a:t> </a:t>
            </a:r>
            <a:r>
              <a:rPr lang="en-US" sz="3600" dirty="0" err="1">
                <a:solidFill>
                  <a:srgbClr val="000000"/>
                </a:solidFill>
                <a:latin typeface="Roboto Condensed"/>
              </a:rPr>
              <a:t>có</a:t>
            </a:r>
            <a:r>
              <a:rPr lang="en-US" sz="3600" dirty="0">
                <a:solidFill>
                  <a:srgbClr val="000000"/>
                </a:solidFill>
                <a:latin typeface="Roboto Condensed"/>
              </a:rPr>
              <a:t> </a:t>
            </a:r>
            <a:r>
              <a:rPr lang="en-US" sz="3600" dirty="0" err="1">
                <a:solidFill>
                  <a:srgbClr val="000000"/>
                </a:solidFill>
                <a:latin typeface="Roboto Condensed"/>
              </a:rPr>
              <a:t>được</a:t>
            </a:r>
            <a:r>
              <a:rPr lang="en-US" sz="3600" dirty="0">
                <a:solidFill>
                  <a:srgbClr val="000000"/>
                </a:solidFill>
                <a:latin typeface="Roboto Condensed"/>
              </a:rPr>
              <a:t>, </a:t>
            </a:r>
            <a:r>
              <a:rPr lang="en-US" sz="3600" dirty="0" err="1">
                <a:solidFill>
                  <a:srgbClr val="000000"/>
                </a:solidFill>
                <a:latin typeface="Roboto Condensed"/>
              </a:rPr>
              <a:t>nhắc</a:t>
            </a:r>
            <a:r>
              <a:rPr lang="en-US" sz="3600" dirty="0">
                <a:solidFill>
                  <a:srgbClr val="000000"/>
                </a:solidFill>
                <a:latin typeface="Roboto Condensed"/>
              </a:rPr>
              <a:t> </a:t>
            </a:r>
            <a:r>
              <a:rPr lang="en-US" sz="3600" dirty="0" err="1">
                <a:solidFill>
                  <a:srgbClr val="000000"/>
                </a:solidFill>
                <a:latin typeface="Roboto Condensed"/>
              </a:rPr>
              <a:t>anh</a:t>
            </a:r>
            <a:r>
              <a:rPr lang="en-US" sz="3600" dirty="0">
                <a:solidFill>
                  <a:srgbClr val="000000"/>
                </a:solidFill>
                <a:latin typeface="Roboto Condensed"/>
              </a:rPr>
              <a:t> </a:t>
            </a:r>
            <a:r>
              <a:rPr lang="en-US" sz="3600" dirty="0" err="1">
                <a:solidFill>
                  <a:srgbClr val="000000"/>
                </a:solidFill>
                <a:latin typeface="Roboto Condensed"/>
              </a:rPr>
              <a:t>và</a:t>
            </a:r>
            <a:r>
              <a:rPr lang="en-US" sz="3600" dirty="0">
                <a:solidFill>
                  <a:srgbClr val="000000"/>
                </a:solidFill>
                <a:latin typeface="Roboto Condensed"/>
              </a:rPr>
              <a:t> </a:t>
            </a:r>
            <a:r>
              <a:rPr lang="en-US" sz="3600" dirty="0" err="1">
                <a:solidFill>
                  <a:srgbClr val="000000"/>
                </a:solidFill>
                <a:latin typeface="Roboto Condensed"/>
              </a:rPr>
              <a:t>cả</a:t>
            </a:r>
            <a:r>
              <a:rPr lang="en-US" sz="3600" dirty="0">
                <a:solidFill>
                  <a:srgbClr val="000000"/>
                </a:solidFill>
                <a:latin typeface="Roboto Condensed"/>
              </a:rPr>
              <a:t> </a:t>
            </a:r>
            <a:r>
              <a:rPr lang="en-US" sz="3600" dirty="0" err="1">
                <a:solidFill>
                  <a:srgbClr val="000000"/>
                </a:solidFill>
                <a:latin typeface="Roboto Condensed"/>
              </a:rPr>
              <a:t>người</a:t>
            </a:r>
            <a:r>
              <a:rPr lang="en-US" sz="3600" dirty="0">
                <a:solidFill>
                  <a:srgbClr val="000000"/>
                </a:solidFill>
                <a:latin typeface="Roboto Condensed"/>
              </a:rPr>
              <a:t> </a:t>
            </a:r>
            <a:r>
              <a:rPr lang="en-US" sz="3600" dirty="0" err="1">
                <a:solidFill>
                  <a:srgbClr val="000000"/>
                </a:solidFill>
                <a:latin typeface="Roboto Condensed"/>
              </a:rPr>
              <a:t>đọc</a:t>
            </a:r>
            <a:r>
              <a:rPr lang="en-US" sz="3600" dirty="0">
                <a:solidFill>
                  <a:srgbClr val="000000"/>
                </a:solidFill>
                <a:latin typeface="Roboto Condensed"/>
              </a:rPr>
              <a:t> </a:t>
            </a:r>
            <a:r>
              <a:rPr lang="en-US" sz="3600" dirty="0" err="1">
                <a:solidFill>
                  <a:srgbClr val="000000"/>
                </a:solidFill>
                <a:latin typeface="Roboto Condensed"/>
              </a:rPr>
              <a:t>về</a:t>
            </a:r>
            <a:r>
              <a:rPr lang="en-US" sz="3600" dirty="0">
                <a:solidFill>
                  <a:srgbClr val="000000"/>
                </a:solidFill>
                <a:latin typeface="Roboto Condensed"/>
              </a:rPr>
              <a:t> </a:t>
            </a:r>
            <a:r>
              <a:rPr lang="en-US" sz="3600" dirty="0" err="1">
                <a:solidFill>
                  <a:srgbClr val="000000"/>
                </a:solidFill>
                <a:latin typeface="Roboto Condensed"/>
              </a:rPr>
              <a:t>giá</a:t>
            </a:r>
            <a:r>
              <a:rPr lang="en-US" sz="3600" dirty="0">
                <a:solidFill>
                  <a:srgbClr val="000000"/>
                </a:solidFill>
                <a:latin typeface="Roboto Condensed"/>
              </a:rPr>
              <a:t> </a:t>
            </a:r>
            <a:r>
              <a:rPr lang="en-US" sz="3600" dirty="0" err="1">
                <a:solidFill>
                  <a:srgbClr val="000000"/>
                </a:solidFill>
                <a:latin typeface="Roboto Condensed"/>
              </a:rPr>
              <a:t>trị</a:t>
            </a:r>
            <a:r>
              <a:rPr lang="en-US" sz="3600" dirty="0">
                <a:solidFill>
                  <a:srgbClr val="000000"/>
                </a:solidFill>
                <a:latin typeface="Roboto Condensed"/>
              </a:rPr>
              <a:t> </a:t>
            </a:r>
            <a:r>
              <a:rPr lang="en-US" sz="3600" dirty="0" err="1">
                <a:solidFill>
                  <a:srgbClr val="000000"/>
                </a:solidFill>
                <a:latin typeface="Roboto Condensed"/>
              </a:rPr>
              <a:t>khôn</a:t>
            </a:r>
            <a:r>
              <a:rPr lang="en-US" sz="3600" dirty="0">
                <a:solidFill>
                  <a:srgbClr val="000000"/>
                </a:solidFill>
                <a:latin typeface="Roboto Condensed"/>
              </a:rPr>
              <a:t> </a:t>
            </a:r>
            <a:r>
              <a:rPr lang="en-US" sz="3600" dirty="0" err="1">
                <a:solidFill>
                  <a:srgbClr val="000000"/>
                </a:solidFill>
                <a:latin typeface="Roboto Condensed"/>
              </a:rPr>
              <a:t>cùng</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a:t>
            </a:r>
            <a:r>
              <a:rPr lang="en-US" sz="3600" dirty="0" err="1">
                <a:solidFill>
                  <a:srgbClr val="000000"/>
                </a:solidFill>
                <a:latin typeface="Roboto Condensed"/>
              </a:rPr>
              <a:t>trí</a:t>
            </a:r>
            <a:r>
              <a:rPr lang="en-US" sz="3600" dirty="0">
                <a:solidFill>
                  <a:srgbClr val="000000"/>
                </a:solidFill>
                <a:latin typeface="Roboto Condensed"/>
              </a:rPr>
              <a:t> </a:t>
            </a:r>
            <a:r>
              <a:rPr lang="en-US" sz="3600" dirty="0" err="1">
                <a:solidFill>
                  <a:srgbClr val="000000"/>
                </a:solidFill>
                <a:latin typeface="Roboto Condensed"/>
              </a:rPr>
              <a:t>tưởng</a:t>
            </a:r>
            <a:r>
              <a:rPr lang="en-US" sz="3600" dirty="0">
                <a:solidFill>
                  <a:srgbClr val="000000"/>
                </a:solidFill>
                <a:latin typeface="Roboto Condensed"/>
              </a:rPr>
              <a:t> </a:t>
            </a:r>
            <a:r>
              <a:rPr lang="en-US" sz="3600" dirty="0" err="1">
                <a:solidFill>
                  <a:srgbClr val="000000"/>
                </a:solidFill>
                <a:latin typeface="Roboto Condensed"/>
              </a:rPr>
              <a:t>tượng</a:t>
            </a:r>
            <a:r>
              <a:rPr lang="en-US" sz="3600" dirty="0">
                <a:solidFill>
                  <a:srgbClr val="000000"/>
                </a:solidFill>
                <a:latin typeface="Roboto Condensed"/>
              </a:rPr>
              <a:t> </a:t>
            </a:r>
            <a:r>
              <a:rPr lang="en-US" sz="3600" dirty="0" err="1">
                <a:solidFill>
                  <a:srgbClr val="000000"/>
                </a:solidFill>
                <a:latin typeface="Roboto Condensed"/>
              </a:rPr>
              <a:t>trong</a:t>
            </a:r>
            <a:r>
              <a:rPr lang="en-US" sz="3600" dirty="0">
                <a:solidFill>
                  <a:srgbClr val="000000"/>
                </a:solidFill>
                <a:latin typeface="Roboto Condensed"/>
              </a:rPr>
              <a:t> </a:t>
            </a:r>
            <a:r>
              <a:rPr lang="en-US" sz="3600" dirty="0" err="1">
                <a:solidFill>
                  <a:srgbClr val="000000"/>
                </a:solidFill>
                <a:latin typeface="Roboto Condensed"/>
              </a:rPr>
              <a:t>thế</a:t>
            </a:r>
            <a:r>
              <a:rPr lang="en-US" sz="3600" dirty="0">
                <a:solidFill>
                  <a:srgbClr val="000000"/>
                </a:solidFill>
                <a:latin typeface="Roboto Condensed"/>
              </a:rPr>
              <a:t> </a:t>
            </a:r>
            <a:r>
              <a:rPr lang="en-US" sz="3600" dirty="0" err="1">
                <a:solidFill>
                  <a:srgbClr val="000000"/>
                </a:solidFill>
                <a:latin typeface="Roboto Condensed"/>
              </a:rPr>
              <a:t>giới</a:t>
            </a:r>
            <a:r>
              <a:rPr lang="en-US" sz="3600" dirty="0">
                <a:solidFill>
                  <a:srgbClr val="000000"/>
                </a:solidFill>
                <a:latin typeface="Roboto Condensed"/>
              </a:rPr>
              <a:t> </a:t>
            </a:r>
            <a:r>
              <a:rPr lang="en-US" sz="3600" dirty="0" err="1">
                <a:solidFill>
                  <a:srgbClr val="000000"/>
                </a:solidFill>
                <a:latin typeface="Roboto Condensed"/>
              </a:rPr>
              <a:t>tuổi</a:t>
            </a:r>
            <a:r>
              <a:rPr lang="en-US" sz="3600" dirty="0">
                <a:solidFill>
                  <a:srgbClr val="000000"/>
                </a:solidFill>
                <a:latin typeface="Roboto Condensed"/>
              </a:rPr>
              <a:t> </a:t>
            </a:r>
            <a:r>
              <a:rPr lang="en-US" sz="3600" dirty="0" err="1">
                <a:solidFill>
                  <a:srgbClr val="000000"/>
                </a:solidFill>
                <a:latin typeface="Roboto Condensed"/>
              </a:rPr>
              <a:t>thơ</a:t>
            </a:r>
            <a:r>
              <a:rPr lang="en-US" sz="3600" dirty="0">
                <a:solidFill>
                  <a:srgbClr val="000000"/>
                </a:solidFill>
                <a:latin typeface="Roboto Condensed"/>
              </a:rPr>
              <a:t>).</a:t>
            </a:r>
          </a:p>
          <a:p>
            <a:pPr marL="777240" lvl="1" indent="-388620" algn="just">
              <a:lnSpc>
                <a:spcPts val="5040"/>
              </a:lnSpc>
              <a:buFont typeface="Arial"/>
              <a:buChar char="•"/>
            </a:pPr>
            <a:r>
              <a:rPr lang="en-US" sz="3600" dirty="0" err="1">
                <a:solidFill>
                  <a:srgbClr val="000000"/>
                </a:solidFill>
                <a:latin typeface="Roboto Condensed"/>
              </a:rPr>
              <a:t>Góp</a:t>
            </a:r>
            <a:r>
              <a:rPr lang="en-US" sz="3600" dirty="0">
                <a:solidFill>
                  <a:srgbClr val="000000"/>
                </a:solidFill>
                <a:latin typeface="Roboto Condensed"/>
              </a:rPr>
              <a:t> </a:t>
            </a:r>
            <a:r>
              <a:rPr lang="en-US" sz="3600" dirty="0" err="1">
                <a:solidFill>
                  <a:srgbClr val="000000"/>
                </a:solidFill>
                <a:latin typeface="Roboto Condensed"/>
              </a:rPr>
              <a:t>phần</a:t>
            </a:r>
            <a:r>
              <a:rPr lang="en-US" sz="3600" dirty="0">
                <a:solidFill>
                  <a:srgbClr val="000000"/>
                </a:solidFill>
                <a:latin typeface="Roboto Condensed"/>
              </a:rPr>
              <a:t> </a:t>
            </a:r>
            <a:r>
              <a:rPr lang="en-US" sz="3600" dirty="0" err="1">
                <a:solidFill>
                  <a:srgbClr val="000000"/>
                </a:solidFill>
                <a:latin typeface="Roboto Condensed"/>
              </a:rPr>
              <a:t>thể</a:t>
            </a:r>
            <a:r>
              <a:rPr lang="en-US" sz="3600" dirty="0">
                <a:solidFill>
                  <a:srgbClr val="000000"/>
                </a:solidFill>
                <a:latin typeface="Roboto Condensed"/>
              </a:rPr>
              <a:t> </a:t>
            </a:r>
            <a:r>
              <a:rPr lang="en-US" sz="3600" dirty="0" err="1">
                <a:solidFill>
                  <a:srgbClr val="000000"/>
                </a:solidFill>
                <a:latin typeface="Roboto Condensed"/>
              </a:rPr>
              <a:t>hiện</a:t>
            </a:r>
            <a:r>
              <a:rPr lang="en-US" sz="3600" dirty="0">
                <a:solidFill>
                  <a:srgbClr val="000000"/>
                </a:solidFill>
                <a:latin typeface="Roboto Condensed"/>
              </a:rPr>
              <a:t> ý </a:t>
            </a:r>
            <a:r>
              <a:rPr lang="en-US" sz="3600" dirty="0" err="1">
                <a:solidFill>
                  <a:srgbClr val="000000"/>
                </a:solidFill>
                <a:latin typeface="Roboto Condensed"/>
              </a:rPr>
              <a:t>nghĩa</a:t>
            </a:r>
            <a:r>
              <a:rPr lang="en-US" sz="3600" dirty="0">
                <a:solidFill>
                  <a:srgbClr val="000000"/>
                </a:solidFill>
                <a:latin typeface="Roboto Condensed"/>
              </a:rPr>
              <a:t> </a:t>
            </a:r>
            <a:r>
              <a:rPr lang="en-US" sz="3600" dirty="0" err="1">
                <a:solidFill>
                  <a:srgbClr val="000000"/>
                </a:solidFill>
                <a:latin typeface="Roboto Condensed"/>
              </a:rPr>
              <a:t>của</a:t>
            </a:r>
            <a:r>
              <a:rPr lang="en-US" sz="3600" dirty="0">
                <a:solidFill>
                  <a:srgbClr val="000000"/>
                </a:solidFill>
                <a:latin typeface="Roboto Condensed"/>
              </a:rPr>
              <a:t> </a:t>
            </a:r>
            <a:r>
              <a:rPr lang="en-US" sz="3600" dirty="0" err="1">
                <a:solidFill>
                  <a:srgbClr val="000000"/>
                </a:solidFill>
                <a:latin typeface="Roboto Condensed"/>
              </a:rPr>
              <a:t>văn</a:t>
            </a:r>
            <a:r>
              <a:rPr lang="en-US" sz="3600" dirty="0">
                <a:solidFill>
                  <a:srgbClr val="000000"/>
                </a:solidFill>
                <a:latin typeface="Roboto Condensed"/>
              </a:rPr>
              <a:t> </a:t>
            </a:r>
            <a:r>
              <a:rPr lang="en-US" sz="3600" dirty="0" err="1">
                <a:solidFill>
                  <a:srgbClr val="000000"/>
                </a:solidFill>
                <a:latin typeface="Roboto Condensed"/>
              </a:rPr>
              <a:t>bản</a:t>
            </a:r>
            <a:r>
              <a:rPr lang="en-US" sz="3600" dirty="0">
                <a:solidFill>
                  <a:srgbClr val="000000"/>
                </a:solidFill>
                <a:latin typeface="Roboto Condensed"/>
              </a:rPr>
              <a:t> (</a:t>
            </a:r>
            <a:r>
              <a:rPr lang="en-US" sz="3600" dirty="0" err="1">
                <a:solidFill>
                  <a:srgbClr val="000000"/>
                </a:solidFill>
                <a:latin typeface="Roboto Condensed"/>
              </a:rPr>
              <a:t>cần</a:t>
            </a:r>
            <a:r>
              <a:rPr lang="en-US" sz="3600" dirty="0">
                <a:solidFill>
                  <a:srgbClr val="000000"/>
                </a:solidFill>
                <a:latin typeface="Roboto Condensed"/>
              </a:rPr>
              <a:t> </a:t>
            </a:r>
            <a:r>
              <a:rPr lang="en-US" sz="3600" dirty="0" err="1">
                <a:solidFill>
                  <a:srgbClr val="000000"/>
                </a:solidFill>
                <a:latin typeface="Roboto Condensed"/>
              </a:rPr>
              <a:t>tôn</a:t>
            </a:r>
            <a:r>
              <a:rPr lang="en-US" sz="3600" dirty="0">
                <a:solidFill>
                  <a:srgbClr val="000000"/>
                </a:solidFill>
                <a:latin typeface="Roboto Condensed"/>
              </a:rPr>
              <a:t> </a:t>
            </a:r>
            <a:r>
              <a:rPr lang="en-US" sz="3600" dirty="0" err="1">
                <a:solidFill>
                  <a:srgbClr val="000000"/>
                </a:solidFill>
                <a:latin typeface="Roboto Condensed"/>
              </a:rPr>
              <a:t>trọng</a:t>
            </a:r>
            <a:r>
              <a:rPr lang="en-US" sz="3600" dirty="0">
                <a:solidFill>
                  <a:srgbClr val="000000"/>
                </a:solidFill>
                <a:latin typeface="Roboto Condensed"/>
              </a:rPr>
              <a:t> </a:t>
            </a:r>
            <a:r>
              <a:rPr lang="en-US" sz="3600" dirty="0" err="1">
                <a:solidFill>
                  <a:srgbClr val="000000"/>
                </a:solidFill>
                <a:latin typeface="Roboto Condensed"/>
              </a:rPr>
              <a:t>góc</a:t>
            </a:r>
            <a:r>
              <a:rPr lang="en-US" sz="3600" dirty="0">
                <a:solidFill>
                  <a:srgbClr val="000000"/>
                </a:solidFill>
                <a:latin typeface="Roboto Condensed"/>
              </a:rPr>
              <a:t> </a:t>
            </a:r>
            <a:r>
              <a:rPr lang="en-US" sz="3600" dirty="0" err="1">
                <a:solidFill>
                  <a:srgbClr val="000000"/>
                </a:solidFill>
                <a:latin typeface="Roboto Condensed"/>
              </a:rPr>
              <a:t>nhìn</a:t>
            </a:r>
            <a:r>
              <a:rPr lang="en-US" sz="3600" dirty="0">
                <a:solidFill>
                  <a:srgbClr val="000000"/>
                </a:solidFill>
                <a:latin typeface="Roboto Condensed"/>
              </a:rPr>
              <a:t> </a:t>
            </a:r>
            <a:r>
              <a:rPr lang="en-US" sz="3600" dirty="0" err="1">
                <a:solidFill>
                  <a:srgbClr val="000000"/>
                </a:solidFill>
                <a:latin typeface="Roboto Condensed"/>
              </a:rPr>
              <a:t>đa</a:t>
            </a:r>
            <a:r>
              <a:rPr lang="en-US" sz="3600" dirty="0">
                <a:solidFill>
                  <a:srgbClr val="000000"/>
                </a:solidFill>
                <a:latin typeface="Roboto Condensed"/>
              </a:rPr>
              <a:t> </a:t>
            </a:r>
            <a:r>
              <a:rPr lang="en-US" sz="3600" dirty="0" err="1">
                <a:solidFill>
                  <a:srgbClr val="000000"/>
                </a:solidFill>
                <a:latin typeface="Roboto Condensed"/>
              </a:rPr>
              <a:t>diện</a:t>
            </a:r>
            <a:r>
              <a:rPr lang="en-US" sz="3600" dirty="0">
                <a:solidFill>
                  <a:srgbClr val="000000"/>
                </a:solidFill>
                <a:latin typeface="Roboto Condensed"/>
              </a:rPr>
              <a:t> </a:t>
            </a:r>
            <a:r>
              <a:rPr lang="en-US" sz="3600" dirty="0" err="1">
                <a:solidFill>
                  <a:srgbClr val="000000"/>
                </a:solidFill>
                <a:latin typeface="Roboto Condensed"/>
              </a:rPr>
              <a:t>đối</a:t>
            </a:r>
            <a:r>
              <a:rPr lang="en-US" sz="3600" dirty="0">
                <a:solidFill>
                  <a:srgbClr val="000000"/>
                </a:solidFill>
                <a:latin typeface="Roboto Condensed"/>
              </a:rPr>
              <a:t> </a:t>
            </a:r>
            <a:r>
              <a:rPr lang="en-US" sz="3600" dirty="0" err="1">
                <a:solidFill>
                  <a:srgbClr val="000000"/>
                </a:solidFill>
                <a:latin typeface="Roboto Condensed"/>
              </a:rPr>
              <a:t>với</a:t>
            </a:r>
            <a:r>
              <a:rPr lang="en-US" sz="3600" dirty="0">
                <a:solidFill>
                  <a:srgbClr val="000000"/>
                </a:solidFill>
                <a:latin typeface="Roboto Condensed"/>
              </a:rPr>
              <a:t> </a:t>
            </a:r>
            <a:r>
              <a:rPr lang="en-US" sz="3600" dirty="0" err="1">
                <a:solidFill>
                  <a:srgbClr val="000000"/>
                </a:solidFill>
                <a:latin typeface="Roboto Condensed"/>
              </a:rPr>
              <a:t>một</a:t>
            </a:r>
            <a:r>
              <a:rPr lang="en-US" sz="3600" dirty="0">
                <a:solidFill>
                  <a:srgbClr val="000000"/>
                </a:solidFill>
                <a:latin typeface="Roboto Condensed"/>
              </a:rPr>
              <a:t> </a:t>
            </a:r>
            <a:r>
              <a:rPr lang="en-US" sz="3600" dirty="0" err="1">
                <a:solidFill>
                  <a:srgbClr val="000000"/>
                </a:solidFill>
                <a:latin typeface="Roboto Condensed"/>
              </a:rPr>
              <a:t>sự</a:t>
            </a:r>
            <a:r>
              <a:rPr lang="en-US" sz="3600" dirty="0">
                <a:solidFill>
                  <a:srgbClr val="000000"/>
                </a:solidFill>
                <a:latin typeface="Roboto Condensed"/>
              </a:rPr>
              <a:t> </a:t>
            </a:r>
            <a:r>
              <a:rPr lang="en-US" sz="3600" dirty="0" err="1">
                <a:solidFill>
                  <a:srgbClr val="000000"/>
                </a:solidFill>
                <a:latin typeface="Roboto Condensed"/>
              </a:rPr>
              <a:t>vật</a:t>
            </a:r>
            <a:r>
              <a:rPr lang="en-US" sz="3600" dirty="0">
                <a:solidFill>
                  <a:srgbClr val="000000"/>
                </a:solidFill>
                <a:latin typeface="Roboto Condensed"/>
              </a:rPr>
              <a:t>, </a:t>
            </a:r>
            <a:r>
              <a:rPr lang="en-US" sz="3600" dirty="0" err="1">
                <a:solidFill>
                  <a:srgbClr val="000000"/>
                </a:solidFill>
                <a:latin typeface="Roboto Condensed"/>
              </a:rPr>
              <a:t>hiện</a:t>
            </a:r>
            <a:r>
              <a:rPr lang="en-US" sz="3600" dirty="0">
                <a:solidFill>
                  <a:srgbClr val="000000"/>
                </a:solidFill>
                <a:latin typeface="Roboto Condensed"/>
              </a:rPr>
              <a:t> </a:t>
            </a:r>
            <a:r>
              <a:rPr lang="en-US" sz="3600" dirty="0" err="1">
                <a:solidFill>
                  <a:srgbClr val="000000"/>
                </a:solidFill>
                <a:latin typeface="Roboto Condensed"/>
              </a:rPr>
              <a:t>tượng</a:t>
            </a:r>
            <a:r>
              <a:rPr lang="en-US" sz="3600" dirty="0">
                <a:solidFill>
                  <a:srgbClr val="000000"/>
                </a:solidFill>
                <a:latin typeface="Roboto Condensed"/>
              </a:rPr>
              <a:t>).</a:t>
            </a:r>
          </a:p>
          <a:p>
            <a:pPr algn="just">
              <a:lnSpc>
                <a:spcPts val="5040"/>
              </a:lnSpc>
            </a:pPr>
            <a:endParaRPr lang="en-US" sz="3600" dirty="0">
              <a:solidFill>
                <a:srgbClr val="000000"/>
              </a:solidFill>
              <a:latin typeface="Roboto Condensed"/>
            </a:endParaRPr>
          </a:p>
        </p:txBody>
      </p:sp>
      <p:sp>
        <p:nvSpPr>
          <p:cNvPr id="8" name="Freeform 8"/>
          <p:cNvSpPr/>
          <p:nvPr/>
        </p:nvSpPr>
        <p:spPr>
          <a:xfrm>
            <a:off x="14219412" y="3463914"/>
            <a:ext cx="3657202" cy="7259955"/>
          </a:xfrm>
          <a:custGeom>
            <a:avLst/>
            <a:gdLst/>
            <a:ahLst/>
            <a:cxnLst/>
            <a:rect l="l" t="t" r="r" b="b"/>
            <a:pathLst>
              <a:path w="3657202" h="7259955">
                <a:moveTo>
                  <a:pt x="0" y="0"/>
                </a:moveTo>
                <a:lnTo>
                  <a:pt x="3657203" y="0"/>
                </a:lnTo>
                <a:lnTo>
                  <a:pt x="3657203" y="7259956"/>
                </a:lnTo>
                <a:lnTo>
                  <a:pt x="0" y="72599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1473359" y="1931913"/>
            <a:ext cx="2503805" cy="809624"/>
          </a:xfrm>
          <a:prstGeom prst="rect">
            <a:avLst/>
          </a:prstGeom>
        </p:spPr>
        <p:txBody>
          <a:bodyPr lIns="0" tIns="0" rIns="0" bIns="0" rtlCol="0" anchor="t">
            <a:spAutoFit/>
          </a:bodyPr>
          <a:lstStyle/>
          <a:p>
            <a:pPr algn="ctr">
              <a:lnSpc>
                <a:spcPts val="6300"/>
              </a:lnSpc>
              <a:spcBef>
                <a:spcPct val="0"/>
              </a:spcBef>
            </a:pPr>
            <a:r>
              <a:rPr lang="en-US" sz="4500">
                <a:solidFill>
                  <a:srgbClr val="493423"/>
                </a:solidFill>
                <a:latin typeface="#9Slide05 Aphrodite Pro"/>
              </a:rPr>
              <a:t>b. Sự việc</a:t>
            </a:r>
          </a:p>
        </p:txBody>
      </p:sp>
      <p:sp>
        <p:nvSpPr>
          <p:cNvPr id="10" name="TextBox 10"/>
          <p:cNvSpPr txBox="1"/>
          <p:nvPr/>
        </p:nvSpPr>
        <p:spPr>
          <a:xfrm>
            <a:off x="1028700" y="641948"/>
            <a:ext cx="8801100" cy="936154"/>
          </a:xfrm>
          <a:prstGeom prst="rect">
            <a:avLst/>
          </a:prstGeom>
        </p:spPr>
        <p:txBody>
          <a:bodyPr wrap="square" lIns="0" tIns="0" rIns="0" bIns="0" rtlCol="0" anchor="t">
            <a:spAutoFit/>
          </a:bodyPr>
          <a:lstStyle/>
          <a:p>
            <a:pPr algn="ctr">
              <a:lnSpc>
                <a:spcPts val="7279"/>
              </a:lnSpc>
              <a:spcBef>
                <a:spcPct val="0"/>
              </a:spcBef>
            </a:pPr>
            <a:r>
              <a:rPr lang="en-US" sz="5199" dirty="0">
                <a:solidFill>
                  <a:srgbClr val="493423"/>
                </a:solidFill>
                <a:latin typeface="#9Slide07 SVNUT Triumph Press"/>
              </a:rPr>
              <a:t>3.2 </a:t>
            </a:r>
            <a:r>
              <a:rPr lang="en-US" sz="5199" dirty="0" err="1">
                <a:solidFill>
                  <a:srgbClr val="493423"/>
                </a:solidFill>
                <a:latin typeface="#9Slide07 SVNUT Triumph Press"/>
              </a:rPr>
              <a:t>Khám</a:t>
            </a:r>
            <a:r>
              <a:rPr lang="en-US" sz="5199" dirty="0">
                <a:solidFill>
                  <a:srgbClr val="493423"/>
                </a:solidFill>
                <a:latin typeface="#9Slide07 SVNUT Triumph Press"/>
              </a:rPr>
              <a:t> </a:t>
            </a:r>
            <a:r>
              <a:rPr lang="en-US" sz="5199" dirty="0" err="1">
                <a:solidFill>
                  <a:srgbClr val="493423"/>
                </a:solidFill>
                <a:latin typeface="#9Slide07 SVNUT Triumph Press"/>
              </a:rPr>
              <a:t>phá</a:t>
            </a:r>
            <a:r>
              <a:rPr lang="en-US" sz="5199" dirty="0">
                <a:solidFill>
                  <a:srgbClr val="493423"/>
                </a:solidFill>
                <a:latin typeface="#9Slide07 SVNUT Triumph Press"/>
              </a:rPr>
              <a:t> </a:t>
            </a:r>
            <a:r>
              <a:rPr lang="en-US" sz="5199" dirty="0" err="1">
                <a:solidFill>
                  <a:srgbClr val="493423"/>
                </a:solidFill>
                <a:latin typeface="#9Slide07 SVNUT Triumph Press"/>
              </a:rPr>
              <a:t>văn</a:t>
            </a:r>
            <a:r>
              <a:rPr lang="en-US" sz="5199" dirty="0">
                <a:solidFill>
                  <a:srgbClr val="493423"/>
                </a:solidFill>
                <a:latin typeface="#9Slide07 SVNUT Triumph Press"/>
              </a:rPr>
              <a:t> </a:t>
            </a:r>
            <a:r>
              <a:rPr lang="en-US" sz="5199" dirty="0" err="1">
                <a:solidFill>
                  <a:srgbClr val="493423"/>
                </a:solidFill>
                <a:latin typeface="#9Slide07 SVNUT Triumph Press"/>
              </a:rPr>
              <a:t>bản</a:t>
            </a:r>
            <a:endParaRPr lang="en-US" sz="5199" dirty="0">
              <a:solidFill>
                <a:srgbClr val="493423"/>
              </a:solidFill>
              <a:latin typeface="#9Slide07 SVNUT Triumph Pres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3818199" y="1428482"/>
            <a:ext cx="12583602" cy="1103500"/>
          </a:xfrm>
          <a:prstGeom prst="rect">
            <a:avLst/>
          </a:prstGeom>
        </p:spPr>
        <p:txBody>
          <a:bodyPr lIns="0" tIns="0" rIns="0" bIns="0" rtlCol="0" anchor="t">
            <a:spAutoFit/>
          </a:bodyPr>
          <a:lstStyle/>
          <a:p>
            <a:pPr algn="ctr">
              <a:lnSpc>
                <a:spcPts val="9897"/>
              </a:lnSpc>
            </a:pPr>
            <a:r>
              <a:rPr lang="en-US" sz="4301" spc="27">
                <a:solidFill>
                  <a:srgbClr val="764B36"/>
                </a:solidFill>
                <a:latin typeface="Roboto Condensed Bold"/>
              </a:rPr>
              <a:t>Hoàng tử bé</a:t>
            </a:r>
          </a:p>
        </p:txBody>
      </p:sp>
      <p:sp>
        <p:nvSpPr>
          <p:cNvPr id="11" name="TextBox 11"/>
          <p:cNvSpPr txBox="1"/>
          <p:nvPr/>
        </p:nvSpPr>
        <p:spPr>
          <a:xfrm>
            <a:off x="10319311" y="2323291"/>
            <a:ext cx="5073087" cy="647700"/>
          </a:xfrm>
          <a:prstGeom prst="rect">
            <a:avLst/>
          </a:prstGeom>
        </p:spPr>
        <p:txBody>
          <a:bodyPr lIns="0" tIns="0" rIns="0" bIns="0" rtlCol="0" anchor="t">
            <a:spAutoFit/>
          </a:bodyPr>
          <a:lstStyle/>
          <a:p>
            <a:pPr algn="just">
              <a:lnSpc>
                <a:spcPts val="5040"/>
              </a:lnSpc>
            </a:pPr>
            <a:r>
              <a:rPr lang="en-US" sz="4200" dirty="0" err="1">
                <a:solidFill>
                  <a:srgbClr val="000000"/>
                </a:solidFill>
                <a:latin typeface="Roboto Condensed Bold"/>
              </a:rPr>
              <a:t>Lời</a:t>
            </a:r>
            <a:r>
              <a:rPr lang="en-US" sz="4200" dirty="0">
                <a:solidFill>
                  <a:srgbClr val="000000"/>
                </a:solidFill>
                <a:latin typeface="Roboto Condensed Bold"/>
              </a:rPr>
              <a:t> </a:t>
            </a:r>
            <a:r>
              <a:rPr lang="en-US" sz="4200" dirty="0" err="1">
                <a:solidFill>
                  <a:srgbClr val="000000"/>
                </a:solidFill>
                <a:latin typeface="Roboto Condensed Bold"/>
              </a:rPr>
              <a:t>nói</a:t>
            </a:r>
            <a:endParaRPr lang="en-US" sz="4200" dirty="0">
              <a:solidFill>
                <a:srgbClr val="000000"/>
              </a:solidFill>
              <a:latin typeface="Roboto Condensed Bold"/>
            </a:endParaRPr>
          </a:p>
        </p:txBody>
      </p:sp>
      <p:sp>
        <p:nvSpPr>
          <p:cNvPr id="12" name="TextBox 12"/>
          <p:cNvSpPr txBox="1"/>
          <p:nvPr/>
        </p:nvSpPr>
        <p:spPr>
          <a:xfrm>
            <a:off x="920790" y="752207"/>
            <a:ext cx="3452813" cy="849630"/>
          </a:xfrm>
          <a:prstGeom prst="rect">
            <a:avLst/>
          </a:prstGeom>
        </p:spPr>
        <p:txBody>
          <a:bodyPr lIns="0" tIns="0" rIns="0" bIns="0" rtlCol="0" anchor="t">
            <a:spAutoFit/>
          </a:bodyPr>
          <a:lstStyle/>
          <a:p>
            <a:pPr algn="ctr">
              <a:lnSpc>
                <a:spcPts val="6720"/>
              </a:lnSpc>
              <a:spcBef>
                <a:spcPct val="0"/>
              </a:spcBef>
            </a:pPr>
            <a:r>
              <a:rPr lang="en-US" sz="4800">
                <a:solidFill>
                  <a:srgbClr val="493423"/>
                </a:solidFill>
                <a:latin typeface="#9Slide05 Aphrodite Pro"/>
              </a:rPr>
              <a:t>c. Nhân vật</a:t>
            </a:r>
          </a:p>
        </p:txBody>
      </p:sp>
      <p:sp>
        <p:nvSpPr>
          <p:cNvPr id="13" name="TextBox 13"/>
          <p:cNvSpPr txBox="1"/>
          <p:nvPr/>
        </p:nvSpPr>
        <p:spPr>
          <a:xfrm>
            <a:off x="2995727" y="3572054"/>
            <a:ext cx="2296160" cy="650695"/>
          </a:xfrm>
          <a:prstGeom prst="rect">
            <a:avLst/>
          </a:prstGeom>
        </p:spPr>
        <p:txBody>
          <a:bodyPr lIns="0" tIns="0" rIns="0" bIns="0" rtlCol="0" anchor="t">
            <a:spAutoFit/>
          </a:bodyPr>
          <a:lstStyle/>
          <a:p>
            <a:pPr algn="ctr">
              <a:lnSpc>
                <a:spcPts val="5166"/>
              </a:lnSpc>
              <a:spcBef>
                <a:spcPct val="0"/>
              </a:spcBef>
            </a:pPr>
            <a:r>
              <a:rPr lang="en-US" sz="4200" dirty="0" err="1">
                <a:solidFill>
                  <a:srgbClr val="000000"/>
                </a:solidFill>
                <a:latin typeface="Roboto Condensed Bold"/>
              </a:rPr>
              <a:t>Ngoại</a:t>
            </a:r>
            <a:r>
              <a:rPr lang="en-US" sz="4200" dirty="0">
                <a:solidFill>
                  <a:srgbClr val="000000"/>
                </a:solidFill>
                <a:latin typeface="Roboto Condensed Bold"/>
              </a:rPr>
              <a:t> </a:t>
            </a:r>
            <a:r>
              <a:rPr lang="en-US" sz="4200" dirty="0" err="1">
                <a:solidFill>
                  <a:srgbClr val="000000"/>
                </a:solidFill>
                <a:latin typeface="Roboto Condensed Bold"/>
              </a:rPr>
              <a:t>hình</a:t>
            </a:r>
            <a:endParaRPr lang="en-US" sz="4200" dirty="0">
              <a:solidFill>
                <a:srgbClr val="000000"/>
              </a:solidFill>
              <a:latin typeface="Roboto Condensed Bold"/>
            </a:endParaRPr>
          </a:p>
        </p:txBody>
      </p:sp>
      <p:sp>
        <p:nvSpPr>
          <p:cNvPr id="14" name="TextBox 14"/>
          <p:cNvSpPr txBox="1"/>
          <p:nvPr/>
        </p:nvSpPr>
        <p:spPr>
          <a:xfrm>
            <a:off x="1028700" y="4587269"/>
            <a:ext cx="6977937" cy="1946095"/>
          </a:xfrm>
          <a:prstGeom prst="rect">
            <a:avLst/>
          </a:prstGeom>
        </p:spPr>
        <p:txBody>
          <a:bodyPr lIns="0" tIns="0" rIns="0" bIns="0" rtlCol="0" anchor="t">
            <a:spAutoFit/>
          </a:bodyPr>
          <a:lstStyle/>
          <a:p>
            <a:pPr algn="just">
              <a:lnSpc>
                <a:spcPts val="5166"/>
              </a:lnSpc>
              <a:spcBef>
                <a:spcPct val="0"/>
              </a:spcBef>
            </a:pPr>
            <a:r>
              <a:rPr lang="en-US" sz="4200" dirty="0" err="1">
                <a:solidFill>
                  <a:srgbClr val="000000"/>
                </a:solidFill>
                <a:latin typeface="Roboto Condensed"/>
              </a:rPr>
              <a:t>đẹp</a:t>
            </a:r>
            <a:r>
              <a:rPr lang="en-US" sz="4200" dirty="0">
                <a:solidFill>
                  <a:srgbClr val="000000"/>
                </a:solidFill>
                <a:latin typeface="Roboto Condensed"/>
              </a:rPr>
              <a:t> </a:t>
            </a:r>
            <a:r>
              <a:rPr lang="en-US" sz="4200" dirty="0" err="1">
                <a:solidFill>
                  <a:srgbClr val="000000"/>
                </a:solidFill>
                <a:latin typeface="Roboto Condensed"/>
              </a:rPr>
              <a:t>đẽ</a:t>
            </a:r>
            <a:r>
              <a:rPr lang="en-US" sz="4200" dirty="0">
                <a:solidFill>
                  <a:srgbClr val="000000"/>
                </a:solidFill>
                <a:latin typeface="Roboto Condensed"/>
              </a:rPr>
              <a:t>, “</a:t>
            </a:r>
            <a:r>
              <a:rPr lang="en-US" sz="4200" dirty="0" err="1">
                <a:solidFill>
                  <a:srgbClr val="000000"/>
                </a:solidFill>
                <a:latin typeface="Roboto Condensed"/>
              </a:rPr>
              <a:t>chẳng</a:t>
            </a:r>
            <a:r>
              <a:rPr lang="en-US" sz="4200" dirty="0">
                <a:solidFill>
                  <a:srgbClr val="000000"/>
                </a:solidFill>
                <a:latin typeface="Roboto Condensed"/>
              </a:rPr>
              <a:t> </a:t>
            </a:r>
            <a:r>
              <a:rPr lang="en-US" sz="4200" dirty="0" err="1">
                <a:solidFill>
                  <a:srgbClr val="000000"/>
                </a:solidFill>
                <a:latin typeface="Roboto Condensed"/>
              </a:rPr>
              <a:t>có</a:t>
            </a:r>
            <a:r>
              <a:rPr lang="en-US" sz="4200" dirty="0">
                <a:solidFill>
                  <a:srgbClr val="000000"/>
                </a:solidFill>
                <a:latin typeface="Roboto Condensed"/>
              </a:rPr>
              <a:t> </a:t>
            </a:r>
            <a:r>
              <a:rPr lang="en-US" sz="4200" dirty="0" err="1">
                <a:solidFill>
                  <a:srgbClr val="000000"/>
                </a:solidFill>
                <a:latin typeface="Roboto Condensed"/>
              </a:rPr>
              <a:t>vẻ</a:t>
            </a:r>
            <a:r>
              <a:rPr lang="en-US" sz="4200" dirty="0">
                <a:solidFill>
                  <a:srgbClr val="000000"/>
                </a:solidFill>
                <a:latin typeface="Roboto Condensed"/>
              </a:rPr>
              <a:t> </a:t>
            </a:r>
            <a:r>
              <a:rPr lang="en-US" sz="4200" dirty="0" err="1">
                <a:solidFill>
                  <a:srgbClr val="000000"/>
                </a:solidFill>
                <a:latin typeface="Roboto Condensed"/>
              </a:rPr>
              <a:t>gì</a:t>
            </a:r>
            <a:r>
              <a:rPr lang="en-US" sz="4200" dirty="0">
                <a:solidFill>
                  <a:srgbClr val="000000"/>
                </a:solidFill>
                <a:latin typeface="Roboto Condensed"/>
              </a:rPr>
              <a:t> </a:t>
            </a:r>
            <a:r>
              <a:rPr lang="en-US" sz="4200" dirty="0" err="1">
                <a:solidFill>
                  <a:srgbClr val="000000"/>
                </a:solidFill>
                <a:latin typeface="Roboto Condensed"/>
              </a:rPr>
              <a:t>là</a:t>
            </a:r>
            <a:r>
              <a:rPr lang="en-US" sz="4200" dirty="0">
                <a:solidFill>
                  <a:srgbClr val="000000"/>
                </a:solidFill>
                <a:latin typeface="Roboto Condensed"/>
              </a:rPr>
              <a:t> </a:t>
            </a:r>
            <a:r>
              <a:rPr lang="en-US" sz="4200" dirty="0" err="1">
                <a:solidFill>
                  <a:srgbClr val="000000"/>
                </a:solidFill>
                <a:latin typeface="Roboto Condensed"/>
              </a:rPr>
              <a:t>lạc</a:t>
            </a:r>
            <a:r>
              <a:rPr lang="en-US" sz="4200" dirty="0">
                <a:solidFill>
                  <a:srgbClr val="000000"/>
                </a:solidFill>
                <a:latin typeface="Roboto Condensed"/>
              </a:rPr>
              <a:t> </a:t>
            </a:r>
            <a:r>
              <a:rPr lang="en-US" sz="4200" dirty="0" err="1">
                <a:solidFill>
                  <a:srgbClr val="000000"/>
                </a:solidFill>
                <a:latin typeface="Roboto Condensed"/>
              </a:rPr>
              <a:t>đường</a:t>
            </a:r>
            <a:r>
              <a:rPr lang="en-US" sz="4200" dirty="0">
                <a:solidFill>
                  <a:srgbClr val="000000"/>
                </a:solidFill>
                <a:latin typeface="Roboto Condensed"/>
              </a:rPr>
              <a:t> hay </a:t>
            </a:r>
            <a:r>
              <a:rPr lang="en-US" sz="4200" dirty="0" err="1">
                <a:solidFill>
                  <a:srgbClr val="000000"/>
                </a:solidFill>
                <a:latin typeface="Roboto Condensed"/>
              </a:rPr>
              <a:t>mệt</a:t>
            </a:r>
            <a:r>
              <a:rPr lang="en-US" sz="4200" dirty="0">
                <a:solidFill>
                  <a:srgbClr val="000000"/>
                </a:solidFill>
                <a:latin typeface="Roboto Condensed"/>
              </a:rPr>
              <a:t> </a:t>
            </a:r>
            <a:r>
              <a:rPr lang="en-US" sz="4200" dirty="0" err="1">
                <a:solidFill>
                  <a:srgbClr val="000000"/>
                </a:solidFill>
                <a:latin typeface="Roboto Condensed"/>
              </a:rPr>
              <a:t>mỏi</a:t>
            </a:r>
            <a:r>
              <a:rPr lang="en-US" sz="4200" dirty="0">
                <a:solidFill>
                  <a:srgbClr val="000000"/>
                </a:solidFill>
                <a:latin typeface="Roboto Condensed"/>
              </a:rPr>
              <a:t>, </a:t>
            </a:r>
            <a:r>
              <a:rPr lang="en-US" sz="4200" dirty="0" err="1">
                <a:solidFill>
                  <a:srgbClr val="000000"/>
                </a:solidFill>
                <a:latin typeface="Roboto Condensed"/>
              </a:rPr>
              <a:t>không</a:t>
            </a:r>
            <a:r>
              <a:rPr lang="en-US" sz="4200" dirty="0">
                <a:solidFill>
                  <a:srgbClr val="000000"/>
                </a:solidFill>
                <a:latin typeface="Roboto Condensed"/>
              </a:rPr>
              <a:t> </a:t>
            </a:r>
            <a:r>
              <a:rPr lang="en-US" sz="4200" dirty="0" err="1">
                <a:solidFill>
                  <a:srgbClr val="000000"/>
                </a:solidFill>
                <a:latin typeface="Roboto Condensed"/>
              </a:rPr>
              <a:t>phải</a:t>
            </a:r>
            <a:r>
              <a:rPr lang="en-US" sz="4200" dirty="0">
                <a:solidFill>
                  <a:srgbClr val="000000"/>
                </a:solidFill>
                <a:latin typeface="Roboto Condensed"/>
              </a:rPr>
              <a:t> </a:t>
            </a:r>
            <a:r>
              <a:rPr lang="en-US" sz="4200" dirty="0" err="1">
                <a:solidFill>
                  <a:srgbClr val="000000"/>
                </a:solidFill>
                <a:latin typeface="Roboto Condensed"/>
              </a:rPr>
              <a:t>là</a:t>
            </a:r>
            <a:r>
              <a:rPr lang="en-US" sz="4200" dirty="0">
                <a:solidFill>
                  <a:srgbClr val="000000"/>
                </a:solidFill>
                <a:latin typeface="Roboto Condensed"/>
              </a:rPr>
              <a:t> </a:t>
            </a:r>
            <a:r>
              <a:rPr lang="en-US" sz="4200" dirty="0" err="1">
                <a:solidFill>
                  <a:srgbClr val="000000"/>
                </a:solidFill>
                <a:latin typeface="Roboto Condensed"/>
              </a:rPr>
              <a:t>người</a:t>
            </a:r>
            <a:r>
              <a:rPr lang="en-US" sz="4200" dirty="0">
                <a:solidFill>
                  <a:srgbClr val="000000"/>
                </a:solidFill>
                <a:latin typeface="Roboto Condensed"/>
              </a:rPr>
              <a:t> </a:t>
            </a:r>
            <a:r>
              <a:rPr lang="en-US" sz="4200" dirty="0" err="1">
                <a:solidFill>
                  <a:srgbClr val="000000"/>
                </a:solidFill>
                <a:latin typeface="Roboto Condensed"/>
              </a:rPr>
              <a:t>vì</a:t>
            </a:r>
            <a:r>
              <a:rPr lang="en-US" sz="4200" dirty="0">
                <a:solidFill>
                  <a:srgbClr val="000000"/>
                </a:solidFill>
                <a:latin typeface="Roboto Condensed"/>
              </a:rPr>
              <a:t> </a:t>
            </a:r>
            <a:r>
              <a:rPr lang="en-US" sz="4200" dirty="0" err="1">
                <a:solidFill>
                  <a:srgbClr val="000000"/>
                </a:solidFill>
                <a:latin typeface="Roboto Condensed"/>
              </a:rPr>
              <a:t>đói</a:t>
            </a:r>
            <a:r>
              <a:rPr lang="en-US" sz="4200" dirty="0">
                <a:solidFill>
                  <a:srgbClr val="000000"/>
                </a:solidFill>
                <a:latin typeface="Roboto Condensed"/>
              </a:rPr>
              <a:t> </a:t>
            </a:r>
            <a:r>
              <a:rPr lang="en-US" sz="4200" dirty="0" err="1">
                <a:solidFill>
                  <a:srgbClr val="000000"/>
                </a:solidFill>
                <a:latin typeface="Roboto Condensed"/>
              </a:rPr>
              <a:t>khát</a:t>
            </a:r>
            <a:r>
              <a:rPr lang="en-US" sz="4200" dirty="0">
                <a:solidFill>
                  <a:srgbClr val="000000"/>
                </a:solidFill>
                <a:latin typeface="Roboto Condensed"/>
              </a:rPr>
              <a:t>”</a:t>
            </a:r>
          </a:p>
        </p:txBody>
      </p:sp>
      <p:sp>
        <p:nvSpPr>
          <p:cNvPr id="15" name="TextBox 15"/>
          <p:cNvSpPr txBox="1"/>
          <p:nvPr/>
        </p:nvSpPr>
        <p:spPr>
          <a:xfrm>
            <a:off x="9942236" y="3572054"/>
            <a:ext cx="5136891" cy="2593795"/>
          </a:xfrm>
          <a:prstGeom prst="rect">
            <a:avLst/>
          </a:prstGeom>
        </p:spPr>
        <p:txBody>
          <a:bodyPr lIns="0" tIns="0" rIns="0" bIns="0" rtlCol="0" anchor="t">
            <a:spAutoFit/>
          </a:bodyPr>
          <a:lstStyle/>
          <a:p>
            <a:pPr algn="just">
              <a:lnSpc>
                <a:spcPts val="5166"/>
              </a:lnSpc>
              <a:spcBef>
                <a:spcPct val="0"/>
              </a:spcBef>
            </a:pPr>
            <a:r>
              <a:rPr lang="en-US" sz="4200" dirty="0" err="1">
                <a:solidFill>
                  <a:srgbClr val="000000"/>
                </a:solidFill>
                <a:latin typeface="Roboto Condensed Italics"/>
              </a:rPr>
              <a:t>Chú</a:t>
            </a:r>
            <a:r>
              <a:rPr lang="en-US" sz="4200" dirty="0">
                <a:solidFill>
                  <a:srgbClr val="000000"/>
                </a:solidFill>
                <a:latin typeface="Roboto Condensed Italics"/>
              </a:rPr>
              <a:t> </a:t>
            </a:r>
            <a:r>
              <a:rPr lang="en-US" sz="4200" dirty="0" err="1">
                <a:solidFill>
                  <a:srgbClr val="000000"/>
                </a:solidFill>
                <a:latin typeface="Roboto Condensed Italics"/>
              </a:rPr>
              <a:t>ơi</a:t>
            </a:r>
            <a:r>
              <a:rPr lang="en-US" sz="4200" dirty="0">
                <a:solidFill>
                  <a:srgbClr val="000000"/>
                </a:solidFill>
                <a:latin typeface="Roboto Condensed Italics"/>
              </a:rPr>
              <a:t>! </a:t>
            </a:r>
            <a:r>
              <a:rPr lang="en-US" sz="4200" dirty="0" err="1">
                <a:solidFill>
                  <a:srgbClr val="000000"/>
                </a:solidFill>
                <a:latin typeface="Roboto Condensed Italics"/>
              </a:rPr>
              <a:t>Làm</a:t>
            </a:r>
            <a:r>
              <a:rPr lang="en-US" sz="4200" dirty="0">
                <a:solidFill>
                  <a:srgbClr val="000000"/>
                </a:solidFill>
                <a:latin typeface="Roboto Condensed Italics"/>
              </a:rPr>
              <a:t> </a:t>
            </a:r>
            <a:r>
              <a:rPr lang="en-US" sz="4200" dirty="0" err="1">
                <a:solidFill>
                  <a:srgbClr val="000000"/>
                </a:solidFill>
                <a:latin typeface="Roboto Condensed Italics"/>
              </a:rPr>
              <a:t>ơn</a:t>
            </a:r>
            <a:r>
              <a:rPr lang="en-US" sz="4200" dirty="0">
                <a:solidFill>
                  <a:srgbClr val="000000"/>
                </a:solidFill>
                <a:latin typeface="Roboto Condensed Italics"/>
              </a:rPr>
              <a:t> </a:t>
            </a:r>
            <a:r>
              <a:rPr lang="en-US" sz="4200" dirty="0" err="1">
                <a:solidFill>
                  <a:srgbClr val="000000"/>
                </a:solidFill>
                <a:latin typeface="Roboto Condensed Italics"/>
              </a:rPr>
              <a:t>vẽ</a:t>
            </a:r>
            <a:r>
              <a:rPr lang="en-US" sz="4200" dirty="0">
                <a:solidFill>
                  <a:srgbClr val="000000"/>
                </a:solidFill>
                <a:latin typeface="Roboto Condensed Italics"/>
              </a:rPr>
              <a:t> </a:t>
            </a:r>
            <a:r>
              <a:rPr lang="en-US" sz="4200" dirty="0" err="1">
                <a:solidFill>
                  <a:srgbClr val="000000"/>
                </a:solidFill>
                <a:latin typeface="Roboto Condensed Italics"/>
              </a:rPr>
              <a:t>giùm</a:t>
            </a:r>
            <a:r>
              <a:rPr lang="en-US" sz="4200" dirty="0">
                <a:solidFill>
                  <a:srgbClr val="000000"/>
                </a:solidFill>
                <a:latin typeface="Roboto Condensed Italics"/>
              </a:rPr>
              <a:t> </a:t>
            </a:r>
            <a:r>
              <a:rPr lang="en-US" sz="4200" dirty="0" err="1">
                <a:solidFill>
                  <a:srgbClr val="000000"/>
                </a:solidFill>
                <a:latin typeface="Roboto Condensed Italics"/>
              </a:rPr>
              <a:t>cháu</a:t>
            </a:r>
            <a:r>
              <a:rPr lang="en-US" sz="4200" dirty="0">
                <a:solidFill>
                  <a:srgbClr val="000000"/>
                </a:solidFill>
                <a:latin typeface="Roboto Condensed Italics"/>
              </a:rPr>
              <a:t> </a:t>
            </a:r>
            <a:r>
              <a:rPr lang="en-US" sz="4200" dirty="0" err="1">
                <a:solidFill>
                  <a:srgbClr val="000000"/>
                </a:solidFill>
                <a:latin typeface="Roboto Condensed Italics"/>
              </a:rPr>
              <a:t>một</a:t>
            </a:r>
            <a:r>
              <a:rPr lang="en-US" sz="4200" dirty="0">
                <a:solidFill>
                  <a:srgbClr val="000000"/>
                </a:solidFill>
                <a:latin typeface="Roboto Condensed Italics"/>
              </a:rPr>
              <a:t> con </a:t>
            </a:r>
            <a:r>
              <a:rPr lang="en-US" sz="4200" dirty="0" err="1">
                <a:solidFill>
                  <a:srgbClr val="000000"/>
                </a:solidFill>
                <a:latin typeface="Roboto Condensed Italics"/>
              </a:rPr>
              <a:t>cừu</a:t>
            </a:r>
            <a:r>
              <a:rPr lang="en-US" sz="4200" dirty="0">
                <a:solidFill>
                  <a:srgbClr val="000000"/>
                </a:solidFill>
                <a:latin typeface="Roboto Condensed Italics"/>
              </a:rPr>
              <a:t>.</a:t>
            </a:r>
          </a:p>
          <a:p>
            <a:pPr algn="just">
              <a:lnSpc>
                <a:spcPts val="5166"/>
              </a:lnSpc>
              <a:spcBef>
                <a:spcPct val="0"/>
              </a:spcBef>
            </a:pPr>
            <a:r>
              <a:rPr lang="en-US" sz="4200" dirty="0" err="1">
                <a:solidFill>
                  <a:srgbClr val="000000"/>
                </a:solidFill>
                <a:latin typeface="Roboto Condensed Italics"/>
              </a:rPr>
              <a:t>Nhờ</a:t>
            </a:r>
            <a:r>
              <a:rPr lang="en-US" sz="4200" dirty="0">
                <a:solidFill>
                  <a:srgbClr val="000000"/>
                </a:solidFill>
                <a:latin typeface="Roboto Condensed Italics"/>
              </a:rPr>
              <a:t> </a:t>
            </a:r>
            <a:r>
              <a:rPr lang="en-US" sz="4200" dirty="0" err="1">
                <a:solidFill>
                  <a:srgbClr val="000000"/>
                </a:solidFill>
                <a:latin typeface="Roboto Condensed Italics"/>
              </a:rPr>
              <a:t>chút</a:t>
            </a:r>
            <a:r>
              <a:rPr lang="en-US" sz="4200" dirty="0">
                <a:solidFill>
                  <a:srgbClr val="000000"/>
                </a:solidFill>
                <a:latin typeface="Roboto Condensed Italics"/>
              </a:rPr>
              <a:t> </a:t>
            </a:r>
            <a:r>
              <a:rPr lang="en-US" sz="4200" dirty="0" err="1">
                <a:solidFill>
                  <a:srgbClr val="000000"/>
                </a:solidFill>
                <a:latin typeface="Roboto Condensed Italics"/>
              </a:rPr>
              <a:t>vẽ</a:t>
            </a:r>
            <a:r>
              <a:rPr lang="en-US" sz="4200" dirty="0">
                <a:solidFill>
                  <a:srgbClr val="000000"/>
                </a:solidFill>
                <a:latin typeface="Roboto Condensed Italics"/>
              </a:rPr>
              <a:t> </a:t>
            </a:r>
            <a:r>
              <a:rPr lang="en-US" sz="4200" dirty="0" err="1">
                <a:solidFill>
                  <a:srgbClr val="000000"/>
                </a:solidFill>
                <a:latin typeface="Roboto Condensed Italics"/>
              </a:rPr>
              <a:t>giùm</a:t>
            </a:r>
            <a:r>
              <a:rPr lang="en-US" sz="4200" dirty="0">
                <a:solidFill>
                  <a:srgbClr val="000000"/>
                </a:solidFill>
                <a:latin typeface="Roboto Condensed Italics"/>
              </a:rPr>
              <a:t> </a:t>
            </a:r>
            <a:r>
              <a:rPr lang="en-US" sz="4200" dirty="0" err="1">
                <a:solidFill>
                  <a:srgbClr val="000000"/>
                </a:solidFill>
                <a:latin typeface="Roboto Condensed Italics"/>
              </a:rPr>
              <a:t>cháu</a:t>
            </a:r>
            <a:r>
              <a:rPr lang="en-US" sz="4200" dirty="0">
                <a:solidFill>
                  <a:srgbClr val="000000"/>
                </a:solidFill>
                <a:latin typeface="Roboto Condensed Italics"/>
              </a:rPr>
              <a:t> </a:t>
            </a:r>
            <a:r>
              <a:rPr lang="en-US" sz="4200" dirty="0" err="1">
                <a:solidFill>
                  <a:srgbClr val="000000"/>
                </a:solidFill>
                <a:latin typeface="Roboto Condensed Italics"/>
              </a:rPr>
              <a:t>cháu</a:t>
            </a:r>
            <a:r>
              <a:rPr lang="en-US" sz="4200" dirty="0">
                <a:solidFill>
                  <a:srgbClr val="000000"/>
                </a:solidFill>
                <a:latin typeface="Roboto Condensed Italics"/>
              </a:rPr>
              <a:t> </a:t>
            </a:r>
            <a:r>
              <a:rPr lang="en-US" sz="4200" dirty="0" err="1">
                <a:solidFill>
                  <a:srgbClr val="000000"/>
                </a:solidFill>
                <a:latin typeface="Roboto Condensed Italics"/>
              </a:rPr>
              <a:t>một</a:t>
            </a:r>
            <a:r>
              <a:rPr lang="en-US" sz="4200" dirty="0">
                <a:solidFill>
                  <a:srgbClr val="000000"/>
                </a:solidFill>
                <a:latin typeface="Roboto Condensed Italics"/>
              </a:rPr>
              <a:t> con </a:t>
            </a:r>
            <a:r>
              <a:rPr lang="en-US" sz="4200" dirty="0" err="1">
                <a:solidFill>
                  <a:srgbClr val="000000"/>
                </a:solidFill>
                <a:latin typeface="Roboto Condensed Italics"/>
              </a:rPr>
              <a:t>cừu</a:t>
            </a:r>
            <a:r>
              <a:rPr lang="en-US" sz="4200" dirty="0">
                <a:solidFill>
                  <a:srgbClr val="000000"/>
                </a:solidFill>
                <a:latin typeface="Roboto Condensed Itali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6260" y="2989187"/>
            <a:ext cx="18438572" cy="6269114"/>
          </a:xfrm>
          <a:custGeom>
            <a:avLst/>
            <a:gdLst/>
            <a:ahLst/>
            <a:cxnLst/>
            <a:rect l="l" t="t" r="r" b="b"/>
            <a:pathLst>
              <a:path w="18438572" h="6269114">
                <a:moveTo>
                  <a:pt x="0" y="0"/>
                </a:moveTo>
                <a:lnTo>
                  <a:pt x="18438572" y="0"/>
                </a:lnTo>
                <a:lnTo>
                  <a:pt x="18438572" y="6269114"/>
                </a:lnTo>
                <a:lnTo>
                  <a:pt x="0" y="6269114"/>
                </a:lnTo>
                <a:lnTo>
                  <a:pt x="0" y="0"/>
                </a:lnTo>
                <a:close/>
              </a:path>
            </a:pathLst>
          </a:custGeom>
          <a:blipFill>
            <a:blip r:embed="rId2"/>
            <a:stretch>
              <a:fillRect b="-93"/>
            </a:stretch>
          </a:blipFill>
        </p:spPr>
        <p:txBody>
          <a:bodyPr/>
          <a:lstStyle/>
          <a:p>
            <a:endParaRPr lang="en-US"/>
          </a:p>
        </p:txBody>
      </p:sp>
      <p:sp>
        <p:nvSpPr>
          <p:cNvPr id="6" name="Freeform 6"/>
          <p:cNvSpPr/>
          <p:nvPr/>
        </p:nvSpPr>
        <p:spPr>
          <a:xfrm>
            <a:off x="4143807" y="9754225"/>
            <a:ext cx="3117312" cy="532778"/>
          </a:xfrm>
          <a:custGeom>
            <a:avLst/>
            <a:gdLst/>
            <a:ahLst/>
            <a:cxnLst/>
            <a:rect l="l" t="t" r="r" b="b"/>
            <a:pathLst>
              <a:path w="3117312" h="532778">
                <a:moveTo>
                  <a:pt x="0" y="0"/>
                </a:moveTo>
                <a:lnTo>
                  <a:pt x="3117312" y="0"/>
                </a:lnTo>
                <a:lnTo>
                  <a:pt x="3117312" y="532778"/>
                </a:lnTo>
                <a:lnTo>
                  <a:pt x="0" y="532778"/>
                </a:lnTo>
                <a:lnTo>
                  <a:pt x="0" y="0"/>
                </a:lnTo>
                <a:close/>
              </a:path>
            </a:pathLst>
          </a:custGeom>
          <a:blipFill>
            <a:blip r:embed="rId3">
              <a:extLst>
                <a:ext uri="{96DAC541-7B7A-43D3-8B79-37D633B846F1}">
                  <asvg:svgBlip xmlns:asvg="http://schemas.microsoft.com/office/drawing/2016/SVG/main" r:embed="rId4"/>
                </a:ext>
              </a:extLst>
            </a:blip>
            <a:stretch>
              <a:fillRect b="-1679"/>
            </a:stretch>
          </a:blipFill>
        </p:spPr>
        <p:txBody>
          <a:bodyPr/>
          <a:lstStyle/>
          <a:p>
            <a:endParaRPr lang="en-US"/>
          </a:p>
        </p:txBody>
      </p:sp>
      <p:sp>
        <p:nvSpPr>
          <p:cNvPr id="9" name="TextBox 9"/>
          <p:cNvSpPr txBox="1"/>
          <p:nvPr/>
        </p:nvSpPr>
        <p:spPr>
          <a:xfrm>
            <a:off x="-3818199" y="1409432"/>
            <a:ext cx="12583602" cy="1146666"/>
          </a:xfrm>
          <a:prstGeom prst="rect">
            <a:avLst/>
          </a:prstGeom>
        </p:spPr>
        <p:txBody>
          <a:bodyPr lIns="0" tIns="0" rIns="0" bIns="0" rtlCol="0" anchor="t">
            <a:spAutoFit/>
          </a:bodyPr>
          <a:lstStyle/>
          <a:p>
            <a:pPr algn="ctr">
              <a:lnSpc>
                <a:spcPts val="10127"/>
              </a:lnSpc>
            </a:pPr>
            <a:r>
              <a:rPr lang="en-US" sz="4401" spc="28">
                <a:solidFill>
                  <a:srgbClr val="764B36"/>
                </a:solidFill>
                <a:latin typeface="Roboto Condensed Bold"/>
              </a:rPr>
              <a:t>Hoàng tử bé</a:t>
            </a:r>
          </a:p>
        </p:txBody>
      </p:sp>
      <p:sp>
        <p:nvSpPr>
          <p:cNvPr id="10" name="TextBox 10"/>
          <p:cNvSpPr txBox="1"/>
          <p:nvPr/>
        </p:nvSpPr>
        <p:spPr>
          <a:xfrm>
            <a:off x="920790" y="752207"/>
            <a:ext cx="3452813" cy="849630"/>
          </a:xfrm>
          <a:prstGeom prst="rect">
            <a:avLst/>
          </a:prstGeom>
        </p:spPr>
        <p:txBody>
          <a:bodyPr lIns="0" tIns="0" rIns="0" bIns="0" rtlCol="0" anchor="t">
            <a:spAutoFit/>
          </a:bodyPr>
          <a:lstStyle/>
          <a:p>
            <a:pPr algn="ctr">
              <a:lnSpc>
                <a:spcPts val="6720"/>
              </a:lnSpc>
              <a:spcBef>
                <a:spcPct val="0"/>
              </a:spcBef>
            </a:pPr>
            <a:r>
              <a:rPr lang="en-US" sz="4800">
                <a:solidFill>
                  <a:srgbClr val="493423"/>
                </a:solidFill>
                <a:latin typeface="#9Slide05 Aphrodite Pro"/>
              </a:rPr>
              <a:t>c. Nhân vật</a:t>
            </a:r>
          </a:p>
        </p:txBody>
      </p:sp>
      <p:sp>
        <p:nvSpPr>
          <p:cNvPr id="11" name="TextBox 11"/>
          <p:cNvSpPr txBox="1"/>
          <p:nvPr/>
        </p:nvSpPr>
        <p:spPr>
          <a:xfrm>
            <a:off x="1289641" y="3185903"/>
            <a:ext cx="5708333" cy="650695"/>
          </a:xfrm>
          <a:prstGeom prst="rect">
            <a:avLst/>
          </a:prstGeom>
        </p:spPr>
        <p:txBody>
          <a:bodyPr lIns="0" tIns="0" rIns="0" bIns="0" rtlCol="0" anchor="t">
            <a:spAutoFit/>
          </a:bodyPr>
          <a:lstStyle/>
          <a:p>
            <a:pPr algn="ctr">
              <a:lnSpc>
                <a:spcPts val="5166"/>
              </a:lnSpc>
              <a:spcBef>
                <a:spcPct val="0"/>
              </a:spcBef>
            </a:pPr>
            <a:r>
              <a:rPr lang="en-US" sz="4200">
                <a:solidFill>
                  <a:srgbClr val="000000"/>
                </a:solidFill>
                <a:latin typeface="Roboto Condensed Bold"/>
              </a:rPr>
              <a:t>Cách nhìn nhận về con cừu</a:t>
            </a:r>
          </a:p>
        </p:txBody>
      </p:sp>
      <p:sp>
        <p:nvSpPr>
          <p:cNvPr id="12" name="TextBox 12"/>
          <p:cNvSpPr txBox="1"/>
          <p:nvPr/>
        </p:nvSpPr>
        <p:spPr>
          <a:xfrm>
            <a:off x="408193" y="3950611"/>
            <a:ext cx="10588541" cy="5613400"/>
          </a:xfrm>
          <a:prstGeom prst="rect">
            <a:avLst/>
          </a:prstGeom>
        </p:spPr>
        <p:txBody>
          <a:bodyPr lIns="0" tIns="0" rIns="0" bIns="0" rtlCol="0" anchor="t">
            <a:spAutoFit/>
          </a:bodyPr>
          <a:lstStyle/>
          <a:p>
            <a:pPr algn="just">
              <a:lnSpc>
                <a:spcPts val="5599"/>
              </a:lnSpc>
            </a:pPr>
            <a:r>
              <a:rPr lang="en-US" sz="3999" dirty="0">
                <a:solidFill>
                  <a:srgbClr val="000000"/>
                </a:solidFill>
                <a:latin typeface="Roboto Condensed Italics"/>
              </a:rPr>
              <a:t>Hoàng </a:t>
            </a:r>
            <a:r>
              <a:rPr lang="en-US" sz="3999" dirty="0" err="1">
                <a:solidFill>
                  <a:srgbClr val="000000"/>
                </a:solidFill>
                <a:latin typeface="Roboto Condensed Italics"/>
              </a:rPr>
              <a:t>tử</a:t>
            </a:r>
            <a:r>
              <a:rPr lang="en-US" sz="3999" dirty="0">
                <a:solidFill>
                  <a:srgbClr val="000000"/>
                </a:solidFill>
                <a:latin typeface="Roboto Condensed Italics"/>
              </a:rPr>
              <a:t> </a:t>
            </a:r>
            <a:r>
              <a:rPr lang="en-US" sz="3999" dirty="0" err="1">
                <a:solidFill>
                  <a:srgbClr val="000000"/>
                </a:solidFill>
                <a:latin typeface="Roboto Condensed Italics"/>
              </a:rPr>
              <a:t>bé</a:t>
            </a:r>
            <a:r>
              <a:rPr lang="en-US" sz="3999" dirty="0">
                <a:solidFill>
                  <a:srgbClr val="000000"/>
                </a:solidFill>
                <a:latin typeface="Roboto Condensed Italics"/>
              </a:rPr>
              <a:t> </a:t>
            </a:r>
            <a:r>
              <a:rPr lang="en-US" sz="3999" dirty="0" err="1">
                <a:solidFill>
                  <a:srgbClr val="000000"/>
                </a:solidFill>
                <a:latin typeface="Roboto Condensed Italics"/>
              </a:rPr>
              <a:t>có</a:t>
            </a:r>
            <a:r>
              <a:rPr lang="en-US" sz="3999" dirty="0">
                <a:solidFill>
                  <a:srgbClr val="000000"/>
                </a:solidFill>
                <a:latin typeface="Roboto Condensed Italics"/>
              </a:rPr>
              <a:t> </a:t>
            </a:r>
            <a:r>
              <a:rPr lang="en-US" sz="3999" dirty="0" err="1">
                <a:solidFill>
                  <a:srgbClr val="000000"/>
                </a:solidFill>
                <a:latin typeface="Roboto Condensed Italics"/>
              </a:rPr>
              <a:t>trí</a:t>
            </a:r>
            <a:r>
              <a:rPr lang="en-US" sz="3999" dirty="0">
                <a:solidFill>
                  <a:srgbClr val="000000"/>
                </a:solidFill>
                <a:latin typeface="Roboto Condensed Italics"/>
              </a:rPr>
              <a:t> </a:t>
            </a:r>
            <a:r>
              <a:rPr lang="en-US" sz="3999" dirty="0" err="1">
                <a:solidFill>
                  <a:srgbClr val="000000"/>
                </a:solidFill>
                <a:latin typeface="Roboto Condensed Italics"/>
              </a:rPr>
              <a:t>tưởng</a:t>
            </a:r>
            <a:r>
              <a:rPr lang="en-US" sz="3999" dirty="0">
                <a:solidFill>
                  <a:srgbClr val="000000"/>
                </a:solidFill>
                <a:latin typeface="Roboto Condensed Italics"/>
              </a:rPr>
              <a:t> </a:t>
            </a:r>
            <a:r>
              <a:rPr lang="en-US" sz="3999" dirty="0" err="1">
                <a:solidFill>
                  <a:srgbClr val="000000"/>
                </a:solidFill>
                <a:latin typeface="Roboto Condensed Italics"/>
              </a:rPr>
              <a:t>tượng</a:t>
            </a:r>
            <a:r>
              <a:rPr lang="en-US" sz="3999" dirty="0">
                <a:solidFill>
                  <a:srgbClr val="000000"/>
                </a:solidFill>
                <a:latin typeface="Roboto Condensed Italics"/>
              </a:rPr>
              <a:t> </a:t>
            </a:r>
            <a:r>
              <a:rPr lang="en-US" sz="3999" dirty="0" err="1">
                <a:solidFill>
                  <a:srgbClr val="000000"/>
                </a:solidFill>
                <a:latin typeface="Roboto Condensed Italics"/>
              </a:rPr>
              <a:t>phong</a:t>
            </a:r>
            <a:r>
              <a:rPr lang="en-US" sz="3999" dirty="0">
                <a:solidFill>
                  <a:srgbClr val="000000"/>
                </a:solidFill>
                <a:latin typeface="Roboto Condensed Italics"/>
              </a:rPr>
              <a:t> </a:t>
            </a:r>
            <a:r>
              <a:rPr lang="en-US" sz="3999" dirty="0" err="1">
                <a:solidFill>
                  <a:srgbClr val="000000"/>
                </a:solidFill>
                <a:latin typeface="Roboto Condensed Italics"/>
              </a:rPr>
              <a:t>phú</a:t>
            </a:r>
            <a:r>
              <a:rPr lang="en-US" sz="3999" dirty="0">
                <a:solidFill>
                  <a:srgbClr val="000000"/>
                </a:solidFill>
                <a:latin typeface="Roboto Condensed Italics"/>
              </a:rPr>
              <a:t>, bay </a:t>
            </a:r>
            <a:r>
              <a:rPr lang="en-US" sz="3999" dirty="0" err="1">
                <a:solidFill>
                  <a:srgbClr val="000000"/>
                </a:solidFill>
                <a:latin typeface="Roboto Condensed Italics"/>
              </a:rPr>
              <a:t>bổng</a:t>
            </a:r>
            <a:r>
              <a:rPr lang="en-US" sz="3999" dirty="0">
                <a:solidFill>
                  <a:srgbClr val="000000"/>
                </a:solidFill>
                <a:latin typeface="Roboto Condensed Italics"/>
              </a:rPr>
              <a:t> </a:t>
            </a:r>
            <a:r>
              <a:rPr lang="en-US" sz="3999" dirty="0" err="1">
                <a:solidFill>
                  <a:srgbClr val="000000"/>
                </a:solidFill>
                <a:latin typeface="Roboto Condensed Italics"/>
              </a:rPr>
              <a:t>nên</a:t>
            </a:r>
            <a:r>
              <a:rPr lang="en-US" sz="3999" dirty="0">
                <a:solidFill>
                  <a:srgbClr val="000000"/>
                </a:solidFill>
                <a:latin typeface="Roboto Condensed Italics"/>
              </a:rPr>
              <a:t> </a:t>
            </a:r>
            <a:r>
              <a:rPr lang="en-US" sz="3999" dirty="0" err="1">
                <a:solidFill>
                  <a:srgbClr val="000000"/>
                </a:solidFill>
                <a:latin typeface="Roboto Condensed Italics"/>
              </a:rPr>
              <a:t>có</a:t>
            </a:r>
            <a:r>
              <a:rPr lang="en-US" sz="3999" dirty="0">
                <a:solidFill>
                  <a:srgbClr val="000000"/>
                </a:solidFill>
                <a:latin typeface="Roboto Condensed Italics"/>
              </a:rPr>
              <a:t> </a:t>
            </a:r>
            <a:r>
              <a:rPr lang="en-US" sz="3999" dirty="0" err="1">
                <a:solidFill>
                  <a:srgbClr val="000000"/>
                </a:solidFill>
                <a:latin typeface="Roboto Condensed Italics"/>
              </a:rPr>
              <a:t>những</a:t>
            </a:r>
            <a:r>
              <a:rPr lang="en-US" sz="3999" dirty="0">
                <a:solidFill>
                  <a:srgbClr val="000000"/>
                </a:solidFill>
                <a:latin typeface="Roboto Condensed Italics"/>
              </a:rPr>
              <a:t> </a:t>
            </a:r>
            <a:r>
              <a:rPr lang="en-US" sz="3999" dirty="0" err="1">
                <a:solidFill>
                  <a:srgbClr val="000000"/>
                </a:solidFill>
                <a:latin typeface="Roboto Condensed Italics"/>
              </a:rPr>
              <a:t>phát</a:t>
            </a:r>
            <a:r>
              <a:rPr lang="en-US" sz="3999" dirty="0">
                <a:solidFill>
                  <a:srgbClr val="000000"/>
                </a:solidFill>
                <a:latin typeface="Roboto Condensed Italics"/>
              </a:rPr>
              <a:t> </a:t>
            </a:r>
            <a:r>
              <a:rPr lang="en-US" sz="3999" dirty="0" err="1">
                <a:solidFill>
                  <a:srgbClr val="000000"/>
                </a:solidFill>
                <a:latin typeface="Roboto Condensed Italics"/>
              </a:rPr>
              <a:t>hiện</a:t>
            </a:r>
            <a:r>
              <a:rPr lang="en-US" sz="3999" dirty="0">
                <a:solidFill>
                  <a:srgbClr val="000000"/>
                </a:solidFill>
                <a:latin typeface="Roboto Condensed Italics"/>
              </a:rPr>
              <a:t> </a:t>
            </a:r>
            <a:r>
              <a:rPr lang="en-US" sz="3999" dirty="0" err="1">
                <a:solidFill>
                  <a:srgbClr val="000000"/>
                </a:solidFill>
                <a:latin typeface="Roboto Condensed Italics"/>
              </a:rPr>
              <a:t>tinh</a:t>
            </a:r>
            <a:r>
              <a:rPr lang="en-US" sz="3999" dirty="0">
                <a:solidFill>
                  <a:srgbClr val="000000"/>
                </a:solidFill>
                <a:latin typeface="Roboto Condensed Italics"/>
              </a:rPr>
              <a:t> </a:t>
            </a:r>
            <a:r>
              <a:rPr lang="en-US" sz="3999" dirty="0" err="1">
                <a:solidFill>
                  <a:srgbClr val="000000"/>
                </a:solidFill>
                <a:latin typeface="Roboto Condensed Italics"/>
              </a:rPr>
              <a:t>tế</a:t>
            </a:r>
            <a:r>
              <a:rPr lang="en-US" sz="3999" dirty="0">
                <a:solidFill>
                  <a:srgbClr val="000000"/>
                </a:solidFill>
                <a:latin typeface="Roboto Condensed Italics"/>
              </a:rPr>
              <a:t>. </a:t>
            </a:r>
          </a:p>
          <a:p>
            <a:pPr marL="863598" lvl="1" indent="-431799" algn="just">
              <a:lnSpc>
                <a:spcPts val="5599"/>
              </a:lnSpc>
              <a:buFont typeface="Arial"/>
              <a:buChar char="•"/>
            </a:pPr>
            <a:r>
              <a:rPr lang="en-US" sz="3999" dirty="0" err="1">
                <a:solidFill>
                  <a:srgbClr val="000000"/>
                </a:solidFill>
                <a:latin typeface="Roboto Condensed"/>
              </a:rPr>
              <a:t>Cậu</a:t>
            </a:r>
            <a:r>
              <a:rPr lang="en-US" sz="3999" dirty="0">
                <a:solidFill>
                  <a:srgbClr val="000000"/>
                </a:solidFill>
                <a:latin typeface="Roboto Condensed"/>
              </a:rPr>
              <a:t> </a:t>
            </a:r>
            <a:r>
              <a:rPr lang="en-US" sz="3999" dirty="0" err="1">
                <a:solidFill>
                  <a:srgbClr val="000000"/>
                </a:solidFill>
                <a:latin typeface="Roboto Condensed"/>
              </a:rPr>
              <a:t>đã</a:t>
            </a:r>
            <a:r>
              <a:rPr lang="en-US" sz="3999" dirty="0">
                <a:solidFill>
                  <a:srgbClr val="000000"/>
                </a:solidFill>
                <a:latin typeface="Roboto Condensed"/>
              </a:rPr>
              <a:t> </a:t>
            </a:r>
            <a:r>
              <a:rPr lang="en-US" sz="3999" dirty="0" err="1">
                <a:solidFill>
                  <a:srgbClr val="000000"/>
                </a:solidFill>
                <a:latin typeface="Roboto Condensed"/>
              </a:rPr>
              <a:t>chỉ</a:t>
            </a:r>
            <a:r>
              <a:rPr lang="en-US" sz="3999" dirty="0">
                <a:solidFill>
                  <a:srgbClr val="000000"/>
                </a:solidFill>
                <a:latin typeface="Roboto Condensed"/>
              </a:rPr>
              <a:t> </a:t>
            </a:r>
            <a:r>
              <a:rPr lang="en-US" sz="3999" dirty="0" err="1">
                <a:solidFill>
                  <a:srgbClr val="000000"/>
                </a:solidFill>
                <a:latin typeface="Roboto Condensed"/>
              </a:rPr>
              <a:t>ra</a:t>
            </a:r>
            <a:r>
              <a:rPr lang="en-US" sz="3999" dirty="0">
                <a:solidFill>
                  <a:srgbClr val="000000"/>
                </a:solidFill>
                <a:latin typeface="Roboto Condensed"/>
              </a:rPr>
              <a:t> </a:t>
            </a:r>
            <a:r>
              <a:rPr lang="en-US" sz="3999" dirty="0" err="1">
                <a:solidFill>
                  <a:srgbClr val="000000"/>
                </a:solidFill>
                <a:latin typeface="Roboto Condensed"/>
              </a:rPr>
              <a:t>một</a:t>
            </a:r>
            <a:r>
              <a:rPr lang="en-US" sz="3999" dirty="0">
                <a:solidFill>
                  <a:srgbClr val="000000"/>
                </a:solidFill>
                <a:latin typeface="Roboto Condensed"/>
              </a:rPr>
              <a:t> </a:t>
            </a:r>
            <a:r>
              <a:rPr lang="en-US" sz="3999" dirty="0" err="1">
                <a:solidFill>
                  <a:srgbClr val="000000"/>
                </a:solidFill>
                <a:latin typeface="Roboto Condensed"/>
              </a:rPr>
              <a:t>vài</a:t>
            </a:r>
            <a:r>
              <a:rPr lang="en-US" sz="3999" dirty="0">
                <a:solidFill>
                  <a:srgbClr val="000000"/>
                </a:solidFill>
                <a:latin typeface="Roboto Condensed"/>
              </a:rPr>
              <a:t> </a:t>
            </a:r>
            <a:r>
              <a:rPr lang="en-US" sz="3999" dirty="0" err="1">
                <a:solidFill>
                  <a:srgbClr val="000000"/>
                </a:solidFill>
                <a:latin typeface="Roboto Condensed"/>
              </a:rPr>
              <a:t>thay</a:t>
            </a:r>
            <a:r>
              <a:rPr lang="en-US" sz="3999" dirty="0">
                <a:solidFill>
                  <a:srgbClr val="000000"/>
                </a:solidFill>
                <a:latin typeface="Roboto Condensed"/>
              </a:rPr>
              <a:t> </a:t>
            </a:r>
            <a:r>
              <a:rPr lang="en-US" sz="3999" dirty="0" err="1">
                <a:solidFill>
                  <a:srgbClr val="000000"/>
                </a:solidFill>
                <a:latin typeface="Roboto Condensed"/>
              </a:rPr>
              <a:t>đổi</a:t>
            </a:r>
            <a:r>
              <a:rPr lang="en-US" sz="3999" dirty="0">
                <a:solidFill>
                  <a:srgbClr val="000000"/>
                </a:solidFill>
                <a:latin typeface="Roboto Condensed"/>
              </a:rPr>
              <a:t> </a:t>
            </a:r>
            <a:r>
              <a:rPr lang="en-US" sz="3999" dirty="0" err="1">
                <a:solidFill>
                  <a:srgbClr val="000000"/>
                </a:solidFill>
                <a:latin typeface="Roboto Condensed"/>
              </a:rPr>
              <a:t>nhỏ</a:t>
            </a:r>
            <a:r>
              <a:rPr lang="en-US" sz="3999" dirty="0">
                <a:solidFill>
                  <a:srgbClr val="000000"/>
                </a:solidFill>
                <a:latin typeface="Roboto Condensed"/>
              </a:rPr>
              <a:t> </a:t>
            </a:r>
            <a:r>
              <a:rPr lang="en-US" sz="3999" dirty="0" err="1">
                <a:solidFill>
                  <a:srgbClr val="000000"/>
                </a:solidFill>
                <a:latin typeface="Roboto Condensed"/>
              </a:rPr>
              <a:t>trong</a:t>
            </a:r>
            <a:r>
              <a:rPr lang="en-US" sz="3999" dirty="0">
                <a:solidFill>
                  <a:srgbClr val="000000"/>
                </a:solidFill>
                <a:latin typeface="Roboto Condensed"/>
              </a:rPr>
              <a:t> </a:t>
            </a:r>
            <a:r>
              <a:rPr lang="en-US" sz="3999" dirty="0" err="1">
                <a:solidFill>
                  <a:srgbClr val="000000"/>
                </a:solidFill>
                <a:latin typeface="Roboto Condensed"/>
              </a:rPr>
              <a:t>nét</a:t>
            </a:r>
            <a:r>
              <a:rPr lang="en-US" sz="3999" dirty="0">
                <a:solidFill>
                  <a:srgbClr val="000000"/>
                </a:solidFill>
                <a:latin typeface="Roboto Condensed"/>
              </a:rPr>
              <a:t> </a:t>
            </a:r>
            <a:r>
              <a:rPr lang="en-US" sz="3999" dirty="0" err="1">
                <a:solidFill>
                  <a:srgbClr val="000000"/>
                </a:solidFill>
                <a:latin typeface="Roboto Condensed"/>
              </a:rPr>
              <a:t>vẽ</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tôi</a:t>
            </a:r>
            <a:r>
              <a:rPr lang="en-US" sz="3999" dirty="0">
                <a:solidFill>
                  <a:srgbClr val="000000"/>
                </a:solidFill>
                <a:latin typeface="Roboto Condensed"/>
              </a:rPr>
              <a:t>” </a:t>
            </a:r>
            <a:r>
              <a:rPr lang="en-US" sz="3999" dirty="0" err="1">
                <a:solidFill>
                  <a:srgbClr val="000000"/>
                </a:solidFill>
                <a:latin typeface="Roboto Condensed"/>
              </a:rPr>
              <a:t>cũng</a:t>
            </a:r>
            <a:r>
              <a:rPr lang="en-US" sz="3999" dirty="0">
                <a:solidFill>
                  <a:srgbClr val="000000"/>
                </a:solidFill>
                <a:latin typeface="Roboto Condensed"/>
              </a:rPr>
              <a:t> </a:t>
            </a:r>
            <a:r>
              <a:rPr lang="en-US" sz="3999" dirty="0" err="1">
                <a:solidFill>
                  <a:srgbClr val="000000"/>
                </a:solidFill>
                <a:latin typeface="Roboto Condensed"/>
              </a:rPr>
              <a:t>đủ</a:t>
            </a:r>
            <a:r>
              <a:rPr lang="en-US" sz="3999" dirty="0">
                <a:solidFill>
                  <a:srgbClr val="000000"/>
                </a:solidFill>
                <a:latin typeface="Roboto Condensed"/>
              </a:rPr>
              <a:t> </a:t>
            </a:r>
            <a:r>
              <a:rPr lang="en-US" sz="3999" dirty="0" err="1">
                <a:solidFill>
                  <a:srgbClr val="000000"/>
                </a:solidFill>
                <a:latin typeface="Roboto Condensed"/>
              </a:rPr>
              <a:t>biến</a:t>
            </a:r>
            <a:r>
              <a:rPr lang="en-US" sz="3999" dirty="0">
                <a:solidFill>
                  <a:srgbClr val="000000"/>
                </a:solidFill>
                <a:latin typeface="Roboto Condensed"/>
              </a:rPr>
              <a:t> con </a:t>
            </a:r>
            <a:r>
              <a:rPr lang="en-US" sz="3999" dirty="0" err="1">
                <a:solidFill>
                  <a:srgbClr val="000000"/>
                </a:solidFill>
                <a:latin typeface="Roboto Condensed"/>
              </a:rPr>
              <a:t>cừu</a:t>
            </a:r>
            <a:r>
              <a:rPr lang="en-US" sz="3999" dirty="0">
                <a:solidFill>
                  <a:srgbClr val="000000"/>
                </a:solidFill>
                <a:latin typeface="Roboto Condensed"/>
              </a:rPr>
              <a:t> </a:t>
            </a:r>
            <a:r>
              <a:rPr lang="en-US" sz="3999" dirty="0" err="1">
                <a:solidFill>
                  <a:srgbClr val="000000"/>
                </a:solidFill>
                <a:latin typeface="Roboto Condensed"/>
              </a:rPr>
              <a:t>này</a:t>
            </a:r>
            <a:r>
              <a:rPr lang="en-US" sz="3999" dirty="0">
                <a:solidFill>
                  <a:srgbClr val="000000"/>
                </a:solidFill>
                <a:latin typeface="Roboto Condensed"/>
              </a:rPr>
              <a:t> </a:t>
            </a:r>
            <a:r>
              <a:rPr lang="en-US" sz="3999" dirty="0" err="1">
                <a:solidFill>
                  <a:srgbClr val="000000"/>
                </a:solidFill>
                <a:latin typeface="Roboto Condensed"/>
              </a:rPr>
              <a:t>thành</a:t>
            </a:r>
            <a:r>
              <a:rPr lang="en-US" sz="3999" dirty="0">
                <a:solidFill>
                  <a:srgbClr val="000000"/>
                </a:solidFill>
                <a:latin typeface="Roboto Condensed"/>
              </a:rPr>
              <a:t> con </a:t>
            </a:r>
            <a:r>
              <a:rPr lang="en-US" sz="3999" dirty="0" err="1">
                <a:solidFill>
                  <a:srgbClr val="000000"/>
                </a:solidFill>
                <a:latin typeface="Roboto Condensed"/>
              </a:rPr>
              <a:t>cừu</a:t>
            </a:r>
            <a:r>
              <a:rPr lang="en-US" sz="3999" dirty="0">
                <a:solidFill>
                  <a:srgbClr val="000000"/>
                </a:solidFill>
                <a:latin typeface="Roboto Condensed"/>
              </a:rPr>
              <a:t> </a:t>
            </a:r>
            <a:r>
              <a:rPr lang="en-US" sz="3999" dirty="0" err="1">
                <a:solidFill>
                  <a:srgbClr val="000000"/>
                </a:solidFill>
                <a:latin typeface="Roboto Condensed"/>
              </a:rPr>
              <a:t>khác</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trạng</a:t>
            </a:r>
            <a:r>
              <a:rPr lang="en-US" sz="3999" dirty="0">
                <a:solidFill>
                  <a:srgbClr val="000000"/>
                </a:solidFill>
                <a:latin typeface="Roboto Condensed"/>
              </a:rPr>
              <a:t> </a:t>
            </a:r>
            <a:r>
              <a:rPr lang="en-US" sz="3999" dirty="0" err="1">
                <a:solidFill>
                  <a:srgbClr val="000000"/>
                </a:solidFill>
                <a:latin typeface="Roboto Condensed"/>
              </a:rPr>
              <a:t>thái</a:t>
            </a:r>
            <a:r>
              <a:rPr lang="en-US" sz="3999" dirty="0">
                <a:solidFill>
                  <a:srgbClr val="000000"/>
                </a:solidFill>
                <a:latin typeface="Roboto Condensed"/>
              </a:rPr>
              <a:t>, </a:t>
            </a:r>
            <a:r>
              <a:rPr lang="en-US" sz="3999" dirty="0" err="1">
                <a:solidFill>
                  <a:srgbClr val="000000"/>
                </a:solidFill>
                <a:latin typeface="Roboto Condensed"/>
              </a:rPr>
              <a:t>giới</a:t>
            </a:r>
            <a:r>
              <a:rPr lang="en-US" sz="3999" dirty="0">
                <a:solidFill>
                  <a:srgbClr val="000000"/>
                </a:solidFill>
                <a:latin typeface="Roboto Condensed"/>
              </a:rPr>
              <a:t> </a:t>
            </a:r>
            <a:r>
              <a:rPr lang="en-US" sz="3999" dirty="0" err="1">
                <a:solidFill>
                  <a:srgbClr val="000000"/>
                </a:solidFill>
                <a:latin typeface="Roboto Condensed"/>
              </a:rPr>
              <a:t>tính</a:t>
            </a:r>
            <a:r>
              <a:rPr lang="en-US" sz="3999" dirty="0">
                <a:solidFill>
                  <a:srgbClr val="000000"/>
                </a:solidFill>
                <a:latin typeface="Roboto Condensed"/>
              </a:rPr>
              <a:t>, </a:t>
            </a:r>
            <a:r>
              <a:rPr lang="en-US" sz="3999" dirty="0" err="1">
                <a:solidFill>
                  <a:srgbClr val="000000"/>
                </a:solidFill>
                <a:latin typeface="Roboto Condensed"/>
              </a:rPr>
              <a:t>độ</a:t>
            </a:r>
            <a:r>
              <a:rPr lang="en-US" sz="3999" dirty="0">
                <a:solidFill>
                  <a:srgbClr val="000000"/>
                </a:solidFill>
                <a:latin typeface="Roboto Condensed"/>
              </a:rPr>
              <a:t> </a:t>
            </a:r>
            <a:r>
              <a:rPr lang="en-US" sz="3999" dirty="0" err="1">
                <a:solidFill>
                  <a:srgbClr val="000000"/>
                </a:solidFill>
                <a:latin typeface="Roboto Condensed"/>
              </a:rPr>
              <a:t>tuổi</a:t>
            </a:r>
            <a:r>
              <a:rPr lang="en-US" sz="3999" dirty="0">
                <a:solidFill>
                  <a:srgbClr val="000000"/>
                </a:solidFill>
                <a:latin typeface="Roboto Condensed"/>
              </a:rPr>
              <a:t>.</a:t>
            </a:r>
          </a:p>
          <a:p>
            <a:pPr marL="863598" lvl="1" indent="-431799" algn="just">
              <a:lnSpc>
                <a:spcPts val="5599"/>
              </a:lnSpc>
              <a:buFont typeface="Arial"/>
              <a:buChar char="•"/>
            </a:pPr>
            <a:r>
              <a:rPr lang="en-US" sz="3999" dirty="0" err="1">
                <a:solidFill>
                  <a:srgbClr val="000000"/>
                </a:solidFill>
                <a:latin typeface="Roboto Condensed"/>
              </a:rPr>
              <a:t>Cậu</a:t>
            </a:r>
            <a:r>
              <a:rPr lang="en-US" sz="3999" dirty="0">
                <a:solidFill>
                  <a:srgbClr val="000000"/>
                </a:solidFill>
                <a:latin typeface="Roboto Condensed"/>
              </a:rPr>
              <a:t> </a:t>
            </a:r>
            <a:r>
              <a:rPr lang="en-US" sz="3999" dirty="0" err="1">
                <a:solidFill>
                  <a:srgbClr val="000000"/>
                </a:solidFill>
                <a:latin typeface="Roboto Condensed"/>
              </a:rPr>
              <a:t>chỉ</a:t>
            </a:r>
            <a:r>
              <a:rPr lang="en-US" sz="3999" dirty="0">
                <a:solidFill>
                  <a:srgbClr val="000000"/>
                </a:solidFill>
                <a:latin typeface="Roboto Condensed"/>
              </a:rPr>
              <a:t> </a:t>
            </a:r>
            <a:r>
              <a:rPr lang="en-US" sz="3999" dirty="0" err="1">
                <a:solidFill>
                  <a:srgbClr val="000000"/>
                </a:solidFill>
                <a:latin typeface="Roboto Condensed"/>
              </a:rPr>
              <a:t>nhìn</a:t>
            </a:r>
            <a:r>
              <a:rPr lang="en-US" sz="3999" dirty="0">
                <a:solidFill>
                  <a:srgbClr val="000000"/>
                </a:solidFill>
                <a:latin typeface="Roboto Condensed"/>
              </a:rPr>
              <a:t> </a:t>
            </a:r>
            <a:r>
              <a:rPr lang="en-US" sz="3999" dirty="0" err="1">
                <a:solidFill>
                  <a:srgbClr val="000000"/>
                </a:solidFill>
                <a:latin typeface="Roboto Condensed"/>
              </a:rPr>
              <a:t>cái</a:t>
            </a:r>
            <a:r>
              <a:rPr lang="en-US" sz="3999" dirty="0">
                <a:solidFill>
                  <a:srgbClr val="000000"/>
                </a:solidFill>
                <a:latin typeface="Roboto Condensed"/>
              </a:rPr>
              <a:t> </a:t>
            </a:r>
            <a:r>
              <a:rPr lang="en-US" sz="3999" dirty="0" err="1">
                <a:solidFill>
                  <a:srgbClr val="000000"/>
                </a:solidFill>
                <a:latin typeface="Roboto Condensed"/>
              </a:rPr>
              <a:t>hộp</a:t>
            </a:r>
            <a:r>
              <a:rPr lang="en-US" sz="3999" dirty="0">
                <a:solidFill>
                  <a:srgbClr val="000000"/>
                </a:solidFill>
                <a:latin typeface="Roboto Condensed"/>
              </a:rPr>
              <a:t> </a:t>
            </a:r>
            <a:r>
              <a:rPr lang="en-US" sz="3999" dirty="0" err="1">
                <a:solidFill>
                  <a:srgbClr val="000000"/>
                </a:solidFill>
                <a:latin typeface="Roboto Condensed"/>
              </a:rPr>
              <a:t>mà</a:t>
            </a:r>
            <a:r>
              <a:rPr lang="en-US" sz="3999" dirty="0">
                <a:solidFill>
                  <a:srgbClr val="000000"/>
                </a:solidFill>
                <a:latin typeface="Roboto Condensed"/>
              </a:rPr>
              <a:t> </a:t>
            </a:r>
            <a:r>
              <a:rPr lang="en-US" sz="3999" dirty="0" err="1">
                <a:solidFill>
                  <a:srgbClr val="000000"/>
                </a:solidFill>
                <a:latin typeface="Roboto Condensed"/>
              </a:rPr>
              <a:t>hình</a:t>
            </a:r>
            <a:r>
              <a:rPr lang="en-US" sz="3999" dirty="0">
                <a:solidFill>
                  <a:srgbClr val="000000"/>
                </a:solidFill>
                <a:latin typeface="Roboto Condensed"/>
              </a:rPr>
              <a:t> dung </a:t>
            </a:r>
            <a:r>
              <a:rPr lang="en-US" sz="3999" dirty="0" err="1">
                <a:solidFill>
                  <a:srgbClr val="000000"/>
                </a:solidFill>
                <a:latin typeface="Roboto Condensed"/>
              </a:rPr>
              <a:t>ra</a:t>
            </a:r>
            <a:r>
              <a:rPr lang="en-US" sz="3999" dirty="0">
                <a:solidFill>
                  <a:srgbClr val="000000"/>
                </a:solidFill>
                <a:latin typeface="Roboto Condensed"/>
              </a:rPr>
              <a:t> </a:t>
            </a:r>
            <a:r>
              <a:rPr lang="en-US" sz="3999" dirty="0" err="1">
                <a:solidFill>
                  <a:srgbClr val="000000"/>
                </a:solidFill>
                <a:latin typeface="Roboto Condensed"/>
              </a:rPr>
              <a:t>cả</a:t>
            </a:r>
            <a:r>
              <a:rPr lang="en-US" sz="3999" dirty="0">
                <a:solidFill>
                  <a:srgbClr val="000000"/>
                </a:solidFill>
                <a:latin typeface="Roboto Condensed"/>
              </a:rPr>
              <a:t> </a:t>
            </a:r>
            <a:r>
              <a:rPr lang="en-US" sz="3999" dirty="0" err="1">
                <a:solidFill>
                  <a:srgbClr val="000000"/>
                </a:solidFill>
                <a:latin typeface="Roboto Condensed"/>
              </a:rPr>
              <a:t>một</a:t>
            </a:r>
            <a:r>
              <a:rPr lang="en-US" sz="3999" dirty="0">
                <a:solidFill>
                  <a:srgbClr val="000000"/>
                </a:solidFill>
                <a:latin typeface="Roboto Condensed"/>
              </a:rPr>
              <a:t> </a:t>
            </a:r>
            <a:r>
              <a:rPr lang="en-US" sz="3999" dirty="0" err="1">
                <a:solidFill>
                  <a:srgbClr val="000000"/>
                </a:solidFill>
                <a:latin typeface="Roboto Condensed"/>
              </a:rPr>
              <a:t>chú</a:t>
            </a:r>
            <a:r>
              <a:rPr lang="en-US" sz="3999" dirty="0">
                <a:solidFill>
                  <a:srgbClr val="000000"/>
                </a:solidFill>
                <a:latin typeface="Roboto Condensed"/>
              </a:rPr>
              <a:t> </a:t>
            </a:r>
            <a:r>
              <a:rPr lang="en-US" sz="3999" dirty="0" err="1">
                <a:solidFill>
                  <a:srgbClr val="000000"/>
                </a:solidFill>
                <a:latin typeface="Roboto Condensed"/>
              </a:rPr>
              <a:t>cừu</a:t>
            </a:r>
            <a:r>
              <a:rPr lang="en-US" sz="3999" dirty="0">
                <a:solidFill>
                  <a:srgbClr val="000000"/>
                </a:solidFill>
                <a:latin typeface="Roboto Condensed"/>
              </a:rPr>
              <a:t> </a:t>
            </a:r>
            <a:r>
              <a:rPr lang="en-US" sz="3999" dirty="0" err="1">
                <a:solidFill>
                  <a:srgbClr val="000000"/>
                </a:solidFill>
                <a:latin typeface="Roboto Condensed"/>
              </a:rPr>
              <a:t>đang</a:t>
            </a:r>
            <a:r>
              <a:rPr lang="en-US" sz="3999" dirty="0">
                <a:solidFill>
                  <a:srgbClr val="000000"/>
                </a:solidFill>
                <a:latin typeface="Roboto Condensed"/>
              </a:rPr>
              <a:t> ở </a:t>
            </a:r>
            <a:r>
              <a:rPr lang="en-US" sz="3999" dirty="0" err="1">
                <a:solidFill>
                  <a:srgbClr val="000000"/>
                </a:solidFill>
                <a:latin typeface="Roboto Condensed"/>
              </a:rPr>
              <a:t>trong</a:t>
            </a:r>
            <a:r>
              <a:rPr lang="en-US" sz="3999" dirty="0">
                <a:solidFill>
                  <a:srgbClr val="000000"/>
                </a:solidFill>
                <a:latin typeface="Roboto Condensed"/>
              </a:rPr>
              <a:t> </a:t>
            </a:r>
            <a:r>
              <a:rPr lang="en-US" sz="3999" dirty="0" err="1">
                <a:solidFill>
                  <a:srgbClr val="000000"/>
                </a:solidFill>
                <a:latin typeface="Roboto Condensed"/>
              </a:rPr>
              <a:t>hộp</a:t>
            </a:r>
            <a:r>
              <a:rPr lang="en-US" sz="3999" dirty="0">
                <a:solidFill>
                  <a:srgbClr val="000000"/>
                </a:solidFill>
                <a:latin typeface="Roboto Condensed"/>
              </a:rPr>
              <a:t>.</a:t>
            </a:r>
          </a:p>
        </p:txBody>
      </p:sp>
      <p:sp>
        <p:nvSpPr>
          <p:cNvPr id="13" name="TextBox 13"/>
          <p:cNvSpPr txBox="1"/>
          <p:nvPr/>
        </p:nvSpPr>
        <p:spPr>
          <a:xfrm>
            <a:off x="12259925" y="2890937"/>
            <a:ext cx="2081848" cy="650695"/>
          </a:xfrm>
          <a:prstGeom prst="rect">
            <a:avLst/>
          </a:prstGeom>
        </p:spPr>
        <p:txBody>
          <a:bodyPr lIns="0" tIns="0" rIns="0" bIns="0" rtlCol="0" anchor="t">
            <a:spAutoFit/>
          </a:bodyPr>
          <a:lstStyle/>
          <a:p>
            <a:pPr algn="ctr">
              <a:lnSpc>
                <a:spcPts val="5166"/>
              </a:lnSpc>
              <a:spcBef>
                <a:spcPct val="0"/>
              </a:spcBef>
            </a:pPr>
            <a:r>
              <a:rPr lang="en-US" sz="4200" dirty="0" err="1">
                <a:solidFill>
                  <a:srgbClr val="000000"/>
                </a:solidFill>
                <a:latin typeface="Roboto Condensed Bold"/>
              </a:rPr>
              <a:t>Tính</a:t>
            </a:r>
            <a:r>
              <a:rPr lang="en-US" sz="4200" dirty="0">
                <a:solidFill>
                  <a:srgbClr val="000000"/>
                </a:solidFill>
                <a:latin typeface="Roboto Condensed Bold"/>
              </a:rPr>
              <a:t> </a:t>
            </a:r>
            <a:r>
              <a:rPr lang="en-US" sz="4200" dirty="0" err="1">
                <a:solidFill>
                  <a:srgbClr val="000000"/>
                </a:solidFill>
                <a:latin typeface="Roboto Condensed Bold"/>
              </a:rPr>
              <a:t>cách</a:t>
            </a:r>
            <a:endParaRPr lang="en-US" sz="4200" dirty="0">
              <a:solidFill>
                <a:srgbClr val="000000"/>
              </a:solidFill>
              <a:latin typeface="Roboto Condensed Bold"/>
            </a:endParaRPr>
          </a:p>
        </p:txBody>
      </p:sp>
      <p:sp>
        <p:nvSpPr>
          <p:cNvPr id="14" name="TextBox 14"/>
          <p:cNvSpPr txBox="1"/>
          <p:nvPr/>
        </p:nvSpPr>
        <p:spPr>
          <a:xfrm>
            <a:off x="11522571" y="3760398"/>
            <a:ext cx="4245802" cy="2794000"/>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a:rPr>
              <a:t>Đáng yêu, có trí tưởng tượng phong phú, có cách nhìn nhận vấn đề mới mẻ.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4143807" y="9754225"/>
            <a:ext cx="3117312" cy="532778"/>
          </a:xfrm>
          <a:custGeom>
            <a:avLst/>
            <a:gdLst/>
            <a:ahLst/>
            <a:cxnLst/>
            <a:rect l="l" t="t" r="r" b="b"/>
            <a:pathLst>
              <a:path w="3117312" h="532778">
                <a:moveTo>
                  <a:pt x="0" y="0"/>
                </a:moveTo>
                <a:lnTo>
                  <a:pt x="3117312" y="0"/>
                </a:lnTo>
                <a:lnTo>
                  <a:pt x="3117312" y="532778"/>
                </a:lnTo>
                <a:lnTo>
                  <a:pt x="0" y="532778"/>
                </a:lnTo>
                <a:lnTo>
                  <a:pt x="0" y="0"/>
                </a:lnTo>
                <a:close/>
              </a:path>
            </a:pathLst>
          </a:custGeom>
          <a:blipFill>
            <a:blip r:embed="rId2">
              <a:extLst>
                <a:ext uri="{96DAC541-7B7A-43D3-8B79-37D633B846F1}">
                  <asvg:svgBlip xmlns:asvg="http://schemas.microsoft.com/office/drawing/2016/SVG/main" r:embed="rId3"/>
                </a:ext>
              </a:extLst>
            </a:blip>
            <a:stretch>
              <a:fillRect b="-1679"/>
            </a:stretch>
          </a:blipFill>
        </p:spPr>
        <p:txBody>
          <a:bodyPr/>
          <a:lstStyle/>
          <a:p>
            <a:endParaRPr lang="en-US"/>
          </a:p>
        </p:txBody>
      </p:sp>
      <p:sp>
        <p:nvSpPr>
          <p:cNvPr id="9" name="TextBox 9"/>
          <p:cNvSpPr txBox="1"/>
          <p:nvPr/>
        </p:nvSpPr>
        <p:spPr>
          <a:xfrm>
            <a:off x="2953745" y="3372487"/>
            <a:ext cx="10744200" cy="4203700"/>
          </a:xfrm>
          <a:prstGeom prst="rect">
            <a:avLst/>
          </a:prstGeom>
        </p:spPr>
        <p:txBody>
          <a:bodyPr lIns="0" tIns="0" rIns="0" bIns="0" rtlCol="0" anchor="t">
            <a:spAutoFit/>
          </a:bodyPr>
          <a:lstStyle/>
          <a:p>
            <a:pPr marL="863598" lvl="1" indent="-431799" algn="just">
              <a:lnSpc>
                <a:spcPts val="5599"/>
              </a:lnSpc>
              <a:buFont typeface="Arial"/>
              <a:buChar char="•"/>
            </a:pPr>
            <a:r>
              <a:rPr lang="en-US" sz="3999" dirty="0">
                <a:solidFill>
                  <a:srgbClr val="000000"/>
                </a:solidFill>
                <a:latin typeface="Roboto Condensed"/>
              </a:rPr>
              <a:t>Trong </a:t>
            </a:r>
            <a:r>
              <a:rPr lang="en-US" sz="3999" dirty="0" err="1">
                <a:solidFill>
                  <a:srgbClr val="000000"/>
                </a:solidFill>
                <a:latin typeface="Roboto Condensed"/>
              </a:rPr>
              <a:t>bối</a:t>
            </a:r>
            <a:r>
              <a:rPr lang="en-US" sz="3999" dirty="0">
                <a:solidFill>
                  <a:srgbClr val="000000"/>
                </a:solidFill>
                <a:latin typeface="Roboto Condensed"/>
              </a:rPr>
              <a:t> </a:t>
            </a:r>
            <a:r>
              <a:rPr lang="en-US" sz="3999" dirty="0" err="1">
                <a:solidFill>
                  <a:srgbClr val="000000"/>
                </a:solidFill>
                <a:latin typeface="Roboto Condensed"/>
              </a:rPr>
              <a:t>cảnh</a:t>
            </a:r>
            <a:r>
              <a:rPr lang="en-US" sz="3999" dirty="0">
                <a:solidFill>
                  <a:srgbClr val="000000"/>
                </a:solidFill>
                <a:latin typeface="Roboto Condensed"/>
              </a:rPr>
              <a:t> </a:t>
            </a:r>
            <a:r>
              <a:rPr lang="en-US" sz="3999" dirty="0" err="1">
                <a:solidFill>
                  <a:srgbClr val="000000"/>
                </a:solidFill>
                <a:latin typeface="Roboto Condensed"/>
              </a:rPr>
              <a:t>nhiều</a:t>
            </a:r>
            <a:r>
              <a:rPr lang="en-US" sz="3999" dirty="0">
                <a:solidFill>
                  <a:srgbClr val="000000"/>
                </a:solidFill>
                <a:latin typeface="Roboto Condensed"/>
              </a:rPr>
              <a:t> </a:t>
            </a:r>
            <a:r>
              <a:rPr lang="en-US" sz="3999" dirty="0" err="1">
                <a:solidFill>
                  <a:srgbClr val="000000"/>
                </a:solidFill>
                <a:latin typeface="Roboto Condensed"/>
              </a:rPr>
              <a:t>khó</a:t>
            </a:r>
            <a:r>
              <a:rPr lang="en-US" sz="3999" dirty="0">
                <a:solidFill>
                  <a:srgbClr val="000000"/>
                </a:solidFill>
                <a:latin typeface="Roboto Condensed"/>
              </a:rPr>
              <a:t> </a:t>
            </a:r>
            <a:r>
              <a:rPr lang="en-US" sz="3999" dirty="0" err="1">
                <a:solidFill>
                  <a:srgbClr val="000000"/>
                </a:solidFill>
                <a:latin typeface="Roboto Condensed"/>
              </a:rPr>
              <a:t>khăn</a:t>
            </a:r>
            <a:r>
              <a:rPr lang="en-US" sz="3999" dirty="0">
                <a:solidFill>
                  <a:srgbClr val="000000"/>
                </a:solidFill>
                <a:latin typeface="Roboto Condensed"/>
              </a:rPr>
              <a:t>, </a:t>
            </a:r>
            <a:r>
              <a:rPr lang="en-US" sz="3999" dirty="0" err="1">
                <a:solidFill>
                  <a:srgbClr val="000000"/>
                </a:solidFill>
                <a:latin typeface="Roboto Condensed"/>
              </a:rPr>
              <a:t>thử</a:t>
            </a:r>
            <a:r>
              <a:rPr lang="en-US" sz="3999" dirty="0">
                <a:solidFill>
                  <a:srgbClr val="000000"/>
                </a:solidFill>
                <a:latin typeface="Roboto Condensed"/>
              </a:rPr>
              <a:t> </a:t>
            </a:r>
            <a:r>
              <a:rPr lang="en-US" sz="3999" dirty="0" err="1">
                <a:solidFill>
                  <a:srgbClr val="000000"/>
                </a:solidFill>
                <a:latin typeface="Roboto Condensed"/>
              </a:rPr>
              <a:t>thách</a:t>
            </a:r>
            <a:r>
              <a:rPr lang="en-US" sz="3999" dirty="0">
                <a:solidFill>
                  <a:srgbClr val="000000"/>
                </a:solidFill>
                <a:latin typeface="Roboto Condensed"/>
              </a:rPr>
              <a:t> </a:t>
            </a:r>
            <a:r>
              <a:rPr lang="en-US" sz="3999" dirty="0" err="1">
                <a:solidFill>
                  <a:srgbClr val="000000"/>
                </a:solidFill>
                <a:latin typeface="Roboto Condensed"/>
              </a:rPr>
              <a:t>như</a:t>
            </a:r>
            <a:r>
              <a:rPr lang="en-US" sz="3999" dirty="0">
                <a:solidFill>
                  <a:srgbClr val="000000"/>
                </a:solidFill>
                <a:latin typeface="Roboto Condensed"/>
              </a:rPr>
              <a:t> </a:t>
            </a:r>
            <a:r>
              <a:rPr lang="en-US" sz="3999" dirty="0" err="1">
                <a:solidFill>
                  <a:srgbClr val="000000"/>
                </a:solidFill>
                <a:latin typeface="Roboto Condensed"/>
              </a:rPr>
              <a:t>vậy</a:t>
            </a:r>
            <a:r>
              <a:rPr lang="en-US" sz="3999" dirty="0">
                <a:solidFill>
                  <a:srgbClr val="000000"/>
                </a:solidFill>
                <a:latin typeface="Roboto Condensed"/>
              </a:rPr>
              <a:t>, </a:t>
            </a:r>
            <a:r>
              <a:rPr lang="en-US" sz="3999" dirty="0" err="1">
                <a:solidFill>
                  <a:srgbClr val="000000"/>
                </a:solidFill>
                <a:latin typeface="Roboto Condensed"/>
              </a:rPr>
              <a:t>giá</a:t>
            </a:r>
            <a:r>
              <a:rPr lang="en-US" sz="3999" dirty="0">
                <a:solidFill>
                  <a:srgbClr val="000000"/>
                </a:solidFill>
                <a:latin typeface="Roboto Condensed"/>
              </a:rPr>
              <a:t> </a:t>
            </a:r>
            <a:r>
              <a:rPr lang="en-US" sz="3999" dirty="0" err="1">
                <a:solidFill>
                  <a:srgbClr val="000000"/>
                </a:solidFill>
                <a:latin typeface="Roboto Condensed"/>
              </a:rPr>
              <a:t>trị</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việc</a:t>
            </a:r>
            <a:r>
              <a:rPr lang="en-US" sz="3999" dirty="0">
                <a:solidFill>
                  <a:srgbClr val="000000"/>
                </a:solidFill>
                <a:latin typeface="Roboto Condensed"/>
              </a:rPr>
              <a:t> </a:t>
            </a:r>
            <a:r>
              <a:rPr lang="en-US" sz="3999" dirty="0" err="1">
                <a:solidFill>
                  <a:srgbClr val="000000"/>
                </a:solidFill>
                <a:latin typeface="Roboto Condensed"/>
              </a:rPr>
              <a:t>hoàng</a:t>
            </a:r>
            <a:r>
              <a:rPr lang="en-US" sz="3999" dirty="0">
                <a:solidFill>
                  <a:srgbClr val="000000"/>
                </a:solidFill>
                <a:latin typeface="Roboto Condensed"/>
              </a:rPr>
              <a:t> </a:t>
            </a:r>
            <a:r>
              <a:rPr lang="en-US" sz="3999" dirty="0" err="1">
                <a:solidFill>
                  <a:srgbClr val="000000"/>
                </a:solidFill>
                <a:latin typeface="Roboto Condensed"/>
              </a:rPr>
              <a:t>tử</a:t>
            </a:r>
            <a:r>
              <a:rPr lang="en-US" sz="3999" dirty="0">
                <a:solidFill>
                  <a:srgbClr val="000000"/>
                </a:solidFill>
                <a:latin typeface="Roboto Condensed"/>
              </a:rPr>
              <a:t> </a:t>
            </a:r>
            <a:r>
              <a:rPr lang="en-US" sz="3999" dirty="0" err="1">
                <a:solidFill>
                  <a:srgbClr val="000000"/>
                </a:solidFill>
                <a:latin typeface="Roboto Condensed"/>
              </a:rPr>
              <a:t>bé</a:t>
            </a:r>
            <a:r>
              <a:rPr lang="en-US" sz="3999" dirty="0">
                <a:solidFill>
                  <a:srgbClr val="000000"/>
                </a:solidFill>
                <a:latin typeface="Roboto Condensed"/>
              </a:rPr>
              <a:t> </a:t>
            </a:r>
            <a:r>
              <a:rPr lang="en-US" sz="3999" dirty="0" err="1">
                <a:solidFill>
                  <a:srgbClr val="000000"/>
                </a:solidFill>
                <a:latin typeface="Roboto Condensed"/>
              </a:rPr>
              <a:t>xuất</a:t>
            </a:r>
            <a:r>
              <a:rPr lang="en-US" sz="3999" dirty="0">
                <a:solidFill>
                  <a:srgbClr val="000000"/>
                </a:solidFill>
                <a:latin typeface="Roboto Condensed"/>
              </a:rPr>
              <a:t> </a:t>
            </a:r>
            <a:r>
              <a:rPr lang="en-US" sz="3999" dirty="0" err="1">
                <a:solidFill>
                  <a:srgbClr val="000000"/>
                </a:solidFill>
                <a:latin typeface="Roboto Condensed"/>
              </a:rPr>
              <a:t>hiện</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thể</a:t>
            </a:r>
            <a:r>
              <a:rPr lang="en-US" sz="3999" dirty="0">
                <a:solidFill>
                  <a:srgbClr val="000000"/>
                </a:solidFill>
                <a:latin typeface="Roboto Condensed"/>
              </a:rPr>
              <a:t> </a:t>
            </a:r>
            <a:r>
              <a:rPr lang="en-US" sz="3999" dirty="0" err="1">
                <a:solidFill>
                  <a:srgbClr val="000000"/>
                </a:solidFill>
                <a:latin typeface="Roboto Condensed"/>
              </a:rPr>
              <a:t>hiện</a:t>
            </a:r>
            <a:r>
              <a:rPr lang="en-US" sz="3999" dirty="0">
                <a:solidFill>
                  <a:srgbClr val="000000"/>
                </a:solidFill>
                <a:latin typeface="Roboto Condensed"/>
              </a:rPr>
              <a:t> </a:t>
            </a:r>
            <a:r>
              <a:rPr lang="en-US" sz="3999" dirty="0" err="1">
                <a:solidFill>
                  <a:srgbClr val="000000"/>
                </a:solidFill>
                <a:latin typeface="Roboto Condensed"/>
              </a:rPr>
              <a:t>rõ</a:t>
            </a:r>
            <a:r>
              <a:rPr lang="en-US" sz="3999" dirty="0">
                <a:solidFill>
                  <a:srgbClr val="000000"/>
                </a:solidFill>
                <a:latin typeface="Roboto Condensed"/>
              </a:rPr>
              <a:t>. Hoàng </a:t>
            </a:r>
            <a:r>
              <a:rPr lang="en-US" sz="3999" dirty="0" err="1">
                <a:solidFill>
                  <a:srgbClr val="000000"/>
                </a:solidFill>
                <a:latin typeface="Roboto Condensed"/>
              </a:rPr>
              <a:t>tử</a:t>
            </a:r>
            <a:r>
              <a:rPr lang="en-US" sz="3999" dirty="0">
                <a:solidFill>
                  <a:srgbClr val="000000"/>
                </a:solidFill>
                <a:latin typeface="Roboto Condensed"/>
              </a:rPr>
              <a:t> </a:t>
            </a:r>
            <a:r>
              <a:rPr lang="en-US" sz="3999" dirty="0" err="1">
                <a:solidFill>
                  <a:srgbClr val="000000"/>
                </a:solidFill>
                <a:latin typeface="Roboto Condensed"/>
              </a:rPr>
              <a:t>bé</a:t>
            </a:r>
            <a:r>
              <a:rPr lang="en-US" sz="3999" dirty="0">
                <a:solidFill>
                  <a:srgbClr val="000000"/>
                </a:solidFill>
                <a:latin typeface="Roboto Condensed"/>
              </a:rPr>
              <a:t> </a:t>
            </a:r>
            <a:r>
              <a:rPr lang="en-US" sz="3999" dirty="0" err="1">
                <a:solidFill>
                  <a:srgbClr val="000000"/>
                </a:solidFill>
                <a:latin typeface="Roboto Condensed"/>
              </a:rPr>
              <a:t>đã</a:t>
            </a:r>
            <a:r>
              <a:rPr lang="en-US" sz="3999" dirty="0">
                <a:solidFill>
                  <a:srgbClr val="000000"/>
                </a:solidFill>
                <a:latin typeface="Roboto Condensed"/>
              </a:rPr>
              <a:t> </a:t>
            </a:r>
            <a:r>
              <a:rPr lang="en-US" sz="3999" dirty="0" err="1">
                <a:solidFill>
                  <a:srgbClr val="000000"/>
                </a:solidFill>
                <a:latin typeface="Roboto Condensed"/>
              </a:rPr>
              <a:t>thực</a:t>
            </a:r>
            <a:r>
              <a:rPr lang="en-US" sz="3999" dirty="0">
                <a:solidFill>
                  <a:srgbClr val="000000"/>
                </a:solidFill>
                <a:latin typeface="Roboto Condensed"/>
              </a:rPr>
              <a:t> </a:t>
            </a:r>
            <a:r>
              <a:rPr lang="en-US" sz="3999" dirty="0" err="1">
                <a:solidFill>
                  <a:srgbClr val="000000"/>
                </a:solidFill>
                <a:latin typeface="Roboto Condensed"/>
              </a:rPr>
              <a:t>sự</a:t>
            </a:r>
            <a:r>
              <a:rPr lang="en-US" sz="3999" dirty="0">
                <a:solidFill>
                  <a:srgbClr val="000000"/>
                </a:solidFill>
                <a:latin typeface="Roboto Condensed"/>
              </a:rPr>
              <a:t> </a:t>
            </a:r>
            <a:r>
              <a:rPr lang="en-US" sz="3999" dirty="0" err="1">
                <a:solidFill>
                  <a:srgbClr val="000000"/>
                </a:solidFill>
                <a:latin typeface="Roboto Condensed"/>
              </a:rPr>
              <a:t>là</a:t>
            </a:r>
            <a:r>
              <a:rPr lang="en-US" sz="3999" dirty="0">
                <a:solidFill>
                  <a:srgbClr val="000000"/>
                </a:solidFill>
                <a:latin typeface="Roboto Condensed"/>
              </a:rPr>
              <a:t> </a:t>
            </a:r>
            <a:r>
              <a:rPr lang="en-US" sz="3999" dirty="0" err="1">
                <a:solidFill>
                  <a:srgbClr val="000000"/>
                </a:solidFill>
                <a:latin typeface="Roboto Condensed"/>
              </a:rPr>
              <a:t>một</a:t>
            </a:r>
            <a:r>
              <a:rPr lang="en-US" sz="3999" dirty="0">
                <a:solidFill>
                  <a:srgbClr val="000000"/>
                </a:solidFill>
                <a:latin typeface="Roboto Condensed"/>
              </a:rPr>
              <a:t> </a:t>
            </a:r>
            <a:r>
              <a:rPr lang="en-US" sz="3999" dirty="0" err="1">
                <a:solidFill>
                  <a:srgbClr val="000000"/>
                </a:solidFill>
                <a:latin typeface="Roboto Condensed"/>
              </a:rPr>
              <a:t>điểm</a:t>
            </a:r>
            <a:r>
              <a:rPr lang="en-US" sz="3999" dirty="0">
                <a:solidFill>
                  <a:srgbClr val="000000"/>
                </a:solidFill>
                <a:latin typeface="Roboto Condensed"/>
              </a:rPr>
              <a:t> </a:t>
            </a:r>
            <a:r>
              <a:rPr lang="en-US" sz="3999" dirty="0" err="1">
                <a:solidFill>
                  <a:srgbClr val="000000"/>
                </a:solidFill>
                <a:latin typeface="Roboto Condensed"/>
              </a:rPr>
              <a:t>tựa</a:t>
            </a:r>
            <a:r>
              <a:rPr lang="en-US" sz="3999" dirty="0">
                <a:solidFill>
                  <a:srgbClr val="000000"/>
                </a:solidFill>
                <a:latin typeface="Roboto Condensed"/>
              </a:rPr>
              <a:t> </a:t>
            </a:r>
            <a:r>
              <a:rPr lang="en-US" sz="3999" dirty="0" err="1">
                <a:solidFill>
                  <a:srgbClr val="000000"/>
                </a:solidFill>
                <a:latin typeface="Roboto Condensed"/>
              </a:rPr>
              <a:t>tinh</a:t>
            </a:r>
            <a:r>
              <a:rPr lang="en-US" sz="3999" dirty="0">
                <a:solidFill>
                  <a:srgbClr val="000000"/>
                </a:solidFill>
                <a:latin typeface="Roboto Condensed"/>
              </a:rPr>
              <a:t> </a:t>
            </a:r>
            <a:r>
              <a:rPr lang="en-US" sz="3999" dirty="0" err="1">
                <a:solidFill>
                  <a:srgbClr val="000000"/>
                </a:solidFill>
                <a:latin typeface="Roboto Condensed"/>
              </a:rPr>
              <a:t>thần</a:t>
            </a:r>
            <a:r>
              <a:rPr lang="en-US" sz="3999" dirty="0">
                <a:solidFill>
                  <a:srgbClr val="000000"/>
                </a:solidFill>
                <a:latin typeface="Roboto Condensed"/>
              </a:rPr>
              <a:t> </a:t>
            </a:r>
            <a:r>
              <a:rPr lang="en-US" sz="3999" dirty="0" err="1">
                <a:solidFill>
                  <a:srgbClr val="000000"/>
                </a:solidFill>
                <a:latin typeface="Roboto Condensed"/>
              </a:rPr>
              <a:t>cho</a:t>
            </a:r>
            <a:r>
              <a:rPr lang="en-US" sz="3999" dirty="0">
                <a:solidFill>
                  <a:srgbClr val="000000"/>
                </a:solidFill>
                <a:latin typeface="Roboto Condensed"/>
              </a:rPr>
              <a:t> </a:t>
            </a: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tôi</a:t>
            </a:r>
            <a:r>
              <a:rPr lang="en-US" sz="3999" dirty="0">
                <a:solidFill>
                  <a:srgbClr val="000000"/>
                </a:solidFill>
                <a:latin typeface="Roboto Condensed"/>
              </a:rPr>
              <a:t>”.</a:t>
            </a:r>
          </a:p>
          <a:p>
            <a:pPr marL="863598" lvl="1" indent="-431799" algn="just">
              <a:lnSpc>
                <a:spcPts val="5599"/>
              </a:lnSpc>
              <a:buFont typeface="Arial"/>
              <a:buChar char="•"/>
            </a:pP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hoàng</a:t>
            </a:r>
            <a:r>
              <a:rPr lang="en-US" sz="3999" dirty="0">
                <a:solidFill>
                  <a:srgbClr val="000000"/>
                </a:solidFill>
                <a:latin typeface="Roboto Condensed"/>
              </a:rPr>
              <a:t> </a:t>
            </a:r>
            <a:r>
              <a:rPr lang="en-US" sz="3999" dirty="0" err="1">
                <a:solidFill>
                  <a:srgbClr val="000000"/>
                </a:solidFill>
                <a:latin typeface="Roboto Condensed"/>
              </a:rPr>
              <a:t>tử</a:t>
            </a:r>
            <a:r>
              <a:rPr lang="en-US" sz="3999" dirty="0">
                <a:solidFill>
                  <a:srgbClr val="000000"/>
                </a:solidFill>
                <a:latin typeface="Roboto Condensed"/>
              </a:rPr>
              <a:t> </a:t>
            </a:r>
            <a:r>
              <a:rPr lang="en-US" sz="3999" dirty="0" err="1">
                <a:solidFill>
                  <a:srgbClr val="000000"/>
                </a:solidFill>
                <a:latin typeface="Roboto Condensed"/>
              </a:rPr>
              <a:t>bé</a:t>
            </a:r>
            <a:r>
              <a:rPr lang="en-US" sz="3999" dirty="0">
                <a:solidFill>
                  <a:srgbClr val="000000"/>
                </a:solidFill>
                <a:latin typeface="Roboto Condensed"/>
              </a:rPr>
              <a:t> </a:t>
            </a:r>
            <a:r>
              <a:rPr lang="en-US" sz="3999" dirty="0" err="1">
                <a:solidFill>
                  <a:srgbClr val="000000"/>
                </a:solidFill>
                <a:latin typeface="Roboto Condensed"/>
              </a:rPr>
              <a:t>đã</a:t>
            </a:r>
            <a:r>
              <a:rPr lang="en-US" sz="3999" dirty="0">
                <a:solidFill>
                  <a:srgbClr val="000000"/>
                </a:solidFill>
                <a:latin typeface="Roboto Condensed"/>
              </a:rPr>
              <a:t> </a:t>
            </a:r>
            <a:r>
              <a:rPr lang="en-US" sz="3999" dirty="0" err="1">
                <a:solidFill>
                  <a:srgbClr val="000000"/>
                </a:solidFill>
                <a:latin typeface="Roboto Condensed"/>
              </a:rPr>
              <a:t>góp</a:t>
            </a:r>
            <a:r>
              <a:rPr lang="en-US" sz="3999" dirty="0">
                <a:solidFill>
                  <a:srgbClr val="000000"/>
                </a:solidFill>
                <a:latin typeface="Roboto Condensed"/>
              </a:rPr>
              <a:t> </a:t>
            </a:r>
            <a:r>
              <a:rPr lang="en-US" sz="3999" dirty="0" err="1">
                <a:solidFill>
                  <a:srgbClr val="000000"/>
                </a:solidFill>
                <a:latin typeface="Roboto Condensed"/>
              </a:rPr>
              <a:t>phần</a:t>
            </a:r>
            <a:r>
              <a:rPr lang="en-US" sz="3999" dirty="0">
                <a:solidFill>
                  <a:srgbClr val="000000"/>
                </a:solidFill>
                <a:latin typeface="Roboto Condensed"/>
              </a:rPr>
              <a:t> </a:t>
            </a:r>
            <a:r>
              <a:rPr lang="en-US" sz="3999" dirty="0" err="1">
                <a:solidFill>
                  <a:srgbClr val="000000"/>
                </a:solidFill>
                <a:latin typeface="Roboto Condensed"/>
              </a:rPr>
              <a:t>làm</a:t>
            </a:r>
            <a:r>
              <a:rPr lang="en-US" sz="3999" dirty="0">
                <a:solidFill>
                  <a:srgbClr val="000000"/>
                </a:solidFill>
                <a:latin typeface="Roboto Condensed"/>
              </a:rPr>
              <a:t> </a:t>
            </a:r>
            <a:r>
              <a:rPr lang="en-US" sz="3999" dirty="0" err="1">
                <a:solidFill>
                  <a:srgbClr val="000000"/>
                </a:solidFill>
                <a:latin typeface="Roboto Condensed"/>
              </a:rPr>
              <a:t>rõ</a:t>
            </a:r>
            <a:r>
              <a:rPr lang="en-US" sz="3999" dirty="0">
                <a:solidFill>
                  <a:srgbClr val="000000"/>
                </a:solidFill>
                <a:latin typeface="Roboto Condensed"/>
              </a:rPr>
              <a:t> </a:t>
            </a:r>
            <a:r>
              <a:rPr lang="en-US" sz="3999" dirty="0" err="1">
                <a:solidFill>
                  <a:srgbClr val="000000"/>
                </a:solidFill>
                <a:latin typeface="Roboto Condensed"/>
              </a:rPr>
              <a:t>chủ</a:t>
            </a:r>
            <a:r>
              <a:rPr lang="en-US" sz="3999" dirty="0">
                <a:solidFill>
                  <a:srgbClr val="000000"/>
                </a:solidFill>
                <a:latin typeface="Roboto Condensed"/>
              </a:rPr>
              <a:t> </a:t>
            </a:r>
            <a:r>
              <a:rPr lang="en-US" sz="3999" dirty="0" err="1">
                <a:solidFill>
                  <a:srgbClr val="000000"/>
                </a:solidFill>
                <a:latin typeface="Roboto Condensed"/>
              </a:rPr>
              <a:t>đề</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tác</a:t>
            </a:r>
            <a:r>
              <a:rPr lang="en-US" sz="3999" dirty="0">
                <a:solidFill>
                  <a:srgbClr val="000000"/>
                </a:solidFill>
                <a:latin typeface="Roboto Condensed"/>
              </a:rPr>
              <a:t> </a:t>
            </a:r>
            <a:r>
              <a:rPr lang="en-US" sz="3999" dirty="0" err="1">
                <a:solidFill>
                  <a:srgbClr val="000000"/>
                </a:solidFill>
                <a:latin typeface="Roboto Condensed"/>
              </a:rPr>
              <a:t>phẩm</a:t>
            </a:r>
            <a:r>
              <a:rPr lang="en-US" sz="3999" dirty="0">
                <a:solidFill>
                  <a:srgbClr val="000000"/>
                </a:solidFill>
                <a:latin typeface="Roboto Condensed"/>
              </a:rPr>
              <a:t>.</a:t>
            </a:r>
          </a:p>
        </p:txBody>
      </p:sp>
      <p:sp>
        <p:nvSpPr>
          <p:cNvPr id="11" name="TextBox 11"/>
          <p:cNvSpPr txBox="1"/>
          <p:nvPr/>
        </p:nvSpPr>
        <p:spPr>
          <a:xfrm>
            <a:off x="-3338056" y="1885687"/>
            <a:ext cx="12583602" cy="1103500"/>
          </a:xfrm>
          <a:prstGeom prst="rect">
            <a:avLst/>
          </a:prstGeom>
        </p:spPr>
        <p:txBody>
          <a:bodyPr lIns="0" tIns="0" rIns="0" bIns="0" rtlCol="0" anchor="t">
            <a:spAutoFit/>
          </a:bodyPr>
          <a:lstStyle/>
          <a:p>
            <a:pPr algn="ctr">
              <a:lnSpc>
                <a:spcPts val="9897"/>
              </a:lnSpc>
            </a:pPr>
            <a:r>
              <a:rPr lang="en-US" sz="4301" spc="27" dirty="0">
                <a:solidFill>
                  <a:srgbClr val="764B36"/>
                </a:solidFill>
                <a:latin typeface="Roboto Condensed Bold"/>
              </a:rPr>
              <a:t>Hoàng </a:t>
            </a:r>
            <a:r>
              <a:rPr lang="en-US" sz="4301" spc="27" dirty="0" err="1">
                <a:solidFill>
                  <a:srgbClr val="764B36"/>
                </a:solidFill>
                <a:latin typeface="Roboto Condensed Bold"/>
              </a:rPr>
              <a:t>tử</a:t>
            </a:r>
            <a:r>
              <a:rPr lang="en-US" sz="4301" spc="27" dirty="0">
                <a:solidFill>
                  <a:srgbClr val="764B36"/>
                </a:solidFill>
                <a:latin typeface="Roboto Condensed Bold"/>
              </a:rPr>
              <a:t> </a:t>
            </a:r>
            <a:r>
              <a:rPr lang="en-US" sz="4301" spc="27" dirty="0" err="1">
                <a:solidFill>
                  <a:srgbClr val="764B36"/>
                </a:solidFill>
                <a:latin typeface="Roboto Condensed Bold"/>
              </a:rPr>
              <a:t>bé</a:t>
            </a:r>
            <a:endParaRPr lang="en-US" sz="4301" spc="27" dirty="0">
              <a:solidFill>
                <a:srgbClr val="764B36"/>
              </a:solidFill>
              <a:latin typeface="Roboto Condensed Bold"/>
            </a:endParaRPr>
          </a:p>
        </p:txBody>
      </p:sp>
      <p:sp>
        <p:nvSpPr>
          <p:cNvPr id="12" name="TextBox 12"/>
          <p:cNvSpPr txBox="1"/>
          <p:nvPr/>
        </p:nvSpPr>
        <p:spPr>
          <a:xfrm>
            <a:off x="920790" y="752207"/>
            <a:ext cx="3452813" cy="849630"/>
          </a:xfrm>
          <a:prstGeom prst="rect">
            <a:avLst/>
          </a:prstGeom>
        </p:spPr>
        <p:txBody>
          <a:bodyPr lIns="0" tIns="0" rIns="0" bIns="0" rtlCol="0" anchor="t">
            <a:spAutoFit/>
          </a:bodyPr>
          <a:lstStyle/>
          <a:p>
            <a:pPr algn="ctr">
              <a:lnSpc>
                <a:spcPts val="6720"/>
              </a:lnSpc>
              <a:spcBef>
                <a:spcPct val="0"/>
              </a:spcBef>
            </a:pPr>
            <a:r>
              <a:rPr lang="en-US" sz="4800">
                <a:solidFill>
                  <a:srgbClr val="493423"/>
                </a:solidFill>
                <a:latin typeface="#9Slide05 Aphrodite Pro"/>
              </a:rPr>
              <a:t>c. Nhân vật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818199" y="1428482"/>
            <a:ext cx="12583602" cy="1103500"/>
          </a:xfrm>
          <a:prstGeom prst="rect">
            <a:avLst/>
          </a:prstGeom>
        </p:spPr>
        <p:txBody>
          <a:bodyPr lIns="0" tIns="0" rIns="0" bIns="0" rtlCol="0" anchor="t">
            <a:spAutoFit/>
          </a:bodyPr>
          <a:lstStyle/>
          <a:p>
            <a:pPr algn="ctr">
              <a:lnSpc>
                <a:spcPts val="9897"/>
              </a:lnSpc>
            </a:pPr>
            <a:r>
              <a:rPr lang="en-US" sz="4301" spc="27">
                <a:solidFill>
                  <a:srgbClr val="764B36"/>
                </a:solidFill>
                <a:latin typeface="Roboto Condensed Bold"/>
              </a:rPr>
              <a:t>“Tôi”</a:t>
            </a:r>
          </a:p>
        </p:txBody>
      </p:sp>
      <p:sp>
        <p:nvSpPr>
          <p:cNvPr id="9" name="TextBox 9"/>
          <p:cNvSpPr txBox="1"/>
          <p:nvPr/>
        </p:nvSpPr>
        <p:spPr>
          <a:xfrm>
            <a:off x="920790" y="752207"/>
            <a:ext cx="3452813" cy="849630"/>
          </a:xfrm>
          <a:prstGeom prst="rect">
            <a:avLst/>
          </a:prstGeom>
        </p:spPr>
        <p:txBody>
          <a:bodyPr lIns="0" tIns="0" rIns="0" bIns="0" rtlCol="0" anchor="t">
            <a:spAutoFit/>
          </a:bodyPr>
          <a:lstStyle/>
          <a:p>
            <a:pPr algn="ctr">
              <a:lnSpc>
                <a:spcPts val="6720"/>
              </a:lnSpc>
              <a:spcBef>
                <a:spcPct val="0"/>
              </a:spcBef>
            </a:pPr>
            <a:r>
              <a:rPr lang="en-US" sz="4800">
                <a:solidFill>
                  <a:srgbClr val="493423"/>
                </a:solidFill>
                <a:latin typeface="#9Slide05 Aphrodite Pro"/>
              </a:rPr>
              <a:t>c. Nhân vật</a:t>
            </a:r>
          </a:p>
        </p:txBody>
      </p:sp>
      <p:sp>
        <p:nvSpPr>
          <p:cNvPr id="10" name="TextBox 10"/>
          <p:cNvSpPr txBox="1"/>
          <p:nvPr/>
        </p:nvSpPr>
        <p:spPr>
          <a:xfrm>
            <a:off x="2647196" y="3620897"/>
            <a:ext cx="10314834" cy="4542220"/>
          </a:xfrm>
          <a:prstGeom prst="rect">
            <a:avLst/>
          </a:prstGeom>
        </p:spPr>
        <p:txBody>
          <a:bodyPr lIns="0" tIns="0" rIns="0" bIns="0" rtlCol="0" anchor="t">
            <a:spAutoFit/>
          </a:bodyPr>
          <a:lstStyle/>
          <a:p>
            <a:pPr algn="ctr">
              <a:lnSpc>
                <a:spcPts val="7256"/>
              </a:lnSpc>
            </a:pPr>
            <a:r>
              <a:rPr lang="en-US" sz="5039" dirty="0">
                <a:solidFill>
                  <a:srgbClr val="000000"/>
                </a:solidFill>
                <a:latin typeface="Roboto Condensed Bold"/>
              </a:rPr>
              <a:t>Hoàn </a:t>
            </a:r>
            <a:r>
              <a:rPr lang="en-US" sz="5039" dirty="0" err="1">
                <a:solidFill>
                  <a:srgbClr val="000000"/>
                </a:solidFill>
                <a:latin typeface="Roboto Condensed Bold"/>
              </a:rPr>
              <a:t>cảnh</a:t>
            </a:r>
            <a:r>
              <a:rPr lang="en-US" sz="5039" dirty="0">
                <a:solidFill>
                  <a:srgbClr val="000000"/>
                </a:solidFill>
                <a:latin typeface="Roboto Condensed Bold"/>
              </a:rPr>
              <a:t> </a:t>
            </a:r>
            <a:r>
              <a:rPr lang="en-US" sz="5039" dirty="0" err="1">
                <a:solidFill>
                  <a:srgbClr val="000000"/>
                </a:solidFill>
                <a:latin typeface="Roboto Condensed Bold"/>
              </a:rPr>
              <a:t>xuất</a:t>
            </a:r>
            <a:r>
              <a:rPr lang="en-US" sz="5039" dirty="0">
                <a:solidFill>
                  <a:srgbClr val="000000"/>
                </a:solidFill>
                <a:latin typeface="Roboto Condensed Bold"/>
              </a:rPr>
              <a:t> </a:t>
            </a:r>
            <a:r>
              <a:rPr lang="en-US" sz="5039" dirty="0" err="1">
                <a:solidFill>
                  <a:srgbClr val="000000"/>
                </a:solidFill>
                <a:latin typeface="Roboto Condensed Bold"/>
              </a:rPr>
              <a:t>hiện</a:t>
            </a:r>
            <a:r>
              <a:rPr lang="en-US" sz="5039" dirty="0">
                <a:solidFill>
                  <a:srgbClr val="000000"/>
                </a:solidFill>
                <a:latin typeface="Roboto Condensed Bold"/>
              </a:rPr>
              <a:t>: </a:t>
            </a:r>
          </a:p>
          <a:p>
            <a:pPr algn="ctr">
              <a:lnSpc>
                <a:spcPts val="7256"/>
              </a:lnSpc>
            </a:pPr>
            <a:r>
              <a:rPr lang="en-US" sz="5039" dirty="0" err="1">
                <a:solidFill>
                  <a:srgbClr val="000000"/>
                </a:solidFill>
                <a:latin typeface="Roboto Condensed"/>
              </a:rPr>
              <a:t>cô</a:t>
            </a:r>
            <a:r>
              <a:rPr lang="en-US" sz="5039" dirty="0">
                <a:solidFill>
                  <a:srgbClr val="000000"/>
                </a:solidFill>
                <a:latin typeface="Roboto Condensed"/>
              </a:rPr>
              <a:t> </a:t>
            </a:r>
            <a:r>
              <a:rPr lang="en-US" sz="5039" dirty="0" err="1">
                <a:solidFill>
                  <a:srgbClr val="000000"/>
                </a:solidFill>
                <a:latin typeface="Roboto Condensed"/>
              </a:rPr>
              <a:t>độc</a:t>
            </a:r>
            <a:r>
              <a:rPr lang="en-US" sz="5039" dirty="0">
                <a:solidFill>
                  <a:srgbClr val="000000"/>
                </a:solidFill>
                <a:latin typeface="Roboto Condensed"/>
              </a:rPr>
              <a:t> </a:t>
            </a:r>
            <a:r>
              <a:rPr lang="en-US" sz="5039" dirty="0" err="1">
                <a:solidFill>
                  <a:srgbClr val="000000"/>
                </a:solidFill>
                <a:latin typeface="Roboto Condensed"/>
              </a:rPr>
              <a:t>trên</a:t>
            </a:r>
            <a:r>
              <a:rPr lang="en-US" sz="5039" dirty="0">
                <a:solidFill>
                  <a:srgbClr val="000000"/>
                </a:solidFill>
                <a:latin typeface="Roboto Condensed"/>
              </a:rPr>
              <a:t> </a:t>
            </a:r>
            <a:r>
              <a:rPr lang="en-US" sz="5039" dirty="0" err="1">
                <a:solidFill>
                  <a:srgbClr val="000000"/>
                </a:solidFill>
                <a:latin typeface="Roboto Condensed"/>
              </a:rPr>
              <a:t>sa</a:t>
            </a:r>
            <a:r>
              <a:rPr lang="en-US" sz="5039" dirty="0">
                <a:solidFill>
                  <a:srgbClr val="000000"/>
                </a:solidFill>
                <a:latin typeface="Roboto Condensed"/>
              </a:rPr>
              <a:t> </a:t>
            </a:r>
            <a:r>
              <a:rPr lang="en-US" sz="5039" dirty="0" err="1">
                <a:solidFill>
                  <a:srgbClr val="000000"/>
                </a:solidFill>
                <a:latin typeface="Roboto Condensed"/>
              </a:rPr>
              <a:t>mạc</a:t>
            </a:r>
            <a:r>
              <a:rPr lang="en-US" sz="5039" dirty="0">
                <a:solidFill>
                  <a:srgbClr val="000000"/>
                </a:solidFill>
                <a:latin typeface="Roboto Condensed"/>
              </a:rPr>
              <a:t> </a:t>
            </a:r>
            <a:r>
              <a:rPr lang="en-US" sz="5039" dirty="0" err="1">
                <a:solidFill>
                  <a:srgbClr val="000000"/>
                </a:solidFill>
                <a:latin typeface="Roboto Condensed"/>
              </a:rPr>
              <a:t>rộng</a:t>
            </a:r>
            <a:r>
              <a:rPr lang="en-US" sz="5039" dirty="0">
                <a:solidFill>
                  <a:srgbClr val="000000"/>
                </a:solidFill>
                <a:latin typeface="Roboto Condensed"/>
              </a:rPr>
              <a:t> </a:t>
            </a:r>
            <a:r>
              <a:rPr lang="en-US" sz="5039" dirty="0" err="1">
                <a:solidFill>
                  <a:srgbClr val="000000"/>
                </a:solidFill>
                <a:latin typeface="Roboto Condensed"/>
              </a:rPr>
              <a:t>lớn</a:t>
            </a:r>
            <a:r>
              <a:rPr lang="en-US" sz="5039" dirty="0">
                <a:solidFill>
                  <a:srgbClr val="000000"/>
                </a:solidFill>
                <a:latin typeface="Roboto Condensed"/>
              </a:rPr>
              <a:t>, </a:t>
            </a:r>
            <a:r>
              <a:rPr lang="en-US" sz="5039" dirty="0" err="1">
                <a:solidFill>
                  <a:srgbClr val="000000"/>
                </a:solidFill>
                <a:latin typeface="Roboto Condensed"/>
              </a:rPr>
              <a:t>nước</a:t>
            </a:r>
            <a:r>
              <a:rPr lang="en-US" sz="5039" dirty="0">
                <a:solidFill>
                  <a:srgbClr val="000000"/>
                </a:solidFill>
                <a:latin typeface="Roboto Condensed"/>
              </a:rPr>
              <a:t> </a:t>
            </a:r>
            <a:r>
              <a:rPr lang="en-US" sz="5039" dirty="0" err="1">
                <a:solidFill>
                  <a:srgbClr val="000000"/>
                </a:solidFill>
                <a:latin typeface="Roboto Condensed"/>
              </a:rPr>
              <a:t>chỉ</a:t>
            </a:r>
            <a:r>
              <a:rPr lang="en-US" sz="5039" dirty="0">
                <a:solidFill>
                  <a:srgbClr val="000000"/>
                </a:solidFill>
                <a:latin typeface="Roboto Condensed"/>
              </a:rPr>
              <a:t> </a:t>
            </a:r>
            <a:r>
              <a:rPr lang="en-US" sz="5039" dirty="0" err="1">
                <a:solidFill>
                  <a:srgbClr val="000000"/>
                </a:solidFill>
                <a:latin typeface="Roboto Condensed"/>
              </a:rPr>
              <a:t>còn</a:t>
            </a:r>
            <a:r>
              <a:rPr lang="en-US" sz="5039" dirty="0">
                <a:solidFill>
                  <a:srgbClr val="000000"/>
                </a:solidFill>
                <a:latin typeface="Roboto Condensed"/>
              </a:rPr>
              <a:t> </a:t>
            </a:r>
            <a:r>
              <a:rPr lang="en-US" sz="5039" dirty="0" err="1">
                <a:solidFill>
                  <a:srgbClr val="000000"/>
                </a:solidFill>
                <a:latin typeface="Roboto Condensed"/>
              </a:rPr>
              <a:t>dùng</a:t>
            </a:r>
            <a:r>
              <a:rPr lang="en-US" sz="5039" dirty="0">
                <a:solidFill>
                  <a:srgbClr val="000000"/>
                </a:solidFill>
                <a:latin typeface="Roboto Condensed"/>
              </a:rPr>
              <a:t> </a:t>
            </a:r>
            <a:r>
              <a:rPr lang="en-US" sz="5039" dirty="0" err="1">
                <a:solidFill>
                  <a:srgbClr val="000000"/>
                </a:solidFill>
                <a:latin typeface="Roboto Condensed"/>
              </a:rPr>
              <a:t>được</a:t>
            </a:r>
            <a:r>
              <a:rPr lang="en-US" sz="5039" dirty="0">
                <a:solidFill>
                  <a:srgbClr val="000000"/>
                </a:solidFill>
                <a:latin typeface="Roboto Condensed"/>
              </a:rPr>
              <a:t> </a:t>
            </a:r>
            <a:r>
              <a:rPr lang="en-US" sz="5039" dirty="0" err="1">
                <a:solidFill>
                  <a:srgbClr val="000000"/>
                </a:solidFill>
                <a:latin typeface="Roboto Condensed"/>
              </a:rPr>
              <a:t>tám</a:t>
            </a:r>
            <a:r>
              <a:rPr lang="en-US" sz="5039" dirty="0">
                <a:solidFill>
                  <a:srgbClr val="000000"/>
                </a:solidFill>
                <a:latin typeface="Roboto Condensed"/>
              </a:rPr>
              <a:t> </a:t>
            </a:r>
            <a:r>
              <a:rPr lang="en-US" sz="5039" dirty="0" err="1">
                <a:solidFill>
                  <a:srgbClr val="000000"/>
                </a:solidFill>
                <a:latin typeface="Roboto Condensed"/>
              </a:rPr>
              <a:t>ngày</a:t>
            </a:r>
            <a:r>
              <a:rPr lang="en-US" sz="5039" dirty="0">
                <a:solidFill>
                  <a:srgbClr val="000000"/>
                </a:solidFill>
                <a:latin typeface="Roboto Condensed"/>
              </a:rPr>
              <a:t>, </a:t>
            </a:r>
            <a:r>
              <a:rPr lang="en-US" sz="5039" dirty="0" err="1">
                <a:solidFill>
                  <a:srgbClr val="000000"/>
                </a:solidFill>
                <a:latin typeface="Roboto Condensed"/>
              </a:rPr>
              <a:t>tự</a:t>
            </a:r>
            <a:r>
              <a:rPr lang="en-US" sz="5039" dirty="0">
                <a:solidFill>
                  <a:srgbClr val="000000"/>
                </a:solidFill>
                <a:latin typeface="Roboto Condensed"/>
              </a:rPr>
              <a:t> </a:t>
            </a:r>
            <a:r>
              <a:rPr lang="en-US" sz="5039" dirty="0" err="1">
                <a:solidFill>
                  <a:srgbClr val="000000"/>
                </a:solidFill>
                <a:latin typeface="Roboto Condensed"/>
              </a:rPr>
              <a:t>mình</a:t>
            </a:r>
            <a:r>
              <a:rPr lang="en-US" sz="5039" dirty="0">
                <a:solidFill>
                  <a:srgbClr val="000000"/>
                </a:solidFill>
                <a:latin typeface="Roboto Condensed"/>
              </a:rPr>
              <a:t> </a:t>
            </a:r>
            <a:r>
              <a:rPr lang="en-US" sz="5039" dirty="0" err="1">
                <a:solidFill>
                  <a:srgbClr val="000000"/>
                </a:solidFill>
                <a:latin typeface="Roboto Condensed"/>
              </a:rPr>
              <a:t>sửa</a:t>
            </a:r>
            <a:r>
              <a:rPr lang="en-US" sz="5039" dirty="0">
                <a:solidFill>
                  <a:srgbClr val="000000"/>
                </a:solidFill>
                <a:latin typeface="Roboto Condensed"/>
              </a:rPr>
              <a:t> </a:t>
            </a:r>
            <a:r>
              <a:rPr lang="en-US" sz="5039" dirty="0" err="1">
                <a:solidFill>
                  <a:srgbClr val="000000"/>
                </a:solidFill>
                <a:latin typeface="Roboto Condensed"/>
              </a:rPr>
              <a:t>chữa</a:t>
            </a:r>
            <a:r>
              <a:rPr lang="en-US" sz="5039" dirty="0">
                <a:solidFill>
                  <a:srgbClr val="000000"/>
                </a:solidFill>
                <a:latin typeface="Roboto Condensed"/>
              </a:rPr>
              <a:t> </a:t>
            </a:r>
            <a:r>
              <a:rPr lang="en-US" sz="5039" dirty="0" err="1">
                <a:solidFill>
                  <a:srgbClr val="000000"/>
                </a:solidFill>
                <a:latin typeface="Roboto Condensed"/>
              </a:rPr>
              <a:t>máy</a:t>
            </a:r>
            <a:r>
              <a:rPr lang="en-US" sz="5039" dirty="0">
                <a:solidFill>
                  <a:srgbClr val="000000"/>
                </a:solidFill>
                <a:latin typeface="Roboto Condensed"/>
              </a:rPr>
              <a:t> bay </a:t>
            </a:r>
            <a:r>
              <a:rPr lang="en-US" sz="5039" dirty="0" err="1">
                <a:solidFill>
                  <a:srgbClr val="000000"/>
                </a:solidFill>
                <a:latin typeface="Roboto Condensed"/>
              </a:rPr>
              <a:t>để</a:t>
            </a:r>
            <a:r>
              <a:rPr lang="en-US" sz="5039" dirty="0">
                <a:solidFill>
                  <a:srgbClr val="000000"/>
                </a:solidFill>
                <a:latin typeface="Roboto Condensed"/>
              </a:rPr>
              <a:t> </a:t>
            </a:r>
            <a:r>
              <a:rPr lang="en-US" sz="5039" dirty="0" err="1">
                <a:solidFill>
                  <a:srgbClr val="000000"/>
                </a:solidFill>
                <a:latin typeface="Roboto Condensed"/>
              </a:rPr>
              <a:t>mong</a:t>
            </a:r>
            <a:r>
              <a:rPr lang="en-US" sz="5039" dirty="0">
                <a:solidFill>
                  <a:srgbClr val="000000"/>
                </a:solidFill>
                <a:latin typeface="Roboto Condensed"/>
              </a:rPr>
              <a:t> </a:t>
            </a:r>
            <a:r>
              <a:rPr lang="en-US" sz="5039" dirty="0" err="1">
                <a:solidFill>
                  <a:srgbClr val="000000"/>
                </a:solidFill>
                <a:latin typeface="Roboto Condensed"/>
              </a:rPr>
              <a:t>thoát</a:t>
            </a:r>
            <a:r>
              <a:rPr lang="en-US" sz="5039" dirty="0">
                <a:solidFill>
                  <a:srgbClr val="000000"/>
                </a:solidFill>
                <a:latin typeface="Roboto Condensed"/>
              </a:rPr>
              <a:t> </a:t>
            </a:r>
            <a:r>
              <a:rPr lang="en-US" sz="5039" dirty="0" err="1">
                <a:solidFill>
                  <a:srgbClr val="000000"/>
                </a:solidFill>
                <a:latin typeface="Roboto Condensed"/>
              </a:rPr>
              <a:t>khỏi</a:t>
            </a:r>
            <a:r>
              <a:rPr lang="en-US" sz="5039" dirty="0">
                <a:solidFill>
                  <a:srgbClr val="000000"/>
                </a:solidFill>
                <a:latin typeface="Roboto Condensed"/>
              </a:rPr>
              <a:t> </a:t>
            </a:r>
            <a:r>
              <a:rPr lang="en-US" sz="5039" dirty="0" err="1">
                <a:solidFill>
                  <a:srgbClr val="000000"/>
                </a:solidFill>
                <a:latin typeface="Roboto Condensed"/>
              </a:rPr>
              <a:t>nơi</a:t>
            </a:r>
            <a:r>
              <a:rPr lang="en-US" sz="5039" dirty="0">
                <a:solidFill>
                  <a:srgbClr val="000000"/>
                </a:solidFill>
                <a:latin typeface="Roboto Condensed"/>
              </a:rPr>
              <a:t> </a:t>
            </a:r>
            <a:r>
              <a:rPr lang="en-US" sz="5039" dirty="0" err="1">
                <a:solidFill>
                  <a:srgbClr val="000000"/>
                </a:solidFill>
                <a:latin typeface="Roboto Condensed"/>
              </a:rPr>
              <a:t>đây</a:t>
            </a:r>
            <a:r>
              <a:rPr lang="en-US" sz="5039" dirty="0">
                <a:solidFill>
                  <a:srgbClr val="000000"/>
                </a:solidFill>
                <a:latin typeface="Roboto Condensed"/>
              </a:rPr>
              <a:t>, </a:t>
            </a:r>
            <a:r>
              <a:rPr lang="en-US" sz="5039" dirty="0" err="1">
                <a:solidFill>
                  <a:srgbClr val="000000"/>
                </a:solidFill>
                <a:latin typeface="Roboto Condensed"/>
              </a:rPr>
              <a:t>đang</a:t>
            </a:r>
            <a:r>
              <a:rPr lang="en-US" sz="5039" dirty="0">
                <a:solidFill>
                  <a:srgbClr val="000000"/>
                </a:solidFill>
                <a:latin typeface="Roboto Condensed"/>
              </a:rPr>
              <a:t> </a:t>
            </a:r>
            <a:r>
              <a:rPr lang="en-US" sz="5039" dirty="0" err="1">
                <a:solidFill>
                  <a:srgbClr val="000000"/>
                </a:solidFill>
                <a:latin typeface="Roboto Condensed"/>
              </a:rPr>
              <a:t>thiếp</a:t>
            </a:r>
            <a:r>
              <a:rPr lang="en-US" sz="5039" dirty="0">
                <a:solidFill>
                  <a:srgbClr val="000000"/>
                </a:solidFill>
                <a:latin typeface="Roboto Condensed"/>
              </a:rPr>
              <a:t> </a:t>
            </a:r>
            <a:r>
              <a:rPr lang="en-US" sz="5039" dirty="0" err="1">
                <a:solidFill>
                  <a:srgbClr val="000000"/>
                </a:solidFill>
                <a:latin typeface="Roboto Condensed"/>
              </a:rPr>
              <a:t>đi</a:t>
            </a:r>
            <a:r>
              <a:rPr lang="en-US" sz="5039" dirty="0">
                <a:solidFill>
                  <a:srgbClr val="000000"/>
                </a:solidFill>
                <a:latin typeface="Roboto Condensed"/>
              </a:rPr>
              <a:t> </a:t>
            </a:r>
            <a:r>
              <a:rPr lang="en-US" sz="5039" dirty="0" err="1">
                <a:solidFill>
                  <a:srgbClr val="000000"/>
                </a:solidFill>
                <a:latin typeface="Roboto Condensed"/>
              </a:rPr>
              <a:t>vì</a:t>
            </a:r>
            <a:r>
              <a:rPr lang="en-US" sz="5039" dirty="0">
                <a:solidFill>
                  <a:srgbClr val="000000"/>
                </a:solidFill>
                <a:latin typeface="Roboto Condensed"/>
              </a:rPr>
              <a:t> </a:t>
            </a:r>
            <a:r>
              <a:rPr lang="en-US" sz="5039" dirty="0" err="1">
                <a:solidFill>
                  <a:srgbClr val="000000"/>
                </a:solidFill>
                <a:latin typeface="Roboto Condensed"/>
              </a:rPr>
              <a:t>mệt</a:t>
            </a:r>
            <a:r>
              <a:rPr lang="en-US" sz="5039" dirty="0">
                <a:solidFill>
                  <a:srgbClr val="000000"/>
                </a:solidFill>
                <a:latin typeface="Roboto Condensed"/>
              </a:rPr>
              <a:t> </a:t>
            </a:r>
            <a:r>
              <a:rPr lang="en-US" sz="5039" dirty="0" err="1">
                <a:solidFill>
                  <a:srgbClr val="000000"/>
                </a:solidFill>
                <a:latin typeface="Roboto Condensed"/>
              </a:rPr>
              <a:t>mỏi</a:t>
            </a:r>
            <a:r>
              <a:rPr lang="en-US" sz="5039"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6260" y="2989187"/>
            <a:ext cx="18438572" cy="6269114"/>
          </a:xfrm>
          <a:custGeom>
            <a:avLst/>
            <a:gdLst/>
            <a:ahLst/>
            <a:cxnLst/>
            <a:rect l="l" t="t" r="r" b="b"/>
            <a:pathLst>
              <a:path w="18438572" h="6269114">
                <a:moveTo>
                  <a:pt x="0" y="0"/>
                </a:moveTo>
                <a:lnTo>
                  <a:pt x="18438572" y="0"/>
                </a:lnTo>
                <a:lnTo>
                  <a:pt x="18438572" y="6269114"/>
                </a:lnTo>
                <a:lnTo>
                  <a:pt x="0" y="6269114"/>
                </a:lnTo>
                <a:lnTo>
                  <a:pt x="0" y="0"/>
                </a:lnTo>
                <a:close/>
              </a:path>
            </a:pathLst>
          </a:custGeom>
          <a:blipFill>
            <a:blip r:embed="rId3"/>
            <a:stretch>
              <a:fillRect b="-93"/>
            </a:stretch>
          </a:blipFill>
        </p:spPr>
        <p:txBody>
          <a:bodyPr/>
          <a:lstStyle/>
          <a:p>
            <a:endParaRPr lang="en-US"/>
          </a:p>
        </p:txBody>
      </p:sp>
      <p:sp>
        <p:nvSpPr>
          <p:cNvPr id="7" name="Freeform 7"/>
          <p:cNvSpPr/>
          <p:nvPr/>
        </p:nvSpPr>
        <p:spPr>
          <a:xfrm>
            <a:off x="4143807" y="9754225"/>
            <a:ext cx="3117312" cy="532778"/>
          </a:xfrm>
          <a:custGeom>
            <a:avLst/>
            <a:gdLst/>
            <a:ahLst/>
            <a:cxnLst/>
            <a:rect l="l" t="t" r="r" b="b"/>
            <a:pathLst>
              <a:path w="3117312" h="532778">
                <a:moveTo>
                  <a:pt x="0" y="0"/>
                </a:moveTo>
                <a:lnTo>
                  <a:pt x="3117312" y="0"/>
                </a:lnTo>
                <a:lnTo>
                  <a:pt x="3117312" y="532778"/>
                </a:lnTo>
                <a:lnTo>
                  <a:pt x="0" y="532778"/>
                </a:lnTo>
                <a:lnTo>
                  <a:pt x="0" y="0"/>
                </a:lnTo>
                <a:close/>
              </a:path>
            </a:pathLst>
          </a:custGeom>
          <a:blipFill>
            <a:blip r:embed="rId4">
              <a:extLst>
                <a:ext uri="{96DAC541-7B7A-43D3-8B79-37D633B846F1}">
                  <asvg:svgBlip xmlns:asvg="http://schemas.microsoft.com/office/drawing/2016/SVG/main" r:embed="rId5"/>
                </a:ext>
              </a:extLst>
            </a:blip>
            <a:stretch>
              <a:fillRect b="-1679"/>
            </a:stretch>
          </a:blipFill>
        </p:spPr>
        <p:txBody>
          <a:bodyPr/>
          <a:lstStyle/>
          <a:p>
            <a:endParaRPr lang="en-US"/>
          </a:p>
        </p:txBody>
      </p:sp>
      <p:sp>
        <p:nvSpPr>
          <p:cNvPr id="8" name="TextBox 8"/>
          <p:cNvSpPr txBox="1"/>
          <p:nvPr/>
        </p:nvSpPr>
        <p:spPr>
          <a:xfrm>
            <a:off x="-1983182" y="1346520"/>
            <a:ext cx="12583602" cy="1103500"/>
          </a:xfrm>
          <a:prstGeom prst="rect">
            <a:avLst/>
          </a:prstGeom>
        </p:spPr>
        <p:txBody>
          <a:bodyPr lIns="0" tIns="0" rIns="0" bIns="0" rtlCol="0" anchor="t">
            <a:spAutoFit/>
          </a:bodyPr>
          <a:lstStyle/>
          <a:p>
            <a:pPr algn="ctr">
              <a:lnSpc>
                <a:spcPts val="9897"/>
              </a:lnSpc>
            </a:pPr>
            <a:r>
              <a:rPr lang="en-US" sz="4301" spc="27">
                <a:solidFill>
                  <a:srgbClr val="764B36"/>
                </a:solidFill>
                <a:latin typeface="Roboto Condensed Bold"/>
              </a:rPr>
              <a:t>Khi gặp gỡ hoàng tử bé trên sa mạc</a:t>
            </a:r>
          </a:p>
        </p:txBody>
      </p:sp>
      <p:sp>
        <p:nvSpPr>
          <p:cNvPr id="10" name="TextBox 10"/>
          <p:cNvSpPr txBox="1"/>
          <p:nvPr/>
        </p:nvSpPr>
        <p:spPr>
          <a:xfrm>
            <a:off x="9846270" y="2004203"/>
            <a:ext cx="5073087" cy="647700"/>
          </a:xfrm>
          <a:prstGeom prst="rect">
            <a:avLst/>
          </a:prstGeom>
        </p:spPr>
        <p:txBody>
          <a:bodyPr lIns="0" tIns="0" rIns="0" bIns="0" rtlCol="0" anchor="t">
            <a:spAutoFit/>
          </a:bodyPr>
          <a:lstStyle/>
          <a:p>
            <a:pPr algn="just">
              <a:lnSpc>
                <a:spcPts val="5040"/>
              </a:lnSpc>
            </a:pPr>
            <a:r>
              <a:rPr lang="en-US" sz="4200">
                <a:solidFill>
                  <a:srgbClr val="000000"/>
                </a:solidFill>
                <a:latin typeface="Roboto Condensed Bold"/>
              </a:rPr>
              <a:t>Lời nói</a:t>
            </a:r>
          </a:p>
        </p:txBody>
      </p:sp>
      <p:sp>
        <p:nvSpPr>
          <p:cNvPr id="11" name="TextBox 11"/>
          <p:cNvSpPr txBox="1"/>
          <p:nvPr/>
        </p:nvSpPr>
        <p:spPr>
          <a:xfrm>
            <a:off x="1028700" y="718784"/>
            <a:ext cx="4790917" cy="849630"/>
          </a:xfrm>
          <a:prstGeom prst="rect">
            <a:avLst/>
          </a:prstGeom>
        </p:spPr>
        <p:txBody>
          <a:bodyPr lIns="0" tIns="0" rIns="0" bIns="0" rtlCol="0" anchor="t">
            <a:spAutoFit/>
          </a:bodyPr>
          <a:lstStyle/>
          <a:p>
            <a:pPr algn="ctr">
              <a:lnSpc>
                <a:spcPts val="6720"/>
              </a:lnSpc>
              <a:spcBef>
                <a:spcPct val="0"/>
              </a:spcBef>
            </a:pPr>
            <a:r>
              <a:rPr lang="en-US" sz="4800">
                <a:solidFill>
                  <a:srgbClr val="493423"/>
                </a:solidFill>
                <a:latin typeface="#9Slide05 Aphrodite Pro"/>
              </a:rPr>
              <a:t>c. Nhân vật “tôi”</a:t>
            </a:r>
          </a:p>
        </p:txBody>
      </p:sp>
      <p:sp>
        <p:nvSpPr>
          <p:cNvPr id="12" name="TextBox 12"/>
          <p:cNvSpPr txBox="1"/>
          <p:nvPr/>
        </p:nvSpPr>
        <p:spPr>
          <a:xfrm>
            <a:off x="2203167" y="3572054"/>
            <a:ext cx="3881279" cy="650695"/>
          </a:xfrm>
          <a:prstGeom prst="rect">
            <a:avLst/>
          </a:prstGeom>
        </p:spPr>
        <p:txBody>
          <a:bodyPr lIns="0" tIns="0" rIns="0" bIns="0" rtlCol="0" anchor="t">
            <a:spAutoFit/>
          </a:bodyPr>
          <a:lstStyle/>
          <a:p>
            <a:pPr algn="ctr">
              <a:lnSpc>
                <a:spcPts val="5166"/>
              </a:lnSpc>
              <a:spcBef>
                <a:spcPct val="0"/>
              </a:spcBef>
            </a:pPr>
            <a:r>
              <a:rPr lang="en-US" sz="4200">
                <a:solidFill>
                  <a:srgbClr val="000000"/>
                </a:solidFill>
                <a:latin typeface="Roboto Condensed Bold"/>
              </a:rPr>
              <a:t>Hành động, cử chỉ</a:t>
            </a:r>
          </a:p>
        </p:txBody>
      </p:sp>
      <p:sp>
        <p:nvSpPr>
          <p:cNvPr id="13" name="TextBox 13"/>
          <p:cNvSpPr txBox="1"/>
          <p:nvPr/>
        </p:nvSpPr>
        <p:spPr>
          <a:xfrm>
            <a:off x="647700" y="4492019"/>
            <a:ext cx="7358937" cy="3094482"/>
          </a:xfrm>
          <a:prstGeom prst="rect">
            <a:avLst/>
          </a:prstGeom>
        </p:spPr>
        <p:txBody>
          <a:bodyPr lIns="0" tIns="0" rIns="0" bIns="0" rtlCol="0" anchor="t">
            <a:spAutoFit/>
          </a:bodyPr>
          <a:lstStyle/>
          <a:p>
            <a:pPr marL="906780" lvl="1" indent="-453390" algn="just">
              <a:lnSpc>
                <a:spcPts val="6174"/>
              </a:lnSpc>
              <a:buFont typeface="Arial"/>
              <a:buChar char="•"/>
            </a:pPr>
            <a:r>
              <a:rPr lang="en-US" sz="4200" dirty="0" err="1">
                <a:solidFill>
                  <a:srgbClr val="000000"/>
                </a:solidFill>
                <a:latin typeface="Roboto Condensed"/>
              </a:rPr>
              <a:t>Thiếp</a:t>
            </a:r>
            <a:r>
              <a:rPr lang="en-US" sz="4200" dirty="0">
                <a:solidFill>
                  <a:srgbClr val="000000"/>
                </a:solidFill>
                <a:latin typeface="Roboto Condensed"/>
              </a:rPr>
              <a:t> </a:t>
            </a:r>
            <a:r>
              <a:rPr lang="en-US" sz="4200" dirty="0" err="1">
                <a:solidFill>
                  <a:srgbClr val="000000"/>
                </a:solidFill>
                <a:latin typeface="Roboto Condensed"/>
              </a:rPr>
              <a:t>đi</a:t>
            </a:r>
            <a:r>
              <a:rPr lang="en-US" sz="4200" dirty="0">
                <a:solidFill>
                  <a:srgbClr val="000000"/>
                </a:solidFill>
                <a:latin typeface="Roboto Condensed"/>
              </a:rPr>
              <a:t> </a:t>
            </a:r>
            <a:r>
              <a:rPr lang="en-US" sz="4200" dirty="0" err="1">
                <a:solidFill>
                  <a:srgbClr val="000000"/>
                </a:solidFill>
                <a:latin typeface="Roboto Condensed"/>
              </a:rPr>
              <a:t>trên</a:t>
            </a:r>
            <a:r>
              <a:rPr lang="en-US" sz="4200" dirty="0">
                <a:solidFill>
                  <a:srgbClr val="000000"/>
                </a:solidFill>
                <a:latin typeface="Roboto Condensed"/>
              </a:rPr>
              <a:t> </a:t>
            </a:r>
            <a:r>
              <a:rPr lang="en-US" sz="4200" dirty="0" err="1">
                <a:solidFill>
                  <a:srgbClr val="000000"/>
                </a:solidFill>
                <a:latin typeface="Roboto Condensed"/>
              </a:rPr>
              <a:t>cát</a:t>
            </a:r>
            <a:endParaRPr lang="en-US" sz="4200" dirty="0">
              <a:solidFill>
                <a:srgbClr val="000000"/>
              </a:solidFill>
              <a:latin typeface="Roboto Condensed"/>
            </a:endParaRPr>
          </a:p>
          <a:p>
            <a:pPr marL="906780" lvl="1" indent="-453390" algn="just">
              <a:lnSpc>
                <a:spcPts val="6174"/>
              </a:lnSpc>
              <a:buFont typeface="Arial"/>
              <a:buChar char="•"/>
            </a:pPr>
            <a:r>
              <a:rPr lang="en-US" sz="4200" dirty="0" err="1">
                <a:solidFill>
                  <a:srgbClr val="000000"/>
                </a:solidFill>
                <a:latin typeface="Roboto Condensed"/>
              </a:rPr>
              <a:t>Giật</a:t>
            </a:r>
            <a:r>
              <a:rPr lang="en-US" sz="4200" dirty="0">
                <a:solidFill>
                  <a:srgbClr val="000000"/>
                </a:solidFill>
                <a:latin typeface="Roboto Condensed"/>
              </a:rPr>
              <a:t> </a:t>
            </a:r>
            <a:r>
              <a:rPr lang="en-US" sz="4200" dirty="0" err="1">
                <a:solidFill>
                  <a:srgbClr val="000000"/>
                </a:solidFill>
                <a:latin typeface="Roboto Condensed"/>
              </a:rPr>
              <a:t>bắn</a:t>
            </a:r>
            <a:r>
              <a:rPr lang="en-US" sz="4200" dirty="0">
                <a:solidFill>
                  <a:srgbClr val="000000"/>
                </a:solidFill>
                <a:latin typeface="Roboto Condensed"/>
              </a:rPr>
              <a:t> </a:t>
            </a:r>
            <a:r>
              <a:rPr lang="en-US" sz="4200" dirty="0" err="1">
                <a:solidFill>
                  <a:srgbClr val="000000"/>
                </a:solidFill>
                <a:latin typeface="Roboto Condensed"/>
              </a:rPr>
              <a:t>người</a:t>
            </a:r>
            <a:r>
              <a:rPr lang="en-US" sz="4200" dirty="0">
                <a:solidFill>
                  <a:srgbClr val="000000"/>
                </a:solidFill>
                <a:latin typeface="Roboto Condensed"/>
              </a:rPr>
              <a:t>, </a:t>
            </a:r>
            <a:r>
              <a:rPr lang="en-US" sz="4200" dirty="0" err="1">
                <a:solidFill>
                  <a:srgbClr val="000000"/>
                </a:solidFill>
                <a:latin typeface="Roboto Condensed"/>
              </a:rPr>
              <a:t>dụi</a:t>
            </a:r>
            <a:r>
              <a:rPr lang="en-US" sz="4200" dirty="0">
                <a:solidFill>
                  <a:srgbClr val="000000"/>
                </a:solidFill>
                <a:latin typeface="Roboto Condensed"/>
              </a:rPr>
              <a:t> </a:t>
            </a:r>
            <a:r>
              <a:rPr lang="en-US" sz="4200" dirty="0" err="1">
                <a:solidFill>
                  <a:srgbClr val="000000"/>
                </a:solidFill>
                <a:latin typeface="Roboto Condensed"/>
              </a:rPr>
              <a:t>mắt</a:t>
            </a:r>
            <a:endParaRPr lang="en-US" sz="4200" dirty="0">
              <a:solidFill>
                <a:srgbClr val="000000"/>
              </a:solidFill>
              <a:latin typeface="Roboto Condensed"/>
            </a:endParaRPr>
          </a:p>
          <a:p>
            <a:pPr marL="906780" lvl="1" indent="-453390" algn="just">
              <a:lnSpc>
                <a:spcPts val="6174"/>
              </a:lnSpc>
              <a:buFont typeface="Arial"/>
              <a:buChar char="•"/>
            </a:pPr>
            <a:r>
              <a:rPr lang="en-US" sz="4200" dirty="0" err="1">
                <a:solidFill>
                  <a:srgbClr val="000000"/>
                </a:solidFill>
                <a:latin typeface="Roboto Condensed"/>
              </a:rPr>
              <a:t>Tròn</a:t>
            </a:r>
            <a:r>
              <a:rPr lang="en-US" sz="4200" dirty="0">
                <a:solidFill>
                  <a:srgbClr val="000000"/>
                </a:solidFill>
                <a:latin typeface="Roboto Condensed"/>
              </a:rPr>
              <a:t> </a:t>
            </a:r>
            <a:r>
              <a:rPr lang="en-US" sz="4200" dirty="0" err="1">
                <a:solidFill>
                  <a:srgbClr val="000000"/>
                </a:solidFill>
                <a:latin typeface="Roboto Condensed"/>
              </a:rPr>
              <a:t>mắt</a:t>
            </a:r>
            <a:r>
              <a:rPr lang="en-US" sz="4200" dirty="0">
                <a:solidFill>
                  <a:srgbClr val="000000"/>
                </a:solidFill>
                <a:latin typeface="Roboto Condensed"/>
              </a:rPr>
              <a:t> </a:t>
            </a:r>
            <a:r>
              <a:rPr lang="en-US" sz="4200" dirty="0" err="1">
                <a:solidFill>
                  <a:srgbClr val="000000"/>
                </a:solidFill>
                <a:latin typeface="Roboto Condensed"/>
              </a:rPr>
              <a:t>sững</a:t>
            </a:r>
            <a:r>
              <a:rPr lang="en-US" sz="4200" dirty="0">
                <a:solidFill>
                  <a:srgbClr val="000000"/>
                </a:solidFill>
                <a:latin typeface="Roboto Condensed"/>
              </a:rPr>
              <a:t> </a:t>
            </a:r>
            <a:r>
              <a:rPr lang="en-US" sz="4200" dirty="0" err="1">
                <a:solidFill>
                  <a:srgbClr val="000000"/>
                </a:solidFill>
                <a:latin typeface="Roboto Condensed"/>
              </a:rPr>
              <a:t>sờ</a:t>
            </a:r>
            <a:endParaRPr lang="en-US" sz="4200" dirty="0">
              <a:solidFill>
                <a:srgbClr val="000000"/>
              </a:solidFill>
              <a:latin typeface="Roboto Condensed"/>
            </a:endParaRPr>
          </a:p>
          <a:p>
            <a:pPr marL="906780" lvl="1" indent="-453390" algn="just">
              <a:lnSpc>
                <a:spcPts val="6174"/>
              </a:lnSpc>
              <a:buFont typeface="Arial"/>
              <a:buChar char="•"/>
            </a:pPr>
            <a:r>
              <a:rPr lang="en-US" sz="4200" dirty="0" err="1">
                <a:solidFill>
                  <a:srgbClr val="000000"/>
                </a:solidFill>
                <a:latin typeface="Roboto Condensed"/>
              </a:rPr>
              <a:t>Quẹt</a:t>
            </a:r>
            <a:r>
              <a:rPr lang="en-US" sz="4200" dirty="0">
                <a:solidFill>
                  <a:srgbClr val="000000"/>
                </a:solidFill>
                <a:latin typeface="Roboto Condensed"/>
              </a:rPr>
              <a:t> </a:t>
            </a:r>
            <a:r>
              <a:rPr lang="en-US" sz="4200" dirty="0" err="1">
                <a:solidFill>
                  <a:srgbClr val="000000"/>
                </a:solidFill>
                <a:latin typeface="Roboto Condensed"/>
              </a:rPr>
              <a:t>nguệch</a:t>
            </a:r>
            <a:r>
              <a:rPr lang="en-US" sz="4200" dirty="0">
                <a:solidFill>
                  <a:srgbClr val="000000"/>
                </a:solidFill>
                <a:latin typeface="Roboto Condensed"/>
              </a:rPr>
              <a:t> </a:t>
            </a:r>
            <a:r>
              <a:rPr lang="en-US" sz="4200" dirty="0" err="1">
                <a:solidFill>
                  <a:srgbClr val="000000"/>
                </a:solidFill>
                <a:latin typeface="Roboto Condensed"/>
              </a:rPr>
              <a:t>ngoạc</a:t>
            </a:r>
            <a:r>
              <a:rPr lang="en-US" sz="4200" dirty="0">
                <a:solidFill>
                  <a:srgbClr val="000000"/>
                </a:solidFill>
                <a:latin typeface="Roboto Condensed"/>
              </a:rPr>
              <a:t> </a:t>
            </a:r>
            <a:r>
              <a:rPr lang="en-US" sz="4200" dirty="0" err="1">
                <a:solidFill>
                  <a:srgbClr val="000000"/>
                </a:solidFill>
                <a:latin typeface="Roboto Condensed"/>
              </a:rPr>
              <a:t>vài</a:t>
            </a:r>
            <a:r>
              <a:rPr lang="en-US" sz="4200" dirty="0">
                <a:solidFill>
                  <a:srgbClr val="000000"/>
                </a:solidFill>
                <a:latin typeface="Roboto Condensed"/>
              </a:rPr>
              <a:t> </a:t>
            </a:r>
            <a:r>
              <a:rPr lang="en-US" sz="4200" dirty="0" err="1">
                <a:solidFill>
                  <a:srgbClr val="000000"/>
                </a:solidFill>
                <a:latin typeface="Roboto Condensed"/>
              </a:rPr>
              <a:t>đường</a:t>
            </a:r>
            <a:endParaRPr lang="en-US" sz="4200" dirty="0">
              <a:solidFill>
                <a:srgbClr val="000000"/>
              </a:solidFill>
              <a:latin typeface="Roboto Condensed"/>
            </a:endParaRPr>
          </a:p>
        </p:txBody>
      </p:sp>
      <p:sp>
        <p:nvSpPr>
          <p:cNvPr id="14" name="TextBox 14"/>
          <p:cNvSpPr txBox="1"/>
          <p:nvPr/>
        </p:nvSpPr>
        <p:spPr>
          <a:xfrm>
            <a:off x="9846270" y="2873454"/>
            <a:ext cx="5827237" cy="1946121"/>
          </a:xfrm>
          <a:prstGeom prst="rect">
            <a:avLst/>
          </a:prstGeom>
        </p:spPr>
        <p:txBody>
          <a:bodyPr lIns="0" tIns="0" rIns="0" bIns="0" rtlCol="0" anchor="t">
            <a:spAutoFit/>
          </a:bodyPr>
          <a:lstStyle/>
          <a:p>
            <a:pPr algn="just">
              <a:lnSpc>
                <a:spcPts val="5166"/>
              </a:lnSpc>
            </a:pPr>
            <a:r>
              <a:rPr lang="en-US" sz="4200" dirty="0" err="1">
                <a:solidFill>
                  <a:srgbClr val="000000"/>
                </a:solidFill>
                <a:latin typeface="Roboto Condensed Italics"/>
              </a:rPr>
              <a:t>Hả</a:t>
            </a:r>
            <a:r>
              <a:rPr lang="en-US" sz="4200" dirty="0">
                <a:solidFill>
                  <a:srgbClr val="000000"/>
                </a:solidFill>
                <a:latin typeface="Roboto Condensed Italics"/>
              </a:rPr>
              <a:t>?</a:t>
            </a:r>
          </a:p>
          <a:p>
            <a:pPr algn="just">
              <a:lnSpc>
                <a:spcPts val="5166"/>
              </a:lnSpc>
            </a:pPr>
            <a:r>
              <a:rPr lang="en-US" sz="4200" dirty="0" err="1">
                <a:solidFill>
                  <a:srgbClr val="000000"/>
                </a:solidFill>
                <a:latin typeface="Roboto Condensed Italics"/>
              </a:rPr>
              <a:t>Nhưng</a:t>
            </a:r>
            <a:r>
              <a:rPr lang="en-US" sz="4200" dirty="0">
                <a:solidFill>
                  <a:srgbClr val="000000"/>
                </a:solidFill>
                <a:latin typeface="Roboto Condensed Italics"/>
              </a:rPr>
              <a:t> </a:t>
            </a:r>
            <a:r>
              <a:rPr lang="en-US" sz="4200" dirty="0" err="1">
                <a:solidFill>
                  <a:srgbClr val="000000"/>
                </a:solidFill>
                <a:latin typeface="Roboto Condensed Italics"/>
              </a:rPr>
              <a:t>cháu</a:t>
            </a:r>
            <a:r>
              <a:rPr lang="en-US" sz="4200" dirty="0">
                <a:solidFill>
                  <a:srgbClr val="000000"/>
                </a:solidFill>
                <a:latin typeface="Roboto Condensed Italics"/>
              </a:rPr>
              <a:t> </a:t>
            </a:r>
            <a:r>
              <a:rPr lang="en-US" sz="4200" dirty="0" err="1">
                <a:solidFill>
                  <a:srgbClr val="000000"/>
                </a:solidFill>
                <a:latin typeface="Roboto Condensed Italics"/>
              </a:rPr>
              <a:t>làm</a:t>
            </a:r>
            <a:r>
              <a:rPr lang="en-US" sz="4200" dirty="0">
                <a:solidFill>
                  <a:srgbClr val="000000"/>
                </a:solidFill>
                <a:latin typeface="Roboto Condensed Italics"/>
              </a:rPr>
              <a:t> </a:t>
            </a:r>
            <a:r>
              <a:rPr lang="en-US" sz="4200" dirty="0" err="1">
                <a:solidFill>
                  <a:srgbClr val="000000"/>
                </a:solidFill>
                <a:latin typeface="Roboto Condensed Italics"/>
              </a:rPr>
              <a:t>gì</a:t>
            </a:r>
            <a:r>
              <a:rPr lang="en-US" sz="4200" dirty="0">
                <a:solidFill>
                  <a:srgbClr val="000000"/>
                </a:solidFill>
                <a:latin typeface="Roboto Condensed Italics"/>
              </a:rPr>
              <a:t> ở </a:t>
            </a:r>
            <a:r>
              <a:rPr lang="en-US" sz="4200" dirty="0" err="1">
                <a:solidFill>
                  <a:srgbClr val="000000"/>
                </a:solidFill>
                <a:latin typeface="Roboto Condensed Italics"/>
              </a:rPr>
              <a:t>đây</a:t>
            </a:r>
            <a:r>
              <a:rPr lang="en-US" sz="4200" dirty="0">
                <a:solidFill>
                  <a:srgbClr val="000000"/>
                </a:solidFill>
                <a:latin typeface="Roboto Condensed Italics"/>
              </a:rPr>
              <a:t>?</a:t>
            </a:r>
          </a:p>
          <a:p>
            <a:pPr algn="just">
              <a:lnSpc>
                <a:spcPts val="5166"/>
              </a:lnSpc>
              <a:spcBef>
                <a:spcPct val="0"/>
              </a:spcBef>
            </a:pPr>
            <a:endParaRPr lang="en-US" sz="4200" dirty="0">
              <a:solidFill>
                <a:srgbClr val="000000"/>
              </a:solidFill>
              <a:latin typeface="Roboto Condensed Italics"/>
            </a:endParaRPr>
          </a:p>
        </p:txBody>
      </p:sp>
      <p:sp>
        <p:nvSpPr>
          <p:cNvPr id="15" name="TextBox 15"/>
          <p:cNvSpPr txBox="1"/>
          <p:nvPr/>
        </p:nvSpPr>
        <p:spPr>
          <a:xfrm>
            <a:off x="9846270" y="4495800"/>
            <a:ext cx="5073087" cy="647700"/>
          </a:xfrm>
          <a:prstGeom prst="rect">
            <a:avLst/>
          </a:prstGeom>
        </p:spPr>
        <p:txBody>
          <a:bodyPr lIns="0" tIns="0" rIns="0" bIns="0" rtlCol="0" anchor="t">
            <a:spAutoFit/>
          </a:bodyPr>
          <a:lstStyle/>
          <a:p>
            <a:pPr algn="just">
              <a:lnSpc>
                <a:spcPts val="5040"/>
              </a:lnSpc>
            </a:pPr>
            <a:r>
              <a:rPr lang="en-US" sz="4200">
                <a:solidFill>
                  <a:srgbClr val="000000"/>
                </a:solidFill>
                <a:latin typeface="Roboto Condensed Bold"/>
              </a:rPr>
              <a:t>Tâm trạng</a:t>
            </a:r>
          </a:p>
        </p:txBody>
      </p:sp>
      <p:sp>
        <p:nvSpPr>
          <p:cNvPr id="16" name="TextBox 16"/>
          <p:cNvSpPr txBox="1"/>
          <p:nvPr/>
        </p:nvSpPr>
        <p:spPr>
          <a:xfrm>
            <a:off x="9846270" y="5243010"/>
            <a:ext cx="5827237" cy="650695"/>
          </a:xfrm>
          <a:prstGeom prst="rect">
            <a:avLst/>
          </a:prstGeom>
        </p:spPr>
        <p:txBody>
          <a:bodyPr lIns="0" tIns="0" rIns="0" bIns="0" rtlCol="0" anchor="t">
            <a:spAutoFit/>
          </a:bodyPr>
          <a:lstStyle/>
          <a:p>
            <a:pPr algn="just">
              <a:lnSpc>
                <a:spcPts val="5166"/>
              </a:lnSpc>
              <a:spcBef>
                <a:spcPct val="0"/>
              </a:spcBef>
            </a:pPr>
            <a:r>
              <a:rPr lang="en-US" sz="4200" dirty="0" err="1">
                <a:solidFill>
                  <a:srgbClr val="000000"/>
                </a:solidFill>
                <a:latin typeface="Roboto Condensed"/>
              </a:rPr>
              <a:t>Ngạc</a:t>
            </a:r>
            <a:r>
              <a:rPr lang="en-US" sz="4200" dirty="0">
                <a:solidFill>
                  <a:srgbClr val="000000"/>
                </a:solidFill>
                <a:latin typeface="Roboto Condensed"/>
              </a:rPr>
              <a:t> </a:t>
            </a:r>
            <a:r>
              <a:rPr lang="en-US" sz="4200" dirty="0" err="1">
                <a:solidFill>
                  <a:srgbClr val="000000"/>
                </a:solidFill>
                <a:latin typeface="Roboto Condensed"/>
              </a:rPr>
              <a:t>nhiên</a:t>
            </a:r>
            <a:endParaRPr lang="en-US" sz="4200" dirty="0">
              <a:solidFill>
                <a:srgbClr val="000000"/>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5" name="Freeform 5"/>
          <p:cNvSpPr/>
          <p:nvPr/>
        </p:nvSpPr>
        <p:spPr>
          <a:xfrm>
            <a:off x="4143807" y="9754225"/>
            <a:ext cx="3117312" cy="532778"/>
          </a:xfrm>
          <a:custGeom>
            <a:avLst/>
            <a:gdLst/>
            <a:ahLst/>
            <a:cxnLst/>
            <a:rect l="l" t="t" r="r" b="b"/>
            <a:pathLst>
              <a:path w="3117312" h="532778">
                <a:moveTo>
                  <a:pt x="0" y="0"/>
                </a:moveTo>
                <a:lnTo>
                  <a:pt x="3117312" y="0"/>
                </a:lnTo>
                <a:lnTo>
                  <a:pt x="3117312" y="532778"/>
                </a:lnTo>
                <a:lnTo>
                  <a:pt x="0" y="532778"/>
                </a:lnTo>
                <a:lnTo>
                  <a:pt x="0" y="0"/>
                </a:lnTo>
                <a:close/>
              </a:path>
            </a:pathLst>
          </a:custGeom>
          <a:blipFill>
            <a:blip r:embed="rId3">
              <a:extLst>
                <a:ext uri="{96DAC541-7B7A-43D3-8B79-37D633B846F1}">
                  <asvg:svgBlip xmlns:asvg="http://schemas.microsoft.com/office/drawing/2016/SVG/main" r:embed="rId4"/>
                </a:ext>
              </a:extLst>
            </a:blip>
            <a:stretch>
              <a:fillRect b="-1679"/>
            </a:stretch>
          </a:blipFill>
        </p:spPr>
        <p:txBody>
          <a:bodyPr/>
          <a:lstStyle/>
          <a:p>
            <a:endParaRPr lang="en-US"/>
          </a:p>
        </p:txBody>
      </p:sp>
      <p:sp>
        <p:nvSpPr>
          <p:cNvPr id="6" name="TextBox 6"/>
          <p:cNvSpPr txBox="1"/>
          <p:nvPr/>
        </p:nvSpPr>
        <p:spPr>
          <a:xfrm>
            <a:off x="-472184" y="1308560"/>
            <a:ext cx="12583602" cy="1103500"/>
          </a:xfrm>
          <a:prstGeom prst="rect">
            <a:avLst/>
          </a:prstGeom>
        </p:spPr>
        <p:txBody>
          <a:bodyPr lIns="0" tIns="0" rIns="0" bIns="0" rtlCol="0" anchor="t">
            <a:spAutoFit/>
          </a:bodyPr>
          <a:lstStyle/>
          <a:p>
            <a:pPr algn="ctr">
              <a:lnSpc>
                <a:spcPts val="9897"/>
              </a:lnSpc>
            </a:pPr>
            <a:r>
              <a:rPr lang="en-US" sz="4301" spc="27">
                <a:solidFill>
                  <a:srgbClr val="764B36"/>
                </a:solidFill>
                <a:latin typeface="Roboto Condensed Bold"/>
              </a:rPr>
              <a:t>Sau khi chia tay hoàng tử bé và trở về nhà</a:t>
            </a:r>
          </a:p>
        </p:txBody>
      </p:sp>
      <p:sp>
        <p:nvSpPr>
          <p:cNvPr id="7" name="TextBox 7"/>
          <p:cNvSpPr txBox="1"/>
          <p:nvPr/>
        </p:nvSpPr>
        <p:spPr>
          <a:xfrm>
            <a:off x="1028700" y="718784"/>
            <a:ext cx="4790917" cy="849630"/>
          </a:xfrm>
          <a:prstGeom prst="rect">
            <a:avLst/>
          </a:prstGeom>
        </p:spPr>
        <p:txBody>
          <a:bodyPr lIns="0" tIns="0" rIns="0" bIns="0" rtlCol="0" anchor="t">
            <a:spAutoFit/>
          </a:bodyPr>
          <a:lstStyle/>
          <a:p>
            <a:pPr algn="ctr">
              <a:lnSpc>
                <a:spcPts val="6720"/>
              </a:lnSpc>
              <a:spcBef>
                <a:spcPct val="0"/>
              </a:spcBef>
            </a:pPr>
            <a:r>
              <a:rPr lang="en-US" sz="4800">
                <a:solidFill>
                  <a:srgbClr val="493423"/>
                </a:solidFill>
                <a:latin typeface="#9Slide05 Aphrodite Pro"/>
              </a:rPr>
              <a:t>c. Nhân vật “tôi”</a:t>
            </a:r>
          </a:p>
        </p:txBody>
      </p:sp>
      <p:sp>
        <p:nvSpPr>
          <p:cNvPr id="9" name="TextBox 9"/>
          <p:cNvSpPr txBox="1"/>
          <p:nvPr/>
        </p:nvSpPr>
        <p:spPr>
          <a:xfrm>
            <a:off x="1905000" y="3376283"/>
            <a:ext cx="12193164" cy="6149340"/>
          </a:xfrm>
          <a:prstGeom prst="rect">
            <a:avLst/>
          </a:prstGeom>
        </p:spPr>
        <p:txBody>
          <a:bodyPr lIns="0" tIns="0" rIns="0" bIns="0" rtlCol="0" anchor="t">
            <a:spAutoFit/>
          </a:bodyPr>
          <a:lstStyle/>
          <a:p>
            <a:pPr marL="842008" lvl="1" indent="-421004" algn="just">
              <a:lnSpc>
                <a:spcPts val="5459"/>
              </a:lnSpc>
              <a:buFont typeface="Arial"/>
              <a:buChar char="•"/>
            </a:pPr>
            <a:r>
              <a:rPr lang="en-US" sz="3899" spc="23" dirty="0" err="1">
                <a:solidFill>
                  <a:srgbClr val="000000"/>
                </a:solidFill>
                <a:latin typeface="Roboto Condensed"/>
              </a:rPr>
              <a:t>Buồn</a:t>
            </a:r>
            <a:r>
              <a:rPr lang="en-US" sz="3899" spc="23" dirty="0">
                <a:solidFill>
                  <a:srgbClr val="000000"/>
                </a:solidFill>
                <a:latin typeface="Roboto Condensed"/>
              </a:rPr>
              <a:t> “</a:t>
            </a:r>
            <a:r>
              <a:rPr lang="en-US" sz="3899" spc="23" dirty="0" err="1">
                <a:solidFill>
                  <a:srgbClr val="000000"/>
                </a:solidFill>
                <a:latin typeface="Roboto Condensed"/>
              </a:rPr>
              <a:t>buồn</a:t>
            </a:r>
            <a:r>
              <a:rPr lang="en-US" sz="3899" spc="23" dirty="0">
                <a:solidFill>
                  <a:srgbClr val="000000"/>
                </a:solidFill>
                <a:latin typeface="Roboto Condensed"/>
              </a:rPr>
              <a:t> </a:t>
            </a:r>
            <a:r>
              <a:rPr lang="en-US" sz="3899" spc="23" dirty="0" err="1">
                <a:solidFill>
                  <a:srgbClr val="000000"/>
                </a:solidFill>
                <a:latin typeface="Roboto Condensed"/>
              </a:rPr>
              <a:t>lắm</a:t>
            </a:r>
            <a:r>
              <a:rPr lang="en-US" sz="3899" spc="23" dirty="0">
                <a:solidFill>
                  <a:srgbClr val="000000"/>
                </a:solidFill>
                <a:latin typeface="Roboto Condensed"/>
              </a:rPr>
              <a:t>”, “</a:t>
            </a:r>
            <a:r>
              <a:rPr lang="en-US" sz="3899" spc="23" dirty="0" err="1">
                <a:solidFill>
                  <a:srgbClr val="000000"/>
                </a:solidFill>
                <a:latin typeface="Roboto Condensed"/>
              </a:rPr>
              <a:t>những</a:t>
            </a:r>
            <a:r>
              <a:rPr lang="en-US" sz="3899" spc="23" dirty="0">
                <a:solidFill>
                  <a:srgbClr val="000000"/>
                </a:solidFill>
                <a:latin typeface="Roboto Condensed"/>
              </a:rPr>
              <a:t> </a:t>
            </a:r>
            <a:r>
              <a:rPr lang="en-US" sz="3899" spc="23" dirty="0" err="1">
                <a:solidFill>
                  <a:srgbClr val="000000"/>
                </a:solidFill>
                <a:latin typeface="Roboto Condensed"/>
              </a:rPr>
              <a:t>chiếc</a:t>
            </a:r>
            <a:r>
              <a:rPr lang="en-US" sz="3899" spc="23" dirty="0">
                <a:solidFill>
                  <a:srgbClr val="000000"/>
                </a:solidFill>
                <a:latin typeface="Roboto Condensed"/>
              </a:rPr>
              <a:t> </a:t>
            </a:r>
            <a:r>
              <a:rPr lang="en-US" sz="3899" spc="23" dirty="0" err="1">
                <a:solidFill>
                  <a:srgbClr val="000000"/>
                </a:solidFill>
                <a:latin typeface="Roboto Condensed"/>
              </a:rPr>
              <a:t>lục</a:t>
            </a:r>
            <a:r>
              <a:rPr lang="en-US" sz="3899" spc="23" dirty="0">
                <a:solidFill>
                  <a:srgbClr val="000000"/>
                </a:solidFill>
                <a:latin typeface="Roboto Condensed"/>
              </a:rPr>
              <a:t> </a:t>
            </a:r>
            <a:r>
              <a:rPr lang="en-US" sz="3899" spc="23" dirty="0" err="1">
                <a:solidFill>
                  <a:srgbClr val="000000"/>
                </a:solidFill>
                <a:latin typeface="Roboto Condensed"/>
              </a:rPr>
              <a:t>lạc</a:t>
            </a:r>
            <a:r>
              <a:rPr lang="en-US" sz="3899" spc="23" dirty="0">
                <a:solidFill>
                  <a:srgbClr val="000000"/>
                </a:solidFill>
                <a:latin typeface="Roboto Condensed"/>
              </a:rPr>
              <a:t> </a:t>
            </a:r>
            <a:r>
              <a:rPr lang="en-US" sz="3899" spc="23" dirty="0" err="1">
                <a:solidFill>
                  <a:srgbClr val="000000"/>
                </a:solidFill>
                <a:latin typeface="Roboto Condensed"/>
              </a:rPr>
              <a:t>lại</a:t>
            </a:r>
            <a:r>
              <a:rPr lang="en-US" sz="3899" spc="23" dirty="0">
                <a:solidFill>
                  <a:srgbClr val="000000"/>
                </a:solidFill>
                <a:latin typeface="Roboto Condensed"/>
              </a:rPr>
              <a:t> </a:t>
            </a:r>
            <a:r>
              <a:rPr lang="en-US" sz="3899" spc="23" dirty="0" err="1">
                <a:solidFill>
                  <a:srgbClr val="000000"/>
                </a:solidFill>
                <a:latin typeface="Roboto Condensed"/>
              </a:rPr>
              <a:t>biến</a:t>
            </a:r>
            <a:r>
              <a:rPr lang="en-US" sz="3899" spc="23" dirty="0">
                <a:solidFill>
                  <a:srgbClr val="000000"/>
                </a:solidFill>
                <a:latin typeface="Roboto Condensed"/>
              </a:rPr>
              <a:t> </a:t>
            </a:r>
            <a:r>
              <a:rPr lang="en-US" sz="3899" spc="23" dirty="0" err="1">
                <a:solidFill>
                  <a:srgbClr val="000000"/>
                </a:solidFill>
                <a:latin typeface="Roboto Condensed"/>
              </a:rPr>
              <a:t>hết</a:t>
            </a:r>
            <a:r>
              <a:rPr lang="en-US" sz="3899" spc="23" dirty="0">
                <a:solidFill>
                  <a:srgbClr val="000000"/>
                </a:solidFill>
                <a:latin typeface="Roboto Condensed"/>
              </a:rPr>
              <a:t> </a:t>
            </a:r>
            <a:r>
              <a:rPr lang="en-US" sz="3899" spc="23" dirty="0" err="1">
                <a:solidFill>
                  <a:srgbClr val="000000"/>
                </a:solidFill>
                <a:latin typeface="Roboto Condensed"/>
              </a:rPr>
              <a:t>cả</a:t>
            </a:r>
            <a:r>
              <a:rPr lang="en-US" sz="3899" spc="23" dirty="0">
                <a:solidFill>
                  <a:srgbClr val="000000"/>
                </a:solidFill>
                <a:latin typeface="Roboto Condensed"/>
              </a:rPr>
              <a:t> </a:t>
            </a:r>
            <a:r>
              <a:rPr lang="en-US" sz="3899" spc="23" dirty="0" err="1">
                <a:solidFill>
                  <a:srgbClr val="000000"/>
                </a:solidFill>
                <a:latin typeface="Roboto Condensed"/>
              </a:rPr>
              <a:t>thành</a:t>
            </a:r>
            <a:r>
              <a:rPr lang="en-US" sz="3899" spc="23" dirty="0">
                <a:solidFill>
                  <a:srgbClr val="000000"/>
                </a:solidFill>
                <a:latin typeface="Roboto Condensed"/>
              </a:rPr>
              <a:t> </a:t>
            </a:r>
            <a:r>
              <a:rPr lang="en-US" sz="3899" spc="23" dirty="0" err="1">
                <a:solidFill>
                  <a:srgbClr val="000000"/>
                </a:solidFill>
                <a:latin typeface="Roboto Condensed"/>
              </a:rPr>
              <a:t>nước</a:t>
            </a:r>
            <a:r>
              <a:rPr lang="en-US" sz="3899" spc="23" dirty="0">
                <a:solidFill>
                  <a:srgbClr val="000000"/>
                </a:solidFill>
                <a:latin typeface="Roboto Condensed"/>
              </a:rPr>
              <a:t> </a:t>
            </a:r>
            <a:r>
              <a:rPr lang="en-US" sz="3899" spc="23" dirty="0" err="1">
                <a:solidFill>
                  <a:srgbClr val="000000"/>
                </a:solidFill>
                <a:latin typeface="Roboto Condensed"/>
              </a:rPr>
              <a:t>mắt</a:t>
            </a:r>
            <a:r>
              <a:rPr lang="en-US" sz="3899" spc="23" dirty="0">
                <a:solidFill>
                  <a:srgbClr val="000000"/>
                </a:solidFill>
                <a:latin typeface="Roboto Condensed"/>
              </a:rPr>
              <a:t>”, </a:t>
            </a:r>
            <a:r>
              <a:rPr lang="en-US" sz="3899" spc="23" dirty="0" err="1">
                <a:solidFill>
                  <a:srgbClr val="000000"/>
                </a:solidFill>
                <a:latin typeface="Roboto Condensed"/>
              </a:rPr>
              <a:t>cho</a:t>
            </a:r>
            <a:r>
              <a:rPr lang="en-US" sz="3899" spc="23" dirty="0">
                <a:solidFill>
                  <a:srgbClr val="000000"/>
                </a:solidFill>
                <a:latin typeface="Roboto Condensed"/>
              </a:rPr>
              <a:t> </a:t>
            </a:r>
            <a:r>
              <a:rPr lang="en-US" sz="3899" spc="23" dirty="0" err="1">
                <a:solidFill>
                  <a:srgbClr val="000000"/>
                </a:solidFill>
                <a:latin typeface="Roboto Condensed"/>
              </a:rPr>
              <a:t>rằng</a:t>
            </a:r>
            <a:r>
              <a:rPr lang="en-US" sz="3899" spc="23" dirty="0">
                <a:solidFill>
                  <a:srgbClr val="000000"/>
                </a:solidFill>
                <a:latin typeface="Roboto Condensed"/>
              </a:rPr>
              <a:t> </a:t>
            </a:r>
            <a:r>
              <a:rPr lang="en-US" sz="3899" spc="23" dirty="0" err="1">
                <a:solidFill>
                  <a:srgbClr val="000000"/>
                </a:solidFill>
                <a:latin typeface="Roboto Condensed"/>
              </a:rPr>
              <a:t>nơi</a:t>
            </a:r>
            <a:r>
              <a:rPr lang="en-US" sz="3899" spc="23" dirty="0">
                <a:solidFill>
                  <a:srgbClr val="000000"/>
                </a:solidFill>
                <a:latin typeface="Roboto Condensed"/>
              </a:rPr>
              <a:t> </a:t>
            </a:r>
            <a:r>
              <a:rPr lang="en-US" sz="3899" spc="23" dirty="0" err="1">
                <a:solidFill>
                  <a:srgbClr val="000000"/>
                </a:solidFill>
                <a:latin typeface="Roboto Condensed"/>
              </a:rPr>
              <a:t>từng</a:t>
            </a:r>
            <a:r>
              <a:rPr lang="en-US" sz="3899" spc="23" dirty="0">
                <a:solidFill>
                  <a:srgbClr val="000000"/>
                </a:solidFill>
                <a:latin typeface="Roboto Condensed"/>
              </a:rPr>
              <a:t> </a:t>
            </a:r>
            <a:r>
              <a:rPr lang="en-US" sz="3899" spc="23" dirty="0" err="1">
                <a:solidFill>
                  <a:srgbClr val="000000"/>
                </a:solidFill>
                <a:latin typeface="Roboto Condensed"/>
              </a:rPr>
              <a:t>gặp</a:t>
            </a:r>
            <a:r>
              <a:rPr lang="en-US" sz="3899" spc="23" dirty="0">
                <a:solidFill>
                  <a:srgbClr val="000000"/>
                </a:solidFill>
                <a:latin typeface="Roboto Condensed"/>
              </a:rPr>
              <a:t> </a:t>
            </a:r>
            <a:r>
              <a:rPr lang="en-US" sz="3899" spc="23" dirty="0" err="1">
                <a:solidFill>
                  <a:srgbClr val="000000"/>
                </a:solidFill>
                <a:latin typeface="Roboto Condensed"/>
              </a:rPr>
              <a:t>hoàng</a:t>
            </a:r>
            <a:r>
              <a:rPr lang="en-US" sz="3899" spc="23" dirty="0">
                <a:solidFill>
                  <a:srgbClr val="000000"/>
                </a:solidFill>
                <a:latin typeface="Roboto Condensed"/>
              </a:rPr>
              <a:t> </a:t>
            </a:r>
            <a:r>
              <a:rPr lang="en-US" sz="3899" spc="23" dirty="0" err="1">
                <a:solidFill>
                  <a:srgbClr val="000000"/>
                </a:solidFill>
                <a:latin typeface="Roboto Condensed"/>
              </a:rPr>
              <a:t>tử</a:t>
            </a:r>
            <a:r>
              <a:rPr lang="en-US" sz="3899" spc="23" dirty="0">
                <a:solidFill>
                  <a:srgbClr val="000000"/>
                </a:solidFill>
                <a:latin typeface="Roboto Condensed"/>
              </a:rPr>
              <a:t> </a:t>
            </a:r>
            <a:r>
              <a:rPr lang="en-US" sz="3899" spc="23" dirty="0" err="1">
                <a:solidFill>
                  <a:srgbClr val="000000"/>
                </a:solidFill>
                <a:latin typeface="Roboto Condensed"/>
              </a:rPr>
              <a:t>bé</a:t>
            </a:r>
            <a:r>
              <a:rPr lang="en-US" sz="3899" spc="23" dirty="0">
                <a:solidFill>
                  <a:srgbClr val="000000"/>
                </a:solidFill>
                <a:latin typeface="Roboto Condensed"/>
              </a:rPr>
              <a:t> “</a:t>
            </a:r>
            <a:r>
              <a:rPr lang="en-US" sz="3899" spc="23" dirty="0" err="1">
                <a:solidFill>
                  <a:srgbClr val="000000"/>
                </a:solidFill>
                <a:latin typeface="Roboto Condensed"/>
              </a:rPr>
              <a:t>là</a:t>
            </a:r>
            <a:r>
              <a:rPr lang="en-US" sz="3899" spc="23" dirty="0">
                <a:solidFill>
                  <a:srgbClr val="000000"/>
                </a:solidFill>
                <a:latin typeface="Roboto Condensed"/>
              </a:rPr>
              <a:t> </a:t>
            </a:r>
            <a:r>
              <a:rPr lang="en-US" sz="3899" spc="23" dirty="0" err="1">
                <a:solidFill>
                  <a:srgbClr val="000000"/>
                </a:solidFill>
                <a:latin typeface="Roboto Condensed"/>
              </a:rPr>
              <a:t>quang</a:t>
            </a:r>
            <a:r>
              <a:rPr lang="en-US" sz="3899" spc="23" dirty="0">
                <a:solidFill>
                  <a:srgbClr val="000000"/>
                </a:solidFill>
                <a:latin typeface="Roboto Condensed"/>
              </a:rPr>
              <a:t> </a:t>
            </a:r>
            <a:r>
              <a:rPr lang="en-US" sz="3899" spc="23" dirty="0" err="1">
                <a:solidFill>
                  <a:srgbClr val="000000"/>
                </a:solidFill>
                <a:latin typeface="Roboto Condensed"/>
              </a:rPr>
              <a:t>cảnh</a:t>
            </a:r>
            <a:r>
              <a:rPr lang="en-US" sz="3899" spc="23" dirty="0">
                <a:solidFill>
                  <a:srgbClr val="000000"/>
                </a:solidFill>
                <a:latin typeface="Roboto Condensed"/>
              </a:rPr>
              <a:t> </a:t>
            </a:r>
            <a:r>
              <a:rPr lang="en-US" sz="3899" spc="23" dirty="0" err="1">
                <a:solidFill>
                  <a:srgbClr val="000000"/>
                </a:solidFill>
                <a:latin typeface="Roboto Condensed"/>
              </a:rPr>
              <a:t>đẹp</a:t>
            </a:r>
            <a:r>
              <a:rPr lang="en-US" sz="3899" spc="23" dirty="0">
                <a:solidFill>
                  <a:srgbClr val="000000"/>
                </a:solidFill>
                <a:latin typeface="Roboto Condensed"/>
              </a:rPr>
              <a:t> </a:t>
            </a:r>
            <a:r>
              <a:rPr lang="en-US" sz="3899" spc="23" dirty="0" err="1">
                <a:solidFill>
                  <a:srgbClr val="000000"/>
                </a:solidFill>
                <a:latin typeface="Roboto Condensed"/>
              </a:rPr>
              <a:t>nhất</a:t>
            </a:r>
            <a:r>
              <a:rPr lang="en-US" sz="3899" spc="23" dirty="0">
                <a:solidFill>
                  <a:srgbClr val="000000"/>
                </a:solidFill>
                <a:latin typeface="Roboto Condensed"/>
              </a:rPr>
              <a:t> </a:t>
            </a:r>
            <a:r>
              <a:rPr lang="en-US" sz="3899" spc="23" dirty="0" err="1">
                <a:solidFill>
                  <a:srgbClr val="000000"/>
                </a:solidFill>
                <a:latin typeface="Roboto Condensed"/>
              </a:rPr>
              <a:t>và</a:t>
            </a:r>
            <a:r>
              <a:rPr lang="en-US" sz="3899" spc="23" dirty="0">
                <a:solidFill>
                  <a:srgbClr val="000000"/>
                </a:solidFill>
                <a:latin typeface="Roboto Condensed"/>
              </a:rPr>
              <a:t> </a:t>
            </a:r>
            <a:r>
              <a:rPr lang="en-US" sz="3899" spc="23" dirty="0" err="1">
                <a:solidFill>
                  <a:srgbClr val="000000"/>
                </a:solidFill>
                <a:latin typeface="Roboto Condensed"/>
              </a:rPr>
              <a:t>buồn</a:t>
            </a:r>
            <a:r>
              <a:rPr lang="en-US" sz="3899" spc="23" dirty="0">
                <a:solidFill>
                  <a:srgbClr val="000000"/>
                </a:solidFill>
                <a:latin typeface="Roboto Condensed"/>
              </a:rPr>
              <a:t> </a:t>
            </a:r>
            <a:r>
              <a:rPr lang="en-US" sz="3899" spc="23" dirty="0" err="1">
                <a:solidFill>
                  <a:srgbClr val="000000"/>
                </a:solidFill>
                <a:latin typeface="Roboto Condensed"/>
              </a:rPr>
              <a:t>nhất</a:t>
            </a:r>
            <a:r>
              <a:rPr lang="en-US" sz="3899" spc="23" dirty="0">
                <a:solidFill>
                  <a:srgbClr val="000000"/>
                </a:solidFill>
                <a:latin typeface="Roboto Condensed"/>
              </a:rPr>
              <a:t> </a:t>
            </a:r>
            <a:r>
              <a:rPr lang="en-US" sz="3899" spc="23" dirty="0" err="1">
                <a:solidFill>
                  <a:srgbClr val="000000"/>
                </a:solidFill>
                <a:latin typeface="Roboto Condensed"/>
              </a:rPr>
              <a:t>thế</a:t>
            </a:r>
            <a:r>
              <a:rPr lang="en-US" sz="3899" spc="23" dirty="0">
                <a:solidFill>
                  <a:srgbClr val="000000"/>
                </a:solidFill>
                <a:latin typeface="Roboto Condensed"/>
              </a:rPr>
              <a:t> </a:t>
            </a:r>
            <a:r>
              <a:rPr lang="en-US" sz="3899" spc="23" dirty="0" err="1">
                <a:solidFill>
                  <a:srgbClr val="000000"/>
                </a:solidFill>
                <a:latin typeface="Roboto Condensed"/>
              </a:rPr>
              <a:t>gian</a:t>
            </a:r>
            <a:r>
              <a:rPr lang="en-US" sz="3899" spc="23" dirty="0">
                <a:solidFill>
                  <a:srgbClr val="000000"/>
                </a:solidFill>
                <a:latin typeface="Roboto Condensed"/>
              </a:rPr>
              <a:t>”.</a:t>
            </a:r>
          </a:p>
          <a:p>
            <a:pPr marL="842008" lvl="1" indent="-421004" algn="just">
              <a:lnSpc>
                <a:spcPts val="5459"/>
              </a:lnSpc>
              <a:buFont typeface="Arial"/>
              <a:buChar char="•"/>
            </a:pPr>
            <a:r>
              <a:rPr lang="en-US" sz="3899" spc="23" dirty="0" err="1">
                <a:solidFill>
                  <a:srgbClr val="000000"/>
                </a:solidFill>
                <a:latin typeface="Roboto Condensed"/>
              </a:rPr>
              <a:t>Ngổn</a:t>
            </a:r>
            <a:r>
              <a:rPr lang="en-US" sz="3899" spc="23" dirty="0">
                <a:solidFill>
                  <a:srgbClr val="000000"/>
                </a:solidFill>
                <a:latin typeface="Roboto Condensed"/>
              </a:rPr>
              <a:t> </a:t>
            </a:r>
            <a:r>
              <a:rPr lang="en-US" sz="3899" spc="23" dirty="0" err="1">
                <a:solidFill>
                  <a:srgbClr val="000000"/>
                </a:solidFill>
                <a:latin typeface="Roboto Condensed"/>
              </a:rPr>
              <a:t>ngang</a:t>
            </a:r>
            <a:r>
              <a:rPr lang="en-US" sz="3899" spc="23" dirty="0">
                <a:solidFill>
                  <a:srgbClr val="000000"/>
                </a:solidFill>
                <a:latin typeface="Roboto Condensed"/>
              </a:rPr>
              <a:t> </a:t>
            </a:r>
            <a:r>
              <a:rPr lang="en-US" sz="3899" spc="23" dirty="0" err="1">
                <a:solidFill>
                  <a:srgbClr val="000000"/>
                </a:solidFill>
                <a:latin typeface="Roboto Condensed"/>
              </a:rPr>
              <a:t>nhiều</a:t>
            </a:r>
            <a:r>
              <a:rPr lang="en-US" sz="3899" spc="23" dirty="0">
                <a:solidFill>
                  <a:srgbClr val="000000"/>
                </a:solidFill>
                <a:latin typeface="Roboto Condensed"/>
              </a:rPr>
              <a:t> </a:t>
            </a:r>
            <a:r>
              <a:rPr lang="en-US" sz="3899" spc="23" dirty="0" err="1">
                <a:solidFill>
                  <a:srgbClr val="000000"/>
                </a:solidFill>
                <a:latin typeface="Roboto Condensed"/>
              </a:rPr>
              <a:t>cảm</a:t>
            </a:r>
            <a:r>
              <a:rPr lang="en-US" sz="3899" spc="23" dirty="0">
                <a:solidFill>
                  <a:srgbClr val="000000"/>
                </a:solidFill>
                <a:latin typeface="Roboto Condensed"/>
              </a:rPr>
              <a:t> </a:t>
            </a:r>
            <a:r>
              <a:rPr lang="en-US" sz="3899" spc="23" dirty="0" err="1">
                <a:solidFill>
                  <a:srgbClr val="000000"/>
                </a:solidFill>
                <a:latin typeface="Roboto Condensed"/>
              </a:rPr>
              <a:t>giác</a:t>
            </a:r>
            <a:r>
              <a:rPr lang="en-US" sz="3899" spc="23" dirty="0">
                <a:solidFill>
                  <a:srgbClr val="000000"/>
                </a:solidFill>
                <a:latin typeface="Roboto Condensed"/>
              </a:rPr>
              <a:t> </a:t>
            </a:r>
            <a:r>
              <a:rPr lang="en-US" sz="3899" spc="23" dirty="0" err="1">
                <a:solidFill>
                  <a:srgbClr val="000000"/>
                </a:solidFill>
                <a:latin typeface="Roboto Condensed"/>
              </a:rPr>
              <a:t>khó</a:t>
            </a:r>
            <a:r>
              <a:rPr lang="en-US" sz="3899" spc="23" dirty="0">
                <a:solidFill>
                  <a:srgbClr val="000000"/>
                </a:solidFill>
                <a:latin typeface="Roboto Condensed"/>
              </a:rPr>
              <a:t> </a:t>
            </a:r>
            <a:r>
              <a:rPr lang="en-US" sz="3899" spc="23" dirty="0" err="1">
                <a:solidFill>
                  <a:srgbClr val="000000"/>
                </a:solidFill>
                <a:latin typeface="Roboto Condensed"/>
              </a:rPr>
              <a:t>tả</a:t>
            </a:r>
            <a:r>
              <a:rPr lang="en-US" sz="3899" spc="23" dirty="0">
                <a:solidFill>
                  <a:srgbClr val="000000"/>
                </a:solidFill>
                <a:latin typeface="Roboto Condensed"/>
              </a:rPr>
              <a:t>: lo </a:t>
            </a:r>
            <a:r>
              <a:rPr lang="en-US" sz="3899" spc="23" dirty="0" err="1">
                <a:solidFill>
                  <a:srgbClr val="000000"/>
                </a:solidFill>
                <a:latin typeface="Roboto Condensed"/>
              </a:rPr>
              <a:t>lắng</a:t>
            </a:r>
            <a:r>
              <a:rPr lang="en-US" sz="3899" spc="23" dirty="0">
                <a:solidFill>
                  <a:srgbClr val="000000"/>
                </a:solidFill>
                <a:latin typeface="Roboto Condensed"/>
              </a:rPr>
              <a:t> </a:t>
            </a:r>
            <a:r>
              <a:rPr lang="en-US" sz="3899" spc="23" dirty="0" err="1">
                <a:solidFill>
                  <a:srgbClr val="000000"/>
                </a:solidFill>
                <a:latin typeface="Roboto Condensed"/>
              </a:rPr>
              <a:t>vì</a:t>
            </a:r>
            <a:r>
              <a:rPr lang="en-US" sz="3899" spc="23" dirty="0">
                <a:solidFill>
                  <a:srgbClr val="000000"/>
                </a:solidFill>
                <a:latin typeface="Roboto Condensed"/>
              </a:rPr>
              <a:t> </a:t>
            </a:r>
            <a:r>
              <a:rPr lang="en-US" sz="3899" spc="23" dirty="0" err="1">
                <a:solidFill>
                  <a:srgbClr val="000000"/>
                </a:solidFill>
                <a:latin typeface="Roboto Condensed"/>
              </a:rPr>
              <a:t>mình</a:t>
            </a:r>
            <a:r>
              <a:rPr lang="en-US" sz="3899" spc="23" dirty="0">
                <a:solidFill>
                  <a:srgbClr val="000000"/>
                </a:solidFill>
                <a:latin typeface="Roboto Condensed"/>
              </a:rPr>
              <a:t> </a:t>
            </a:r>
            <a:r>
              <a:rPr lang="en-US" sz="3899" spc="23" dirty="0" err="1">
                <a:solidFill>
                  <a:srgbClr val="000000"/>
                </a:solidFill>
                <a:latin typeface="Roboto Condensed"/>
              </a:rPr>
              <a:t>quên</a:t>
            </a:r>
            <a:r>
              <a:rPr lang="en-US" sz="3899" spc="23" dirty="0">
                <a:solidFill>
                  <a:srgbClr val="000000"/>
                </a:solidFill>
                <a:latin typeface="Roboto Condensed"/>
              </a:rPr>
              <a:t> </a:t>
            </a:r>
            <a:r>
              <a:rPr lang="en-US" sz="3899" spc="23" dirty="0" err="1">
                <a:solidFill>
                  <a:srgbClr val="000000"/>
                </a:solidFill>
                <a:latin typeface="Roboto Condensed"/>
              </a:rPr>
              <a:t>đi</a:t>
            </a:r>
            <a:r>
              <a:rPr lang="en-US" sz="3899" spc="23" dirty="0">
                <a:solidFill>
                  <a:srgbClr val="000000"/>
                </a:solidFill>
                <a:latin typeface="Roboto Condensed"/>
              </a:rPr>
              <a:t> </a:t>
            </a:r>
            <a:r>
              <a:rPr lang="en-US" sz="3899" spc="23" dirty="0" err="1">
                <a:solidFill>
                  <a:srgbClr val="000000"/>
                </a:solidFill>
                <a:latin typeface="Roboto Condensed"/>
              </a:rPr>
              <a:t>vẽ</a:t>
            </a:r>
            <a:r>
              <a:rPr lang="en-US" sz="3899" spc="23" dirty="0">
                <a:solidFill>
                  <a:srgbClr val="000000"/>
                </a:solidFill>
                <a:latin typeface="Roboto Condensed"/>
              </a:rPr>
              <a:t> </a:t>
            </a:r>
            <a:r>
              <a:rPr lang="en-US" sz="3899" spc="23" dirty="0" err="1">
                <a:solidFill>
                  <a:srgbClr val="000000"/>
                </a:solidFill>
                <a:latin typeface="Roboto Condensed"/>
              </a:rPr>
              <a:t>vòng</a:t>
            </a:r>
            <a:r>
              <a:rPr lang="en-US" sz="3899" spc="23" dirty="0">
                <a:solidFill>
                  <a:srgbClr val="000000"/>
                </a:solidFill>
                <a:latin typeface="Roboto Condensed"/>
              </a:rPr>
              <a:t> da </a:t>
            </a:r>
            <a:r>
              <a:rPr lang="en-US" sz="3899" spc="23" dirty="0" err="1">
                <a:solidFill>
                  <a:srgbClr val="000000"/>
                </a:solidFill>
                <a:latin typeface="Roboto Condensed"/>
              </a:rPr>
              <a:t>của</a:t>
            </a:r>
            <a:r>
              <a:rPr lang="en-US" sz="3899" spc="23" dirty="0">
                <a:solidFill>
                  <a:srgbClr val="000000"/>
                </a:solidFill>
                <a:latin typeface="Roboto Condensed"/>
              </a:rPr>
              <a:t> </a:t>
            </a:r>
            <a:r>
              <a:rPr lang="en-US" sz="3899" spc="23" dirty="0" err="1">
                <a:solidFill>
                  <a:srgbClr val="000000"/>
                </a:solidFill>
                <a:latin typeface="Roboto Condensed"/>
              </a:rPr>
              <a:t>rọ</a:t>
            </a:r>
            <a:r>
              <a:rPr lang="en-US" sz="3899" spc="23" dirty="0">
                <a:solidFill>
                  <a:srgbClr val="000000"/>
                </a:solidFill>
                <a:latin typeface="Roboto Condensed"/>
              </a:rPr>
              <a:t> </a:t>
            </a:r>
            <a:r>
              <a:rPr lang="en-US" sz="3899" spc="23" dirty="0" err="1">
                <a:solidFill>
                  <a:srgbClr val="000000"/>
                </a:solidFill>
                <a:latin typeface="Roboto Condensed"/>
              </a:rPr>
              <a:t>mõm</a:t>
            </a:r>
            <a:r>
              <a:rPr lang="en-US" sz="3899" spc="23" dirty="0">
                <a:solidFill>
                  <a:srgbClr val="000000"/>
                </a:solidFill>
                <a:latin typeface="Roboto Condensed"/>
              </a:rPr>
              <a:t> </a:t>
            </a:r>
            <a:r>
              <a:rPr lang="en-US" sz="3899" spc="23" dirty="0" err="1">
                <a:solidFill>
                  <a:srgbClr val="000000"/>
                </a:solidFill>
                <a:latin typeface="Roboto Condensed"/>
              </a:rPr>
              <a:t>cho</a:t>
            </a:r>
            <a:r>
              <a:rPr lang="en-US" sz="3899" spc="23" dirty="0">
                <a:solidFill>
                  <a:srgbClr val="000000"/>
                </a:solidFill>
                <a:latin typeface="Roboto Condensed"/>
              </a:rPr>
              <a:t> con </a:t>
            </a:r>
            <a:r>
              <a:rPr lang="en-US" sz="3899" spc="23" dirty="0" err="1">
                <a:solidFill>
                  <a:srgbClr val="000000"/>
                </a:solidFill>
                <a:latin typeface="Roboto Condensed"/>
              </a:rPr>
              <a:t>cừu</a:t>
            </a:r>
            <a:r>
              <a:rPr lang="en-US" sz="3899" spc="23" dirty="0">
                <a:solidFill>
                  <a:srgbClr val="000000"/>
                </a:solidFill>
                <a:latin typeface="Roboto Condensed"/>
              </a:rPr>
              <a:t> </a:t>
            </a:r>
            <a:r>
              <a:rPr lang="en-US" sz="3899" spc="23" dirty="0" err="1">
                <a:solidFill>
                  <a:srgbClr val="000000"/>
                </a:solidFill>
                <a:latin typeface="Roboto Condensed"/>
              </a:rPr>
              <a:t>nên</a:t>
            </a:r>
            <a:r>
              <a:rPr lang="en-US" sz="3899" spc="23" dirty="0">
                <a:solidFill>
                  <a:srgbClr val="000000"/>
                </a:solidFill>
                <a:latin typeface="Roboto Condensed"/>
              </a:rPr>
              <a:t> </a:t>
            </a:r>
            <a:r>
              <a:rPr lang="en-US" sz="3899" spc="23" dirty="0" err="1">
                <a:solidFill>
                  <a:srgbClr val="000000"/>
                </a:solidFill>
                <a:latin typeface="Roboto Condensed"/>
              </a:rPr>
              <a:t>nó</a:t>
            </a:r>
            <a:r>
              <a:rPr lang="en-US" sz="3899" spc="23" dirty="0">
                <a:solidFill>
                  <a:srgbClr val="000000"/>
                </a:solidFill>
                <a:latin typeface="Roboto Condensed"/>
              </a:rPr>
              <a:t> </a:t>
            </a:r>
            <a:r>
              <a:rPr lang="en-US" sz="3899" spc="23" dirty="0" err="1">
                <a:solidFill>
                  <a:srgbClr val="000000"/>
                </a:solidFill>
                <a:latin typeface="Roboto Condensed"/>
              </a:rPr>
              <a:t>có</a:t>
            </a:r>
            <a:r>
              <a:rPr lang="en-US" sz="3899" spc="23" dirty="0">
                <a:solidFill>
                  <a:srgbClr val="000000"/>
                </a:solidFill>
                <a:latin typeface="Roboto Condensed"/>
              </a:rPr>
              <a:t> </a:t>
            </a:r>
            <a:r>
              <a:rPr lang="en-US" sz="3899" spc="23" dirty="0" err="1">
                <a:solidFill>
                  <a:srgbClr val="000000"/>
                </a:solidFill>
                <a:latin typeface="Roboto Condensed"/>
              </a:rPr>
              <a:t>thể</a:t>
            </a:r>
            <a:r>
              <a:rPr lang="en-US" sz="3899" spc="23" dirty="0">
                <a:solidFill>
                  <a:srgbClr val="000000"/>
                </a:solidFill>
                <a:latin typeface="Roboto Condensed"/>
              </a:rPr>
              <a:t> </a:t>
            </a:r>
            <a:r>
              <a:rPr lang="en-US" sz="3899" spc="23" dirty="0" err="1">
                <a:solidFill>
                  <a:srgbClr val="000000"/>
                </a:solidFill>
                <a:latin typeface="Roboto Condensed"/>
              </a:rPr>
              <a:t>ăn</a:t>
            </a:r>
            <a:r>
              <a:rPr lang="en-US" sz="3899" spc="23" dirty="0">
                <a:solidFill>
                  <a:srgbClr val="000000"/>
                </a:solidFill>
                <a:latin typeface="Roboto Condensed"/>
              </a:rPr>
              <a:t> </a:t>
            </a:r>
            <a:r>
              <a:rPr lang="en-US" sz="3899" spc="23" dirty="0" err="1">
                <a:solidFill>
                  <a:srgbClr val="000000"/>
                </a:solidFill>
                <a:latin typeface="Roboto Condensed"/>
              </a:rPr>
              <a:t>mất</a:t>
            </a:r>
            <a:r>
              <a:rPr lang="en-US" sz="3899" spc="23" dirty="0">
                <a:solidFill>
                  <a:srgbClr val="000000"/>
                </a:solidFill>
                <a:latin typeface="Roboto Condensed"/>
              </a:rPr>
              <a:t> </a:t>
            </a:r>
            <a:r>
              <a:rPr lang="en-US" sz="3899" spc="23" dirty="0" err="1">
                <a:solidFill>
                  <a:srgbClr val="000000"/>
                </a:solidFill>
                <a:latin typeface="Roboto Condensed"/>
              </a:rPr>
              <a:t>bông</a:t>
            </a:r>
            <a:r>
              <a:rPr lang="en-US" sz="3899" spc="23" dirty="0">
                <a:solidFill>
                  <a:srgbClr val="000000"/>
                </a:solidFill>
                <a:latin typeface="Roboto Condensed"/>
              </a:rPr>
              <a:t> </a:t>
            </a:r>
            <a:r>
              <a:rPr lang="en-US" sz="3899" spc="23" dirty="0" err="1">
                <a:solidFill>
                  <a:srgbClr val="000000"/>
                </a:solidFill>
                <a:latin typeface="Roboto Condensed"/>
              </a:rPr>
              <a:t>hoa</a:t>
            </a:r>
            <a:r>
              <a:rPr lang="en-US" sz="3899" spc="23" dirty="0">
                <a:solidFill>
                  <a:srgbClr val="000000"/>
                </a:solidFill>
                <a:latin typeface="Roboto Condensed"/>
              </a:rPr>
              <a:t>; </a:t>
            </a:r>
            <a:r>
              <a:rPr lang="en-US" sz="3899" spc="23" dirty="0" err="1">
                <a:solidFill>
                  <a:srgbClr val="000000"/>
                </a:solidFill>
                <a:latin typeface="Roboto Condensed"/>
              </a:rPr>
              <a:t>tuy</a:t>
            </a:r>
            <a:r>
              <a:rPr lang="en-US" sz="3899" spc="23" dirty="0">
                <a:solidFill>
                  <a:srgbClr val="000000"/>
                </a:solidFill>
                <a:latin typeface="Roboto Condensed"/>
              </a:rPr>
              <a:t> </a:t>
            </a:r>
            <a:r>
              <a:rPr lang="en-US" sz="3899" spc="23" dirty="0" err="1">
                <a:solidFill>
                  <a:srgbClr val="000000"/>
                </a:solidFill>
                <a:latin typeface="Roboto Condensed"/>
              </a:rPr>
              <a:t>nhiên</a:t>
            </a:r>
            <a:r>
              <a:rPr lang="en-US" sz="3899" spc="23" dirty="0">
                <a:solidFill>
                  <a:srgbClr val="000000"/>
                </a:solidFill>
                <a:latin typeface="Roboto Condensed"/>
              </a:rPr>
              <a:t> </a:t>
            </a:r>
            <a:r>
              <a:rPr lang="en-US" sz="3899" spc="23" dirty="0" err="1">
                <a:solidFill>
                  <a:srgbClr val="000000"/>
                </a:solidFill>
                <a:latin typeface="Roboto Condensed"/>
              </a:rPr>
              <a:t>vẫn</a:t>
            </a:r>
            <a:r>
              <a:rPr lang="en-US" sz="3899" spc="23" dirty="0">
                <a:solidFill>
                  <a:srgbClr val="000000"/>
                </a:solidFill>
                <a:latin typeface="Roboto Condensed"/>
              </a:rPr>
              <a:t> an </a:t>
            </a:r>
            <a:r>
              <a:rPr lang="en-US" sz="3899" spc="23" dirty="0" err="1">
                <a:solidFill>
                  <a:srgbClr val="000000"/>
                </a:solidFill>
                <a:latin typeface="Roboto Condensed"/>
              </a:rPr>
              <a:t>tâm</a:t>
            </a:r>
            <a:r>
              <a:rPr lang="en-US" sz="3899" spc="23" dirty="0">
                <a:solidFill>
                  <a:srgbClr val="000000"/>
                </a:solidFill>
                <a:latin typeface="Roboto Condensed"/>
              </a:rPr>
              <a:t> </a:t>
            </a:r>
            <a:r>
              <a:rPr lang="en-US" sz="3899" spc="23" dirty="0" err="1">
                <a:solidFill>
                  <a:srgbClr val="000000"/>
                </a:solidFill>
                <a:latin typeface="Roboto Condensed"/>
              </a:rPr>
              <a:t>hạnh</a:t>
            </a:r>
            <a:r>
              <a:rPr lang="en-US" sz="3899" spc="23" dirty="0">
                <a:solidFill>
                  <a:srgbClr val="000000"/>
                </a:solidFill>
                <a:latin typeface="Roboto Condensed"/>
              </a:rPr>
              <a:t> </a:t>
            </a:r>
            <a:r>
              <a:rPr lang="en-US" sz="3899" spc="23" dirty="0" err="1">
                <a:solidFill>
                  <a:srgbClr val="000000"/>
                </a:solidFill>
                <a:latin typeface="Roboto Condensed"/>
              </a:rPr>
              <a:t>phúc</a:t>
            </a:r>
            <a:r>
              <a:rPr lang="en-US" sz="3899" spc="23" dirty="0">
                <a:solidFill>
                  <a:srgbClr val="000000"/>
                </a:solidFill>
                <a:latin typeface="Roboto Condensed"/>
              </a:rPr>
              <a:t> </a:t>
            </a:r>
            <a:r>
              <a:rPr lang="en-US" sz="3899" spc="23" dirty="0" err="1">
                <a:solidFill>
                  <a:srgbClr val="000000"/>
                </a:solidFill>
                <a:latin typeface="Roboto Condensed"/>
              </a:rPr>
              <a:t>vì</a:t>
            </a:r>
            <a:r>
              <a:rPr lang="en-US" sz="3899" spc="23" dirty="0">
                <a:solidFill>
                  <a:srgbClr val="000000"/>
                </a:solidFill>
                <a:latin typeface="Roboto Condensed"/>
              </a:rPr>
              <a:t> </a:t>
            </a:r>
            <a:r>
              <a:rPr lang="en-US" sz="3899" spc="23" dirty="0" err="1">
                <a:solidFill>
                  <a:srgbClr val="000000"/>
                </a:solidFill>
                <a:latin typeface="Roboto Condensed"/>
              </a:rPr>
              <a:t>sự</a:t>
            </a:r>
            <a:r>
              <a:rPr lang="en-US" sz="3899" spc="23" dirty="0">
                <a:solidFill>
                  <a:srgbClr val="000000"/>
                </a:solidFill>
                <a:latin typeface="Roboto Condensed"/>
              </a:rPr>
              <a:t> </a:t>
            </a:r>
            <a:r>
              <a:rPr lang="en-US" sz="3899" spc="23" dirty="0" err="1">
                <a:solidFill>
                  <a:srgbClr val="000000"/>
                </a:solidFill>
                <a:latin typeface="Roboto Condensed"/>
              </a:rPr>
              <a:t>cẩn</a:t>
            </a:r>
            <a:r>
              <a:rPr lang="en-US" sz="3899" spc="23" dirty="0">
                <a:solidFill>
                  <a:srgbClr val="000000"/>
                </a:solidFill>
                <a:latin typeface="Roboto Condensed"/>
              </a:rPr>
              <a:t> </a:t>
            </a:r>
            <a:r>
              <a:rPr lang="en-US" sz="3899" spc="23" dirty="0" err="1">
                <a:solidFill>
                  <a:srgbClr val="000000"/>
                </a:solidFill>
                <a:latin typeface="Roboto Condensed"/>
              </a:rPr>
              <a:t>thận</a:t>
            </a:r>
            <a:r>
              <a:rPr lang="en-US" sz="3899" spc="23" dirty="0">
                <a:solidFill>
                  <a:srgbClr val="000000"/>
                </a:solidFill>
                <a:latin typeface="Roboto Condensed"/>
              </a:rPr>
              <a:t> </a:t>
            </a:r>
            <a:r>
              <a:rPr lang="en-US" sz="3899" spc="23" dirty="0" err="1">
                <a:solidFill>
                  <a:srgbClr val="000000"/>
                </a:solidFill>
                <a:latin typeface="Roboto Condensed"/>
              </a:rPr>
              <a:t>của</a:t>
            </a:r>
            <a:r>
              <a:rPr lang="en-US" sz="3899" spc="23" dirty="0">
                <a:solidFill>
                  <a:srgbClr val="000000"/>
                </a:solidFill>
                <a:latin typeface="Roboto Condensed"/>
              </a:rPr>
              <a:t> </a:t>
            </a:r>
            <a:r>
              <a:rPr lang="en-US" sz="3899" spc="23" dirty="0" err="1">
                <a:solidFill>
                  <a:srgbClr val="000000"/>
                </a:solidFill>
                <a:latin typeface="Roboto Condensed"/>
              </a:rPr>
              <a:t>em</a:t>
            </a:r>
            <a:r>
              <a:rPr lang="en-US" sz="3899" spc="23" dirty="0">
                <a:solidFill>
                  <a:srgbClr val="000000"/>
                </a:solidFill>
                <a:latin typeface="Roboto Condensed"/>
              </a:rPr>
              <a:t> </a:t>
            </a:r>
            <a:r>
              <a:rPr lang="en-US" sz="3899" spc="23" dirty="0" err="1">
                <a:solidFill>
                  <a:srgbClr val="000000"/>
                </a:solidFill>
                <a:latin typeface="Roboto Condensed"/>
              </a:rPr>
              <a:t>bé</a:t>
            </a:r>
            <a:r>
              <a:rPr lang="en-US" sz="3899" spc="23" dirty="0">
                <a:solidFill>
                  <a:srgbClr val="000000"/>
                </a:solidFill>
                <a:latin typeface="Roboto Condensed"/>
              </a:rPr>
              <a:t> </a:t>
            </a:r>
          </a:p>
          <a:p>
            <a:pPr marL="842008" lvl="1" indent="-421004" algn="just">
              <a:lnSpc>
                <a:spcPts val="5459"/>
              </a:lnSpc>
              <a:buFont typeface="Arial"/>
              <a:buChar char="•"/>
            </a:pPr>
            <a:r>
              <a:rPr lang="en-US" sz="3899" spc="24" dirty="0" err="1">
                <a:solidFill>
                  <a:srgbClr val="000000"/>
                </a:solidFill>
                <a:latin typeface="Roboto Condensed"/>
              </a:rPr>
              <a:t>Khát</a:t>
            </a:r>
            <a:r>
              <a:rPr lang="en-US" sz="3899" spc="24" dirty="0">
                <a:solidFill>
                  <a:srgbClr val="000000"/>
                </a:solidFill>
                <a:latin typeface="Roboto Condensed"/>
              </a:rPr>
              <a:t> khao </a:t>
            </a:r>
            <a:r>
              <a:rPr lang="en-US" sz="3899" spc="24" dirty="0" err="1">
                <a:solidFill>
                  <a:srgbClr val="000000"/>
                </a:solidFill>
                <a:latin typeface="Roboto Condensed"/>
              </a:rPr>
              <a:t>được</a:t>
            </a:r>
            <a:r>
              <a:rPr lang="en-US" sz="3899" spc="24" dirty="0">
                <a:solidFill>
                  <a:srgbClr val="000000"/>
                </a:solidFill>
                <a:latin typeface="Roboto Condensed"/>
              </a:rPr>
              <a:t> </a:t>
            </a:r>
            <a:r>
              <a:rPr lang="en-US" sz="3899" spc="24" dirty="0" err="1">
                <a:solidFill>
                  <a:srgbClr val="000000"/>
                </a:solidFill>
                <a:latin typeface="Roboto Condensed"/>
              </a:rPr>
              <a:t>gặp</a:t>
            </a:r>
            <a:r>
              <a:rPr lang="en-US" sz="3899" spc="24" dirty="0">
                <a:solidFill>
                  <a:srgbClr val="000000"/>
                </a:solidFill>
                <a:latin typeface="Roboto Condensed"/>
              </a:rPr>
              <a:t> </a:t>
            </a:r>
            <a:r>
              <a:rPr lang="en-US" sz="3899" spc="24" dirty="0" err="1">
                <a:solidFill>
                  <a:srgbClr val="000000"/>
                </a:solidFill>
                <a:latin typeface="Roboto Condensed"/>
              </a:rPr>
              <a:t>lại</a:t>
            </a:r>
            <a:r>
              <a:rPr lang="en-US" sz="3899" spc="24" dirty="0">
                <a:solidFill>
                  <a:srgbClr val="000000"/>
                </a:solidFill>
                <a:latin typeface="Roboto Condensed"/>
              </a:rPr>
              <a:t> </a:t>
            </a:r>
            <a:r>
              <a:rPr lang="en-US" sz="3899" spc="24" dirty="0" err="1">
                <a:solidFill>
                  <a:srgbClr val="000000"/>
                </a:solidFill>
                <a:latin typeface="Roboto Condensed"/>
              </a:rPr>
              <a:t>hoàng</a:t>
            </a:r>
            <a:r>
              <a:rPr lang="en-US" sz="3899" spc="24" dirty="0">
                <a:solidFill>
                  <a:srgbClr val="000000"/>
                </a:solidFill>
                <a:latin typeface="Roboto Condensed"/>
              </a:rPr>
              <a:t> </a:t>
            </a:r>
            <a:r>
              <a:rPr lang="en-US" sz="3899" spc="24" dirty="0" err="1">
                <a:solidFill>
                  <a:srgbClr val="000000"/>
                </a:solidFill>
                <a:latin typeface="Roboto Condensed"/>
              </a:rPr>
              <a:t>tử</a:t>
            </a:r>
            <a:r>
              <a:rPr lang="en-US" sz="3899" spc="24" dirty="0">
                <a:solidFill>
                  <a:srgbClr val="000000"/>
                </a:solidFill>
                <a:latin typeface="Roboto Condensed"/>
              </a:rPr>
              <a:t> </a:t>
            </a:r>
            <a:r>
              <a:rPr lang="en-US" sz="3899" spc="24" dirty="0" err="1">
                <a:solidFill>
                  <a:srgbClr val="000000"/>
                </a:solidFill>
                <a:latin typeface="Roboto Condensed"/>
              </a:rPr>
              <a:t>bé</a:t>
            </a:r>
            <a:r>
              <a:rPr lang="en-US" sz="3899" spc="24" dirty="0">
                <a:solidFill>
                  <a:srgbClr val="000000"/>
                </a:solidFill>
                <a:latin typeface="Roboto Condensed"/>
              </a:rPr>
              <a:t>: </a:t>
            </a:r>
            <a:r>
              <a:rPr lang="en-US" sz="3899" spc="24" dirty="0" err="1">
                <a:solidFill>
                  <a:srgbClr val="000000"/>
                </a:solidFill>
                <a:latin typeface="Roboto Condensed"/>
              </a:rPr>
              <a:t>cứ</a:t>
            </a:r>
            <a:r>
              <a:rPr lang="en-US" sz="3899" spc="24" dirty="0">
                <a:solidFill>
                  <a:srgbClr val="000000"/>
                </a:solidFill>
                <a:latin typeface="Roboto Condensed"/>
              </a:rPr>
              <a:t> </a:t>
            </a:r>
            <a:r>
              <a:rPr lang="en-US" sz="3899" spc="24" dirty="0" err="1">
                <a:solidFill>
                  <a:srgbClr val="000000"/>
                </a:solidFill>
                <a:latin typeface="Roboto Condensed"/>
              </a:rPr>
              <a:t>nghĩ</a:t>
            </a:r>
            <a:r>
              <a:rPr lang="en-US" sz="3899" spc="24" dirty="0">
                <a:solidFill>
                  <a:srgbClr val="000000"/>
                </a:solidFill>
                <a:latin typeface="Roboto Condensed"/>
              </a:rPr>
              <a:t> </a:t>
            </a:r>
            <a:r>
              <a:rPr lang="en-US" sz="3899" spc="24" dirty="0" err="1">
                <a:solidFill>
                  <a:srgbClr val="000000"/>
                </a:solidFill>
                <a:latin typeface="Roboto Condensed"/>
              </a:rPr>
              <a:t>mãi</a:t>
            </a:r>
            <a:r>
              <a:rPr lang="en-US" sz="3899" spc="24" dirty="0">
                <a:solidFill>
                  <a:srgbClr val="000000"/>
                </a:solidFill>
                <a:latin typeface="Roboto Condensed"/>
              </a:rPr>
              <a:t> </a:t>
            </a:r>
            <a:r>
              <a:rPr lang="en-US" sz="3899" spc="24" dirty="0" err="1">
                <a:solidFill>
                  <a:srgbClr val="000000"/>
                </a:solidFill>
                <a:latin typeface="Roboto Condensed"/>
              </a:rPr>
              <a:t>về</a:t>
            </a:r>
            <a:r>
              <a:rPr lang="en-US" sz="3899" spc="24" dirty="0">
                <a:solidFill>
                  <a:srgbClr val="000000"/>
                </a:solidFill>
                <a:latin typeface="Roboto Condensed"/>
              </a:rPr>
              <a:t> </a:t>
            </a:r>
            <a:r>
              <a:rPr lang="en-US" sz="3899" spc="24" dirty="0" err="1">
                <a:solidFill>
                  <a:srgbClr val="000000"/>
                </a:solidFill>
                <a:latin typeface="Roboto Condensed"/>
              </a:rPr>
              <a:t>cậu</a:t>
            </a:r>
            <a:r>
              <a:rPr lang="en-US" sz="3899" spc="24" dirty="0">
                <a:solidFill>
                  <a:srgbClr val="000000"/>
                </a:solidFill>
                <a:latin typeface="Roboto Condensed"/>
              </a:rPr>
              <a:t> </a:t>
            </a:r>
            <a:r>
              <a:rPr lang="en-US" sz="3899" spc="24" dirty="0" err="1">
                <a:solidFill>
                  <a:srgbClr val="000000"/>
                </a:solidFill>
                <a:latin typeface="Roboto Condensed"/>
              </a:rPr>
              <a:t>bé</a:t>
            </a:r>
            <a:r>
              <a:rPr lang="en-US" sz="3899" spc="24" dirty="0">
                <a:solidFill>
                  <a:srgbClr val="000000"/>
                </a:solidFill>
                <a:latin typeface="Roboto Condensed"/>
              </a:rPr>
              <a:t>, </a:t>
            </a:r>
            <a:r>
              <a:rPr lang="en-US" sz="3899" spc="24" dirty="0" err="1">
                <a:solidFill>
                  <a:srgbClr val="000000"/>
                </a:solidFill>
                <a:latin typeface="Roboto Condensed"/>
              </a:rPr>
              <a:t>về</a:t>
            </a:r>
            <a:r>
              <a:rPr lang="en-US" sz="3899" spc="24" dirty="0">
                <a:solidFill>
                  <a:srgbClr val="000000"/>
                </a:solidFill>
                <a:latin typeface="Roboto Condensed"/>
              </a:rPr>
              <a:t> </a:t>
            </a:r>
            <a:r>
              <a:rPr lang="en-US" sz="3899" spc="24" dirty="0" err="1">
                <a:solidFill>
                  <a:srgbClr val="000000"/>
                </a:solidFill>
                <a:latin typeface="Roboto Condensed"/>
              </a:rPr>
              <a:t>nơi</a:t>
            </a:r>
            <a:r>
              <a:rPr lang="en-US" sz="3899" spc="24" dirty="0">
                <a:solidFill>
                  <a:srgbClr val="000000"/>
                </a:solidFill>
                <a:latin typeface="Roboto Condensed"/>
              </a:rPr>
              <a:t> </a:t>
            </a:r>
            <a:r>
              <a:rPr lang="en-US" sz="3899" spc="24" dirty="0" err="1">
                <a:solidFill>
                  <a:srgbClr val="000000"/>
                </a:solidFill>
                <a:latin typeface="Roboto Condensed"/>
              </a:rPr>
              <a:t>cậu</a:t>
            </a:r>
            <a:r>
              <a:rPr lang="en-US" sz="3899" spc="24" dirty="0">
                <a:solidFill>
                  <a:srgbClr val="000000"/>
                </a:solidFill>
                <a:latin typeface="Roboto Condensed"/>
              </a:rPr>
              <a:t> </a:t>
            </a:r>
            <a:r>
              <a:rPr lang="en-US" sz="3899" spc="24" dirty="0" err="1">
                <a:solidFill>
                  <a:srgbClr val="000000"/>
                </a:solidFill>
                <a:latin typeface="Roboto Condensed"/>
              </a:rPr>
              <a:t>xuất</a:t>
            </a:r>
            <a:r>
              <a:rPr lang="en-US" sz="3899" spc="24" dirty="0">
                <a:solidFill>
                  <a:srgbClr val="000000"/>
                </a:solidFill>
                <a:latin typeface="Roboto Condensed"/>
              </a:rPr>
              <a:t> </a:t>
            </a:r>
            <a:r>
              <a:rPr lang="en-US" sz="3899" spc="24" dirty="0" err="1">
                <a:solidFill>
                  <a:srgbClr val="000000"/>
                </a:solidFill>
                <a:latin typeface="Roboto Condensed"/>
              </a:rPr>
              <a:t>hiện</a:t>
            </a:r>
            <a:r>
              <a:rPr lang="en-US" sz="3899" spc="24" dirty="0">
                <a:solidFill>
                  <a:srgbClr val="000000"/>
                </a:solidFill>
                <a:latin typeface="Roboto Condensed"/>
              </a:rPr>
              <a:t>, </a:t>
            </a:r>
            <a:r>
              <a:rPr lang="en-US" sz="3899" spc="24" dirty="0" err="1">
                <a:solidFill>
                  <a:srgbClr val="000000"/>
                </a:solidFill>
                <a:latin typeface="Roboto Condensed"/>
              </a:rPr>
              <a:t>về</a:t>
            </a:r>
            <a:r>
              <a:rPr lang="en-US" sz="3899" spc="24" dirty="0">
                <a:solidFill>
                  <a:srgbClr val="000000"/>
                </a:solidFill>
                <a:latin typeface="Roboto Condensed"/>
              </a:rPr>
              <a:t> </a:t>
            </a:r>
            <a:r>
              <a:rPr lang="en-US" sz="3899" spc="24" dirty="0" err="1">
                <a:solidFill>
                  <a:srgbClr val="000000"/>
                </a:solidFill>
                <a:latin typeface="Roboto Condensed"/>
              </a:rPr>
              <a:t>chốn</a:t>
            </a:r>
            <a:r>
              <a:rPr lang="en-US" sz="3899" spc="24" dirty="0">
                <a:solidFill>
                  <a:srgbClr val="000000"/>
                </a:solidFill>
                <a:latin typeface="Roboto Condensed"/>
              </a:rPr>
              <a:t> </a:t>
            </a:r>
            <a:r>
              <a:rPr lang="en-US" sz="3899" spc="24" dirty="0" err="1">
                <a:solidFill>
                  <a:srgbClr val="000000"/>
                </a:solidFill>
                <a:latin typeface="Roboto Condensed"/>
              </a:rPr>
              <a:t>cậu</a:t>
            </a:r>
            <a:r>
              <a:rPr lang="en-US" sz="3899" spc="24" dirty="0">
                <a:solidFill>
                  <a:srgbClr val="000000"/>
                </a:solidFill>
                <a:latin typeface="Roboto Condensed"/>
              </a:rPr>
              <a:t> </a:t>
            </a:r>
            <a:r>
              <a:rPr lang="en-US" sz="3899" spc="24" dirty="0" err="1">
                <a:solidFill>
                  <a:srgbClr val="000000"/>
                </a:solidFill>
                <a:latin typeface="Roboto Condensed"/>
              </a:rPr>
              <a:t>sinh</a:t>
            </a:r>
            <a:r>
              <a:rPr lang="en-US" sz="3899" spc="24" dirty="0">
                <a:solidFill>
                  <a:srgbClr val="000000"/>
                </a:solidFill>
                <a:latin typeface="Roboto Condensed"/>
              </a:rPr>
              <a:t> </a:t>
            </a:r>
            <a:r>
              <a:rPr lang="en-US" sz="3899" spc="24" dirty="0" err="1">
                <a:solidFill>
                  <a:srgbClr val="000000"/>
                </a:solidFill>
                <a:latin typeface="Roboto Condensed"/>
              </a:rPr>
              <a:t>sống</a:t>
            </a:r>
            <a:r>
              <a:rPr lang="en-US" sz="3899" spc="24" dirty="0">
                <a:solidFill>
                  <a:srgbClr val="000000"/>
                </a:solidFill>
                <a:latin typeface="Roboto Condensed"/>
              </a:rPr>
              <a:t>,….</a:t>
            </a:r>
          </a:p>
        </p:txBody>
      </p:sp>
      <p:sp>
        <p:nvSpPr>
          <p:cNvPr id="10" name="TextBox 10"/>
          <p:cNvSpPr txBox="1"/>
          <p:nvPr/>
        </p:nvSpPr>
        <p:spPr>
          <a:xfrm>
            <a:off x="6607456" y="2593673"/>
            <a:ext cx="5073087" cy="647700"/>
          </a:xfrm>
          <a:prstGeom prst="rect">
            <a:avLst/>
          </a:prstGeom>
        </p:spPr>
        <p:txBody>
          <a:bodyPr lIns="0" tIns="0" rIns="0" bIns="0" rtlCol="0" anchor="t">
            <a:spAutoFit/>
          </a:bodyPr>
          <a:lstStyle/>
          <a:p>
            <a:pPr algn="just">
              <a:lnSpc>
                <a:spcPts val="5040"/>
              </a:lnSpc>
            </a:pPr>
            <a:r>
              <a:rPr lang="en-US" sz="4200" dirty="0">
                <a:solidFill>
                  <a:srgbClr val="000000"/>
                </a:solidFill>
                <a:latin typeface="Roboto Condensed Bold"/>
              </a:rPr>
              <a:t>Tâm </a:t>
            </a:r>
            <a:r>
              <a:rPr lang="en-US" sz="4200" dirty="0" err="1">
                <a:solidFill>
                  <a:srgbClr val="000000"/>
                </a:solidFill>
                <a:latin typeface="Roboto Condensed Bold"/>
              </a:rPr>
              <a:t>trạng</a:t>
            </a:r>
            <a:endParaRPr lang="en-US" sz="4200" dirty="0">
              <a:solidFill>
                <a:srgbClr val="000000"/>
              </a:solidFill>
              <a:latin typeface="Roboto Condensed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67100">
            <a:off x="1546185" y="1793191"/>
            <a:ext cx="14436664" cy="8661106"/>
          </a:xfrm>
          <a:custGeom>
            <a:avLst/>
            <a:gdLst/>
            <a:ahLst/>
            <a:cxnLst/>
            <a:rect l="l" t="t" r="r" b="b"/>
            <a:pathLst>
              <a:path w="14436664" h="8661106">
                <a:moveTo>
                  <a:pt x="0" y="0"/>
                </a:moveTo>
                <a:lnTo>
                  <a:pt x="14436665" y="0"/>
                </a:lnTo>
                <a:lnTo>
                  <a:pt x="14436665" y="8661106"/>
                </a:lnTo>
                <a:lnTo>
                  <a:pt x="0" y="8661106"/>
                </a:lnTo>
                <a:lnTo>
                  <a:pt x="0" y="0"/>
                </a:lnTo>
                <a:close/>
              </a:path>
            </a:pathLst>
          </a:custGeom>
          <a:blipFill>
            <a:blip r:embed="rId2"/>
            <a:stretch>
              <a:fillRect r="-5021" b="-78"/>
            </a:stretch>
          </a:blipFill>
        </p:spPr>
        <p:txBody>
          <a:bodyPr/>
          <a:lstStyle/>
          <a:p>
            <a:endParaRPr lang="en-US"/>
          </a:p>
        </p:txBody>
      </p:sp>
      <p:sp>
        <p:nvSpPr>
          <p:cNvPr id="7" name="Freeform 7"/>
          <p:cNvSpPr/>
          <p:nvPr/>
        </p:nvSpPr>
        <p:spPr>
          <a:xfrm>
            <a:off x="4143807" y="9754225"/>
            <a:ext cx="3117312" cy="532778"/>
          </a:xfrm>
          <a:custGeom>
            <a:avLst/>
            <a:gdLst/>
            <a:ahLst/>
            <a:cxnLst/>
            <a:rect l="l" t="t" r="r" b="b"/>
            <a:pathLst>
              <a:path w="3117312" h="532778">
                <a:moveTo>
                  <a:pt x="0" y="0"/>
                </a:moveTo>
                <a:lnTo>
                  <a:pt x="3117312" y="0"/>
                </a:lnTo>
                <a:lnTo>
                  <a:pt x="3117312" y="532778"/>
                </a:lnTo>
                <a:lnTo>
                  <a:pt x="0" y="532778"/>
                </a:lnTo>
                <a:lnTo>
                  <a:pt x="0" y="0"/>
                </a:lnTo>
                <a:close/>
              </a:path>
            </a:pathLst>
          </a:custGeom>
          <a:blipFill>
            <a:blip r:embed="rId3">
              <a:extLst>
                <a:ext uri="{96DAC541-7B7A-43D3-8B79-37D633B846F1}">
                  <asvg:svgBlip xmlns:asvg="http://schemas.microsoft.com/office/drawing/2016/SVG/main" r:embed="rId4"/>
                </a:ext>
              </a:extLst>
            </a:blip>
            <a:stretch>
              <a:fillRect b="-1679"/>
            </a:stretch>
          </a:blipFill>
        </p:spPr>
        <p:txBody>
          <a:bodyPr/>
          <a:lstStyle/>
          <a:p>
            <a:endParaRPr lang="en-US"/>
          </a:p>
        </p:txBody>
      </p:sp>
      <p:sp>
        <p:nvSpPr>
          <p:cNvPr id="8" name="Freeform 8"/>
          <p:cNvSpPr/>
          <p:nvPr/>
        </p:nvSpPr>
        <p:spPr>
          <a:xfrm>
            <a:off x="2949232" y="4258539"/>
            <a:ext cx="1194575" cy="1389041"/>
          </a:xfrm>
          <a:custGeom>
            <a:avLst/>
            <a:gdLst/>
            <a:ahLst/>
            <a:cxnLst/>
            <a:rect l="l" t="t" r="r" b="b"/>
            <a:pathLst>
              <a:path w="1194575" h="1389041">
                <a:moveTo>
                  <a:pt x="0" y="0"/>
                </a:moveTo>
                <a:lnTo>
                  <a:pt x="1194575" y="0"/>
                </a:lnTo>
                <a:lnTo>
                  <a:pt x="1194575" y="1389042"/>
                </a:lnTo>
                <a:lnTo>
                  <a:pt x="0" y="13890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1195218" y="855760"/>
            <a:ext cx="10440764" cy="1040765"/>
          </a:xfrm>
          <a:prstGeom prst="rect">
            <a:avLst/>
          </a:prstGeom>
        </p:spPr>
        <p:txBody>
          <a:bodyPr lIns="0" tIns="0" rIns="0" bIns="0" rtlCol="0" anchor="t">
            <a:spAutoFit/>
          </a:bodyPr>
          <a:lstStyle/>
          <a:p>
            <a:pPr algn="ctr">
              <a:lnSpc>
                <a:spcPts val="8260"/>
              </a:lnSpc>
              <a:spcBef>
                <a:spcPct val="0"/>
              </a:spcBef>
            </a:pPr>
            <a:r>
              <a:rPr lang="en-US" sz="5900">
                <a:solidFill>
                  <a:srgbClr val="493423"/>
                </a:solidFill>
                <a:latin typeface="#9Slide05 Aphrodite Pro"/>
              </a:rPr>
              <a:t>c. Nhân vật “tôi”</a:t>
            </a:r>
          </a:p>
        </p:txBody>
      </p:sp>
      <p:sp>
        <p:nvSpPr>
          <p:cNvPr id="11" name="TextBox 11"/>
          <p:cNvSpPr txBox="1"/>
          <p:nvPr/>
        </p:nvSpPr>
        <p:spPr>
          <a:xfrm>
            <a:off x="4356421" y="4163289"/>
            <a:ext cx="8887779" cy="1739900"/>
          </a:xfrm>
          <a:prstGeom prst="rect">
            <a:avLst/>
          </a:prstGeom>
        </p:spPr>
        <p:txBody>
          <a:bodyPr lIns="0" tIns="0" rIns="0" bIns="0" rtlCol="0" anchor="t">
            <a:spAutoFit/>
          </a:bodyPr>
          <a:lstStyle/>
          <a:p>
            <a:pPr algn="ctr">
              <a:lnSpc>
                <a:spcPts val="6999"/>
              </a:lnSpc>
              <a:spcBef>
                <a:spcPct val="0"/>
              </a:spcBef>
            </a:pPr>
            <a:r>
              <a:rPr lang="en-US" sz="4999" spc="31" dirty="0" err="1">
                <a:solidFill>
                  <a:srgbClr val="000000"/>
                </a:solidFill>
                <a:latin typeface="Roboto Condensed"/>
              </a:rPr>
              <a:t>Nhân</a:t>
            </a:r>
            <a:r>
              <a:rPr lang="en-US" sz="4999" spc="31" dirty="0">
                <a:solidFill>
                  <a:srgbClr val="000000"/>
                </a:solidFill>
                <a:latin typeface="Roboto Condensed"/>
              </a:rPr>
              <a:t> </a:t>
            </a:r>
            <a:r>
              <a:rPr lang="en-US" sz="4999" spc="31" dirty="0" err="1">
                <a:solidFill>
                  <a:srgbClr val="000000"/>
                </a:solidFill>
                <a:latin typeface="Roboto Condensed"/>
              </a:rPr>
              <a:t>vật</a:t>
            </a:r>
            <a:r>
              <a:rPr lang="en-US" sz="4999" spc="31" dirty="0">
                <a:solidFill>
                  <a:srgbClr val="000000"/>
                </a:solidFill>
                <a:latin typeface="Roboto Condensed"/>
              </a:rPr>
              <a:t> “</a:t>
            </a:r>
            <a:r>
              <a:rPr lang="en-US" sz="4999" spc="31" dirty="0" err="1">
                <a:solidFill>
                  <a:srgbClr val="000000"/>
                </a:solidFill>
                <a:latin typeface="Roboto Condensed"/>
              </a:rPr>
              <a:t>tôi</a:t>
            </a:r>
            <a:r>
              <a:rPr lang="en-US" sz="4999" spc="31" dirty="0">
                <a:solidFill>
                  <a:srgbClr val="000000"/>
                </a:solidFill>
                <a:latin typeface="Roboto Condensed"/>
              </a:rPr>
              <a:t>” </a:t>
            </a:r>
            <a:r>
              <a:rPr lang="en-US" sz="4999" spc="31" dirty="0" err="1">
                <a:solidFill>
                  <a:srgbClr val="000000"/>
                </a:solidFill>
                <a:latin typeface="Roboto Condensed"/>
              </a:rPr>
              <a:t>là</a:t>
            </a:r>
            <a:r>
              <a:rPr lang="en-US" sz="4999" spc="31" dirty="0">
                <a:solidFill>
                  <a:srgbClr val="000000"/>
                </a:solidFill>
                <a:latin typeface="Roboto Condensed"/>
              </a:rPr>
              <a:t> </a:t>
            </a:r>
            <a:r>
              <a:rPr lang="en-US" sz="4999" spc="31" dirty="0" err="1">
                <a:solidFill>
                  <a:srgbClr val="000000"/>
                </a:solidFill>
                <a:latin typeface="Roboto Condensed"/>
              </a:rPr>
              <a:t>người</a:t>
            </a:r>
            <a:r>
              <a:rPr lang="en-US" sz="4999" spc="31" dirty="0">
                <a:solidFill>
                  <a:srgbClr val="000000"/>
                </a:solidFill>
                <a:latin typeface="Roboto Condensed"/>
              </a:rPr>
              <a:t> </a:t>
            </a:r>
            <a:r>
              <a:rPr lang="en-US" sz="4999" spc="31" dirty="0" err="1">
                <a:solidFill>
                  <a:srgbClr val="000000"/>
                </a:solidFill>
                <a:latin typeface="Roboto Condensed"/>
              </a:rPr>
              <a:t>giàu</a:t>
            </a:r>
            <a:r>
              <a:rPr lang="en-US" sz="4999" spc="31" dirty="0">
                <a:solidFill>
                  <a:srgbClr val="000000"/>
                </a:solidFill>
                <a:latin typeface="Roboto Condensed"/>
              </a:rPr>
              <a:t> </a:t>
            </a:r>
            <a:r>
              <a:rPr lang="en-US" sz="4999" spc="31" dirty="0" err="1">
                <a:solidFill>
                  <a:srgbClr val="000000"/>
                </a:solidFill>
                <a:latin typeface="Roboto Condensed"/>
              </a:rPr>
              <a:t>tình</a:t>
            </a:r>
            <a:r>
              <a:rPr lang="en-US" sz="4999" spc="31" dirty="0">
                <a:solidFill>
                  <a:srgbClr val="000000"/>
                </a:solidFill>
                <a:latin typeface="Roboto Condensed"/>
              </a:rPr>
              <a:t> </a:t>
            </a:r>
            <a:r>
              <a:rPr lang="en-US" sz="4999" spc="31" dirty="0" err="1">
                <a:solidFill>
                  <a:srgbClr val="000000"/>
                </a:solidFill>
                <a:latin typeface="Roboto Condensed"/>
              </a:rPr>
              <a:t>cảm</a:t>
            </a:r>
            <a:r>
              <a:rPr lang="en-US" sz="4999" spc="31" dirty="0">
                <a:solidFill>
                  <a:srgbClr val="000000"/>
                </a:solidFill>
                <a:latin typeface="Roboto Condensed"/>
              </a:rPr>
              <a:t>, </a:t>
            </a:r>
            <a:r>
              <a:rPr lang="en-US" sz="4999" spc="31" dirty="0" err="1">
                <a:solidFill>
                  <a:srgbClr val="000000"/>
                </a:solidFill>
                <a:latin typeface="Roboto Condensed"/>
              </a:rPr>
              <a:t>cảm</a:t>
            </a:r>
            <a:r>
              <a:rPr lang="en-US" sz="4999" spc="31" dirty="0">
                <a:solidFill>
                  <a:srgbClr val="000000"/>
                </a:solidFill>
                <a:latin typeface="Roboto Condensed"/>
              </a:rPr>
              <a:t> </a:t>
            </a:r>
            <a:r>
              <a:rPr lang="en-US" sz="4999" spc="31" dirty="0" err="1">
                <a:solidFill>
                  <a:srgbClr val="000000"/>
                </a:solidFill>
                <a:latin typeface="Roboto Condensed"/>
              </a:rPr>
              <a:t>xúc</a:t>
            </a:r>
            <a:r>
              <a:rPr lang="en-US" sz="4999" spc="31" dirty="0">
                <a:solidFill>
                  <a:srgbClr val="000000"/>
                </a:solidFill>
                <a:latin typeface="Roboto Condensed"/>
              </a:rPr>
              <a:t>, </a:t>
            </a:r>
            <a:r>
              <a:rPr lang="en-US" sz="4999" spc="31" dirty="0" err="1">
                <a:solidFill>
                  <a:srgbClr val="000000"/>
                </a:solidFill>
                <a:latin typeface="Roboto Condensed"/>
              </a:rPr>
              <a:t>trân</a:t>
            </a:r>
            <a:r>
              <a:rPr lang="en-US" sz="4999" spc="31" dirty="0">
                <a:solidFill>
                  <a:srgbClr val="000000"/>
                </a:solidFill>
                <a:latin typeface="Roboto Condensed"/>
              </a:rPr>
              <a:t> </a:t>
            </a:r>
            <a:r>
              <a:rPr lang="en-US" sz="4999" spc="31" dirty="0" err="1">
                <a:solidFill>
                  <a:srgbClr val="000000"/>
                </a:solidFill>
                <a:latin typeface="Roboto Condensed"/>
              </a:rPr>
              <a:t>trọng</a:t>
            </a:r>
            <a:r>
              <a:rPr lang="en-US" sz="4999" spc="31" dirty="0">
                <a:solidFill>
                  <a:srgbClr val="000000"/>
                </a:solidFill>
                <a:latin typeface="Roboto Condensed"/>
              </a:rPr>
              <a:t> </a:t>
            </a:r>
            <a:r>
              <a:rPr lang="en-US" sz="4999" spc="31" dirty="0" err="1">
                <a:solidFill>
                  <a:srgbClr val="000000"/>
                </a:solidFill>
                <a:latin typeface="Roboto Condensed"/>
              </a:rPr>
              <a:t>kỉ</a:t>
            </a:r>
            <a:r>
              <a:rPr lang="en-US" sz="4999" spc="31" dirty="0">
                <a:solidFill>
                  <a:srgbClr val="000000"/>
                </a:solidFill>
                <a:latin typeface="Roboto Condensed"/>
              </a:rPr>
              <a:t> </a:t>
            </a:r>
            <a:r>
              <a:rPr lang="en-US" sz="4999" spc="31" dirty="0" err="1">
                <a:solidFill>
                  <a:srgbClr val="000000"/>
                </a:solidFill>
                <a:latin typeface="Roboto Condensed"/>
              </a:rPr>
              <a:t>niệm</a:t>
            </a:r>
            <a:r>
              <a:rPr lang="en-US" sz="4999" spc="31" dirty="0">
                <a:solidFill>
                  <a:srgbClr val="000000"/>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7" name="Freeform 7"/>
          <p:cNvSpPr/>
          <p:nvPr/>
        </p:nvSpPr>
        <p:spPr>
          <a:xfrm>
            <a:off x="9088306" y="286436"/>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3">
              <a:extLst>
                <a:ext uri="{96DAC541-7B7A-43D3-8B79-37D633B846F1}">
                  <asvg:svgBlip xmlns:asvg="http://schemas.microsoft.com/office/drawing/2016/SVG/main" r:embed="rId4"/>
                </a:ext>
              </a:extLst>
            </a:blip>
            <a:stretch>
              <a:fillRect b="-139"/>
            </a:stretch>
          </a:blipFill>
        </p:spPr>
        <p:txBody>
          <a:bodyPr/>
          <a:lstStyle/>
          <a:p>
            <a:endParaRPr lang="en-US"/>
          </a:p>
        </p:txBody>
      </p:sp>
      <p:sp>
        <p:nvSpPr>
          <p:cNvPr id="10" name="TextBox 10"/>
          <p:cNvSpPr txBox="1"/>
          <p:nvPr/>
        </p:nvSpPr>
        <p:spPr>
          <a:xfrm>
            <a:off x="2006711" y="4613839"/>
            <a:ext cx="15582900" cy="3034004"/>
          </a:xfrm>
          <a:prstGeom prst="rect">
            <a:avLst/>
          </a:prstGeom>
        </p:spPr>
        <p:txBody>
          <a:bodyPr lIns="0" tIns="0" rIns="0" bIns="0" rtlCol="0" anchor="t">
            <a:spAutoFit/>
          </a:bodyPr>
          <a:lstStyle/>
          <a:p>
            <a:pPr algn="just">
              <a:lnSpc>
                <a:spcPts val="6021"/>
              </a:lnSpc>
              <a:spcBef>
                <a:spcPct val="0"/>
              </a:spcBef>
            </a:pPr>
            <a:endParaRPr dirty="0"/>
          </a:p>
          <a:p>
            <a:pPr marL="928590" lvl="1" indent="-464295" algn="just">
              <a:lnSpc>
                <a:spcPts val="6021"/>
              </a:lnSpc>
              <a:buFont typeface="Arial"/>
              <a:buChar char="•"/>
            </a:pPr>
            <a:r>
              <a:rPr lang="en-US" sz="4301" spc="27" dirty="0" err="1">
                <a:solidFill>
                  <a:srgbClr val="5D4F44"/>
                </a:solidFill>
                <a:latin typeface="Roboto Condensed"/>
              </a:rPr>
              <a:t>Ngôi</a:t>
            </a:r>
            <a:r>
              <a:rPr lang="en-US" sz="4301" spc="27" dirty="0">
                <a:solidFill>
                  <a:srgbClr val="5D4F44"/>
                </a:solidFill>
                <a:latin typeface="Roboto Condensed"/>
              </a:rPr>
              <a:t> </a:t>
            </a:r>
            <a:r>
              <a:rPr lang="en-US" sz="4301" spc="27" dirty="0" err="1">
                <a:solidFill>
                  <a:srgbClr val="5D4F44"/>
                </a:solidFill>
                <a:latin typeface="Roboto Condensed"/>
              </a:rPr>
              <a:t>kể</a:t>
            </a:r>
            <a:r>
              <a:rPr lang="en-US" sz="4301" spc="27" dirty="0">
                <a:solidFill>
                  <a:srgbClr val="5D4F44"/>
                </a:solidFill>
                <a:latin typeface="Roboto Condensed"/>
              </a:rPr>
              <a:t> </a:t>
            </a:r>
            <a:r>
              <a:rPr lang="en-US" sz="4301" spc="27" dirty="0" err="1">
                <a:solidFill>
                  <a:srgbClr val="5D4F44"/>
                </a:solidFill>
                <a:latin typeface="Roboto Condensed"/>
              </a:rPr>
              <a:t>thứ</a:t>
            </a:r>
            <a:r>
              <a:rPr lang="en-US" sz="4301" spc="27" dirty="0">
                <a:solidFill>
                  <a:srgbClr val="5D4F44"/>
                </a:solidFill>
                <a:latin typeface="Roboto Condensed"/>
              </a:rPr>
              <a:t> </a:t>
            </a:r>
            <a:r>
              <a:rPr lang="en-US" sz="4301" spc="27" dirty="0" err="1">
                <a:solidFill>
                  <a:srgbClr val="5D4F44"/>
                </a:solidFill>
                <a:latin typeface="Roboto Condensed"/>
              </a:rPr>
              <a:t>nhất</a:t>
            </a:r>
            <a:r>
              <a:rPr lang="en-US" sz="4301" spc="27" dirty="0">
                <a:solidFill>
                  <a:srgbClr val="5D4F44"/>
                </a:solidFill>
                <a:latin typeface="Roboto Condensed"/>
              </a:rPr>
              <a:t>, </a:t>
            </a:r>
            <a:r>
              <a:rPr lang="en-US" sz="4301" spc="27" dirty="0" err="1">
                <a:solidFill>
                  <a:srgbClr val="5D4F44"/>
                </a:solidFill>
                <a:latin typeface="Roboto Condensed"/>
              </a:rPr>
              <a:t>giúp</a:t>
            </a:r>
            <a:r>
              <a:rPr lang="en-US" sz="4301" spc="27" dirty="0">
                <a:solidFill>
                  <a:srgbClr val="5D4F44"/>
                </a:solidFill>
                <a:latin typeface="Roboto Condensed"/>
              </a:rPr>
              <a:t> </a:t>
            </a:r>
            <a:r>
              <a:rPr lang="en-US" sz="4301" spc="27" dirty="0" err="1">
                <a:solidFill>
                  <a:srgbClr val="5D4F44"/>
                </a:solidFill>
                <a:latin typeface="Roboto Condensed"/>
              </a:rPr>
              <a:t>câu</a:t>
            </a:r>
            <a:r>
              <a:rPr lang="en-US" sz="4301" spc="27" dirty="0">
                <a:solidFill>
                  <a:srgbClr val="5D4F44"/>
                </a:solidFill>
                <a:latin typeface="Roboto Condensed"/>
              </a:rPr>
              <a:t> </a:t>
            </a:r>
            <a:r>
              <a:rPr lang="en-US" sz="4301" spc="27" dirty="0" err="1">
                <a:solidFill>
                  <a:srgbClr val="5D4F44"/>
                </a:solidFill>
                <a:latin typeface="Roboto Condensed"/>
              </a:rPr>
              <a:t>chuyện</a:t>
            </a:r>
            <a:r>
              <a:rPr lang="en-US" sz="4301" spc="27" dirty="0">
                <a:solidFill>
                  <a:srgbClr val="5D4F44"/>
                </a:solidFill>
                <a:latin typeface="Roboto Condensed"/>
              </a:rPr>
              <a:t> </a:t>
            </a:r>
            <a:r>
              <a:rPr lang="en-US" sz="4301" spc="27" dirty="0" err="1">
                <a:solidFill>
                  <a:srgbClr val="5D4F44"/>
                </a:solidFill>
                <a:latin typeface="Roboto Condensed"/>
              </a:rPr>
              <a:t>thêm</a:t>
            </a:r>
            <a:r>
              <a:rPr lang="en-US" sz="4301" spc="27" dirty="0">
                <a:solidFill>
                  <a:srgbClr val="5D4F44"/>
                </a:solidFill>
                <a:latin typeface="Roboto Condensed"/>
              </a:rPr>
              <a:t> </a:t>
            </a:r>
            <a:r>
              <a:rPr lang="en-US" sz="4301" spc="27" dirty="0" err="1">
                <a:solidFill>
                  <a:srgbClr val="5D4F44"/>
                </a:solidFill>
                <a:latin typeface="Roboto Condensed"/>
              </a:rPr>
              <a:t>chân</a:t>
            </a:r>
            <a:r>
              <a:rPr lang="en-US" sz="4301" spc="27" dirty="0">
                <a:solidFill>
                  <a:srgbClr val="5D4F44"/>
                </a:solidFill>
                <a:latin typeface="Roboto Condensed"/>
              </a:rPr>
              <a:t> </a:t>
            </a:r>
            <a:r>
              <a:rPr lang="en-US" sz="4301" spc="27" dirty="0" err="1">
                <a:solidFill>
                  <a:srgbClr val="5D4F44"/>
                </a:solidFill>
                <a:latin typeface="Roboto Condensed"/>
              </a:rPr>
              <a:t>thật</a:t>
            </a:r>
            <a:r>
              <a:rPr lang="en-US" sz="4301" spc="27" dirty="0">
                <a:solidFill>
                  <a:srgbClr val="5D4F44"/>
                </a:solidFill>
                <a:latin typeface="Roboto Condensed"/>
              </a:rPr>
              <a:t>, </a:t>
            </a:r>
            <a:r>
              <a:rPr lang="en-US" sz="4301" spc="27" dirty="0" err="1">
                <a:solidFill>
                  <a:srgbClr val="5D4F44"/>
                </a:solidFill>
                <a:latin typeface="Roboto Condensed"/>
              </a:rPr>
              <a:t>giàu</a:t>
            </a:r>
            <a:r>
              <a:rPr lang="en-US" sz="4301" spc="27" dirty="0">
                <a:solidFill>
                  <a:srgbClr val="5D4F44"/>
                </a:solidFill>
                <a:latin typeface="Roboto Condensed"/>
              </a:rPr>
              <a:t> </a:t>
            </a:r>
            <a:r>
              <a:rPr lang="en-US" sz="4301" spc="27" dirty="0" err="1">
                <a:solidFill>
                  <a:srgbClr val="5D4F44"/>
                </a:solidFill>
                <a:latin typeface="Roboto Condensed"/>
              </a:rPr>
              <a:t>cảm</a:t>
            </a:r>
            <a:r>
              <a:rPr lang="en-US" sz="4301" spc="27" dirty="0">
                <a:solidFill>
                  <a:srgbClr val="5D4F44"/>
                </a:solidFill>
                <a:latin typeface="Roboto Condensed"/>
              </a:rPr>
              <a:t> </a:t>
            </a:r>
            <a:r>
              <a:rPr lang="en-US" sz="4301" spc="27" dirty="0" err="1">
                <a:solidFill>
                  <a:srgbClr val="5D4F44"/>
                </a:solidFill>
                <a:latin typeface="Roboto Condensed"/>
              </a:rPr>
              <a:t>xúc</a:t>
            </a:r>
            <a:endParaRPr lang="en-US" sz="4301" spc="27" dirty="0">
              <a:solidFill>
                <a:srgbClr val="5D4F44"/>
              </a:solidFill>
              <a:latin typeface="Roboto Condensed"/>
            </a:endParaRPr>
          </a:p>
          <a:p>
            <a:pPr marL="928590" lvl="1" indent="-464295" algn="just">
              <a:lnSpc>
                <a:spcPts val="6021"/>
              </a:lnSpc>
              <a:buFont typeface="Arial"/>
              <a:buChar char="•"/>
            </a:pPr>
            <a:r>
              <a:rPr lang="en-US" sz="4301" spc="27" dirty="0" err="1">
                <a:solidFill>
                  <a:srgbClr val="5D4F44"/>
                </a:solidFill>
                <a:latin typeface="Roboto Condensed"/>
              </a:rPr>
              <a:t>Hình</a:t>
            </a:r>
            <a:r>
              <a:rPr lang="en-US" sz="4301" spc="27" dirty="0">
                <a:solidFill>
                  <a:srgbClr val="5D4F44"/>
                </a:solidFill>
                <a:latin typeface="Roboto Condensed"/>
              </a:rPr>
              <a:t> </a:t>
            </a:r>
            <a:r>
              <a:rPr lang="en-US" sz="4301" spc="27" dirty="0" err="1">
                <a:solidFill>
                  <a:srgbClr val="5D4F44"/>
                </a:solidFill>
                <a:latin typeface="Roboto Condensed"/>
              </a:rPr>
              <a:t>thức</a:t>
            </a:r>
            <a:r>
              <a:rPr lang="en-US" sz="4301" spc="27" dirty="0">
                <a:solidFill>
                  <a:srgbClr val="5D4F44"/>
                </a:solidFill>
                <a:latin typeface="Roboto Condensed"/>
              </a:rPr>
              <a:t> </a:t>
            </a:r>
            <a:r>
              <a:rPr lang="en-US" sz="4301" spc="27" dirty="0" err="1">
                <a:solidFill>
                  <a:srgbClr val="5D4F44"/>
                </a:solidFill>
                <a:latin typeface="Roboto Condensed"/>
              </a:rPr>
              <a:t>trình</a:t>
            </a:r>
            <a:r>
              <a:rPr lang="en-US" sz="4301" spc="27" dirty="0">
                <a:solidFill>
                  <a:srgbClr val="5D4F44"/>
                </a:solidFill>
                <a:latin typeface="Roboto Condensed"/>
              </a:rPr>
              <a:t> </a:t>
            </a:r>
            <a:r>
              <a:rPr lang="en-US" sz="4301" spc="27" dirty="0" err="1">
                <a:solidFill>
                  <a:srgbClr val="5D4F44"/>
                </a:solidFill>
                <a:latin typeface="Roboto Condensed"/>
              </a:rPr>
              <a:t>bày</a:t>
            </a:r>
            <a:r>
              <a:rPr lang="en-US" sz="4301" spc="27" dirty="0">
                <a:solidFill>
                  <a:srgbClr val="5D4F44"/>
                </a:solidFill>
                <a:latin typeface="Roboto Condensed"/>
              </a:rPr>
              <a:t> </a:t>
            </a:r>
            <a:r>
              <a:rPr lang="en-US" sz="4301" spc="27" dirty="0" err="1">
                <a:solidFill>
                  <a:srgbClr val="5D4F44"/>
                </a:solidFill>
                <a:latin typeface="Roboto Condensed"/>
              </a:rPr>
              <a:t>độc</a:t>
            </a:r>
            <a:r>
              <a:rPr lang="en-US" sz="4301" spc="27" dirty="0">
                <a:solidFill>
                  <a:srgbClr val="5D4F44"/>
                </a:solidFill>
                <a:latin typeface="Roboto Condensed"/>
              </a:rPr>
              <a:t> </a:t>
            </a:r>
            <a:r>
              <a:rPr lang="en-US" sz="4301" spc="27" dirty="0" err="1">
                <a:solidFill>
                  <a:srgbClr val="5D4F44"/>
                </a:solidFill>
                <a:latin typeface="Roboto Condensed"/>
              </a:rPr>
              <a:t>đáo</a:t>
            </a:r>
            <a:r>
              <a:rPr lang="en-US" sz="4301" spc="27" dirty="0">
                <a:solidFill>
                  <a:srgbClr val="5D4F44"/>
                </a:solidFill>
                <a:latin typeface="Roboto Condensed"/>
              </a:rPr>
              <a:t>: </a:t>
            </a:r>
            <a:r>
              <a:rPr lang="en-US" sz="4301" spc="27" dirty="0" err="1">
                <a:solidFill>
                  <a:srgbClr val="5D4F44"/>
                </a:solidFill>
                <a:latin typeface="Roboto Condensed"/>
              </a:rPr>
              <a:t>có</a:t>
            </a:r>
            <a:r>
              <a:rPr lang="en-US" sz="4301" spc="27" dirty="0">
                <a:solidFill>
                  <a:srgbClr val="5D4F44"/>
                </a:solidFill>
                <a:latin typeface="Roboto Condensed"/>
              </a:rPr>
              <a:t> </a:t>
            </a:r>
            <a:r>
              <a:rPr lang="en-US" sz="4301" spc="27" dirty="0" err="1">
                <a:solidFill>
                  <a:srgbClr val="5D4F44"/>
                </a:solidFill>
                <a:latin typeface="Roboto Condensed"/>
              </a:rPr>
              <a:t>những</a:t>
            </a:r>
            <a:r>
              <a:rPr lang="en-US" sz="4301" spc="27" dirty="0">
                <a:solidFill>
                  <a:srgbClr val="5D4F44"/>
                </a:solidFill>
                <a:latin typeface="Roboto Condensed"/>
              </a:rPr>
              <a:t> </a:t>
            </a:r>
            <a:r>
              <a:rPr lang="en-US" sz="4301" spc="27" dirty="0" err="1">
                <a:solidFill>
                  <a:srgbClr val="5D4F44"/>
                </a:solidFill>
                <a:latin typeface="Roboto Condensed"/>
              </a:rPr>
              <a:t>tranh</a:t>
            </a:r>
            <a:r>
              <a:rPr lang="en-US" sz="4301" spc="27" dirty="0">
                <a:solidFill>
                  <a:srgbClr val="5D4F44"/>
                </a:solidFill>
                <a:latin typeface="Roboto Condensed"/>
              </a:rPr>
              <a:t> </a:t>
            </a:r>
            <a:r>
              <a:rPr lang="en-US" sz="4301" spc="27" dirty="0" err="1">
                <a:solidFill>
                  <a:srgbClr val="5D4F44"/>
                </a:solidFill>
                <a:latin typeface="Roboto Condensed"/>
              </a:rPr>
              <a:t>vẽ</a:t>
            </a:r>
            <a:r>
              <a:rPr lang="en-US" sz="4301" spc="27" dirty="0">
                <a:solidFill>
                  <a:srgbClr val="5D4F44"/>
                </a:solidFill>
                <a:latin typeface="Roboto Condensed"/>
              </a:rPr>
              <a:t> </a:t>
            </a:r>
            <a:r>
              <a:rPr lang="en-US" sz="4301" spc="27" dirty="0" err="1">
                <a:solidFill>
                  <a:srgbClr val="5D4F44"/>
                </a:solidFill>
                <a:latin typeface="Roboto Condensed"/>
              </a:rPr>
              <a:t>minh</a:t>
            </a:r>
            <a:r>
              <a:rPr lang="en-US" sz="4301" spc="27" dirty="0">
                <a:solidFill>
                  <a:srgbClr val="5D4F44"/>
                </a:solidFill>
                <a:latin typeface="Roboto Condensed"/>
              </a:rPr>
              <a:t> </a:t>
            </a:r>
            <a:r>
              <a:rPr lang="en-US" sz="4301" spc="27" dirty="0" err="1">
                <a:solidFill>
                  <a:srgbClr val="5D4F44"/>
                </a:solidFill>
                <a:latin typeface="Roboto Condensed"/>
              </a:rPr>
              <a:t>họa</a:t>
            </a:r>
            <a:r>
              <a:rPr lang="en-US" sz="4301" spc="27" dirty="0">
                <a:solidFill>
                  <a:srgbClr val="5D4F44"/>
                </a:solidFill>
                <a:latin typeface="Roboto Condensed"/>
              </a:rPr>
              <a:t> </a:t>
            </a:r>
            <a:r>
              <a:rPr lang="en-US" sz="4301" spc="27" dirty="0" err="1">
                <a:solidFill>
                  <a:srgbClr val="5D4F44"/>
                </a:solidFill>
                <a:latin typeface="Roboto Condensed"/>
              </a:rPr>
              <a:t>bám</a:t>
            </a:r>
            <a:r>
              <a:rPr lang="en-US" sz="4301" spc="27" dirty="0">
                <a:solidFill>
                  <a:srgbClr val="5D4F44"/>
                </a:solidFill>
                <a:latin typeface="Roboto Condensed"/>
              </a:rPr>
              <a:t> </a:t>
            </a:r>
            <a:r>
              <a:rPr lang="en-US" sz="4301" spc="27" dirty="0" err="1">
                <a:solidFill>
                  <a:srgbClr val="5D4F44"/>
                </a:solidFill>
                <a:latin typeface="Roboto Condensed"/>
              </a:rPr>
              <a:t>sát</a:t>
            </a:r>
            <a:r>
              <a:rPr lang="en-US" sz="4301" spc="27" dirty="0">
                <a:solidFill>
                  <a:srgbClr val="5D4F44"/>
                </a:solidFill>
                <a:latin typeface="Roboto Condensed"/>
              </a:rPr>
              <a:t> </a:t>
            </a:r>
            <a:r>
              <a:rPr lang="en-US" sz="4301" spc="27" dirty="0" err="1">
                <a:solidFill>
                  <a:srgbClr val="5D4F44"/>
                </a:solidFill>
                <a:latin typeface="Roboto Condensed"/>
              </a:rPr>
              <a:t>diễn</a:t>
            </a:r>
            <a:r>
              <a:rPr lang="en-US" sz="4301" spc="27" dirty="0">
                <a:solidFill>
                  <a:srgbClr val="5D4F44"/>
                </a:solidFill>
                <a:latin typeface="Roboto Condensed"/>
              </a:rPr>
              <a:t> </a:t>
            </a:r>
            <a:r>
              <a:rPr lang="en-US" sz="4301" spc="27" dirty="0" err="1">
                <a:solidFill>
                  <a:srgbClr val="5D4F44"/>
                </a:solidFill>
                <a:latin typeface="Roboto Condensed"/>
              </a:rPr>
              <a:t>biến</a:t>
            </a:r>
            <a:r>
              <a:rPr lang="en-US" sz="4301" spc="27" dirty="0">
                <a:solidFill>
                  <a:srgbClr val="5D4F44"/>
                </a:solidFill>
                <a:latin typeface="Roboto Condensed"/>
              </a:rPr>
              <a:t> </a:t>
            </a:r>
            <a:r>
              <a:rPr lang="en-US" sz="4301" spc="27" dirty="0" err="1">
                <a:solidFill>
                  <a:srgbClr val="5D4F44"/>
                </a:solidFill>
                <a:latin typeface="Roboto Condensed"/>
              </a:rPr>
              <a:t>câu</a:t>
            </a:r>
            <a:r>
              <a:rPr lang="en-US" sz="4301" spc="27" dirty="0">
                <a:solidFill>
                  <a:srgbClr val="5D4F44"/>
                </a:solidFill>
                <a:latin typeface="Roboto Condensed"/>
              </a:rPr>
              <a:t> </a:t>
            </a:r>
            <a:r>
              <a:rPr lang="en-US" sz="4301" spc="27" dirty="0" err="1">
                <a:solidFill>
                  <a:srgbClr val="5D4F44"/>
                </a:solidFill>
                <a:latin typeface="Roboto Condensed"/>
              </a:rPr>
              <a:t>chuyện</a:t>
            </a:r>
            <a:r>
              <a:rPr lang="en-US" sz="4301" spc="27" dirty="0">
                <a:solidFill>
                  <a:srgbClr val="5D4F44"/>
                </a:solidFill>
                <a:latin typeface="Roboto Condensed"/>
              </a:rPr>
              <a:t>.</a:t>
            </a:r>
          </a:p>
        </p:txBody>
      </p:sp>
      <p:sp>
        <p:nvSpPr>
          <p:cNvPr id="11" name="TextBox 11"/>
          <p:cNvSpPr txBox="1"/>
          <p:nvPr/>
        </p:nvSpPr>
        <p:spPr>
          <a:xfrm>
            <a:off x="2006711" y="2667681"/>
            <a:ext cx="4030901" cy="849605"/>
          </a:xfrm>
          <a:prstGeom prst="rect">
            <a:avLst/>
          </a:prstGeom>
        </p:spPr>
        <p:txBody>
          <a:bodyPr lIns="0" tIns="0" rIns="0" bIns="0" rtlCol="0" anchor="t">
            <a:spAutoFit/>
          </a:bodyPr>
          <a:lstStyle/>
          <a:p>
            <a:pPr algn="ctr">
              <a:lnSpc>
                <a:spcPts val="6721"/>
              </a:lnSpc>
              <a:spcBef>
                <a:spcPct val="0"/>
              </a:spcBef>
            </a:pPr>
            <a:r>
              <a:rPr lang="en-US" sz="4801" spc="30">
                <a:solidFill>
                  <a:srgbClr val="5D4F44"/>
                </a:solidFill>
                <a:latin typeface="#9Slide05 Aphrodite Pro"/>
              </a:rPr>
              <a:t>d. Nghệ thuật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18957">
            <a:off x="1681242" y="3069929"/>
            <a:ext cx="7360085" cy="6062870"/>
          </a:xfrm>
          <a:custGeom>
            <a:avLst/>
            <a:gdLst/>
            <a:ahLst/>
            <a:cxnLst/>
            <a:rect l="l" t="t" r="r" b="b"/>
            <a:pathLst>
              <a:path w="7360085" h="6062870">
                <a:moveTo>
                  <a:pt x="0" y="0"/>
                </a:moveTo>
                <a:lnTo>
                  <a:pt x="7360085" y="0"/>
                </a:lnTo>
                <a:lnTo>
                  <a:pt x="7360085" y="6062870"/>
                </a:lnTo>
                <a:lnTo>
                  <a:pt x="0" y="6062870"/>
                </a:lnTo>
                <a:lnTo>
                  <a:pt x="0" y="0"/>
                </a:lnTo>
                <a:close/>
              </a:path>
            </a:pathLst>
          </a:custGeom>
          <a:blipFill>
            <a:blip r:embed="rId2"/>
            <a:stretch>
              <a:fillRect b="-16"/>
            </a:stretch>
          </a:blipFill>
        </p:spPr>
        <p:txBody>
          <a:bodyPr/>
          <a:lstStyle/>
          <a:p>
            <a:endParaRPr lang="en-US"/>
          </a:p>
        </p:txBody>
      </p:sp>
      <p:sp>
        <p:nvSpPr>
          <p:cNvPr id="8" name="Freeform 8"/>
          <p:cNvSpPr/>
          <p:nvPr/>
        </p:nvSpPr>
        <p:spPr>
          <a:xfrm rot="521580">
            <a:off x="12030955" y="1354853"/>
            <a:ext cx="5170310" cy="7180986"/>
          </a:xfrm>
          <a:custGeom>
            <a:avLst/>
            <a:gdLst/>
            <a:ahLst/>
            <a:cxnLst/>
            <a:rect l="l" t="t" r="r" b="b"/>
            <a:pathLst>
              <a:path w="5170310" h="7180986">
                <a:moveTo>
                  <a:pt x="0" y="0"/>
                </a:moveTo>
                <a:lnTo>
                  <a:pt x="5170309" y="0"/>
                </a:lnTo>
                <a:lnTo>
                  <a:pt x="5170309" y="7180987"/>
                </a:lnTo>
                <a:lnTo>
                  <a:pt x="0" y="718098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1383701" y="1446916"/>
            <a:ext cx="8193712" cy="723900"/>
          </a:xfrm>
          <a:prstGeom prst="rect">
            <a:avLst/>
          </a:prstGeom>
        </p:spPr>
        <p:txBody>
          <a:bodyPr lIns="0" tIns="0" rIns="0" bIns="0" rtlCol="0" anchor="t">
            <a:spAutoFit/>
          </a:bodyPr>
          <a:lstStyle/>
          <a:p>
            <a:pPr>
              <a:lnSpc>
                <a:spcPts val="5400"/>
              </a:lnSpc>
            </a:pPr>
            <a:r>
              <a:rPr lang="en-US" sz="4500" spc="44">
                <a:solidFill>
                  <a:srgbClr val="5D4F44"/>
                </a:solidFill>
                <a:latin typeface="#9Slide05 Aphrodite Pro"/>
              </a:rPr>
              <a:t>e. Tìm hiểu đề tài, chủ đề</a:t>
            </a:r>
          </a:p>
        </p:txBody>
      </p:sp>
      <p:sp>
        <p:nvSpPr>
          <p:cNvPr id="11" name="TextBox 11"/>
          <p:cNvSpPr txBox="1"/>
          <p:nvPr/>
        </p:nvSpPr>
        <p:spPr>
          <a:xfrm>
            <a:off x="2567071" y="3507071"/>
            <a:ext cx="6229907" cy="2407285"/>
          </a:xfrm>
          <a:prstGeom prst="rect">
            <a:avLst/>
          </a:prstGeom>
        </p:spPr>
        <p:txBody>
          <a:bodyPr lIns="0" tIns="0" rIns="0" bIns="0" rtlCol="0" anchor="t">
            <a:spAutoFit/>
          </a:bodyPr>
          <a:lstStyle/>
          <a:p>
            <a:pPr algn="just">
              <a:lnSpc>
                <a:spcPts val="6440"/>
              </a:lnSpc>
              <a:spcBef>
                <a:spcPct val="0"/>
              </a:spcBef>
            </a:pPr>
            <a:r>
              <a:rPr lang="en-US" sz="4600" spc="29" dirty="0" err="1">
                <a:solidFill>
                  <a:srgbClr val="000000"/>
                </a:solidFill>
                <a:latin typeface="Roboto Condensed"/>
              </a:rPr>
              <a:t>Xác</a:t>
            </a:r>
            <a:r>
              <a:rPr lang="en-US" sz="4600" spc="29" dirty="0">
                <a:solidFill>
                  <a:srgbClr val="000000"/>
                </a:solidFill>
                <a:latin typeface="Roboto Condensed"/>
              </a:rPr>
              <a:t> </a:t>
            </a:r>
            <a:r>
              <a:rPr lang="en-US" sz="4600" spc="29" dirty="0" err="1">
                <a:solidFill>
                  <a:srgbClr val="000000"/>
                </a:solidFill>
                <a:latin typeface="Roboto Condensed"/>
              </a:rPr>
              <a:t>định</a:t>
            </a:r>
            <a:r>
              <a:rPr lang="en-US" sz="4600" spc="29" dirty="0">
                <a:solidFill>
                  <a:srgbClr val="000000"/>
                </a:solidFill>
                <a:latin typeface="Roboto Condensed"/>
              </a:rPr>
              <a:t> </a:t>
            </a:r>
            <a:r>
              <a:rPr lang="en-US" sz="4600" spc="29" dirty="0" err="1">
                <a:solidFill>
                  <a:srgbClr val="000000"/>
                </a:solidFill>
                <a:latin typeface="Roboto Condensed"/>
              </a:rPr>
              <a:t>đề</a:t>
            </a:r>
            <a:r>
              <a:rPr lang="en-US" sz="4600" spc="29" dirty="0">
                <a:solidFill>
                  <a:srgbClr val="000000"/>
                </a:solidFill>
                <a:latin typeface="Roboto Condensed"/>
              </a:rPr>
              <a:t> </a:t>
            </a:r>
            <a:r>
              <a:rPr lang="en-US" sz="4600" spc="29" dirty="0" err="1">
                <a:solidFill>
                  <a:srgbClr val="000000"/>
                </a:solidFill>
                <a:latin typeface="Roboto Condensed"/>
              </a:rPr>
              <a:t>tài</a:t>
            </a:r>
            <a:r>
              <a:rPr lang="en-US" sz="4600" spc="29" dirty="0">
                <a:solidFill>
                  <a:srgbClr val="000000"/>
                </a:solidFill>
                <a:latin typeface="Roboto Condensed"/>
              </a:rPr>
              <a:t>, </a:t>
            </a:r>
            <a:r>
              <a:rPr lang="en-US" sz="4600" spc="29" dirty="0" err="1">
                <a:solidFill>
                  <a:srgbClr val="000000"/>
                </a:solidFill>
                <a:latin typeface="Roboto Condensed"/>
              </a:rPr>
              <a:t>chủ</a:t>
            </a:r>
            <a:r>
              <a:rPr lang="en-US" sz="4600" spc="29" dirty="0">
                <a:solidFill>
                  <a:srgbClr val="000000"/>
                </a:solidFill>
                <a:latin typeface="Roboto Condensed"/>
              </a:rPr>
              <a:t> </a:t>
            </a:r>
            <a:r>
              <a:rPr lang="en-US" sz="4600" spc="29" dirty="0" err="1">
                <a:solidFill>
                  <a:srgbClr val="000000"/>
                </a:solidFill>
                <a:latin typeface="Roboto Condensed"/>
              </a:rPr>
              <a:t>đề</a:t>
            </a:r>
            <a:r>
              <a:rPr lang="en-US" sz="4600" spc="29" dirty="0">
                <a:solidFill>
                  <a:srgbClr val="000000"/>
                </a:solidFill>
                <a:latin typeface="Roboto Condensed"/>
              </a:rPr>
              <a:t> </a:t>
            </a:r>
            <a:r>
              <a:rPr lang="en-US" sz="4600" spc="29" dirty="0" err="1">
                <a:solidFill>
                  <a:srgbClr val="000000"/>
                </a:solidFill>
                <a:latin typeface="Roboto Condensed"/>
              </a:rPr>
              <a:t>của</a:t>
            </a:r>
            <a:r>
              <a:rPr lang="en-US" sz="4600" spc="29" dirty="0">
                <a:solidFill>
                  <a:srgbClr val="000000"/>
                </a:solidFill>
                <a:latin typeface="Roboto Condensed"/>
              </a:rPr>
              <a:t> </a:t>
            </a:r>
            <a:r>
              <a:rPr lang="en-US" sz="4600" spc="29" dirty="0" err="1">
                <a:solidFill>
                  <a:srgbClr val="000000"/>
                </a:solidFill>
                <a:latin typeface="Roboto Condensed"/>
              </a:rPr>
              <a:t>văn</a:t>
            </a:r>
            <a:r>
              <a:rPr lang="en-US" sz="4600" spc="29" dirty="0">
                <a:solidFill>
                  <a:srgbClr val="000000"/>
                </a:solidFill>
                <a:latin typeface="Roboto Condensed"/>
              </a:rPr>
              <a:t> </a:t>
            </a:r>
            <a:r>
              <a:rPr lang="en-US" sz="4600" spc="29" dirty="0" err="1">
                <a:solidFill>
                  <a:srgbClr val="000000"/>
                </a:solidFill>
                <a:latin typeface="Roboto Condensed"/>
              </a:rPr>
              <a:t>bản</a:t>
            </a:r>
            <a:r>
              <a:rPr lang="en-US" sz="4600" spc="29" dirty="0">
                <a:solidFill>
                  <a:srgbClr val="000000"/>
                </a:solidFill>
                <a:latin typeface="Roboto Condensed"/>
              </a:rPr>
              <a:t>. </a:t>
            </a:r>
            <a:r>
              <a:rPr lang="en-US" sz="4600" spc="29" dirty="0" err="1">
                <a:solidFill>
                  <a:srgbClr val="000000"/>
                </a:solidFill>
                <a:latin typeface="Roboto Condensed"/>
              </a:rPr>
              <a:t>Dựa</a:t>
            </a:r>
            <a:r>
              <a:rPr lang="en-US" sz="4600" spc="29" dirty="0">
                <a:solidFill>
                  <a:srgbClr val="000000"/>
                </a:solidFill>
                <a:latin typeface="Roboto Condensed"/>
              </a:rPr>
              <a:t> </a:t>
            </a:r>
            <a:r>
              <a:rPr lang="en-US" sz="4600" spc="29" dirty="0" err="1">
                <a:solidFill>
                  <a:srgbClr val="000000"/>
                </a:solidFill>
                <a:latin typeface="Roboto Condensed"/>
              </a:rPr>
              <a:t>vào</a:t>
            </a:r>
            <a:r>
              <a:rPr lang="en-US" sz="4600" spc="29" dirty="0">
                <a:solidFill>
                  <a:srgbClr val="000000"/>
                </a:solidFill>
                <a:latin typeface="Roboto Condensed"/>
              </a:rPr>
              <a:t> </a:t>
            </a:r>
            <a:r>
              <a:rPr lang="en-US" sz="4600" spc="29" dirty="0" err="1">
                <a:solidFill>
                  <a:srgbClr val="000000"/>
                </a:solidFill>
                <a:latin typeface="Roboto Condensed"/>
              </a:rPr>
              <a:t>đâu</a:t>
            </a:r>
            <a:r>
              <a:rPr lang="en-US" sz="4600" spc="29" dirty="0">
                <a:solidFill>
                  <a:srgbClr val="000000"/>
                </a:solidFill>
                <a:latin typeface="Roboto Condensed"/>
              </a:rPr>
              <a:t> </a:t>
            </a:r>
            <a:r>
              <a:rPr lang="en-US" sz="4600" spc="29" dirty="0" err="1">
                <a:solidFill>
                  <a:srgbClr val="000000"/>
                </a:solidFill>
                <a:latin typeface="Roboto Condensed"/>
              </a:rPr>
              <a:t>em</a:t>
            </a:r>
            <a:r>
              <a:rPr lang="en-US" sz="4600" spc="29" dirty="0">
                <a:solidFill>
                  <a:srgbClr val="000000"/>
                </a:solidFill>
                <a:latin typeface="Roboto Condensed"/>
              </a:rPr>
              <a:t> </a:t>
            </a:r>
            <a:r>
              <a:rPr lang="en-US" sz="4600" spc="29" dirty="0" err="1">
                <a:solidFill>
                  <a:srgbClr val="000000"/>
                </a:solidFill>
                <a:latin typeface="Roboto Condensed"/>
              </a:rPr>
              <a:t>nhận</a:t>
            </a:r>
            <a:r>
              <a:rPr lang="en-US" sz="4600" spc="29" dirty="0">
                <a:solidFill>
                  <a:srgbClr val="000000"/>
                </a:solidFill>
                <a:latin typeface="Roboto Condensed"/>
              </a:rPr>
              <a:t> </a:t>
            </a:r>
            <a:r>
              <a:rPr lang="en-US" sz="4600" spc="29" dirty="0" err="1">
                <a:solidFill>
                  <a:srgbClr val="000000"/>
                </a:solidFill>
                <a:latin typeface="Roboto Condensed"/>
              </a:rPr>
              <a:t>định</a:t>
            </a:r>
            <a:r>
              <a:rPr lang="en-US" sz="4600" spc="29" dirty="0">
                <a:solidFill>
                  <a:srgbClr val="000000"/>
                </a:solidFill>
                <a:latin typeface="Roboto Condensed"/>
              </a:rPr>
              <a:t> </a:t>
            </a:r>
            <a:r>
              <a:rPr lang="en-US" sz="4600" spc="29" dirty="0" err="1">
                <a:solidFill>
                  <a:srgbClr val="000000"/>
                </a:solidFill>
                <a:latin typeface="Roboto Condensed"/>
              </a:rPr>
              <a:t>như</a:t>
            </a:r>
            <a:r>
              <a:rPr lang="en-US" sz="4600" spc="29" dirty="0">
                <a:solidFill>
                  <a:srgbClr val="000000"/>
                </a:solidFill>
                <a:latin typeface="Roboto Condensed"/>
              </a:rPr>
              <a:t> </a:t>
            </a:r>
            <a:r>
              <a:rPr lang="en-US" sz="4600" spc="29" dirty="0" err="1">
                <a:solidFill>
                  <a:srgbClr val="000000"/>
                </a:solidFill>
                <a:latin typeface="Roboto Condensed"/>
              </a:rPr>
              <a:t>vậy</a:t>
            </a:r>
            <a:r>
              <a:rPr lang="en-US" sz="4600" spc="29" dirty="0">
                <a:solidFill>
                  <a:srgbClr val="000000"/>
                </a:solidFill>
                <a:latin typeface="Roboto Condensed"/>
              </a:rPr>
              <a:t>?</a:t>
            </a:r>
          </a:p>
        </p:txBody>
      </p:sp>
      <p:sp>
        <p:nvSpPr>
          <p:cNvPr id="12" name="Freeform 12"/>
          <p:cNvSpPr/>
          <p:nvPr/>
        </p:nvSpPr>
        <p:spPr>
          <a:xfrm>
            <a:off x="5166417" y="6477000"/>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4">
              <a:extLst>
                <a:ext uri="{96DAC541-7B7A-43D3-8B79-37D633B846F1}">
                  <asvg:svgBlip xmlns:asvg="http://schemas.microsoft.com/office/drawing/2016/SVG/main" r:embed="rId5"/>
                </a:ext>
              </a:extLst>
            </a:blip>
            <a:stretch>
              <a:fillRect b="-139"/>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5" name="Freeform 5"/>
          <p:cNvSpPr/>
          <p:nvPr/>
        </p:nvSpPr>
        <p:spPr>
          <a:xfrm rot="-118957">
            <a:off x="1404834" y="1447050"/>
            <a:ext cx="9593248" cy="7902438"/>
          </a:xfrm>
          <a:custGeom>
            <a:avLst/>
            <a:gdLst/>
            <a:ahLst/>
            <a:cxnLst/>
            <a:rect l="l" t="t" r="r" b="b"/>
            <a:pathLst>
              <a:path w="9593248" h="7902438">
                <a:moveTo>
                  <a:pt x="0" y="0"/>
                </a:moveTo>
                <a:lnTo>
                  <a:pt x="9593248" y="0"/>
                </a:lnTo>
                <a:lnTo>
                  <a:pt x="9593248" y="7902438"/>
                </a:lnTo>
                <a:lnTo>
                  <a:pt x="0" y="7902438"/>
                </a:lnTo>
                <a:lnTo>
                  <a:pt x="0" y="0"/>
                </a:lnTo>
                <a:close/>
              </a:path>
            </a:pathLst>
          </a:custGeom>
          <a:blipFill>
            <a:blip r:embed="rId3"/>
            <a:stretch>
              <a:fillRect b="-16"/>
            </a:stretch>
          </a:blipFill>
        </p:spPr>
        <p:txBody>
          <a:bodyPr/>
          <a:lstStyle/>
          <a:p>
            <a:endParaRPr lang="en-US"/>
          </a:p>
        </p:txBody>
      </p:sp>
      <p:sp>
        <p:nvSpPr>
          <p:cNvPr id="10" name="TextBox 10"/>
          <p:cNvSpPr txBox="1"/>
          <p:nvPr/>
        </p:nvSpPr>
        <p:spPr>
          <a:xfrm>
            <a:off x="2017784" y="4568238"/>
            <a:ext cx="7767047" cy="4590417"/>
          </a:xfrm>
          <a:prstGeom prst="rect">
            <a:avLst/>
          </a:prstGeom>
        </p:spPr>
        <p:txBody>
          <a:bodyPr lIns="0" tIns="0" rIns="0" bIns="0" rtlCol="0" anchor="t">
            <a:spAutoFit/>
          </a:bodyPr>
          <a:lstStyle/>
          <a:p>
            <a:pPr marL="863381" lvl="1" indent="-431690" algn="just">
              <a:lnSpc>
                <a:spcPts val="6078"/>
              </a:lnSpc>
              <a:buFont typeface="Arial"/>
              <a:buChar char="•"/>
            </a:pPr>
            <a:r>
              <a:rPr lang="en-US" sz="3998">
                <a:solidFill>
                  <a:srgbClr val="000000"/>
                </a:solidFill>
                <a:latin typeface="Roboto Condensed"/>
              </a:rPr>
              <a:t>Nhân vật “tôi”: rõ ràng xen chút hụt hẫng (đoạn sau khi chia tay hoàng tử bé)</a:t>
            </a:r>
          </a:p>
          <a:p>
            <a:pPr marL="863381" lvl="1" indent="-431690" algn="just">
              <a:lnSpc>
                <a:spcPts val="6078"/>
              </a:lnSpc>
              <a:buFont typeface="Arial"/>
              <a:buChar char="•"/>
            </a:pPr>
            <a:r>
              <a:rPr lang="en-US" sz="3998">
                <a:solidFill>
                  <a:srgbClr val="000000"/>
                </a:solidFill>
                <a:latin typeface="Roboto Condensed"/>
              </a:rPr>
              <a:t>Nhân vật hoàng tử bé: rõ ràng, đáng yêu</a:t>
            </a:r>
          </a:p>
          <a:p>
            <a:pPr algn="just">
              <a:lnSpc>
                <a:spcPts val="6079"/>
              </a:lnSpc>
            </a:pPr>
            <a:endParaRPr lang="en-US" sz="3998">
              <a:solidFill>
                <a:srgbClr val="000000"/>
              </a:solidFill>
              <a:latin typeface="Roboto Condensed"/>
            </a:endParaRPr>
          </a:p>
        </p:txBody>
      </p:sp>
      <p:sp>
        <p:nvSpPr>
          <p:cNvPr id="11" name="TextBox 11"/>
          <p:cNvSpPr txBox="1"/>
          <p:nvPr/>
        </p:nvSpPr>
        <p:spPr>
          <a:xfrm>
            <a:off x="2017784" y="2900022"/>
            <a:ext cx="9114125" cy="1125291"/>
          </a:xfrm>
          <a:prstGeom prst="rect">
            <a:avLst/>
          </a:prstGeom>
        </p:spPr>
        <p:txBody>
          <a:bodyPr lIns="0" tIns="0" rIns="0" bIns="0" rtlCol="0" anchor="t">
            <a:spAutoFit/>
          </a:bodyPr>
          <a:lstStyle/>
          <a:p>
            <a:pPr algn="just">
              <a:lnSpc>
                <a:spcPts val="8791"/>
              </a:lnSpc>
            </a:pPr>
            <a:r>
              <a:rPr lang="en-US" sz="7147">
                <a:solidFill>
                  <a:srgbClr val="764B36"/>
                </a:solidFill>
                <a:latin typeface="Fraunces Bold"/>
              </a:rPr>
              <a:t>2. ĐỌC VĂN BẢN</a:t>
            </a:r>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658318" y="2070711"/>
            <a:ext cx="7666940" cy="771525"/>
          </a:xfrm>
          <a:prstGeom prst="rect">
            <a:avLst/>
          </a:prstGeom>
        </p:spPr>
        <p:txBody>
          <a:bodyPr lIns="0" tIns="0" rIns="0" bIns="0" rtlCol="0" anchor="t">
            <a:spAutoFit/>
          </a:bodyPr>
          <a:lstStyle/>
          <a:p>
            <a:pPr algn="ctr">
              <a:lnSpc>
                <a:spcPts val="5879"/>
              </a:lnSpc>
            </a:pPr>
            <a:r>
              <a:rPr lang="en-US" sz="4899" spc="47">
                <a:solidFill>
                  <a:srgbClr val="5D4F44"/>
                </a:solidFill>
                <a:latin typeface="#9Slide05 Aphrodite Pro"/>
              </a:rPr>
              <a:t>e. Tìm hiểu đề tài, chủ đề</a:t>
            </a:r>
          </a:p>
        </p:txBody>
      </p:sp>
      <p:sp>
        <p:nvSpPr>
          <p:cNvPr id="7" name="Freeform 7"/>
          <p:cNvSpPr/>
          <p:nvPr/>
        </p:nvSpPr>
        <p:spPr>
          <a:xfrm>
            <a:off x="2618247" y="3156561"/>
            <a:ext cx="4342117" cy="4910800"/>
          </a:xfrm>
          <a:custGeom>
            <a:avLst/>
            <a:gdLst/>
            <a:ahLst/>
            <a:cxnLst/>
            <a:rect l="l" t="t" r="r" b="b"/>
            <a:pathLst>
              <a:path w="4342117" h="4910800">
                <a:moveTo>
                  <a:pt x="0" y="0"/>
                </a:moveTo>
                <a:lnTo>
                  <a:pt x="4342117" y="0"/>
                </a:lnTo>
                <a:lnTo>
                  <a:pt x="4342117" y="4910799"/>
                </a:lnTo>
                <a:lnTo>
                  <a:pt x="0" y="4910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rot="-254552">
            <a:off x="3467810" y="4514818"/>
            <a:ext cx="2060886" cy="650712"/>
          </a:xfrm>
          <a:prstGeom prst="rect">
            <a:avLst/>
          </a:prstGeom>
        </p:spPr>
        <p:txBody>
          <a:bodyPr lIns="0" tIns="0" rIns="0" bIns="0" rtlCol="0" anchor="t">
            <a:spAutoFit/>
          </a:bodyPr>
          <a:lstStyle/>
          <a:p>
            <a:pPr algn="ctr">
              <a:lnSpc>
                <a:spcPts val="5166"/>
              </a:lnSpc>
            </a:pPr>
            <a:r>
              <a:rPr lang="en-US" sz="4200">
                <a:solidFill>
                  <a:srgbClr val="233D6B"/>
                </a:solidFill>
                <a:latin typeface="Roboto Condensed Bold"/>
              </a:rPr>
              <a:t>Đề tài</a:t>
            </a:r>
          </a:p>
        </p:txBody>
      </p:sp>
      <p:sp>
        <p:nvSpPr>
          <p:cNvPr id="9" name="TextBox 9"/>
          <p:cNvSpPr txBox="1"/>
          <p:nvPr/>
        </p:nvSpPr>
        <p:spPr>
          <a:xfrm rot="-254552">
            <a:off x="3464738" y="5606804"/>
            <a:ext cx="2456046" cy="730377"/>
          </a:xfrm>
          <a:prstGeom prst="rect">
            <a:avLst/>
          </a:prstGeom>
        </p:spPr>
        <p:txBody>
          <a:bodyPr lIns="0" tIns="0" rIns="0" bIns="0" rtlCol="0" anchor="t">
            <a:spAutoFit/>
          </a:bodyPr>
          <a:lstStyle/>
          <a:p>
            <a:pPr algn="ctr">
              <a:lnSpc>
                <a:spcPts val="5964"/>
              </a:lnSpc>
            </a:pPr>
            <a:r>
              <a:rPr lang="en-US" sz="4200" dirty="0" err="1">
                <a:solidFill>
                  <a:srgbClr val="233D6B"/>
                </a:solidFill>
                <a:latin typeface="Roboto Condensed"/>
              </a:rPr>
              <a:t>Trẻ</a:t>
            </a:r>
            <a:r>
              <a:rPr lang="en-US" sz="4200" dirty="0">
                <a:solidFill>
                  <a:srgbClr val="233D6B"/>
                </a:solidFill>
                <a:latin typeface="Roboto Condensed"/>
              </a:rPr>
              <a:t> </a:t>
            </a:r>
            <a:r>
              <a:rPr lang="en-US" sz="4200" dirty="0" err="1">
                <a:solidFill>
                  <a:srgbClr val="233D6B"/>
                </a:solidFill>
                <a:latin typeface="Roboto Condensed"/>
              </a:rPr>
              <a:t>em</a:t>
            </a:r>
            <a:endParaRPr lang="en-US" sz="4200" dirty="0">
              <a:solidFill>
                <a:srgbClr val="233D6B"/>
              </a:solidFill>
              <a:latin typeface="Roboto Condensed"/>
            </a:endParaRPr>
          </a:p>
        </p:txBody>
      </p:sp>
      <p:sp>
        <p:nvSpPr>
          <p:cNvPr id="11" name="Freeform 11"/>
          <p:cNvSpPr/>
          <p:nvPr/>
        </p:nvSpPr>
        <p:spPr>
          <a:xfrm>
            <a:off x="8099066" y="1642262"/>
            <a:ext cx="7934773" cy="8777690"/>
          </a:xfrm>
          <a:custGeom>
            <a:avLst/>
            <a:gdLst/>
            <a:ahLst/>
            <a:cxnLst/>
            <a:rect l="l" t="t" r="r" b="b"/>
            <a:pathLst>
              <a:path w="7934773" h="8777690">
                <a:moveTo>
                  <a:pt x="0" y="0"/>
                </a:moveTo>
                <a:lnTo>
                  <a:pt x="7934773" y="0"/>
                </a:lnTo>
                <a:lnTo>
                  <a:pt x="7934773" y="8777690"/>
                </a:lnTo>
                <a:lnTo>
                  <a:pt x="0" y="87776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rot="238802">
            <a:off x="10365845" y="3370918"/>
            <a:ext cx="3402210" cy="650712"/>
          </a:xfrm>
          <a:prstGeom prst="rect">
            <a:avLst/>
          </a:prstGeom>
        </p:spPr>
        <p:txBody>
          <a:bodyPr lIns="0" tIns="0" rIns="0" bIns="0" rtlCol="0" anchor="t">
            <a:spAutoFit/>
          </a:bodyPr>
          <a:lstStyle/>
          <a:p>
            <a:pPr algn="ctr">
              <a:lnSpc>
                <a:spcPts val="5166"/>
              </a:lnSpc>
            </a:pPr>
            <a:r>
              <a:rPr lang="en-US" sz="4200">
                <a:solidFill>
                  <a:srgbClr val="233D6B"/>
                </a:solidFill>
                <a:latin typeface="Roboto Condensed Bold"/>
              </a:rPr>
              <a:t>Chủ đề</a:t>
            </a:r>
          </a:p>
        </p:txBody>
      </p:sp>
      <p:sp>
        <p:nvSpPr>
          <p:cNvPr id="13" name="TextBox 13"/>
          <p:cNvSpPr txBox="1"/>
          <p:nvPr/>
        </p:nvSpPr>
        <p:spPr>
          <a:xfrm rot="238802">
            <a:off x="9369489" y="4211158"/>
            <a:ext cx="4976872" cy="4492752"/>
          </a:xfrm>
          <a:prstGeom prst="rect">
            <a:avLst/>
          </a:prstGeom>
        </p:spPr>
        <p:txBody>
          <a:bodyPr lIns="0" tIns="0" rIns="0" bIns="0" rtlCol="0" anchor="t">
            <a:spAutoFit/>
          </a:bodyPr>
          <a:lstStyle/>
          <a:p>
            <a:pPr algn="ctr">
              <a:lnSpc>
                <a:spcPts val="5964"/>
              </a:lnSpc>
            </a:pPr>
            <a:r>
              <a:rPr lang="en-US" sz="4200" dirty="0" err="1">
                <a:solidFill>
                  <a:srgbClr val="233D6B"/>
                </a:solidFill>
                <a:latin typeface="Roboto Condensed"/>
              </a:rPr>
              <a:t>Cách</a:t>
            </a:r>
            <a:r>
              <a:rPr lang="en-US" sz="4200" dirty="0">
                <a:solidFill>
                  <a:srgbClr val="233D6B"/>
                </a:solidFill>
                <a:latin typeface="Roboto Condensed"/>
              </a:rPr>
              <a:t> </a:t>
            </a:r>
            <a:r>
              <a:rPr lang="en-US" sz="4200" dirty="0" err="1">
                <a:solidFill>
                  <a:srgbClr val="233D6B"/>
                </a:solidFill>
                <a:latin typeface="Roboto Condensed"/>
              </a:rPr>
              <a:t>nhìn</a:t>
            </a:r>
            <a:r>
              <a:rPr lang="en-US" sz="4200" dirty="0">
                <a:solidFill>
                  <a:srgbClr val="233D6B"/>
                </a:solidFill>
                <a:latin typeface="Roboto Condensed"/>
              </a:rPr>
              <a:t> </a:t>
            </a:r>
            <a:r>
              <a:rPr lang="en-US" sz="4200" dirty="0" err="1">
                <a:solidFill>
                  <a:srgbClr val="233D6B"/>
                </a:solidFill>
                <a:latin typeface="Roboto Condensed"/>
              </a:rPr>
              <a:t>nhận</a:t>
            </a:r>
            <a:r>
              <a:rPr lang="en-US" sz="4200" dirty="0">
                <a:solidFill>
                  <a:srgbClr val="233D6B"/>
                </a:solidFill>
                <a:latin typeface="Roboto Condensed"/>
              </a:rPr>
              <a:t> </a:t>
            </a:r>
            <a:r>
              <a:rPr lang="en-US" sz="4200" dirty="0" err="1">
                <a:solidFill>
                  <a:srgbClr val="233D6B"/>
                </a:solidFill>
                <a:latin typeface="Roboto Condensed"/>
              </a:rPr>
              <a:t>của</a:t>
            </a:r>
            <a:r>
              <a:rPr lang="en-US" sz="4200" dirty="0">
                <a:solidFill>
                  <a:srgbClr val="233D6B"/>
                </a:solidFill>
                <a:latin typeface="Roboto Condensed"/>
              </a:rPr>
              <a:t> </a:t>
            </a:r>
            <a:r>
              <a:rPr lang="en-US" sz="4200" dirty="0" err="1">
                <a:solidFill>
                  <a:srgbClr val="233D6B"/>
                </a:solidFill>
                <a:latin typeface="Roboto Condensed"/>
              </a:rPr>
              <a:t>trẻ</a:t>
            </a:r>
            <a:r>
              <a:rPr lang="en-US" sz="4200" dirty="0">
                <a:solidFill>
                  <a:srgbClr val="233D6B"/>
                </a:solidFill>
                <a:latin typeface="Roboto Condensed"/>
              </a:rPr>
              <a:t> </a:t>
            </a:r>
            <a:r>
              <a:rPr lang="en-US" sz="4200" dirty="0" err="1">
                <a:solidFill>
                  <a:srgbClr val="233D6B"/>
                </a:solidFill>
                <a:latin typeface="Roboto Condensed"/>
              </a:rPr>
              <a:t>em</a:t>
            </a:r>
            <a:r>
              <a:rPr lang="en-US" sz="4200" dirty="0">
                <a:solidFill>
                  <a:srgbClr val="233D6B"/>
                </a:solidFill>
                <a:latin typeface="Roboto Condensed"/>
              </a:rPr>
              <a:t> </a:t>
            </a:r>
            <a:r>
              <a:rPr lang="en-US" sz="4200" dirty="0" err="1">
                <a:solidFill>
                  <a:srgbClr val="233D6B"/>
                </a:solidFill>
                <a:latin typeface="Roboto Condensed"/>
              </a:rPr>
              <a:t>về</a:t>
            </a:r>
            <a:r>
              <a:rPr lang="en-US" sz="4200" dirty="0">
                <a:solidFill>
                  <a:srgbClr val="233D6B"/>
                </a:solidFill>
                <a:latin typeface="Roboto Condensed"/>
              </a:rPr>
              <a:t> </a:t>
            </a:r>
            <a:r>
              <a:rPr lang="en-US" sz="4200" dirty="0" err="1">
                <a:solidFill>
                  <a:srgbClr val="233D6B"/>
                </a:solidFill>
                <a:latin typeface="Roboto Condensed"/>
              </a:rPr>
              <a:t>thế</a:t>
            </a:r>
            <a:r>
              <a:rPr lang="en-US" sz="4200" dirty="0">
                <a:solidFill>
                  <a:srgbClr val="233D6B"/>
                </a:solidFill>
                <a:latin typeface="Roboto Condensed"/>
              </a:rPr>
              <a:t> </a:t>
            </a:r>
            <a:r>
              <a:rPr lang="en-US" sz="4200" dirty="0" err="1">
                <a:solidFill>
                  <a:srgbClr val="233D6B"/>
                </a:solidFill>
                <a:latin typeface="Roboto Condensed"/>
              </a:rPr>
              <a:t>giới</a:t>
            </a:r>
            <a:r>
              <a:rPr lang="en-US" sz="4200" dirty="0">
                <a:solidFill>
                  <a:srgbClr val="233D6B"/>
                </a:solidFill>
                <a:latin typeface="Roboto Condensed"/>
              </a:rPr>
              <a:t>, </a:t>
            </a:r>
            <a:r>
              <a:rPr lang="en-US" sz="4200" dirty="0" err="1">
                <a:solidFill>
                  <a:srgbClr val="233D6B"/>
                </a:solidFill>
                <a:latin typeface="Roboto Condensed"/>
              </a:rPr>
              <a:t>về</a:t>
            </a:r>
            <a:r>
              <a:rPr lang="en-US" sz="4200" dirty="0">
                <a:solidFill>
                  <a:srgbClr val="233D6B"/>
                </a:solidFill>
                <a:latin typeface="Roboto Condensed"/>
              </a:rPr>
              <a:t> con </a:t>
            </a:r>
            <a:r>
              <a:rPr lang="en-US" sz="4200" dirty="0" err="1">
                <a:solidFill>
                  <a:srgbClr val="233D6B"/>
                </a:solidFill>
                <a:latin typeface="Roboto Condensed"/>
              </a:rPr>
              <a:t>người</a:t>
            </a:r>
            <a:r>
              <a:rPr lang="en-US" sz="4200" dirty="0">
                <a:solidFill>
                  <a:srgbClr val="233D6B"/>
                </a:solidFill>
                <a:latin typeface="Roboto Condensed"/>
              </a:rPr>
              <a:t> </a:t>
            </a:r>
            <a:r>
              <a:rPr lang="en-US" sz="4200" dirty="0" err="1">
                <a:solidFill>
                  <a:srgbClr val="233D6B"/>
                </a:solidFill>
                <a:latin typeface="Roboto Condensed"/>
              </a:rPr>
              <a:t>ngây</a:t>
            </a:r>
            <a:r>
              <a:rPr lang="en-US" sz="4200" dirty="0">
                <a:solidFill>
                  <a:srgbClr val="233D6B"/>
                </a:solidFill>
                <a:latin typeface="Roboto Condensed"/>
              </a:rPr>
              <a:t> </a:t>
            </a:r>
            <a:r>
              <a:rPr lang="en-US" sz="4200" dirty="0" err="1">
                <a:solidFill>
                  <a:srgbClr val="233D6B"/>
                </a:solidFill>
                <a:latin typeface="Roboto Condensed"/>
              </a:rPr>
              <a:t>thơ</a:t>
            </a:r>
            <a:r>
              <a:rPr lang="en-US" sz="4200" dirty="0">
                <a:solidFill>
                  <a:srgbClr val="233D6B"/>
                </a:solidFill>
                <a:latin typeface="Roboto Condensed"/>
              </a:rPr>
              <a:t>, </a:t>
            </a:r>
            <a:r>
              <a:rPr lang="en-US" sz="4200" dirty="0" err="1">
                <a:solidFill>
                  <a:srgbClr val="233D6B"/>
                </a:solidFill>
                <a:latin typeface="Roboto Condensed"/>
              </a:rPr>
              <a:t>thuần</a:t>
            </a:r>
            <a:r>
              <a:rPr lang="en-US" sz="4200" dirty="0">
                <a:solidFill>
                  <a:srgbClr val="233D6B"/>
                </a:solidFill>
                <a:latin typeface="Roboto Condensed"/>
              </a:rPr>
              <a:t> </a:t>
            </a:r>
            <a:r>
              <a:rPr lang="en-US" sz="4200" dirty="0" err="1">
                <a:solidFill>
                  <a:srgbClr val="233D6B"/>
                </a:solidFill>
                <a:latin typeface="Roboto Condensed"/>
              </a:rPr>
              <a:t>phác</a:t>
            </a:r>
            <a:r>
              <a:rPr lang="en-US" sz="4200" dirty="0">
                <a:solidFill>
                  <a:srgbClr val="233D6B"/>
                </a:solidFill>
                <a:latin typeface="Roboto Condensed"/>
              </a:rPr>
              <a:t>, </a:t>
            </a:r>
            <a:r>
              <a:rPr lang="en-US" sz="4200" dirty="0" err="1">
                <a:solidFill>
                  <a:srgbClr val="233D6B"/>
                </a:solidFill>
                <a:latin typeface="Roboto Condensed"/>
              </a:rPr>
              <a:t>giàu</a:t>
            </a:r>
            <a:r>
              <a:rPr lang="en-US" sz="4200" dirty="0">
                <a:solidFill>
                  <a:srgbClr val="233D6B"/>
                </a:solidFill>
                <a:latin typeface="Roboto Condensed"/>
              </a:rPr>
              <a:t> </a:t>
            </a:r>
            <a:r>
              <a:rPr lang="en-US" sz="4200" dirty="0" err="1">
                <a:solidFill>
                  <a:srgbClr val="233D6B"/>
                </a:solidFill>
                <a:latin typeface="Roboto Condensed"/>
              </a:rPr>
              <a:t>trí</a:t>
            </a:r>
            <a:r>
              <a:rPr lang="en-US" sz="4200" dirty="0">
                <a:solidFill>
                  <a:srgbClr val="233D6B"/>
                </a:solidFill>
                <a:latin typeface="Roboto Condensed"/>
              </a:rPr>
              <a:t> </a:t>
            </a:r>
            <a:r>
              <a:rPr lang="en-US" sz="4200" dirty="0" err="1">
                <a:solidFill>
                  <a:srgbClr val="233D6B"/>
                </a:solidFill>
                <a:latin typeface="Roboto Condensed"/>
              </a:rPr>
              <a:t>tưởng</a:t>
            </a:r>
            <a:r>
              <a:rPr lang="en-US" sz="4200" dirty="0">
                <a:solidFill>
                  <a:srgbClr val="233D6B"/>
                </a:solidFill>
                <a:latin typeface="Roboto Condensed"/>
              </a:rPr>
              <a:t> </a:t>
            </a:r>
            <a:r>
              <a:rPr lang="en-US" sz="4200" dirty="0" err="1">
                <a:solidFill>
                  <a:srgbClr val="233D6B"/>
                </a:solidFill>
                <a:latin typeface="Roboto Condensed"/>
              </a:rPr>
              <a:t>tượng</a:t>
            </a:r>
            <a:r>
              <a:rPr lang="en-US" sz="4200" dirty="0">
                <a:solidFill>
                  <a:srgbClr val="233D6B"/>
                </a:solidFill>
                <a:latin typeface="Roboto Condensed"/>
              </a:rPr>
              <a:t> </a:t>
            </a:r>
            <a:r>
              <a:rPr lang="en-US" sz="4200" dirty="0" err="1">
                <a:solidFill>
                  <a:srgbClr val="233D6B"/>
                </a:solidFill>
                <a:latin typeface="Roboto Condensed"/>
              </a:rPr>
              <a:t>có</a:t>
            </a:r>
            <a:r>
              <a:rPr lang="en-US" sz="4200" dirty="0">
                <a:solidFill>
                  <a:srgbClr val="233D6B"/>
                </a:solidFill>
                <a:latin typeface="Roboto Condensed"/>
              </a:rPr>
              <a:t> </a:t>
            </a:r>
            <a:r>
              <a:rPr lang="en-US" sz="4200" dirty="0" err="1">
                <a:solidFill>
                  <a:srgbClr val="233D6B"/>
                </a:solidFill>
                <a:latin typeface="Roboto Condensed"/>
              </a:rPr>
              <a:t>ít</a:t>
            </a:r>
            <a:r>
              <a:rPr lang="en-US" sz="4200" dirty="0">
                <a:solidFill>
                  <a:srgbClr val="233D6B"/>
                </a:solidFill>
                <a:latin typeface="Roboto Condensed"/>
              </a:rPr>
              <a:t> </a:t>
            </a:r>
            <a:r>
              <a:rPr lang="en-US" sz="4200" dirty="0" err="1">
                <a:solidFill>
                  <a:srgbClr val="233D6B"/>
                </a:solidFill>
                <a:latin typeface="Roboto Condensed"/>
              </a:rPr>
              <a:t>nhiều</a:t>
            </a:r>
            <a:r>
              <a:rPr lang="en-US" sz="4200" dirty="0">
                <a:solidFill>
                  <a:srgbClr val="233D6B"/>
                </a:solidFill>
                <a:latin typeface="Roboto Condensed"/>
              </a:rPr>
              <a:t> </a:t>
            </a:r>
            <a:r>
              <a:rPr lang="en-US" sz="4200" dirty="0" err="1">
                <a:solidFill>
                  <a:srgbClr val="233D6B"/>
                </a:solidFill>
                <a:latin typeface="Roboto Condensed"/>
              </a:rPr>
              <a:t>khác</a:t>
            </a:r>
            <a:r>
              <a:rPr lang="en-US" sz="4200" dirty="0">
                <a:solidFill>
                  <a:srgbClr val="233D6B"/>
                </a:solidFill>
                <a:latin typeface="Roboto Condensed"/>
              </a:rPr>
              <a:t> </a:t>
            </a:r>
            <a:r>
              <a:rPr lang="en-US" sz="4200" dirty="0" err="1">
                <a:solidFill>
                  <a:srgbClr val="233D6B"/>
                </a:solidFill>
                <a:latin typeface="Roboto Condensed"/>
              </a:rPr>
              <a:t>biệt</a:t>
            </a:r>
            <a:r>
              <a:rPr lang="en-US" sz="4200" dirty="0">
                <a:solidFill>
                  <a:srgbClr val="233D6B"/>
                </a:solidFill>
                <a:latin typeface="Roboto Condensed"/>
              </a:rPr>
              <a:t> </a:t>
            </a:r>
            <a:r>
              <a:rPr lang="en-US" sz="4200" dirty="0" err="1">
                <a:solidFill>
                  <a:srgbClr val="233D6B"/>
                </a:solidFill>
                <a:latin typeface="Roboto Condensed"/>
              </a:rPr>
              <a:t>với</a:t>
            </a:r>
            <a:r>
              <a:rPr lang="en-US" sz="4200" dirty="0">
                <a:solidFill>
                  <a:srgbClr val="233D6B"/>
                </a:solidFill>
                <a:latin typeface="Roboto Condensed"/>
              </a:rPr>
              <a:t> </a:t>
            </a:r>
            <a:r>
              <a:rPr lang="en-US" sz="4200" dirty="0" err="1">
                <a:solidFill>
                  <a:srgbClr val="233D6B"/>
                </a:solidFill>
                <a:latin typeface="Roboto Condensed"/>
              </a:rPr>
              <a:t>người</a:t>
            </a:r>
            <a:r>
              <a:rPr lang="en-US" sz="4200" dirty="0">
                <a:solidFill>
                  <a:srgbClr val="233D6B"/>
                </a:solidFill>
                <a:latin typeface="Roboto Condensed"/>
              </a:rPr>
              <a:t> </a:t>
            </a:r>
            <a:r>
              <a:rPr lang="en-US" sz="4200" dirty="0" err="1">
                <a:solidFill>
                  <a:srgbClr val="233D6B"/>
                </a:solidFill>
                <a:latin typeface="Roboto Condensed"/>
              </a:rPr>
              <a:t>lớn</a:t>
            </a:r>
            <a:r>
              <a:rPr lang="en-US" sz="4200" dirty="0">
                <a:solidFill>
                  <a:srgbClr val="233D6B"/>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3886200" y="1943100"/>
            <a:ext cx="9991827" cy="1962785"/>
          </a:xfrm>
          <a:prstGeom prst="rect">
            <a:avLst/>
          </a:prstGeom>
        </p:spPr>
        <p:txBody>
          <a:bodyPr lIns="0" tIns="0" rIns="0" bIns="0" rtlCol="0" anchor="t">
            <a:spAutoFit/>
          </a:bodyPr>
          <a:lstStyle/>
          <a:p>
            <a:pPr algn="ctr">
              <a:lnSpc>
                <a:spcPts val="7840"/>
              </a:lnSpc>
              <a:spcBef>
                <a:spcPct val="0"/>
              </a:spcBef>
            </a:pPr>
            <a:r>
              <a:rPr lang="en-US" sz="5600" spc="35" dirty="0">
                <a:solidFill>
                  <a:srgbClr val="000000"/>
                </a:solidFill>
                <a:latin typeface="Roboto Condensed"/>
              </a:rPr>
              <a:t>Thông </a:t>
            </a:r>
            <a:r>
              <a:rPr lang="en-US" sz="5600" spc="35" dirty="0" err="1">
                <a:solidFill>
                  <a:srgbClr val="000000"/>
                </a:solidFill>
                <a:latin typeface="Roboto Condensed"/>
              </a:rPr>
              <a:t>điệp</a:t>
            </a:r>
            <a:r>
              <a:rPr lang="en-US" sz="5600" spc="35" dirty="0">
                <a:solidFill>
                  <a:srgbClr val="000000"/>
                </a:solidFill>
                <a:latin typeface="Roboto Condensed"/>
              </a:rPr>
              <a:t> ý </a:t>
            </a:r>
            <a:r>
              <a:rPr lang="en-US" sz="5600" spc="35" dirty="0" err="1">
                <a:solidFill>
                  <a:srgbClr val="000000"/>
                </a:solidFill>
                <a:latin typeface="Roboto Condensed"/>
              </a:rPr>
              <a:t>nghĩa</a:t>
            </a:r>
            <a:r>
              <a:rPr lang="en-US" sz="5600" spc="35" dirty="0">
                <a:solidFill>
                  <a:srgbClr val="000000"/>
                </a:solidFill>
                <a:latin typeface="Roboto Condensed"/>
              </a:rPr>
              <a:t> </a:t>
            </a:r>
            <a:r>
              <a:rPr lang="en-US" sz="5600" spc="35" dirty="0" err="1">
                <a:solidFill>
                  <a:srgbClr val="000000"/>
                </a:solidFill>
                <a:latin typeface="Roboto Condensed"/>
              </a:rPr>
              <a:t>nhất</a:t>
            </a:r>
            <a:r>
              <a:rPr lang="en-US" sz="5600" spc="35" dirty="0">
                <a:solidFill>
                  <a:srgbClr val="000000"/>
                </a:solidFill>
                <a:latin typeface="Roboto Condensed"/>
              </a:rPr>
              <a:t> </a:t>
            </a:r>
            <a:r>
              <a:rPr lang="en-US" sz="5600" spc="35" dirty="0" err="1">
                <a:solidFill>
                  <a:srgbClr val="000000"/>
                </a:solidFill>
                <a:latin typeface="Roboto Condensed"/>
              </a:rPr>
              <a:t>em</a:t>
            </a:r>
            <a:r>
              <a:rPr lang="en-US" sz="5600" spc="35" dirty="0">
                <a:solidFill>
                  <a:srgbClr val="000000"/>
                </a:solidFill>
                <a:latin typeface="Roboto Condensed"/>
              </a:rPr>
              <a:t> </a:t>
            </a:r>
            <a:r>
              <a:rPr lang="en-US" sz="5600" spc="35" dirty="0" err="1">
                <a:solidFill>
                  <a:srgbClr val="000000"/>
                </a:solidFill>
                <a:latin typeface="Roboto Condensed"/>
              </a:rPr>
              <a:t>rút</a:t>
            </a:r>
            <a:r>
              <a:rPr lang="en-US" sz="5600" spc="35" dirty="0">
                <a:solidFill>
                  <a:srgbClr val="000000"/>
                </a:solidFill>
                <a:latin typeface="Roboto Condensed"/>
              </a:rPr>
              <a:t> </a:t>
            </a:r>
            <a:r>
              <a:rPr lang="en-US" sz="5600" spc="35" dirty="0" err="1">
                <a:solidFill>
                  <a:srgbClr val="000000"/>
                </a:solidFill>
                <a:latin typeface="Roboto Condensed"/>
              </a:rPr>
              <a:t>ra</a:t>
            </a:r>
            <a:r>
              <a:rPr lang="en-US" sz="5600" spc="35" dirty="0">
                <a:solidFill>
                  <a:srgbClr val="000000"/>
                </a:solidFill>
                <a:latin typeface="Roboto Condensed"/>
              </a:rPr>
              <a:t> </a:t>
            </a:r>
            <a:r>
              <a:rPr lang="en-US" sz="5600" spc="35" dirty="0" err="1">
                <a:solidFill>
                  <a:srgbClr val="000000"/>
                </a:solidFill>
                <a:latin typeface="Roboto Condensed"/>
              </a:rPr>
              <a:t>từ</a:t>
            </a:r>
            <a:r>
              <a:rPr lang="en-US" sz="5600" spc="35" dirty="0">
                <a:solidFill>
                  <a:srgbClr val="000000"/>
                </a:solidFill>
                <a:latin typeface="Roboto Condensed"/>
              </a:rPr>
              <a:t> </a:t>
            </a:r>
            <a:r>
              <a:rPr lang="en-US" sz="5600" spc="35" dirty="0" err="1">
                <a:solidFill>
                  <a:srgbClr val="000000"/>
                </a:solidFill>
                <a:latin typeface="Roboto Condensed"/>
              </a:rPr>
              <a:t>văn</a:t>
            </a:r>
            <a:r>
              <a:rPr lang="en-US" sz="5600" spc="35" dirty="0">
                <a:solidFill>
                  <a:srgbClr val="000000"/>
                </a:solidFill>
                <a:latin typeface="Roboto Condensed"/>
              </a:rPr>
              <a:t> </a:t>
            </a:r>
            <a:r>
              <a:rPr lang="en-US" sz="5600" spc="35" dirty="0" err="1">
                <a:solidFill>
                  <a:srgbClr val="000000"/>
                </a:solidFill>
                <a:latin typeface="Roboto Condensed"/>
              </a:rPr>
              <a:t>bản</a:t>
            </a:r>
            <a:r>
              <a:rPr lang="en-US" sz="5600" spc="35" dirty="0">
                <a:solidFill>
                  <a:srgbClr val="000000"/>
                </a:solidFill>
                <a:latin typeface="Roboto Condensed"/>
              </a:rPr>
              <a:t> </a:t>
            </a:r>
            <a:r>
              <a:rPr lang="en-US" sz="5600" spc="35" dirty="0">
                <a:solidFill>
                  <a:srgbClr val="000000"/>
                </a:solidFill>
                <a:latin typeface="Roboto Condensed Italics"/>
              </a:rPr>
              <a:t>Trong </a:t>
            </a:r>
            <a:r>
              <a:rPr lang="en-US" sz="5600" spc="35" dirty="0" err="1">
                <a:solidFill>
                  <a:srgbClr val="000000"/>
                </a:solidFill>
                <a:latin typeface="Roboto Condensed Italics"/>
              </a:rPr>
              <a:t>mắt</a:t>
            </a:r>
            <a:r>
              <a:rPr lang="en-US" sz="5600" spc="35" dirty="0">
                <a:solidFill>
                  <a:srgbClr val="000000"/>
                </a:solidFill>
                <a:latin typeface="Roboto Condensed Italics"/>
              </a:rPr>
              <a:t> </a:t>
            </a:r>
            <a:r>
              <a:rPr lang="en-US" sz="5600" spc="35" dirty="0" err="1">
                <a:solidFill>
                  <a:srgbClr val="000000"/>
                </a:solidFill>
                <a:latin typeface="Roboto Condensed Italics"/>
              </a:rPr>
              <a:t>trẻ</a:t>
            </a:r>
            <a:r>
              <a:rPr lang="en-US" sz="5600" spc="35" dirty="0">
                <a:solidFill>
                  <a:srgbClr val="000000"/>
                </a:solidFill>
                <a:latin typeface="Roboto Condensed"/>
              </a:rPr>
              <a:t> </a:t>
            </a:r>
            <a:r>
              <a:rPr lang="en-US" sz="5600" spc="35" dirty="0" err="1">
                <a:solidFill>
                  <a:srgbClr val="000000"/>
                </a:solidFill>
                <a:latin typeface="Roboto Condensed"/>
              </a:rPr>
              <a:t>là</a:t>
            </a:r>
            <a:r>
              <a:rPr lang="en-US" sz="5600" spc="35" dirty="0">
                <a:solidFill>
                  <a:srgbClr val="000000"/>
                </a:solidFill>
                <a:latin typeface="Roboto Condensed"/>
              </a:rPr>
              <a:t> </a:t>
            </a:r>
            <a:r>
              <a:rPr lang="en-US" sz="5600" spc="35" dirty="0" err="1">
                <a:solidFill>
                  <a:srgbClr val="000000"/>
                </a:solidFill>
                <a:latin typeface="Roboto Condensed"/>
              </a:rPr>
              <a:t>gì</a:t>
            </a:r>
            <a:r>
              <a:rPr lang="en-US" sz="5600" spc="35" dirty="0">
                <a:solidFill>
                  <a:srgbClr val="000000"/>
                </a:solidFill>
                <a:latin typeface="Roboto Condensed"/>
              </a:rPr>
              <a:t>?</a:t>
            </a: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49" r="-6250"/>
            </a:stretch>
          </a:blipFill>
        </p:spPr>
        <p:txBody>
          <a:bodyPr/>
          <a:lstStyle/>
          <a:p>
            <a:endParaRPr lang="en-US"/>
          </a:p>
        </p:txBody>
      </p:sp>
      <p:sp>
        <p:nvSpPr>
          <p:cNvPr id="7" name="TextBox 7"/>
          <p:cNvSpPr txBox="1"/>
          <p:nvPr/>
        </p:nvSpPr>
        <p:spPr>
          <a:xfrm>
            <a:off x="1021826" y="1792435"/>
            <a:ext cx="14031244" cy="816577"/>
          </a:xfrm>
          <a:prstGeom prst="rect">
            <a:avLst/>
          </a:prstGeom>
        </p:spPr>
        <p:txBody>
          <a:bodyPr lIns="0" tIns="0" rIns="0" bIns="0" rtlCol="0" anchor="t">
            <a:spAutoFit/>
          </a:bodyPr>
          <a:lstStyle/>
          <a:p>
            <a:pPr algn="l">
              <a:lnSpc>
                <a:spcPts val="6439"/>
              </a:lnSpc>
            </a:pPr>
            <a:r>
              <a:rPr lang="en-US" sz="4598">
                <a:solidFill>
                  <a:srgbClr val="764B36"/>
                </a:solidFill>
                <a:latin typeface="#9Slide05 Aphrodite Pro"/>
              </a:rPr>
              <a:t>g. Chia sẻ bài học về cách nghĩ và ứng xử của cá nhân</a:t>
            </a:r>
          </a:p>
        </p:txBody>
      </p:sp>
      <p:sp>
        <p:nvSpPr>
          <p:cNvPr id="8" name="Freeform 8"/>
          <p:cNvSpPr/>
          <p:nvPr/>
        </p:nvSpPr>
        <p:spPr>
          <a:xfrm rot="-4768867">
            <a:off x="15076547" y="-1484822"/>
            <a:ext cx="2846158" cy="4141235"/>
          </a:xfrm>
          <a:custGeom>
            <a:avLst/>
            <a:gdLst/>
            <a:ahLst/>
            <a:cxnLst/>
            <a:rect l="l" t="t" r="r" b="b"/>
            <a:pathLst>
              <a:path w="2846158" h="4141235">
                <a:moveTo>
                  <a:pt x="0" y="0"/>
                </a:moveTo>
                <a:lnTo>
                  <a:pt x="2846158" y="0"/>
                </a:lnTo>
                <a:lnTo>
                  <a:pt x="2846158" y="4141235"/>
                </a:lnTo>
                <a:lnTo>
                  <a:pt x="0" y="4141235"/>
                </a:lnTo>
                <a:lnTo>
                  <a:pt x="0" y="0"/>
                </a:lnTo>
                <a:close/>
              </a:path>
            </a:pathLst>
          </a:custGeom>
          <a:blipFill>
            <a:blip r:embed="rId3">
              <a:extLst>
                <a:ext uri="{96DAC541-7B7A-43D3-8B79-37D633B846F1}">
                  <asvg:svgBlip xmlns:asvg="http://schemas.microsoft.com/office/drawing/2016/SVG/main" r:embed="rId4"/>
                </a:ext>
              </a:extLst>
            </a:blip>
            <a:stretch>
              <a:fillRect b="-447"/>
            </a:stretch>
          </a:blipFill>
        </p:spPr>
        <p:txBody>
          <a:bodyPr/>
          <a:lstStyle/>
          <a:p>
            <a:endParaRPr lang="en-US"/>
          </a:p>
        </p:txBody>
      </p:sp>
      <p:grpSp>
        <p:nvGrpSpPr>
          <p:cNvPr id="9" name="Group 9"/>
          <p:cNvGrpSpPr/>
          <p:nvPr/>
        </p:nvGrpSpPr>
        <p:grpSpPr>
          <a:xfrm>
            <a:off x="2129498" y="3361487"/>
            <a:ext cx="14010045" cy="1666324"/>
            <a:chOff x="0" y="0"/>
            <a:chExt cx="18680060" cy="2221765"/>
          </a:xfrm>
        </p:grpSpPr>
        <p:sp>
          <p:nvSpPr>
            <p:cNvPr id="10" name="Freeform 10"/>
            <p:cNvSpPr/>
            <p:nvPr/>
          </p:nvSpPr>
          <p:spPr>
            <a:xfrm>
              <a:off x="28014" y="16891"/>
              <a:ext cx="18624014" cy="2187956"/>
            </a:xfrm>
            <a:custGeom>
              <a:avLst/>
              <a:gdLst/>
              <a:ahLst/>
              <a:cxnLst/>
              <a:rect l="l" t="t" r="r" b="b"/>
              <a:pathLst>
                <a:path w="18624014" h="2187956">
                  <a:moveTo>
                    <a:pt x="0" y="364744"/>
                  </a:moveTo>
                  <a:cubicBezTo>
                    <a:pt x="0" y="163322"/>
                    <a:pt x="274238" y="0"/>
                    <a:pt x="612298" y="0"/>
                  </a:cubicBezTo>
                  <a:lnTo>
                    <a:pt x="18011714" y="0"/>
                  </a:lnTo>
                  <a:cubicBezTo>
                    <a:pt x="18349774" y="0"/>
                    <a:pt x="18624013" y="163322"/>
                    <a:pt x="18624013" y="364617"/>
                  </a:cubicBezTo>
                  <a:lnTo>
                    <a:pt x="18624013" y="1823339"/>
                  </a:lnTo>
                  <a:cubicBezTo>
                    <a:pt x="18624013" y="2024761"/>
                    <a:pt x="18349774" y="2187956"/>
                    <a:pt x="18011714" y="2187956"/>
                  </a:cubicBezTo>
                  <a:lnTo>
                    <a:pt x="612298" y="2187956"/>
                  </a:lnTo>
                  <a:cubicBezTo>
                    <a:pt x="274238" y="2187956"/>
                    <a:pt x="0" y="2024634"/>
                    <a:pt x="0" y="1823339"/>
                  </a:cubicBezTo>
                  <a:close/>
                </a:path>
              </a:pathLst>
            </a:custGeom>
            <a:solidFill>
              <a:srgbClr val="BDA589"/>
            </a:solidFill>
          </p:spPr>
          <p:txBody>
            <a:bodyPr/>
            <a:lstStyle/>
            <a:p>
              <a:endParaRPr lang="en-US"/>
            </a:p>
          </p:txBody>
        </p:sp>
        <p:sp>
          <p:nvSpPr>
            <p:cNvPr id="11" name="Freeform 11"/>
            <p:cNvSpPr/>
            <p:nvPr/>
          </p:nvSpPr>
          <p:spPr>
            <a:xfrm>
              <a:off x="0" y="0"/>
              <a:ext cx="18680041" cy="2221865"/>
            </a:xfrm>
            <a:custGeom>
              <a:avLst/>
              <a:gdLst/>
              <a:ahLst/>
              <a:cxnLst/>
              <a:rect l="l" t="t" r="r" b="b"/>
              <a:pathLst>
                <a:path w="18680041" h="2221865">
                  <a:moveTo>
                    <a:pt x="0" y="381635"/>
                  </a:moveTo>
                  <a:cubicBezTo>
                    <a:pt x="0" y="170688"/>
                    <a:pt x="287087" y="0"/>
                    <a:pt x="640312" y="0"/>
                  </a:cubicBezTo>
                  <a:lnTo>
                    <a:pt x="18039728" y="0"/>
                  </a:lnTo>
                  <a:lnTo>
                    <a:pt x="18039728" y="16891"/>
                  </a:lnTo>
                  <a:lnTo>
                    <a:pt x="18039728" y="0"/>
                  </a:lnTo>
                  <a:cubicBezTo>
                    <a:pt x="18393164" y="0"/>
                    <a:pt x="18680041" y="170688"/>
                    <a:pt x="18680041" y="381635"/>
                  </a:cubicBezTo>
                  <a:lnTo>
                    <a:pt x="18652027" y="381635"/>
                  </a:lnTo>
                  <a:lnTo>
                    <a:pt x="18680041" y="381635"/>
                  </a:lnTo>
                  <a:lnTo>
                    <a:pt x="18680041" y="1840230"/>
                  </a:lnTo>
                  <a:lnTo>
                    <a:pt x="18652027" y="1840230"/>
                  </a:lnTo>
                  <a:lnTo>
                    <a:pt x="18680041" y="1840230"/>
                  </a:lnTo>
                  <a:cubicBezTo>
                    <a:pt x="18680041" y="2051177"/>
                    <a:pt x="18392955" y="2221865"/>
                    <a:pt x="18039728" y="2221865"/>
                  </a:cubicBezTo>
                  <a:lnTo>
                    <a:pt x="18039728" y="2204974"/>
                  </a:lnTo>
                  <a:lnTo>
                    <a:pt x="18039728" y="2221865"/>
                  </a:lnTo>
                  <a:lnTo>
                    <a:pt x="640312" y="2221865"/>
                  </a:lnTo>
                  <a:lnTo>
                    <a:pt x="640312" y="2204974"/>
                  </a:lnTo>
                  <a:lnTo>
                    <a:pt x="640312" y="2221865"/>
                  </a:lnTo>
                  <a:cubicBezTo>
                    <a:pt x="287087" y="2221738"/>
                    <a:pt x="0" y="2051177"/>
                    <a:pt x="0" y="1840230"/>
                  </a:cubicBezTo>
                  <a:lnTo>
                    <a:pt x="0" y="381635"/>
                  </a:lnTo>
                  <a:lnTo>
                    <a:pt x="28014" y="381635"/>
                  </a:lnTo>
                  <a:lnTo>
                    <a:pt x="0" y="381635"/>
                  </a:lnTo>
                  <a:moveTo>
                    <a:pt x="56238" y="381635"/>
                  </a:moveTo>
                  <a:lnTo>
                    <a:pt x="56238" y="1840230"/>
                  </a:lnTo>
                  <a:lnTo>
                    <a:pt x="28014" y="1840230"/>
                  </a:lnTo>
                  <a:lnTo>
                    <a:pt x="56238" y="1840230"/>
                  </a:lnTo>
                  <a:cubicBezTo>
                    <a:pt x="56238" y="2032127"/>
                    <a:pt x="317418" y="2187956"/>
                    <a:pt x="640522" y="2187956"/>
                  </a:cubicBezTo>
                  <a:lnTo>
                    <a:pt x="18039728" y="2187956"/>
                  </a:lnTo>
                  <a:cubicBezTo>
                    <a:pt x="18362623" y="2187956"/>
                    <a:pt x="18624014" y="2032127"/>
                    <a:pt x="18624014" y="1840230"/>
                  </a:cubicBezTo>
                  <a:lnTo>
                    <a:pt x="18624014" y="381635"/>
                  </a:lnTo>
                  <a:cubicBezTo>
                    <a:pt x="18624014" y="189738"/>
                    <a:pt x="18362834" y="33909"/>
                    <a:pt x="18039728" y="33909"/>
                  </a:cubicBezTo>
                  <a:lnTo>
                    <a:pt x="640312" y="33909"/>
                  </a:lnTo>
                  <a:lnTo>
                    <a:pt x="640312" y="16891"/>
                  </a:lnTo>
                  <a:lnTo>
                    <a:pt x="640312" y="33909"/>
                  </a:lnTo>
                  <a:cubicBezTo>
                    <a:pt x="317418" y="33909"/>
                    <a:pt x="56238" y="189738"/>
                    <a:pt x="56238" y="381635"/>
                  </a:cubicBezTo>
                  <a:close/>
                </a:path>
              </a:pathLst>
            </a:custGeom>
            <a:solidFill>
              <a:srgbClr val="FFFFFF"/>
            </a:solidFill>
          </p:spPr>
          <p:txBody>
            <a:bodyPr/>
            <a:lstStyle/>
            <a:p>
              <a:endParaRPr lang="en-US"/>
            </a:p>
          </p:txBody>
        </p:sp>
      </p:grpSp>
      <p:sp>
        <p:nvSpPr>
          <p:cNvPr id="12" name="TextBox 12"/>
          <p:cNvSpPr txBox="1"/>
          <p:nvPr/>
        </p:nvSpPr>
        <p:spPr>
          <a:xfrm>
            <a:off x="2694388" y="3454874"/>
            <a:ext cx="12358682" cy="1393825"/>
          </a:xfrm>
          <a:prstGeom prst="rect">
            <a:avLst/>
          </a:prstGeom>
        </p:spPr>
        <p:txBody>
          <a:bodyPr lIns="0" tIns="0" rIns="0" bIns="0" rtlCol="0" anchor="t">
            <a:spAutoFit/>
          </a:bodyPr>
          <a:lstStyle/>
          <a:p>
            <a:pPr algn="just">
              <a:lnSpc>
                <a:spcPts val="5600"/>
              </a:lnSpc>
            </a:pPr>
            <a:r>
              <a:rPr lang="en-US" sz="4000" dirty="0" err="1">
                <a:solidFill>
                  <a:srgbClr val="FFFFFF"/>
                </a:solidFill>
                <a:latin typeface="Roboto Condensed"/>
              </a:rPr>
              <a:t>Trẻ</a:t>
            </a:r>
            <a:r>
              <a:rPr lang="en-US" sz="4000" dirty="0">
                <a:solidFill>
                  <a:srgbClr val="FFFFFF"/>
                </a:solidFill>
                <a:latin typeface="Roboto Condensed"/>
              </a:rPr>
              <a:t> </a:t>
            </a:r>
            <a:r>
              <a:rPr lang="en-US" sz="4000" dirty="0" err="1">
                <a:solidFill>
                  <a:srgbClr val="FFFFFF"/>
                </a:solidFill>
                <a:latin typeface="Roboto Condensed"/>
              </a:rPr>
              <a:t>em</a:t>
            </a:r>
            <a:r>
              <a:rPr lang="en-US" sz="4000" dirty="0">
                <a:solidFill>
                  <a:srgbClr val="FFFFFF"/>
                </a:solidFill>
                <a:latin typeface="Roboto Condensed"/>
              </a:rPr>
              <a:t> </a:t>
            </a:r>
            <a:r>
              <a:rPr lang="en-US" sz="4000" dirty="0" err="1">
                <a:solidFill>
                  <a:srgbClr val="FFFFFF"/>
                </a:solidFill>
                <a:latin typeface="Roboto Condensed"/>
              </a:rPr>
              <a:t>rất</a:t>
            </a:r>
            <a:r>
              <a:rPr lang="en-US" sz="4000" dirty="0">
                <a:solidFill>
                  <a:srgbClr val="FFFFFF"/>
                </a:solidFill>
                <a:latin typeface="Roboto Condensed"/>
              </a:rPr>
              <a:t> </a:t>
            </a:r>
            <a:r>
              <a:rPr lang="en-US" sz="4000" dirty="0" err="1">
                <a:solidFill>
                  <a:srgbClr val="FFFFFF"/>
                </a:solidFill>
                <a:latin typeface="Roboto Condensed"/>
              </a:rPr>
              <a:t>cần</a:t>
            </a:r>
            <a:r>
              <a:rPr lang="en-US" sz="4000" dirty="0">
                <a:solidFill>
                  <a:srgbClr val="FFFFFF"/>
                </a:solidFill>
                <a:latin typeface="Roboto Condensed"/>
              </a:rPr>
              <a:t> </a:t>
            </a:r>
            <a:r>
              <a:rPr lang="en-US" sz="4000" dirty="0" err="1">
                <a:solidFill>
                  <a:srgbClr val="FFFFFF"/>
                </a:solidFill>
                <a:latin typeface="Roboto Condensed"/>
              </a:rPr>
              <a:t>sự</a:t>
            </a:r>
            <a:r>
              <a:rPr lang="en-US" sz="4000" dirty="0">
                <a:solidFill>
                  <a:srgbClr val="FFFFFF"/>
                </a:solidFill>
                <a:latin typeface="Roboto Condensed"/>
              </a:rPr>
              <a:t> </a:t>
            </a:r>
            <a:r>
              <a:rPr lang="en-US" sz="4000" dirty="0" err="1">
                <a:solidFill>
                  <a:srgbClr val="FFFFFF"/>
                </a:solidFill>
                <a:latin typeface="Roboto Condensed"/>
              </a:rPr>
              <a:t>động</a:t>
            </a:r>
            <a:r>
              <a:rPr lang="en-US" sz="4000" dirty="0">
                <a:solidFill>
                  <a:srgbClr val="FFFFFF"/>
                </a:solidFill>
                <a:latin typeface="Roboto Condensed"/>
              </a:rPr>
              <a:t> </a:t>
            </a:r>
            <a:r>
              <a:rPr lang="en-US" sz="4000" dirty="0" err="1">
                <a:solidFill>
                  <a:srgbClr val="FFFFFF"/>
                </a:solidFill>
                <a:latin typeface="Roboto Condensed"/>
              </a:rPr>
              <a:t>viên</a:t>
            </a:r>
            <a:r>
              <a:rPr lang="en-US" sz="4000" dirty="0">
                <a:solidFill>
                  <a:srgbClr val="FFFFFF"/>
                </a:solidFill>
                <a:latin typeface="Roboto Condensed"/>
              </a:rPr>
              <a:t>, </a:t>
            </a:r>
            <a:r>
              <a:rPr lang="en-US" sz="4000" dirty="0" err="1">
                <a:solidFill>
                  <a:srgbClr val="FFFFFF"/>
                </a:solidFill>
                <a:latin typeface="Roboto Condensed"/>
              </a:rPr>
              <a:t>khuyến</a:t>
            </a:r>
            <a:r>
              <a:rPr lang="en-US" sz="4000" dirty="0">
                <a:solidFill>
                  <a:srgbClr val="FFFFFF"/>
                </a:solidFill>
                <a:latin typeface="Roboto Condensed"/>
              </a:rPr>
              <a:t> </a:t>
            </a:r>
            <a:r>
              <a:rPr lang="en-US" sz="4000" dirty="0" err="1">
                <a:solidFill>
                  <a:srgbClr val="FFFFFF"/>
                </a:solidFill>
                <a:latin typeface="Roboto Condensed"/>
              </a:rPr>
              <a:t>khích</a:t>
            </a:r>
            <a:r>
              <a:rPr lang="en-US" sz="4000" dirty="0">
                <a:solidFill>
                  <a:srgbClr val="FFFFFF"/>
                </a:solidFill>
                <a:latin typeface="Roboto Condensed"/>
              </a:rPr>
              <a:t> </a:t>
            </a:r>
            <a:r>
              <a:rPr lang="en-US" sz="4000" dirty="0" err="1">
                <a:solidFill>
                  <a:srgbClr val="FFFFFF"/>
                </a:solidFill>
                <a:latin typeface="Roboto Condensed"/>
              </a:rPr>
              <a:t>của</a:t>
            </a:r>
            <a:r>
              <a:rPr lang="en-US" sz="4000" dirty="0">
                <a:solidFill>
                  <a:srgbClr val="FFFFFF"/>
                </a:solidFill>
                <a:latin typeface="Roboto Condensed"/>
              </a:rPr>
              <a:t> </a:t>
            </a:r>
            <a:r>
              <a:rPr lang="en-US" sz="4000" dirty="0" err="1">
                <a:solidFill>
                  <a:srgbClr val="FFFFFF"/>
                </a:solidFill>
                <a:latin typeface="Roboto Condensed"/>
              </a:rPr>
              <a:t>người</a:t>
            </a:r>
            <a:r>
              <a:rPr lang="en-US" sz="4000" dirty="0">
                <a:solidFill>
                  <a:srgbClr val="FFFFFF"/>
                </a:solidFill>
                <a:latin typeface="Roboto Condensed"/>
              </a:rPr>
              <a:t> </a:t>
            </a:r>
            <a:r>
              <a:rPr lang="en-US" sz="4000" dirty="0" err="1">
                <a:solidFill>
                  <a:srgbClr val="FFFFFF"/>
                </a:solidFill>
                <a:latin typeface="Roboto Condensed"/>
              </a:rPr>
              <a:t>lớn</a:t>
            </a:r>
            <a:r>
              <a:rPr lang="en-US" sz="4000" dirty="0">
                <a:solidFill>
                  <a:srgbClr val="FFFFFF"/>
                </a:solidFill>
                <a:latin typeface="Roboto Condensed"/>
              </a:rPr>
              <a:t> </a:t>
            </a:r>
            <a:r>
              <a:rPr lang="en-US" sz="4000" dirty="0" err="1">
                <a:solidFill>
                  <a:srgbClr val="FFFFFF"/>
                </a:solidFill>
                <a:latin typeface="Roboto Condensed"/>
              </a:rPr>
              <a:t>đối</a:t>
            </a:r>
            <a:r>
              <a:rPr lang="en-US" sz="4000" dirty="0">
                <a:solidFill>
                  <a:srgbClr val="FFFFFF"/>
                </a:solidFill>
                <a:latin typeface="Roboto Condensed"/>
              </a:rPr>
              <a:t> </a:t>
            </a:r>
            <a:r>
              <a:rPr lang="en-US" sz="4000" dirty="0" err="1">
                <a:solidFill>
                  <a:srgbClr val="FFFFFF"/>
                </a:solidFill>
                <a:latin typeface="Roboto Condensed"/>
              </a:rPr>
              <a:t>với</a:t>
            </a:r>
            <a:r>
              <a:rPr lang="en-US" sz="4000" dirty="0">
                <a:solidFill>
                  <a:srgbClr val="FFFFFF"/>
                </a:solidFill>
                <a:latin typeface="Roboto Condensed"/>
              </a:rPr>
              <a:t> </a:t>
            </a:r>
            <a:r>
              <a:rPr lang="en-US" sz="4000" dirty="0" err="1">
                <a:solidFill>
                  <a:srgbClr val="FFFFFF"/>
                </a:solidFill>
                <a:latin typeface="Roboto Condensed"/>
              </a:rPr>
              <a:t>những</a:t>
            </a:r>
            <a:r>
              <a:rPr lang="en-US" sz="4000" dirty="0">
                <a:solidFill>
                  <a:srgbClr val="FFFFFF"/>
                </a:solidFill>
                <a:latin typeface="Roboto Condensed"/>
              </a:rPr>
              <a:t> </a:t>
            </a:r>
            <a:r>
              <a:rPr lang="en-US" sz="4000" dirty="0" err="1">
                <a:solidFill>
                  <a:srgbClr val="FFFFFF"/>
                </a:solidFill>
                <a:latin typeface="Roboto Condensed"/>
              </a:rPr>
              <a:t>nguyện</a:t>
            </a:r>
            <a:r>
              <a:rPr lang="en-US" sz="4000" dirty="0">
                <a:solidFill>
                  <a:srgbClr val="FFFFFF"/>
                </a:solidFill>
                <a:latin typeface="Roboto Condensed"/>
              </a:rPr>
              <a:t> </a:t>
            </a:r>
            <a:r>
              <a:rPr lang="en-US" sz="4000" dirty="0" err="1">
                <a:solidFill>
                  <a:srgbClr val="FFFFFF"/>
                </a:solidFill>
                <a:latin typeface="Roboto Condensed"/>
              </a:rPr>
              <a:t>vọng</a:t>
            </a:r>
            <a:r>
              <a:rPr lang="en-US" sz="4000" dirty="0">
                <a:solidFill>
                  <a:srgbClr val="FFFFFF"/>
                </a:solidFill>
                <a:latin typeface="Roboto Condensed"/>
              </a:rPr>
              <a:t>, </a:t>
            </a:r>
            <a:r>
              <a:rPr lang="en-US" sz="4000" dirty="0" err="1">
                <a:solidFill>
                  <a:srgbClr val="FFFFFF"/>
                </a:solidFill>
                <a:latin typeface="Roboto Condensed"/>
              </a:rPr>
              <a:t>suy</a:t>
            </a:r>
            <a:r>
              <a:rPr lang="en-US" sz="4000" dirty="0">
                <a:solidFill>
                  <a:srgbClr val="FFFFFF"/>
                </a:solidFill>
                <a:latin typeface="Roboto Condensed"/>
              </a:rPr>
              <a:t> </a:t>
            </a:r>
            <a:r>
              <a:rPr lang="en-US" sz="4000" dirty="0" err="1">
                <a:solidFill>
                  <a:srgbClr val="FFFFFF"/>
                </a:solidFill>
                <a:latin typeface="Roboto Condensed"/>
              </a:rPr>
              <a:t>nghĩ</a:t>
            </a:r>
            <a:r>
              <a:rPr lang="en-US" sz="4000" dirty="0">
                <a:solidFill>
                  <a:srgbClr val="FFFFFF"/>
                </a:solidFill>
                <a:latin typeface="Roboto Condensed"/>
              </a:rPr>
              <a:t> </a:t>
            </a:r>
            <a:r>
              <a:rPr lang="en-US" sz="4000" dirty="0" err="1">
                <a:solidFill>
                  <a:srgbClr val="FFFFFF"/>
                </a:solidFill>
                <a:latin typeface="Roboto Condensed"/>
              </a:rPr>
              <a:t>của</a:t>
            </a:r>
            <a:r>
              <a:rPr lang="en-US" sz="4000" dirty="0">
                <a:solidFill>
                  <a:srgbClr val="FFFFFF"/>
                </a:solidFill>
                <a:latin typeface="Roboto Condensed"/>
              </a:rPr>
              <a:t> </a:t>
            </a:r>
            <a:r>
              <a:rPr lang="en-US" sz="4000" dirty="0" err="1">
                <a:solidFill>
                  <a:srgbClr val="FFFFFF"/>
                </a:solidFill>
                <a:latin typeface="Roboto Condensed"/>
              </a:rPr>
              <a:t>mình</a:t>
            </a:r>
            <a:r>
              <a:rPr lang="en-US" sz="4000" dirty="0">
                <a:solidFill>
                  <a:srgbClr val="FFFFFF"/>
                </a:solidFill>
                <a:latin typeface="Roboto Condensed"/>
              </a:rPr>
              <a:t>.</a:t>
            </a:r>
          </a:p>
        </p:txBody>
      </p:sp>
      <p:grpSp>
        <p:nvGrpSpPr>
          <p:cNvPr id="13" name="Group 13"/>
          <p:cNvGrpSpPr/>
          <p:nvPr/>
        </p:nvGrpSpPr>
        <p:grpSpPr>
          <a:xfrm>
            <a:off x="2129498" y="5247758"/>
            <a:ext cx="14010045" cy="1666324"/>
            <a:chOff x="0" y="0"/>
            <a:chExt cx="18680060" cy="2221765"/>
          </a:xfrm>
        </p:grpSpPr>
        <p:sp>
          <p:nvSpPr>
            <p:cNvPr id="14" name="Freeform 14"/>
            <p:cNvSpPr/>
            <p:nvPr/>
          </p:nvSpPr>
          <p:spPr>
            <a:xfrm>
              <a:off x="28014" y="16891"/>
              <a:ext cx="18624014" cy="2187956"/>
            </a:xfrm>
            <a:custGeom>
              <a:avLst/>
              <a:gdLst/>
              <a:ahLst/>
              <a:cxnLst/>
              <a:rect l="l" t="t" r="r" b="b"/>
              <a:pathLst>
                <a:path w="18624014" h="2187956">
                  <a:moveTo>
                    <a:pt x="0" y="364744"/>
                  </a:moveTo>
                  <a:cubicBezTo>
                    <a:pt x="0" y="163322"/>
                    <a:pt x="274238" y="0"/>
                    <a:pt x="612298" y="0"/>
                  </a:cubicBezTo>
                  <a:lnTo>
                    <a:pt x="18011714" y="0"/>
                  </a:lnTo>
                  <a:cubicBezTo>
                    <a:pt x="18349774" y="0"/>
                    <a:pt x="18624013" y="163322"/>
                    <a:pt x="18624013" y="364617"/>
                  </a:cubicBezTo>
                  <a:lnTo>
                    <a:pt x="18624013" y="1823339"/>
                  </a:lnTo>
                  <a:cubicBezTo>
                    <a:pt x="18624013" y="2024761"/>
                    <a:pt x="18349774" y="2187956"/>
                    <a:pt x="18011714" y="2187956"/>
                  </a:cubicBezTo>
                  <a:lnTo>
                    <a:pt x="612298" y="2187956"/>
                  </a:lnTo>
                  <a:cubicBezTo>
                    <a:pt x="274238" y="2187956"/>
                    <a:pt x="0" y="2024634"/>
                    <a:pt x="0" y="1823339"/>
                  </a:cubicBezTo>
                  <a:close/>
                </a:path>
              </a:pathLst>
            </a:custGeom>
            <a:solidFill>
              <a:srgbClr val="A19574"/>
            </a:solidFill>
          </p:spPr>
          <p:txBody>
            <a:bodyPr/>
            <a:lstStyle/>
            <a:p>
              <a:endParaRPr lang="en-US"/>
            </a:p>
          </p:txBody>
        </p:sp>
        <p:sp>
          <p:nvSpPr>
            <p:cNvPr id="15" name="Freeform 15"/>
            <p:cNvSpPr/>
            <p:nvPr/>
          </p:nvSpPr>
          <p:spPr>
            <a:xfrm>
              <a:off x="0" y="0"/>
              <a:ext cx="18680041" cy="2221865"/>
            </a:xfrm>
            <a:custGeom>
              <a:avLst/>
              <a:gdLst/>
              <a:ahLst/>
              <a:cxnLst/>
              <a:rect l="l" t="t" r="r" b="b"/>
              <a:pathLst>
                <a:path w="18680041" h="2221865">
                  <a:moveTo>
                    <a:pt x="0" y="381635"/>
                  </a:moveTo>
                  <a:cubicBezTo>
                    <a:pt x="0" y="170688"/>
                    <a:pt x="287087" y="0"/>
                    <a:pt x="640312" y="0"/>
                  </a:cubicBezTo>
                  <a:lnTo>
                    <a:pt x="18039728" y="0"/>
                  </a:lnTo>
                  <a:lnTo>
                    <a:pt x="18039728" y="16891"/>
                  </a:lnTo>
                  <a:lnTo>
                    <a:pt x="18039728" y="0"/>
                  </a:lnTo>
                  <a:cubicBezTo>
                    <a:pt x="18393164" y="0"/>
                    <a:pt x="18680041" y="170688"/>
                    <a:pt x="18680041" y="381635"/>
                  </a:cubicBezTo>
                  <a:lnTo>
                    <a:pt x="18652027" y="381635"/>
                  </a:lnTo>
                  <a:lnTo>
                    <a:pt x="18680041" y="381635"/>
                  </a:lnTo>
                  <a:lnTo>
                    <a:pt x="18680041" y="1840230"/>
                  </a:lnTo>
                  <a:lnTo>
                    <a:pt x="18652027" y="1840230"/>
                  </a:lnTo>
                  <a:lnTo>
                    <a:pt x="18680041" y="1840230"/>
                  </a:lnTo>
                  <a:cubicBezTo>
                    <a:pt x="18680041" y="2051177"/>
                    <a:pt x="18392955" y="2221865"/>
                    <a:pt x="18039728" y="2221865"/>
                  </a:cubicBezTo>
                  <a:lnTo>
                    <a:pt x="18039728" y="2204974"/>
                  </a:lnTo>
                  <a:lnTo>
                    <a:pt x="18039728" y="2221865"/>
                  </a:lnTo>
                  <a:lnTo>
                    <a:pt x="640312" y="2221865"/>
                  </a:lnTo>
                  <a:lnTo>
                    <a:pt x="640312" y="2204974"/>
                  </a:lnTo>
                  <a:lnTo>
                    <a:pt x="640312" y="2221865"/>
                  </a:lnTo>
                  <a:cubicBezTo>
                    <a:pt x="287087" y="2221738"/>
                    <a:pt x="0" y="2051177"/>
                    <a:pt x="0" y="1840230"/>
                  </a:cubicBezTo>
                  <a:lnTo>
                    <a:pt x="0" y="381635"/>
                  </a:lnTo>
                  <a:lnTo>
                    <a:pt x="28014" y="381635"/>
                  </a:lnTo>
                  <a:lnTo>
                    <a:pt x="0" y="381635"/>
                  </a:lnTo>
                  <a:moveTo>
                    <a:pt x="56238" y="381635"/>
                  </a:moveTo>
                  <a:lnTo>
                    <a:pt x="56238" y="1840230"/>
                  </a:lnTo>
                  <a:lnTo>
                    <a:pt x="28014" y="1840230"/>
                  </a:lnTo>
                  <a:lnTo>
                    <a:pt x="56238" y="1840230"/>
                  </a:lnTo>
                  <a:cubicBezTo>
                    <a:pt x="56238" y="2032127"/>
                    <a:pt x="317418" y="2187956"/>
                    <a:pt x="640522" y="2187956"/>
                  </a:cubicBezTo>
                  <a:lnTo>
                    <a:pt x="18039728" y="2187956"/>
                  </a:lnTo>
                  <a:cubicBezTo>
                    <a:pt x="18362623" y="2187956"/>
                    <a:pt x="18624014" y="2032127"/>
                    <a:pt x="18624014" y="1840230"/>
                  </a:cubicBezTo>
                  <a:lnTo>
                    <a:pt x="18624014" y="381635"/>
                  </a:lnTo>
                  <a:cubicBezTo>
                    <a:pt x="18624014" y="189738"/>
                    <a:pt x="18362834" y="33909"/>
                    <a:pt x="18039728" y="33909"/>
                  </a:cubicBezTo>
                  <a:lnTo>
                    <a:pt x="640312" y="33909"/>
                  </a:lnTo>
                  <a:lnTo>
                    <a:pt x="640312" y="16891"/>
                  </a:lnTo>
                  <a:lnTo>
                    <a:pt x="640312" y="33909"/>
                  </a:lnTo>
                  <a:cubicBezTo>
                    <a:pt x="317418" y="33909"/>
                    <a:pt x="56238" y="189738"/>
                    <a:pt x="56238" y="381635"/>
                  </a:cubicBezTo>
                  <a:close/>
                </a:path>
              </a:pathLst>
            </a:custGeom>
            <a:solidFill>
              <a:srgbClr val="FFFFFF"/>
            </a:solidFill>
          </p:spPr>
          <p:txBody>
            <a:bodyPr/>
            <a:lstStyle/>
            <a:p>
              <a:endParaRPr lang="en-US"/>
            </a:p>
          </p:txBody>
        </p:sp>
      </p:grpSp>
      <p:sp>
        <p:nvSpPr>
          <p:cNvPr id="16" name="TextBox 16"/>
          <p:cNvSpPr txBox="1"/>
          <p:nvPr/>
        </p:nvSpPr>
        <p:spPr>
          <a:xfrm>
            <a:off x="2694388" y="5341145"/>
            <a:ext cx="12173439" cy="1393825"/>
          </a:xfrm>
          <a:prstGeom prst="rect">
            <a:avLst/>
          </a:prstGeom>
        </p:spPr>
        <p:txBody>
          <a:bodyPr lIns="0" tIns="0" rIns="0" bIns="0" rtlCol="0" anchor="t">
            <a:spAutoFit/>
          </a:bodyPr>
          <a:lstStyle/>
          <a:p>
            <a:pPr algn="just">
              <a:lnSpc>
                <a:spcPts val="5600"/>
              </a:lnSpc>
            </a:pPr>
            <a:r>
              <a:rPr lang="en-US" sz="4000" dirty="0" err="1">
                <a:solidFill>
                  <a:srgbClr val="FFFFFF"/>
                </a:solidFill>
                <a:latin typeface="Roboto Condensed"/>
              </a:rPr>
              <a:t>Trẻ</a:t>
            </a:r>
            <a:r>
              <a:rPr lang="en-US" sz="4000" dirty="0">
                <a:solidFill>
                  <a:srgbClr val="FFFFFF"/>
                </a:solidFill>
                <a:latin typeface="Roboto Condensed"/>
              </a:rPr>
              <a:t> </a:t>
            </a:r>
            <a:r>
              <a:rPr lang="en-US" sz="4000" dirty="0" err="1">
                <a:solidFill>
                  <a:srgbClr val="FFFFFF"/>
                </a:solidFill>
                <a:latin typeface="Roboto Condensed"/>
              </a:rPr>
              <a:t>em</a:t>
            </a:r>
            <a:r>
              <a:rPr lang="en-US" sz="4000" dirty="0">
                <a:solidFill>
                  <a:srgbClr val="FFFFFF"/>
                </a:solidFill>
                <a:latin typeface="Roboto Condensed"/>
              </a:rPr>
              <a:t> </a:t>
            </a:r>
            <a:r>
              <a:rPr lang="en-US" sz="4000" dirty="0" err="1">
                <a:solidFill>
                  <a:srgbClr val="FFFFFF"/>
                </a:solidFill>
                <a:latin typeface="Roboto Condensed"/>
              </a:rPr>
              <a:t>cần</a:t>
            </a:r>
            <a:r>
              <a:rPr lang="en-US" sz="4000" dirty="0">
                <a:solidFill>
                  <a:srgbClr val="FFFFFF"/>
                </a:solidFill>
                <a:latin typeface="Roboto Condensed"/>
              </a:rPr>
              <a:t> </a:t>
            </a:r>
            <a:r>
              <a:rPr lang="en-US" sz="4000" dirty="0" err="1">
                <a:solidFill>
                  <a:srgbClr val="FFFFFF"/>
                </a:solidFill>
                <a:latin typeface="Roboto Condensed"/>
              </a:rPr>
              <a:t>lắng</a:t>
            </a:r>
            <a:r>
              <a:rPr lang="en-US" sz="4000" dirty="0">
                <a:solidFill>
                  <a:srgbClr val="FFFFFF"/>
                </a:solidFill>
                <a:latin typeface="Roboto Condensed"/>
              </a:rPr>
              <a:t> </a:t>
            </a:r>
            <a:r>
              <a:rPr lang="en-US" sz="4000" dirty="0" err="1">
                <a:solidFill>
                  <a:srgbClr val="FFFFFF"/>
                </a:solidFill>
                <a:latin typeface="Roboto Condensed"/>
              </a:rPr>
              <a:t>nghe</a:t>
            </a:r>
            <a:r>
              <a:rPr lang="en-US" sz="4000" dirty="0">
                <a:solidFill>
                  <a:srgbClr val="FFFFFF"/>
                </a:solidFill>
                <a:latin typeface="Roboto Condensed"/>
              </a:rPr>
              <a:t> </a:t>
            </a:r>
            <a:r>
              <a:rPr lang="en-US" sz="4000" dirty="0" err="1">
                <a:solidFill>
                  <a:srgbClr val="FFFFFF"/>
                </a:solidFill>
                <a:latin typeface="Roboto Condensed"/>
              </a:rPr>
              <a:t>những</a:t>
            </a:r>
            <a:r>
              <a:rPr lang="en-US" sz="4000" dirty="0">
                <a:solidFill>
                  <a:srgbClr val="FFFFFF"/>
                </a:solidFill>
                <a:latin typeface="Roboto Condensed"/>
              </a:rPr>
              <a:t> </a:t>
            </a:r>
            <a:r>
              <a:rPr lang="en-US" sz="4000" dirty="0" err="1">
                <a:solidFill>
                  <a:srgbClr val="FFFFFF"/>
                </a:solidFill>
                <a:latin typeface="Roboto Condensed"/>
              </a:rPr>
              <a:t>khuyên</a:t>
            </a:r>
            <a:r>
              <a:rPr lang="en-US" sz="4000" dirty="0">
                <a:solidFill>
                  <a:srgbClr val="FFFFFF"/>
                </a:solidFill>
                <a:latin typeface="Roboto Condensed"/>
              </a:rPr>
              <a:t> </a:t>
            </a:r>
            <a:r>
              <a:rPr lang="en-US" sz="4000" dirty="0" err="1">
                <a:solidFill>
                  <a:srgbClr val="FFFFFF"/>
                </a:solidFill>
                <a:latin typeface="Roboto Condensed"/>
              </a:rPr>
              <a:t>bảo</a:t>
            </a:r>
            <a:r>
              <a:rPr lang="en-US" sz="4000" dirty="0">
                <a:solidFill>
                  <a:srgbClr val="FFFFFF"/>
                </a:solidFill>
                <a:latin typeface="Roboto Condensed"/>
              </a:rPr>
              <a:t> </a:t>
            </a:r>
            <a:r>
              <a:rPr lang="en-US" sz="4000" dirty="0" err="1">
                <a:solidFill>
                  <a:srgbClr val="FFFFFF"/>
                </a:solidFill>
                <a:latin typeface="Roboto Condensed"/>
              </a:rPr>
              <a:t>của</a:t>
            </a:r>
            <a:r>
              <a:rPr lang="en-US" sz="4000" dirty="0">
                <a:solidFill>
                  <a:srgbClr val="FFFFFF"/>
                </a:solidFill>
                <a:latin typeface="Roboto Condensed"/>
              </a:rPr>
              <a:t> </a:t>
            </a:r>
            <a:r>
              <a:rPr lang="en-US" sz="4000" dirty="0" err="1">
                <a:solidFill>
                  <a:srgbClr val="FFFFFF"/>
                </a:solidFill>
                <a:latin typeface="Roboto Condensed"/>
              </a:rPr>
              <a:t>người</a:t>
            </a:r>
            <a:r>
              <a:rPr lang="en-US" sz="4000" dirty="0">
                <a:solidFill>
                  <a:srgbClr val="FFFFFF"/>
                </a:solidFill>
                <a:latin typeface="Roboto Condensed"/>
              </a:rPr>
              <a:t> </a:t>
            </a:r>
            <a:r>
              <a:rPr lang="en-US" sz="4000" dirty="0" err="1">
                <a:solidFill>
                  <a:srgbClr val="FFFFFF"/>
                </a:solidFill>
                <a:latin typeface="Roboto Condensed"/>
              </a:rPr>
              <a:t>lớn</a:t>
            </a:r>
            <a:r>
              <a:rPr lang="en-US" sz="4000" dirty="0">
                <a:solidFill>
                  <a:srgbClr val="FFFFFF"/>
                </a:solidFill>
                <a:latin typeface="Roboto Condensed"/>
              </a:rPr>
              <a:t> </a:t>
            </a:r>
            <a:r>
              <a:rPr lang="en-US" sz="4000" dirty="0" err="1">
                <a:solidFill>
                  <a:srgbClr val="FFFFFF"/>
                </a:solidFill>
                <a:latin typeface="Roboto Condensed"/>
              </a:rPr>
              <a:t>trên</a:t>
            </a:r>
            <a:r>
              <a:rPr lang="en-US" sz="4000" dirty="0">
                <a:solidFill>
                  <a:srgbClr val="FFFFFF"/>
                </a:solidFill>
                <a:latin typeface="Roboto Condensed"/>
              </a:rPr>
              <a:t> con </a:t>
            </a:r>
            <a:r>
              <a:rPr lang="en-US" sz="4000" dirty="0" err="1">
                <a:solidFill>
                  <a:srgbClr val="FFFFFF"/>
                </a:solidFill>
                <a:latin typeface="Roboto Condensed"/>
              </a:rPr>
              <a:t>đường</a:t>
            </a:r>
            <a:r>
              <a:rPr lang="en-US" sz="4000" dirty="0">
                <a:solidFill>
                  <a:srgbClr val="FFFFFF"/>
                </a:solidFill>
                <a:latin typeface="Roboto Condensed"/>
              </a:rPr>
              <a:t> </a:t>
            </a:r>
            <a:r>
              <a:rPr lang="en-US" sz="4000" dirty="0" err="1">
                <a:solidFill>
                  <a:srgbClr val="FFFFFF"/>
                </a:solidFill>
                <a:latin typeface="Roboto Condensed"/>
              </a:rPr>
              <a:t>thực</a:t>
            </a:r>
            <a:r>
              <a:rPr lang="en-US" sz="4000" dirty="0">
                <a:solidFill>
                  <a:srgbClr val="FFFFFF"/>
                </a:solidFill>
                <a:latin typeface="Roboto Condensed"/>
              </a:rPr>
              <a:t> </a:t>
            </a:r>
            <a:r>
              <a:rPr lang="en-US" sz="4000" dirty="0" err="1">
                <a:solidFill>
                  <a:srgbClr val="FFFFFF"/>
                </a:solidFill>
                <a:latin typeface="Roboto Condensed"/>
              </a:rPr>
              <a:t>hiện</a:t>
            </a:r>
            <a:r>
              <a:rPr lang="en-US" sz="4000" dirty="0">
                <a:solidFill>
                  <a:srgbClr val="FFFFFF"/>
                </a:solidFill>
                <a:latin typeface="Roboto Condensed"/>
              </a:rPr>
              <a:t> </a:t>
            </a:r>
            <a:r>
              <a:rPr lang="en-US" sz="4000" dirty="0" err="1">
                <a:solidFill>
                  <a:srgbClr val="FFFFFF"/>
                </a:solidFill>
                <a:latin typeface="Roboto Condensed"/>
              </a:rPr>
              <a:t>ước</a:t>
            </a:r>
            <a:r>
              <a:rPr lang="en-US" sz="4000" dirty="0">
                <a:solidFill>
                  <a:srgbClr val="FFFFFF"/>
                </a:solidFill>
                <a:latin typeface="Roboto Condensed"/>
              </a:rPr>
              <a:t> </a:t>
            </a:r>
            <a:r>
              <a:rPr lang="en-US" sz="4000" dirty="0" err="1">
                <a:solidFill>
                  <a:srgbClr val="FFFFFF"/>
                </a:solidFill>
                <a:latin typeface="Roboto Condensed"/>
              </a:rPr>
              <a:t>mơ</a:t>
            </a:r>
            <a:r>
              <a:rPr lang="en-US" sz="4000" dirty="0">
                <a:solidFill>
                  <a:srgbClr val="FFFFFF"/>
                </a:solidFill>
                <a:latin typeface="Roboto Condensed"/>
              </a:rPr>
              <a:t>.</a:t>
            </a:r>
          </a:p>
        </p:txBody>
      </p:sp>
      <p:grpSp>
        <p:nvGrpSpPr>
          <p:cNvPr id="17" name="Group 17"/>
          <p:cNvGrpSpPr/>
          <p:nvPr/>
        </p:nvGrpSpPr>
        <p:grpSpPr>
          <a:xfrm>
            <a:off x="2129498" y="7428432"/>
            <a:ext cx="14010045" cy="1666324"/>
            <a:chOff x="0" y="0"/>
            <a:chExt cx="18680060" cy="2221765"/>
          </a:xfrm>
        </p:grpSpPr>
        <p:sp>
          <p:nvSpPr>
            <p:cNvPr id="18" name="Freeform 18"/>
            <p:cNvSpPr/>
            <p:nvPr/>
          </p:nvSpPr>
          <p:spPr>
            <a:xfrm>
              <a:off x="28014" y="16891"/>
              <a:ext cx="18624014" cy="2187956"/>
            </a:xfrm>
            <a:custGeom>
              <a:avLst/>
              <a:gdLst/>
              <a:ahLst/>
              <a:cxnLst/>
              <a:rect l="l" t="t" r="r" b="b"/>
              <a:pathLst>
                <a:path w="18624014" h="2187956">
                  <a:moveTo>
                    <a:pt x="0" y="364744"/>
                  </a:moveTo>
                  <a:cubicBezTo>
                    <a:pt x="0" y="163322"/>
                    <a:pt x="274238" y="0"/>
                    <a:pt x="612298" y="0"/>
                  </a:cubicBezTo>
                  <a:lnTo>
                    <a:pt x="18011714" y="0"/>
                  </a:lnTo>
                  <a:cubicBezTo>
                    <a:pt x="18349774" y="0"/>
                    <a:pt x="18624013" y="163322"/>
                    <a:pt x="18624013" y="364617"/>
                  </a:cubicBezTo>
                  <a:lnTo>
                    <a:pt x="18624013" y="1823339"/>
                  </a:lnTo>
                  <a:cubicBezTo>
                    <a:pt x="18624013" y="2024761"/>
                    <a:pt x="18349774" y="2187956"/>
                    <a:pt x="18011714" y="2187956"/>
                  </a:cubicBezTo>
                  <a:lnTo>
                    <a:pt x="612298" y="2187956"/>
                  </a:lnTo>
                  <a:cubicBezTo>
                    <a:pt x="274238" y="2187956"/>
                    <a:pt x="0" y="2024634"/>
                    <a:pt x="0" y="1823339"/>
                  </a:cubicBezTo>
                  <a:close/>
                </a:path>
              </a:pathLst>
            </a:custGeom>
            <a:solidFill>
              <a:srgbClr val="5D4F44"/>
            </a:solidFill>
          </p:spPr>
          <p:txBody>
            <a:bodyPr/>
            <a:lstStyle/>
            <a:p>
              <a:endParaRPr lang="en-US"/>
            </a:p>
          </p:txBody>
        </p:sp>
        <p:sp>
          <p:nvSpPr>
            <p:cNvPr id="19" name="Freeform 19"/>
            <p:cNvSpPr/>
            <p:nvPr/>
          </p:nvSpPr>
          <p:spPr>
            <a:xfrm>
              <a:off x="0" y="0"/>
              <a:ext cx="18680041" cy="2221865"/>
            </a:xfrm>
            <a:custGeom>
              <a:avLst/>
              <a:gdLst/>
              <a:ahLst/>
              <a:cxnLst/>
              <a:rect l="l" t="t" r="r" b="b"/>
              <a:pathLst>
                <a:path w="18680041" h="2221865">
                  <a:moveTo>
                    <a:pt x="0" y="381635"/>
                  </a:moveTo>
                  <a:cubicBezTo>
                    <a:pt x="0" y="170688"/>
                    <a:pt x="287087" y="0"/>
                    <a:pt x="640312" y="0"/>
                  </a:cubicBezTo>
                  <a:lnTo>
                    <a:pt x="18039728" y="0"/>
                  </a:lnTo>
                  <a:lnTo>
                    <a:pt x="18039728" y="16891"/>
                  </a:lnTo>
                  <a:lnTo>
                    <a:pt x="18039728" y="0"/>
                  </a:lnTo>
                  <a:cubicBezTo>
                    <a:pt x="18393164" y="0"/>
                    <a:pt x="18680041" y="170688"/>
                    <a:pt x="18680041" y="381635"/>
                  </a:cubicBezTo>
                  <a:lnTo>
                    <a:pt x="18652027" y="381635"/>
                  </a:lnTo>
                  <a:lnTo>
                    <a:pt x="18680041" y="381635"/>
                  </a:lnTo>
                  <a:lnTo>
                    <a:pt x="18680041" y="1840230"/>
                  </a:lnTo>
                  <a:lnTo>
                    <a:pt x="18652027" y="1840230"/>
                  </a:lnTo>
                  <a:lnTo>
                    <a:pt x="18680041" y="1840230"/>
                  </a:lnTo>
                  <a:cubicBezTo>
                    <a:pt x="18680041" y="2051177"/>
                    <a:pt x="18392955" y="2221865"/>
                    <a:pt x="18039728" y="2221865"/>
                  </a:cubicBezTo>
                  <a:lnTo>
                    <a:pt x="18039728" y="2204974"/>
                  </a:lnTo>
                  <a:lnTo>
                    <a:pt x="18039728" y="2221865"/>
                  </a:lnTo>
                  <a:lnTo>
                    <a:pt x="640312" y="2221865"/>
                  </a:lnTo>
                  <a:lnTo>
                    <a:pt x="640312" y="2204974"/>
                  </a:lnTo>
                  <a:lnTo>
                    <a:pt x="640312" y="2221865"/>
                  </a:lnTo>
                  <a:cubicBezTo>
                    <a:pt x="287087" y="2221738"/>
                    <a:pt x="0" y="2051177"/>
                    <a:pt x="0" y="1840230"/>
                  </a:cubicBezTo>
                  <a:lnTo>
                    <a:pt x="0" y="381635"/>
                  </a:lnTo>
                  <a:lnTo>
                    <a:pt x="28014" y="381635"/>
                  </a:lnTo>
                  <a:lnTo>
                    <a:pt x="0" y="381635"/>
                  </a:lnTo>
                  <a:moveTo>
                    <a:pt x="56238" y="381635"/>
                  </a:moveTo>
                  <a:lnTo>
                    <a:pt x="56238" y="1840230"/>
                  </a:lnTo>
                  <a:lnTo>
                    <a:pt x="28014" y="1840230"/>
                  </a:lnTo>
                  <a:lnTo>
                    <a:pt x="56238" y="1840230"/>
                  </a:lnTo>
                  <a:cubicBezTo>
                    <a:pt x="56238" y="2032127"/>
                    <a:pt x="317418" y="2187956"/>
                    <a:pt x="640522" y="2187956"/>
                  </a:cubicBezTo>
                  <a:lnTo>
                    <a:pt x="18039728" y="2187956"/>
                  </a:lnTo>
                  <a:cubicBezTo>
                    <a:pt x="18362623" y="2187956"/>
                    <a:pt x="18624014" y="2032127"/>
                    <a:pt x="18624014" y="1840230"/>
                  </a:cubicBezTo>
                  <a:lnTo>
                    <a:pt x="18624014" y="381635"/>
                  </a:lnTo>
                  <a:cubicBezTo>
                    <a:pt x="18624014" y="189738"/>
                    <a:pt x="18362834" y="33909"/>
                    <a:pt x="18039728" y="33909"/>
                  </a:cubicBezTo>
                  <a:lnTo>
                    <a:pt x="640312" y="33909"/>
                  </a:lnTo>
                  <a:lnTo>
                    <a:pt x="640312" y="16891"/>
                  </a:lnTo>
                  <a:lnTo>
                    <a:pt x="640312" y="33909"/>
                  </a:lnTo>
                  <a:cubicBezTo>
                    <a:pt x="317418" y="33909"/>
                    <a:pt x="56238" y="189738"/>
                    <a:pt x="56238" y="381635"/>
                  </a:cubicBezTo>
                  <a:close/>
                </a:path>
              </a:pathLst>
            </a:custGeom>
            <a:solidFill>
              <a:srgbClr val="FFFFFF"/>
            </a:solidFill>
          </p:spPr>
          <p:txBody>
            <a:bodyPr/>
            <a:lstStyle/>
            <a:p>
              <a:endParaRPr lang="en-US"/>
            </a:p>
          </p:txBody>
        </p:sp>
      </p:grpSp>
      <p:sp>
        <p:nvSpPr>
          <p:cNvPr id="20" name="TextBox 20"/>
          <p:cNvSpPr txBox="1"/>
          <p:nvPr/>
        </p:nvSpPr>
        <p:spPr>
          <a:xfrm>
            <a:off x="2694388" y="7584591"/>
            <a:ext cx="12358682" cy="1393825"/>
          </a:xfrm>
          <a:prstGeom prst="rect">
            <a:avLst/>
          </a:prstGeom>
        </p:spPr>
        <p:txBody>
          <a:bodyPr lIns="0" tIns="0" rIns="0" bIns="0" rtlCol="0" anchor="t">
            <a:spAutoFit/>
          </a:bodyPr>
          <a:lstStyle/>
          <a:p>
            <a:pPr algn="just">
              <a:lnSpc>
                <a:spcPts val="5600"/>
              </a:lnSpc>
            </a:pPr>
            <a:r>
              <a:rPr lang="en-US" sz="4000" dirty="0" err="1">
                <a:solidFill>
                  <a:srgbClr val="FFFFFF"/>
                </a:solidFill>
                <a:latin typeface="Roboto Condensed"/>
              </a:rPr>
              <a:t>Mỗi</a:t>
            </a:r>
            <a:r>
              <a:rPr lang="en-US" sz="4000" dirty="0">
                <a:solidFill>
                  <a:srgbClr val="FFFFFF"/>
                </a:solidFill>
                <a:latin typeface="Roboto Condensed"/>
              </a:rPr>
              <a:t> </a:t>
            </a:r>
            <a:r>
              <a:rPr lang="en-US" sz="4000" dirty="0" err="1">
                <a:solidFill>
                  <a:srgbClr val="FFFFFF"/>
                </a:solidFill>
                <a:latin typeface="Roboto Condensed"/>
              </a:rPr>
              <a:t>người</a:t>
            </a:r>
            <a:r>
              <a:rPr lang="en-US" sz="4000" dirty="0">
                <a:solidFill>
                  <a:srgbClr val="FFFFFF"/>
                </a:solidFill>
                <a:latin typeface="Roboto Condensed"/>
              </a:rPr>
              <a:t> </a:t>
            </a:r>
            <a:r>
              <a:rPr lang="en-US" sz="4000" dirty="0" err="1">
                <a:solidFill>
                  <a:srgbClr val="FFFFFF"/>
                </a:solidFill>
                <a:latin typeface="Roboto Condensed"/>
              </a:rPr>
              <a:t>đều</a:t>
            </a:r>
            <a:r>
              <a:rPr lang="en-US" sz="4000" dirty="0">
                <a:solidFill>
                  <a:srgbClr val="FFFFFF"/>
                </a:solidFill>
                <a:latin typeface="Roboto Condensed"/>
              </a:rPr>
              <a:t> </a:t>
            </a:r>
            <a:r>
              <a:rPr lang="en-US" sz="4000" dirty="0" err="1">
                <a:solidFill>
                  <a:srgbClr val="FFFFFF"/>
                </a:solidFill>
                <a:latin typeface="Roboto Condensed"/>
              </a:rPr>
              <a:t>cần</a:t>
            </a:r>
            <a:r>
              <a:rPr lang="en-US" sz="4000" dirty="0">
                <a:solidFill>
                  <a:srgbClr val="FFFFFF"/>
                </a:solidFill>
                <a:latin typeface="Roboto Condensed"/>
              </a:rPr>
              <a:t> </a:t>
            </a:r>
            <a:r>
              <a:rPr lang="en-US" sz="4000" dirty="0" err="1">
                <a:solidFill>
                  <a:srgbClr val="FFFFFF"/>
                </a:solidFill>
                <a:latin typeface="Roboto Condensed"/>
              </a:rPr>
              <a:t>học</a:t>
            </a:r>
            <a:r>
              <a:rPr lang="en-US" sz="4000" dirty="0">
                <a:solidFill>
                  <a:srgbClr val="FFFFFF"/>
                </a:solidFill>
                <a:latin typeface="Roboto Condensed"/>
              </a:rPr>
              <a:t> </a:t>
            </a:r>
            <a:r>
              <a:rPr lang="en-US" sz="4000" dirty="0" err="1">
                <a:solidFill>
                  <a:srgbClr val="FFFFFF"/>
                </a:solidFill>
                <a:latin typeface="Roboto Condensed"/>
              </a:rPr>
              <a:t>cách</a:t>
            </a:r>
            <a:r>
              <a:rPr lang="en-US" sz="4000" dirty="0">
                <a:solidFill>
                  <a:srgbClr val="FFFFFF"/>
                </a:solidFill>
                <a:latin typeface="Roboto Condensed"/>
              </a:rPr>
              <a:t> </a:t>
            </a:r>
            <a:r>
              <a:rPr lang="en-US" sz="4000" dirty="0" err="1">
                <a:solidFill>
                  <a:srgbClr val="FFFFFF"/>
                </a:solidFill>
                <a:latin typeface="Roboto Condensed"/>
              </a:rPr>
              <a:t>chấp</a:t>
            </a:r>
            <a:r>
              <a:rPr lang="en-US" sz="4000" dirty="0">
                <a:solidFill>
                  <a:srgbClr val="FFFFFF"/>
                </a:solidFill>
                <a:latin typeface="Roboto Condensed"/>
              </a:rPr>
              <a:t> </a:t>
            </a:r>
            <a:r>
              <a:rPr lang="en-US" sz="4000" dirty="0" err="1">
                <a:solidFill>
                  <a:srgbClr val="FFFFFF"/>
                </a:solidFill>
                <a:latin typeface="Roboto Condensed"/>
              </a:rPr>
              <a:t>nhận</a:t>
            </a:r>
            <a:r>
              <a:rPr lang="en-US" sz="4000" dirty="0">
                <a:solidFill>
                  <a:srgbClr val="FFFFFF"/>
                </a:solidFill>
                <a:latin typeface="Roboto Condensed"/>
              </a:rPr>
              <a:t> </a:t>
            </a:r>
            <a:r>
              <a:rPr lang="en-US" sz="4000" dirty="0" err="1">
                <a:solidFill>
                  <a:srgbClr val="FFFFFF"/>
                </a:solidFill>
                <a:latin typeface="Roboto Condensed"/>
              </a:rPr>
              <a:t>những</a:t>
            </a:r>
            <a:r>
              <a:rPr lang="en-US" sz="4000" dirty="0">
                <a:solidFill>
                  <a:srgbClr val="FFFFFF"/>
                </a:solidFill>
                <a:latin typeface="Roboto Condensed"/>
              </a:rPr>
              <a:t> </a:t>
            </a:r>
            <a:r>
              <a:rPr lang="en-US" sz="4000" dirty="0" err="1">
                <a:solidFill>
                  <a:srgbClr val="FFFFFF"/>
                </a:solidFill>
                <a:latin typeface="Roboto Condensed"/>
              </a:rPr>
              <a:t>quan</a:t>
            </a:r>
            <a:r>
              <a:rPr lang="en-US" sz="4000" dirty="0">
                <a:solidFill>
                  <a:srgbClr val="FFFFFF"/>
                </a:solidFill>
                <a:latin typeface="Roboto Condensed"/>
              </a:rPr>
              <a:t> </a:t>
            </a:r>
            <a:r>
              <a:rPr lang="en-US" sz="4000" dirty="0" err="1">
                <a:solidFill>
                  <a:srgbClr val="FFFFFF"/>
                </a:solidFill>
                <a:latin typeface="Roboto Condensed"/>
              </a:rPr>
              <a:t>điểm</a:t>
            </a:r>
            <a:r>
              <a:rPr lang="en-US" sz="4000" dirty="0">
                <a:solidFill>
                  <a:srgbClr val="FFFFFF"/>
                </a:solidFill>
                <a:latin typeface="Roboto Condensed"/>
              </a:rPr>
              <a:t> </a:t>
            </a:r>
            <a:r>
              <a:rPr lang="en-US" sz="4000" dirty="0" err="1">
                <a:solidFill>
                  <a:srgbClr val="FFFFFF"/>
                </a:solidFill>
                <a:latin typeface="Roboto Condensed"/>
              </a:rPr>
              <a:t>khác</a:t>
            </a:r>
            <a:r>
              <a:rPr lang="en-US" sz="4000" dirty="0">
                <a:solidFill>
                  <a:srgbClr val="FFFFFF"/>
                </a:solidFill>
                <a:latin typeface="Roboto Condensed"/>
              </a:rPr>
              <a:t> </a:t>
            </a:r>
            <a:r>
              <a:rPr lang="en-US" sz="4000" dirty="0" err="1">
                <a:solidFill>
                  <a:srgbClr val="FFFFFF"/>
                </a:solidFill>
                <a:latin typeface="Roboto Condensed"/>
              </a:rPr>
              <a:t>biệt</a:t>
            </a:r>
            <a:r>
              <a:rPr lang="en-US" sz="4000" dirty="0">
                <a:solidFill>
                  <a:srgbClr val="FFFFFF"/>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4800600" y="952500"/>
            <a:ext cx="9267927" cy="2953385"/>
          </a:xfrm>
          <a:prstGeom prst="rect">
            <a:avLst/>
          </a:prstGeom>
        </p:spPr>
        <p:txBody>
          <a:bodyPr lIns="0" tIns="0" rIns="0" bIns="0" rtlCol="0" anchor="t">
            <a:spAutoFit/>
          </a:bodyPr>
          <a:lstStyle/>
          <a:p>
            <a:pPr algn="ctr">
              <a:lnSpc>
                <a:spcPts val="7840"/>
              </a:lnSpc>
              <a:spcBef>
                <a:spcPct val="0"/>
              </a:spcBef>
            </a:pPr>
            <a:r>
              <a:rPr lang="en-US" sz="5600" spc="35" dirty="0">
                <a:solidFill>
                  <a:srgbClr val="000000"/>
                </a:solidFill>
                <a:latin typeface="Roboto Condensed"/>
              </a:rPr>
              <a:t>Theo </a:t>
            </a:r>
            <a:r>
              <a:rPr lang="en-US" sz="5600" spc="35" dirty="0" err="1">
                <a:solidFill>
                  <a:srgbClr val="000000"/>
                </a:solidFill>
                <a:latin typeface="Roboto Condensed"/>
              </a:rPr>
              <a:t>em</a:t>
            </a:r>
            <a:r>
              <a:rPr lang="en-US" sz="5600" spc="35" dirty="0">
                <a:solidFill>
                  <a:srgbClr val="000000"/>
                </a:solidFill>
                <a:latin typeface="Roboto Condensed"/>
              </a:rPr>
              <a:t>, </a:t>
            </a:r>
            <a:r>
              <a:rPr lang="en-US" sz="5600" spc="35" dirty="0" err="1">
                <a:solidFill>
                  <a:srgbClr val="000000"/>
                </a:solidFill>
                <a:latin typeface="Roboto Condensed"/>
              </a:rPr>
              <a:t>nguyên</a:t>
            </a:r>
            <a:r>
              <a:rPr lang="en-US" sz="5600" spc="35" dirty="0">
                <a:solidFill>
                  <a:srgbClr val="000000"/>
                </a:solidFill>
                <a:latin typeface="Roboto Condensed"/>
              </a:rPr>
              <a:t> </a:t>
            </a:r>
            <a:r>
              <a:rPr lang="en-US" sz="5600" spc="35" dirty="0" err="1">
                <a:solidFill>
                  <a:srgbClr val="000000"/>
                </a:solidFill>
                <a:latin typeface="Roboto Condensed"/>
              </a:rPr>
              <a:t>nhân</a:t>
            </a:r>
            <a:r>
              <a:rPr lang="en-US" sz="5600" spc="35" dirty="0">
                <a:solidFill>
                  <a:srgbClr val="000000"/>
                </a:solidFill>
                <a:latin typeface="Roboto Condensed"/>
              </a:rPr>
              <a:t> </a:t>
            </a:r>
            <a:r>
              <a:rPr lang="en-US" sz="5600" spc="35" dirty="0" err="1">
                <a:solidFill>
                  <a:srgbClr val="000000"/>
                </a:solidFill>
                <a:latin typeface="Roboto Condensed"/>
              </a:rPr>
              <a:t>nào</a:t>
            </a:r>
            <a:r>
              <a:rPr lang="en-US" sz="5600" spc="35" dirty="0">
                <a:solidFill>
                  <a:srgbClr val="000000"/>
                </a:solidFill>
                <a:latin typeface="Roboto Condensed"/>
              </a:rPr>
              <a:t> </a:t>
            </a:r>
            <a:r>
              <a:rPr lang="en-US" sz="5600" spc="35" dirty="0" err="1">
                <a:solidFill>
                  <a:srgbClr val="000000"/>
                </a:solidFill>
                <a:latin typeface="Roboto Condensed"/>
              </a:rPr>
              <a:t>khiến</a:t>
            </a:r>
            <a:r>
              <a:rPr lang="en-US" sz="5600" spc="35" dirty="0">
                <a:solidFill>
                  <a:srgbClr val="000000"/>
                </a:solidFill>
                <a:latin typeface="Roboto Condensed"/>
              </a:rPr>
              <a:t> </a:t>
            </a:r>
            <a:r>
              <a:rPr lang="en-US" sz="5600" spc="35" dirty="0" err="1">
                <a:solidFill>
                  <a:srgbClr val="000000"/>
                </a:solidFill>
                <a:latin typeface="Roboto Condensed"/>
              </a:rPr>
              <a:t>nhân</a:t>
            </a:r>
            <a:r>
              <a:rPr lang="en-US" sz="5600" spc="35" dirty="0">
                <a:solidFill>
                  <a:srgbClr val="000000"/>
                </a:solidFill>
                <a:latin typeface="Roboto Condensed"/>
              </a:rPr>
              <a:t> </a:t>
            </a:r>
            <a:r>
              <a:rPr lang="en-US" sz="5600" spc="35" dirty="0" err="1">
                <a:solidFill>
                  <a:srgbClr val="000000"/>
                </a:solidFill>
                <a:latin typeface="Roboto Condensed"/>
              </a:rPr>
              <a:t>vật</a:t>
            </a:r>
            <a:r>
              <a:rPr lang="en-US" sz="5600" spc="35" dirty="0">
                <a:solidFill>
                  <a:srgbClr val="000000"/>
                </a:solidFill>
                <a:latin typeface="Roboto Condensed"/>
              </a:rPr>
              <a:t> “</a:t>
            </a:r>
            <a:r>
              <a:rPr lang="en-US" sz="5600" spc="35" dirty="0" err="1">
                <a:solidFill>
                  <a:srgbClr val="000000"/>
                </a:solidFill>
                <a:latin typeface="Roboto Condensed"/>
              </a:rPr>
              <a:t>tôi</a:t>
            </a:r>
            <a:r>
              <a:rPr lang="en-US" sz="5600" spc="35" dirty="0">
                <a:solidFill>
                  <a:srgbClr val="000000"/>
                </a:solidFill>
                <a:latin typeface="Roboto Condensed"/>
              </a:rPr>
              <a:t>” </a:t>
            </a:r>
            <a:r>
              <a:rPr lang="en-US" sz="5600" spc="35" dirty="0" err="1">
                <a:solidFill>
                  <a:srgbClr val="000000"/>
                </a:solidFill>
                <a:latin typeface="Roboto Condensed"/>
              </a:rPr>
              <a:t>mong</a:t>
            </a:r>
            <a:r>
              <a:rPr lang="en-US" sz="5600" spc="35" dirty="0">
                <a:solidFill>
                  <a:srgbClr val="000000"/>
                </a:solidFill>
                <a:latin typeface="Roboto Condensed"/>
              </a:rPr>
              <a:t> </a:t>
            </a:r>
            <a:r>
              <a:rPr lang="en-US" sz="5600" spc="35" dirty="0" err="1">
                <a:solidFill>
                  <a:srgbClr val="000000"/>
                </a:solidFill>
                <a:latin typeface="Roboto Condensed"/>
              </a:rPr>
              <a:t>gặp</a:t>
            </a:r>
            <a:r>
              <a:rPr lang="en-US" sz="5600" spc="35" dirty="0">
                <a:solidFill>
                  <a:srgbClr val="000000"/>
                </a:solidFill>
                <a:latin typeface="Roboto Condensed"/>
              </a:rPr>
              <a:t> </a:t>
            </a:r>
            <a:r>
              <a:rPr lang="en-US" sz="5600" spc="35" dirty="0" err="1">
                <a:solidFill>
                  <a:srgbClr val="000000"/>
                </a:solidFill>
                <a:latin typeface="Roboto Condensed"/>
              </a:rPr>
              <a:t>lại</a:t>
            </a:r>
            <a:r>
              <a:rPr lang="en-US" sz="5600" spc="35" dirty="0">
                <a:solidFill>
                  <a:srgbClr val="000000"/>
                </a:solidFill>
                <a:latin typeface="Roboto Condensed"/>
              </a:rPr>
              <a:t> </a:t>
            </a:r>
            <a:r>
              <a:rPr lang="en-US" sz="5600" spc="35" dirty="0" err="1">
                <a:solidFill>
                  <a:srgbClr val="000000"/>
                </a:solidFill>
                <a:latin typeface="Roboto Condensed"/>
              </a:rPr>
              <a:t>hoàng</a:t>
            </a:r>
            <a:r>
              <a:rPr lang="en-US" sz="5600" spc="35" dirty="0">
                <a:solidFill>
                  <a:srgbClr val="000000"/>
                </a:solidFill>
                <a:latin typeface="Roboto Condensed"/>
              </a:rPr>
              <a:t> </a:t>
            </a:r>
            <a:r>
              <a:rPr lang="en-US" sz="5600" spc="35" dirty="0" err="1">
                <a:solidFill>
                  <a:srgbClr val="000000"/>
                </a:solidFill>
                <a:latin typeface="Roboto Condensed"/>
              </a:rPr>
              <a:t>tử</a:t>
            </a:r>
            <a:r>
              <a:rPr lang="en-US" sz="5600" spc="35" dirty="0">
                <a:solidFill>
                  <a:srgbClr val="000000"/>
                </a:solidFill>
                <a:latin typeface="Roboto Condensed"/>
              </a:rPr>
              <a:t> </a:t>
            </a:r>
            <a:r>
              <a:rPr lang="en-US" sz="5600" spc="35" dirty="0" err="1">
                <a:solidFill>
                  <a:srgbClr val="000000"/>
                </a:solidFill>
                <a:latin typeface="Roboto Condensed"/>
              </a:rPr>
              <a:t>bé</a:t>
            </a:r>
            <a:r>
              <a:rPr lang="en-US" sz="5600" spc="35" dirty="0">
                <a:solidFill>
                  <a:srgbClr val="000000"/>
                </a:solidFill>
                <a:latin typeface="Roboto Condensed"/>
              </a:rPr>
              <a:t>?</a:t>
            </a: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15571" y="5715000"/>
            <a:ext cx="7187424" cy="4114800"/>
          </a:xfrm>
          <a:custGeom>
            <a:avLst/>
            <a:gdLst/>
            <a:ahLst/>
            <a:cxnLst/>
            <a:rect l="l" t="t" r="r" b="b"/>
            <a:pathLst>
              <a:path w="7187424" h="4114800">
                <a:moveTo>
                  <a:pt x="0" y="0"/>
                </a:moveTo>
                <a:lnTo>
                  <a:pt x="7187424" y="0"/>
                </a:lnTo>
                <a:lnTo>
                  <a:pt x="71874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028700" y="3151505"/>
            <a:ext cx="10160188" cy="3888740"/>
          </a:xfrm>
          <a:prstGeom prst="rect">
            <a:avLst/>
          </a:prstGeom>
        </p:spPr>
        <p:txBody>
          <a:bodyPr lIns="0" tIns="0" rIns="0" bIns="0" rtlCol="0" anchor="t">
            <a:spAutoFit/>
          </a:bodyPr>
          <a:lstStyle/>
          <a:p>
            <a:pPr algn="just">
              <a:lnSpc>
                <a:spcPts val="6158"/>
              </a:lnSpc>
            </a:pPr>
            <a:r>
              <a:rPr lang="en-US" sz="4398">
                <a:solidFill>
                  <a:srgbClr val="000000"/>
                </a:solidFill>
                <a:latin typeface="Roboto Condensed"/>
              </a:rPr>
              <a:t>Kết nối đọc - viết: Chi tiết hoặc hình ảnh nào trong văn bản đã để lại trong em những ấn tượng sâu đậm? Hãy viết đoạn văn (khoảng 8-10 dòng) ghi lại ấn tượng ấy.</a:t>
            </a:r>
          </a:p>
          <a:p>
            <a:pPr algn="just">
              <a:lnSpc>
                <a:spcPts val="6159"/>
              </a:lnSpc>
            </a:pPr>
            <a:endParaRPr lang="en-US" sz="4398">
              <a:solidFill>
                <a:srgbClr val="000000"/>
              </a:solidFill>
              <a:latin typeface="Roboto Condensed"/>
            </a:endParaRPr>
          </a:p>
        </p:txBody>
      </p:sp>
      <p:sp>
        <p:nvSpPr>
          <p:cNvPr id="8" name="TextBox 8"/>
          <p:cNvSpPr txBox="1"/>
          <p:nvPr/>
        </p:nvSpPr>
        <p:spPr>
          <a:xfrm>
            <a:off x="833448" y="508849"/>
            <a:ext cx="11050052" cy="1327150"/>
          </a:xfrm>
          <a:prstGeom prst="rect">
            <a:avLst/>
          </a:prstGeom>
        </p:spPr>
        <p:txBody>
          <a:bodyPr lIns="0" tIns="0" rIns="0" bIns="0" rtlCol="0" anchor="t">
            <a:spAutoFit/>
          </a:bodyPr>
          <a:lstStyle/>
          <a:p>
            <a:pPr algn="l">
              <a:lnSpc>
                <a:spcPts val="9799"/>
              </a:lnSpc>
            </a:pPr>
            <a:r>
              <a:rPr lang="en-US" sz="6998">
                <a:solidFill>
                  <a:srgbClr val="343434"/>
                </a:solidFill>
                <a:latin typeface="Fraunces Bold"/>
              </a:rPr>
              <a:t>4. LUYỆN TẬP</a:t>
            </a:r>
          </a:p>
        </p:txBody>
      </p:sp>
      <p:sp>
        <p:nvSpPr>
          <p:cNvPr id="9" name="TextBox 9"/>
          <p:cNvSpPr txBox="1"/>
          <p:nvPr/>
        </p:nvSpPr>
        <p:spPr>
          <a:xfrm>
            <a:off x="1028700" y="2226365"/>
            <a:ext cx="11073272" cy="726186"/>
          </a:xfrm>
          <a:prstGeom prst="rect">
            <a:avLst/>
          </a:prstGeom>
        </p:spPr>
        <p:txBody>
          <a:bodyPr lIns="0" tIns="0" rIns="0" bIns="0" rtlCol="0" anchor="t">
            <a:spAutoFit/>
          </a:bodyPr>
          <a:lstStyle/>
          <a:p>
            <a:pPr algn="l">
              <a:lnSpc>
                <a:spcPts val="5412"/>
              </a:lnSpc>
            </a:pPr>
            <a:r>
              <a:rPr lang="en-US" sz="4400">
                <a:solidFill>
                  <a:srgbClr val="9B4922"/>
                </a:solidFill>
                <a:latin typeface="Roboto Condensed Bold Italics"/>
              </a:rPr>
              <a:t>Kết nối đọc - viết:</a:t>
            </a:r>
          </a:p>
        </p:txBody>
      </p:sp>
      <p:sp>
        <p:nvSpPr>
          <p:cNvPr id="10" name="TextBox 10"/>
          <p:cNvSpPr txBox="1"/>
          <p:nvPr/>
        </p:nvSpPr>
        <p:spPr>
          <a:xfrm>
            <a:off x="10465410" y="7024396"/>
            <a:ext cx="6000830" cy="1545564"/>
          </a:xfrm>
          <a:prstGeom prst="rect">
            <a:avLst/>
          </a:prstGeom>
        </p:spPr>
        <p:txBody>
          <a:bodyPr lIns="0" tIns="0" rIns="0" bIns="0" rtlCol="0" anchor="t">
            <a:spAutoFit/>
          </a:bodyPr>
          <a:lstStyle/>
          <a:p>
            <a:pPr marL="950179" lvl="1" indent="-475090" algn="just">
              <a:lnSpc>
                <a:spcPts val="6161"/>
              </a:lnSpc>
              <a:buFont typeface="Arial"/>
              <a:buChar char="•"/>
            </a:pPr>
            <a:r>
              <a:rPr lang="en-US" sz="4401" spc="26">
                <a:solidFill>
                  <a:srgbClr val="000000"/>
                </a:solidFill>
                <a:latin typeface="Roboto Condensed"/>
              </a:rPr>
              <a:t>HS thực hiện cá nhân</a:t>
            </a:r>
          </a:p>
          <a:p>
            <a:pPr marL="950179" lvl="1" indent="-475090" algn="just">
              <a:lnSpc>
                <a:spcPts val="6161"/>
              </a:lnSpc>
              <a:buFont typeface="Arial"/>
              <a:buChar char="•"/>
            </a:pPr>
            <a:r>
              <a:rPr lang="en-US" sz="4401" spc="28">
                <a:solidFill>
                  <a:srgbClr val="000000"/>
                </a:solidFill>
                <a:latin typeface="Roboto Condensed"/>
              </a:rPr>
              <a:t>Thời gian: 10 phút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957" r="-26855" b="-13904"/>
            </a:stretch>
          </a:blipFill>
        </p:spPr>
        <p:txBody>
          <a:bodyPr/>
          <a:lstStyle/>
          <a:p>
            <a:endParaRPr lang="en-US"/>
          </a:p>
        </p:txBody>
      </p:sp>
      <p:graphicFrame>
        <p:nvGraphicFramePr>
          <p:cNvPr id="5" name="Table 5"/>
          <p:cNvGraphicFramePr>
            <a:graphicFrameLocks noGrp="1"/>
          </p:cNvGraphicFramePr>
          <p:nvPr/>
        </p:nvGraphicFramePr>
        <p:xfrm>
          <a:off x="565247" y="228600"/>
          <a:ext cx="17157505" cy="9829799"/>
        </p:xfrm>
        <a:graphic>
          <a:graphicData uri="http://schemas.openxmlformats.org/drawingml/2006/table">
            <a:tbl>
              <a:tblPr/>
              <a:tblGrid>
                <a:gridCol w="2737616">
                  <a:extLst>
                    <a:ext uri="{9D8B030D-6E8A-4147-A177-3AD203B41FA5}">
                      <a16:colId xmlns:a16="http://schemas.microsoft.com/office/drawing/2014/main" val="20000"/>
                    </a:ext>
                  </a:extLst>
                </a:gridCol>
                <a:gridCol w="14419889">
                  <a:extLst>
                    <a:ext uri="{9D8B030D-6E8A-4147-A177-3AD203B41FA5}">
                      <a16:colId xmlns:a16="http://schemas.microsoft.com/office/drawing/2014/main" val="20001"/>
                    </a:ext>
                  </a:extLst>
                </a:gridCol>
              </a:tblGrid>
              <a:tr h="1780275">
                <a:tc>
                  <a:txBody>
                    <a:bodyPr/>
                    <a:lstStyle/>
                    <a:p>
                      <a:pPr algn="ctr">
                        <a:lnSpc>
                          <a:spcPts val="5040"/>
                        </a:lnSpc>
                        <a:defRPr/>
                      </a:pPr>
                      <a:r>
                        <a:rPr lang="en-US" sz="3600">
                          <a:solidFill>
                            <a:srgbClr val="000000"/>
                          </a:solidFill>
                          <a:latin typeface="Roboto Condensed Bold"/>
                        </a:rPr>
                        <a:t>Mở đoạn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777240" lvl="1" indent="-388620" algn="just">
                        <a:lnSpc>
                          <a:spcPts val="5040"/>
                        </a:lnSpc>
                        <a:buFont typeface="Arial"/>
                        <a:buChar char="•"/>
                        <a:defRPr/>
                      </a:pPr>
                      <a:r>
                        <a:rPr lang="en-US" sz="3600">
                          <a:solidFill>
                            <a:srgbClr val="000000"/>
                          </a:solidFill>
                          <a:latin typeface="Roboto Condensed"/>
                        </a:rPr>
                        <a:t>Dẫn dắt</a:t>
                      </a:r>
                      <a:endParaRPr lang="en-US" sz="1100"/>
                    </a:p>
                    <a:p>
                      <a:pPr marL="777240" lvl="1" indent="-388620" algn="just">
                        <a:lnSpc>
                          <a:spcPts val="5040"/>
                        </a:lnSpc>
                        <a:buFont typeface="Arial"/>
                        <a:buChar char="•"/>
                      </a:pPr>
                      <a:r>
                        <a:rPr lang="en-US" sz="3600">
                          <a:solidFill>
                            <a:srgbClr val="000000"/>
                          </a:solidFill>
                          <a:latin typeface="Roboto Condensed"/>
                        </a:rPr>
                        <a:t>Trích dẫn nhận định</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910531">
                <a:tc>
                  <a:txBody>
                    <a:bodyPr/>
                    <a:lstStyle/>
                    <a:p>
                      <a:pPr algn="ctr">
                        <a:lnSpc>
                          <a:spcPts val="5040"/>
                        </a:lnSpc>
                        <a:defRPr/>
                      </a:pPr>
                      <a:r>
                        <a:rPr lang="en-US" sz="3600">
                          <a:solidFill>
                            <a:srgbClr val="000000"/>
                          </a:solidFill>
                          <a:latin typeface="Roboto Condensed Bold"/>
                        </a:rPr>
                        <a:t>Thân đoạn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algn="just">
                        <a:lnSpc>
                          <a:spcPts val="5040"/>
                        </a:lnSpc>
                        <a:defRPr/>
                      </a:pPr>
                      <a:r>
                        <a:rPr lang="en-US" sz="3600">
                          <a:solidFill>
                            <a:srgbClr val="000000"/>
                          </a:solidFill>
                          <a:latin typeface="Roboto Condensed"/>
                        </a:rPr>
                        <a:t>Đồng ý với nhận xét.</a:t>
                      </a:r>
                      <a:endParaRPr lang="en-US" sz="1100"/>
                    </a:p>
                    <a:p>
                      <a:pPr algn="just">
                        <a:lnSpc>
                          <a:spcPts val="5040"/>
                        </a:lnSpc>
                      </a:pPr>
                      <a:r>
                        <a:rPr lang="en-US" sz="3600">
                          <a:solidFill>
                            <a:srgbClr val="000000"/>
                          </a:solidFill>
                          <a:latin typeface="Roboto Condensed"/>
                        </a:rPr>
                        <a:t>Nguyên nhân:</a:t>
                      </a:r>
                    </a:p>
                    <a:p>
                      <a:pPr marL="777240" lvl="1" indent="-388620" algn="just">
                        <a:lnSpc>
                          <a:spcPts val="5040"/>
                        </a:lnSpc>
                        <a:buFont typeface="Arial"/>
                        <a:buChar char="•"/>
                      </a:pPr>
                      <a:r>
                        <a:rPr lang="en-US" sz="3600">
                          <a:solidFill>
                            <a:srgbClr val="000000"/>
                          </a:solidFill>
                          <a:latin typeface="Roboto Condensed"/>
                        </a:rPr>
                        <a:t>Đoạn trích đặt ra vấn đề cách nhìn của trẻ con nói riêng và vấn đề góc nhìn chung.</a:t>
                      </a:r>
                    </a:p>
                    <a:p>
                      <a:pPr marL="777240" lvl="1" indent="-388620" algn="just">
                        <a:lnSpc>
                          <a:spcPts val="5040"/>
                        </a:lnSpc>
                        <a:buFont typeface="Arial"/>
                        <a:buChar char="•"/>
                      </a:pPr>
                      <a:r>
                        <a:rPr lang="en-US" sz="3600">
                          <a:solidFill>
                            <a:srgbClr val="000000"/>
                          </a:solidFill>
                          <a:latin typeface="Roboto Condensed"/>
                        </a:rPr>
                        <a:t>Đoạn trích khiến người đọc lưu tâm đến việc cùng một vấn đề sẽ có những cách tiếp cận, góc nhìn khác nhau.</a:t>
                      </a:r>
                    </a:p>
                    <a:p>
                      <a:pPr marL="777240" lvl="1" indent="-388620" algn="just">
                        <a:lnSpc>
                          <a:spcPts val="5040"/>
                        </a:lnSpc>
                        <a:buFont typeface="Arial"/>
                        <a:buChar char="•"/>
                      </a:pPr>
                      <a:r>
                        <a:rPr lang="en-US" sz="3600">
                          <a:solidFill>
                            <a:srgbClr val="000000"/>
                          </a:solidFill>
                          <a:latin typeface="Roboto Condensed"/>
                        </a:rPr>
                        <a:t>Tác giả cho thấy cách nhìn về thế giới, về con người của trẻ con vốn ngây thơ, thuần phác, giàu trí tưởng tượng, đầy bay bổng, có ít nhiều khác biệt so với người lớn. Người lớn cần tôn trọng cách nhìn của các em, dần định hướng cho các em cách nhìn chân thực, hợp lí và tích cực.</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38993">
                <a:tc>
                  <a:txBody>
                    <a:bodyPr/>
                    <a:lstStyle/>
                    <a:p>
                      <a:pPr algn="ctr">
                        <a:lnSpc>
                          <a:spcPts val="5040"/>
                        </a:lnSpc>
                        <a:defRPr/>
                      </a:pPr>
                      <a:r>
                        <a:rPr lang="en-US" sz="3600">
                          <a:solidFill>
                            <a:srgbClr val="000000"/>
                          </a:solidFill>
                          <a:latin typeface="Roboto Condensed Bold"/>
                        </a:rPr>
                        <a:t>Kết đoạn  </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777240" lvl="1" indent="-388620" algn="just">
                        <a:lnSpc>
                          <a:spcPts val="5040"/>
                        </a:lnSpc>
                        <a:buFont typeface="Arial"/>
                        <a:buChar char="•"/>
                        <a:defRPr/>
                      </a:pPr>
                      <a:r>
                        <a:rPr lang="en-US" sz="3600">
                          <a:solidFill>
                            <a:srgbClr val="000000"/>
                          </a:solidFill>
                          <a:latin typeface="Roboto Condensed"/>
                        </a:rPr>
                        <a:t> Liên hệ bản thân.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657600" y="2324100"/>
            <a:ext cx="10160188" cy="4430565"/>
          </a:xfrm>
          <a:prstGeom prst="rect">
            <a:avLst/>
          </a:prstGeom>
        </p:spPr>
        <p:txBody>
          <a:bodyPr lIns="0" tIns="0" rIns="0" bIns="0" rtlCol="0" anchor="t">
            <a:spAutoFit/>
          </a:bodyPr>
          <a:lstStyle/>
          <a:p>
            <a:pPr marL="992922" lvl="1" indent="-496461" algn="just">
              <a:lnSpc>
                <a:spcPts val="7082"/>
              </a:lnSpc>
              <a:buFont typeface="Arial"/>
              <a:buChar char="•"/>
            </a:pPr>
            <a:r>
              <a:rPr lang="en-US" sz="4598" dirty="0" err="1">
                <a:solidFill>
                  <a:srgbClr val="000000"/>
                </a:solidFill>
                <a:latin typeface="Roboto Condensed"/>
              </a:rPr>
              <a:t>Đọc</a:t>
            </a:r>
            <a:r>
              <a:rPr lang="en-US" sz="4598" dirty="0">
                <a:solidFill>
                  <a:srgbClr val="000000"/>
                </a:solidFill>
                <a:latin typeface="Roboto Condensed"/>
              </a:rPr>
              <a:t> </a:t>
            </a:r>
            <a:r>
              <a:rPr lang="en-US" sz="4598" dirty="0" err="1">
                <a:solidFill>
                  <a:srgbClr val="000000"/>
                </a:solidFill>
                <a:latin typeface="Roboto Condensed"/>
              </a:rPr>
              <a:t>mở</a:t>
            </a:r>
            <a:r>
              <a:rPr lang="en-US" sz="4598" dirty="0">
                <a:solidFill>
                  <a:srgbClr val="000000"/>
                </a:solidFill>
                <a:latin typeface="Roboto Condensed"/>
              </a:rPr>
              <a:t> </a:t>
            </a:r>
            <a:r>
              <a:rPr lang="en-US" sz="4598" dirty="0" err="1">
                <a:solidFill>
                  <a:srgbClr val="000000"/>
                </a:solidFill>
                <a:latin typeface="Roboto Condensed"/>
              </a:rPr>
              <a:t>rộng</a:t>
            </a:r>
            <a:r>
              <a:rPr lang="en-US" sz="4598" dirty="0">
                <a:solidFill>
                  <a:srgbClr val="000000"/>
                </a:solidFill>
                <a:latin typeface="Roboto Condensed"/>
              </a:rPr>
              <a:t> </a:t>
            </a:r>
            <a:r>
              <a:rPr lang="en-US" sz="4598" dirty="0" err="1">
                <a:solidFill>
                  <a:srgbClr val="000000"/>
                </a:solidFill>
                <a:latin typeface="Roboto Condensed"/>
              </a:rPr>
              <a:t>văn</a:t>
            </a:r>
            <a:r>
              <a:rPr lang="en-US" sz="4598" dirty="0">
                <a:solidFill>
                  <a:srgbClr val="000000"/>
                </a:solidFill>
                <a:latin typeface="Roboto Condensed"/>
              </a:rPr>
              <a:t> </a:t>
            </a:r>
            <a:r>
              <a:rPr lang="en-US" sz="4598" dirty="0" err="1">
                <a:solidFill>
                  <a:srgbClr val="000000"/>
                </a:solidFill>
                <a:latin typeface="Roboto Condensed"/>
              </a:rPr>
              <a:t>bản</a:t>
            </a:r>
            <a:r>
              <a:rPr lang="en-US" sz="4598" dirty="0">
                <a:solidFill>
                  <a:srgbClr val="000000"/>
                </a:solidFill>
                <a:latin typeface="Roboto Condensed"/>
              </a:rPr>
              <a:t> </a:t>
            </a:r>
            <a:r>
              <a:rPr lang="en-US" sz="4598" dirty="0" err="1">
                <a:solidFill>
                  <a:srgbClr val="000000"/>
                </a:solidFill>
                <a:latin typeface="Roboto Condensed"/>
              </a:rPr>
              <a:t>cùng</a:t>
            </a:r>
            <a:r>
              <a:rPr lang="en-US" sz="4598" dirty="0">
                <a:solidFill>
                  <a:srgbClr val="000000"/>
                </a:solidFill>
                <a:latin typeface="Roboto Condensed"/>
              </a:rPr>
              <a:t> </a:t>
            </a:r>
            <a:r>
              <a:rPr lang="en-US" sz="4598" dirty="0" err="1">
                <a:solidFill>
                  <a:srgbClr val="000000"/>
                </a:solidFill>
                <a:latin typeface="Roboto Condensed"/>
              </a:rPr>
              <a:t>thể</a:t>
            </a:r>
            <a:r>
              <a:rPr lang="en-US" sz="4598" dirty="0">
                <a:solidFill>
                  <a:srgbClr val="000000"/>
                </a:solidFill>
                <a:latin typeface="Roboto Condensed"/>
              </a:rPr>
              <a:t> </a:t>
            </a:r>
            <a:r>
              <a:rPr lang="en-US" sz="4598" dirty="0" err="1">
                <a:solidFill>
                  <a:srgbClr val="000000"/>
                </a:solidFill>
                <a:latin typeface="Roboto Condensed"/>
              </a:rPr>
              <a:t>loại</a:t>
            </a:r>
            <a:r>
              <a:rPr lang="en-US" sz="4598" dirty="0">
                <a:solidFill>
                  <a:srgbClr val="000000"/>
                </a:solidFill>
                <a:latin typeface="Roboto Condensed"/>
              </a:rPr>
              <a:t>:</a:t>
            </a:r>
          </a:p>
          <a:p>
            <a:pPr algn="just">
              <a:lnSpc>
                <a:spcPts val="7082"/>
              </a:lnSpc>
            </a:pPr>
            <a:r>
              <a:rPr lang="en-US" sz="4598" dirty="0">
                <a:solidFill>
                  <a:srgbClr val="000000"/>
                </a:solidFill>
                <a:latin typeface="Roboto Condensed"/>
              </a:rPr>
              <a:t>     </a:t>
            </a:r>
            <a:r>
              <a:rPr lang="en-US" sz="4598" i="1" dirty="0">
                <a:solidFill>
                  <a:srgbClr val="000000"/>
                </a:solidFill>
                <a:latin typeface="Roboto Condensed"/>
              </a:rPr>
              <a:t> </a:t>
            </a:r>
            <a:r>
              <a:rPr lang="en-US" sz="4598" i="1" dirty="0" err="1">
                <a:solidFill>
                  <a:srgbClr val="000000"/>
                </a:solidFill>
                <a:latin typeface="Roboto Condensed"/>
              </a:rPr>
              <a:t>N</a:t>
            </a:r>
            <a:r>
              <a:rPr lang="en-US" sz="4598" i="1" dirty="0" err="1">
                <a:solidFill>
                  <a:srgbClr val="000000"/>
                </a:solidFill>
                <a:latin typeface="Roboto Condensed Italics"/>
              </a:rPr>
              <a:t>gười</a:t>
            </a:r>
            <a:r>
              <a:rPr lang="en-US" sz="4598" i="1" dirty="0">
                <a:solidFill>
                  <a:srgbClr val="000000"/>
                </a:solidFill>
                <a:latin typeface="Roboto Condensed Italics"/>
              </a:rPr>
              <a:t> </a:t>
            </a:r>
            <a:r>
              <a:rPr lang="en-US" sz="4598" dirty="0" err="1">
                <a:solidFill>
                  <a:srgbClr val="000000"/>
                </a:solidFill>
                <a:latin typeface="Roboto Condensed Italics"/>
              </a:rPr>
              <a:t>thầy</a:t>
            </a:r>
            <a:r>
              <a:rPr lang="en-US" sz="4598" dirty="0">
                <a:solidFill>
                  <a:srgbClr val="000000"/>
                </a:solidFill>
                <a:latin typeface="Roboto Condensed Italics"/>
              </a:rPr>
              <a:t> </a:t>
            </a:r>
            <a:r>
              <a:rPr lang="en-US" sz="4598" dirty="0" err="1">
                <a:solidFill>
                  <a:srgbClr val="000000"/>
                </a:solidFill>
                <a:latin typeface="Roboto Condensed Italics"/>
              </a:rPr>
              <a:t>đầu</a:t>
            </a:r>
            <a:r>
              <a:rPr lang="en-US" sz="4598" dirty="0">
                <a:solidFill>
                  <a:srgbClr val="000000"/>
                </a:solidFill>
                <a:latin typeface="Roboto Condensed Italics"/>
              </a:rPr>
              <a:t> </a:t>
            </a:r>
            <a:r>
              <a:rPr lang="en-US" sz="4598" dirty="0" err="1">
                <a:solidFill>
                  <a:srgbClr val="000000"/>
                </a:solidFill>
                <a:latin typeface="Roboto Condensed Italics"/>
              </a:rPr>
              <a:t>tiên</a:t>
            </a:r>
            <a:endParaRPr lang="en-US" sz="4598" dirty="0">
              <a:solidFill>
                <a:srgbClr val="000000"/>
              </a:solidFill>
              <a:latin typeface="Roboto Condensed Italics"/>
            </a:endParaRPr>
          </a:p>
          <a:p>
            <a:pPr marL="992922" lvl="1" indent="-496461" algn="just">
              <a:lnSpc>
                <a:spcPts val="7082"/>
              </a:lnSpc>
              <a:buFont typeface="Arial"/>
              <a:buChar char="•"/>
            </a:pPr>
            <a:r>
              <a:rPr lang="en-US" sz="4598" dirty="0" err="1">
                <a:solidFill>
                  <a:srgbClr val="000000"/>
                </a:solidFill>
                <a:latin typeface="Roboto Condensed"/>
              </a:rPr>
              <a:t>Đọc</a:t>
            </a:r>
            <a:r>
              <a:rPr lang="en-US" sz="4598" dirty="0">
                <a:solidFill>
                  <a:srgbClr val="000000"/>
                </a:solidFill>
                <a:latin typeface="Roboto Condensed"/>
              </a:rPr>
              <a:t> </a:t>
            </a:r>
            <a:r>
              <a:rPr lang="en-US" sz="4598" dirty="0" err="1">
                <a:solidFill>
                  <a:srgbClr val="000000"/>
                </a:solidFill>
                <a:latin typeface="Roboto Condensed"/>
              </a:rPr>
              <a:t>trước</a:t>
            </a:r>
            <a:r>
              <a:rPr lang="en-US" sz="4598" dirty="0">
                <a:solidFill>
                  <a:srgbClr val="000000"/>
                </a:solidFill>
                <a:latin typeface="Roboto Condensed"/>
              </a:rPr>
              <a:t> </a:t>
            </a:r>
            <a:r>
              <a:rPr lang="en-US" sz="4598" dirty="0" err="1">
                <a:solidFill>
                  <a:srgbClr val="000000"/>
                </a:solidFill>
                <a:latin typeface="Roboto Condensed"/>
              </a:rPr>
              <a:t>văn</a:t>
            </a:r>
            <a:r>
              <a:rPr lang="en-US" sz="4598" dirty="0">
                <a:solidFill>
                  <a:srgbClr val="000000"/>
                </a:solidFill>
                <a:latin typeface="Roboto Condensed"/>
              </a:rPr>
              <a:t> </a:t>
            </a:r>
            <a:r>
              <a:rPr lang="en-US" sz="4598" dirty="0" err="1">
                <a:solidFill>
                  <a:srgbClr val="000000"/>
                </a:solidFill>
                <a:latin typeface="Roboto Condensed"/>
              </a:rPr>
              <a:t>bản</a:t>
            </a:r>
            <a:r>
              <a:rPr lang="en-US" sz="4598" dirty="0">
                <a:solidFill>
                  <a:srgbClr val="000000"/>
                </a:solidFill>
                <a:latin typeface="Roboto Condensed"/>
              </a:rPr>
              <a:t> </a:t>
            </a:r>
            <a:r>
              <a:rPr lang="en-US" sz="4598" dirty="0" err="1">
                <a:solidFill>
                  <a:srgbClr val="000000"/>
                </a:solidFill>
                <a:latin typeface="Roboto Condensed Italics"/>
              </a:rPr>
              <a:t>Người</a:t>
            </a:r>
            <a:r>
              <a:rPr lang="en-US" sz="4598" dirty="0">
                <a:solidFill>
                  <a:srgbClr val="000000"/>
                </a:solidFill>
                <a:latin typeface="Roboto Condensed Italics"/>
              </a:rPr>
              <a:t> </a:t>
            </a:r>
            <a:r>
              <a:rPr lang="en-US" sz="4598" dirty="0" err="1">
                <a:solidFill>
                  <a:srgbClr val="000000"/>
                </a:solidFill>
                <a:latin typeface="Roboto Condensed Italics"/>
              </a:rPr>
              <a:t>thầy</a:t>
            </a:r>
            <a:r>
              <a:rPr lang="en-US" sz="4598" dirty="0">
                <a:solidFill>
                  <a:srgbClr val="000000"/>
                </a:solidFill>
                <a:latin typeface="Roboto Condensed Italics"/>
              </a:rPr>
              <a:t> </a:t>
            </a:r>
            <a:r>
              <a:rPr lang="en-US" sz="4598" dirty="0" err="1">
                <a:solidFill>
                  <a:srgbClr val="000000"/>
                </a:solidFill>
                <a:latin typeface="Roboto Condensed Italics"/>
              </a:rPr>
              <a:t>đầu</a:t>
            </a:r>
            <a:r>
              <a:rPr lang="en-US" sz="4598" dirty="0">
                <a:solidFill>
                  <a:srgbClr val="000000"/>
                </a:solidFill>
                <a:latin typeface="Roboto Condensed Italics"/>
              </a:rPr>
              <a:t> </a:t>
            </a:r>
            <a:r>
              <a:rPr lang="en-US" sz="4598" dirty="0" err="1">
                <a:solidFill>
                  <a:srgbClr val="000000"/>
                </a:solidFill>
                <a:latin typeface="Roboto Condensed Italics"/>
              </a:rPr>
              <a:t>tiên</a:t>
            </a:r>
            <a:r>
              <a:rPr lang="en-US" sz="4598" dirty="0">
                <a:solidFill>
                  <a:srgbClr val="000000"/>
                </a:solidFill>
                <a:latin typeface="Roboto Condensed"/>
              </a:rPr>
              <a:t> </a:t>
            </a:r>
            <a:r>
              <a:rPr lang="en-US" sz="4598" dirty="0" err="1">
                <a:solidFill>
                  <a:srgbClr val="000000"/>
                </a:solidFill>
                <a:latin typeface="Roboto Condensed"/>
              </a:rPr>
              <a:t>và</a:t>
            </a:r>
            <a:r>
              <a:rPr lang="en-US" sz="4598" dirty="0">
                <a:solidFill>
                  <a:srgbClr val="000000"/>
                </a:solidFill>
                <a:latin typeface="Roboto Condensed"/>
              </a:rPr>
              <a:t> </a:t>
            </a:r>
            <a:r>
              <a:rPr lang="en-US" sz="4598" dirty="0" err="1">
                <a:solidFill>
                  <a:srgbClr val="000000"/>
                </a:solidFill>
                <a:latin typeface="Roboto Condensed"/>
              </a:rPr>
              <a:t>thực</a:t>
            </a:r>
            <a:r>
              <a:rPr lang="en-US" sz="4598" dirty="0">
                <a:solidFill>
                  <a:srgbClr val="000000"/>
                </a:solidFill>
                <a:latin typeface="Roboto Condensed"/>
              </a:rPr>
              <a:t> </a:t>
            </a:r>
            <a:r>
              <a:rPr lang="en-US" sz="4598" dirty="0" err="1">
                <a:solidFill>
                  <a:srgbClr val="000000"/>
                </a:solidFill>
                <a:latin typeface="Roboto Condensed"/>
              </a:rPr>
              <a:t>hiện</a:t>
            </a:r>
            <a:r>
              <a:rPr lang="en-US" sz="4598" dirty="0">
                <a:solidFill>
                  <a:srgbClr val="000000"/>
                </a:solidFill>
                <a:latin typeface="Roboto Condensed"/>
              </a:rPr>
              <a:t> </a:t>
            </a:r>
            <a:r>
              <a:rPr lang="en-US" sz="4598" dirty="0" err="1">
                <a:solidFill>
                  <a:srgbClr val="000000"/>
                </a:solidFill>
                <a:latin typeface="Roboto Condensed"/>
              </a:rPr>
              <a:t>theo</a:t>
            </a:r>
            <a:r>
              <a:rPr lang="en-US" sz="4598" dirty="0">
                <a:solidFill>
                  <a:srgbClr val="000000"/>
                </a:solidFill>
                <a:latin typeface="Roboto Condensed"/>
              </a:rPr>
              <a:t> </a:t>
            </a:r>
            <a:r>
              <a:rPr lang="en-US" sz="4598" dirty="0" err="1">
                <a:solidFill>
                  <a:srgbClr val="000000"/>
                </a:solidFill>
                <a:latin typeface="Roboto Condensed"/>
              </a:rPr>
              <a:t>phiếu</a:t>
            </a:r>
            <a:r>
              <a:rPr lang="en-US" sz="4598" dirty="0">
                <a:solidFill>
                  <a:srgbClr val="000000"/>
                </a:solidFill>
                <a:latin typeface="Roboto Condensed"/>
              </a:rPr>
              <a:t> </a:t>
            </a:r>
            <a:r>
              <a:rPr lang="en-US" sz="4598" dirty="0" err="1">
                <a:solidFill>
                  <a:srgbClr val="000000"/>
                </a:solidFill>
                <a:latin typeface="Roboto Condensed"/>
              </a:rPr>
              <a:t>học</a:t>
            </a:r>
            <a:r>
              <a:rPr lang="en-US" sz="4598" dirty="0">
                <a:solidFill>
                  <a:srgbClr val="000000"/>
                </a:solidFill>
                <a:latin typeface="Roboto Condensed"/>
              </a:rPr>
              <a:t> </a:t>
            </a:r>
            <a:r>
              <a:rPr lang="en-US" sz="4598" dirty="0" err="1">
                <a:solidFill>
                  <a:srgbClr val="000000"/>
                </a:solidFill>
                <a:latin typeface="Roboto Condensed"/>
              </a:rPr>
              <a:t>tập</a:t>
            </a:r>
            <a:r>
              <a:rPr lang="en-US" sz="4598" dirty="0">
                <a:solidFill>
                  <a:srgbClr val="000000"/>
                </a:solidFill>
                <a:latin typeface="Roboto Condensed"/>
              </a:rPr>
              <a:t>.</a:t>
            </a:r>
          </a:p>
          <a:p>
            <a:pPr algn="just">
              <a:lnSpc>
                <a:spcPts val="7082"/>
              </a:lnSpc>
            </a:pPr>
            <a:endParaRPr lang="en-US" sz="4598" dirty="0">
              <a:solidFill>
                <a:srgbClr val="000000"/>
              </a:solidFill>
              <a:latin typeface="Roboto Condensed"/>
            </a:endParaRPr>
          </a:p>
        </p:txBody>
      </p:sp>
      <p:sp>
        <p:nvSpPr>
          <p:cNvPr id="7" name="TextBox 7"/>
          <p:cNvSpPr txBox="1"/>
          <p:nvPr/>
        </p:nvSpPr>
        <p:spPr>
          <a:xfrm>
            <a:off x="833448" y="508849"/>
            <a:ext cx="11050052" cy="1193775"/>
          </a:xfrm>
          <a:prstGeom prst="rect">
            <a:avLst/>
          </a:prstGeom>
        </p:spPr>
        <p:txBody>
          <a:bodyPr lIns="0" tIns="0" rIns="0" bIns="0" rtlCol="0" anchor="t">
            <a:spAutoFit/>
          </a:bodyPr>
          <a:lstStyle/>
          <a:p>
            <a:pPr algn="l">
              <a:lnSpc>
                <a:spcPts val="9799"/>
              </a:lnSpc>
            </a:pPr>
            <a:r>
              <a:rPr lang="en-US" sz="6998">
                <a:solidFill>
                  <a:srgbClr val="343434"/>
                </a:solidFill>
                <a:latin typeface="Fraunces Bold"/>
              </a:rPr>
              <a:t>5. VẬN DỤNG</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2" t="-22303" r="-5634" b="-25468"/>
            </a:stretch>
          </a:blipFill>
        </p:spPr>
        <p:txBody>
          <a:bodyPr/>
          <a:lstStyle/>
          <a:p>
            <a:endParaRPr lang="en-US"/>
          </a:p>
        </p:txBody>
      </p:sp>
      <p:graphicFrame>
        <p:nvGraphicFramePr>
          <p:cNvPr id="5" name="Table 5"/>
          <p:cNvGraphicFramePr>
            <a:graphicFrameLocks noGrp="1"/>
          </p:cNvGraphicFramePr>
          <p:nvPr/>
        </p:nvGraphicFramePr>
        <p:xfrm>
          <a:off x="745551" y="3948407"/>
          <a:ext cx="16776700" cy="5549900"/>
        </p:xfrm>
        <a:graphic>
          <a:graphicData uri="http://schemas.openxmlformats.org/drawingml/2006/table">
            <a:tbl>
              <a:tblPr/>
              <a:tblGrid>
                <a:gridCol w="13430673">
                  <a:extLst>
                    <a:ext uri="{9D8B030D-6E8A-4147-A177-3AD203B41FA5}">
                      <a16:colId xmlns:a16="http://schemas.microsoft.com/office/drawing/2014/main" val="20000"/>
                    </a:ext>
                  </a:extLst>
                </a:gridCol>
                <a:gridCol w="1661237">
                  <a:extLst>
                    <a:ext uri="{9D8B030D-6E8A-4147-A177-3AD203B41FA5}">
                      <a16:colId xmlns:a16="http://schemas.microsoft.com/office/drawing/2014/main" val="20001"/>
                    </a:ext>
                  </a:extLst>
                </a:gridCol>
                <a:gridCol w="1684790">
                  <a:extLst>
                    <a:ext uri="{9D8B030D-6E8A-4147-A177-3AD203B41FA5}">
                      <a16:colId xmlns:a16="http://schemas.microsoft.com/office/drawing/2014/main" val="20002"/>
                    </a:ext>
                  </a:extLst>
                </a:gridCol>
              </a:tblGrid>
              <a:tr h="995655">
                <a:tc>
                  <a:txBody>
                    <a:bodyPr/>
                    <a:lstStyle/>
                    <a:p>
                      <a:pPr algn="ctr">
                        <a:lnSpc>
                          <a:spcPts val="4079"/>
                        </a:lnSpc>
                        <a:defRPr/>
                      </a:pPr>
                      <a:r>
                        <a:rPr lang="en-US" sz="3400">
                          <a:solidFill>
                            <a:srgbClr val="FFFFFF"/>
                          </a:solidFill>
                          <a:latin typeface="Roboto Condensed Bold"/>
                        </a:rPr>
                        <a:t>Tiêu chí</a:t>
                      </a: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AD553F"/>
                    </a:solidFill>
                  </a:tcPr>
                </a:tc>
                <a:tc>
                  <a:txBody>
                    <a:bodyPr/>
                    <a:lstStyle/>
                    <a:p>
                      <a:pPr algn="ctr">
                        <a:lnSpc>
                          <a:spcPts val="4079"/>
                        </a:lnSpc>
                        <a:defRPr/>
                      </a:pPr>
                      <a:r>
                        <a:rPr lang="en-US" sz="3400">
                          <a:solidFill>
                            <a:srgbClr val="FFFFFF"/>
                          </a:solidFill>
                          <a:latin typeface="Roboto Condensed Bold"/>
                        </a:rPr>
                        <a:t>Có </a:t>
                      </a: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AD553F"/>
                    </a:solidFill>
                  </a:tcPr>
                </a:tc>
                <a:tc>
                  <a:txBody>
                    <a:bodyPr/>
                    <a:lstStyle/>
                    <a:p>
                      <a:pPr algn="ctr">
                        <a:lnSpc>
                          <a:spcPts val="4079"/>
                        </a:lnSpc>
                        <a:defRPr/>
                      </a:pPr>
                      <a:r>
                        <a:rPr lang="en-US" sz="3400">
                          <a:solidFill>
                            <a:srgbClr val="FFFFFF"/>
                          </a:solidFill>
                          <a:latin typeface="Roboto Condensed Bold"/>
                        </a:rPr>
                        <a:t>Không</a:t>
                      </a: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AD553F"/>
                    </a:solidFill>
                  </a:tcPr>
                </a:tc>
                <a:extLst>
                  <a:ext uri="{0D108BD9-81ED-4DB2-BD59-A6C34878D82A}">
                    <a16:rowId xmlns:a16="http://schemas.microsoft.com/office/drawing/2014/main" val="10000"/>
                  </a:ext>
                </a:extLst>
              </a:tr>
              <a:tr h="995655">
                <a:tc>
                  <a:txBody>
                    <a:bodyPr/>
                    <a:lstStyle/>
                    <a:p>
                      <a:pPr algn="l">
                        <a:lnSpc>
                          <a:spcPts val="4079"/>
                        </a:lnSpc>
                        <a:defRPr/>
                      </a:pPr>
                      <a:r>
                        <a:rPr lang="en-US" sz="3400">
                          <a:solidFill>
                            <a:srgbClr val="000000"/>
                          </a:solidFill>
                          <a:latin typeface="Roboto Condensed"/>
                        </a:rPr>
                        <a:t>Đọc trôi chảy, không bỏ từ, thêm từ.</a:t>
                      </a: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995655">
                <a:tc>
                  <a:txBody>
                    <a:bodyPr/>
                    <a:lstStyle/>
                    <a:p>
                      <a:pPr algn="l">
                        <a:lnSpc>
                          <a:spcPts val="4079"/>
                        </a:lnSpc>
                        <a:defRPr/>
                      </a:pPr>
                      <a:r>
                        <a:rPr lang="en-US" sz="3400">
                          <a:solidFill>
                            <a:srgbClr val="000000"/>
                          </a:solidFill>
                          <a:latin typeface="Roboto Condensed"/>
                        </a:rPr>
                        <a:t>Đọc to, rõ bảo đảm trong không gian lớp học, cả lớp cùng nghe được.</a:t>
                      </a: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r h="995655">
                <a:tc>
                  <a:txBody>
                    <a:bodyPr/>
                    <a:lstStyle/>
                    <a:p>
                      <a:pPr algn="l">
                        <a:lnSpc>
                          <a:spcPts val="4079"/>
                        </a:lnSpc>
                        <a:defRPr/>
                      </a:pPr>
                      <a:r>
                        <a:rPr lang="en-US" sz="3400">
                          <a:solidFill>
                            <a:srgbClr val="000000"/>
                          </a:solidFill>
                          <a:latin typeface="Roboto Condensed"/>
                        </a:rPr>
                        <a:t>Tốc độ đọc phù hợp.</a:t>
                      </a: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extLst>
                  <a:ext uri="{0D108BD9-81ED-4DB2-BD59-A6C34878D82A}">
                    <a16:rowId xmlns:a16="http://schemas.microsoft.com/office/drawing/2014/main" val="10003"/>
                  </a:ext>
                </a:extLst>
              </a:tr>
              <a:tr h="1567280">
                <a:tc>
                  <a:txBody>
                    <a:bodyPr/>
                    <a:lstStyle/>
                    <a:p>
                      <a:pPr algn="just">
                        <a:lnSpc>
                          <a:spcPts val="4079"/>
                        </a:lnSpc>
                        <a:defRPr/>
                      </a:pPr>
                      <a:r>
                        <a:rPr lang="en-US" sz="3400">
                          <a:solidFill>
                            <a:srgbClr val="000000"/>
                          </a:solidFill>
                          <a:latin typeface="Roboto Condensed"/>
                        </a:rPr>
                        <a:t>Sử dụng giọng điệu khác nhau để thể hiện được cảm xúc của người kể chuyện đối với nhân vật, sự việc.</a:t>
                      </a: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tc>
                  <a:txBody>
                    <a:bodyPr/>
                    <a:lstStyle/>
                    <a:p>
                      <a:pPr algn="l">
                        <a:lnSpc>
                          <a:spcPts val="1679"/>
                        </a:lnSpc>
                        <a:defRPr/>
                      </a:pPr>
                      <a:endParaRPr lang="en-US" sz="1100"/>
                    </a:p>
                  </a:txBody>
                  <a:tcPr marT="91440" marB="91440" anchor="ctr">
                    <a:lnL w="28575" cap="flat" cmpd="sng" algn="ctr">
                      <a:solidFill>
                        <a:srgbClr val="DAAC4D"/>
                      </a:solidFill>
                      <a:prstDash val="solid"/>
                      <a:round/>
                      <a:headEnd type="none" w="med" len="med"/>
                      <a:tailEnd type="none" w="med" len="med"/>
                    </a:lnL>
                    <a:lnR w="28575" cap="flat" cmpd="sng" algn="ctr">
                      <a:solidFill>
                        <a:srgbClr val="DAAC4D"/>
                      </a:solidFill>
                      <a:prstDash val="solid"/>
                      <a:round/>
                      <a:headEnd type="none" w="med" len="med"/>
                      <a:tailEnd type="none" w="med" len="med"/>
                    </a:lnR>
                    <a:lnT w="28575" cap="flat" cmpd="sng" algn="ctr">
                      <a:solidFill>
                        <a:srgbClr val="DAAC4D"/>
                      </a:solidFill>
                      <a:prstDash val="solid"/>
                      <a:round/>
                      <a:headEnd type="none" w="med" len="med"/>
                      <a:tailEnd type="none" w="med" len="med"/>
                    </a:lnT>
                    <a:lnB w="28575" cap="flat" cmpd="sng" algn="ctr">
                      <a:solidFill>
                        <a:srgbClr val="DAAC4D"/>
                      </a:solidFill>
                      <a:prstDash val="solid"/>
                      <a:round/>
                      <a:headEnd type="none" w="med" len="med"/>
                      <a:tailEnd type="none" w="med" len="med"/>
                    </a:lnB>
                    <a:solidFill>
                      <a:srgbClr val="EFEBE0"/>
                    </a:solidFill>
                  </a:tcPr>
                </a:tc>
                <a:extLst>
                  <a:ext uri="{0D108BD9-81ED-4DB2-BD59-A6C34878D82A}">
                    <a16:rowId xmlns:a16="http://schemas.microsoft.com/office/drawing/2014/main" val="10004"/>
                  </a:ext>
                </a:extLst>
              </a:tr>
            </a:tbl>
          </a:graphicData>
        </a:graphic>
      </p:graphicFrame>
      <p:sp>
        <p:nvSpPr>
          <p:cNvPr id="6" name="TextBox 6"/>
          <p:cNvSpPr txBox="1"/>
          <p:nvPr/>
        </p:nvSpPr>
        <p:spPr>
          <a:xfrm>
            <a:off x="745551" y="990600"/>
            <a:ext cx="9008049" cy="1213544"/>
          </a:xfrm>
          <a:prstGeom prst="rect">
            <a:avLst/>
          </a:prstGeom>
        </p:spPr>
        <p:txBody>
          <a:bodyPr lIns="0" tIns="0" rIns="0" bIns="0" rtlCol="0" anchor="t">
            <a:spAutoFit/>
          </a:bodyPr>
          <a:lstStyle/>
          <a:p>
            <a:pPr algn="just">
              <a:lnSpc>
                <a:spcPts val="9751"/>
              </a:lnSpc>
            </a:pPr>
            <a:r>
              <a:rPr lang="en-US" sz="7927">
                <a:solidFill>
                  <a:srgbClr val="5F1A1F"/>
                </a:solidFill>
                <a:latin typeface="Fraunces Bold"/>
              </a:rPr>
              <a:t>2. ĐỌC VĂN BẢN</a:t>
            </a:r>
          </a:p>
        </p:txBody>
      </p:sp>
      <p:sp>
        <p:nvSpPr>
          <p:cNvPr id="7" name="TextBox 7"/>
          <p:cNvSpPr txBox="1"/>
          <p:nvPr/>
        </p:nvSpPr>
        <p:spPr>
          <a:xfrm>
            <a:off x="2871436" y="2667485"/>
            <a:ext cx="12545128" cy="779145"/>
          </a:xfrm>
          <a:prstGeom prst="rect">
            <a:avLst/>
          </a:prstGeom>
        </p:spPr>
        <p:txBody>
          <a:bodyPr lIns="0" tIns="0" rIns="0" bIns="0" rtlCol="0" anchor="t">
            <a:spAutoFit/>
          </a:bodyPr>
          <a:lstStyle/>
          <a:p>
            <a:pPr algn="ctr">
              <a:lnSpc>
                <a:spcPts val="5638"/>
              </a:lnSpc>
            </a:pPr>
            <a:r>
              <a:rPr lang="en-US" sz="3999">
                <a:solidFill>
                  <a:srgbClr val="523E27"/>
                </a:solidFill>
                <a:latin typeface="Roboto Condensed Bold"/>
              </a:rPr>
              <a:t>BẢNG KIỂM KĨ NĂNG ĐỌC DIỄN CẢM</a:t>
            </a:r>
          </a:p>
        </p:txBody>
      </p:sp>
      <p:sp>
        <p:nvSpPr>
          <p:cNvPr id="8" name="Freeform 8"/>
          <p:cNvSpPr/>
          <p:nvPr/>
        </p:nvSpPr>
        <p:spPr>
          <a:xfrm rot="-4768867">
            <a:off x="15147890" y="-1828298"/>
            <a:ext cx="3078875" cy="4479845"/>
          </a:xfrm>
          <a:custGeom>
            <a:avLst/>
            <a:gdLst/>
            <a:ahLst/>
            <a:cxnLst/>
            <a:rect l="l" t="t" r="r" b="b"/>
            <a:pathLst>
              <a:path w="3078875" h="4479845">
                <a:moveTo>
                  <a:pt x="0" y="0"/>
                </a:moveTo>
                <a:lnTo>
                  <a:pt x="3078875" y="0"/>
                </a:lnTo>
                <a:lnTo>
                  <a:pt x="3078875" y="4479845"/>
                </a:lnTo>
                <a:lnTo>
                  <a:pt x="0" y="4479845"/>
                </a:lnTo>
                <a:lnTo>
                  <a:pt x="0" y="0"/>
                </a:lnTo>
                <a:close/>
              </a:path>
            </a:pathLst>
          </a:custGeom>
          <a:blipFill>
            <a:blip r:embed="rId3">
              <a:extLst>
                <a:ext uri="{96DAC541-7B7A-43D3-8B79-37D633B846F1}">
                  <asvg:svgBlip xmlns:asvg="http://schemas.microsoft.com/office/drawing/2016/SVG/main" r:embed="rId4"/>
                </a:ext>
              </a:extLst>
            </a:blip>
            <a:stretch>
              <a:fillRect b="-333"/>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957" r="-26855" b="-13904"/>
            </a:stretch>
          </a:blipFill>
        </p:spPr>
        <p:txBody>
          <a:bodyPr/>
          <a:lstStyle/>
          <a:p>
            <a:endParaRPr lang="en-US"/>
          </a:p>
        </p:txBody>
      </p:sp>
      <p:sp>
        <p:nvSpPr>
          <p:cNvPr id="3" name="Freeform 3"/>
          <p:cNvSpPr/>
          <p:nvPr/>
        </p:nvSpPr>
        <p:spPr>
          <a:xfrm rot="1111216">
            <a:off x="11748718" y="-7579286"/>
            <a:ext cx="9109793" cy="9861751"/>
          </a:xfrm>
          <a:custGeom>
            <a:avLst/>
            <a:gdLst/>
            <a:ahLst/>
            <a:cxnLst/>
            <a:rect l="l" t="t" r="r" b="b"/>
            <a:pathLst>
              <a:path w="9109793" h="9861751">
                <a:moveTo>
                  <a:pt x="0" y="0"/>
                </a:moveTo>
                <a:lnTo>
                  <a:pt x="9109793" y="0"/>
                </a:lnTo>
                <a:lnTo>
                  <a:pt x="9109793" y="9861751"/>
                </a:lnTo>
                <a:lnTo>
                  <a:pt x="0" y="9861751"/>
                </a:lnTo>
                <a:lnTo>
                  <a:pt x="0" y="0"/>
                </a:lnTo>
                <a:close/>
              </a:path>
            </a:pathLst>
          </a:custGeom>
          <a:blipFill>
            <a:blip r:embed="rId3"/>
            <a:stretch>
              <a:fillRect r="-53"/>
            </a:stretch>
          </a:blipFill>
        </p:spPr>
        <p:txBody>
          <a:bodyPr/>
          <a:lstStyle/>
          <a:p>
            <a:endParaRPr lang="en-US"/>
          </a:p>
        </p:txBody>
      </p:sp>
      <p:sp>
        <p:nvSpPr>
          <p:cNvPr id="4" name="Freeform 4"/>
          <p:cNvSpPr/>
          <p:nvPr/>
        </p:nvSpPr>
        <p:spPr>
          <a:xfrm>
            <a:off x="-620046" y="-1923982"/>
            <a:ext cx="11584752" cy="15978968"/>
          </a:xfrm>
          <a:custGeom>
            <a:avLst/>
            <a:gdLst/>
            <a:ahLst/>
            <a:cxnLst/>
            <a:rect l="l" t="t" r="r" b="b"/>
            <a:pathLst>
              <a:path w="11584752" h="15978968">
                <a:moveTo>
                  <a:pt x="0" y="0"/>
                </a:moveTo>
                <a:lnTo>
                  <a:pt x="11584752" y="0"/>
                </a:lnTo>
                <a:lnTo>
                  <a:pt x="11584752" y="15978968"/>
                </a:lnTo>
                <a:lnTo>
                  <a:pt x="0" y="15978968"/>
                </a:lnTo>
                <a:lnTo>
                  <a:pt x="0" y="0"/>
                </a:lnTo>
                <a:close/>
              </a:path>
            </a:pathLst>
          </a:custGeom>
          <a:blipFill>
            <a:blip r:embed="rId4"/>
            <a:stretch>
              <a:fillRect r="-58"/>
            </a:stretch>
          </a:blipFill>
        </p:spPr>
        <p:txBody>
          <a:bodyPr/>
          <a:lstStyle/>
          <a:p>
            <a:endParaRPr lang="en-US"/>
          </a:p>
        </p:txBody>
      </p:sp>
      <p:sp>
        <p:nvSpPr>
          <p:cNvPr id="5" name="Freeform 5"/>
          <p:cNvSpPr/>
          <p:nvPr/>
        </p:nvSpPr>
        <p:spPr>
          <a:xfrm>
            <a:off x="1442077" y="3426252"/>
            <a:ext cx="7363647" cy="6895053"/>
          </a:xfrm>
          <a:custGeom>
            <a:avLst/>
            <a:gdLst/>
            <a:ahLst/>
            <a:cxnLst/>
            <a:rect l="l" t="t" r="r" b="b"/>
            <a:pathLst>
              <a:path w="7363647" h="6895053">
                <a:moveTo>
                  <a:pt x="0" y="0"/>
                </a:moveTo>
                <a:lnTo>
                  <a:pt x="7363647" y="0"/>
                </a:lnTo>
                <a:lnTo>
                  <a:pt x="7363647" y="6895053"/>
                </a:lnTo>
                <a:lnTo>
                  <a:pt x="0" y="6895053"/>
                </a:lnTo>
                <a:lnTo>
                  <a:pt x="0" y="0"/>
                </a:lnTo>
                <a:close/>
              </a:path>
            </a:pathLst>
          </a:custGeom>
          <a:blipFill>
            <a:blip r:embed="rId5">
              <a:extLst>
                <a:ext uri="{96DAC541-7B7A-43D3-8B79-37D633B846F1}">
                  <asvg:svgBlip xmlns:asvg="http://schemas.microsoft.com/office/drawing/2016/SVG/main" r:embed="rId6"/>
                </a:ext>
              </a:extLst>
            </a:blip>
            <a:stretch>
              <a:fillRect r="-1008"/>
            </a:stretch>
          </a:blipFill>
        </p:spPr>
        <p:txBody>
          <a:bodyPr/>
          <a:lstStyle/>
          <a:p>
            <a:endParaRPr lang="en-US"/>
          </a:p>
        </p:txBody>
      </p:sp>
      <p:sp>
        <p:nvSpPr>
          <p:cNvPr id="6" name="Freeform 6"/>
          <p:cNvSpPr/>
          <p:nvPr/>
        </p:nvSpPr>
        <p:spPr>
          <a:xfrm>
            <a:off x="1028700" y="3094500"/>
            <a:ext cx="7017417" cy="7017418"/>
          </a:xfrm>
          <a:custGeom>
            <a:avLst/>
            <a:gdLst/>
            <a:ahLst/>
            <a:cxnLst/>
            <a:rect l="l" t="t" r="r" b="b"/>
            <a:pathLst>
              <a:path w="7017417" h="7017418">
                <a:moveTo>
                  <a:pt x="0" y="0"/>
                </a:moveTo>
                <a:lnTo>
                  <a:pt x="7017417" y="0"/>
                </a:lnTo>
                <a:lnTo>
                  <a:pt x="7017417" y="7017418"/>
                </a:lnTo>
                <a:lnTo>
                  <a:pt x="0" y="70174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0" y="268939"/>
            <a:ext cx="3905031" cy="3582866"/>
          </a:xfrm>
          <a:custGeom>
            <a:avLst/>
            <a:gdLst/>
            <a:ahLst/>
            <a:cxnLst/>
            <a:rect l="l" t="t" r="r" b="b"/>
            <a:pathLst>
              <a:path w="3905031" h="3582866">
                <a:moveTo>
                  <a:pt x="0" y="0"/>
                </a:moveTo>
                <a:lnTo>
                  <a:pt x="3905031" y="0"/>
                </a:lnTo>
                <a:lnTo>
                  <a:pt x="3905031" y="3582866"/>
                </a:lnTo>
                <a:lnTo>
                  <a:pt x="0" y="3582866"/>
                </a:lnTo>
                <a:lnTo>
                  <a:pt x="0" y="0"/>
                </a:lnTo>
                <a:close/>
              </a:path>
            </a:pathLst>
          </a:custGeom>
          <a:blipFill>
            <a:blip r:embed="rId9"/>
            <a:stretch>
              <a:fillRect b="-90"/>
            </a:stretch>
          </a:blipFill>
        </p:spPr>
        <p:txBody>
          <a:bodyPr/>
          <a:lstStyle/>
          <a:p>
            <a:endParaRPr lang="en-US"/>
          </a:p>
        </p:txBody>
      </p:sp>
      <p:sp>
        <p:nvSpPr>
          <p:cNvPr id="8" name="Freeform 8"/>
          <p:cNvSpPr/>
          <p:nvPr/>
        </p:nvSpPr>
        <p:spPr>
          <a:xfrm rot="-4768867">
            <a:off x="9085906" y="6987928"/>
            <a:ext cx="2846158" cy="4141235"/>
          </a:xfrm>
          <a:custGeom>
            <a:avLst/>
            <a:gdLst/>
            <a:ahLst/>
            <a:cxnLst/>
            <a:rect l="l" t="t" r="r" b="b"/>
            <a:pathLst>
              <a:path w="2846158" h="4141235">
                <a:moveTo>
                  <a:pt x="0" y="0"/>
                </a:moveTo>
                <a:lnTo>
                  <a:pt x="2846158" y="0"/>
                </a:lnTo>
                <a:lnTo>
                  <a:pt x="2846158" y="4141235"/>
                </a:lnTo>
                <a:lnTo>
                  <a:pt x="0" y="4141235"/>
                </a:lnTo>
                <a:lnTo>
                  <a:pt x="0" y="0"/>
                </a:lnTo>
                <a:close/>
              </a:path>
            </a:pathLst>
          </a:custGeom>
          <a:blipFill>
            <a:blip r:embed="rId10">
              <a:extLst>
                <a:ext uri="{96DAC541-7B7A-43D3-8B79-37D633B846F1}">
                  <asvg:svgBlip xmlns:asvg="http://schemas.microsoft.com/office/drawing/2016/SVG/main" r:embed="rId11"/>
                </a:ext>
              </a:extLst>
            </a:blip>
            <a:stretch>
              <a:fillRect b="-447"/>
            </a:stretch>
          </a:blipFill>
        </p:spPr>
        <p:txBody>
          <a:bodyPr/>
          <a:lstStyle/>
          <a:p>
            <a:endParaRPr lang="en-US"/>
          </a:p>
        </p:txBody>
      </p:sp>
      <p:sp>
        <p:nvSpPr>
          <p:cNvPr id="9" name="Freeform 9"/>
          <p:cNvSpPr/>
          <p:nvPr/>
        </p:nvSpPr>
        <p:spPr>
          <a:xfrm>
            <a:off x="9321695" y="2060372"/>
            <a:ext cx="9018461" cy="2198250"/>
          </a:xfrm>
          <a:custGeom>
            <a:avLst/>
            <a:gdLst/>
            <a:ahLst/>
            <a:cxnLst/>
            <a:rect l="l" t="t" r="r" b="b"/>
            <a:pathLst>
              <a:path w="9018461" h="2198250">
                <a:moveTo>
                  <a:pt x="0" y="0"/>
                </a:moveTo>
                <a:lnTo>
                  <a:pt x="9018461" y="0"/>
                </a:lnTo>
                <a:lnTo>
                  <a:pt x="9018461" y="2198250"/>
                </a:lnTo>
                <a:lnTo>
                  <a:pt x="0" y="21982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1787676" y="1502220"/>
            <a:ext cx="11200465" cy="1087730"/>
          </a:xfrm>
          <a:prstGeom prst="rect">
            <a:avLst/>
          </a:prstGeom>
        </p:spPr>
        <p:txBody>
          <a:bodyPr lIns="0" tIns="0" rIns="0" bIns="0" rtlCol="0" anchor="t">
            <a:spAutoFit/>
          </a:bodyPr>
          <a:lstStyle/>
          <a:p>
            <a:pPr algn="just">
              <a:lnSpc>
                <a:spcPts val="8608"/>
              </a:lnSpc>
            </a:pPr>
            <a:r>
              <a:rPr lang="en-US" sz="6998">
                <a:solidFill>
                  <a:srgbClr val="5D4F44"/>
                </a:solidFill>
                <a:latin typeface="Fraunces Bold"/>
              </a:rPr>
              <a:t>2. ĐỌC VĂN BẢN</a:t>
            </a:r>
          </a:p>
        </p:txBody>
      </p:sp>
      <p:sp>
        <p:nvSpPr>
          <p:cNvPr id="11" name="TextBox 11"/>
          <p:cNvSpPr txBox="1"/>
          <p:nvPr/>
        </p:nvSpPr>
        <p:spPr>
          <a:xfrm>
            <a:off x="1952516" y="5038725"/>
            <a:ext cx="5435393" cy="3030026"/>
          </a:xfrm>
          <a:prstGeom prst="rect">
            <a:avLst/>
          </a:prstGeom>
        </p:spPr>
        <p:txBody>
          <a:bodyPr lIns="0" tIns="0" rIns="0" bIns="0" rtlCol="0" anchor="t">
            <a:spAutoFit/>
          </a:bodyPr>
          <a:lstStyle/>
          <a:p>
            <a:pPr algn="ctr">
              <a:lnSpc>
                <a:spcPts val="6006"/>
              </a:lnSpc>
            </a:pPr>
            <a:r>
              <a:rPr lang="en-US" sz="4200">
                <a:solidFill>
                  <a:srgbClr val="5F1A1F"/>
                </a:solidFill>
                <a:latin typeface="Roboto Condensed"/>
              </a:rPr>
              <a:t>GV có 5 câu hỏi trắc nghiệm liên quan đến văn bản, HS có thời gian 30s để trả lời.</a:t>
            </a:r>
          </a:p>
        </p:txBody>
      </p:sp>
      <p:sp>
        <p:nvSpPr>
          <p:cNvPr id="12" name="Freeform 12"/>
          <p:cNvSpPr/>
          <p:nvPr/>
        </p:nvSpPr>
        <p:spPr>
          <a:xfrm>
            <a:off x="13830926" y="4312654"/>
            <a:ext cx="2210970" cy="5799264"/>
          </a:xfrm>
          <a:custGeom>
            <a:avLst/>
            <a:gdLst/>
            <a:ahLst/>
            <a:cxnLst/>
            <a:rect l="l" t="t" r="r" b="b"/>
            <a:pathLst>
              <a:path w="2210970" h="5799264">
                <a:moveTo>
                  <a:pt x="0" y="0"/>
                </a:moveTo>
                <a:lnTo>
                  <a:pt x="2210969" y="0"/>
                </a:lnTo>
                <a:lnTo>
                  <a:pt x="2210969" y="5799264"/>
                </a:lnTo>
                <a:lnTo>
                  <a:pt x="0" y="5799264"/>
                </a:lnTo>
                <a:lnTo>
                  <a:pt x="0" y="0"/>
                </a:lnTo>
                <a:close/>
              </a:path>
            </a:pathLst>
          </a:custGeom>
          <a:blipFill>
            <a:blip r:embed="rId14"/>
            <a:stretch>
              <a:fillRect r="-108"/>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2" t="-22303" r="-5634" b="-25468"/>
            </a:stretch>
          </a:blipFill>
        </p:spPr>
        <p:txBody>
          <a:bodyPr/>
          <a:lstStyle/>
          <a:p>
            <a:endParaRPr lang="en-US"/>
          </a:p>
        </p:txBody>
      </p:sp>
      <p:sp>
        <p:nvSpPr>
          <p:cNvPr id="3" name="Freeform 3"/>
          <p:cNvSpPr/>
          <p:nvPr/>
        </p:nvSpPr>
        <p:spPr>
          <a:xfrm rot="-160192">
            <a:off x="1657303" y="-186917"/>
            <a:ext cx="13390626" cy="11817228"/>
          </a:xfrm>
          <a:custGeom>
            <a:avLst/>
            <a:gdLst/>
            <a:ahLst/>
            <a:cxnLst/>
            <a:rect l="l" t="t" r="r" b="b"/>
            <a:pathLst>
              <a:path w="13390626" h="11817228">
                <a:moveTo>
                  <a:pt x="0" y="0"/>
                </a:moveTo>
                <a:lnTo>
                  <a:pt x="13390626" y="0"/>
                </a:lnTo>
                <a:lnTo>
                  <a:pt x="13390626" y="11817228"/>
                </a:lnTo>
                <a:lnTo>
                  <a:pt x="0" y="11817228"/>
                </a:lnTo>
                <a:lnTo>
                  <a:pt x="0" y="0"/>
                </a:lnTo>
                <a:close/>
              </a:path>
            </a:pathLst>
          </a:custGeom>
          <a:blipFill>
            <a:blip r:embed="rId3"/>
            <a:stretch>
              <a:fillRect b="-51"/>
            </a:stretch>
          </a:blipFill>
        </p:spPr>
        <p:txBody>
          <a:bodyPr/>
          <a:lstStyle/>
          <a:p>
            <a:endParaRPr lang="en-US"/>
          </a:p>
        </p:txBody>
      </p:sp>
      <p:sp>
        <p:nvSpPr>
          <p:cNvPr id="4" name="Freeform 4"/>
          <p:cNvSpPr/>
          <p:nvPr/>
        </p:nvSpPr>
        <p:spPr>
          <a:xfrm rot="-4768867">
            <a:off x="15147890" y="-1828298"/>
            <a:ext cx="3078875" cy="4479845"/>
          </a:xfrm>
          <a:custGeom>
            <a:avLst/>
            <a:gdLst/>
            <a:ahLst/>
            <a:cxnLst/>
            <a:rect l="l" t="t" r="r" b="b"/>
            <a:pathLst>
              <a:path w="3078875" h="4479845">
                <a:moveTo>
                  <a:pt x="0" y="0"/>
                </a:moveTo>
                <a:lnTo>
                  <a:pt x="3078875" y="0"/>
                </a:lnTo>
                <a:lnTo>
                  <a:pt x="3078875" y="4479845"/>
                </a:lnTo>
                <a:lnTo>
                  <a:pt x="0" y="4479845"/>
                </a:lnTo>
                <a:lnTo>
                  <a:pt x="0" y="0"/>
                </a:lnTo>
                <a:close/>
              </a:path>
            </a:pathLst>
          </a:custGeom>
          <a:blipFill>
            <a:blip r:embed="rId4">
              <a:extLst>
                <a:ext uri="{96DAC541-7B7A-43D3-8B79-37D633B846F1}">
                  <asvg:svgBlip xmlns:asvg="http://schemas.microsoft.com/office/drawing/2016/SVG/main" r:embed="rId5"/>
                </a:ext>
              </a:extLst>
            </a:blip>
            <a:stretch>
              <a:fillRect b="-333"/>
            </a:stretch>
          </a:blipFill>
        </p:spPr>
        <p:txBody>
          <a:bodyPr/>
          <a:lstStyle/>
          <a:p>
            <a:endParaRPr lang="en-US"/>
          </a:p>
        </p:txBody>
      </p:sp>
      <p:sp>
        <p:nvSpPr>
          <p:cNvPr id="5" name="Freeform 5"/>
          <p:cNvSpPr/>
          <p:nvPr/>
        </p:nvSpPr>
        <p:spPr>
          <a:xfrm flipH="1">
            <a:off x="10817342" y="1606897"/>
            <a:ext cx="6773333" cy="4114800"/>
          </a:xfrm>
          <a:custGeom>
            <a:avLst/>
            <a:gdLst/>
            <a:ahLst/>
            <a:cxnLst/>
            <a:rect l="l" t="t" r="r" b="b"/>
            <a:pathLst>
              <a:path w="6773333" h="4114800">
                <a:moveTo>
                  <a:pt x="6773333" y="0"/>
                </a:moveTo>
                <a:lnTo>
                  <a:pt x="0" y="0"/>
                </a:lnTo>
                <a:lnTo>
                  <a:pt x="0" y="4114800"/>
                </a:lnTo>
                <a:lnTo>
                  <a:pt x="6773333" y="4114800"/>
                </a:lnTo>
                <a:lnTo>
                  <a:pt x="677333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946451" y="7769132"/>
            <a:ext cx="855844" cy="744584"/>
          </a:xfrm>
          <a:custGeom>
            <a:avLst/>
            <a:gdLst/>
            <a:ahLst/>
            <a:cxnLst/>
            <a:rect l="l" t="t" r="r" b="b"/>
            <a:pathLst>
              <a:path w="855844" h="744584">
                <a:moveTo>
                  <a:pt x="0" y="0"/>
                </a:moveTo>
                <a:lnTo>
                  <a:pt x="855844" y="0"/>
                </a:lnTo>
                <a:lnTo>
                  <a:pt x="855844" y="744584"/>
                </a:lnTo>
                <a:lnTo>
                  <a:pt x="0" y="7445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1946451" y="2315061"/>
            <a:ext cx="9008049" cy="1213544"/>
          </a:xfrm>
          <a:prstGeom prst="rect">
            <a:avLst/>
          </a:prstGeom>
        </p:spPr>
        <p:txBody>
          <a:bodyPr lIns="0" tIns="0" rIns="0" bIns="0" rtlCol="0" anchor="t">
            <a:spAutoFit/>
          </a:bodyPr>
          <a:lstStyle/>
          <a:p>
            <a:pPr algn="just">
              <a:lnSpc>
                <a:spcPts val="9751"/>
              </a:lnSpc>
            </a:pPr>
            <a:r>
              <a:rPr lang="en-US" sz="7927">
                <a:solidFill>
                  <a:srgbClr val="5F1A1F"/>
                </a:solidFill>
                <a:latin typeface="Fraunces Bold"/>
              </a:rPr>
              <a:t>2. ĐỌC VĂN BẢN</a:t>
            </a:r>
          </a:p>
        </p:txBody>
      </p:sp>
      <p:sp>
        <p:nvSpPr>
          <p:cNvPr id="8" name="TextBox 8"/>
          <p:cNvSpPr txBox="1"/>
          <p:nvPr/>
        </p:nvSpPr>
        <p:spPr>
          <a:xfrm>
            <a:off x="2802295" y="4076971"/>
            <a:ext cx="11635751" cy="4436745"/>
          </a:xfrm>
          <a:prstGeom prst="rect">
            <a:avLst/>
          </a:prstGeom>
        </p:spPr>
        <p:txBody>
          <a:bodyPr lIns="0" tIns="0" rIns="0" bIns="0" rtlCol="0" anchor="t">
            <a:spAutoFit/>
          </a:bodyPr>
          <a:lstStyle/>
          <a:p>
            <a:pPr algn="just">
              <a:lnSpc>
                <a:spcPts val="5880"/>
              </a:lnSpc>
            </a:pPr>
            <a:r>
              <a:rPr lang="en-US" sz="4200">
                <a:solidFill>
                  <a:srgbClr val="5F1A1F"/>
                </a:solidFill>
                <a:latin typeface="Roboto Condensed Bold"/>
              </a:rPr>
              <a:t>Câu 1.</a:t>
            </a:r>
            <a:r>
              <a:rPr lang="en-US" sz="4200">
                <a:solidFill>
                  <a:srgbClr val="5F1A1F"/>
                </a:solidFill>
                <a:latin typeface="Roboto Condensed"/>
              </a:rPr>
              <a:t> Nội dung chương I của </a:t>
            </a:r>
            <a:r>
              <a:rPr lang="en-US" sz="4200">
                <a:solidFill>
                  <a:srgbClr val="5F1A1F"/>
                </a:solidFill>
                <a:latin typeface="Roboto Condensed Italics"/>
              </a:rPr>
              <a:t>Hoàng tử bé</a:t>
            </a:r>
            <a:r>
              <a:rPr lang="en-US" sz="4200">
                <a:solidFill>
                  <a:srgbClr val="5F1A1F"/>
                </a:solidFill>
                <a:latin typeface="Roboto Condensed"/>
              </a:rPr>
              <a:t> là gì?</a:t>
            </a:r>
          </a:p>
          <a:p>
            <a:pPr algn="just">
              <a:lnSpc>
                <a:spcPts val="5880"/>
              </a:lnSpc>
            </a:pPr>
            <a:r>
              <a:rPr lang="en-US" sz="4200">
                <a:solidFill>
                  <a:srgbClr val="5F1A1F"/>
                </a:solidFill>
                <a:latin typeface="Roboto Condensed"/>
              </a:rPr>
              <a:t>A. Cuộc gặp gỡ bất ngờ giữa nhân vật “tôi” và cậu bé.</a:t>
            </a:r>
          </a:p>
          <a:p>
            <a:pPr algn="just">
              <a:lnSpc>
                <a:spcPts val="5880"/>
              </a:lnSpc>
            </a:pPr>
            <a:r>
              <a:rPr lang="en-US" sz="4200">
                <a:solidFill>
                  <a:srgbClr val="5F1A1F"/>
                </a:solidFill>
                <a:latin typeface="Roboto Condensed"/>
              </a:rPr>
              <a:t>B. Cuộc gặp gỡ giữa hoàng tử bé và con cáo ở Trái Đất.</a:t>
            </a:r>
          </a:p>
          <a:p>
            <a:pPr algn="just">
              <a:lnSpc>
                <a:spcPts val="5880"/>
              </a:lnSpc>
            </a:pPr>
            <a:r>
              <a:rPr lang="en-US" sz="4200">
                <a:solidFill>
                  <a:srgbClr val="5F1A1F"/>
                </a:solidFill>
                <a:latin typeface="Roboto Condensed"/>
              </a:rPr>
              <a:t>C. Suy nghĩ của nhân vật “tôi” sau nhiều năm khi cậu bé đã trở lại hành tinh của mình.</a:t>
            </a:r>
          </a:p>
          <a:p>
            <a:pPr algn="just">
              <a:lnSpc>
                <a:spcPts val="5880"/>
              </a:lnSpc>
            </a:pPr>
            <a:r>
              <a:rPr lang="en-US" sz="4200">
                <a:solidFill>
                  <a:srgbClr val="5F1A1F"/>
                </a:solidFill>
                <a:latin typeface="Roboto Condensed"/>
              </a:rPr>
              <a:t>D. Nhân vật “tôi” nhớ lại kỉ niệm vẽ tranh hồi nhỏ.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2" t="-22303" r="-5634" b="-25468"/>
            </a:stretch>
          </a:blipFill>
        </p:spPr>
        <p:txBody>
          <a:bodyPr/>
          <a:lstStyle/>
          <a:p>
            <a:endParaRPr lang="en-US"/>
          </a:p>
        </p:txBody>
      </p:sp>
      <p:sp>
        <p:nvSpPr>
          <p:cNvPr id="3" name="Freeform 3"/>
          <p:cNvSpPr/>
          <p:nvPr/>
        </p:nvSpPr>
        <p:spPr>
          <a:xfrm rot="-160192">
            <a:off x="1657302" y="-418438"/>
            <a:ext cx="13390626" cy="11817228"/>
          </a:xfrm>
          <a:custGeom>
            <a:avLst/>
            <a:gdLst/>
            <a:ahLst/>
            <a:cxnLst/>
            <a:rect l="l" t="t" r="r" b="b"/>
            <a:pathLst>
              <a:path w="13390626" h="11817228">
                <a:moveTo>
                  <a:pt x="0" y="0"/>
                </a:moveTo>
                <a:lnTo>
                  <a:pt x="13390626" y="0"/>
                </a:lnTo>
                <a:lnTo>
                  <a:pt x="13390626" y="11817228"/>
                </a:lnTo>
                <a:lnTo>
                  <a:pt x="0" y="11817228"/>
                </a:lnTo>
                <a:lnTo>
                  <a:pt x="0" y="0"/>
                </a:lnTo>
                <a:close/>
              </a:path>
            </a:pathLst>
          </a:custGeom>
          <a:blipFill>
            <a:blip r:embed="rId3"/>
            <a:stretch>
              <a:fillRect b="-51"/>
            </a:stretch>
          </a:blipFill>
        </p:spPr>
        <p:txBody>
          <a:bodyPr/>
          <a:lstStyle/>
          <a:p>
            <a:endParaRPr lang="en-US" dirty="0"/>
          </a:p>
        </p:txBody>
      </p:sp>
      <p:sp>
        <p:nvSpPr>
          <p:cNvPr id="4" name="Freeform 4"/>
          <p:cNvSpPr/>
          <p:nvPr/>
        </p:nvSpPr>
        <p:spPr>
          <a:xfrm rot="-4768867">
            <a:off x="15147890" y="-1828298"/>
            <a:ext cx="3078875" cy="4479845"/>
          </a:xfrm>
          <a:custGeom>
            <a:avLst/>
            <a:gdLst/>
            <a:ahLst/>
            <a:cxnLst/>
            <a:rect l="l" t="t" r="r" b="b"/>
            <a:pathLst>
              <a:path w="3078875" h="4479845">
                <a:moveTo>
                  <a:pt x="0" y="0"/>
                </a:moveTo>
                <a:lnTo>
                  <a:pt x="3078875" y="0"/>
                </a:lnTo>
                <a:lnTo>
                  <a:pt x="3078875" y="4479845"/>
                </a:lnTo>
                <a:lnTo>
                  <a:pt x="0" y="4479845"/>
                </a:lnTo>
                <a:lnTo>
                  <a:pt x="0" y="0"/>
                </a:lnTo>
                <a:close/>
              </a:path>
            </a:pathLst>
          </a:custGeom>
          <a:blipFill>
            <a:blip r:embed="rId4">
              <a:extLst>
                <a:ext uri="{96DAC541-7B7A-43D3-8B79-37D633B846F1}">
                  <asvg:svgBlip xmlns:asvg="http://schemas.microsoft.com/office/drawing/2016/SVG/main" r:embed="rId5"/>
                </a:ext>
              </a:extLst>
            </a:blip>
            <a:stretch>
              <a:fillRect b="-333"/>
            </a:stretch>
          </a:blipFill>
        </p:spPr>
        <p:txBody>
          <a:bodyPr/>
          <a:lstStyle/>
          <a:p>
            <a:endParaRPr lang="en-US"/>
          </a:p>
        </p:txBody>
      </p:sp>
      <p:sp>
        <p:nvSpPr>
          <p:cNvPr id="5" name="Freeform 5"/>
          <p:cNvSpPr/>
          <p:nvPr/>
        </p:nvSpPr>
        <p:spPr>
          <a:xfrm flipH="1">
            <a:off x="11929224" y="1606897"/>
            <a:ext cx="6773333" cy="4114800"/>
          </a:xfrm>
          <a:custGeom>
            <a:avLst/>
            <a:gdLst/>
            <a:ahLst/>
            <a:cxnLst/>
            <a:rect l="l" t="t" r="r" b="b"/>
            <a:pathLst>
              <a:path w="6773333" h="4114800">
                <a:moveTo>
                  <a:pt x="6773334" y="0"/>
                </a:moveTo>
                <a:lnTo>
                  <a:pt x="0" y="0"/>
                </a:lnTo>
                <a:lnTo>
                  <a:pt x="0" y="4114800"/>
                </a:lnTo>
                <a:lnTo>
                  <a:pt x="6773334" y="4114800"/>
                </a:lnTo>
                <a:lnTo>
                  <a:pt x="677333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946451" y="6402563"/>
            <a:ext cx="658719" cy="573085"/>
          </a:xfrm>
          <a:custGeom>
            <a:avLst/>
            <a:gdLst/>
            <a:ahLst/>
            <a:cxnLst/>
            <a:rect l="l" t="t" r="r" b="b"/>
            <a:pathLst>
              <a:path w="658719" h="573085">
                <a:moveTo>
                  <a:pt x="0" y="0"/>
                </a:moveTo>
                <a:lnTo>
                  <a:pt x="658719" y="0"/>
                </a:lnTo>
                <a:lnTo>
                  <a:pt x="658719" y="573085"/>
                </a:lnTo>
                <a:lnTo>
                  <a:pt x="0" y="573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1946451" y="2450753"/>
            <a:ext cx="9008049" cy="1213544"/>
          </a:xfrm>
          <a:prstGeom prst="rect">
            <a:avLst/>
          </a:prstGeom>
        </p:spPr>
        <p:txBody>
          <a:bodyPr lIns="0" tIns="0" rIns="0" bIns="0" rtlCol="0" anchor="t">
            <a:spAutoFit/>
          </a:bodyPr>
          <a:lstStyle/>
          <a:p>
            <a:pPr algn="just">
              <a:lnSpc>
                <a:spcPts val="9751"/>
              </a:lnSpc>
            </a:pPr>
            <a:r>
              <a:rPr lang="en-US" sz="7927">
                <a:solidFill>
                  <a:srgbClr val="5F1A1F"/>
                </a:solidFill>
                <a:latin typeface="Fraunces Bold"/>
              </a:rPr>
              <a:t>2. ĐỌC VĂN BẢN</a:t>
            </a:r>
          </a:p>
        </p:txBody>
      </p:sp>
      <p:sp>
        <p:nvSpPr>
          <p:cNvPr id="8" name="TextBox 8"/>
          <p:cNvSpPr txBox="1"/>
          <p:nvPr/>
        </p:nvSpPr>
        <p:spPr>
          <a:xfrm>
            <a:off x="2605170" y="4078605"/>
            <a:ext cx="11635751" cy="5179695"/>
          </a:xfrm>
          <a:prstGeom prst="rect">
            <a:avLst/>
          </a:prstGeom>
        </p:spPr>
        <p:txBody>
          <a:bodyPr lIns="0" tIns="0" rIns="0" bIns="0" rtlCol="0" anchor="t">
            <a:spAutoFit/>
          </a:bodyPr>
          <a:lstStyle/>
          <a:p>
            <a:pPr algn="just">
              <a:lnSpc>
                <a:spcPts val="5880"/>
              </a:lnSpc>
            </a:pPr>
            <a:r>
              <a:rPr lang="en-US" sz="4200" dirty="0" err="1">
                <a:solidFill>
                  <a:srgbClr val="5F1A1F"/>
                </a:solidFill>
                <a:latin typeface="Roboto Condensed Bold"/>
              </a:rPr>
              <a:t>Câu</a:t>
            </a:r>
            <a:r>
              <a:rPr lang="en-US" sz="4200" dirty="0">
                <a:solidFill>
                  <a:srgbClr val="5F1A1F"/>
                </a:solidFill>
                <a:latin typeface="Roboto Condensed Bold"/>
              </a:rPr>
              <a:t> 2.</a:t>
            </a:r>
            <a:r>
              <a:rPr lang="en-US" sz="4200" dirty="0">
                <a:solidFill>
                  <a:srgbClr val="5F1A1F"/>
                </a:solidFill>
                <a:latin typeface="Roboto Condensed"/>
              </a:rPr>
              <a:t> Khi </a:t>
            </a:r>
            <a:r>
              <a:rPr lang="en-US" sz="4200" dirty="0" err="1">
                <a:solidFill>
                  <a:srgbClr val="5F1A1F"/>
                </a:solidFill>
                <a:latin typeface="Roboto Condensed"/>
              </a:rPr>
              <a:t>nhìn</a:t>
            </a:r>
            <a:r>
              <a:rPr lang="en-US" sz="4200" dirty="0">
                <a:solidFill>
                  <a:srgbClr val="5F1A1F"/>
                </a:solidFill>
                <a:latin typeface="Roboto Condensed"/>
              </a:rPr>
              <a:t> </a:t>
            </a:r>
            <a:r>
              <a:rPr lang="en-US" sz="4200" dirty="0" err="1">
                <a:solidFill>
                  <a:srgbClr val="5F1A1F"/>
                </a:solidFill>
                <a:latin typeface="Roboto Condensed"/>
              </a:rPr>
              <a:t>vào</a:t>
            </a:r>
            <a:r>
              <a:rPr lang="en-US" sz="4200" dirty="0">
                <a:solidFill>
                  <a:srgbClr val="5F1A1F"/>
                </a:solidFill>
                <a:latin typeface="Roboto Condensed"/>
              </a:rPr>
              <a:t> </a:t>
            </a:r>
            <a:r>
              <a:rPr lang="en-US" sz="4200" dirty="0" err="1">
                <a:solidFill>
                  <a:srgbClr val="5F1A1F"/>
                </a:solidFill>
                <a:latin typeface="Roboto Condensed"/>
              </a:rPr>
              <a:t>bức</a:t>
            </a:r>
            <a:r>
              <a:rPr lang="en-US" sz="4200" dirty="0">
                <a:solidFill>
                  <a:srgbClr val="5F1A1F"/>
                </a:solidFill>
                <a:latin typeface="Roboto Condensed"/>
              </a:rPr>
              <a:t> </a:t>
            </a:r>
            <a:r>
              <a:rPr lang="en-US" sz="4200" dirty="0" err="1">
                <a:solidFill>
                  <a:srgbClr val="5F1A1F"/>
                </a:solidFill>
                <a:latin typeface="Roboto Condensed"/>
              </a:rPr>
              <a:t>tranh</a:t>
            </a:r>
            <a:r>
              <a:rPr lang="en-US" sz="4200" dirty="0">
                <a:solidFill>
                  <a:srgbClr val="5F1A1F"/>
                </a:solidFill>
                <a:latin typeface="Roboto Condensed"/>
              </a:rPr>
              <a:t> </a:t>
            </a:r>
            <a:r>
              <a:rPr lang="en-US" sz="4200" dirty="0" err="1">
                <a:solidFill>
                  <a:srgbClr val="5F1A1F"/>
                </a:solidFill>
                <a:latin typeface="Roboto Condensed"/>
              </a:rPr>
              <a:t>thứ</a:t>
            </a:r>
            <a:r>
              <a:rPr lang="en-US" sz="4200" dirty="0">
                <a:solidFill>
                  <a:srgbClr val="5F1A1F"/>
                </a:solidFill>
                <a:latin typeface="Roboto Condensed"/>
              </a:rPr>
              <a:t> </a:t>
            </a:r>
            <a:r>
              <a:rPr lang="en-US" sz="4200" dirty="0" err="1">
                <a:solidFill>
                  <a:srgbClr val="5F1A1F"/>
                </a:solidFill>
                <a:latin typeface="Roboto Condensed"/>
              </a:rPr>
              <a:t>nhất</a:t>
            </a:r>
            <a:r>
              <a:rPr lang="en-US" sz="4200" dirty="0">
                <a:solidFill>
                  <a:srgbClr val="5F1A1F"/>
                </a:solidFill>
                <a:latin typeface="Roboto Condensed"/>
              </a:rPr>
              <a:t> </a:t>
            </a:r>
            <a:r>
              <a:rPr lang="en-US" sz="4200" dirty="0" err="1">
                <a:solidFill>
                  <a:srgbClr val="5F1A1F"/>
                </a:solidFill>
                <a:latin typeface="Roboto Condensed"/>
              </a:rPr>
              <a:t>của</a:t>
            </a:r>
            <a:r>
              <a:rPr lang="en-US" sz="4200" dirty="0">
                <a:solidFill>
                  <a:srgbClr val="5F1A1F"/>
                </a:solidFill>
                <a:latin typeface="Roboto Condensed"/>
              </a:rPr>
              <a:t> </a:t>
            </a:r>
            <a:r>
              <a:rPr lang="en-US" sz="4200" dirty="0" err="1">
                <a:solidFill>
                  <a:srgbClr val="5F1A1F"/>
                </a:solidFill>
                <a:latin typeface="Roboto Condensed"/>
              </a:rPr>
              <a:t>nhân</a:t>
            </a:r>
            <a:r>
              <a:rPr lang="en-US" sz="4200" dirty="0">
                <a:solidFill>
                  <a:srgbClr val="5F1A1F"/>
                </a:solidFill>
                <a:latin typeface="Roboto Condensed"/>
              </a:rPr>
              <a:t> </a:t>
            </a:r>
            <a:r>
              <a:rPr lang="en-US" sz="4200" dirty="0" err="1">
                <a:solidFill>
                  <a:srgbClr val="5F1A1F"/>
                </a:solidFill>
                <a:latin typeface="Roboto Condensed"/>
              </a:rPr>
              <a:t>vật</a:t>
            </a:r>
            <a:r>
              <a:rPr lang="en-US" sz="4200" dirty="0">
                <a:solidFill>
                  <a:srgbClr val="5F1A1F"/>
                </a:solidFill>
                <a:latin typeface="Roboto Condensed"/>
              </a:rPr>
              <a:t> “</a:t>
            </a:r>
            <a:r>
              <a:rPr lang="en-US" sz="4200" dirty="0" err="1">
                <a:solidFill>
                  <a:srgbClr val="5F1A1F"/>
                </a:solidFill>
                <a:latin typeface="Roboto Condensed"/>
              </a:rPr>
              <a:t>tôi</a:t>
            </a:r>
            <a:r>
              <a:rPr lang="en-US" sz="4200" dirty="0">
                <a:solidFill>
                  <a:srgbClr val="5F1A1F"/>
                </a:solidFill>
                <a:latin typeface="Roboto Condensed"/>
              </a:rPr>
              <a:t>”, </a:t>
            </a:r>
            <a:r>
              <a:rPr lang="en-US" sz="4200" dirty="0" err="1">
                <a:solidFill>
                  <a:srgbClr val="5F1A1F"/>
                </a:solidFill>
                <a:latin typeface="Roboto Condensed"/>
              </a:rPr>
              <a:t>những</a:t>
            </a:r>
            <a:r>
              <a:rPr lang="en-US" sz="4200" dirty="0">
                <a:solidFill>
                  <a:srgbClr val="5F1A1F"/>
                </a:solidFill>
                <a:latin typeface="Roboto Condensed"/>
              </a:rPr>
              <a:t> </a:t>
            </a:r>
            <a:r>
              <a:rPr lang="en-US" sz="4200" dirty="0" err="1">
                <a:solidFill>
                  <a:srgbClr val="5F1A1F"/>
                </a:solidFill>
                <a:latin typeface="Roboto Condensed"/>
              </a:rPr>
              <a:t>người</a:t>
            </a:r>
            <a:r>
              <a:rPr lang="en-US" sz="4200" dirty="0">
                <a:solidFill>
                  <a:srgbClr val="5F1A1F"/>
                </a:solidFill>
                <a:latin typeface="Roboto Condensed"/>
              </a:rPr>
              <a:t> </a:t>
            </a:r>
            <a:r>
              <a:rPr lang="en-US" sz="4200" dirty="0" err="1">
                <a:solidFill>
                  <a:srgbClr val="5F1A1F"/>
                </a:solidFill>
                <a:latin typeface="Roboto Condensed"/>
              </a:rPr>
              <a:t>lớn</a:t>
            </a:r>
            <a:r>
              <a:rPr lang="en-US" sz="4200" dirty="0">
                <a:solidFill>
                  <a:srgbClr val="5F1A1F"/>
                </a:solidFill>
                <a:latin typeface="Roboto Condensed"/>
              </a:rPr>
              <a:t> </a:t>
            </a:r>
            <a:r>
              <a:rPr lang="en-US" sz="4200" dirty="0" err="1">
                <a:solidFill>
                  <a:srgbClr val="5F1A1F"/>
                </a:solidFill>
                <a:latin typeface="Roboto Condensed"/>
              </a:rPr>
              <a:t>đều</a:t>
            </a:r>
            <a:r>
              <a:rPr lang="en-US" sz="4200" dirty="0">
                <a:solidFill>
                  <a:srgbClr val="5F1A1F"/>
                </a:solidFill>
                <a:latin typeface="Roboto Condensed"/>
              </a:rPr>
              <a:t> </a:t>
            </a:r>
            <a:r>
              <a:rPr lang="en-US" sz="4200" dirty="0" err="1">
                <a:solidFill>
                  <a:srgbClr val="5F1A1F"/>
                </a:solidFill>
                <a:latin typeface="Roboto Condensed"/>
              </a:rPr>
              <a:t>cho</a:t>
            </a:r>
            <a:r>
              <a:rPr lang="en-US" sz="4200" dirty="0">
                <a:solidFill>
                  <a:srgbClr val="5F1A1F"/>
                </a:solidFill>
                <a:latin typeface="Roboto Condensed"/>
              </a:rPr>
              <a:t> </a:t>
            </a:r>
            <a:r>
              <a:rPr lang="en-US" sz="4200" dirty="0" err="1">
                <a:solidFill>
                  <a:srgbClr val="5F1A1F"/>
                </a:solidFill>
                <a:latin typeface="Roboto Condensed"/>
              </a:rPr>
              <a:t>rằng</a:t>
            </a:r>
            <a:r>
              <a:rPr lang="en-US" sz="4200" dirty="0">
                <a:solidFill>
                  <a:srgbClr val="5F1A1F"/>
                </a:solidFill>
                <a:latin typeface="Roboto Condensed"/>
              </a:rPr>
              <a:t> </a:t>
            </a:r>
            <a:r>
              <a:rPr lang="en-US" sz="4200" dirty="0" err="1">
                <a:solidFill>
                  <a:srgbClr val="5F1A1F"/>
                </a:solidFill>
                <a:latin typeface="Roboto Condensed"/>
              </a:rPr>
              <a:t>đó</a:t>
            </a:r>
            <a:r>
              <a:rPr lang="en-US" sz="4200" dirty="0">
                <a:solidFill>
                  <a:srgbClr val="5F1A1F"/>
                </a:solidFill>
                <a:latin typeface="Roboto Condensed"/>
              </a:rPr>
              <a:t> </a:t>
            </a:r>
            <a:r>
              <a:rPr lang="en-US" sz="4200" dirty="0" err="1">
                <a:solidFill>
                  <a:srgbClr val="5F1A1F"/>
                </a:solidFill>
                <a:latin typeface="Roboto Condensed"/>
              </a:rPr>
              <a:t>là</a:t>
            </a:r>
            <a:r>
              <a:rPr lang="en-US" sz="4200" dirty="0">
                <a:solidFill>
                  <a:srgbClr val="5F1A1F"/>
                </a:solidFill>
                <a:latin typeface="Roboto Condensed"/>
              </a:rPr>
              <a:t> </a:t>
            </a:r>
            <a:r>
              <a:rPr lang="en-US" sz="4200" dirty="0" err="1">
                <a:solidFill>
                  <a:srgbClr val="5F1A1F"/>
                </a:solidFill>
                <a:latin typeface="Roboto Condensed"/>
              </a:rPr>
              <a:t>gì</a:t>
            </a:r>
            <a:r>
              <a:rPr lang="en-US" sz="4200" dirty="0">
                <a:solidFill>
                  <a:srgbClr val="5F1A1F"/>
                </a:solidFill>
                <a:latin typeface="Roboto Condensed"/>
              </a:rPr>
              <a:t>?</a:t>
            </a:r>
          </a:p>
          <a:p>
            <a:pPr algn="just">
              <a:lnSpc>
                <a:spcPts val="5880"/>
              </a:lnSpc>
            </a:pPr>
            <a:r>
              <a:rPr lang="en-US" sz="4200" dirty="0">
                <a:solidFill>
                  <a:srgbClr val="5F1A1F"/>
                </a:solidFill>
                <a:latin typeface="Roboto Condensed"/>
              </a:rPr>
              <a:t>A. </a:t>
            </a:r>
            <a:r>
              <a:rPr lang="en-US" sz="4200" dirty="0" err="1">
                <a:solidFill>
                  <a:srgbClr val="5F1A1F"/>
                </a:solidFill>
                <a:latin typeface="Roboto Condensed"/>
              </a:rPr>
              <a:t>Cái</a:t>
            </a:r>
            <a:r>
              <a:rPr lang="en-US" sz="4200" dirty="0">
                <a:solidFill>
                  <a:srgbClr val="5F1A1F"/>
                </a:solidFill>
                <a:latin typeface="Roboto Condensed"/>
              </a:rPr>
              <a:t> </a:t>
            </a:r>
            <a:r>
              <a:rPr lang="en-US" sz="4200" dirty="0" err="1">
                <a:solidFill>
                  <a:srgbClr val="5F1A1F"/>
                </a:solidFill>
                <a:latin typeface="Roboto Condensed"/>
              </a:rPr>
              <a:t>ghế</a:t>
            </a:r>
            <a:r>
              <a:rPr lang="en-US" sz="4200" dirty="0">
                <a:solidFill>
                  <a:srgbClr val="5F1A1F"/>
                </a:solidFill>
                <a:latin typeface="Roboto Condensed"/>
              </a:rPr>
              <a:t>.</a:t>
            </a:r>
          </a:p>
          <a:p>
            <a:pPr algn="just">
              <a:lnSpc>
                <a:spcPts val="5880"/>
              </a:lnSpc>
            </a:pPr>
            <a:r>
              <a:rPr lang="en-US" sz="4200" dirty="0">
                <a:solidFill>
                  <a:srgbClr val="5F1A1F"/>
                </a:solidFill>
                <a:latin typeface="Roboto Condensed"/>
              </a:rPr>
              <a:t>B. </a:t>
            </a:r>
            <a:r>
              <a:rPr lang="en-US" sz="4200" dirty="0" err="1">
                <a:solidFill>
                  <a:srgbClr val="5F1A1F"/>
                </a:solidFill>
                <a:latin typeface="Roboto Condensed"/>
              </a:rPr>
              <a:t>Cái</a:t>
            </a:r>
            <a:r>
              <a:rPr lang="en-US" sz="4200" dirty="0">
                <a:solidFill>
                  <a:srgbClr val="5F1A1F"/>
                </a:solidFill>
                <a:latin typeface="Roboto Condensed"/>
              </a:rPr>
              <a:t> </a:t>
            </a:r>
            <a:r>
              <a:rPr lang="en-US" sz="4200" dirty="0" err="1">
                <a:solidFill>
                  <a:srgbClr val="5F1A1F"/>
                </a:solidFill>
                <a:latin typeface="Roboto Condensed"/>
              </a:rPr>
              <a:t>mũ</a:t>
            </a:r>
            <a:r>
              <a:rPr lang="en-US" sz="4200" dirty="0">
                <a:solidFill>
                  <a:srgbClr val="5F1A1F"/>
                </a:solidFill>
                <a:latin typeface="Roboto Condensed"/>
              </a:rPr>
              <a:t>.</a:t>
            </a:r>
          </a:p>
          <a:p>
            <a:pPr algn="just">
              <a:lnSpc>
                <a:spcPts val="5880"/>
              </a:lnSpc>
            </a:pPr>
            <a:r>
              <a:rPr lang="en-US" sz="4200" dirty="0">
                <a:solidFill>
                  <a:srgbClr val="5F1A1F"/>
                </a:solidFill>
                <a:latin typeface="Roboto Condensed"/>
              </a:rPr>
              <a:t>C. </a:t>
            </a:r>
            <a:r>
              <a:rPr lang="en-US" sz="4200" dirty="0" err="1">
                <a:solidFill>
                  <a:srgbClr val="5F1A1F"/>
                </a:solidFill>
                <a:latin typeface="Roboto Condensed"/>
              </a:rPr>
              <a:t>Cái</a:t>
            </a:r>
            <a:r>
              <a:rPr lang="en-US" sz="4200" dirty="0">
                <a:solidFill>
                  <a:srgbClr val="5F1A1F"/>
                </a:solidFill>
                <a:latin typeface="Roboto Condensed"/>
              </a:rPr>
              <a:t> </a:t>
            </a:r>
            <a:r>
              <a:rPr lang="en-US" sz="4200" dirty="0" err="1">
                <a:solidFill>
                  <a:srgbClr val="5F1A1F"/>
                </a:solidFill>
                <a:latin typeface="Roboto Condensed"/>
              </a:rPr>
              <a:t>giường</a:t>
            </a:r>
            <a:r>
              <a:rPr lang="en-US" sz="4200" dirty="0">
                <a:solidFill>
                  <a:srgbClr val="5F1A1F"/>
                </a:solidFill>
                <a:latin typeface="Roboto Condensed"/>
              </a:rPr>
              <a:t>.</a:t>
            </a:r>
          </a:p>
          <a:p>
            <a:pPr algn="just">
              <a:lnSpc>
                <a:spcPts val="5880"/>
              </a:lnSpc>
            </a:pPr>
            <a:r>
              <a:rPr lang="en-US" sz="4200" dirty="0">
                <a:solidFill>
                  <a:srgbClr val="5F1A1F"/>
                </a:solidFill>
                <a:latin typeface="Roboto Condensed"/>
              </a:rPr>
              <a:t>D. </a:t>
            </a:r>
            <a:r>
              <a:rPr lang="en-US" sz="4200" dirty="0" err="1">
                <a:solidFill>
                  <a:srgbClr val="5F1A1F"/>
                </a:solidFill>
                <a:latin typeface="Roboto Condensed"/>
              </a:rPr>
              <a:t>Ngọn</a:t>
            </a:r>
            <a:r>
              <a:rPr lang="en-US" sz="4200" dirty="0">
                <a:solidFill>
                  <a:srgbClr val="5F1A1F"/>
                </a:solidFill>
                <a:latin typeface="Roboto Condensed"/>
              </a:rPr>
              <a:t> </a:t>
            </a:r>
            <a:r>
              <a:rPr lang="en-US" sz="4200" dirty="0" err="1">
                <a:solidFill>
                  <a:srgbClr val="5F1A1F"/>
                </a:solidFill>
                <a:latin typeface="Roboto Condensed"/>
              </a:rPr>
              <a:t>núi</a:t>
            </a:r>
            <a:endParaRPr lang="en-US" sz="4200" dirty="0">
              <a:solidFill>
                <a:srgbClr val="5F1A1F"/>
              </a:solidFill>
              <a:latin typeface="Roboto Condensed"/>
            </a:endParaRPr>
          </a:p>
          <a:p>
            <a:pPr algn="just">
              <a:lnSpc>
                <a:spcPts val="5880"/>
              </a:lnSpc>
            </a:pPr>
            <a:endParaRPr lang="en-US" sz="4200" dirty="0">
              <a:solidFill>
                <a:srgbClr val="5F1A1F"/>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2" t="-22303" r="-5634" b="-25468"/>
            </a:stretch>
          </a:blipFill>
        </p:spPr>
        <p:txBody>
          <a:bodyPr/>
          <a:lstStyle/>
          <a:p>
            <a:endParaRPr lang="en-US"/>
          </a:p>
        </p:txBody>
      </p:sp>
      <p:sp>
        <p:nvSpPr>
          <p:cNvPr id="3" name="Freeform 3"/>
          <p:cNvSpPr/>
          <p:nvPr/>
        </p:nvSpPr>
        <p:spPr>
          <a:xfrm rot="-160192">
            <a:off x="1657303" y="-186917"/>
            <a:ext cx="13390626" cy="11817228"/>
          </a:xfrm>
          <a:custGeom>
            <a:avLst/>
            <a:gdLst/>
            <a:ahLst/>
            <a:cxnLst/>
            <a:rect l="l" t="t" r="r" b="b"/>
            <a:pathLst>
              <a:path w="13390626" h="11817228">
                <a:moveTo>
                  <a:pt x="0" y="0"/>
                </a:moveTo>
                <a:lnTo>
                  <a:pt x="13390626" y="0"/>
                </a:lnTo>
                <a:lnTo>
                  <a:pt x="13390626" y="11817228"/>
                </a:lnTo>
                <a:lnTo>
                  <a:pt x="0" y="11817228"/>
                </a:lnTo>
                <a:lnTo>
                  <a:pt x="0" y="0"/>
                </a:lnTo>
                <a:close/>
              </a:path>
            </a:pathLst>
          </a:custGeom>
          <a:blipFill>
            <a:blip r:embed="rId3"/>
            <a:stretch>
              <a:fillRect b="-51"/>
            </a:stretch>
          </a:blipFill>
        </p:spPr>
        <p:txBody>
          <a:bodyPr/>
          <a:lstStyle/>
          <a:p>
            <a:endParaRPr lang="en-US"/>
          </a:p>
        </p:txBody>
      </p:sp>
      <p:sp>
        <p:nvSpPr>
          <p:cNvPr id="4" name="Freeform 4"/>
          <p:cNvSpPr/>
          <p:nvPr/>
        </p:nvSpPr>
        <p:spPr>
          <a:xfrm rot="-4768867">
            <a:off x="15147890" y="-1828298"/>
            <a:ext cx="3078875" cy="4479845"/>
          </a:xfrm>
          <a:custGeom>
            <a:avLst/>
            <a:gdLst/>
            <a:ahLst/>
            <a:cxnLst/>
            <a:rect l="l" t="t" r="r" b="b"/>
            <a:pathLst>
              <a:path w="3078875" h="4479845">
                <a:moveTo>
                  <a:pt x="0" y="0"/>
                </a:moveTo>
                <a:lnTo>
                  <a:pt x="3078875" y="0"/>
                </a:lnTo>
                <a:lnTo>
                  <a:pt x="3078875" y="4479845"/>
                </a:lnTo>
                <a:lnTo>
                  <a:pt x="0" y="4479845"/>
                </a:lnTo>
                <a:lnTo>
                  <a:pt x="0" y="0"/>
                </a:lnTo>
                <a:close/>
              </a:path>
            </a:pathLst>
          </a:custGeom>
          <a:blipFill>
            <a:blip r:embed="rId4">
              <a:extLst>
                <a:ext uri="{96DAC541-7B7A-43D3-8B79-37D633B846F1}">
                  <asvg:svgBlip xmlns:asvg="http://schemas.microsoft.com/office/drawing/2016/SVG/main" r:embed="rId5"/>
                </a:ext>
              </a:extLst>
            </a:blip>
            <a:stretch>
              <a:fillRect b="-333"/>
            </a:stretch>
          </a:blipFill>
        </p:spPr>
        <p:txBody>
          <a:bodyPr/>
          <a:lstStyle/>
          <a:p>
            <a:endParaRPr lang="en-US"/>
          </a:p>
        </p:txBody>
      </p:sp>
      <p:sp>
        <p:nvSpPr>
          <p:cNvPr id="5" name="Freeform 5"/>
          <p:cNvSpPr/>
          <p:nvPr/>
        </p:nvSpPr>
        <p:spPr>
          <a:xfrm flipH="1">
            <a:off x="10817342" y="1606897"/>
            <a:ext cx="6773333" cy="4114800"/>
          </a:xfrm>
          <a:custGeom>
            <a:avLst/>
            <a:gdLst/>
            <a:ahLst/>
            <a:cxnLst/>
            <a:rect l="l" t="t" r="r" b="b"/>
            <a:pathLst>
              <a:path w="6773333" h="4114800">
                <a:moveTo>
                  <a:pt x="6773333" y="0"/>
                </a:moveTo>
                <a:lnTo>
                  <a:pt x="0" y="0"/>
                </a:lnTo>
                <a:lnTo>
                  <a:pt x="0" y="4114800"/>
                </a:lnTo>
                <a:lnTo>
                  <a:pt x="6773333" y="4114800"/>
                </a:lnTo>
                <a:lnTo>
                  <a:pt x="677333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725299" y="6863092"/>
            <a:ext cx="658719" cy="573085"/>
          </a:xfrm>
          <a:custGeom>
            <a:avLst/>
            <a:gdLst/>
            <a:ahLst/>
            <a:cxnLst/>
            <a:rect l="l" t="t" r="r" b="b"/>
            <a:pathLst>
              <a:path w="658719" h="573085">
                <a:moveTo>
                  <a:pt x="0" y="0"/>
                </a:moveTo>
                <a:lnTo>
                  <a:pt x="658719" y="0"/>
                </a:lnTo>
                <a:lnTo>
                  <a:pt x="658719" y="573086"/>
                </a:lnTo>
                <a:lnTo>
                  <a:pt x="0" y="573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7" name="TextBox 7"/>
          <p:cNvSpPr txBox="1"/>
          <p:nvPr/>
        </p:nvSpPr>
        <p:spPr>
          <a:xfrm>
            <a:off x="2403651" y="2315061"/>
            <a:ext cx="9008049" cy="1213544"/>
          </a:xfrm>
          <a:prstGeom prst="rect">
            <a:avLst/>
          </a:prstGeom>
        </p:spPr>
        <p:txBody>
          <a:bodyPr lIns="0" tIns="0" rIns="0" bIns="0" rtlCol="0" anchor="t">
            <a:spAutoFit/>
          </a:bodyPr>
          <a:lstStyle/>
          <a:p>
            <a:pPr algn="just">
              <a:lnSpc>
                <a:spcPts val="9751"/>
              </a:lnSpc>
            </a:pPr>
            <a:r>
              <a:rPr lang="en-US" sz="7927">
                <a:solidFill>
                  <a:srgbClr val="5F1A1F"/>
                </a:solidFill>
                <a:latin typeface="Fraunces Bold"/>
              </a:rPr>
              <a:t>2. ĐỌC VĂN BẢN</a:t>
            </a:r>
          </a:p>
        </p:txBody>
      </p:sp>
      <p:sp>
        <p:nvSpPr>
          <p:cNvPr id="8" name="TextBox 8"/>
          <p:cNvSpPr txBox="1"/>
          <p:nvPr/>
        </p:nvSpPr>
        <p:spPr>
          <a:xfrm>
            <a:off x="3715840" y="3858907"/>
            <a:ext cx="9273551" cy="5922646"/>
          </a:xfrm>
          <a:prstGeom prst="rect">
            <a:avLst/>
          </a:prstGeom>
        </p:spPr>
        <p:txBody>
          <a:bodyPr lIns="0" tIns="0" rIns="0" bIns="0" rtlCol="0" anchor="t">
            <a:spAutoFit/>
          </a:bodyPr>
          <a:lstStyle/>
          <a:p>
            <a:pPr algn="just">
              <a:lnSpc>
                <a:spcPts val="5880"/>
              </a:lnSpc>
            </a:pPr>
            <a:r>
              <a:rPr lang="en-US" sz="4200">
                <a:solidFill>
                  <a:srgbClr val="5F1A1F"/>
                </a:solidFill>
                <a:latin typeface="Roboto Condensed Bold"/>
              </a:rPr>
              <a:t>Câu 3. </a:t>
            </a:r>
            <a:r>
              <a:rPr lang="en-US" sz="4200">
                <a:solidFill>
                  <a:srgbClr val="5F1A1F"/>
                </a:solidFill>
                <a:latin typeface="Roboto Condensed"/>
              </a:rPr>
              <a:t>Nhân vật “tôi” gặp hoàng tử bé trong hoàn cảnh nào?</a:t>
            </a:r>
          </a:p>
          <a:p>
            <a:pPr algn="just">
              <a:lnSpc>
                <a:spcPts val="5880"/>
              </a:lnSpc>
            </a:pPr>
            <a:r>
              <a:rPr lang="en-US" sz="4200">
                <a:solidFill>
                  <a:srgbClr val="5F1A1F"/>
                </a:solidFill>
                <a:latin typeface="Roboto Condensed"/>
              </a:rPr>
              <a:t>A. Khi đi lạc đến hành tinh của hoàng tử bé.</a:t>
            </a:r>
          </a:p>
          <a:p>
            <a:pPr algn="just">
              <a:lnSpc>
                <a:spcPts val="5880"/>
              </a:lnSpc>
            </a:pPr>
            <a:r>
              <a:rPr lang="en-US" sz="4200">
                <a:solidFill>
                  <a:srgbClr val="5F1A1F"/>
                </a:solidFill>
                <a:latin typeface="Roboto Condensed"/>
              </a:rPr>
              <a:t>B. Khi đang đi thám hiểm sa mạc Sa-ha-ra.</a:t>
            </a:r>
          </a:p>
          <a:p>
            <a:pPr algn="just">
              <a:lnSpc>
                <a:spcPts val="5880"/>
              </a:lnSpc>
            </a:pPr>
            <a:r>
              <a:rPr lang="en-US" sz="4200">
                <a:solidFill>
                  <a:srgbClr val="5F1A1F"/>
                </a:solidFill>
                <a:latin typeface="Roboto Condensed"/>
              </a:rPr>
              <a:t>C. Khi gặp nạn trên sa mạc Sa-ha-ra.</a:t>
            </a:r>
          </a:p>
          <a:p>
            <a:pPr algn="just">
              <a:lnSpc>
                <a:spcPts val="5880"/>
              </a:lnSpc>
            </a:pPr>
            <a:r>
              <a:rPr lang="en-US" sz="4200">
                <a:solidFill>
                  <a:srgbClr val="5F1A1F"/>
                </a:solidFill>
                <a:latin typeface="Roboto Condensed"/>
              </a:rPr>
              <a:t>D. Khi đang dừng chân nghỉ ngơi ở sa mạc Sa-ha-ra.</a:t>
            </a:r>
          </a:p>
          <a:p>
            <a:pPr algn="just">
              <a:lnSpc>
                <a:spcPts val="5880"/>
              </a:lnSpc>
            </a:pPr>
            <a:endParaRPr lang="en-US" sz="4200">
              <a:solidFill>
                <a:srgbClr val="5F1A1F"/>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252" t="-22303" r="-5634" b="-25468"/>
            </a:stretch>
          </a:blipFill>
        </p:spPr>
        <p:txBody>
          <a:bodyPr/>
          <a:lstStyle/>
          <a:p>
            <a:endParaRPr lang="en-US"/>
          </a:p>
        </p:txBody>
      </p:sp>
      <p:sp>
        <p:nvSpPr>
          <p:cNvPr id="3" name="Freeform 3"/>
          <p:cNvSpPr/>
          <p:nvPr/>
        </p:nvSpPr>
        <p:spPr>
          <a:xfrm rot="-160192">
            <a:off x="1657303" y="-186917"/>
            <a:ext cx="13390626" cy="11817228"/>
          </a:xfrm>
          <a:custGeom>
            <a:avLst/>
            <a:gdLst/>
            <a:ahLst/>
            <a:cxnLst/>
            <a:rect l="l" t="t" r="r" b="b"/>
            <a:pathLst>
              <a:path w="13390626" h="11817228">
                <a:moveTo>
                  <a:pt x="0" y="0"/>
                </a:moveTo>
                <a:lnTo>
                  <a:pt x="13390626" y="0"/>
                </a:lnTo>
                <a:lnTo>
                  <a:pt x="13390626" y="11817228"/>
                </a:lnTo>
                <a:lnTo>
                  <a:pt x="0" y="11817228"/>
                </a:lnTo>
                <a:lnTo>
                  <a:pt x="0" y="0"/>
                </a:lnTo>
                <a:close/>
              </a:path>
            </a:pathLst>
          </a:custGeom>
          <a:blipFill>
            <a:blip r:embed="rId3"/>
            <a:stretch>
              <a:fillRect b="-51"/>
            </a:stretch>
          </a:blipFill>
        </p:spPr>
        <p:txBody>
          <a:bodyPr/>
          <a:lstStyle/>
          <a:p>
            <a:endParaRPr lang="en-US"/>
          </a:p>
        </p:txBody>
      </p:sp>
      <p:sp>
        <p:nvSpPr>
          <p:cNvPr id="4" name="Freeform 4"/>
          <p:cNvSpPr/>
          <p:nvPr/>
        </p:nvSpPr>
        <p:spPr>
          <a:xfrm rot="-4768867">
            <a:off x="15147890" y="-1828298"/>
            <a:ext cx="3078875" cy="4479845"/>
          </a:xfrm>
          <a:custGeom>
            <a:avLst/>
            <a:gdLst/>
            <a:ahLst/>
            <a:cxnLst/>
            <a:rect l="l" t="t" r="r" b="b"/>
            <a:pathLst>
              <a:path w="3078875" h="4479845">
                <a:moveTo>
                  <a:pt x="0" y="0"/>
                </a:moveTo>
                <a:lnTo>
                  <a:pt x="3078875" y="0"/>
                </a:lnTo>
                <a:lnTo>
                  <a:pt x="3078875" y="4479845"/>
                </a:lnTo>
                <a:lnTo>
                  <a:pt x="0" y="4479845"/>
                </a:lnTo>
                <a:lnTo>
                  <a:pt x="0" y="0"/>
                </a:lnTo>
                <a:close/>
              </a:path>
            </a:pathLst>
          </a:custGeom>
          <a:blipFill>
            <a:blip r:embed="rId4">
              <a:extLst>
                <a:ext uri="{96DAC541-7B7A-43D3-8B79-37D633B846F1}">
                  <asvg:svgBlip xmlns:asvg="http://schemas.microsoft.com/office/drawing/2016/SVG/main" r:embed="rId5"/>
                </a:ext>
              </a:extLst>
            </a:blip>
            <a:stretch>
              <a:fillRect b="-333"/>
            </a:stretch>
          </a:blipFill>
        </p:spPr>
        <p:txBody>
          <a:bodyPr/>
          <a:lstStyle/>
          <a:p>
            <a:endParaRPr lang="en-US"/>
          </a:p>
        </p:txBody>
      </p:sp>
      <p:sp>
        <p:nvSpPr>
          <p:cNvPr id="5" name="Freeform 5"/>
          <p:cNvSpPr/>
          <p:nvPr/>
        </p:nvSpPr>
        <p:spPr>
          <a:xfrm flipH="1">
            <a:off x="10817342" y="1606897"/>
            <a:ext cx="6773333" cy="4114800"/>
          </a:xfrm>
          <a:custGeom>
            <a:avLst/>
            <a:gdLst/>
            <a:ahLst/>
            <a:cxnLst/>
            <a:rect l="l" t="t" r="r" b="b"/>
            <a:pathLst>
              <a:path w="6773333" h="4114800">
                <a:moveTo>
                  <a:pt x="6773333" y="0"/>
                </a:moveTo>
                <a:lnTo>
                  <a:pt x="0" y="0"/>
                </a:lnTo>
                <a:lnTo>
                  <a:pt x="0" y="4114800"/>
                </a:lnTo>
                <a:lnTo>
                  <a:pt x="6773333" y="4114800"/>
                </a:lnTo>
                <a:lnTo>
                  <a:pt x="677333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117151" y="7872767"/>
            <a:ext cx="658719" cy="573085"/>
          </a:xfrm>
          <a:custGeom>
            <a:avLst/>
            <a:gdLst/>
            <a:ahLst/>
            <a:cxnLst/>
            <a:rect l="l" t="t" r="r" b="b"/>
            <a:pathLst>
              <a:path w="658719" h="573085">
                <a:moveTo>
                  <a:pt x="0" y="0"/>
                </a:moveTo>
                <a:lnTo>
                  <a:pt x="658719" y="0"/>
                </a:lnTo>
                <a:lnTo>
                  <a:pt x="658719" y="573085"/>
                </a:lnTo>
                <a:lnTo>
                  <a:pt x="0" y="5730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2117151" y="2315061"/>
            <a:ext cx="9008049" cy="1213544"/>
          </a:xfrm>
          <a:prstGeom prst="rect">
            <a:avLst/>
          </a:prstGeom>
        </p:spPr>
        <p:txBody>
          <a:bodyPr lIns="0" tIns="0" rIns="0" bIns="0" rtlCol="0" anchor="t">
            <a:spAutoFit/>
          </a:bodyPr>
          <a:lstStyle/>
          <a:p>
            <a:pPr algn="just">
              <a:lnSpc>
                <a:spcPts val="9751"/>
              </a:lnSpc>
            </a:pPr>
            <a:r>
              <a:rPr lang="en-US" sz="7927">
                <a:solidFill>
                  <a:srgbClr val="5F1A1F"/>
                </a:solidFill>
                <a:latin typeface="Fraunces Bold"/>
              </a:rPr>
              <a:t>2. ĐỌC VĂN BẢN</a:t>
            </a:r>
          </a:p>
        </p:txBody>
      </p:sp>
      <p:sp>
        <p:nvSpPr>
          <p:cNvPr id="8" name="TextBox 8"/>
          <p:cNvSpPr txBox="1"/>
          <p:nvPr/>
        </p:nvSpPr>
        <p:spPr>
          <a:xfrm>
            <a:off x="3100470" y="4078605"/>
            <a:ext cx="9273551" cy="5179695"/>
          </a:xfrm>
          <a:prstGeom prst="rect">
            <a:avLst/>
          </a:prstGeom>
        </p:spPr>
        <p:txBody>
          <a:bodyPr lIns="0" tIns="0" rIns="0" bIns="0" rtlCol="0" anchor="t">
            <a:spAutoFit/>
          </a:bodyPr>
          <a:lstStyle/>
          <a:p>
            <a:pPr algn="just">
              <a:lnSpc>
                <a:spcPts val="5880"/>
              </a:lnSpc>
            </a:pPr>
            <a:r>
              <a:rPr lang="en-US" sz="4200">
                <a:solidFill>
                  <a:srgbClr val="5F1A1F"/>
                </a:solidFill>
                <a:latin typeface="Roboto Condensed Bold"/>
              </a:rPr>
              <a:t>Câu 4. </a:t>
            </a:r>
            <a:r>
              <a:rPr lang="en-US" sz="4200">
                <a:solidFill>
                  <a:srgbClr val="5F1A1F"/>
                </a:solidFill>
                <a:latin typeface="Roboto Condensed"/>
              </a:rPr>
              <a:t>Hoàng tử bé đã nhờ nhân vật “tôi” làm gì?</a:t>
            </a:r>
          </a:p>
          <a:p>
            <a:pPr algn="just">
              <a:lnSpc>
                <a:spcPts val="5880"/>
              </a:lnSpc>
            </a:pPr>
            <a:r>
              <a:rPr lang="en-US" sz="4200">
                <a:solidFill>
                  <a:srgbClr val="5F1A1F"/>
                </a:solidFill>
                <a:latin typeface="Roboto Condensed"/>
              </a:rPr>
              <a:t>A. Vẽ một bông hoa hồng.</a:t>
            </a:r>
          </a:p>
          <a:p>
            <a:pPr algn="just">
              <a:lnSpc>
                <a:spcPts val="5880"/>
              </a:lnSpc>
            </a:pPr>
            <a:r>
              <a:rPr lang="en-US" sz="4200">
                <a:solidFill>
                  <a:srgbClr val="5F1A1F"/>
                </a:solidFill>
                <a:latin typeface="Roboto Condensed"/>
              </a:rPr>
              <a:t>B. Vẽ một con cáo.</a:t>
            </a:r>
          </a:p>
          <a:p>
            <a:pPr algn="just">
              <a:lnSpc>
                <a:spcPts val="5880"/>
              </a:lnSpc>
            </a:pPr>
            <a:r>
              <a:rPr lang="en-US" sz="4200">
                <a:solidFill>
                  <a:srgbClr val="5F1A1F"/>
                </a:solidFill>
                <a:latin typeface="Roboto Condensed"/>
              </a:rPr>
              <a:t>C. Vẽ một con voi.</a:t>
            </a:r>
          </a:p>
          <a:p>
            <a:pPr algn="just">
              <a:lnSpc>
                <a:spcPts val="5880"/>
              </a:lnSpc>
            </a:pPr>
            <a:r>
              <a:rPr lang="en-US" sz="4200">
                <a:solidFill>
                  <a:srgbClr val="5F1A1F"/>
                </a:solidFill>
                <a:latin typeface="Roboto Condensed"/>
              </a:rPr>
              <a:t>D. Vẽ một con cừu.</a:t>
            </a:r>
          </a:p>
          <a:p>
            <a:pPr algn="just">
              <a:lnSpc>
                <a:spcPts val="5880"/>
              </a:lnSpc>
            </a:pPr>
            <a:endParaRPr lang="en-US" sz="4200">
              <a:solidFill>
                <a:srgbClr val="5F1A1F"/>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2246</Words>
  <Application>Microsoft Office PowerPoint</Application>
  <PresentationFormat>Custom</PresentationFormat>
  <Paragraphs>192</Paragraphs>
  <Slides>36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Roboto Condensed Italics</vt:lpstr>
      <vt:lpstr>Roboto Condensed Bold</vt:lpstr>
      <vt:lpstr>Roboto Condensed Bold Italics</vt:lpstr>
      <vt:lpstr>#9Slide05 Aphrodite Pro</vt:lpstr>
      <vt:lpstr>Calibri</vt:lpstr>
      <vt:lpstr>Arial</vt:lpstr>
      <vt:lpstr>Roboto Condensed</vt:lpstr>
      <vt:lpstr>#9Slide05 VL Fadilla</vt:lpstr>
      <vt:lpstr>Fraunces Bold</vt:lpstr>
      <vt:lpstr>#9Slide07 SFU Blackout</vt:lpstr>
      <vt:lpstr>#9Slide07 SVNUT Triumph Press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 Doc 2-Trong mắt trẻ</dc:title>
  <dc:creator>Hai Anh</dc:creator>
  <cp:lastModifiedBy>QuangHung Xuan</cp:lastModifiedBy>
  <cp:revision>7</cp:revision>
  <dcterms:created xsi:type="dcterms:W3CDTF">2006-08-16T00:00:00Z</dcterms:created>
  <dcterms:modified xsi:type="dcterms:W3CDTF">2026-01-16T14:02:12Z</dcterms:modified>
  <dc:identifier>DAFwHRsQQfY</dc:identifier>
</cp:coreProperties>
</file>