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4" r:id="rId56"/>
    <p:sldId id="310" r:id="rId57"/>
    <p:sldId id="311" r:id="rId58"/>
    <p:sldId id="312" r:id="rId59"/>
  </p:sldIdLst>
  <p:sldSz cx="18288000" cy="10287000"/>
  <p:notesSz cx="6858000" cy="9144000"/>
  <p:embeddedFontLst>
    <p:embeddedFont>
      <p:font typeface="#9Slide05 Braxton Regular" panose="020B0604020202020204" charset="-93"/>
      <p:regular r:id="rId61"/>
    </p:embeddedFont>
    <p:embeddedFont>
      <p:font typeface="#9Slide05 Dear Saturday" panose="020B0604020202020204" charset="-93"/>
      <p:regular r:id="rId62"/>
    </p:embeddedFont>
    <p:embeddedFont>
      <p:font typeface="#9Slide05 VL Fadilla" panose="020B0604020202020204" charset="-93"/>
      <p:regular r:id="rId63"/>
    </p:embeddedFont>
    <p:embeddedFont>
      <p:font typeface="#9Slide07 Crocante" panose="020B0604020202020204" charset="-93"/>
      <p:regular r:id="rId64"/>
    </p:embeddedFont>
    <p:embeddedFont>
      <p:font typeface="#9Slide07 SVNUT Triumph Press" panose="00000500000000000000" charset="0"/>
      <p:boldItalic r:id="rId65"/>
    </p:embeddedFont>
    <p:embeddedFont>
      <p:font typeface="Fraunces" panose="020B0604020202020204" charset="-93"/>
      <p:regular r:id="rId66"/>
    </p:embeddedFont>
    <p:embeddedFont>
      <p:font typeface="Fraunces Bold" panose="020B0604020202020204" charset="-93"/>
      <p:regular r:id="rId67"/>
    </p:embeddedFont>
    <p:embeddedFont>
      <p:font typeface="Roboto Condensed" panose="02000000000000000000" pitchFamily="2" charset="0"/>
      <p:regular r:id="rId68"/>
      <p:bold r:id="rId69"/>
      <p:italic r:id="rId70"/>
      <p:boldItalic r:id="rId71"/>
    </p:embeddedFont>
    <p:embeddedFont>
      <p:font typeface="Roboto Condensed Bold" panose="020B0604020202020204" charset="0"/>
      <p:regular r:id="rId72"/>
    </p:embeddedFont>
    <p:embeddedFont>
      <p:font typeface="Roboto Condensed Bold Italics" panose="020B0604020202020204" charset="0"/>
      <p:regular r:id="rId73"/>
    </p:embeddedFont>
    <p:embeddedFont>
      <p:font typeface="Roboto Condensed Italics" panose="020B0604020202020204" charset="0"/>
      <p:regular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946"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184F8-BD4F-47C3-B0FF-BEEC0A6406B3}" type="doc">
      <dgm:prSet loTypeId="urn:microsoft.com/office/officeart/2005/8/layout/process5" loCatId="process" qsTypeId="urn:microsoft.com/office/officeart/2005/8/quickstyle/simple2" qsCatId="simple" csTypeId="urn:microsoft.com/office/officeart/2005/8/colors/accent1_1" csCatId="accent1" phldr="1"/>
      <dgm:spPr/>
      <dgm:t>
        <a:bodyPr/>
        <a:lstStyle/>
        <a:p>
          <a:endParaRPr lang="en-US"/>
        </a:p>
      </dgm:t>
    </dgm:pt>
    <dgm:pt modelId="{9D94D1AA-43E6-4B68-9343-BBAA9239A370}">
      <dgm:prSet phldrT="[Văn bản]" custT="1"/>
      <dgm:spPr/>
      <dgm:t>
        <a:bodyPr/>
        <a:lstStyle/>
        <a:p>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Đọc</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văn</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bản</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tóm</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tắt</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cốt</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truyện</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nhận</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xét</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cốt</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truyện</a:t>
          </a:r>
          <a:endParaRPr lang="en-US" sz="3700"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039869A8-133D-4B06-8162-DA69D89BCF1A}" type="parTrans" cxnId="{984A02BB-1E1D-4AFD-99CC-FCA8700B627E}">
      <dgm:prSet/>
      <dgm:spPr/>
      <dgm:t>
        <a:bodyPr/>
        <a:lstStyle/>
        <a:p>
          <a:endParaRPr lang="en-US" sz="3700"/>
        </a:p>
      </dgm:t>
    </dgm:pt>
    <dgm:pt modelId="{8C6FF302-3CC3-4B9A-9C15-2664A48CDA5A}" type="sibTrans" cxnId="{984A02BB-1E1D-4AFD-99CC-FCA8700B627E}">
      <dgm:prSet custT="1"/>
      <dgm:spPr/>
      <dgm:t>
        <a:bodyPr/>
        <a:lstStyle/>
        <a:p>
          <a:endParaRPr lang="en-US" sz="3700">
            <a:latin typeface="Roboto Condensed" panose="02000000000000000000" pitchFamily="2" charset="0"/>
            <a:ea typeface="Roboto Condensed" panose="02000000000000000000" pitchFamily="2" charset="0"/>
            <a:cs typeface="Roboto Condensed" panose="02000000000000000000" pitchFamily="2" charset="0"/>
          </a:endParaRPr>
        </a:p>
      </dgm:t>
    </dgm:pt>
    <dgm:pt modelId="{0F05606A-B948-4F0E-862E-D66A125DF8D4}">
      <dgm:prSet phldrT="[Văn bản]" custT="1"/>
      <dgm:spPr/>
      <dgm:t>
        <a:bodyPr/>
        <a:lstStyle/>
        <a:p>
          <a:r>
            <a:rPr lang="vi-VN" sz="3700" b="0" i="0" u="none" dirty="0">
              <a:latin typeface="Roboto Condensed" panose="02000000000000000000" pitchFamily="2" charset="0"/>
              <a:ea typeface="Roboto Condensed" panose="02000000000000000000" pitchFamily="2" charset="0"/>
              <a:cs typeface="Roboto Condensed" panose="02000000000000000000" pitchFamily="2" charset="0"/>
            </a:rPr>
            <a:t>Tìm hiểu không gian, thời gian được phản chiếu trong văn bản</a:t>
          </a:r>
          <a:endParaRPr lang="en-US" sz="3700"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E1E85474-0A4A-418D-A14E-CB1ADEC82CF4}" type="parTrans" cxnId="{C16ADBBB-09E2-4AC7-8DEB-FCB5ABD97C57}">
      <dgm:prSet/>
      <dgm:spPr/>
      <dgm:t>
        <a:bodyPr/>
        <a:lstStyle/>
        <a:p>
          <a:endParaRPr lang="en-US" sz="3700"/>
        </a:p>
      </dgm:t>
    </dgm:pt>
    <dgm:pt modelId="{E0A73C26-CDB3-4F3D-A4F3-978A5E4C9A9E}" type="sibTrans" cxnId="{C16ADBBB-09E2-4AC7-8DEB-FCB5ABD97C57}">
      <dgm:prSet custT="1"/>
      <dgm:spPr/>
      <dgm:t>
        <a:bodyPr/>
        <a:lstStyle/>
        <a:p>
          <a:endParaRPr lang="en-US" sz="3700">
            <a:latin typeface="Roboto Condensed" panose="02000000000000000000" pitchFamily="2" charset="0"/>
            <a:ea typeface="Roboto Condensed" panose="02000000000000000000" pitchFamily="2" charset="0"/>
            <a:cs typeface="Roboto Condensed" panose="02000000000000000000" pitchFamily="2" charset="0"/>
          </a:endParaRPr>
        </a:p>
      </dgm:t>
    </dgm:pt>
    <dgm:pt modelId="{194FB8ED-6588-41EC-B391-6A579B95F7BD}">
      <dgm:prSet phldrT="[Văn bản]" custT="1"/>
      <dgm:spPr/>
      <dgm:t>
        <a:bodyPr/>
        <a:lstStyle/>
        <a:p>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Tìm</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hiểu</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nhân</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vật</a:t>
          </a:r>
          <a:endParaRPr lang="en-US" sz="3700"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5E933D1C-3FE6-4F1A-8141-4A40FF1DF12B}" type="parTrans" cxnId="{BB8A730B-7924-4E8B-8646-394ABA9A7EA4}">
      <dgm:prSet/>
      <dgm:spPr/>
      <dgm:t>
        <a:bodyPr/>
        <a:lstStyle/>
        <a:p>
          <a:endParaRPr lang="en-US" sz="3700"/>
        </a:p>
      </dgm:t>
    </dgm:pt>
    <dgm:pt modelId="{5553484C-7DBF-415D-A91B-62006845FD0B}" type="sibTrans" cxnId="{BB8A730B-7924-4E8B-8646-394ABA9A7EA4}">
      <dgm:prSet custT="1"/>
      <dgm:spPr/>
      <dgm:t>
        <a:bodyPr/>
        <a:lstStyle/>
        <a:p>
          <a:endParaRPr lang="en-US" sz="3700">
            <a:latin typeface="Roboto Condensed" panose="02000000000000000000" pitchFamily="2" charset="0"/>
            <a:ea typeface="Roboto Condensed" panose="02000000000000000000" pitchFamily="2" charset="0"/>
            <a:cs typeface="Roboto Condensed" panose="02000000000000000000" pitchFamily="2" charset="0"/>
          </a:endParaRPr>
        </a:p>
      </dgm:t>
    </dgm:pt>
    <dgm:pt modelId="{B9390B32-6427-4525-93A4-84BAD6869CCE}">
      <dgm:prSet phldrT="[Văn bản]" custT="1"/>
      <dgm:spPr/>
      <dgm:t>
        <a:bodyPr/>
        <a:lstStyle/>
        <a:p>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Tìm</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hiểu</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các</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yếu</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tố</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kì</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ảo</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và</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tác</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dụng</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của</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yếu</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tố</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kì</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ảo</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trong</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câu</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chuyện</a:t>
          </a:r>
          <a:endParaRPr lang="en-US" sz="3700"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5C8D8FD3-743A-4391-A278-983426791AF1}" type="parTrans" cxnId="{33FAE03D-B88B-433C-A262-76484BE26095}">
      <dgm:prSet/>
      <dgm:spPr/>
      <dgm:t>
        <a:bodyPr/>
        <a:lstStyle/>
        <a:p>
          <a:endParaRPr lang="en-US" sz="3700"/>
        </a:p>
      </dgm:t>
    </dgm:pt>
    <dgm:pt modelId="{83BFABBE-816A-4143-8A9A-0D99F82C91A5}" type="sibTrans" cxnId="{33FAE03D-B88B-433C-A262-76484BE26095}">
      <dgm:prSet custT="1"/>
      <dgm:spPr/>
      <dgm:t>
        <a:bodyPr/>
        <a:lstStyle/>
        <a:p>
          <a:endParaRPr lang="en-US" sz="3700">
            <a:latin typeface="Roboto Condensed" panose="02000000000000000000" pitchFamily="2" charset="0"/>
            <a:ea typeface="Roboto Condensed" panose="02000000000000000000" pitchFamily="2" charset="0"/>
            <a:cs typeface="Roboto Condensed" panose="02000000000000000000" pitchFamily="2" charset="0"/>
          </a:endParaRPr>
        </a:p>
      </dgm:t>
    </dgm:pt>
    <dgm:pt modelId="{C3E4A811-1FBC-4969-BA2E-30170A28E426}">
      <dgm:prSet phldrT="[Văn bản]" custT="1"/>
      <dgm:spPr/>
      <dgm:t>
        <a:bodyPr/>
        <a:lstStyle/>
        <a:p>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Nêu</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chủ</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đề</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của</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tác</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phẩm</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thông</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điệp</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bài</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học</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từ</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câu</a:t>
          </a:r>
          <a:r>
            <a:rPr lang="en-US" sz="3700" b="0" i="0" u="none"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dirty="0" err="1">
              <a:latin typeface="Roboto Condensed" panose="02000000000000000000" pitchFamily="2" charset="0"/>
              <a:ea typeface="Roboto Condensed" panose="02000000000000000000" pitchFamily="2" charset="0"/>
              <a:cs typeface="Roboto Condensed" panose="02000000000000000000" pitchFamily="2" charset="0"/>
            </a:rPr>
            <a:t>chuyện</a:t>
          </a:r>
          <a:endParaRPr lang="en-US" sz="3700"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34E44C44-B93A-479C-BB41-94369CD57ACB}" type="parTrans" cxnId="{EEBB5C48-9CC7-4727-B808-CE92B23C016A}">
      <dgm:prSet/>
      <dgm:spPr/>
      <dgm:t>
        <a:bodyPr/>
        <a:lstStyle/>
        <a:p>
          <a:endParaRPr lang="en-US" sz="3700"/>
        </a:p>
      </dgm:t>
    </dgm:pt>
    <dgm:pt modelId="{599D7FCA-1A1B-47FF-8ECE-4DC6E9527C14}" type="sibTrans" cxnId="{EEBB5C48-9CC7-4727-B808-CE92B23C016A}">
      <dgm:prSet/>
      <dgm:spPr/>
      <dgm:t>
        <a:bodyPr/>
        <a:lstStyle/>
        <a:p>
          <a:endParaRPr lang="en-US" sz="3700"/>
        </a:p>
      </dgm:t>
    </dgm:pt>
    <dgm:pt modelId="{63B6AE82-7254-4E3E-A5C9-5AB2E035BA65}" type="pres">
      <dgm:prSet presAssocID="{E23184F8-BD4F-47C3-B0FF-BEEC0A6406B3}" presName="diagram" presStyleCnt="0">
        <dgm:presLayoutVars>
          <dgm:dir/>
          <dgm:resizeHandles val="exact"/>
        </dgm:presLayoutVars>
      </dgm:prSet>
      <dgm:spPr/>
    </dgm:pt>
    <dgm:pt modelId="{82AEE1B7-A570-431E-9788-94EC02BFEE31}" type="pres">
      <dgm:prSet presAssocID="{9D94D1AA-43E6-4B68-9343-BBAA9239A370}" presName="node" presStyleLbl="node1" presStyleIdx="0" presStyleCnt="5">
        <dgm:presLayoutVars>
          <dgm:bulletEnabled val="1"/>
        </dgm:presLayoutVars>
      </dgm:prSet>
      <dgm:spPr/>
    </dgm:pt>
    <dgm:pt modelId="{EAA6535D-0C7A-430F-8897-EA8BD0BCE746}" type="pres">
      <dgm:prSet presAssocID="{8C6FF302-3CC3-4B9A-9C15-2664A48CDA5A}" presName="sibTrans" presStyleLbl="sibTrans2D1" presStyleIdx="0" presStyleCnt="4"/>
      <dgm:spPr/>
    </dgm:pt>
    <dgm:pt modelId="{A578C2BA-5CDD-498E-8AF4-D93167AA47BF}" type="pres">
      <dgm:prSet presAssocID="{8C6FF302-3CC3-4B9A-9C15-2664A48CDA5A}" presName="connectorText" presStyleLbl="sibTrans2D1" presStyleIdx="0" presStyleCnt="4"/>
      <dgm:spPr/>
    </dgm:pt>
    <dgm:pt modelId="{097D7EFE-633A-468C-8173-0C102314FE5D}" type="pres">
      <dgm:prSet presAssocID="{0F05606A-B948-4F0E-862E-D66A125DF8D4}" presName="node" presStyleLbl="node1" presStyleIdx="1" presStyleCnt="5">
        <dgm:presLayoutVars>
          <dgm:bulletEnabled val="1"/>
        </dgm:presLayoutVars>
      </dgm:prSet>
      <dgm:spPr/>
    </dgm:pt>
    <dgm:pt modelId="{CB225475-6941-49F5-ABAD-478713C82651}" type="pres">
      <dgm:prSet presAssocID="{E0A73C26-CDB3-4F3D-A4F3-978A5E4C9A9E}" presName="sibTrans" presStyleLbl="sibTrans2D1" presStyleIdx="1" presStyleCnt="4"/>
      <dgm:spPr/>
    </dgm:pt>
    <dgm:pt modelId="{623D22E8-580B-452D-AFD3-FD569CACED68}" type="pres">
      <dgm:prSet presAssocID="{E0A73C26-CDB3-4F3D-A4F3-978A5E4C9A9E}" presName="connectorText" presStyleLbl="sibTrans2D1" presStyleIdx="1" presStyleCnt="4"/>
      <dgm:spPr/>
    </dgm:pt>
    <dgm:pt modelId="{BF626365-B82D-4B56-B52D-696A3F764D38}" type="pres">
      <dgm:prSet presAssocID="{194FB8ED-6588-41EC-B391-6A579B95F7BD}" presName="node" presStyleLbl="node1" presStyleIdx="2" presStyleCnt="5">
        <dgm:presLayoutVars>
          <dgm:bulletEnabled val="1"/>
        </dgm:presLayoutVars>
      </dgm:prSet>
      <dgm:spPr/>
    </dgm:pt>
    <dgm:pt modelId="{BE832BA2-C964-4128-AE53-7023469CC5B0}" type="pres">
      <dgm:prSet presAssocID="{5553484C-7DBF-415D-A91B-62006845FD0B}" presName="sibTrans" presStyleLbl="sibTrans2D1" presStyleIdx="2" presStyleCnt="4"/>
      <dgm:spPr/>
    </dgm:pt>
    <dgm:pt modelId="{B57F4770-3625-4C3F-A6D2-106D63482B58}" type="pres">
      <dgm:prSet presAssocID="{5553484C-7DBF-415D-A91B-62006845FD0B}" presName="connectorText" presStyleLbl="sibTrans2D1" presStyleIdx="2" presStyleCnt="4"/>
      <dgm:spPr/>
    </dgm:pt>
    <dgm:pt modelId="{7BDE4AC0-0141-4AFD-969E-1BAE6A763832}" type="pres">
      <dgm:prSet presAssocID="{B9390B32-6427-4525-93A4-84BAD6869CCE}" presName="node" presStyleLbl="node1" presStyleIdx="3" presStyleCnt="5">
        <dgm:presLayoutVars>
          <dgm:bulletEnabled val="1"/>
        </dgm:presLayoutVars>
      </dgm:prSet>
      <dgm:spPr/>
    </dgm:pt>
    <dgm:pt modelId="{A13DEF3A-F596-4503-9C36-7AF21D8B8CE9}" type="pres">
      <dgm:prSet presAssocID="{83BFABBE-816A-4143-8A9A-0D99F82C91A5}" presName="sibTrans" presStyleLbl="sibTrans2D1" presStyleIdx="3" presStyleCnt="4"/>
      <dgm:spPr/>
    </dgm:pt>
    <dgm:pt modelId="{18E98576-45AA-42A9-B39B-08CB8BBC2E4D}" type="pres">
      <dgm:prSet presAssocID="{83BFABBE-816A-4143-8A9A-0D99F82C91A5}" presName="connectorText" presStyleLbl="sibTrans2D1" presStyleIdx="3" presStyleCnt="4"/>
      <dgm:spPr/>
    </dgm:pt>
    <dgm:pt modelId="{DC0F986C-0009-49DD-A7A9-244A3291569A}" type="pres">
      <dgm:prSet presAssocID="{C3E4A811-1FBC-4969-BA2E-30170A28E426}" presName="node" presStyleLbl="node1" presStyleIdx="4" presStyleCnt="5">
        <dgm:presLayoutVars>
          <dgm:bulletEnabled val="1"/>
        </dgm:presLayoutVars>
      </dgm:prSet>
      <dgm:spPr/>
    </dgm:pt>
  </dgm:ptLst>
  <dgm:cxnLst>
    <dgm:cxn modelId="{BB8A730B-7924-4E8B-8646-394ABA9A7EA4}" srcId="{E23184F8-BD4F-47C3-B0FF-BEEC0A6406B3}" destId="{194FB8ED-6588-41EC-B391-6A579B95F7BD}" srcOrd="2" destOrd="0" parTransId="{5E933D1C-3FE6-4F1A-8141-4A40FF1DF12B}" sibTransId="{5553484C-7DBF-415D-A91B-62006845FD0B}"/>
    <dgm:cxn modelId="{F183AE0C-7C2A-4671-ABA5-7BE2B972A613}" type="presOf" srcId="{B9390B32-6427-4525-93A4-84BAD6869CCE}" destId="{7BDE4AC0-0141-4AFD-969E-1BAE6A763832}" srcOrd="0" destOrd="0" presId="urn:microsoft.com/office/officeart/2005/8/layout/process5"/>
    <dgm:cxn modelId="{A5919315-DF58-429E-9C7F-9CF3AC63B7AB}" type="presOf" srcId="{83BFABBE-816A-4143-8A9A-0D99F82C91A5}" destId="{18E98576-45AA-42A9-B39B-08CB8BBC2E4D}" srcOrd="1" destOrd="0" presId="urn:microsoft.com/office/officeart/2005/8/layout/process5"/>
    <dgm:cxn modelId="{22B08A1B-D758-4992-8EF1-7A00D92C59F2}" type="presOf" srcId="{8C6FF302-3CC3-4B9A-9C15-2664A48CDA5A}" destId="{A578C2BA-5CDD-498E-8AF4-D93167AA47BF}" srcOrd="1" destOrd="0" presId="urn:microsoft.com/office/officeart/2005/8/layout/process5"/>
    <dgm:cxn modelId="{D7EE0122-9076-4885-8E29-295E1499604D}" type="presOf" srcId="{194FB8ED-6588-41EC-B391-6A579B95F7BD}" destId="{BF626365-B82D-4B56-B52D-696A3F764D38}" srcOrd="0" destOrd="0" presId="urn:microsoft.com/office/officeart/2005/8/layout/process5"/>
    <dgm:cxn modelId="{A1DF9538-2E0E-4C39-9296-E3838836E15D}" type="presOf" srcId="{83BFABBE-816A-4143-8A9A-0D99F82C91A5}" destId="{A13DEF3A-F596-4503-9C36-7AF21D8B8CE9}" srcOrd="0" destOrd="0" presId="urn:microsoft.com/office/officeart/2005/8/layout/process5"/>
    <dgm:cxn modelId="{33FAE03D-B88B-433C-A262-76484BE26095}" srcId="{E23184F8-BD4F-47C3-B0FF-BEEC0A6406B3}" destId="{B9390B32-6427-4525-93A4-84BAD6869CCE}" srcOrd="3" destOrd="0" parTransId="{5C8D8FD3-743A-4391-A278-983426791AF1}" sibTransId="{83BFABBE-816A-4143-8A9A-0D99F82C91A5}"/>
    <dgm:cxn modelId="{CF5CD15B-A679-4E66-BFDD-1E248696D2B1}" type="presOf" srcId="{C3E4A811-1FBC-4969-BA2E-30170A28E426}" destId="{DC0F986C-0009-49DD-A7A9-244A3291569A}" srcOrd="0" destOrd="0" presId="urn:microsoft.com/office/officeart/2005/8/layout/process5"/>
    <dgm:cxn modelId="{FCE48746-160B-4DFB-9648-069439DABFCB}" type="presOf" srcId="{E0A73C26-CDB3-4F3D-A4F3-978A5E4C9A9E}" destId="{CB225475-6941-49F5-ABAD-478713C82651}" srcOrd="0" destOrd="0" presId="urn:microsoft.com/office/officeart/2005/8/layout/process5"/>
    <dgm:cxn modelId="{EEBB5C48-9CC7-4727-B808-CE92B23C016A}" srcId="{E23184F8-BD4F-47C3-B0FF-BEEC0A6406B3}" destId="{C3E4A811-1FBC-4969-BA2E-30170A28E426}" srcOrd="4" destOrd="0" parTransId="{34E44C44-B93A-479C-BB41-94369CD57ACB}" sibTransId="{599D7FCA-1A1B-47FF-8ECE-4DC6E9527C14}"/>
    <dgm:cxn modelId="{0911DA6C-6755-4E5B-B92B-46FD26D61A67}" type="presOf" srcId="{0F05606A-B948-4F0E-862E-D66A125DF8D4}" destId="{097D7EFE-633A-468C-8173-0C102314FE5D}" srcOrd="0" destOrd="0" presId="urn:microsoft.com/office/officeart/2005/8/layout/process5"/>
    <dgm:cxn modelId="{965B5A76-DA39-47F9-AF55-1215408E37BB}" type="presOf" srcId="{5553484C-7DBF-415D-A91B-62006845FD0B}" destId="{B57F4770-3625-4C3F-A6D2-106D63482B58}" srcOrd="1" destOrd="0" presId="urn:microsoft.com/office/officeart/2005/8/layout/process5"/>
    <dgm:cxn modelId="{63978B7D-1C6D-4809-AE6F-1B2063D89917}" type="presOf" srcId="{5553484C-7DBF-415D-A91B-62006845FD0B}" destId="{BE832BA2-C964-4128-AE53-7023469CC5B0}" srcOrd="0" destOrd="0" presId="urn:microsoft.com/office/officeart/2005/8/layout/process5"/>
    <dgm:cxn modelId="{84BF29A1-0394-4F69-8EE6-7A6DA39E8160}" type="presOf" srcId="{E23184F8-BD4F-47C3-B0FF-BEEC0A6406B3}" destId="{63B6AE82-7254-4E3E-A5C9-5AB2E035BA65}" srcOrd="0" destOrd="0" presId="urn:microsoft.com/office/officeart/2005/8/layout/process5"/>
    <dgm:cxn modelId="{F45126A8-E1E6-40FC-99E7-CEBB385CF97B}" type="presOf" srcId="{9D94D1AA-43E6-4B68-9343-BBAA9239A370}" destId="{82AEE1B7-A570-431E-9788-94EC02BFEE31}" srcOrd="0" destOrd="0" presId="urn:microsoft.com/office/officeart/2005/8/layout/process5"/>
    <dgm:cxn modelId="{2B2BAAA8-BBA4-43C0-9AA0-7A9739607716}" type="presOf" srcId="{E0A73C26-CDB3-4F3D-A4F3-978A5E4C9A9E}" destId="{623D22E8-580B-452D-AFD3-FD569CACED68}" srcOrd="1" destOrd="0" presId="urn:microsoft.com/office/officeart/2005/8/layout/process5"/>
    <dgm:cxn modelId="{984A02BB-1E1D-4AFD-99CC-FCA8700B627E}" srcId="{E23184F8-BD4F-47C3-B0FF-BEEC0A6406B3}" destId="{9D94D1AA-43E6-4B68-9343-BBAA9239A370}" srcOrd="0" destOrd="0" parTransId="{039869A8-133D-4B06-8162-DA69D89BCF1A}" sibTransId="{8C6FF302-3CC3-4B9A-9C15-2664A48CDA5A}"/>
    <dgm:cxn modelId="{C16ADBBB-09E2-4AC7-8DEB-FCB5ABD97C57}" srcId="{E23184F8-BD4F-47C3-B0FF-BEEC0A6406B3}" destId="{0F05606A-B948-4F0E-862E-D66A125DF8D4}" srcOrd="1" destOrd="0" parTransId="{E1E85474-0A4A-418D-A14E-CB1ADEC82CF4}" sibTransId="{E0A73C26-CDB3-4F3D-A4F3-978A5E4C9A9E}"/>
    <dgm:cxn modelId="{50F37CD7-2A74-479F-8279-B9CF73081462}" type="presOf" srcId="{8C6FF302-3CC3-4B9A-9C15-2664A48CDA5A}" destId="{EAA6535D-0C7A-430F-8897-EA8BD0BCE746}" srcOrd="0" destOrd="0" presId="urn:microsoft.com/office/officeart/2005/8/layout/process5"/>
    <dgm:cxn modelId="{FC01342F-AB6E-4271-BCB3-781217380ED4}" type="presParOf" srcId="{63B6AE82-7254-4E3E-A5C9-5AB2E035BA65}" destId="{82AEE1B7-A570-431E-9788-94EC02BFEE31}" srcOrd="0" destOrd="0" presId="urn:microsoft.com/office/officeart/2005/8/layout/process5"/>
    <dgm:cxn modelId="{9896C1FD-084B-4DF8-9F48-3827B2E9F038}" type="presParOf" srcId="{63B6AE82-7254-4E3E-A5C9-5AB2E035BA65}" destId="{EAA6535D-0C7A-430F-8897-EA8BD0BCE746}" srcOrd="1" destOrd="0" presId="urn:microsoft.com/office/officeart/2005/8/layout/process5"/>
    <dgm:cxn modelId="{BBE82998-4028-4277-90D3-C3799160A524}" type="presParOf" srcId="{EAA6535D-0C7A-430F-8897-EA8BD0BCE746}" destId="{A578C2BA-5CDD-498E-8AF4-D93167AA47BF}" srcOrd="0" destOrd="0" presId="urn:microsoft.com/office/officeart/2005/8/layout/process5"/>
    <dgm:cxn modelId="{8E1A9977-4EB3-4385-9951-C289D2FA8E05}" type="presParOf" srcId="{63B6AE82-7254-4E3E-A5C9-5AB2E035BA65}" destId="{097D7EFE-633A-468C-8173-0C102314FE5D}" srcOrd="2" destOrd="0" presId="urn:microsoft.com/office/officeart/2005/8/layout/process5"/>
    <dgm:cxn modelId="{5A1D7E1F-15A2-493C-B34A-7F8B15F5FDC0}" type="presParOf" srcId="{63B6AE82-7254-4E3E-A5C9-5AB2E035BA65}" destId="{CB225475-6941-49F5-ABAD-478713C82651}" srcOrd="3" destOrd="0" presId="urn:microsoft.com/office/officeart/2005/8/layout/process5"/>
    <dgm:cxn modelId="{A2F0E9D0-48C1-44F8-8F7B-54D5C0E899D9}" type="presParOf" srcId="{CB225475-6941-49F5-ABAD-478713C82651}" destId="{623D22E8-580B-452D-AFD3-FD569CACED68}" srcOrd="0" destOrd="0" presId="urn:microsoft.com/office/officeart/2005/8/layout/process5"/>
    <dgm:cxn modelId="{D0B33C24-1823-4D59-B95F-A8D71ACC70F8}" type="presParOf" srcId="{63B6AE82-7254-4E3E-A5C9-5AB2E035BA65}" destId="{BF626365-B82D-4B56-B52D-696A3F764D38}" srcOrd="4" destOrd="0" presId="urn:microsoft.com/office/officeart/2005/8/layout/process5"/>
    <dgm:cxn modelId="{88360A60-5F33-4CB0-992F-80CC42B3BC29}" type="presParOf" srcId="{63B6AE82-7254-4E3E-A5C9-5AB2E035BA65}" destId="{BE832BA2-C964-4128-AE53-7023469CC5B0}" srcOrd="5" destOrd="0" presId="urn:microsoft.com/office/officeart/2005/8/layout/process5"/>
    <dgm:cxn modelId="{5FA97B06-30D3-4ADB-9A55-7E0A37E21949}" type="presParOf" srcId="{BE832BA2-C964-4128-AE53-7023469CC5B0}" destId="{B57F4770-3625-4C3F-A6D2-106D63482B58}" srcOrd="0" destOrd="0" presId="urn:microsoft.com/office/officeart/2005/8/layout/process5"/>
    <dgm:cxn modelId="{A754F28E-9EF7-400E-B559-023C60EB21EF}" type="presParOf" srcId="{63B6AE82-7254-4E3E-A5C9-5AB2E035BA65}" destId="{7BDE4AC0-0141-4AFD-969E-1BAE6A763832}" srcOrd="6" destOrd="0" presId="urn:microsoft.com/office/officeart/2005/8/layout/process5"/>
    <dgm:cxn modelId="{1B6392C4-F8AA-41EF-995F-804B8D6EC3D2}" type="presParOf" srcId="{63B6AE82-7254-4E3E-A5C9-5AB2E035BA65}" destId="{A13DEF3A-F596-4503-9C36-7AF21D8B8CE9}" srcOrd="7" destOrd="0" presId="urn:microsoft.com/office/officeart/2005/8/layout/process5"/>
    <dgm:cxn modelId="{341210F6-DBB1-415E-A78F-AD2D17897BD0}" type="presParOf" srcId="{A13DEF3A-F596-4503-9C36-7AF21D8B8CE9}" destId="{18E98576-45AA-42A9-B39B-08CB8BBC2E4D}" srcOrd="0" destOrd="0" presId="urn:microsoft.com/office/officeart/2005/8/layout/process5"/>
    <dgm:cxn modelId="{E22428F5-9D61-4E5D-A83A-8322C69E20C0}" type="presParOf" srcId="{63B6AE82-7254-4E3E-A5C9-5AB2E035BA65}" destId="{DC0F986C-0009-49DD-A7A9-244A3291569A}" srcOrd="8" destOrd="0" presId="urn:microsoft.com/office/officeart/2005/8/layout/process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EE1B7-A570-431E-9788-94EC02BFEE31}">
      <dsp:nvSpPr>
        <dsp:cNvPr id="0" name=""/>
        <dsp:cNvSpPr/>
      </dsp:nvSpPr>
      <dsp:spPr>
        <a:xfrm>
          <a:off x="814685" y="2225"/>
          <a:ext cx="4063007" cy="2437804"/>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Đọc</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văn</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bản</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tóm</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tắt</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cốt</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truyện</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nhận</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xét</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cốt</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truyện</a:t>
          </a:r>
          <a:endParaRPr lang="en-US" sz="3700"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886086" y="73626"/>
        <a:ext cx="3920205" cy="2295002"/>
      </dsp:txXfrm>
    </dsp:sp>
    <dsp:sp modelId="{EAA6535D-0C7A-430F-8897-EA8BD0BCE746}">
      <dsp:nvSpPr>
        <dsp:cNvPr id="0" name=""/>
        <dsp:cNvSpPr/>
      </dsp:nvSpPr>
      <dsp:spPr>
        <a:xfrm>
          <a:off x="5235237" y="717315"/>
          <a:ext cx="861357" cy="100762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5235237" y="918840"/>
        <a:ext cx="602950" cy="604575"/>
      </dsp:txXfrm>
    </dsp:sp>
    <dsp:sp modelId="{097D7EFE-633A-468C-8173-0C102314FE5D}">
      <dsp:nvSpPr>
        <dsp:cNvPr id="0" name=""/>
        <dsp:cNvSpPr/>
      </dsp:nvSpPr>
      <dsp:spPr>
        <a:xfrm>
          <a:off x="6502896" y="2225"/>
          <a:ext cx="4063007" cy="2437804"/>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vi-VN"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Tìm hiểu không gian, thời gian được phản chiếu trong văn bản</a:t>
          </a:r>
          <a:endParaRPr lang="en-US" sz="3700"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6574297" y="73626"/>
        <a:ext cx="3920205" cy="2295002"/>
      </dsp:txXfrm>
    </dsp:sp>
    <dsp:sp modelId="{CB225475-6941-49F5-ABAD-478713C82651}">
      <dsp:nvSpPr>
        <dsp:cNvPr id="0" name=""/>
        <dsp:cNvSpPr/>
      </dsp:nvSpPr>
      <dsp:spPr>
        <a:xfrm>
          <a:off x="10923448" y="717315"/>
          <a:ext cx="861357" cy="100762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10923448" y="918840"/>
        <a:ext cx="602950" cy="604575"/>
      </dsp:txXfrm>
    </dsp:sp>
    <dsp:sp modelId="{BF626365-B82D-4B56-B52D-696A3F764D38}">
      <dsp:nvSpPr>
        <dsp:cNvPr id="0" name=""/>
        <dsp:cNvSpPr/>
      </dsp:nvSpPr>
      <dsp:spPr>
        <a:xfrm>
          <a:off x="12191107" y="2225"/>
          <a:ext cx="4063007" cy="2437804"/>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Tìm</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hiểu</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nhân</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vật</a:t>
          </a:r>
          <a:endParaRPr lang="en-US" sz="3700"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12262508" y="73626"/>
        <a:ext cx="3920205" cy="2295002"/>
      </dsp:txXfrm>
    </dsp:sp>
    <dsp:sp modelId="{BE832BA2-C964-4128-AE53-7023469CC5B0}">
      <dsp:nvSpPr>
        <dsp:cNvPr id="0" name=""/>
        <dsp:cNvSpPr/>
      </dsp:nvSpPr>
      <dsp:spPr>
        <a:xfrm rot="5400000">
          <a:off x="13791932" y="2724440"/>
          <a:ext cx="861357" cy="100762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latin typeface="Roboto Condensed" panose="02000000000000000000" pitchFamily="2" charset="0"/>
            <a:ea typeface="Roboto Condensed" panose="02000000000000000000" pitchFamily="2" charset="0"/>
            <a:cs typeface="Roboto Condensed" panose="02000000000000000000" pitchFamily="2" charset="0"/>
          </a:endParaRPr>
        </a:p>
      </dsp:txBody>
      <dsp:txXfrm rot="-5400000">
        <a:off x="13920324" y="2797574"/>
        <a:ext cx="604575" cy="602950"/>
      </dsp:txXfrm>
    </dsp:sp>
    <dsp:sp modelId="{7BDE4AC0-0141-4AFD-969E-1BAE6A763832}">
      <dsp:nvSpPr>
        <dsp:cNvPr id="0" name=""/>
        <dsp:cNvSpPr/>
      </dsp:nvSpPr>
      <dsp:spPr>
        <a:xfrm>
          <a:off x="12191107" y="4065233"/>
          <a:ext cx="4063007" cy="2437804"/>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Tìm</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hiểu</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các</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yếu</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tố</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kì</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ảo</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và</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tác</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dụng</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của</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yếu</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tố</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kì</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ảo</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trong</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câu</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chuyện</a:t>
          </a:r>
          <a:endParaRPr lang="en-US" sz="3700"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12262508" y="4136634"/>
        <a:ext cx="3920205" cy="2295002"/>
      </dsp:txXfrm>
    </dsp:sp>
    <dsp:sp modelId="{A13DEF3A-F596-4503-9C36-7AF21D8B8CE9}">
      <dsp:nvSpPr>
        <dsp:cNvPr id="0" name=""/>
        <dsp:cNvSpPr/>
      </dsp:nvSpPr>
      <dsp:spPr>
        <a:xfrm rot="10800000">
          <a:off x="10972204" y="4780322"/>
          <a:ext cx="861357" cy="100762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latin typeface="Roboto Condensed" panose="02000000000000000000" pitchFamily="2" charset="0"/>
            <a:ea typeface="Roboto Condensed" panose="02000000000000000000" pitchFamily="2" charset="0"/>
            <a:cs typeface="Roboto Condensed" panose="02000000000000000000" pitchFamily="2" charset="0"/>
          </a:endParaRPr>
        </a:p>
      </dsp:txBody>
      <dsp:txXfrm rot="10800000">
        <a:off x="11230611" y="4981847"/>
        <a:ext cx="602950" cy="604575"/>
      </dsp:txXfrm>
    </dsp:sp>
    <dsp:sp modelId="{DC0F986C-0009-49DD-A7A9-244A3291569A}">
      <dsp:nvSpPr>
        <dsp:cNvPr id="0" name=""/>
        <dsp:cNvSpPr/>
      </dsp:nvSpPr>
      <dsp:spPr>
        <a:xfrm>
          <a:off x="6502896" y="4065233"/>
          <a:ext cx="4063007" cy="2437804"/>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Nêu</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chủ</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đề</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của</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tác</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phẩm</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thông</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điệp</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bài</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học</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từ</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câu</a:t>
          </a:r>
          <a:r>
            <a:rPr lang="en-US" sz="3700" b="0" i="0" u="none" kern="1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700" b="0" i="0" u="none" kern="1200" dirty="0" err="1">
              <a:latin typeface="Roboto Condensed" panose="02000000000000000000" pitchFamily="2" charset="0"/>
              <a:ea typeface="Roboto Condensed" panose="02000000000000000000" pitchFamily="2" charset="0"/>
              <a:cs typeface="Roboto Condensed" panose="02000000000000000000" pitchFamily="2" charset="0"/>
            </a:rPr>
            <a:t>chuyện</a:t>
          </a:r>
          <a:endParaRPr lang="en-US" sz="3700"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6574297" y="4136634"/>
        <a:ext cx="3920205" cy="22950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65C5F-3E4B-42C0-9B4E-A66AFDCC74E3}" type="datetimeFigureOut">
              <a:rPr lang="en-US" smtClean="0"/>
              <a:t>1/26/2026</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9CB41-188E-4ABD-AF3B-F565BF6E781E}" type="slidenum">
              <a:rPr lang="en-US" smtClean="0"/>
              <a:t>‹#›</a:t>
            </a:fld>
            <a:endParaRPr lang="en-US"/>
          </a:p>
        </p:txBody>
      </p:sp>
    </p:spTree>
    <p:extLst>
      <p:ext uri="{BB962C8B-B14F-4D97-AF65-F5344CB8AC3E}">
        <p14:creationId xmlns:p14="http://schemas.microsoft.com/office/powerpoint/2010/main" val="65685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1352F"/>
                </a:solidFill>
                <a:latin typeface="Fraunces"/>
              </a:rPr>
              <a:t>https://www.youtube.com/watch?v=xMEhOFPvl04</a:t>
            </a:r>
          </a:p>
          <a:p>
            <a:endParaRPr lang="en-US" dirty="0"/>
          </a:p>
        </p:txBody>
      </p:sp>
      <p:sp>
        <p:nvSpPr>
          <p:cNvPr id="4" name="Chỗ dành sẵn cho Số hiệu Bản chiếu 3"/>
          <p:cNvSpPr>
            <a:spLocks noGrp="1"/>
          </p:cNvSpPr>
          <p:nvPr>
            <p:ph type="sldNum" sz="quarter" idx="5"/>
          </p:nvPr>
        </p:nvSpPr>
        <p:spPr/>
        <p:txBody>
          <a:bodyPr/>
          <a:lstStyle/>
          <a:p>
            <a:fld id="{C579CB41-188E-4ABD-AF3B-F565BF6E781E}" type="slidenum">
              <a:rPr lang="en-US" smtClean="0"/>
              <a:t>3</a:t>
            </a:fld>
            <a:endParaRPr lang="en-US"/>
          </a:p>
        </p:txBody>
      </p:sp>
    </p:spTree>
    <p:extLst>
      <p:ext uri="{BB962C8B-B14F-4D97-AF65-F5344CB8AC3E}">
        <p14:creationId xmlns:p14="http://schemas.microsoft.com/office/powerpoint/2010/main" val="97863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xMEhOFPvl04?feature=oembed"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6.sv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5234" b="-101598"/>
            </a:stretch>
          </a:blipFill>
        </p:spPr>
        <p:txBody>
          <a:bodyPr/>
          <a:lstStyle/>
          <a:p>
            <a:endParaRPr lang="en-US"/>
          </a:p>
        </p:txBody>
      </p:sp>
      <p:sp>
        <p:nvSpPr>
          <p:cNvPr id="3" name="TextBox 3"/>
          <p:cNvSpPr txBox="1"/>
          <p:nvPr/>
        </p:nvSpPr>
        <p:spPr>
          <a:xfrm>
            <a:off x="10641013" y="2247900"/>
            <a:ext cx="6586442" cy="2580640"/>
          </a:xfrm>
          <a:prstGeom prst="rect">
            <a:avLst/>
          </a:prstGeom>
        </p:spPr>
        <p:txBody>
          <a:bodyPr lIns="0" tIns="0" rIns="0" bIns="0" rtlCol="0" anchor="t">
            <a:spAutoFit/>
          </a:bodyPr>
          <a:lstStyle/>
          <a:p>
            <a:pPr algn="ctr">
              <a:lnSpc>
                <a:spcPts val="6860"/>
              </a:lnSpc>
              <a:spcBef>
                <a:spcPct val="0"/>
              </a:spcBef>
            </a:pPr>
            <a:r>
              <a:rPr lang="en-US" sz="4900" dirty="0">
                <a:solidFill>
                  <a:srgbClr val="41352F"/>
                </a:solidFill>
                <a:latin typeface="Roboto Condensed Bold"/>
              </a:rPr>
              <a:t>Em </a:t>
            </a:r>
            <a:r>
              <a:rPr lang="en-US" sz="4900" dirty="0" err="1">
                <a:solidFill>
                  <a:srgbClr val="41352F"/>
                </a:solidFill>
                <a:latin typeface="Roboto Condensed Bold"/>
              </a:rPr>
              <a:t>đã</a:t>
            </a:r>
            <a:r>
              <a:rPr lang="en-US" sz="4900" dirty="0">
                <a:solidFill>
                  <a:srgbClr val="41352F"/>
                </a:solidFill>
                <a:latin typeface="Roboto Condensed Bold"/>
              </a:rPr>
              <a:t> bao </a:t>
            </a:r>
            <a:r>
              <a:rPr lang="en-US" sz="4900" dirty="0" err="1">
                <a:solidFill>
                  <a:srgbClr val="41352F"/>
                </a:solidFill>
                <a:latin typeface="Roboto Condensed Bold"/>
              </a:rPr>
              <a:t>giờ</a:t>
            </a:r>
            <a:r>
              <a:rPr lang="en-US" sz="4900" dirty="0">
                <a:solidFill>
                  <a:srgbClr val="41352F"/>
                </a:solidFill>
                <a:latin typeface="Roboto Condensed Bold"/>
              </a:rPr>
              <a:t> </a:t>
            </a:r>
            <a:r>
              <a:rPr lang="en-US" sz="4900" dirty="0" err="1">
                <a:solidFill>
                  <a:srgbClr val="41352F"/>
                </a:solidFill>
                <a:latin typeface="Roboto Condensed Bold"/>
              </a:rPr>
              <a:t>quan</a:t>
            </a:r>
            <a:r>
              <a:rPr lang="en-US" sz="4900" dirty="0">
                <a:solidFill>
                  <a:srgbClr val="41352F"/>
                </a:solidFill>
                <a:latin typeface="Roboto Condensed Bold"/>
              </a:rPr>
              <a:t> </a:t>
            </a:r>
            <a:r>
              <a:rPr lang="en-US" sz="4900" dirty="0" err="1">
                <a:solidFill>
                  <a:srgbClr val="41352F"/>
                </a:solidFill>
                <a:latin typeface="Roboto Condensed Bold"/>
              </a:rPr>
              <a:t>sát</a:t>
            </a:r>
            <a:r>
              <a:rPr lang="en-US" sz="4900" dirty="0">
                <a:solidFill>
                  <a:srgbClr val="41352F"/>
                </a:solidFill>
                <a:latin typeface="Roboto Condensed Bold"/>
              </a:rPr>
              <a:t> </a:t>
            </a:r>
            <a:r>
              <a:rPr lang="en-US" sz="4900" dirty="0" err="1">
                <a:solidFill>
                  <a:srgbClr val="41352F"/>
                </a:solidFill>
                <a:latin typeface="Roboto Condensed Bold"/>
              </a:rPr>
              <a:t>trò</a:t>
            </a:r>
            <a:r>
              <a:rPr lang="en-US" sz="4900" dirty="0">
                <a:solidFill>
                  <a:srgbClr val="41352F"/>
                </a:solidFill>
                <a:latin typeface="Roboto Condensed Bold"/>
              </a:rPr>
              <a:t> </a:t>
            </a:r>
            <a:r>
              <a:rPr lang="en-US" sz="4900" dirty="0" err="1">
                <a:solidFill>
                  <a:srgbClr val="41352F"/>
                </a:solidFill>
                <a:latin typeface="Roboto Condensed Bold"/>
              </a:rPr>
              <a:t>chơi</a:t>
            </a:r>
            <a:r>
              <a:rPr lang="en-US" sz="4900" dirty="0">
                <a:solidFill>
                  <a:srgbClr val="41352F"/>
                </a:solidFill>
                <a:latin typeface="Roboto Condensed Bold"/>
              </a:rPr>
              <a:t> </a:t>
            </a:r>
            <a:r>
              <a:rPr lang="en-US" sz="4900" dirty="0" err="1">
                <a:solidFill>
                  <a:srgbClr val="41352F"/>
                </a:solidFill>
                <a:latin typeface="Roboto Condensed Bold"/>
              </a:rPr>
              <a:t>chọi</a:t>
            </a:r>
            <a:r>
              <a:rPr lang="en-US" sz="4900" dirty="0">
                <a:solidFill>
                  <a:srgbClr val="41352F"/>
                </a:solidFill>
                <a:latin typeface="Roboto Condensed Bold"/>
              </a:rPr>
              <a:t> </a:t>
            </a:r>
            <a:r>
              <a:rPr lang="en-US" sz="4900" dirty="0" err="1">
                <a:solidFill>
                  <a:srgbClr val="41352F"/>
                </a:solidFill>
                <a:latin typeface="Roboto Condensed Bold"/>
              </a:rPr>
              <a:t>dế</a:t>
            </a:r>
            <a:r>
              <a:rPr lang="en-US" sz="4900" dirty="0">
                <a:solidFill>
                  <a:srgbClr val="41352F"/>
                </a:solidFill>
                <a:latin typeface="Roboto Condensed Bold"/>
              </a:rPr>
              <a:t> </a:t>
            </a:r>
            <a:r>
              <a:rPr lang="en-US" sz="4900" dirty="0" err="1">
                <a:solidFill>
                  <a:srgbClr val="41352F"/>
                </a:solidFill>
                <a:latin typeface="Roboto Condensed Bold"/>
              </a:rPr>
              <a:t>chưa</a:t>
            </a:r>
            <a:r>
              <a:rPr lang="en-US" sz="4900" dirty="0">
                <a:solidFill>
                  <a:srgbClr val="41352F"/>
                </a:solidFill>
                <a:latin typeface="Roboto Condensed Bold"/>
              </a:rPr>
              <a:t>? Em </a:t>
            </a:r>
            <a:r>
              <a:rPr lang="en-US" sz="4900" dirty="0" err="1">
                <a:solidFill>
                  <a:srgbClr val="41352F"/>
                </a:solidFill>
                <a:latin typeface="Roboto Condensed Bold"/>
              </a:rPr>
              <a:t>biết</a:t>
            </a:r>
            <a:r>
              <a:rPr lang="en-US" sz="4900" dirty="0">
                <a:solidFill>
                  <a:srgbClr val="41352F"/>
                </a:solidFill>
                <a:latin typeface="Roboto Condensed Bold"/>
              </a:rPr>
              <a:t> </a:t>
            </a:r>
            <a:r>
              <a:rPr lang="en-US" sz="4900" dirty="0" err="1">
                <a:solidFill>
                  <a:srgbClr val="41352F"/>
                </a:solidFill>
                <a:latin typeface="Roboto Condensed Bold"/>
              </a:rPr>
              <a:t>gì</a:t>
            </a:r>
            <a:r>
              <a:rPr lang="en-US" sz="4900" dirty="0">
                <a:solidFill>
                  <a:srgbClr val="41352F"/>
                </a:solidFill>
                <a:latin typeface="Roboto Condensed Bold"/>
              </a:rPr>
              <a:t> </a:t>
            </a:r>
            <a:r>
              <a:rPr lang="en-US" sz="4900" dirty="0" err="1">
                <a:solidFill>
                  <a:srgbClr val="41352F"/>
                </a:solidFill>
                <a:latin typeface="Roboto Condensed Bold"/>
              </a:rPr>
              <a:t>về</a:t>
            </a:r>
            <a:r>
              <a:rPr lang="en-US" sz="4900" dirty="0">
                <a:solidFill>
                  <a:srgbClr val="41352F"/>
                </a:solidFill>
                <a:latin typeface="Roboto Condensed Bold"/>
              </a:rPr>
              <a:t> </a:t>
            </a:r>
            <a:r>
              <a:rPr lang="en-US" sz="4900" dirty="0" err="1">
                <a:solidFill>
                  <a:srgbClr val="41352F"/>
                </a:solidFill>
                <a:latin typeface="Roboto Condensed Bold"/>
              </a:rPr>
              <a:t>trò</a:t>
            </a:r>
            <a:r>
              <a:rPr lang="en-US" sz="4900" dirty="0">
                <a:solidFill>
                  <a:srgbClr val="41352F"/>
                </a:solidFill>
                <a:latin typeface="Roboto Condensed Bold"/>
              </a:rPr>
              <a:t> </a:t>
            </a:r>
            <a:r>
              <a:rPr lang="en-US" sz="4900" dirty="0" err="1">
                <a:solidFill>
                  <a:srgbClr val="41352F"/>
                </a:solidFill>
                <a:latin typeface="Roboto Condensed Bold"/>
              </a:rPr>
              <a:t>chơi</a:t>
            </a:r>
            <a:r>
              <a:rPr lang="en-US" sz="4900" dirty="0">
                <a:solidFill>
                  <a:srgbClr val="41352F"/>
                </a:solidFill>
                <a:latin typeface="Roboto Condensed Bold"/>
              </a:rPr>
              <a:t> </a:t>
            </a:r>
            <a:r>
              <a:rPr lang="en-US" sz="4900" dirty="0" err="1">
                <a:solidFill>
                  <a:srgbClr val="41352F"/>
                </a:solidFill>
                <a:latin typeface="Roboto Condensed Bold"/>
              </a:rPr>
              <a:t>này</a:t>
            </a:r>
            <a:r>
              <a:rPr lang="en-US" sz="4900" dirty="0">
                <a:solidFill>
                  <a:srgbClr val="41352F"/>
                </a:solidFill>
                <a:latin typeface="Roboto Condensed Bold"/>
              </a:rPr>
              <a:t>?</a:t>
            </a:r>
          </a:p>
        </p:txBody>
      </p:sp>
      <p:sp>
        <p:nvSpPr>
          <p:cNvPr id="4" name="TextBox 4"/>
          <p:cNvSpPr txBox="1"/>
          <p:nvPr/>
        </p:nvSpPr>
        <p:spPr>
          <a:xfrm>
            <a:off x="9753600" y="734522"/>
            <a:ext cx="7505700" cy="1003126"/>
          </a:xfrm>
          <a:prstGeom prst="rect">
            <a:avLst/>
          </a:prstGeom>
        </p:spPr>
        <p:txBody>
          <a:bodyPr wrap="square" lIns="0" tIns="0" rIns="0" bIns="0" rtlCol="0" anchor="t">
            <a:spAutoFit/>
          </a:bodyPr>
          <a:lstStyle/>
          <a:p>
            <a:pPr algn="ctr">
              <a:lnSpc>
                <a:spcPts val="8287"/>
              </a:lnSpc>
            </a:pPr>
            <a:r>
              <a:rPr lang="en-US" sz="5919" dirty="0">
                <a:solidFill>
                  <a:srgbClr val="41352F"/>
                </a:solidFill>
                <a:latin typeface="Fraunces Bold"/>
              </a:rPr>
              <a:t>1. CHUẨN BỊ ĐỌC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
        <p:cNvGrpSpPr/>
        <p:nvPr/>
      </p:nvGrpSpPr>
      <p:grpSpPr>
        <a:xfrm>
          <a:off x="0" y="0"/>
          <a:ext cx="0" cy="0"/>
          <a:chOff x="0" y="0"/>
          <a:chExt cx="0" cy="0"/>
        </a:xfrm>
      </p:grpSpPr>
      <p:sp>
        <p:nvSpPr>
          <p:cNvPr id="3" name="Freeform 3"/>
          <p:cNvSpPr/>
          <p:nvPr/>
        </p:nvSpPr>
        <p:spPr>
          <a:xfrm>
            <a:off x="403780" y="1719211"/>
            <a:ext cx="2324862" cy="4114800"/>
          </a:xfrm>
          <a:custGeom>
            <a:avLst/>
            <a:gdLst/>
            <a:ahLst/>
            <a:cxnLst/>
            <a:rect l="l" t="t" r="r" b="b"/>
            <a:pathLst>
              <a:path w="2324862" h="4114800">
                <a:moveTo>
                  <a:pt x="0" y="0"/>
                </a:moveTo>
                <a:lnTo>
                  <a:pt x="2324862" y="0"/>
                </a:lnTo>
                <a:lnTo>
                  <a:pt x="232486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669252" y="334876"/>
            <a:ext cx="7560348" cy="1130316"/>
          </a:xfrm>
          <a:prstGeom prst="rect">
            <a:avLst/>
          </a:prstGeom>
        </p:spPr>
        <p:txBody>
          <a:bodyPr wrap="square" lIns="0" tIns="0" rIns="0" bIns="0" rtlCol="0" anchor="t">
            <a:spAutoFit/>
          </a:bodyPr>
          <a:lstStyle/>
          <a:p>
            <a:pPr algn="ctr">
              <a:lnSpc>
                <a:spcPts val="9213"/>
              </a:lnSpc>
            </a:pPr>
            <a:r>
              <a:rPr lang="en-US" sz="6580" dirty="0">
                <a:solidFill>
                  <a:srgbClr val="24516B"/>
                </a:solidFill>
                <a:latin typeface="Fraunces Bold"/>
              </a:rPr>
              <a:t>2. ĐỌC VĂN BẢN</a:t>
            </a:r>
          </a:p>
        </p:txBody>
      </p:sp>
      <p:sp>
        <p:nvSpPr>
          <p:cNvPr id="5" name="TextBox 5"/>
          <p:cNvSpPr txBox="1"/>
          <p:nvPr/>
        </p:nvSpPr>
        <p:spPr>
          <a:xfrm>
            <a:off x="2931746" y="2226397"/>
            <a:ext cx="14556740" cy="2352975"/>
          </a:xfrm>
          <a:prstGeom prst="rect">
            <a:avLst/>
          </a:prstGeom>
        </p:spPr>
        <p:txBody>
          <a:bodyPr lIns="0" tIns="0" rIns="0" bIns="0" rtlCol="0" anchor="t">
            <a:spAutoFit/>
          </a:bodyPr>
          <a:lstStyle/>
          <a:p>
            <a:pPr algn="just">
              <a:lnSpc>
                <a:spcPts val="6283"/>
              </a:lnSpc>
            </a:pPr>
            <a:r>
              <a:rPr lang="en-US" sz="4488">
                <a:solidFill>
                  <a:srgbClr val="41352F"/>
                </a:solidFill>
                <a:latin typeface="Roboto Condensed Bold"/>
              </a:rPr>
              <a:t>Thực hành chiến thuật dự đoán: </a:t>
            </a:r>
            <a:r>
              <a:rPr lang="en-US" sz="4488">
                <a:solidFill>
                  <a:srgbClr val="41352F"/>
                </a:solidFill>
                <a:latin typeface="Roboto Condensed"/>
              </a:rPr>
              <a:t>Khi đọc đến phần này, em đã từng dự đoán điều gì sẽ xảy ra sau khi con hành sống lại nhưng “thần thái ngây ngốc như người gỗ, cứ ngủ mê mệt”?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
        <p:cNvGrpSpPr/>
        <p:nvPr/>
      </p:nvGrpSpPr>
      <p:grpSpPr>
        <a:xfrm>
          <a:off x="0" y="0"/>
          <a:ext cx="0" cy="0"/>
          <a:chOff x="0" y="0"/>
          <a:chExt cx="0" cy="0"/>
        </a:xfrm>
      </p:grpSpPr>
      <p:sp>
        <p:nvSpPr>
          <p:cNvPr id="3" name="Freeform 3"/>
          <p:cNvSpPr/>
          <p:nvPr/>
        </p:nvSpPr>
        <p:spPr>
          <a:xfrm>
            <a:off x="403780" y="1719211"/>
            <a:ext cx="2324862" cy="4114800"/>
          </a:xfrm>
          <a:custGeom>
            <a:avLst/>
            <a:gdLst/>
            <a:ahLst/>
            <a:cxnLst/>
            <a:rect l="l" t="t" r="r" b="b"/>
            <a:pathLst>
              <a:path w="2324862" h="4114800">
                <a:moveTo>
                  <a:pt x="0" y="0"/>
                </a:moveTo>
                <a:lnTo>
                  <a:pt x="2324862" y="0"/>
                </a:lnTo>
                <a:lnTo>
                  <a:pt x="232486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669252" y="334876"/>
            <a:ext cx="7254242" cy="1154610"/>
          </a:xfrm>
          <a:prstGeom prst="rect">
            <a:avLst/>
          </a:prstGeom>
        </p:spPr>
        <p:txBody>
          <a:bodyPr lIns="0" tIns="0" rIns="0" bIns="0" rtlCol="0" anchor="t">
            <a:spAutoFit/>
          </a:bodyPr>
          <a:lstStyle/>
          <a:p>
            <a:pPr algn="ctr">
              <a:lnSpc>
                <a:spcPts val="9437"/>
              </a:lnSpc>
            </a:pPr>
            <a:r>
              <a:rPr lang="en-US" sz="6741">
                <a:solidFill>
                  <a:srgbClr val="24516B"/>
                </a:solidFill>
                <a:latin typeface="Fraunces Bold"/>
              </a:rPr>
              <a:t>2. ĐỌC VĂN BẢN</a:t>
            </a:r>
          </a:p>
        </p:txBody>
      </p:sp>
      <p:sp>
        <p:nvSpPr>
          <p:cNvPr id="5" name="TextBox 5"/>
          <p:cNvSpPr txBox="1"/>
          <p:nvPr/>
        </p:nvSpPr>
        <p:spPr>
          <a:xfrm>
            <a:off x="2931746" y="2226397"/>
            <a:ext cx="14556740" cy="3143550"/>
          </a:xfrm>
          <a:prstGeom prst="rect">
            <a:avLst/>
          </a:prstGeom>
        </p:spPr>
        <p:txBody>
          <a:bodyPr lIns="0" tIns="0" rIns="0" bIns="0" rtlCol="0" anchor="t">
            <a:spAutoFit/>
          </a:bodyPr>
          <a:lstStyle/>
          <a:p>
            <a:pPr algn="just">
              <a:lnSpc>
                <a:spcPts val="6283"/>
              </a:lnSpc>
            </a:pPr>
            <a:r>
              <a:rPr lang="en-US" sz="4488">
                <a:solidFill>
                  <a:srgbClr val="41352F"/>
                </a:solidFill>
                <a:latin typeface="Roboto Condensed Bold"/>
              </a:rPr>
              <a:t>Thực hành chiến thuật theo dõi, đối chiếu với dự đoán: </a:t>
            </a:r>
            <a:r>
              <a:rPr lang="en-US" sz="4488">
                <a:solidFill>
                  <a:srgbClr val="41352F"/>
                </a:solidFill>
                <a:latin typeface="Roboto Condensed"/>
              </a:rPr>
              <a:t>Sau đó đọc đến cuối truyện, em thấy sự việc có diễn ra như dự đoán của em không?</a:t>
            </a:r>
          </a:p>
          <a:p>
            <a:pPr algn="just">
              <a:lnSpc>
                <a:spcPts val="6283"/>
              </a:lnSpc>
            </a:pPr>
            <a:endParaRPr lang="en-US" sz="4488">
              <a:solidFill>
                <a:srgbClr val="41352F"/>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
        <p:cNvGrpSpPr/>
        <p:nvPr/>
      </p:nvGrpSpPr>
      <p:grpSpPr>
        <a:xfrm>
          <a:off x="0" y="0"/>
          <a:ext cx="0" cy="0"/>
          <a:chOff x="0" y="0"/>
          <a:chExt cx="0" cy="0"/>
        </a:xfrm>
      </p:grpSpPr>
      <p:sp>
        <p:nvSpPr>
          <p:cNvPr id="3" name="Freeform 3"/>
          <p:cNvSpPr/>
          <p:nvPr/>
        </p:nvSpPr>
        <p:spPr>
          <a:xfrm>
            <a:off x="1028700" y="1607800"/>
            <a:ext cx="839533" cy="1485900"/>
          </a:xfrm>
          <a:custGeom>
            <a:avLst/>
            <a:gdLst/>
            <a:ahLst/>
            <a:cxnLst/>
            <a:rect l="l" t="t" r="r" b="b"/>
            <a:pathLst>
              <a:path w="839533" h="1485900">
                <a:moveTo>
                  <a:pt x="0" y="0"/>
                </a:moveTo>
                <a:lnTo>
                  <a:pt x="839533" y="0"/>
                </a:lnTo>
                <a:lnTo>
                  <a:pt x="839533" y="1485900"/>
                </a:lnTo>
                <a:lnTo>
                  <a:pt x="0" y="1485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669252" y="344401"/>
            <a:ext cx="6863138" cy="1090025"/>
          </a:xfrm>
          <a:prstGeom prst="rect">
            <a:avLst/>
          </a:prstGeom>
        </p:spPr>
        <p:txBody>
          <a:bodyPr lIns="0" tIns="0" rIns="0" bIns="0" rtlCol="0" anchor="t">
            <a:spAutoFit/>
          </a:bodyPr>
          <a:lstStyle/>
          <a:p>
            <a:pPr algn="ctr">
              <a:lnSpc>
                <a:spcPts val="8929"/>
              </a:lnSpc>
            </a:pPr>
            <a:r>
              <a:rPr lang="en-US" sz="6377">
                <a:solidFill>
                  <a:srgbClr val="24516B"/>
                </a:solidFill>
                <a:latin typeface="Fraunces Bold"/>
              </a:rPr>
              <a:t>2. ĐỌC VĂN BẢN</a:t>
            </a:r>
          </a:p>
        </p:txBody>
      </p:sp>
      <p:sp>
        <p:nvSpPr>
          <p:cNvPr id="5" name="TextBox 5"/>
          <p:cNvSpPr txBox="1"/>
          <p:nvPr/>
        </p:nvSpPr>
        <p:spPr>
          <a:xfrm>
            <a:off x="2230883" y="1530331"/>
            <a:ext cx="15209475" cy="1545590"/>
          </a:xfrm>
          <a:prstGeom prst="rect">
            <a:avLst/>
          </a:prstGeom>
        </p:spPr>
        <p:txBody>
          <a:bodyPr lIns="0" tIns="0" rIns="0" bIns="0" rtlCol="0" anchor="t">
            <a:spAutoFit/>
          </a:bodyPr>
          <a:lstStyle/>
          <a:p>
            <a:pPr algn="just">
              <a:lnSpc>
                <a:spcPts val="6160"/>
              </a:lnSpc>
            </a:pPr>
            <a:r>
              <a:rPr lang="en-US" sz="4400">
                <a:solidFill>
                  <a:srgbClr val="41352F"/>
                </a:solidFill>
                <a:latin typeface="Roboto Condensed Bold"/>
              </a:rPr>
              <a:t>Tìm hiểu một số từ khó: Hãy ghép nối thông tin ở cột A với thông tin ở cột B sao cho đúng:</a:t>
            </a:r>
          </a:p>
        </p:txBody>
      </p:sp>
      <p:graphicFrame>
        <p:nvGraphicFramePr>
          <p:cNvPr id="6" name="Table 6"/>
          <p:cNvGraphicFramePr>
            <a:graphicFrameLocks noGrp="1"/>
          </p:cNvGraphicFramePr>
          <p:nvPr/>
        </p:nvGraphicFramePr>
        <p:xfrm>
          <a:off x="669252" y="3093700"/>
          <a:ext cx="17191021" cy="7019924"/>
        </p:xfrm>
        <a:graphic>
          <a:graphicData uri="http://schemas.openxmlformats.org/drawingml/2006/table">
            <a:tbl>
              <a:tblPr/>
              <a:tblGrid>
                <a:gridCol w="4352618">
                  <a:extLst>
                    <a:ext uri="{9D8B030D-6E8A-4147-A177-3AD203B41FA5}">
                      <a16:colId xmlns:a16="http://schemas.microsoft.com/office/drawing/2014/main" val="20000"/>
                    </a:ext>
                  </a:extLst>
                </a:gridCol>
                <a:gridCol w="1178832">
                  <a:extLst>
                    <a:ext uri="{9D8B030D-6E8A-4147-A177-3AD203B41FA5}">
                      <a16:colId xmlns:a16="http://schemas.microsoft.com/office/drawing/2014/main" val="20001"/>
                    </a:ext>
                  </a:extLst>
                </a:gridCol>
                <a:gridCol w="11659571">
                  <a:extLst>
                    <a:ext uri="{9D8B030D-6E8A-4147-A177-3AD203B41FA5}">
                      <a16:colId xmlns:a16="http://schemas.microsoft.com/office/drawing/2014/main" val="20002"/>
                    </a:ext>
                  </a:extLst>
                </a:gridCol>
              </a:tblGrid>
              <a:tr h="1080724">
                <a:tc>
                  <a:txBody>
                    <a:bodyPr/>
                    <a:lstStyle/>
                    <a:p>
                      <a:pPr algn="ctr">
                        <a:lnSpc>
                          <a:spcPts val="4200"/>
                        </a:lnSpc>
                        <a:defRPr/>
                      </a:pPr>
                      <a:r>
                        <a:rPr lang="en-US" sz="3500">
                          <a:solidFill>
                            <a:srgbClr val="000000"/>
                          </a:solidFill>
                          <a:latin typeface="Roboto Condensed Bold"/>
                        </a:rPr>
                        <a:t>A</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FE5E1"/>
                    </a:solidFill>
                  </a:tcPr>
                </a:tc>
                <a:tc rowSpan="6">
                  <a:txBody>
                    <a:bodyPr/>
                    <a:lstStyle/>
                    <a:p>
                      <a:pPr algn="l">
                        <a:lnSpc>
                          <a:spcPts val="4200"/>
                        </a:lnSpc>
                        <a:defRPr/>
                      </a:pPr>
                      <a:endParaRPr lang="en-US" sz="1100" dirty="0"/>
                    </a:p>
                    <a:p>
                      <a:pPr algn="l">
                        <a:lnSpc>
                          <a:spcPts val="4200"/>
                        </a:lnSpc>
                      </a:pPr>
                      <a:r>
                        <a:rPr lang="en-US" sz="3500" dirty="0">
                          <a:solidFill>
                            <a:srgbClr val="000000"/>
                          </a:solidFill>
                          <a:latin typeface="Roboto Condensed"/>
                        </a:rPr>
                        <a:t>   </a:t>
                      </a:r>
                    </a:p>
                    <a:p>
                      <a:pPr algn="l">
                        <a:lnSpc>
                          <a:spcPts val="4200"/>
                        </a:lnSpc>
                      </a:pPr>
                      <a:r>
                        <a:rPr lang="en-US" sz="3500" dirty="0">
                          <a:solidFill>
                            <a:srgbClr val="000000"/>
                          </a:solidFill>
                          <a:latin typeface="Roboto Condensed"/>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DF5"/>
                    </a:solidFill>
                  </a:tcPr>
                </a:tc>
                <a:tc>
                  <a:txBody>
                    <a:bodyPr/>
                    <a:lstStyle/>
                    <a:p>
                      <a:pPr algn="ctr">
                        <a:lnSpc>
                          <a:spcPts val="4200"/>
                        </a:lnSpc>
                        <a:defRPr/>
                      </a:pPr>
                      <a:r>
                        <a:rPr lang="en-US" sz="3500">
                          <a:solidFill>
                            <a:srgbClr val="000000"/>
                          </a:solidFill>
                          <a:latin typeface="Roboto Condensed Bold"/>
                        </a:rPr>
                        <a:t>B</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FE5E1"/>
                    </a:solidFill>
                  </a:tcPr>
                </a:tc>
                <a:extLst>
                  <a:ext uri="{0D108BD9-81ED-4DB2-BD59-A6C34878D82A}">
                    <a16:rowId xmlns:a16="http://schemas.microsoft.com/office/drawing/2014/main" val="10000"/>
                  </a:ext>
                </a:extLst>
              </a:tr>
              <a:tr h="1080724">
                <a:tc>
                  <a:txBody>
                    <a:bodyPr/>
                    <a:lstStyle/>
                    <a:p>
                      <a:pPr algn="l">
                        <a:lnSpc>
                          <a:spcPts val="4200"/>
                        </a:lnSpc>
                        <a:defRPr/>
                      </a:pPr>
                      <a:r>
                        <a:rPr lang="en-US" sz="3500">
                          <a:solidFill>
                            <a:srgbClr val="000000"/>
                          </a:solidFill>
                          <a:latin typeface="Roboto Condensed"/>
                        </a:rPr>
                        <a:t>1. Du thủ du thực</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DF5"/>
                    </a:solidFill>
                  </a:tcPr>
                </a:tc>
                <a:tc vMerge="1">
                  <a:txBody>
                    <a:bodyPr/>
                    <a:lstStyle/>
                    <a:p>
                      <a:pPr algn="l">
                        <a:lnSpc>
                          <a:spcPts val="4200"/>
                        </a:lnSpc>
                        <a:defRPr/>
                      </a:pPr>
                      <a:endParaRPr lang="en-US" sz="1100"/>
                    </a:p>
                    <a:p>
                      <a:pPr algn="l">
                        <a:lnSpc>
                          <a:spcPts val="4200"/>
                        </a:lnSpc>
                      </a:pPr>
                      <a:r>
                        <a:rPr lang="en-US" sz="3500">
                          <a:solidFill>
                            <a:srgbClr val="000000"/>
                          </a:solidFill>
                          <a:latin typeface="Roboto Condensed"/>
                        </a:rPr>
                        <a:t>   </a:t>
                      </a:r>
                    </a:p>
                    <a:p>
                      <a:pPr algn="l">
                        <a:lnSpc>
                          <a:spcPts val="4200"/>
                        </a:lnSpc>
                      </a:pPr>
                      <a:r>
                        <a:rPr lang="en-US" sz="3500">
                          <a:solidFill>
                            <a:srgbClr val="000000"/>
                          </a:solidFill>
                          <a:latin typeface="Roboto Condensed"/>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DF5"/>
                    </a:solidFill>
                  </a:tcPr>
                </a:tc>
                <a:tc>
                  <a:txBody>
                    <a:bodyPr/>
                    <a:lstStyle/>
                    <a:p>
                      <a:pPr algn="just">
                        <a:lnSpc>
                          <a:spcPts val="4200"/>
                        </a:lnSpc>
                        <a:defRPr/>
                      </a:pPr>
                      <a:r>
                        <a:rPr lang="en-US" sz="3500">
                          <a:solidFill>
                            <a:srgbClr val="000000"/>
                          </a:solidFill>
                          <a:latin typeface="Roboto Condensed"/>
                        </a:rPr>
                        <a:t>a. Ngọc quý có giá trị sánh ngang nhiều đất đai, thành quách</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DF5"/>
                    </a:solidFill>
                  </a:tcPr>
                </a:tc>
                <a:extLst>
                  <a:ext uri="{0D108BD9-81ED-4DB2-BD59-A6C34878D82A}">
                    <a16:rowId xmlns:a16="http://schemas.microsoft.com/office/drawing/2014/main" val="10001"/>
                  </a:ext>
                </a:extLst>
              </a:tr>
              <a:tr h="1080724">
                <a:tc>
                  <a:txBody>
                    <a:bodyPr/>
                    <a:lstStyle/>
                    <a:p>
                      <a:pPr algn="l">
                        <a:lnSpc>
                          <a:spcPts val="4200"/>
                        </a:lnSpc>
                        <a:defRPr/>
                      </a:pPr>
                      <a:r>
                        <a:rPr lang="en-US" sz="3500">
                          <a:solidFill>
                            <a:srgbClr val="000000"/>
                          </a:solidFill>
                          <a:latin typeface="Roboto Condensed"/>
                        </a:rPr>
                        <a:t>2. Lí dịch</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DF5"/>
                    </a:solidFill>
                  </a:tcPr>
                </a:tc>
                <a:tc vMerge="1">
                  <a:txBody>
                    <a:bodyPr/>
                    <a:lstStyle/>
                    <a:p>
                      <a:pPr algn="l">
                        <a:lnSpc>
                          <a:spcPts val="4200"/>
                        </a:lnSpc>
                        <a:defRPr/>
                      </a:pPr>
                      <a:endParaRPr lang="en-US" sz="1100"/>
                    </a:p>
                    <a:p>
                      <a:pPr algn="l">
                        <a:lnSpc>
                          <a:spcPts val="4200"/>
                        </a:lnSpc>
                      </a:pPr>
                      <a:r>
                        <a:rPr lang="en-US" sz="3500">
                          <a:solidFill>
                            <a:srgbClr val="000000"/>
                          </a:solidFill>
                          <a:latin typeface="Roboto Condensed"/>
                        </a:rPr>
                        <a:t>   </a:t>
                      </a:r>
                    </a:p>
                    <a:p>
                      <a:pPr algn="l">
                        <a:lnSpc>
                          <a:spcPts val="4200"/>
                        </a:lnSpc>
                      </a:pPr>
                      <a:r>
                        <a:rPr lang="en-US" sz="3500">
                          <a:solidFill>
                            <a:srgbClr val="000000"/>
                          </a:solidFill>
                          <a:latin typeface="Roboto Condensed"/>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DF5"/>
                    </a:solidFill>
                  </a:tcPr>
                </a:tc>
                <a:tc>
                  <a:txBody>
                    <a:bodyPr/>
                    <a:lstStyle/>
                    <a:p>
                      <a:pPr algn="l">
                        <a:lnSpc>
                          <a:spcPts val="4200"/>
                        </a:lnSpc>
                        <a:defRPr/>
                      </a:pPr>
                      <a:r>
                        <a:rPr lang="en-US" sz="3500">
                          <a:solidFill>
                            <a:srgbClr val="000000"/>
                          </a:solidFill>
                          <a:latin typeface="Roboto Condensed"/>
                        </a:rPr>
                        <a:t>b. Phúc đức của tổ tiên để lại cho con cháu</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DF5"/>
                    </a:solidFill>
                  </a:tcPr>
                </a:tc>
                <a:extLst>
                  <a:ext uri="{0D108BD9-81ED-4DB2-BD59-A6C34878D82A}">
                    <a16:rowId xmlns:a16="http://schemas.microsoft.com/office/drawing/2014/main" val="10002"/>
                  </a:ext>
                </a:extLst>
              </a:tr>
              <a:tr h="1080724">
                <a:tc>
                  <a:txBody>
                    <a:bodyPr/>
                    <a:lstStyle/>
                    <a:p>
                      <a:pPr algn="l">
                        <a:lnSpc>
                          <a:spcPts val="4200"/>
                        </a:lnSpc>
                        <a:defRPr/>
                      </a:pPr>
                      <a:r>
                        <a:rPr lang="en-US" sz="3500">
                          <a:solidFill>
                            <a:srgbClr val="000000"/>
                          </a:solidFill>
                          <a:latin typeface="Roboto Condensed"/>
                        </a:rPr>
                        <a:t>3. Khoa Đồng tử</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DF5"/>
                    </a:solidFill>
                  </a:tcPr>
                </a:tc>
                <a:tc vMerge="1">
                  <a:txBody>
                    <a:bodyPr/>
                    <a:lstStyle/>
                    <a:p>
                      <a:pPr algn="l">
                        <a:lnSpc>
                          <a:spcPts val="4200"/>
                        </a:lnSpc>
                        <a:defRPr/>
                      </a:pPr>
                      <a:endParaRPr lang="en-US" sz="1100"/>
                    </a:p>
                    <a:p>
                      <a:pPr algn="l">
                        <a:lnSpc>
                          <a:spcPts val="4200"/>
                        </a:lnSpc>
                      </a:pPr>
                      <a:r>
                        <a:rPr lang="en-US" sz="3500">
                          <a:solidFill>
                            <a:srgbClr val="000000"/>
                          </a:solidFill>
                          <a:latin typeface="Roboto Condensed"/>
                        </a:rPr>
                        <a:t>   </a:t>
                      </a:r>
                    </a:p>
                    <a:p>
                      <a:pPr algn="l">
                        <a:lnSpc>
                          <a:spcPts val="4200"/>
                        </a:lnSpc>
                      </a:pPr>
                      <a:r>
                        <a:rPr lang="en-US" sz="3500">
                          <a:solidFill>
                            <a:srgbClr val="000000"/>
                          </a:solidFill>
                          <a:latin typeface="Roboto Condensed"/>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DF5"/>
                    </a:solidFill>
                  </a:tcPr>
                </a:tc>
                <a:tc>
                  <a:txBody>
                    <a:bodyPr/>
                    <a:lstStyle/>
                    <a:p>
                      <a:pPr algn="l">
                        <a:lnSpc>
                          <a:spcPts val="4200"/>
                        </a:lnSpc>
                        <a:defRPr/>
                      </a:pPr>
                      <a:r>
                        <a:rPr lang="en-US" sz="3500">
                          <a:solidFill>
                            <a:srgbClr val="000000"/>
                          </a:solidFill>
                          <a:latin typeface="Roboto Condensed"/>
                        </a:rPr>
                        <a:t>c. Những kẻ lêu lổng, không có nghề nghiệp và chỗ ở cố định</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DF5"/>
                    </a:solidFill>
                  </a:tcPr>
                </a:tc>
                <a:extLst>
                  <a:ext uri="{0D108BD9-81ED-4DB2-BD59-A6C34878D82A}">
                    <a16:rowId xmlns:a16="http://schemas.microsoft.com/office/drawing/2014/main" val="10003"/>
                  </a:ext>
                </a:extLst>
              </a:tr>
              <a:tr h="1080724">
                <a:tc>
                  <a:txBody>
                    <a:bodyPr/>
                    <a:lstStyle/>
                    <a:p>
                      <a:pPr algn="l">
                        <a:lnSpc>
                          <a:spcPts val="4200"/>
                        </a:lnSpc>
                        <a:defRPr/>
                      </a:pPr>
                      <a:r>
                        <a:rPr lang="en-US" sz="3500">
                          <a:solidFill>
                            <a:srgbClr val="000000"/>
                          </a:solidFill>
                          <a:latin typeface="Roboto Condensed"/>
                        </a:rPr>
                        <a:t>4. Ngọc báu liên thành</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DF5"/>
                    </a:solidFill>
                  </a:tcPr>
                </a:tc>
                <a:tc vMerge="1">
                  <a:txBody>
                    <a:bodyPr/>
                    <a:lstStyle/>
                    <a:p>
                      <a:pPr algn="l">
                        <a:lnSpc>
                          <a:spcPts val="4200"/>
                        </a:lnSpc>
                        <a:defRPr/>
                      </a:pPr>
                      <a:endParaRPr lang="en-US" sz="1100"/>
                    </a:p>
                    <a:p>
                      <a:pPr algn="l">
                        <a:lnSpc>
                          <a:spcPts val="4200"/>
                        </a:lnSpc>
                      </a:pPr>
                      <a:r>
                        <a:rPr lang="en-US" sz="3500">
                          <a:solidFill>
                            <a:srgbClr val="000000"/>
                          </a:solidFill>
                          <a:latin typeface="Roboto Condensed"/>
                        </a:rPr>
                        <a:t>   </a:t>
                      </a:r>
                    </a:p>
                    <a:p>
                      <a:pPr algn="l">
                        <a:lnSpc>
                          <a:spcPts val="4200"/>
                        </a:lnSpc>
                      </a:pPr>
                      <a:r>
                        <a:rPr lang="en-US" sz="3500">
                          <a:solidFill>
                            <a:srgbClr val="000000"/>
                          </a:solidFill>
                          <a:latin typeface="Roboto Condensed"/>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DF5"/>
                    </a:solidFill>
                  </a:tcPr>
                </a:tc>
                <a:tc>
                  <a:txBody>
                    <a:bodyPr/>
                    <a:lstStyle/>
                    <a:p>
                      <a:pPr algn="l">
                        <a:lnSpc>
                          <a:spcPts val="4200"/>
                        </a:lnSpc>
                        <a:defRPr/>
                      </a:pPr>
                      <a:r>
                        <a:rPr lang="en-US" sz="3500">
                          <a:solidFill>
                            <a:srgbClr val="000000"/>
                          </a:solidFill>
                          <a:latin typeface="Roboto Condensed"/>
                        </a:rPr>
                        <a:t>d. Chỉ chung những người có chức quyền ở địa phương ngày xưa</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DF5"/>
                    </a:solidFill>
                  </a:tcPr>
                </a:tc>
                <a:extLst>
                  <a:ext uri="{0D108BD9-81ED-4DB2-BD59-A6C34878D82A}">
                    <a16:rowId xmlns:a16="http://schemas.microsoft.com/office/drawing/2014/main" val="10004"/>
                  </a:ext>
                </a:extLst>
              </a:tr>
              <a:tr h="1616304">
                <a:tc>
                  <a:txBody>
                    <a:bodyPr/>
                    <a:lstStyle/>
                    <a:p>
                      <a:pPr algn="l">
                        <a:lnSpc>
                          <a:spcPts val="4200"/>
                        </a:lnSpc>
                        <a:defRPr/>
                      </a:pPr>
                      <a:r>
                        <a:rPr lang="en-US" sz="3500">
                          <a:solidFill>
                            <a:srgbClr val="000000"/>
                          </a:solidFill>
                          <a:latin typeface="Roboto Condensed"/>
                        </a:rPr>
                        <a:t>5. Phúc ấm</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DF5"/>
                    </a:solidFill>
                  </a:tcPr>
                </a:tc>
                <a:tc vMerge="1">
                  <a:txBody>
                    <a:bodyPr/>
                    <a:lstStyle/>
                    <a:p>
                      <a:pPr algn="l">
                        <a:lnSpc>
                          <a:spcPts val="4200"/>
                        </a:lnSpc>
                        <a:defRPr/>
                      </a:pPr>
                      <a:endParaRPr lang="en-US" sz="1100"/>
                    </a:p>
                    <a:p>
                      <a:pPr algn="l">
                        <a:lnSpc>
                          <a:spcPts val="4200"/>
                        </a:lnSpc>
                      </a:pPr>
                      <a:r>
                        <a:rPr lang="en-US" sz="3500">
                          <a:solidFill>
                            <a:srgbClr val="000000"/>
                          </a:solidFill>
                          <a:latin typeface="Roboto Condensed"/>
                        </a:rPr>
                        <a:t>   </a:t>
                      </a:r>
                    </a:p>
                    <a:p>
                      <a:pPr algn="l">
                        <a:lnSpc>
                          <a:spcPts val="4200"/>
                        </a:lnSpc>
                      </a:pPr>
                      <a:r>
                        <a:rPr lang="en-US" sz="3500">
                          <a:solidFill>
                            <a:srgbClr val="000000"/>
                          </a:solidFill>
                          <a:latin typeface="Roboto Condensed"/>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DF5"/>
                    </a:solidFill>
                  </a:tcPr>
                </a:tc>
                <a:tc>
                  <a:txBody>
                    <a:bodyPr/>
                    <a:lstStyle/>
                    <a:p>
                      <a:pPr algn="just">
                        <a:lnSpc>
                          <a:spcPts val="4200"/>
                        </a:lnSpc>
                        <a:defRPr/>
                      </a:pPr>
                      <a:r>
                        <a:rPr lang="en-US" sz="3500" dirty="0">
                          <a:solidFill>
                            <a:srgbClr val="000000"/>
                          </a:solidFill>
                          <a:latin typeface="Roboto Condensed"/>
                        </a:rPr>
                        <a:t>e. Khoa </a:t>
                      </a:r>
                      <a:r>
                        <a:rPr lang="en-US" sz="3500" dirty="0" err="1">
                          <a:solidFill>
                            <a:srgbClr val="000000"/>
                          </a:solidFill>
                          <a:latin typeface="Roboto Condensed"/>
                        </a:rPr>
                        <a:t>thi</a:t>
                      </a:r>
                      <a:r>
                        <a:rPr lang="en-US" sz="3500" dirty="0">
                          <a:solidFill>
                            <a:srgbClr val="000000"/>
                          </a:solidFill>
                          <a:latin typeface="Roboto Condensed"/>
                        </a:rPr>
                        <a:t> </a:t>
                      </a:r>
                      <a:r>
                        <a:rPr lang="en-US" sz="3500" dirty="0" err="1">
                          <a:solidFill>
                            <a:srgbClr val="000000"/>
                          </a:solidFill>
                          <a:latin typeface="Roboto Condensed"/>
                        </a:rPr>
                        <a:t>dành</a:t>
                      </a:r>
                      <a:r>
                        <a:rPr lang="en-US" sz="3500" dirty="0">
                          <a:solidFill>
                            <a:srgbClr val="000000"/>
                          </a:solidFill>
                          <a:latin typeface="Roboto Condensed"/>
                        </a:rPr>
                        <a:t> </a:t>
                      </a:r>
                      <a:r>
                        <a:rPr lang="en-US" sz="3500" dirty="0" err="1">
                          <a:solidFill>
                            <a:srgbClr val="000000"/>
                          </a:solidFill>
                          <a:latin typeface="Roboto Condensed"/>
                        </a:rPr>
                        <a:t>cho</a:t>
                      </a:r>
                      <a:r>
                        <a:rPr lang="en-US" sz="3500" dirty="0">
                          <a:solidFill>
                            <a:srgbClr val="000000"/>
                          </a:solidFill>
                          <a:latin typeface="Roboto Condensed"/>
                        </a:rPr>
                        <a:t> </a:t>
                      </a:r>
                      <a:r>
                        <a:rPr lang="en-US" sz="3500" dirty="0" err="1">
                          <a:solidFill>
                            <a:srgbClr val="000000"/>
                          </a:solidFill>
                          <a:latin typeface="Roboto Condensed"/>
                        </a:rPr>
                        <a:t>người</a:t>
                      </a:r>
                      <a:r>
                        <a:rPr lang="en-US" sz="3500" dirty="0">
                          <a:solidFill>
                            <a:srgbClr val="000000"/>
                          </a:solidFill>
                          <a:latin typeface="Roboto Condensed"/>
                        </a:rPr>
                        <a:t> </a:t>
                      </a:r>
                      <a:r>
                        <a:rPr lang="en-US" sz="3500" dirty="0" err="1">
                          <a:solidFill>
                            <a:srgbClr val="000000"/>
                          </a:solidFill>
                          <a:latin typeface="Roboto Condensed"/>
                        </a:rPr>
                        <a:t>trẻ</a:t>
                      </a:r>
                      <a:r>
                        <a:rPr lang="en-US" sz="3500" dirty="0">
                          <a:solidFill>
                            <a:srgbClr val="000000"/>
                          </a:solidFill>
                          <a:latin typeface="Roboto Condensed"/>
                        </a:rPr>
                        <a:t> </a:t>
                      </a:r>
                      <a:r>
                        <a:rPr lang="en-US" sz="3500" dirty="0" err="1">
                          <a:solidFill>
                            <a:srgbClr val="000000"/>
                          </a:solidFill>
                          <a:latin typeface="Roboto Condensed"/>
                        </a:rPr>
                        <a:t>tuổi</a:t>
                      </a:r>
                      <a:r>
                        <a:rPr lang="en-US" sz="3500" dirty="0">
                          <a:solidFill>
                            <a:srgbClr val="000000"/>
                          </a:solidFill>
                          <a:latin typeface="Roboto Condensed"/>
                        </a:rPr>
                        <a:t> </a:t>
                      </a:r>
                      <a:r>
                        <a:rPr lang="en-US" sz="3500" dirty="0" err="1">
                          <a:solidFill>
                            <a:srgbClr val="000000"/>
                          </a:solidFill>
                          <a:latin typeface="Roboto Condensed"/>
                        </a:rPr>
                        <a:t>hiểu</a:t>
                      </a:r>
                      <a:r>
                        <a:rPr lang="en-US" sz="3500" dirty="0">
                          <a:solidFill>
                            <a:srgbClr val="000000"/>
                          </a:solidFill>
                          <a:latin typeface="Roboto Condensed"/>
                        </a:rPr>
                        <a:t> </a:t>
                      </a:r>
                      <a:r>
                        <a:rPr lang="en-US" sz="3500" dirty="0" err="1">
                          <a:solidFill>
                            <a:srgbClr val="000000"/>
                          </a:solidFill>
                          <a:latin typeface="Roboto Condensed"/>
                        </a:rPr>
                        <a:t>kinh</a:t>
                      </a:r>
                      <a:r>
                        <a:rPr lang="en-US" sz="3500" dirty="0">
                          <a:solidFill>
                            <a:srgbClr val="000000"/>
                          </a:solidFill>
                          <a:latin typeface="Roboto Condensed"/>
                        </a:rPr>
                        <a:t> </a:t>
                      </a:r>
                      <a:r>
                        <a:rPr lang="en-US" sz="3500" dirty="0" err="1">
                          <a:solidFill>
                            <a:srgbClr val="000000"/>
                          </a:solidFill>
                          <a:latin typeface="Roboto Condensed"/>
                        </a:rPr>
                        <a:t>sách</a:t>
                      </a:r>
                      <a:r>
                        <a:rPr lang="en-US" sz="3500" dirty="0">
                          <a:solidFill>
                            <a:srgbClr val="000000"/>
                          </a:solidFill>
                          <a:latin typeface="Roboto Condensed"/>
                        </a:rPr>
                        <a:t>, </a:t>
                      </a:r>
                      <a:r>
                        <a:rPr lang="en-US" sz="3500" dirty="0" err="1">
                          <a:solidFill>
                            <a:srgbClr val="000000"/>
                          </a:solidFill>
                          <a:latin typeface="Roboto Condensed"/>
                        </a:rPr>
                        <a:t>làm</a:t>
                      </a:r>
                      <a:r>
                        <a:rPr lang="en-US" sz="3500" dirty="0">
                          <a:solidFill>
                            <a:srgbClr val="000000"/>
                          </a:solidFill>
                          <a:latin typeface="Roboto Condensed"/>
                        </a:rPr>
                        <a:t> </a:t>
                      </a:r>
                      <a:r>
                        <a:rPr lang="en-US" sz="3500" dirty="0" err="1">
                          <a:solidFill>
                            <a:srgbClr val="000000"/>
                          </a:solidFill>
                          <a:latin typeface="Roboto Condensed"/>
                        </a:rPr>
                        <a:t>được</a:t>
                      </a:r>
                      <a:r>
                        <a:rPr lang="en-US" sz="3500" dirty="0">
                          <a:solidFill>
                            <a:srgbClr val="000000"/>
                          </a:solidFill>
                          <a:latin typeface="Roboto Condensed"/>
                        </a:rPr>
                        <a:t> </a:t>
                      </a:r>
                      <a:r>
                        <a:rPr lang="en-US" sz="3500" dirty="0" err="1">
                          <a:solidFill>
                            <a:srgbClr val="000000"/>
                          </a:solidFill>
                          <a:latin typeface="Roboto Condensed"/>
                        </a:rPr>
                        <a:t>thơ</a:t>
                      </a:r>
                      <a:r>
                        <a:rPr lang="en-US" sz="3500" dirty="0">
                          <a:solidFill>
                            <a:srgbClr val="000000"/>
                          </a:solidFill>
                          <a:latin typeface="Roboto Condensed"/>
                        </a:rPr>
                        <a:t> </a:t>
                      </a:r>
                      <a:r>
                        <a:rPr lang="en-US" sz="3500" dirty="0" err="1">
                          <a:solidFill>
                            <a:srgbClr val="000000"/>
                          </a:solidFill>
                          <a:latin typeface="Roboto Condensed"/>
                        </a:rPr>
                        <a:t>văn</a:t>
                      </a:r>
                      <a:r>
                        <a:rPr lang="en-US" sz="3500" dirty="0">
                          <a:solidFill>
                            <a:srgbClr val="000000"/>
                          </a:solidFill>
                          <a:latin typeface="Roboto Condensed"/>
                        </a:rPr>
                        <a:t>, </a:t>
                      </a:r>
                      <a:r>
                        <a:rPr lang="en-US" sz="3500" dirty="0" err="1">
                          <a:solidFill>
                            <a:srgbClr val="000000"/>
                          </a:solidFill>
                          <a:latin typeface="Roboto Condensed"/>
                        </a:rPr>
                        <a:t>quy</a:t>
                      </a:r>
                      <a:r>
                        <a:rPr lang="en-US" sz="3500" dirty="0">
                          <a:solidFill>
                            <a:srgbClr val="000000"/>
                          </a:solidFill>
                          <a:latin typeface="Roboto Condensed"/>
                        </a:rPr>
                        <a:t> </a:t>
                      </a:r>
                      <a:r>
                        <a:rPr lang="en-US" sz="3500" dirty="0" err="1">
                          <a:solidFill>
                            <a:srgbClr val="000000"/>
                          </a:solidFill>
                          <a:latin typeface="Roboto Condensed"/>
                        </a:rPr>
                        <a:t>định</a:t>
                      </a:r>
                      <a:r>
                        <a:rPr lang="en-US" sz="3500" dirty="0">
                          <a:solidFill>
                            <a:srgbClr val="000000"/>
                          </a:solidFill>
                          <a:latin typeface="Roboto Condensed"/>
                        </a:rPr>
                        <a:t> </a:t>
                      </a:r>
                      <a:r>
                        <a:rPr lang="en-US" sz="3500" dirty="0" err="1">
                          <a:solidFill>
                            <a:srgbClr val="000000"/>
                          </a:solidFill>
                          <a:latin typeface="Roboto Condensed"/>
                        </a:rPr>
                        <a:t>về</a:t>
                      </a:r>
                      <a:r>
                        <a:rPr lang="en-US" sz="3500" dirty="0">
                          <a:solidFill>
                            <a:srgbClr val="000000"/>
                          </a:solidFill>
                          <a:latin typeface="Roboto Condensed"/>
                        </a:rPr>
                        <a:t> </a:t>
                      </a:r>
                      <a:r>
                        <a:rPr lang="en-US" sz="3500" dirty="0" err="1">
                          <a:solidFill>
                            <a:srgbClr val="000000"/>
                          </a:solidFill>
                          <a:latin typeface="Roboto Condensed"/>
                        </a:rPr>
                        <a:t>tuổi</a:t>
                      </a:r>
                      <a:r>
                        <a:rPr lang="en-US" sz="3500" dirty="0">
                          <a:solidFill>
                            <a:srgbClr val="000000"/>
                          </a:solidFill>
                          <a:latin typeface="Roboto Condensed"/>
                        </a:rPr>
                        <a:t> </a:t>
                      </a:r>
                      <a:r>
                        <a:rPr lang="en-US" sz="3500" dirty="0" err="1">
                          <a:solidFill>
                            <a:srgbClr val="000000"/>
                          </a:solidFill>
                          <a:latin typeface="Roboto Condensed"/>
                        </a:rPr>
                        <a:t>được</a:t>
                      </a:r>
                      <a:r>
                        <a:rPr lang="en-US" sz="3500" dirty="0">
                          <a:solidFill>
                            <a:srgbClr val="000000"/>
                          </a:solidFill>
                          <a:latin typeface="Roboto Condensed"/>
                        </a:rPr>
                        <a:t> </a:t>
                      </a:r>
                      <a:r>
                        <a:rPr lang="en-US" sz="3500" dirty="0" err="1">
                          <a:solidFill>
                            <a:srgbClr val="000000"/>
                          </a:solidFill>
                          <a:latin typeface="Roboto Condensed"/>
                        </a:rPr>
                        <a:t>dự</a:t>
                      </a:r>
                      <a:r>
                        <a:rPr lang="en-US" sz="3500" dirty="0">
                          <a:solidFill>
                            <a:srgbClr val="000000"/>
                          </a:solidFill>
                          <a:latin typeface="Roboto Condensed"/>
                        </a:rPr>
                        <a:t> </a:t>
                      </a:r>
                      <a:r>
                        <a:rPr lang="en-US" sz="3500" dirty="0" err="1">
                          <a:solidFill>
                            <a:srgbClr val="000000"/>
                          </a:solidFill>
                          <a:latin typeface="Roboto Condensed"/>
                        </a:rPr>
                        <a:t>thi</a:t>
                      </a:r>
                      <a:endParaRPr lang="en-US" sz="1100" dirty="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DF5"/>
                    </a:solidFill>
                  </a:tcPr>
                </a:tc>
                <a:extLst>
                  <a:ext uri="{0D108BD9-81ED-4DB2-BD59-A6C34878D82A}">
                    <a16:rowId xmlns:a16="http://schemas.microsoft.com/office/drawing/2014/main" val="10005"/>
                  </a:ext>
                </a:extLst>
              </a:tr>
            </a:tbl>
          </a:graphicData>
        </a:graphic>
      </p:graphicFrame>
      <p:cxnSp>
        <p:nvCxnSpPr>
          <p:cNvPr id="8" name="Đường kết nối Mũi tên Thẳng 7">
            <a:extLst>
              <a:ext uri="{FF2B5EF4-FFF2-40B4-BE49-F238E27FC236}">
                <a16:creationId xmlns:a16="http://schemas.microsoft.com/office/drawing/2014/main" id="{6B4F4130-C50D-6CD6-DC8A-4C23E15EF3C7}"/>
              </a:ext>
            </a:extLst>
          </p:cNvPr>
          <p:cNvCxnSpPr/>
          <p:nvPr/>
        </p:nvCxnSpPr>
        <p:spPr>
          <a:xfrm>
            <a:off x="5105400" y="4686300"/>
            <a:ext cx="990600" cy="220980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0" name="Đường kết nối Mũi tên Thẳng 9">
            <a:extLst>
              <a:ext uri="{FF2B5EF4-FFF2-40B4-BE49-F238E27FC236}">
                <a16:creationId xmlns:a16="http://schemas.microsoft.com/office/drawing/2014/main" id="{E3FE6199-BEF9-9D97-7EE4-35BC6C09D894}"/>
              </a:ext>
            </a:extLst>
          </p:cNvPr>
          <p:cNvCxnSpPr>
            <a:cxnSpLocks/>
          </p:cNvCxnSpPr>
          <p:nvPr/>
        </p:nvCxnSpPr>
        <p:spPr>
          <a:xfrm>
            <a:off x="5105400" y="5753100"/>
            <a:ext cx="1066800" cy="228600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3" name="Đường kết nối Mũi tên Thẳng 12">
            <a:extLst>
              <a:ext uri="{FF2B5EF4-FFF2-40B4-BE49-F238E27FC236}">
                <a16:creationId xmlns:a16="http://schemas.microsoft.com/office/drawing/2014/main" id="{82195531-76B7-9318-EF9F-9A8321BA81CE}"/>
              </a:ext>
            </a:extLst>
          </p:cNvPr>
          <p:cNvCxnSpPr>
            <a:cxnSpLocks/>
          </p:cNvCxnSpPr>
          <p:nvPr/>
        </p:nvCxnSpPr>
        <p:spPr>
          <a:xfrm>
            <a:off x="5105400" y="6819900"/>
            <a:ext cx="1066800" cy="228600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4" name="Đường kết nối Mũi tên Thẳng 13">
            <a:extLst>
              <a:ext uri="{FF2B5EF4-FFF2-40B4-BE49-F238E27FC236}">
                <a16:creationId xmlns:a16="http://schemas.microsoft.com/office/drawing/2014/main" id="{DB6C1F29-4D68-74DA-60C1-4063B962DDE6}"/>
              </a:ext>
            </a:extLst>
          </p:cNvPr>
          <p:cNvCxnSpPr>
            <a:cxnSpLocks/>
          </p:cNvCxnSpPr>
          <p:nvPr/>
        </p:nvCxnSpPr>
        <p:spPr>
          <a:xfrm flipV="1">
            <a:off x="5105400" y="4686300"/>
            <a:ext cx="1066800" cy="320040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6" name="Đường kết nối Mũi tên Thẳng 15">
            <a:extLst>
              <a:ext uri="{FF2B5EF4-FFF2-40B4-BE49-F238E27FC236}">
                <a16:creationId xmlns:a16="http://schemas.microsoft.com/office/drawing/2014/main" id="{0B782EA1-8627-3A48-F2E1-97FFE0581F89}"/>
              </a:ext>
            </a:extLst>
          </p:cNvPr>
          <p:cNvCxnSpPr>
            <a:cxnSpLocks/>
          </p:cNvCxnSpPr>
          <p:nvPr/>
        </p:nvCxnSpPr>
        <p:spPr>
          <a:xfrm flipV="1">
            <a:off x="5121322" y="5829300"/>
            <a:ext cx="1050878" cy="3483767"/>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3521943" y="2517049"/>
            <a:ext cx="10535526" cy="7769951"/>
          </a:xfrm>
          <a:custGeom>
            <a:avLst/>
            <a:gdLst/>
            <a:ahLst/>
            <a:cxnLst/>
            <a:rect l="l" t="t" r="r" b="b"/>
            <a:pathLst>
              <a:path w="10535526" h="7769951">
                <a:moveTo>
                  <a:pt x="0" y="0"/>
                </a:moveTo>
                <a:lnTo>
                  <a:pt x="10535526" y="0"/>
                </a:lnTo>
                <a:lnTo>
                  <a:pt x="10535526" y="7769951"/>
                </a:lnTo>
                <a:lnTo>
                  <a:pt x="0" y="77699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1251125" y="450288"/>
            <a:ext cx="13730056" cy="920115"/>
          </a:xfrm>
          <a:prstGeom prst="rect">
            <a:avLst/>
          </a:prstGeom>
        </p:spPr>
        <p:txBody>
          <a:bodyPr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6" name="TextBox 6"/>
          <p:cNvSpPr txBox="1"/>
          <p:nvPr/>
        </p:nvSpPr>
        <p:spPr>
          <a:xfrm>
            <a:off x="4355397" y="4273381"/>
            <a:ext cx="8830567" cy="3713480"/>
          </a:xfrm>
          <a:prstGeom prst="rect">
            <a:avLst/>
          </a:prstGeom>
        </p:spPr>
        <p:txBody>
          <a:bodyPr lIns="0" tIns="0" rIns="0" bIns="0" rtlCol="0" anchor="t">
            <a:spAutoFit/>
          </a:bodyPr>
          <a:lstStyle/>
          <a:p>
            <a:pPr algn="ctr">
              <a:lnSpc>
                <a:spcPts val="7419"/>
              </a:lnSpc>
              <a:spcBef>
                <a:spcPct val="0"/>
              </a:spcBef>
            </a:pPr>
            <a:r>
              <a:rPr lang="en-US" sz="5299">
                <a:solidFill>
                  <a:srgbClr val="24516B"/>
                </a:solidFill>
                <a:latin typeface="Roboto Condensed Bold"/>
              </a:rPr>
              <a:t>Trình bày những điều em tìm hiểu được về tác giả Bồ Tùng Linh và tác phẩm </a:t>
            </a:r>
            <a:r>
              <a:rPr lang="en-US" sz="5299">
                <a:solidFill>
                  <a:srgbClr val="24516B"/>
                </a:solidFill>
                <a:latin typeface="Roboto Condensed Bold Italics"/>
              </a:rPr>
              <a:t>Liêu trai chí dị</a:t>
            </a:r>
            <a:r>
              <a:rPr lang="en-US" sz="5299">
                <a:solidFill>
                  <a:srgbClr val="24516B"/>
                </a:solidFill>
                <a:latin typeface="Roboto Condensed Bold"/>
              </a:rPr>
              <a:t>, truyện </a:t>
            </a:r>
            <a:r>
              <a:rPr lang="en-US" sz="5299">
                <a:solidFill>
                  <a:srgbClr val="24516B"/>
                </a:solidFill>
                <a:latin typeface="Roboto Condensed Bold Italics"/>
              </a:rPr>
              <a:t>Dế chọi</a:t>
            </a:r>
          </a:p>
        </p:txBody>
      </p:sp>
      <p:sp>
        <p:nvSpPr>
          <p:cNvPr id="7" name="TextBox 7"/>
          <p:cNvSpPr txBox="1"/>
          <p:nvPr/>
        </p:nvSpPr>
        <p:spPr>
          <a:xfrm>
            <a:off x="1528720" y="1587573"/>
            <a:ext cx="17010641" cy="1713865"/>
          </a:xfrm>
          <a:prstGeom prst="rect">
            <a:avLst/>
          </a:prstGeom>
        </p:spPr>
        <p:txBody>
          <a:bodyPr lIns="0" tIns="0" rIns="0" bIns="0" rtlCol="0" anchor="t">
            <a:spAutoFit/>
          </a:bodyPr>
          <a:lstStyle/>
          <a:p>
            <a:pPr algn="l">
              <a:lnSpc>
                <a:spcPts val="6860"/>
              </a:lnSpc>
            </a:pPr>
            <a:r>
              <a:rPr lang="en-US" sz="4900">
                <a:solidFill>
                  <a:srgbClr val="66889A"/>
                </a:solidFill>
                <a:latin typeface="#9Slide07 SVNUT Triumph Press"/>
              </a:rPr>
              <a:t>3.1 Tác giả Bồ Tùng Linh và tác phẩm Liêu Trai chí dị</a:t>
            </a:r>
          </a:p>
          <a:p>
            <a:pPr algn="l">
              <a:lnSpc>
                <a:spcPts val="6860"/>
              </a:lnSpc>
            </a:pPr>
            <a:endParaRPr lang="en-US" sz="4900">
              <a:solidFill>
                <a:srgbClr val="66889A"/>
              </a:solidFill>
              <a:latin typeface="#9Slide07 SVNUT Triumph Pres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219199" y="270057"/>
            <a:ext cx="11409059" cy="902619"/>
          </a:xfrm>
          <a:prstGeom prst="rect">
            <a:avLst/>
          </a:prstGeom>
        </p:spPr>
        <p:txBody>
          <a:bodyPr wrap="square" lIns="0" tIns="0" rIns="0" bIns="0" rtlCol="0" anchor="t">
            <a:spAutoFit/>
          </a:bodyPr>
          <a:lstStyle/>
          <a:p>
            <a:pPr algn="just">
              <a:lnSpc>
                <a:spcPts val="7559"/>
              </a:lnSpc>
            </a:pPr>
            <a:r>
              <a:rPr lang="en-US" sz="5400" dirty="0">
                <a:solidFill>
                  <a:srgbClr val="24516B"/>
                </a:solidFill>
                <a:latin typeface="Fraunces Bold"/>
              </a:rPr>
              <a:t>3. ĐỌC HIỂU VĂN BẢN</a:t>
            </a:r>
          </a:p>
        </p:txBody>
      </p:sp>
      <p:sp>
        <p:nvSpPr>
          <p:cNvPr id="6" name="TextBox 6"/>
          <p:cNvSpPr txBox="1"/>
          <p:nvPr/>
        </p:nvSpPr>
        <p:spPr>
          <a:xfrm>
            <a:off x="872836" y="1296679"/>
            <a:ext cx="17010641" cy="2580640"/>
          </a:xfrm>
          <a:prstGeom prst="rect">
            <a:avLst/>
          </a:prstGeom>
        </p:spPr>
        <p:txBody>
          <a:bodyPr lIns="0" tIns="0" rIns="0" bIns="0" rtlCol="0" anchor="t">
            <a:spAutoFit/>
          </a:bodyPr>
          <a:lstStyle/>
          <a:p>
            <a:pPr algn="l">
              <a:lnSpc>
                <a:spcPts val="6860"/>
              </a:lnSpc>
            </a:pPr>
            <a:r>
              <a:rPr lang="en-US" sz="4900">
                <a:solidFill>
                  <a:srgbClr val="66889A"/>
                </a:solidFill>
                <a:latin typeface="#9Slide07 SVNUT Triumph Press"/>
              </a:rPr>
              <a:t>3.1 Tác giả Bồ Tùng Linh và tác phẩm Liêu Trai chí dị</a:t>
            </a:r>
          </a:p>
          <a:p>
            <a:pPr algn="l">
              <a:lnSpc>
                <a:spcPts val="6860"/>
              </a:lnSpc>
            </a:pPr>
            <a:endParaRPr lang="en-US" sz="4900">
              <a:solidFill>
                <a:srgbClr val="66889A"/>
              </a:solidFill>
              <a:latin typeface="#9Slide07 SVNUT Triumph Press"/>
            </a:endParaRPr>
          </a:p>
          <a:p>
            <a:pPr algn="l">
              <a:lnSpc>
                <a:spcPts val="6860"/>
              </a:lnSpc>
            </a:pPr>
            <a:endParaRPr lang="en-US" sz="4900">
              <a:solidFill>
                <a:srgbClr val="66889A"/>
              </a:solidFill>
              <a:latin typeface="#9Slide07 SVNUT Triumph Press"/>
            </a:endParaRPr>
          </a:p>
        </p:txBody>
      </p:sp>
      <p:sp>
        <p:nvSpPr>
          <p:cNvPr id="7" name="TextBox 7"/>
          <p:cNvSpPr txBox="1"/>
          <p:nvPr/>
        </p:nvSpPr>
        <p:spPr>
          <a:xfrm>
            <a:off x="1277359" y="2163454"/>
            <a:ext cx="17010641" cy="847090"/>
          </a:xfrm>
          <a:prstGeom prst="rect">
            <a:avLst/>
          </a:prstGeom>
        </p:spPr>
        <p:txBody>
          <a:bodyPr lIns="0" tIns="0" rIns="0" bIns="0" rtlCol="0" anchor="t">
            <a:spAutoFit/>
          </a:bodyPr>
          <a:lstStyle/>
          <a:p>
            <a:pPr algn="l">
              <a:lnSpc>
                <a:spcPts val="6860"/>
              </a:lnSpc>
            </a:pPr>
            <a:r>
              <a:rPr lang="en-US" sz="4900">
                <a:solidFill>
                  <a:srgbClr val="24516B"/>
                </a:solidFill>
                <a:latin typeface="Roboto Condensed Bold"/>
              </a:rPr>
              <a:t>* Tác giả Bồ Tùng Linh</a:t>
            </a:r>
          </a:p>
        </p:txBody>
      </p:sp>
      <p:sp>
        <p:nvSpPr>
          <p:cNvPr id="8" name="TextBox 8"/>
          <p:cNvSpPr txBox="1"/>
          <p:nvPr/>
        </p:nvSpPr>
        <p:spPr>
          <a:xfrm>
            <a:off x="638679" y="3391543"/>
            <a:ext cx="11165755" cy="1597660"/>
          </a:xfrm>
          <a:prstGeom prst="rect">
            <a:avLst/>
          </a:prstGeom>
        </p:spPr>
        <p:txBody>
          <a:bodyPr lIns="0" tIns="0" rIns="0" bIns="0" rtlCol="0" anchor="t">
            <a:spAutoFit/>
          </a:bodyPr>
          <a:lstStyle/>
          <a:p>
            <a:pPr marL="993143" lvl="1" indent="-496571" algn="just">
              <a:lnSpc>
                <a:spcPts val="6440"/>
              </a:lnSpc>
              <a:buFont typeface="Arial"/>
              <a:buChar char="•"/>
            </a:pPr>
            <a:r>
              <a:rPr lang="en-US" sz="4600" dirty="0" err="1">
                <a:solidFill>
                  <a:srgbClr val="24516B"/>
                </a:solidFill>
                <a:latin typeface="Roboto Condensed"/>
              </a:rPr>
              <a:t>Bồ</a:t>
            </a:r>
            <a:r>
              <a:rPr lang="en-US" sz="4600" dirty="0">
                <a:solidFill>
                  <a:srgbClr val="24516B"/>
                </a:solidFill>
                <a:latin typeface="Roboto Condensed"/>
              </a:rPr>
              <a:t> </a:t>
            </a:r>
            <a:r>
              <a:rPr lang="en-US" sz="4600" dirty="0" err="1">
                <a:solidFill>
                  <a:srgbClr val="24516B"/>
                </a:solidFill>
                <a:latin typeface="Roboto Condensed"/>
              </a:rPr>
              <a:t>Tùng</a:t>
            </a:r>
            <a:r>
              <a:rPr lang="en-US" sz="4600" dirty="0">
                <a:solidFill>
                  <a:srgbClr val="24516B"/>
                </a:solidFill>
                <a:latin typeface="Roboto Condensed"/>
              </a:rPr>
              <a:t> Linh (1640-1715) </a:t>
            </a:r>
            <a:r>
              <a:rPr lang="en-US" sz="4600" dirty="0" err="1">
                <a:solidFill>
                  <a:srgbClr val="24516B"/>
                </a:solidFill>
                <a:latin typeface="Roboto Condensed"/>
              </a:rPr>
              <a:t>là</a:t>
            </a:r>
            <a:r>
              <a:rPr lang="en-US" sz="4600" dirty="0">
                <a:solidFill>
                  <a:srgbClr val="24516B"/>
                </a:solidFill>
                <a:latin typeface="Roboto Condensed"/>
              </a:rPr>
              <a:t> </a:t>
            </a:r>
            <a:r>
              <a:rPr lang="en-US" sz="4600" dirty="0" err="1">
                <a:solidFill>
                  <a:srgbClr val="24516B"/>
                </a:solidFill>
                <a:latin typeface="Roboto Condensed"/>
              </a:rPr>
              <a:t>nhà</a:t>
            </a:r>
            <a:r>
              <a:rPr lang="en-US" sz="4600" dirty="0">
                <a:solidFill>
                  <a:srgbClr val="24516B"/>
                </a:solidFill>
                <a:latin typeface="Roboto Condensed"/>
              </a:rPr>
              <a:t> </a:t>
            </a:r>
            <a:r>
              <a:rPr lang="en-US" sz="4600" dirty="0" err="1">
                <a:solidFill>
                  <a:srgbClr val="24516B"/>
                </a:solidFill>
                <a:latin typeface="Roboto Condensed"/>
              </a:rPr>
              <a:t>văn</a:t>
            </a:r>
            <a:r>
              <a:rPr lang="en-US" sz="4600" dirty="0">
                <a:solidFill>
                  <a:srgbClr val="24516B"/>
                </a:solidFill>
                <a:latin typeface="Roboto Condensed"/>
              </a:rPr>
              <a:t> Trung </a:t>
            </a:r>
            <a:r>
              <a:rPr lang="en-US" sz="4600" dirty="0" err="1">
                <a:solidFill>
                  <a:srgbClr val="24516B"/>
                </a:solidFill>
                <a:latin typeface="Roboto Condensed"/>
              </a:rPr>
              <a:t>Quốc</a:t>
            </a:r>
            <a:r>
              <a:rPr lang="en-US" sz="4600" dirty="0">
                <a:solidFill>
                  <a:srgbClr val="24516B"/>
                </a:solidFill>
                <a:latin typeface="Roboto Condensed"/>
              </a:rPr>
              <a:t> </a:t>
            </a:r>
            <a:r>
              <a:rPr lang="en-US" sz="4600" dirty="0" err="1">
                <a:solidFill>
                  <a:srgbClr val="24516B"/>
                </a:solidFill>
                <a:latin typeface="Roboto Condensed"/>
              </a:rPr>
              <a:t>thời</a:t>
            </a:r>
            <a:r>
              <a:rPr lang="en-US" sz="4600" dirty="0">
                <a:solidFill>
                  <a:srgbClr val="24516B"/>
                </a:solidFill>
                <a:latin typeface="Roboto Condensed"/>
              </a:rPr>
              <a:t> </a:t>
            </a:r>
            <a:r>
              <a:rPr lang="en-US" sz="4600" dirty="0" err="1">
                <a:solidFill>
                  <a:srgbClr val="24516B"/>
                </a:solidFill>
                <a:latin typeface="Roboto Condensed"/>
              </a:rPr>
              <a:t>nhà</a:t>
            </a:r>
            <a:r>
              <a:rPr lang="en-US" sz="4600" dirty="0">
                <a:solidFill>
                  <a:srgbClr val="24516B"/>
                </a:solidFill>
                <a:latin typeface="Roboto Condensed"/>
              </a:rPr>
              <a:t> Thanh.</a:t>
            </a:r>
          </a:p>
        </p:txBody>
      </p:sp>
      <p:sp>
        <p:nvSpPr>
          <p:cNvPr id="9" name="TextBox 9"/>
          <p:cNvSpPr txBox="1"/>
          <p:nvPr/>
        </p:nvSpPr>
        <p:spPr>
          <a:xfrm>
            <a:off x="638679" y="5114552"/>
            <a:ext cx="11165755" cy="2407285"/>
          </a:xfrm>
          <a:prstGeom prst="rect">
            <a:avLst/>
          </a:prstGeom>
        </p:spPr>
        <p:txBody>
          <a:bodyPr lIns="0" tIns="0" rIns="0" bIns="0" rtlCol="0" anchor="t">
            <a:spAutoFit/>
          </a:bodyPr>
          <a:lstStyle/>
          <a:p>
            <a:pPr marL="993143" lvl="1" indent="-496571" algn="just">
              <a:lnSpc>
                <a:spcPts val="6440"/>
              </a:lnSpc>
              <a:buFont typeface="Arial"/>
              <a:buChar char="•"/>
            </a:pPr>
            <a:r>
              <a:rPr lang="en-US" sz="4600" dirty="0" err="1">
                <a:solidFill>
                  <a:srgbClr val="24516B"/>
                </a:solidFill>
                <a:latin typeface="Roboto Condensed"/>
              </a:rPr>
              <a:t>Ông</a:t>
            </a:r>
            <a:r>
              <a:rPr lang="en-US" sz="4600" dirty="0">
                <a:solidFill>
                  <a:srgbClr val="24516B"/>
                </a:solidFill>
                <a:latin typeface="Roboto Condensed"/>
              </a:rPr>
              <a:t> </a:t>
            </a:r>
            <a:r>
              <a:rPr lang="en-US" sz="4600" dirty="0" err="1">
                <a:solidFill>
                  <a:srgbClr val="24516B"/>
                </a:solidFill>
                <a:latin typeface="Roboto Condensed"/>
              </a:rPr>
              <a:t>để</a:t>
            </a:r>
            <a:r>
              <a:rPr lang="en-US" sz="4600" dirty="0">
                <a:solidFill>
                  <a:srgbClr val="24516B"/>
                </a:solidFill>
                <a:latin typeface="Roboto Condensed"/>
              </a:rPr>
              <a:t> </a:t>
            </a:r>
            <a:r>
              <a:rPr lang="en-US" sz="4600" dirty="0" err="1">
                <a:solidFill>
                  <a:srgbClr val="24516B"/>
                </a:solidFill>
                <a:latin typeface="Roboto Condensed"/>
              </a:rPr>
              <a:t>lại</a:t>
            </a:r>
            <a:r>
              <a:rPr lang="en-US" sz="4600" dirty="0">
                <a:solidFill>
                  <a:srgbClr val="24516B"/>
                </a:solidFill>
                <a:latin typeface="Roboto Condensed"/>
              </a:rPr>
              <a:t> </a:t>
            </a:r>
            <a:r>
              <a:rPr lang="en-US" sz="4600" dirty="0" err="1">
                <a:solidFill>
                  <a:srgbClr val="24516B"/>
                </a:solidFill>
                <a:latin typeface="Roboto Condensed"/>
              </a:rPr>
              <a:t>một</a:t>
            </a:r>
            <a:r>
              <a:rPr lang="en-US" sz="4600" dirty="0">
                <a:solidFill>
                  <a:srgbClr val="24516B"/>
                </a:solidFill>
                <a:latin typeface="Roboto Condensed"/>
              </a:rPr>
              <a:t> </a:t>
            </a:r>
            <a:r>
              <a:rPr lang="en-US" sz="4600" dirty="0" err="1">
                <a:solidFill>
                  <a:srgbClr val="24516B"/>
                </a:solidFill>
                <a:latin typeface="Roboto Condensed"/>
              </a:rPr>
              <a:t>khối</a:t>
            </a:r>
            <a:r>
              <a:rPr lang="en-US" sz="4600" dirty="0">
                <a:solidFill>
                  <a:srgbClr val="24516B"/>
                </a:solidFill>
                <a:latin typeface="Roboto Condensed"/>
              </a:rPr>
              <a:t> </a:t>
            </a:r>
            <a:r>
              <a:rPr lang="en-US" sz="4600" dirty="0" err="1">
                <a:solidFill>
                  <a:srgbClr val="24516B"/>
                </a:solidFill>
                <a:latin typeface="Roboto Condensed"/>
              </a:rPr>
              <a:t>lượng</a:t>
            </a:r>
            <a:r>
              <a:rPr lang="en-US" sz="4600" dirty="0">
                <a:solidFill>
                  <a:srgbClr val="24516B"/>
                </a:solidFill>
                <a:latin typeface="Roboto Condensed"/>
              </a:rPr>
              <a:t> </a:t>
            </a:r>
            <a:r>
              <a:rPr lang="en-US" sz="4600" dirty="0" err="1">
                <a:solidFill>
                  <a:srgbClr val="24516B"/>
                </a:solidFill>
                <a:latin typeface="Roboto Condensed"/>
              </a:rPr>
              <a:t>lớn</a:t>
            </a:r>
            <a:r>
              <a:rPr lang="en-US" sz="4600" dirty="0">
                <a:solidFill>
                  <a:srgbClr val="24516B"/>
                </a:solidFill>
                <a:latin typeface="Roboto Condensed"/>
              </a:rPr>
              <a:t> </a:t>
            </a:r>
            <a:r>
              <a:rPr lang="en-US" sz="4600" dirty="0" err="1">
                <a:solidFill>
                  <a:srgbClr val="24516B"/>
                </a:solidFill>
                <a:latin typeface="Roboto Condensed"/>
              </a:rPr>
              <a:t>tác</a:t>
            </a:r>
            <a:r>
              <a:rPr lang="en-US" sz="4600" dirty="0">
                <a:solidFill>
                  <a:srgbClr val="24516B"/>
                </a:solidFill>
                <a:latin typeface="Roboto Condensed"/>
              </a:rPr>
              <a:t> </a:t>
            </a:r>
            <a:r>
              <a:rPr lang="en-US" sz="4600" dirty="0" err="1">
                <a:solidFill>
                  <a:srgbClr val="24516B"/>
                </a:solidFill>
                <a:latin typeface="Roboto Condensed"/>
              </a:rPr>
              <a:t>phẩm</a:t>
            </a:r>
            <a:r>
              <a:rPr lang="en-US" sz="4600" dirty="0">
                <a:solidFill>
                  <a:srgbClr val="24516B"/>
                </a:solidFill>
                <a:latin typeface="Roboto Condensed"/>
              </a:rPr>
              <a:t> </a:t>
            </a:r>
            <a:r>
              <a:rPr lang="en-US" sz="4600" dirty="0" err="1">
                <a:solidFill>
                  <a:srgbClr val="24516B"/>
                </a:solidFill>
                <a:latin typeface="Roboto Condensed"/>
              </a:rPr>
              <a:t>thuộc</a:t>
            </a:r>
            <a:r>
              <a:rPr lang="en-US" sz="4600" dirty="0">
                <a:solidFill>
                  <a:srgbClr val="24516B"/>
                </a:solidFill>
                <a:latin typeface="Roboto Condensed"/>
              </a:rPr>
              <a:t> </a:t>
            </a:r>
            <a:r>
              <a:rPr lang="en-US" sz="4600" dirty="0" err="1">
                <a:solidFill>
                  <a:srgbClr val="24516B"/>
                </a:solidFill>
                <a:latin typeface="Roboto Condensed"/>
              </a:rPr>
              <a:t>nhiều</a:t>
            </a:r>
            <a:r>
              <a:rPr lang="en-US" sz="4600" dirty="0">
                <a:solidFill>
                  <a:srgbClr val="24516B"/>
                </a:solidFill>
                <a:latin typeface="Roboto Condensed"/>
              </a:rPr>
              <a:t> </a:t>
            </a:r>
            <a:r>
              <a:rPr lang="en-US" sz="4600" dirty="0" err="1">
                <a:solidFill>
                  <a:srgbClr val="24516B"/>
                </a:solidFill>
                <a:latin typeface="Roboto Condensed"/>
              </a:rPr>
              <a:t>thể</a:t>
            </a:r>
            <a:r>
              <a:rPr lang="en-US" sz="4600" dirty="0">
                <a:solidFill>
                  <a:srgbClr val="24516B"/>
                </a:solidFill>
                <a:latin typeface="Roboto Condensed"/>
              </a:rPr>
              <a:t> </a:t>
            </a:r>
            <a:r>
              <a:rPr lang="en-US" sz="4600" dirty="0" err="1">
                <a:solidFill>
                  <a:srgbClr val="24516B"/>
                </a:solidFill>
                <a:latin typeface="Roboto Condensed"/>
              </a:rPr>
              <a:t>loại</a:t>
            </a:r>
            <a:r>
              <a:rPr lang="en-US" sz="4600" dirty="0">
                <a:solidFill>
                  <a:srgbClr val="24516B"/>
                </a:solidFill>
                <a:latin typeface="Roboto Condensed"/>
              </a:rPr>
              <a:t>, </a:t>
            </a:r>
            <a:r>
              <a:rPr lang="en-US" sz="4600" dirty="0" err="1">
                <a:solidFill>
                  <a:srgbClr val="24516B"/>
                </a:solidFill>
                <a:latin typeface="Roboto Condensed"/>
              </a:rPr>
              <a:t>trong</a:t>
            </a:r>
            <a:r>
              <a:rPr lang="en-US" sz="4600" dirty="0">
                <a:solidFill>
                  <a:srgbClr val="24516B"/>
                </a:solidFill>
                <a:latin typeface="Roboto Condensed"/>
              </a:rPr>
              <a:t> </a:t>
            </a:r>
            <a:r>
              <a:rPr lang="en-US" sz="4600" dirty="0" err="1">
                <a:solidFill>
                  <a:srgbClr val="24516B"/>
                </a:solidFill>
                <a:latin typeface="Roboto Condensed"/>
              </a:rPr>
              <a:t>đó</a:t>
            </a:r>
            <a:r>
              <a:rPr lang="en-US" sz="4600" dirty="0">
                <a:solidFill>
                  <a:srgbClr val="24516B"/>
                </a:solidFill>
                <a:latin typeface="Roboto Condensed"/>
              </a:rPr>
              <a:t> </a:t>
            </a:r>
            <a:r>
              <a:rPr lang="en-US" sz="4600" dirty="0" err="1">
                <a:solidFill>
                  <a:srgbClr val="24516B"/>
                </a:solidFill>
                <a:latin typeface="Roboto Condensed"/>
              </a:rPr>
              <a:t>nổi</a:t>
            </a:r>
            <a:r>
              <a:rPr lang="en-US" sz="4600" dirty="0">
                <a:solidFill>
                  <a:srgbClr val="24516B"/>
                </a:solidFill>
                <a:latin typeface="Roboto Condensed"/>
              </a:rPr>
              <a:t> </a:t>
            </a:r>
            <a:r>
              <a:rPr lang="en-US" sz="4600" dirty="0" err="1">
                <a:solidFill>
                  <a:srgbClr val="24516B"/>
                </a:solidFill>
                <a:latin typeface="Roboto Condensed"/>
              </a:rPr>
              <a:t>tiếng</a:t>
            </a:r>
            <a:r>
              <a:rPr lang="en-US" sz="4600" dirty="0">
                <a:solidFill>
                  <a:srgbClr val="24516B"/>
                </a:solidFill>
                <a:latin typeface="Roboto Condensed"/>
              </a:rPr>
              <a:t> </a:t>
            </a:r>
            <a:r>
              <a:rPr lang="en-US" sz="4600" dirty="0" err="1">
                <a:solidFill>
                  <a:srgbClr val="24516B"/>
                </a:solidFill>
                <a:latin typeface="Roboto Condensed"/>
              </a:rPr>
              <a:t>nhất</a:t>
            </a:r>
            <a:r>
              <a:rPr lang="en-US" sz="4600" dirty="0">
                <a:solidFill>
                  <a:srgbClr val="24516B"/>
                </a:solidFill>
                <a:latin typeface="Roboto Condensed"/>
              </a:rPr>
              <a:t> </a:t>
            </a:r>
            <a:r>
              <a:rPr lang="en-US" sz="4600" dirty="0" err="1">
                <a:solidFill>
                  <a:srgbClr val="24516B"/>
                </a:solidFill>
                <a:latin typeface="Roboto Condensed"/>
              </a:rPr>
              <a:t>là</a:t>
            </a:r>
            <a:r>
              <a:rPr lang="en-US" sz="4600" dirty="0">
                <a:solidFill>
                  <a:srgbClr val="24516B"/>
                </a:solidFill>
                <a:latin typeface="Roboto Condensed"/>
              </a:rPr>
              <a:t> </a:t>
            </a:r>
            <a:r>
              <a:rPr lang="en-US" sz="4600" dirty="0" err="1">
                <a:solidFill>
                  <a:srgbClr val="24516B"/>
                </a:solidFill>
                <a:latin typeface="Roboto Condensed Italics"/>
              </a:rPr>
              <a:t>Liêu</a:t>
            </a:r>
            <a:r>
              <a:rPr lang="en-US" sz="4600" dirty="0">
                <a:solidFill>
                  <a:srgbClr val="24516B"/>
                </a:solidFill>
                <a:latin typeface="Roboto Condensed Italics"/>
              </a:rPr>
              <a:t> Trai </a:t>
            </a:r>
            <a:r>
              <a:rPr lang="en-US" sz="4600" dirty="0" err="1">
                <a:solidFill>
                  <a:srgbClr val="24516B"/>
                </a:solidFill>
                <a:latin typeface="Roboto Condensed Italics"/>
              </a:rPr>
              <a:t>chí</a:t>
            </a:r>
            <a:r>
              <a:rPr lang="en-US" sz="4600" dirty="0">
                <a:solidFill>
                  <a:srgbClr val="24516B"/>
                </a:solidFill>
                <a:latin typeface="Roboto Condensed Italics"/>
              </a:rPr>
              <a:t> </a:t>
            </a:r>
            <a:r>
              <a:rPr lang="en-US" sz="4600" dirty="0" err="1">
                <a:solidFill>
                  <a:srgbClr val="24516B"/>
                </a:solidFill>
                <a:latin typeface="Roboto Condensed Italics"/>
              </a:rPr>
              <a:t>dị</a:t>
            </a:r>
            <a:r>
              <a:rPr lang="en-US" sz="4600" dirty="0">
                <a:solidFill>
                  <a:srgbClr val="24516B"/>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393109" y="911743"/>
            <a:ext cx="1686817" cy="1532895"/>
          </a:xfrm>
          <a:custGeom>
            <a:avLst/>
            <a:gdLst/>
            <a:ahLst/>
            <a:cxnLst/>
            <a:rect l="l" t="t" r="r" b="b"/>
            <a:pathLst>
              <a:path w="1686817" h="1532895">
                <a:moveTo>
                  <a:pt x="0" y="0"/>
                </a:moveTo>
                <a:lnTo>
                  <a:pt x="1686818" y="0"/>
                </a:lnTo>
                <a:lnTo>
                  <a:pt x="1686818" y="1532895"/>
                </a:lnTo>
                <a:lnTo>
                  <a:pt x="0" y="15328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028700" y="1325254"/>
            <a:ext cx="11607369" cy="4315459"/>
          </a:xfrm>
          <a:prstGeom prst="rect">
            <a:avLst/>
          </a:prstGeom>
        </p:spPr>
        <p:txBody>
          <a:bodyPr lIns="0" tIns="0" rIns="0" bIns="0" rtlCol="0" anchor="t">
            <a:spAutoFit/>
          </a:bodyPr>
          <a:lstStyle/>
          <a:p>
            <a:pPr algn="just">
              <a:lnSpc>
                <a:spcPts val="5740"/>
              </a:lnSpc>
            </a:pPr>
            <a:r>
              <a:rPr lang="en-US" sz="4100">
                <a:solidFill>
                  <a:srgbClr val="24516B"/>
                </a:solidFill>
                <a:latin typeface="Roboto Condensed"/>
              </a:rPr>
              <a:t>Bồ Tùng Linh có đi thi nhiều lần nhưng không đỗ, mãi đến năm 71 tuổi mới thành cống sinh, thời trung niên thì chủ yếu Bồ Tùng Linh dạy học ở quê. Thuở nhỏ Bồ Tùng Linh cũng nỗi tiếng là một người thông minh, năm ông 19 tuổi, tức năm 1659, đi thi đồng sinh, đỗ đầu cả huyện, nhưng cũng từ đó ông luôn đi thi nhưng không đỗ đạt.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393109" y="911743"/>
            <a:ext cx="1686817" cy="1532895"/>
          </a:xfrm>
          <a:custGeom>
            <a:avLst/>
            <a:gdLst/>
            <a:ahLst/>
            <a:cxnLst/>
            <a:rect l="l" t="t" r="r" b="b"/>
            <a:pathLst>
              <a:path w="1686817" h="1532895">
                <a:moveTo>
                  <a:pt x="0" y="0"/>
                </a:moveTo>
                <a:lnTo>
                  <a:pt x="1686818" y="0"/>
                </a:lnTo>
                <a:lnTo>
                  <a:pt x="1686818" y="1532895"/>
                </a:lnTo>
                <a:lnTo>
                  <a:pt x="0" y="15328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028700" y="1325254"/>
            <a:ext cx="11607369" cy="5763259"/>
          </a:xfrm>
          <a:prstGeom prst="rect">
            <a:avLst/>
          </a:prstGeom>
        </p:spPr>
        <p:txBody>
          <a:bodyPr lIns="0" tIns="0" rIns="0" bIns="0" rtlCol="0" anchor="t">
            <a:spAutoFit/>
          </a:bodyPr>
          <a:lstStyle/>
          <a:p>
            <a:pPr algn="just">
              <a:lnSpc>
                <a:spcPts val="5740"/>
              </a:lnSpc>
            </a:pPr>
            <a:r>
              <a:rPr lang="en-US" sz="4100">
                <a:solidFill>
                  <a:srgbClr val="24516B"/>
                </a:solidFill>
                <a:latin typeface="Roboto Condensed"/>
              </a:rPr>
              <a:t>Xuất thân trong một gia đình địa chủ sa sút cuối triều nhà Minh, đầu nhà Thanh, nên cuộc sống lúc nhỏ của Bồ Tùng Linh cũng khá vất vả. Sau khi thi trượt, Bồ Tùng Linh vất vưởng dạy học kiếm ăn khắp mọi nơi vùng nông thôn quê nhà Tri Xuyên. </a:t>
            </a:r>
            <a:r>
              <a:rPr lang="en-US" sz="4100">
                <a:solidFill>
                  <a:srgbClr val="24516B"/>
                </a:solidFill>
                <a:latin typeface="Roboto Condensed Bold Italics"/>
              </a:rPr>
              <a:t>Cảnh nghèo túng và ảo mộng công danh suốt đời dằn vặt Bồ Tùng Linh, và cũng chính cái nghèo đã đẩy Bồ Tùng Linh về với người lao động.</a:t>
            </a:r>
          </a:p>
          <a:p>
            <a:pPr algn="just">
              <a:lnSpc>
                <a:spcPts val="5740"/>
              </a:lnSpc>
            </a:pPr>
            <a:endParaRPr lang="en-US" sz="4100">
              <a:solidFill>
                <a:srgbClr val="24516B"/>
              </a:solidFill>
              <a:latin typeface="Roboto Condensed Bold Itali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393109" y="911743"/>
            <a:ext cx="1686817" cy="1532895"/>
          </a:xfrm>
          <a:custGeom>
            <a:avLst/>
            <a:gdLst/>
            <a:ahLst/>
            <a:cxnLst/>
            <a:rect l="l" t="t" r="r" b="b"/>
            <a:pathLst>
              <a:path w="1686817" h="1532895">
                <a:moveTo>
                  <a:pt x="0" y="0"/>
                </a:moveTo>
                <a:lnTo>
                  <a:pt x="1686818" y="0"/>
                </a:lnTo>
                <a:lnTo>
                  <a:pt x="1686818" y="1532895"/>
                </a:lnTo>
                <a:lnTo>
                  <a:pt x="0" y="15328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028700" y="1325254"/>
            <a:ext cx="11503459" cy="5039359"/>
          </a:xfrm>
          <a:prstGeom prst="rect">
            <a:avLst/>
          </a:prstGeom>
        </p:spPr>
        <p:txBody>
          <a:bodyPr lIns="0" tIns="0" rIns="0" bIns="0" rtlCol="0" anchor="t">
            <a:spAutoFit/>
          </a:bodyPr>
          <a:lstStyle/>
          <a:p>
            <a:pPr algn="just">
              <a:lnSpc>
                <a:spcPts val="5740"/>
              </a:lnSpc>
            </a:pPr>
            <a:r>
              <a:rPr lang="en-US" sz="4100">
                <a:solidFill>
                  <a:srgbClr val="24516B"/>
                </a:solidFill>
                <a:latin typeface="Roboto Condensed"/>
              </a:rPr>
              <a:t>Tương truyền thì Bồ Tùng Linh thường bịn trà thuốc, giải chiếu ven đường đợi lúc người dân đi làm về thì mời họ trò chuyện, qua đó sưu tầm chuyện lạ lùng trong dân gian. Chính vì vậy, trong tác phẩm của mình, dưới hình thức ảo tưởng, Bồ Tùng Linh thường khẳng định những nguyện vọng tốt lành của những người dân. </a:t>
            </a:r>
          </a:p>
          <a:p>
            <a:pPr algn="just">
              <a:lnSpc>
                <a:spcPts val="5740"/>
              </a:lnSpc>
            </a:pPr>
            <a:endParaRPr lang="en-US" sz="4100">
              <a:solidFill>
                <a:srgbClr val="24516B"/>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393109" y="911743"/>
            <a:ext cx="1686817" cy="1532895"/>
          </a:xfrm>
          <a:custGeom>
            <a:avLst/>
            <a:gdLst/>
            <a:ahLst/>
            <a:cxnLst/>
            <a:rect l="l" t="t" r="r" b="b"/>
            <a:pathLst>
              <a:path w="1686817" h="1532895">
                <a:moveTo>
                  <a:pt x="0" y="0"/>
                </a:moveTo>
                <a:lnTo>
                  <a:pt x="1686818" y="0"/>
                </a:lnTo>
                <a:lnTo>
                  <a:pt x="1686818" y="1532895"/>
                </a:lnTo>
                <a:lnTo>
                  <a:pt x="0" y="15328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028700" y="1325254"/>
            <a:ext cx="11477482" cy="3591559"/>
          </a:xfrm>
          <a:prstGeom prst="rect">
            <a:avLst/>
          </a:prstGeom>
        </p:spPr>
        <p:txBody>
          <a:bodyPr lIns="0" tIns="0" rIns="0" bIns="0" rtlCol="0" anchor="t">
            <a:spAutoFit/>
          </a:bodyPr>
          <a:lstStyle/>
          <a:p>
            <a:pPr algn="just">
              <a:lnSpc>
                <a:spcPts val="5740"/>
              </a:lnSpc>
            </a:pPr>
            <a:r>
              <a:rPr lang="en-US" sz="4100">
                <a:solidFill>
                  <a:srgbClr val="24516B"/>
                </a:solidFill>
                <a:latin typeface="Roboto Condensed"/>
              </a:rPr>
              <a:t>Mặt khác, con đường khoa cử lại thường đẩy Bồ Tùng Linh vào con đường bất đắc chí lòng đầy uất ức. Có nhiều lúc Bồ Tùng Linh phẫn uất vì </a:t>
            </a:r>
            <a:r>
              <a:rPr lang="en-US" sz="4100">
                <a:solidFill>
                  <a:srgbClr val="24516B"/>
                </a:solidFill>
                <a:latin typeface="Roboto Condensed Bold Italics"/>
              </a:rPr>
              <a:t>“sỹ đồ đen tối, công lý mờ mịt, nếu trong tay không có tiền vàng bạc nén thì khó lòng gặp được thánh minh”</a:t>
            </a:r>
            <a:r>
              <a:rPr lang="en-US" sz="4100">
                <a:solidFill>
                  <a:srgbClr val="24516B"/>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393109" y="911743"/>
            <a:ext cx="1686817" cy="1532895"/>
          </a:xfrm>
          <a:custGeom>
            <a:avLst/>
            <a:gdLst/>
            <a:ahLst/>
            <a:cxnLst/>
            <a:rect l="l" t="t" r="r" b="b"/>
            <a:pathLst>
              <a:path w="1686817" h="1532895">
                <a:moveTo>
                  <a:pt x="0" y="0"/>
                </a:moveTo>
                <a:lnTo>
                  <a:pt x="1686818" y="0"/>
                </a:lnTo>
                <a:lnTo>
                  <a:pt x="1686818" y="1532895"/>
                </a:lnTo>
                <a:lnTo>
                  <a:pt x="0" y="15328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028700" y="1325254"/>
            <a:ext cx="11035869" cy="4315459"/>
          </a:xfrm>
          <a:prstGeom prst="rect">
            <a:avLst/>
          </a:prstGeom>
        </p:spPr>
        <p:txBody>
          <a:bodyPr lIns="0" tIns="0" rIns="0" bIns="0" rtlCol="0" anchor="t">
            <a:spAutoFit/>
          </a:bodyPr>
          <a:lstStyle/>
          <a:p>
            <a:pPr algn="just">
              <a:lnSpc>
                <a:spcPts val="5740"/>
              </a:lnSpc>
            </a:pPr>
            <a:r>
              <a:rPr lang="en-US" sz="4100">
                <a:solidFill>
                  <a:srgbClr val="24516B"/>
                </a:solidFill>
                <a:latin typeface="Roboto Condensed"/>
              </a:rPr>
              <a:t>Đôi khi Bồ Tùng Linh lại muốn tiến thân bằng con đường khoa cử, nhưng ông luôn thi trượt, cho nên ông phẫn chí vì khoa cử, tâm trạng đó quanh năm suốt tháng day dứt Bồ Tùng Linh, thúc giục ông viết nên những truyện ngắn bất hủ về đề tài này.</a:t>
            </a:r>
          </a:p>
          <a:p>
            <a:pPr algn="just">
              <a:lnSpc>
                <a:spcPts val="5740"/>
              </a:lnSpc>
            </a:pPr>
            <a:endParaRPr lang="en-US" sz="4100">
              <a:solidFill>
                <a:srgbClr val="24516B"/>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5234" b="-101598"/>
            </a:stretch>
          </a:blipFill>
        </p:spPr>
        <p:txBody>
          <a:bodyPr/>
          <a:lstStyle/>
          <a:p>
            <a:endParaRPr lang="en-US"/>
          </a:p>
        </p:txBody>
      </p:sp>
      <p:sp>
        <p:nvSpPr>
          <p:cNvPr id="3" name="TextBox 3"/>
          <p:cNvSpPr txBox="1"/>
          <p:nvPr/>
        </p:nvSpPr>
        <p:spPr>
          <a:xfrm>
            <a:off x="10248787" y="2931430"/>
            <a:ext cx="7382858" cy="2580640"/>
          </a:xfrm>
          <a:prstGeom prst="rect">
            <a:avLst/>
          </a:prstGeom>
        </p:spPr>
        <p:txBody>
          <a:bodyPr lIns="0" tIns="0" rIns="0" bIns="0" rtlCol="0" anchor="t">
            <a:spAutoFit/>
          </a:bodyPr>
          <a:lstStyle/>
          <a:p>
            <a:pPr algn="ctr">
              <a:lnSpc>
                <a:spcPts val="6860"/>
              </a:lnSpc>
              <a:spcBef>
                <a:spcPct val="0"/>
              </a:spcBef>
            </a:pPr>
            <a:r>
              <a:rPr lang="en-US" sz="4900" dirty="0" err="1">
                <a:solidFill>
                  <a:srgbClr val="41352F"/>
                </a:solidFill>
                <a:latin typeface="Roboto Condensed Bold"/>
              </a:rPr>
              <a:t>Xem</a:t>
            </a:r>
            <a:r>
              <a:rPr lang="en-US" sz="4900" dirty="0">
                <a:solidFill>
                  <a:srgbClr val="41352F"/>
                </a:solidFill>
                <a:latin typeface="Roboto Condensed Bold"/>
              </a:rPr>
              <a:t> video </a:t>
            </a:r>
            <a:r>
              <a:rPr lang="en-US" sz="4900" dirty="0" err="1">
                <a:solidFill>
                  <a:srgbClr val="41352F"/>
                </a:solidFill>
                <a:latin typeface="Roboto Condensed Bold"/>
              </a:rPr>
              <a:t>sau</a:t>
            </a:r>
            <a:r>
              <a:rPr lang="en-US" sz="4900" dirty="0">
                <a:solidFill>
                  <a:srgbClr val="41352F"/>
                </a:solidFill>
                <a:latin typeface="Roboto Condensed Bold"/>
              </a:rPr>
              <a:t> </a:t>
            </a:r>
            <a:r>
              <a:rPr lang="en-US" sz="4900" dirty="0" err="1">
                <a:solidFill>
                  <a:srgbClr val="41352F"/>
                </a:solidFill>
                <a:latin typeface="Roboto Condensed Bold"/>
              </a:rPr>
              <a:t>và</a:t>
            </a:r>
            <a:r>
              <a:rPr lang="en-US" sz="4900" dirty="0">
                <a:solidFill>
                  <a:srgbClr val="41352F"/>
                </a:solidFill>
                <a:latin typeface="Roboto Condensed Bold"/>
              </a:rPr>
              <a:t> </a:t>
            </a:r>
            <a:r>
              <a:rPr lang="en-US" sz="4900" dirty="0" err="1">
                <a:solidFill>
                  <a:srgbClr val="41352F"/>
                </a:solidFill>
                <a:latin typeface="Roboto Condensed Bold"/>
              </a:rPr>
              <a:t>trả</a:t>
            </a:r>
            <a:r>
              <a:rPr lang="en-US" sz="4900" dirty="0">
                <a:solidFill>
                  <a:srgbClr val="41352F"/>
                </a:solidFill>
                <a:latin typeface="Roboto Condensed Bold"/>
              </a:rPr>
              <a:t> </a:t>
            </a:r>
            <a:r>
              <a:rPr lang="en-US" sz="4900" dirty="0" err="1">
                <a:solidFill>
                  <a:srgbClr val="41352F"/>
                </a:solidFill>
                <a:latin typeface="Roboto Condensed Bold"/>
              </a:rPr>
              <a:t>lời</a:t>
            </a:r>
            <a:r>
              <a:rPr lang="en-US" sz="4900" dirty="0">
                <a:solidFill>
                  <a:srgbClr val="41352F"/>
                </a:solidFill>
                <a:latin typeface="Roboto Condensed Bold"/>
              </a:rPr>
              <a:t> </a:t>
            </a:r>
            <a:r>
              <a:rPr lang="en-US" sz="4900" dirty="0" err="1">
                <a:solidFill>
                  <a:srgbClr val="41352F"/>
                </a:solidFill>
                <a:latin typeface="Roboto Condensed Bold"/>
              </a:rPr>
              <a:t>câu</a:t>
            </a:r>
            <a:r>
              <a:rPr lang="en-US" sz="4900" dirty="0">
                <a:solidFill>
                  <a:srgbClr val="41352F"/>
                </a:solidFill>
                <a:latin typeface="Roboto Condensed Bold"/>
              </a:rPr>
              <a:t> </a:t>
            </a:r>
            <a:r>
              <a:rPr lang="en-US" sz="4900" dirty="0" err="1">
                <a:solidFill>
                  <a:srgbClr val="41352F"/>
                </a:solidFill>
                <a:latin typeface="Roboto Condensed Bold"/>
              </a:rPr>
              <a:t>hỏi</a:t>
            </a:r>
            <a:r>
              <a:rPr lang="en-US" sz="4900" dirty="0">
                <a:solidFill>
                  <a:srgbClr val="41352F"/>
                </a:solidFill>
                <a:latin typeface="Roboto Condensed Bold"/>
              </a:rPr>
              <a:t>: Theo </a:t>
            </a:r>
            <a:r>
              <a:rPr lang="en-US" sz="4900" dirty="0" err="1">
                <a:solidFill>
                  <a:srgbClr val="41352F"/>
                </a:solidFill>
                <a:latin typeface="Roboto Condensed Bold"/>
              </a:rPr>
              <a:t>em</a:t>
            </a:r>
            <a:r>
              <a:rPr lang="en-US" sz="4900" dirty="0">
                <a:solidFill>
                  <a:srgbClr val="41352F"/>
                </a:solidFill>
                <a:latin typeface="Roboto Condensed Bold"/>
              </a:rPr>
              <a:t>, </a:t>
            </a:r>
            <a:r>
              <a:rPr lang="en-US" sz="4900" dirty="0" err="1">
                <a:solidFill>
                  <a:srgbClr val="41352F"/>
                </a:solidFill>
                <a:latin typeface="Roboto Condensed Bold"/>
              </a:rPr>
              <a:t>đối</a:t>
            </a:r>
            <a:r>
              <a:rPr lang="en-US" sz="4900" dirty="0">
                <a:solidFill>
                  <a:srgbClr val="41352F"/>
                </a:solidFill>
                <a:latin typeface="Roboto Condensed Bold"/>
              </a:rPr>
              <a:t> </a:t>
            </a:r>
            <a:r>
              <a:rPr lang="en-US" sz="4900" dirty="0" err="1">
                <a:solidFill>
                  <a:srgbClr val="41352F"/>
                </a:solidFill>
                <a:latin typeface="Roboto Condensed Bold"/>
              </a:rPr>
              <a:t>tượng</a:t>
            </a:r>
            <a:r>
              <a:rPr lang="en-US" sz="4900" dirty="0">
                <a:solidFill>
                  <a:srgbClr val="41352F"/>
                </a:solidFill>
                <a:latin typeface="Roboto Condensed Bold"/>
              </a:rPr>
              <a:t> </a:t>
            </a:r>
            <a:r>
              <a:rPr lang="en-US" sz="4900" dirty="0" err="1">
                <a:solidFill>
                  <a:srgbClr val="41352F"/>
                </a:solidFill>
                <a:latin typeface="Roboto Condensed Bold"/>
              </a:rPr>
              <a:t>thích</a:t>
            </a:r>
            <a:r>
              <a:rPr lang="en-US" sz="4900" dirty="0">
                <a:solidFill>
                  <a:srgbClr val="41352F"/>
                </a:solidFill>
                <a:latin typeface="Roboto Condensed Bold"/>
              </a:rPr>
              <a:t> </a:t>
            </a:r>
            <a:r>
              <a:rPr lang="en-US" sz="4900" dirty="0" err="1">
                <a:solidFill>
                  <a:srgbClr val="41352F"/>
                </a:solidFill>
                <a:latin typeface="Roboto Condensed Bold"/>
              </a:rPr>
              <a:t>trò</a:t>
            </a:r>
            <a:r>
              <a:rPr lang="en-US" sz="4900" dirty="0">
                <a:solidFill>
                  <a:srgbClr val="41352F"/>
                </a:solidFill>
                <a:latin typeface="Roboto Condensed Bold"/>
              </a:rPr>
              <a:t> </a:t>
            </a:r>
            <a:r>
              <a:rPr lang="en-US" sz="4900" dirty="0" err="1">
                <a:solidFill>
                  <a:srgbClr val="41352F"/>
                </a:solidFill>
                <a:latin typeface="Roboto Condensed Bold"/>
              </a:rPr>
              <a:t>chơi</a:t>
            </a:r>
            <a:r>
              <a:rPr lang="en-US" sz="4900" dirty="0">
                <a:solidFill>
                  <a:srgbClr val="41352F"/>
                </a:solidFill>
                <a:latin typeface="Roboto Condensed Bold"/>
              </a:rPr>
              <a:t> </a:t>
            </a:r>
            <a:r>
              <a:rPr lang="en-US" sz="4900" dirty="0" err="1">
                <a:solidFill>
                  <a:srgbClr val="41352F"/>
                </a:solidFill>
                <a:latin typeface="Roboto Condensed Bold"/>
              </a:rPr>
              <a:t>chọi</a:t>
            </a:r>
            <a:r>
              <a:rPr lang="en-US" sz="4900" dirty="0">
                <a:solidFill>
                  <a:srgbClr val="41352F"/>
                </a:solidFill>
                <a:latin typeface="Roboto Condensed Bold"/>
              </a:rPr>
              <a:t> </a:t>
            </a:r>
            <a:r>
              <a:rPr lang="en-US" sz="4900" dirty="0" err="1">
                <a:solidFill>
                  <a:srgbClr val="41352F"/>
                </a:solidFill>
                <a:latin typeface="Roboto Condensed Bold"/>
              </a:rPr>
              <a:t>dế</a:t>
            </a:r>
            <a:r>
              <a:rPr lang="en-US" sz="4900" dirty="0">
                <a:solidFill>
                  <a:srgbClr val="41352F"/>
                </a:solidFill>
                <a:latin typeface="Roboto Condensed Bold"/>
              </a:rPr>
              <a:t> </a:t>
            </a:r>
            <a:r>
              <a:rPr lang="en-US" sz="4900" dirty="0" err="1">
                <a:solidFill>
                  <a:srgbClr val="41352F"/>
                </a:solidFill>
                <a:latin typeface="Roboto Condensed Bold"/>
              </a:rPr>
              <a:t>thường</a:t>
            </a:r>
            <a:r>
              <a:rPr lang="en-US" sz="4900" dirty="0">
                <a:solidFill>
                  <a:srgbClr val="41352F"/>
                </a:solidFill>
                <a:latin typeface="Roboto Condensed Bold"/>
              </a:rPr>
              <a:t> </a:t>
            </a:r>
            <a:r>
              <a:rPr lang="en-US" sz="4900" dirty="0" err="1">
                <a:solidFill>
                  <a:srgbClr val="41352F"/>
                </a:solidFill>
                <a:latin typeface="Roboto Condensed Bold"/>
              </a:rPr>
              <a:t>là</a:t>
            </a:r>
            <a:r>
              <a:rPr lang="en-US" sz="4900" dirty="0">
                <a:solidFill>
                  <a:srgbClr val="41352F"/>
                </a:solidFill>
                <a:latin typeface="Roboto Condensed Bold"/>
              </a:rPr>
              <a:t> ai?</a:t>
            </a:r>
          </a:p>
        </p:txBody>
      </p:sp>
      <p:sp>
        <p:nvSpPr>
          <p:cNvPr id="4" name="TextBox 4"/>
          <p:cNvSpPr txBox="1"/>
          <p:nvPr/>
        </p:nvSpPr>
        <p:spPr>
          <a:xfrm>
            <a:off x="10248787" y="734522"/>
            <a:ext cx="7010513" cy="1003126"/>
          </a:xfrm>
          <a:prstGeom prst="rect">
            <a:avLst/>
          </a:prstGeom>
        </p:spPr>
        <p:txBody>
          <a:bodyPr wrap="square" lIns="0" tIns="0" rIns="0" bIns="0" rtlCol="0" anchor="t">
            <a:spAutoFit/>
          </a:bodyPr>
          <a:lstStyle/>
          <a:p>
            <a:pPr algn="ctr">
              <a:lnSpc>
                <a:spcPts val="8287"/>
              </a:lnSpc>
            </a:pPr>
            <a:r>
              <a:rPr lang="en-US" sz="5919" dirty="0">
                <a:solidFill>
                  <a:srgbClr val="41352F"/>
                </a:solidFill>
                <a:latin typeface="Fraunces Bold"/>
              </a:rPr>
              <a:t>1. CHUẨN BỊ ĐỌC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743200" y="828041"/>
            <a:ext cx="11945073" cy="4315459"/>
          </a:xfrm>
          <a:prstGeom prst="rect">
            <a:avLst/>
          </a:prstGeom>
        </p:spPr>
        <p:txBody>
          <a:bodyPr lIns="0" tIns="0" rIns="0" bIns="0" rtlCol="0" anchor="t">
            <a:spAutoFit/>
          </a:bodyPr>
          <a:lstStyle/>
          <a:p>
            <a:pPr algn="just">
              <a:lnSpc>
                <a:spcPts val="5740"/>
              </a:lnSpc>
            </a:pPr>
            <a:r>
              <a:rPr lang="en-US" sz="4100" dirty="0">
                <a:solidFill>
                  <a:srgbClr val="24516B"/>
                </a:solidFill>
                <a:latin typeface="Roboto Condensed"/>
              </a:rPr>
              <a:t>Các </a:t>
            </a:r>
            <a:r>
              <a:rPr lang="en-US" sz="4100" dirty="0" err="1">
                <a:solidFill>
                  <a:srgbClr val="24516B"/>
                </a:solidFill>
                <a:latin typeface="Roboto Condensed"/>
              </a:rPr>
              <a:t>tác</a:t>
            </a:r>
            <a:r>
              <a:rPr lang="en-US" sz="4100" dirty="0">
                <a:solidFill>
                  <a:srgbClr val="24516B"/>
                </a:solidFill>
                <a:latin typeface="Roboto Condensed"/>
              </a:rPr>
              <a:t> </a:t>
            </a:r>
            <a:r>
              <a:rPr lang="en-US" sz="4100" dirty="0" err="1">
                <a:solidFill>
                  <a:srgbClr val="24516B"/>
                </a:solidFill>
                <a:latin typeface="Roboto Condensed"/>
              </a:rPr>
              <a:t>phẩm</a:t>
            </a:r>
            <a:r>
              <a:rPr lang="en-US" sz="4100" dirty="0">
                <a:solidFill>
                  <a:srgbClr val="24516B"/>
                </a:solidFill>
                <a:latin typeface="Roboto Condensed"/>
              </a:rPr>
              <a:t> </a:t>
            </a:r>
            <a:r>
              <a:rPr lang="en-US" sz="4100" dirty="0" err="1">
                <a:solidFill>
                  <a:srgbClr val="24516B"/>
                </a:solidFill>
                <a:latin typeface="Roboto Condensed"/>
              </a:rPr>
              <a:t>chính</a:t>
            </a:r>
            <a:r>
              <a:rPr lang="en-US" sz="4100" dirty="0">
                <a:solidFill>
                  <a:srgbClr val="24516B"/>
                </a:solidFill>
                <a:latin typeface="Roboto Condensed"/>
              </a:rPr>
              <a:t>:</a:t>
            </a:r>
          </a:p>
          <a:p>
            <a:pPr marL="885195" lvl="1" indent="-442598" algn="just">
              <a:lnSpc>
                <a:spcPts val="5740"/>
              </a:lnSpc>
              <a:buFont typeface="Arial"/>
              <a:buChar char="•"/>
            </a:pPr>
            <a:r>
              <a:rPr lang="en-US" sz="4100" dirty="0" err="1">
                <a:solidFill>
                  <a:srgbClr val="24516B"/>
                </a:solidFill>
                <a:latin typeface="Roboto Condensed Bold Italics"/>
              </a:rPr>
              <a:t>Liêu</a:t>
            </a:r>
            <a:r>
              <a:rPr lang="en-US" sz="4100" dirty="0">
                <a:solidFill>
                  <a:srgbClr val="24516B"/>
                </a:solidFill>
                <a:latin typeface="Roboto Condensed Bold Italics"/>
              </a:rPr>
              <a:t> </a:t>
            </a:r>
            <a:r>
              <a:rPr lang="en-US" sz="4100" dirty="0" err="1">
                <a:solidFill>
                  <a:srgbClr val="24516B"/>
                </a:solidFill>
                <a:latin typeface="Roboto Condensed Bold Italics"/>
              </a:rPr>
              <a:t>trai</a:t>
            </a:r>
            <a:r>
              <a:rPr lang="en-US" sz="4100" dirty="0">
                <a:solidFill>
                  <a:srgbClr val="24516B"/>
                </a:solidFill>
                <a:latin typeface="Roboto Condensed Bold Italics"/>
              </a:rPr>
              <a:t> </a:t>
            </a:r>
            <a:r>
              <a:rPr lang="en-US" sz="4100" dirty="0" err="1">
                <a:solidFill>
                  <a:srgbClr val="24516B"/>
                </a:solidFill>
                <a:latin typeface="Roboto Condensed Bold Italics"/>
              </a:rPr>
              <a:t>chí</a:t>
            </a:r>
            <a:r>
              <a:rPr lang="en-US" sz="4100" dirty="0">
                <a:solidFill>
                  <a:srgbClr val="24516B"/>
                </a:solidFill>
                <a:latin typeface="Roboto Condensed Bold Italics"/>
              </a:rPr>
              <a:t> </a:t>
            </a:r>
            <a:r>
              <a:rPr lang="en-US" sz="4100" dirty="0" err="1">
                <a:solidFill>
                  <a:srgbClr val="24516B"/>
                </a:solidFill>
                <a:latin typeface="Roboto Condensed Bold Italics"/>
              </a:rPr>
              <a:t>dị</a:t>
            </a:r>
            <a:r>
              <a:rPr lang="en-US" sz="4100" dirty="0">
                <a:solidFill>
                  <a:srgbClr val="24516B"/>
                </a:solidFill>
                <a:latin typeface="Roboto Condensed Bold Italics"/>
              </a:rPr>
              <a:t> </a:t>
            </a:r>
            <a:r>
              <a:rPr lang="en-US" sz="4100" dirty="0">
                <a:solidFill>
                  <a:srgbClr val="24516B"/>
                </a:solidFill>
                <a:latin typeface="Roboto Condensed"/>
              </a:rPr>
              <a:t>(</a:t>
            </a:r>
            <a:r>
              <a:rPr lang="en-US" sz="4100" dirty="0" err="1">
                <a:solidFill>
                  <a:srgbClr val="24516B"/>
                </a:solidFill>
                <a:latin typeface="Roboto Condensed"/>
              </a:rPr>
              <a:t>tập</a:t>
            </a:r>
            <a:r>
              <a:rPr lang="en-US" sz="4100" dirty="0">
                <a:solidFill>
                  <a:srgbClr val="24516B"/>
                </a:solidFill>
                <a:latin typeface="Roboto Condensed"/>
              </a:rPr>
              <a:t> </a:t>
            </a:r>
            <a:r>
              <a:rPr lang="en-US" sz="4100" dirty="0" err="1">
                <a:solidFill>
                  <a:srgbClr val="24516B"/>
                </a:solidFill>
                <a:latin typeface="Roboto Condensed"/>
              </a:rPr>
              <a:t>hợp</a:t>
            </a:r>
            <a:r>
              <a:rPr lang="en-US" sz="4100" dirty="0">
                <a:solidFill>
                  <a:srgbClr val="24516B"/>
                </a:solidFill>
                <a:latin typeface="Roboto Condensed"/>
              </a:rPr>
              <a:t> </a:t>
            </a:r>
            <a:r>
              <a:rPr lang="en-US" sz="4100" dirty="0" err="1">
                <a:solidFill>
                  <a:srgbClr val="24516B"/>
                </a:solidFill>
                <a:latin typeface="Roboto Condensed"/>
              </a:rPr>
              <a:t>khoảng</a:t>
            </a:r>
            <a:r>
              <a:rPr lang="en-US" sz="4100" dirty="0">
                <a:solidFill>
                  <a:srgbClr val="24516B"/>
                </a:solidFill>
                <a:latin typeface="Roboto Condensed"/>
              </a:rPr>
              <a:t> </a:t>
            </a:r>
            <a:r>
              <a:rPr lang="en-US" sz="4100" dirty="0" err="1">
                <a:solidFill>
                  <a:srgbClr val="24516B"/>
                </a:solidFill>
                <a:latin typeface="Roboto Condensed"/>
              </a:rPr>
              <a:t>hơn</a:t>
            </a:r>
            <a:r>
              <a:rPr lang="en-US" sz="4100" dirty="0">
                <a:solidFill>
                  <a:srgbClr val="24516B"/>
                </a:solidFill>
                <a:latin typeface="Roboto Condensed"/>
              </a:rPr>
              <a:t> 500 </a:t>
            </a:r>
            <a:r>
              <a:rPr lang="en-US" sz="4100" dirty="0" err="1">
                <a:solidFill>
                  <a:srgbClr val="24516B"/>
                </a:solidFill>
                <a:latin typeface="Roboto Condensed"/>
              </a:rPr>
              <a:t>truyện</a:t>
            </a:r>
            <a:r>
              <a:rPr lang="en-US" sz="4100" dirty="0">
                <a:solidFill>
                  <a:srgbClr val="24516B"/>
                </a:solidFill>
                <a:latin typeface="Roboto Condensed"/>
              </a:rPr>
              <a:t> </a:t>
            </a:r>
            <a:r>
              <a:rPr lang="en-US" sz="4100" dirty="0" err="1">
                <a:solidFill>
                  <a:srgbClr val="24516B"/>
                </a:solidFill>
                <a:latin typeface="Roboto Condensed"/>
              </a:rPr>
              <a:t>ngắn</a:t>
            </a:r>
            <a:r>
              <a:rPr lang="en-US" sz="4100" dirty="0">
                <a:solidFill>
                  <a:srgbClr val="24516B"/>
                </a:solidFill>
                <a:latin typeface="Roboto Condensed"/>
              </a:rPr>
              <a:t>) </a:t>
            </a:r>
          </a:p>
          <a:p>
            <a:pPr marL="885195" lvl="1" indent="-442598" algn="just">
              <a:lnSpc>
                <a:spcPts val="5740"/>
              </a:lnSpc>
              <a:buFont typeface="Arial"/>
              <a:buChar char="•"/>
            </a:pPr>
            <a:r>
              <a:rPr lang="en-US" sz="4100" dirty="0" err="1">
                <a:solidFill>
                  <a:srgbClr val="24516B"/>
                </a:solidFill>
                <a:latin typeface="Roboto Condensed Bold Italics"/>
              </a:rPr>
              <a:t>Liêu</a:t>
            </a:r>
            <a:r>
              <a:rPr lang="en-US" sz="4100" dirty="0">
                <a:solidFill>
                  <a:srgbClr val="24516B"/>
                </a:solidFill>
                <a:latin typeface="Roboto Condensed Bold Italics"/>
              </a:rPr>
              <a:t> </a:t>
            </a:r>
            <a:r>
              <a:rPr lang="en-US" sz="4100" dirty="0" err="1">
                <a:solidFill>
                  <a:srgbClr val="24516B"/>
                </a:solidFill>
                <a:latin typeface="Roboto Condensed Bold Italics"/>
              </a:rPr>
              <a:t>trai</a:t>
            </a:r>
            <a:r>
              <a:rPr lang="en-US" sz="4100" dirty="0">
                <a:solidFill>
                  <a:srgbClr val="24516B"/>
                </a:solidFill>
                <a:latin typeface="Roboto Condensed Bold Italics"/>
              </a:rPr>
              <a:t> </a:t>
            </a:r>
            <a:r>
              <a:rPr lang="en-US" sz="4100" dirty="0" err="1">
                <a:solidFill>
                  <a:srgbClr val="24516B"/>
                </a:solidFill>
                <a:latin typeface="Roboto Condensed Bold Italics"/>
              </a:rPr>
              <a:t>văn</a:t>
            </a:r>
            <a:r>
              <a:rPr lang="en-US" sz="4100" dirty="0">
                <a:solidFill>
                  <a:srgbClr val="24516B"/>
                </a:solidFill>
                <a:latin typeface="Roboto Condensed Bold Italics"/>
              </a:rPr>
              <a:t> </a:t>
            </a:r>
            <a:r>
              <a:rPr lang="en-US" sz="4100" dirty="0" err="1">
                <a:solidFill>
                  <a:srgbClr val="24516B"/>
                </a:solidFill>
                <a:latin typeface="Roboto Condensed Bold Italics"/>
              </a:rPr>
              <a:t>tậ</a:t>
            </a:r>
            <a:r>
              <a:rPr lang="en-US" sz="4100" dirty="0" err="1">
                <a:solidFill>
                  <a:srgbClr val="24516B"/>
                </a:solidFill>
                <a:latin typeface="Roboto Condensed Bold"/>
              </a:rPr>
              <a:t>p</a:t>
            </a:r>
            <a:r>
              <a:rPr lang="en-US" sz="4100" dirty="0">
                <a:solidFill>
                  <a:srgbClr val="24516B"/>
                </a:solidFill>
                <a:latin typeface="Roboto Condensed"/>
              </a:rPr>
              <a:t> (12 </a:t>
            </a:r>
            <a:r>
              <a:rPr lang="en-US" sz="4100" dirty="0" err="1">
                <a:solidFill>
                  <a:srgbClr val="24516B"/>
                </a:solidFill>
                <a:latin typeface="Roboto Condensed"/>
              </a:rPr>
              <a:t>quyển</a:t>
            </a:r>
            <a:r>
              <a:rPr lang="en-US" sz="4100" dirty="0">
                <a:solidFill>
                  <a:srgbClr val="24516B"/>
                </a:solidFill>
                <a:latin typeface="Roboto Condensed"/>
              </a:rPr>
              <a:t>)</a:t>
            </a:r>
          </a:p>
          <a:p>
            <a:pPr marL="885195" lvl="1" indent="-442598" algn="just">
              <a:lnSpc>
                <a:spcPts val="5740"/>
              </a:lnSpc>
              <a:buFont typeface="Arial"/>
              <a:buChar char="•"/>
            </a:pPr>
            <a:r>
              <a:rPr lang="en-US" sz="4100" dirty="0" err="1">
                <a:solidFill>
                  <a:srgbClr val="24516B"/>
                </a:solidFill>
                <a:latin typeface="Roboto Condensed Bold Italics"/>
              </a:rPr>
              <a:t>Liêu</a:t>
            </a:r>
            <a:r>
              <a:rPr lang="en-US" sz="4100" dirty="0">
                <a:solidFill>
                  <a:srgbClr val="24516B"/>
                </a:solidFill>
                <a:latin typeface="Roboto Condensed Bold Italics"/>
              </a:rPr>
              <a:t> </a:t>
            </a:r>
            <a:r>
              <a:rPr lang="en-US" sz="4100" dirty="0" err="1">
                <a:solidFill>
                  <a:srgbClr val="24516B"/>
                </a:solidFill>
                <a:latin typeface="Roboto Condensed Bold Italics"/>
              </a:rPr>
              <a:t>trai</a:t>
            </a:r>
            <a:r>
              <a:rPr lang="en-US" sz="4100" dirty="0">
                <a:solidFill>
                  <a:srgbClr val="24516B"/>
                </a:solidFill>
                <a:latin typeface="Roboto Condensed Bold Italics"/>
              </a:rPr>
              <a:t> </a:t>
            </a:r>
            <a:r>
              <a:rPr lang="en-US" sz="4100" dirty="0" err="1">
                <a:solidFill>
                  <a:srgbClr val="24516B"/>
                </a:solidFill>
                <a:latin typeface="Roboto Condensed Bold Italics"/>
              </a:rPr>
              <a:t>thi</a:t>
            </a:r>
            <a:r>
              <a:rPr lang="en-US" sz="4100" dirty="0">
                <a:solidFill>
                  <a:srgbClr val="24516B"/>
                </a:solidFill>
                <a:latin typeface="Roboto Condensed Bold Italics"/>
              </a:rPr>
              <a:t> </a:t>
            </a:r>
            <a:r>
              <a:rPr lang="en-US" sz="4100" dirty="0" err="1">
                <a:solidFill>
                  <a:srgbClr val="24516B"/>
                </a:solidFill>
                <a:latin typeface="Roboto Condensed Bold Italics"/>
              </a:rPr>
              <a:t>tập</a:t>
            </a:r>
            <a:r>
              <a:rPr lang="en-US" sz="4100" dirty="0">
                <a:solidFill>
                  <a:srgbClr val="24516B"/>
                </a:solidFill>
                <a:latin typeface="Roboto Condensed Bold Italics"/>
              </a:rPr>
              <a:t> </a:t>
            </a:r>
            <a:r>
              <a:rPr lang="en-US" sz="4100" dirty="0">
                <a:solidFill>
                  <a:srgbClr val="24516B"/>
                </a:solidFill>
                <a:latin typeface="Roboto Condensed"/>
              </a:rPr>
              <a:t>(6 </a:t>
            </a:r>
            <a:r>
              <a:rPr lang="en-US" sz="4100" dirty="0" err="1">
                <a:solidFill>
                  <a:srgbClr val="24516B"/>
                </a:solidFill>
                <a:latin typeface="Roboto Condensed"/>
              </a:rPr>
              <a:t>quyển</a:t>
            </a:r>
            <a:r>
              <a:rPr lang="en-US" sz="4100" dirty="0">
                <a:solidFill>
                  <a:srgbClr val="24516B"/>
                </a:solidFill>
                <a:latin typeface="Roboto Condensed"/>
              </a:rPr>
              <a:t> </a:t>
            </a:r>
            <a:r>
              <a:rPr lang="en-US" sz="4100" dirty="0" err="1">
                <a:solidFill>
                  <a:srgbClr val="24516B"/>
                </a:solidFill>
                <a:latin typeface="Roboto Condensed"/>
              </a:rPr>
              <a:t>với</a:t>
            </a:r>
            <a:r>
              <a:rPr lang="en-US" sz="4100" dirty="0">
                <a:solidFill>
                  <a:srgbClr val="24516B"/>
                </a:solidFill>
                <a:latin typeface="Roboto Condensed"/>
              </a:rPr>
              <a:t> </a:t>
            </a:r>
            <a:r>
              <a:rPr lang="en-US" sz="4100" dirty="0" err="1">
                <a:solidFill>
                  <a:srgbClr val="24516B"/>
                </a:solidFill>
                <a:latin typeface="Roboto Condensed"/>
              </a:rPr>
              <a:t>hơn</a:t>
            </a:r>
            <a:r>
              <a:rPr lang="en-US" sz="4100" dirty="0">
                <a:solidFill>
                  <a:srgbClr val="24516B"/>
                </a:solidFill>
                <a:latin typeface="Roboto Condensed"/>
              </a:rPr>
              <a:t> 1000 </a:t>
            </a:r>
            <a:r>
              <a:rPr lang="en-US" sz="4100" dirty="0" err="1">
                <a:solidFill>
                  <a:srgbClr val="24516B"/>
                </a:solidFill>
                <a:latin typeface="Roboto Condensed"/>
              </a:rPr>
              <a:t>bài</a:t>
            </a:r>
            <a:r>
              <a:rPr lang="en-US" sz="4100" dirty="0">
                <a:solidFill>
                  <a:srgbClr val="24516B"/>
                </a:solidFill>
                <a:latin typeface="Roboto Condensed"/>
              </a:rPr>
              <a:t> </a:t>
            </a:r>
            <a:r>
              <a:rPr lang="en-US" sz="4100" dirty="0" err="1">
                <a:solidFill>
                  <a:srgbClr val="24516B"/>
                </a:solidFill>
                <a:latin typeface="Roboto Condensed"/>
              </a:rPr>
              <a:t>thơ</a:t>
            </a:r>
            <a:r>
              <a:rPr lang="en-US" sz="4100" dirty="0">
                <a:solidFill>
                  <a:srgbClr val="24516B"/>
                </a:solidFill>
                <a:latin typeface="Roboto Condensed"/>
              </a:rPr>
              <a:t>, 170 </a:t>
            </a:r>
            <a:r>
              <a:rPr lang="en-US" sz="4100" dirty="0" err="1">
                <a:solidFill>
                  <a:srgbClr val="24516B"/>
                </a:solidFill>
                <a:latin typeface="Roboto Condensed"/>
              </a:rPr>
              <a:t>bài</a:t>
            </a:r>
            <a:r>
              <a:rPr lang="en-US" sz="4100" dirty="0">
                <a:solidFill>
                  <a:srgbClr val="24516B"/>
                </a:solidFill>
                <a:latin typeface="Roboto Condensed"/>
              </a:rPr>
              <a:t> </a:t>
            </a:r>
            <a:r>
              <a:rPr lang="en-US" sz="4100" dirty="0" err="1">
                <a:solidFill>
                  <a:srgbClr val="24516B"/>
                </a:solidFill>
                <a:latin typeface="Roboto Condensed"/>
              </a:rPr>
              <a:t>từ</a:t>
            </a:r>
            <a:r>
              <a:rPr lang="en-US" sz="4100" dirty="0">
                <a:solidFill>
                  <a:srgbClr val="24516B"/>
                </a:solidFill>
                <a:latin typeface="Roboto Condensed"/>
              </a:rPr>
              <a:t>, 14 </a:t>
            </a:r>
            <a:r>
              <a:rPr lang="en-US" sz="4100" dirty="0" err="1">
                <a:solidFill>
                  <a:srgbClr val="24516B"/>
                </a:solidFill>
                <a:latin typeface="Roboto Condensed"/>
              </a:rPr>
              <a:t>vở</a:t>
            </a:r>
            <a:r>
              <a:rPr lang="en-US" sz="4100" dirty="0">
                <a:solidFill>
                  <a:srgbClr val="24516B"/>
                </a:solidFill>
                <a:latin typeface="Roboto Condensed"/>
              </a:rPr>
              <a:t> ca </a:t>
            </a:r>
            <a:r>
              <a:rPr lang="en-US" sz="4100" dirty="0" err="1">
                <a:solidFill>
                  <a:srgbClr val="24516B"/>
                </a:solidFill>
                <a:latin typeface="Roboto Condensed"/>
              </a:rPr>
              <a:t>khúc</a:t>
            </a:r>
            <a:r>
              <a:rPr lang="en-US" sz="4100" dirty="0">
                <a:solidFill>
                  <a:srgbClr val="24516B"/>
                </a:solidFill>
                <a:latin typeface="Roboto Condensed"/>
              </a:rPr>
              <a:t> </a:t>
            </a:r>
            <a:r>
              <a:rPr lang="en-US" sz="4100" dirty="0" err="1">
                <a:solidFill>
                  <a:srgbClr val="24516B"/>
                </a:solidFill>
                <a:latin typeface="Roboto Condensed"/>
              </a:rPr>
              <a:t>dân</a:t>
            </a:r>
            <a:r>
              <a:rPr lang="en-US" sz="4100" dirty="0">
                <a:solidFill>
                  <a:srgbClr val="24516B"/>
                </a:solidFill>
                <a:latin typeface="Roboto Condensed"/>
              </a:rPr>
              <a:t> </a:t>
            </a:r>
            <a:r>
              <a:rPr lang="en-US" sz="4100" dirty="0" err="1">
                <a:solidFill>
                  <a:srgbClr val="24516B"/>
                </a:solidFill>
                <a:latin typeface="Roboto Condensed"/>
              </a:rPr>
              <a:t>gian</a:t>
            </a:r>
            <a:r>
              <a:rPr lang="en-US" sz="4100" dirty="0">
                <a:solidFill>
                  <a:srgbClr val="24516B"/>
                </a:solidFill>
                <a:latin typeface="Roboto Condensed"/>
              </a:rPr>
              <a:t> </a:t>
            </a:r>
            <a:r>
              <a:rPr lang="en-US" sz="4100" dirty="0" err="1">
                <a:solidFill>
                  <a:srgbClr val="24516B"/>
                </a:solidFill>
                <a:latin typeface="Roboto Condensed"/>
              </a:rPr>
              <a:t>và</a:t>
            </a:r>
            <a:r>
              <a:rPr lang="en-US" sz="4100" dirty="0">
                <a:solidFill>
                  <a:srgbClr val="24516B"/>
                </a:solidFill>
                <a:latin typeface="Roboto Condensed"/>
              </a:rPr>
              <a:t> 3 </a:t>
            </a:r>
            <a:r>
              <a:rPr lang="en-US" sz="4100" dirty="0" err="1">
                <a:solidFill>
                  <a:srgbClr val="24516B"/>
                </a:solidFill>
                <a:latin typeface="Roboto Condensed"/>
              </a:rPr>
              <a:t>vở</a:t>
            </a:r>
            <a:r>
              <a:rPr lang="en-US" sz="4100" dirty="0">
                <a:solidFill>
                  <a:srgbClr val="24516B"/>
                </a:solidFill>
                <a:latin typeface="Roboto Condensed"/>
              </a:rPr>
              <a:t> </a:t>
            </a:r>
            <a:r>
              <a:rPr lang="en-US" sz="4100" dirty="0" err="1">
                <a:solidFill>
                  <a:srgbClr val="24516B"/>
                </a:solidFill>
                <a:latin typeface="Roboto Condensed"/>
              </a:rPr>
              <a:t>tạp</a:t>
            </a:r>
            <a:r>
              <a:rPr lang="en-US" sz="4100" dirty="0">
                <a:solidFill>
                  <a:srgbClr val="24516B"/>
                </a:solidFill>
                <a:latin typeface="Roboto Condensed"/>
              </a:rPr>
              <a:t> </a:t>
            </a:r>
            <a:r>
              <a:rPr lang="en-US" sz="4100" dirty="0" err="1">
                <a:solidFill>
                  <a:srgbClr val="24516B"/>
                </a:solidFill>
                <a:latin typeface="Roboto Condensed"/>
              </a:rPr>
              <a:t>kịch</a:t>
            </a:r>
            <a:r>
              <a:rPr lang="en-US" sz="4100" dirty="0">
                <a:solidFill>
                  <a:srgbClr val="24516B"/>
                </a:solidFill>
                <a:latin typeface="Roboto Condensed"/>
              </a:rPr>
              <a:t>)</a:t>
            </a:r>
          </a:p>
          <a:p>
            <a:pPr algn="just">
              <a:lnSpc>
                <a:spcPts val="5740"/>
              </a:lnSpc>
            </a:pPr>
            <a:endParaRPr lang="en-US" sz="4100" dirty="0">
              <a:solidFill>
                <a:srgbClr val="24516B"/>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38679" y="3575750"/>
            <a:ext cx="11165755" cy="4836160"/>
          </a:xfrm>
          <a:prstGeom prst="rect">
            <a:avLst/>
          </a:prstGeom>
        </p:spPr>
        <p:txBody>
          <a:bodyPr lIns="0" tIns="0" rIns="0" bIns="0" rtlCol="0" anchor="t">
            <a:spAutoFit/>
          </a:bodyPr>
          <a:lstStyle/>
          <a:p>
            <a:pPr marL="993143" lvl="1" indent="-496571" algn="just">
              <a:lnSpc>
                <a:spcPts val="6440"/>
              </a:lnSpc>
              <a:buFont typeface="Arial"/>
              <a:buChar char="•"/>
            </a:pPr>
            <a:r>
              <a:rPr lang="en-US" sz="4600" dirty="0" err="1">
                <a:solidFill>
                  <a:srgbClr val="24516B"/>
                </a:solidFill>
                <a:latin typeface="Roboto Condensed"/>
              </a:rPr>
              <a:t>Gồm</a:t>
            </a:r>
            <a:r>
              <a:rPr lang="en-US" sz="4600" dirty="0">
                <a:solidFill>
                  <a:srgbClr val="24516B"/>
                </a:solidFill>
                <a:latin typeface="Roboto Condensed"/>
              </a:rPr>
              <a:t> </a:t>
            </a:r>
            <a:r>
              <a:rPr lang="en-US" sz="4600" dirty="0">
                <a:solidFill>
                  <a:srgbClr val="A33D28"/>
                </a:solidFill>
                <a:latin typeface="Roboto Condensed Bold"/>
              </a:rPr>
              <a:t>431</a:t>
            </a:r>
            <a:r>
              <a:rPr lang="en-US" sz="4600" dirty="0">
                <a:solidFill>
                  <a:srgbClr val="24516B"/>
                </a:solidFill>
                <a:latin typeface="Roboto Condensed"/>
              </a:rPr>
              <a:t> </a:t>
            </a:r>
            <a:r>
              <a:rPr lang="en-US" sz="4600" dirty="0" err="1">
                <a:solidFill>
                  <a:srgbClr val="24516B"/>
                </a:solidFill>
                <a:latin typeface="Roboto Condensed"/>
              </a:rPr>
              <a:t>truyện</a:t>
            </a:r>
            <a:r>
              <a:rPr lang="en-US" sz="4600" dirty="0">
                <a:solidFill>
                  <a:srgbClr val="24516B"/>
                </a:solidFill>
                <a:latin typeface="Roboto Condensed"/>
              </a:rPr>
              <a:t>, </a:t>
            </a:r>
            <a:r>
              <a:rPr lang="en-US" sz="4600" dirty="0" err="1">
                <a:solidFill>
                  <a:srgbClr val="24516B"/>
                </a:solidFill>
                <a:latin typeface="Roboto Condensed"/>
              </a:rPr>
              <a:t>tiêu</a:t>
            </a:r>
            <a:r>
              <a:rPr lang="en-US" sz="4600" dirty="0">
                <a:solidFill>
                  <a:srgbClr val="24516B"/>
                </a:solidFill>
                <a:latin typeface="Roboto Condensed"/>
              </a:rPr>
              <a:t> </a:t>
            </a:r>
            <a:r>
              <a:rPr lang="en-US" sz="4600" dirty="0" err="1">
                <a:solidFill>
                  <a:srgbClr val="24516B"/>
                </a:solidFill>
                <a:latin typeface="Roboto Condensed"/>
              </a:rPr>
              <a:t>biểu</a:t>
            </a:r>
            <a:r>
              <a:rPr lang="en-US" sz="4600" dirty="0">
                <a:solidFill>
                  <a:srgbClr val="24516B"/>
                </a:solidFill>
                <a:latin typeface="Roboto Condensed"/>
              </a:rPr>
              <a:t> </a:t>
            </a:r>
            <a:r>
              <a:rPr lang="en-US" sz="4600" dirty="0" err="1">
                <a:solidFill>
                  <a:srgbClr val="24516B"/>
                </a:solidFill>
                <a:latin typeface="Roboto Condensed"/>
              </a:rPr>
              <a:t>cho</a:t>
            </a:r>
            <a:r>
              <a:rPr lang="en-US" sz="4600" dirty="0">
                <a:solidFill>
                  <a:srgbClr val="24516B"/>
                </a:solidFill>
                <a:latin typeface="Roboto Condensed"/>
              </a:rPr>
              <a:t> </a:t>
            </a:r>
            <a:r>
              <a:rPr lang="en-US" sz="4600" dirty="0" err="1">
                <a:solidFill>
                  <a:srgbClr val="24516B"/>
                </a:solidFill>
                <a:latin typeface="Roboto Condensed"/>
              </a:rPr>
              <a:t>thể</a:t>
            </a:r>
            <a:r>
              <a:rPr lang="en-US" sz="4600" dirty="0">
                <a:solidFill>
                  <a:srgbClr val="24516B"/>
                </a:solidFill>
                <a:latin typeface="Roboto Condensed"/>
              </a:rPr>
              <a:t> </a:t>
            </a:r>
            <a:r>
              <a:rPr lang="en-US" sz="4600" dirty="0" err="1">
                <a:solidFill>
                  <a:srgbClr val="24516B"/>
                </a:solidFill>
                <a:latin typeface="Roboto Condensed"/>
              </a:rPr>
              <a:t>loại</a:t>
            </a:r>
            <a:r>
              <a:rPr lang="en-US" sz="4600" dirty="0">
                <a:solidFill>
                  <a:srgbClr val="24516B"/>
                </a:solidFill>
                <a:latin typeface="Roboto Condensed"/>
              </a:rPr>
              <a:t> </a:t>
            </a:r>
            <a:r>
              <a:rPr lang="en-US" sz="4600" dirty="0" err="1">
                <a:solidFill>
                  <a:srgbClr val="24516B"/>
                </a:solidFill>
                <a:latin typeface="Roboto Condensed"/>
              </a:rPr>
              <a:t>truyện</a:t>
            </a:r>
            <a:r>
              <a:rPr lang="en-US" sz="4600" dirty="0">
                <a:solidFill>
                  <a:srgbClr val="24516B"/>
                </a:solidFill>
                <a:latin typeface="Roboto Condensed"/>
              </a:rPr>
              <a:t> </a:t>
            </a:r>
            <a:r>
              <a:rPr lang="en-US" sz="4600" dirty="0" err="1">
                <a:solidFill>
                  <a:srgbClr val="24516B"/>
                </a:solidFill>
                <a:latin typeface="Roboto Condensed"/>
              </a:rPr>
              <a:t>truyền</a:t>
            </a:r>
            <a:r>
              <a:rPr lang="en-US" sz="4600" dirty="0">
                <a:solidFill>
                  <a:srgbClr val="24516B"/>
                </a:solidFill>
                <a:latin typeface="Roboto Condensed"/>
              </a:rPr>
              <a:t> </a:t>
            </a:r>
            <a:r>
              <a:rPr lang="en-US" sz="4600" dirty="0" err="1">
                <a:solidFill>
                  <a:srgbClr val="24516B"/>
                </a:solidFill>
                <a:latin typeface="Roboto Condensed"/>
              </a:rPr>
              <a:t>kì</a:t>
            </a:r>
            <a:r>
              <a:rPr lang="en-US" sz="4600" dirty="0">
                <a:solidFill>
                  <a:srgbClr val="24516B"/>
                </a:solidFill>
                <a:latin typeface="Roboto Condensed"/>
              </a:rPr>
              <a:t> </a:t>
            </a:r>
            <a:r>
              <a:rPr lang="en-US" sz="4600" dirty="0" err="1">
                <a:solidFill>
                  <a:srgbClr val="24516B"/>
                </a:solidFill>
                <a:latin typeface="Roboto Condensed"/>
              </a:rPr>
              <a:t>của</a:t>
            </a:r>
            <a:r>
              <a:rPr lang="en-US" sz="4600" dirty="0">
                <a:solidFill>
                  <a:srgbClr val="24516B"/>
                </a:solidFill>
                <a:latin typeface="Roboto Condensed"/>
              </a:rPr>
              <a:t> </a:t>
            </a:r>
            <a:r>
              <a:rPr lang="en-US" sz="4600" dirty="0" err="1">
                <a:solidFill>
                  <a:srgbClr val="24516B"/>
                </a:solidFill>
                <a:latin typeface="Roboto Condensed"/>
              </a:rPr>
              <a:t>ông</a:t>
            </a:r>
            <a:r>
              <a:rPr lang="en-US" sz="4600" dirty="0">
                <a:solidFill>
                  <a:srgbClr val="24516B"/>
                </a:solidFill>
                <a:latin typeface="Roboto Condensed"/>
              </a:rPr>
              <a:t> </a:t>
            </a:r>
            <a:r>
              <a:rPr lang="en-US" sz="4600" dirty="0" err="1">
                <a:solidFill>
                  <a:srgbClr val="24516B"/>
                </a:solidFill>
                <a:latin typeface="Roboto Condensed"/>
              </a:rPr>
              <a:t>và</a:t>
            </a:r>
            <a:r>
              <a:rPr lang="en-US" sz="4600" dirty="0">
                <a:solidFill>
                  <a:srgbClr val="24516B"/>
                </a:solidFill>
                <a:latin typeface="Roboto Condensed"/>
              </a:rPr>
              <a:t> </a:t>
            </a:r>
            <a:r>
              <a:rPr lang="en-US" sz="4600" dirty="0" err="1">
                <a:solidFill>
                  <a:srgbClr val="24516B"/>
                </a:solidFill>
                <a:latin typeface="Roboto Condensed"/>
              </a:rPr>
              <a:t>truyện</a:t>
            </a:r>
            <a:r>
              <a:rPr lang="en-US" sz="4600" dirty="0">
                <a:solidFill>
                  <a:srgbClr val="24516B"/>
                </a:solidFill>
                <a:latin typeface="Roboto Condensed"/>
              </a:rPr>
              <a:t> </a:t>
            </a:r>
            <a:r>
              <a:rPr lang="en-US" sz="4600" dirty="0" err="1">
                <a:solidFill>
                  <a:srgbClr val="24516B"/>
                </a:solidFill>
                <a:latin typeface="Roboto Condensed"/>
              </a:rPr>
              <a:t>truyền</a:t>
            </a:r>
            <a:r>
              <a:rPr lang="en-US" sz="4600" dirty="0">
                <a:solidFill>
                  <a:srgbClr val="24516B"/>
                </a:solidFill>
                <a:latin typeface="Roboto Condensed"/>
              </a:rPr>
              <a:t> </a:t>
            </a:r>
            <a:r>
              <a:rPr lang="en-US" sz="4600" dirty="0" err="1">
                <a:solidFill>
                  <a:srgbClr val="24516B"/>
                </a:solidFill>
                <a:latin typeface="Roboto Condensed"/>
              </a:rPr>
              <a:t>kì</a:t>
            </a:r>
            <a:r>
              <a:rPr lang="en-US" sz="4600" dirty="0">
                <a:solidFill>
                  <a:srgbClr val="24516B"/>
                </a:solidFill>
                <a:latin typeface="Roboto Condensed"/>
              </a:rPr>
              <a:t> </a:t>
            </a:r>
            <a:r>
              <a:rPr lang="en-US" sz="4600" dirty="0" err="1">
                <a:solidFill>
                  <a:srgbClr val="24516B"/>
                </a:solidFill>
                <a:latin typeface="Roboto Condensed"/>
              </a:rPr>
              <a:t>nói</a:t>
            </a:r>
            <a:r>
              <a:rPr lang="en-US" sz="4600" dirty="0">
                <a:solidFill>
                  <a:srgbClr val="24516B"/>
                </a:solidFill>
                <a:latin typeface="Roboto Condensed"/>
              </a:rPr>
              <a:t> </a:t>
            </a:r>
            <a:r>
              <a:rPr lang="en-US" sz="4600" dirty="0" err="1">
                <a:solidFill>
                  <a:srgbClr val="24516B"/>
                </a:solidFill>
                <a:latin typeface="Roboto Condensed"/>
              </a:rPr>
              <a:t>chung</a:t>
            </a:r>
            <a:r>
              <a:rPr lang="en-US" sz="4600" dirty="0">
                <a:solidFill>
                  <a:srgbClr val="24516B"/>
                </a:solidFill>
                <a:latin typeface="Roboto Condensed"/>
              </a:rPr>
              <a:t>, </a:t>
            </a:r>
            <a:r>
              <a:rPr lang="en-US" sz="4600" dirty="0" err="1">
                <a:solidFill>
                  <a:srgbClr val="A33D28"/>
                </a:solidFill>
                <a:latin typeface="Roboto Condensed Bold"/>
              </a:rPr>
              <a:t>kể</a:t>
            </a:r>
            <a:r>
              <a:rPr lang="en-US" sz="4600" dirty="0">
                <a:solidFill>
                  <a:srgbClr val="A33D28"/>
                </a:solidFill>
                <a:latin typeface="Roboto Condensed Bold"/>
              </a:rPr>
              <a:t> </a:t>
            </a:r>
            <a:r>
              <a:rPr lang="en-US" sz="4600" dirty="0" err="1">
                <a:solidFill>
                  <a:srgbClr val="A33D28"/>
                </a:solidFill>
                <a:latin typeface="Roboto Condensed Bold"/>
              </a:rPr>
              <a:t>lại</a:t>
            </a:r>
            <a:r>
              <a:rPr lang="en-US" sz="4600" dirty="0">
                <a:solidFill>
                  <a:srgbClr val="A33D28"/>
                </a:solidFill>
                <a:latin typeface="Roboto Condensed Bold"/>
              </a:rPr>
              <a:t> </a:t>
            </a:r>
            <a:r>
              <a:rPr lang="en-US" sz="4600" dirty="0" err="1">
                <a:solidFill>
                  <a:srgbClr val="A33D28"/>
                </a:solidFill>
                <a:latin typeface="Roboto Condensed Bold"/>
              </a:rPr>
              <a:t>những</a:t>
            </a:r>
            <a:r>
              <a:rPr lang="en-US" sz="4600" dirty="0">
                <a:solidFill>
                  <a:srgbClr val="A33D28"/>
                </a:solidFill>
                <a:latin typeface="Roboto Condensed Bold"/>
              </a:rPr>
              <a:t> </a:t>
            </a:r>
            <a:r>
              <a:rPr lang="en-US" sz="4600" dirty="0" err="1">
                <a:solidFill>
                  <a:srgbClr val="A33D28"/>
                </a:solidFill>
                <a:latin typeface="Roboto Condensed Bold"/>
              </a:rPr>
              <a:t>chuyện</a:t>
            </a:r>
            <a:r>
              <a:rPr lang="en-US" sz="4600" dirty="0">
                <a:solidFill>
                  <a:srgbClr val="A33D28"/>
                </a:solidFill>
                <a:latin typeface="Roboto Condensed Bold"/>
              </a:rPr>
              <a:t> </a:t>
            </a:r>
            <a:r>
              <a:rPr lang="en-US" sz="4600" dirty="0" err="1">
                <a:solidFill>
                  <a:srgbClr val="A33D28"/>
                </a:solidFill>
                <a:latin typeface="Roboto Condensed Bold"/>
              </a:rPr>
              <a:t>kì</a:t>
            </a:r>
            <a:r>
              <a:rPr lang="en-US" sz="4600" dirty="0">
                <a:solidFill>
                  <a:srgbClr val="A33D28"/>
                </a:solidFill>
                <a:latin typeface="Roboto Condensed Bold"/>
              </a:rPr>
              <a:t> </a:t>
            </a:r>
            <a:r>
              <a:rPr lang="en-US" sz="4600" dirty="0" err="1">
                <a:solidFill>
                  <a:srgbClr val="A33D28"/>
                </a:solidFill>
                <a:latin typeface="Roboto Condensed Bold"/>
              </a:rPr>
              <a:t>quái</a:t>
            </a:r>
            <a:r>
              <a:rPr lang="en-US" sz="4600" dirty="0">
                <a:solidFill>
                  <a:srgbClr val="24516B"/>
                </a:solidFill>
                <a:latin typeface="Roboto Condensed"/>
              </a:rPr>
              <a:t> </a:t>
            </a:r>
            <a:r>
              <a:rPr lang="en-US" sz="4600" dirty="0" err="1">
                <a:solidFill>
                  <a:srgbClr val="24516B"/>
                </a:solidFill>
                <a:latin typeface="Roboto Condensed"/>
              </a:rPr>
              <a:t>mà</a:t>
            </a:r>
            <a:r>
              <a:rPr lang="en-US" sz="4600" dirty="0">
                <a:solidFill>
                  <a:srgbClr val="24516B"/>
                </a:solidFill>
                <a:latin typeface="Roboto Condensed"/>
              </a:rPr>
              <a:t> </a:t>
            </a:r>
            <a:r>
              <a:rPr lang="en-US" sz="4600" dirty="0" err="1">
                <a:solidFill>
                  <a:srgbClr val="24516B"/>
                </a:solidFill>
                <a:latin typeface="Roboto Condensed"/>
              </a:rPr>
              <a:t>ông</a:t>
            </a:r>
            <a:r>
              <a:rPr lang="en-US" sz="4600" dirty="0">
                <a:solidFill>
                  <a:srgbClr val="24516B"/>
                </a:solidFill>
                <a:latin typeface="Roboto Condensed"/>
              </a:rPr>
              <a:t> </a:t>
            </a:r>
            <a:r>
              <a:rPr lang="en-US" sz="4600" dirty="0" err="1">
                <a:solidFill>
                  <a:srgbClr val="24516B"/>
                </a:solidFill>
                <a:latin typeface="Roboto Condensed"/>
              </a:rPr>
              <a:t>sưu</a:t>
            </a:r>
            <a:r>
              <a:rPr lang="en-US" sz="4600" dirty="0">
                <a:solidFill>
                  <a:srgbClr val="24516B"/>
                </a:solidFill>
                <a:latin typeface="Roboto Condensed"/>
              </a:rPr>
              <a:t> </a:t>
            </a:r>
            <a:r>
              <a:rPr lang="en-US" sz="4600" dirty="0" err="1">
                <a:solidFill>
                  <a:srgbClr val="24516B"/>
                </a:solidFill>
                <a:latin typeface="Roboto Condensed"/>
              </a:rPr>
              <a:t>tập</a:t>
            </a:r>
            <a:r>
              <a:rPr lang="en-US" sz="4600" dirty="0">
                <a:solidFill>
                  <a:srgbClr val="24516B"/>
                </a:solidFill>
                <a:latin typeface="Roboto Condensed"/>
              </a:rPr>
              <a:t> </a:t>
            </a:r>
            <a:r>
              <a:rPr lang="en-US" sz="4600" dirty="0" err="1">
                <a:solidFill>
                  <a:srgbClr val="24516B"/>
                </a:solidFill>
                <a:latin typeface="Roboto Condensed"/>
              </a:rPr>
              <a:t>được</a:t>
            </a:r>
            <a:r>
              <a:rPr lang="en-US" sz="4600" dirty="0">
                <a:solidFill>
                  <a:srgbClr val="24516B"/>
                </a:solidFill>
                <a:latin typeface="Roboto Condensed"/>
              </a:rPr>
              <a:t>; </a:t>
            </a:r>
            <a:r>
              <a:rPr lang="en-US" sz="4600" dirty="0" err="1">
                <a:solidFill>
                  <a:srgbClr val="24516B"/>
                </a:solidFill>
                <a:latin typeface="Roboto Condensed"/>
              </a:rPr>
              <a:t>tác</a:t>
            </a:r>
            <a:r>
              <a:rPr lang="en-US" sz="4600" dirty="0">
                <a:solidFill>
                  <a:srgbClr val="24516B"/>
                </a:solidFill>
                <a:latin typeface="Roboto Condensed"/>
              </a:rPr>
              <a:t> </a:t>
            </a:r>
            <a:r>
              <a:rPr lang="en-US" sz="4600" dirty="0" err="1">
                <a:solidFill>
                  <a:srgbClr val="24516B"/>
                </a:solidFill>
                <a:latin typeface="Roboto Condensed"/>
              </a:rPr>
              <a:t>phẩm</a:t>
            </a:r>
            <a:r>
              <a:rPr lang="en-US" sz="4600" dirty="0">
                <a:solidFill>
                  <a:srgbClr val="24516B"/>
                </a:solidFill>
                <a:latin typeface="Roboto Condensed"/>
              </a:rPr>
              <a:t> </a:t>
            </a:r>
            <a:r>
              <a:rPr lang="en-US" sz="4600" dirty="0" err="1">
                <a:solidFill>
                  <a:srgbClr val="24516B"/>
                </a:solidFill>
                <a:latin typeface="Roboto Condensed"/>
              </a:rPr>
              <a:t>này</a:t>
            </a:r>
            <a:r>
              <a:rPr lang="en-US" sz="4600" dirty="0">
                <a:solidFill>
                  <a:srgbClr val="24516B"/>
                </a:solidFill>
                <a:latin typeface="Roboto Condensed"/>
              </a:rPr>
              <a:t> </a:t>
            </a:r>
            <a:r>
              <a:rPr lang="en-US" sz="4600" dirty="0" err="1">
                <a:solidFill>
                  <a:srgbClr val="24516B"/>
                </a:solidFill>
                <a:latin typeface="Roboto Condensed"/>
              </a:rPr>
              <a:t>phản</a:t>
            </a:r>
            <a:r>
              <a:rPr lang="en-US" sz="4600" dirty="0">
                <a:solidFill>
                  <a:srgbClr val="24516B"/>
                </a:solidFill>
                <a:latin typeface="Roboto Condensed"/>
              </a:rPr>
              <a:t> </a:t>
            </a:r>
            <a:r>
              <a:rPr lang="en-US" sz="4600" dirty="0" err="1">
                <a:solidFill>
                  <a:srgbClr val="24516B"/>
                </a:solidFill>
                <a:latin typeface="Roboto Condensed"/>
              </a:rPr>
              <a:t>ánh</a:t>
            </a:r>
            <a:r>
              <a:rPr lang="en-US" sz="4600" dirty="0">
                <a:solidFill>
                  <a:srgbClr val="24516B"/>
                </a:solidFill>
                <a:latin typeface="Roboto Condensed"/>
              </a:rPr>
              <a:t> </a:t>
            </a:r>
            <a:r>
              <a:rPr lang="en-US" sz="4600" dirty="0" err="1">
                <a:solidFill>
                  <a:srgbClr val="24516B"/>
                </a:solidFill>
                <a:latin typeface="Roboto Condensed"/>
              </a:rPr>
              <a:t>đậm</a:t>
            </a:r>
            <a:r>
              <a:rPr lang="en-US" sz="4600" dirty="0">
                <a:solidFill>
                  <a:srgbClr val="24516B"/>
                </a:solidFill>
                <a:latin typeface="Roboto Condensed"/>
              </a:rPr>
              <a:t> </a:t>
            </a:r>
            <a:r>
              <a:rPr lang="en-US" sz="4600" dirty="0" err="1">
                <a:solidFill>
                  <a:srgbClr val="24516B"/>
                </a:solidFill>
                <a:latin typeface="Roboto Condensed"/>
              </a:rPr>
              <a:t>nét</a:t>
            </a:r>
            <a:r>
              <a:rPr lang="en-US" sz="4600" dirty="0">
                <a:solidFill>
                  <a:srgbClr val="24516B"/>
                </a:solidFill>
                <a:latin typeface="Roboto Condensed"/>
              </a:rPr>
              <a:t> </a:t>
            </a:r>
            <a:r>
              <a:rPr lang="en-US" sz="4600" dirty="0" err="1">
                <a:solidFill>
                  <a:srgbClr val="24516B"/>
                </a:solidFill>
                <a:latin typeface="Roboto Condensed"/>
              </a:rPr>
              <a:t>cuộc</a:t>
            </a:r>
            <a:r>
              <a:rPr lang="en-US" sz="4600" dirty="0">
                <a:solidFill>
                  <a:srgbClr val="24516B"/>
                </a:solidFill>
                <a:latin typeface="Roboto Condensed"/>
              </a:rPr>
              <a:t> </a:t>
            </a:r>
            <a:r>
              <a:rPr lang="en-US" sz="4600" dirty="0" err="1">
                <a:solidFill>
                  <a:srgbClr val="24516B"/>
                </a:solidFill>
                <a:latin typeface="Roboto Condensed"/>
              </a:rPr>
              <a:t>sống</a:t>
            </a:r>
            <a:r>
              <a:rPr lang="en-US" sz="4600" dirty="0">
                <a:solidFill>
                  <a:srgbClr val="24516B"/>
                </a:solidFill>
                <a:latin typeface="Roboto Condensed"/>
              </a:rPr>
              <a:t> </a:t>
            </a:r>
            <a:r>
              <a:rPr lang="en-US" sz="4600" dirty="0" err="1">
                <a:solidFill>
                  <a:srgbClr val="24516B"/>
                </a:solidFill>
                <a:latin typeface="Roboto Condensed"/>
              </a:rPr>
              <a:t>xã</a:t>
            </a:r>
            <a:r>
              <a:rPr lang="en-US" sz="4600" dirty="0">
                <a:solidFill>
                  <a:srgbClr val="24516B"/>
                </a:solidFill>
                <a:latin typeface="Roboto Condensed"/>
              </a:rPr>
              <a:t> </a:t>
            </a:r>
            <a:r>
              <a:rPr lang="en-US" sz="4600" dirty="0" err="1">
                <a:solidFill>
                  <a:srgbClr val="24516B"/>
                </a:solidFill>
                <a:latin typeface="Roboto Condensed"/>
              </a:rPr>
              <a:t>hội</a:t>
            </a:r>
            <a:r>
              <a:rPr lang="en-US" sz="4600" dirty="0">
                <a:solidFill>
                  <a:srgbClr val="24516B"/>
                </a:solidFill>
                <a:latin typeface="Roboto Condensed"/>
              </a:rPr>
              <a:t> </a:t>
            </a:r>
            <a:r>
              <a:rPr lang="en-US" sz="4600" dirty="0" err="1">
                <a:solidFill>
                  <a:srgbClr val="24516B"/>
                </a:solidFill>
                <a:latin typeface="Roboto Condensed"/>
              </a:rPr>
              <a:t>đương</a:t>
            </a:r>
            <a:r>
              <a:rPr lang="en-US" sz="4600" dirty="0">
                <a:solidFill>
                  <a:srgbClr val="24516B"/>
                </a:solidFill>
                <a:latin typeface="Roboto Condensed"/>
              </a:rPr>
              <a:t> </a:t>
            </a:r>
            <a:r>
              <a:rPr lang="en-US" sz="4600" dirty="0" err="1">
                <a:solidFill>
                  <a:srgbClr val="24516B"/>
                </a:solidFill>
                <a:latin typeface="Roboto Condensed"/>
              </a:rPr>
              <a:t>thời</a:t>
            </a:r>
            <a:r>
              <a:rPr lang="en-US" sz="4600" dirty="0">
                <a:solidFill>
                  <a:srgbClr val="24516B"/>
                </a:solidFill>
                <a:latin typeface="Roboto Condensed"/>
              </a:rPr>
              <a:t> </a:t>
            </a:r>
            <a:r>
              <a:rPr lang="en-US" sz="4600" dirty="0" err="1">
                <a:solidFill>
                  <a:srgbClr val="24516B"/>
                </a:solidFill>
                <a:latin typeface="Roboto Condensed"/>
              </a:rPr>
              <a:t>với</a:t>
            </a:r>
            <a:r>
              <a:rPr lang="en-US" sz="4600" dirty="0">
                <a:solidFill>
                  <a:srgbClr val="24516B"/>
                </a:solidFill>
                <a:latin typeface="Roboto Condensed"/>
              </a:rPr>
              <a:t> </a:t>
            </a:r>
            <a:r>
              <a:rPr lang="en-US" sz="4600" dirty="0" err="1">
                <a:solidFill>
                  <a:srgbClr val="24516B"/>
                </a:solidFill>
                <a:latin typeface="Roboto Condensed"/>
              </a:rPr>
              <a:t>một</a:t>
            </a:r>
            <a:r>
              <a:rPr lang="en-US" sz="4600" dirty="0">
                <a:solidFill>
                  <a:srgbClr val="24516B"/>
                </a:solidFill>
                <a:latin typeface="Roboto Condensed"/>
              </a:rPr>
              <a:t> </a:t>
            </a:r>
            <a:r>
              <a:rPr lang="en-US" sz="4600" dirty="0" err="1">
                <a:solidFill>
                  <a:srgbClr val="A33D28"/>
                </a:solidFill>
                <a:latin typeface="Roboto Condensed Bold"/>
              </a:rPr>
              <a:t>tinh</a:t>
            </a:r>
            <a:r>
              <a:rPr lang="en-US" sz="4600" dirty="0">
                <a:solidFill>
                  <a:srgbClr val="A33D28"/>
                </a:solidFill>
                <a:latin typeface="Roboto Condensed Bold"/>
              </a:rPr>
              <a:t> </a:t>
            </a:r>
            <a:r>
              <a:rPr lang="en-US" sz="4600" dirty="0" err="1">
                <a:solidFill>
                  <a:srgbClr val="A33D28"/>
                </a:solidFill>
                <a:latin typeface="Roboto Condensed Bold"/>
              </a:rPr>
              <a:t>thần</a:t>
            </a:r>
            <a:r>
              <a:rPr lang="en-US" sz="4600" dirty="0">
                <a:solidFill>
                  <a:srgbClr val="A33D28"/>
                </a:solidFill>
                <a:latin typeface="Roboto Condensed Bold"/>
              </a:rPr>
              <a:t> </a:t>
            </a:r>
            <a:r>
              <a:rPr lang="en-US" sz="4600" dirty="0" err="1">
                <a:solidFill>
                  <a:srgbClr val="A33D28"/>
                </a:solidFill>
                <a:latin typeface="Roboto Condensed Bold"/>
              </a:rPr>
              <a:t>nhân</a:t>
            </a:r>
            <a:r>
              <a:rPr lang="en-US" sz="4600" dirty="0">
                <a:solidFill>
                  <a:srgbClr val="A33D28"/>
                </a:solidFill>
                <a:latin typeface="Roboto Condensed Bold"/>
              </a:rPr>
              <a:t> </a:t>
            </a:r>
            <a:r>
              <a:rPr lang="en-US" sz="4600" dirty="0" err="1">
                <a:solidFill>
                  <a:srgbClr val="A33D28"/>
                </a:solidFill>
                <a:latin typeface="Roboto Condensed Bold"/>
              </a:rPr>
              <a:t>văn</a:t>
            </a:r>
            <a:r>
              <a:rPr lang="en-US" sz="4600" dirty="0">
                <a:solidFill>
                  <a:srgbClr val="A33D28"/>
                </a:solidFill>
                <a:latin typeface="Roboto Condensed Bold"/>
              </a:rPr>
              <a:t> </a:t>
            </a:r>
            <a:r>
              <a:rPr lang="en-US" sz="4600" dirty="0" err="1">
                <a:solidFill>
                  <a:srgbClr val="A33D28"/>
                </a:solidFill>
                <a:latin typeface="Roboto Condensed Bold"/>
              </a:rPr>
              <a:t>sâu</a:t>
            </a:r>
            <a:r>
              <a:rPr lang="en-US" sz="4600" dirty="0">
                <a:solidFill>
                  <a:srgbClr val="A33D28"/>
                </a:solidFill>
                <a:latin typeface="Roboto Condensed Bold"/>
              </a:rPr>
              <a:t> </a:t>
            </a:r>
            <a:r>
              <a:rPr lang="en-US" sz="4600" dirty="0" err="1">
                <a:solidFill>
                  <a:srgbClr val="A33D28"/>
                </a:solidFill>
                <a:latin typeface="Roboto Condensed Bold"/>
              </a:rPr>
              <a:t>sắc</a:t>
            </a:r>
            <a:r>
              <a:rPr lang="en-US" sz="4600" dirty="0">
                <a:solidFill>
                  <a:srgbClr val="24516B"/>
                </a:solidFill>
                <a:latin typeface="Roboto Condensed"/>
              </a:rPr>
              <a:t>.</a:t>
            </a:r>
          </a:p>
        </p:txBody>
      </p:sp>
      <p:sp>
        <p:nvSpPr>
          <p:cNvPr id="5" name="TextBox 5"/>
          <p:cNvSpPr txBox="1"/>
          <p:nvPr/>
        </p:nvSpPr>
        <p:spPr>
          <a:xfrm>
            <a:off x="-1101797" y="270057"/>
            <a:ext cx="11922197" cy="974626"/>
          </a:xfrm>
          <a:prstGeom prst="rect">
            <a:avLst/>
          </a:prstGeom>
        </p:spPr>
        <p:txBody>
          <a:bodyPr wrap="square"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6" name="TextBox 6"/>
          <p:cNvSpPr txBox="1"/>
          <p:nvPr/>
        </p:nvSpPr>
        <p:spPr>
          <a:xfrm>
            <a:off x="872836" y="1296679"/>
            <a:ext cx="17010641" cy="1713865"/>
          </a:xfrm>
          <a:prstGeom prst="rect">
            <a:avLst/>
          </a:prstGeom>
        </p:spPr>
        <p:txBody>
          <a:bodyPr lIns="0" tIns="0" rIns="0" bIns="0" rtlCol="0" anchor="t">
            <a:spAutoFit/>
          </a:bodyPr>
          <a:lstStyle/>
          <a:p>
            <a:pPr algn="l">
              <a:lnSpc>
                <a:spcPts val="6860"/>
              </a:lnSpc>
            </a:pPr>
            <a:r>
              <a:rPr lang="en-US" sz="4900">
                <a:solidFill>
                  <a:srgbClr val="66889A"/>
                </a:solidFill>
                <a:latin typeface="#9Slide07 SVNUT Triumph Press"/>
              </a:rPr>
              <a:t>3.1 Tác giả Bồ Tùng Linh và tác phẩm Liêu Trai chí dị</a:t>
            </a:r>
          </a:p>
          <a:p>
            <a:pPr algn="l">
              <a:lnSpc>
                <a:spcPts val="6860"/>
              </a:lnSpc>
            </a:pPr>
            <a:endParaRPr lang="en-US" sz="4900">
              <a:solidFill>
                <a:srgbClr val="66889A"/>
              </a:solidFill>
              <a:latin typeface="#9Slide07 SVNUT Triumph Press"/>
            </a:endParaRPr>
          </a:p>
        </p:txBody>
      </p:sp>
      <p:sp>
        <p:nvSpPr>
          <p:cNvPr id="7" name="TextBox 7"/>
          <p:cNvSpPr txBox="1"/>
          <p:nvPr/>
        </p:nvSpPr>
        <p:spPr>
          <a:xfrm>
            <a:off x="872836" y="2163454"/>
            <a:ext cx="17010641" cy="847090"/>
          </a:xfrm>
          <a:prstGeom prst="rect">
            <a:avLst/>
          </a:prstGeom>
        </p:spPr>
        <p:txBody>
          <a:bodyPr lIns="0" tIns="0" rIns="0" bIns="0" rtlCol="0" anchor="t">
            <a:spAutoFit/>
          </a:bodyPr>
          <a:lstStyle/>
          <a:p>
            <a:pPr algn="l">
              <a:lnSpc>
                <a:spcPts val="6860"/>
              </a:lnSpc>
            </a:pPr>
            <a:r>
              <a:rPr lang="en-US" sz="4900">
                <a:solidFill>
                  <a:srgbClr val="24516B"/>
                </a:solidFill>
                <a:latin typeface="Roboto Condensed Bold"/>
              </a:rPr>
              <a:t>* Tác phẩm </a:t>
            </a:r>
            <a:r>
              <a:rPr lang="en-US" sz="4900">
                <a:solidFill>
                  <a:srgbClr val="24516B"/>
                </a:solidFill>
                <a:latin typeface="Roboto Condensed Bold Italics"/>
              </a:rPr>
              <a:t>Liêu Trai chí dị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360708" y="3124843"/>
            <a:ext cx="11165755" cy="6455410"/>
          </a:xfrm>
          <a:prstGeom prst="rect">
            <a:avLst/>
          </a:prstGeom>
        </p:spPr>
        <p:txBody>
          <a:bodyPr lIns="0" tIns="0" rIns="0" bIns="0" rtlCol="0" anchor="t">
            <a:spAutoFit/>
          </a:bodyPr>
          <a:lstStyle/>
          <a:p>
            <a:pPr marL="993143" lvl="1" indent="-496571" algn="just">
              <a:lnSpc>
                <a:spcPts val="6440"/>
              </a:lnSpc>
              <a:buFont typeface="Arial"/>
              <a:buChar char="•"/>
            </a:pPr>
            <a:r>
              <a:rPr lang="en-US" sz="4600">
                <a:solidFill>
                  <a:srgbClr val="24516B"/>
                </a:solidFill>
                <a:latin typeface="Roboto Condensed"/>
              </a:rPr>
              <a:t>Bồ Tùng Linh đã </a:t>
            </a:r>
            <a:r>
              <a:rPr lang="en-US" sz="4600">
                <a:solidFill>
                  <a:srgbClr val="A33D28"/>
                </a:solidFill>
                <a:latin typeface="Roboto Condensed Bold"/>
              </a:rPr>
              <a:t>mượn chuyện thần tiên, ma quái, loài vật để phê phán mạnh mẽ nền chính trị và những thói hư tật xấu của xã hội Trung Quốc</a:t>
            </a:r>
            <a:r>
              <a:rPr lang="en-US" sz="4600">
                <a:solidFill>
                  <a:srgbClr val="24516B"/>
                </a:solidFill>
                <a:latin typeface="Roboto Condensed"/>
              </a:rPr>
              <a:t> thời bấy giờ. </a:t>
            </a:r>
            <a:r>
              <a:rPr lang="en-US" sz="4600">
                <a:solidFill>
                  <a:srgbClr val="24516B"/>
                </a:solidFill>
                <a:latin typeface="Roboto Condensed Italics"/>
              </a:rPr>
              <a:t>Liêu Trai chí dị</a:t>
            </a:r>
            <a:r>
              <a:rPr lang="en-US" sz="4600">
                <a:solidFill>
                  <a:srgbClr val="24516B"/>
                </a:solidFill>
                <a:latin typeface="Roboto Condensed"/>
              </a:rPr>
              <a:t> được dịch ra nhiều thứ tiếng trên thế giới. Tập truyện bắt đầu được phổ biến ở Việt Nam từ thế kỉ XIX và cho đến nay đã có nhiều bản dịch khác nhau.</a:t>
            </a:r>
          </a:p>
        </p:txBody>
      </p:sp>
      <p:sp>
        <p:nvSpPr>
          <p:cNvPr id="5" name="TextBox 5"/>
          <p:cNvSpPr txBox="1"/>
          <p:nvPr/>
        </p:nvSpPr>
        <p:spPr>
          <a:xfrm>
            <a:off x="-1101797" y="270057"/>
            <a:ext cx="11617397" cy="974626"/>
          </a:xfrm>
          <a:prstGeom prst="rect">
            <a:avLst/>
          </a:prstGeom>
        </p:spPr>
        <p:txBody>
          <a:bodyPr wrap="square"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6" name="TextBox 6"/>
          <p:cNvSpPr txBox="1"/>
          <p:nvPr/>
        </p:nvSpPr>
        <p:spPr>
          <a:xfrm>
            <a:off x="872836" y="1296679"/>
            <a:ext cx="17010641" cy="1713865"/>
          </a:xfrm>
          <a:prstGeom prst="rect">
            <a:avLst/>
          </a:prstGeom>
        </p:spPr>
        <p:txBody>
          <a:bodyPr lIns="0" tIns="0" rIns="0" bIns="0" rtlCol="0" anchor="t">
            <a:spAutoFit/>
          </a:bodyPr>
          <a:lstStyle/>
          <a:p>
            <a:pPr algn="l">
              <a:lnSpc>
                <a:spcPts val="6860"/>
              </a:lnSpc>
            </a:pPr>
            <a:r>
              <a:rPr lang="en-US" sz="4900">
                <a:solidFill>
                  <a:srgbClr val="66889A"/>
                </a:solidFill>
                <a:latin typeface="#9Slide07 SVNUT Triumph Press"/>
              </a:rPr>
              <a:t>3.1 Tác giả Bồ Tùng Linh và tác phẩm Liêu Trai chí dị</a:t>
            </a:r>
          </a:p>
          <a:p>
            <a:pPr algn="l">
              <a:lnSpc>
                <a:spcPts val="6860"/>
              </a:lnSpc>
            </a:pPr>
            <a:endParaRPr lang="en-US" sz="4900">
              <a:solidFill>
                <a:srgbClr val="66889A"/>
              </a:solidFill>
              <a:latin typeface="#9Slide07 SVNUT Triumph Press"/>
            </a:endParaRPr>
          </a:p>
        </p:txBody>
      </p:sp>
      <p:sp>
        <p:nvSpPr>
          <p:cNvPr id="7" name="TextBox 7"/>
          <p:cNvSpPr txBox="1"/>
          <p:nvPr/>
        </p:nvSpPr>
        <p:spPr>
          <a:xfrm>
            <a:off x="872836" y="2163454"/>
            <a:ext cx="17010641" cy="847090"/>
          </a:xfrm>
          <a:prstGeom prst="rect">
            <a:avLst/>
          </a:prstGeom>
        </p:spPr>
        <p:txBody>
          <a:bodyPr lIns="0" tIns="0" rIns="0" bIns="0" rtlCol="0" anchor="t">
            <a:spAutoFit/>
          </a:bodyPr>
          <a:lstStyle/>
          <a:p>
            <a:pPr algn="l">
              <a:lnSpc>
                <a:spcPts val="6860"/>
              </a:lnSpc>
            </a:pPr>
            <a:r>
              <a:rPr lang="en-US" sz="4900">
                <a:solidFill>
                  <a:srgbClr val="24516B"/>
                </a:solidFill>
                <a:latin typeface="Roboto Condensed Bold"/>
              </a:rPr>
              <a:t>* Tác phẩm </a:t>
            </a:r>
            <a:r>
              <a:rPr lang="en-US" sz="4900">
                <a:solidFill>
                  <a:srgbClr val="24516B"/>
                </a:solidFill>
                <a:latin typeface="Roboto Condensed Bold Italics"/>
              </a:rPr>
              <a:t>Liêu Trai chí dị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752600" y="593090"/>
            <a:ext cx="16234787" cy="4866717"/>
          </a:xfrm>
          <a:prstGeom prst="rect">
            <a:avLst/>
          </a:prstGeom>
        </p:spPr>
        <p:txBody>
          <a:bodyPr wrap="square" lIns="0" tIns="0" rIns="0" bIns="0" rtlCol="0" anchor="t">
            <a:spAutoFit/>
          </a:bodyPr>
          <a:lstStyle/>
          <a:p>
            <a:pPr algn="just">
              <a:lnSpc>
                <a:spcPts val="6440"/>
              </a:lnSpc>
            </a:pPr>
            <a:r>
              <a:rPr lang="en-US" sz="4600" dirty="0">
                <a:solidFill>
                  <a:srgbClr val="24516B"/>
                </a:solidFill>
                <a:latin typeface="Roboto Condensed Italics"/>
                <a:ea typeface="Roboto Condensed Italics"/>
              </a:rPr>
              <a:t>Trong 2 </a:t>
            </a:r>
            <a:r>
              <a:rPr lang="en-US" sz="4600" dirty="0" err="1">
                <a:solidFill>
                  <a:srgbClr val="24516B"/>
                </a:solidFill>
                <a:latin typeface="Roboto Condensed Italics"/>
                <a:ea typeface="Roboto Condensed Italics"/>
              </a:rPr>
              <a:t>từ</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Liêu</a:t>
            </a:r>
            <a:r>
              <a:rPr lang="en-US" sz="4600" dirty="0">
                <a:solidFill>
                  <a:srgbClr val="24516B"/>
                </a:solidFill>
                <a:latin typeface="Roboto Condensed Italics"/>
                <a:ea typeface="Roboto Condensed Italics"/>
              </a:rPr>
              <a:t> Trai (</a:t>
            </a:r>
            <a:r>
              <a:rPr lang="en-US" sz="4600" dirty="0" err="1">
                <a:solidFill>
                  <a:srgbClr val="24516B"/>
                </a:solidFill>
                <a:latin typeface="Roboto Condensed Italics"/>
                <a:ea typeface="Roboto Condensed Italics"/>
              </a:rPr>
              <a:t>聊齋</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thì</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từ</a:t>
            </a:r>
            <a:r>
              <a:rPr lang="en-US" sz="4600" dirty="0">
                <a:solidFill>
                  <a:srgbClr val="24516B"/>
                </a:solidFill>
                <a:latin typeface="Roboto Condensed Italics"/>
                <a:ea typeface="Roboto Condensed Italics"/>
              </a:rPr>
              <a:t> “Trai” </a:t>
            </a:r>
            <a:r>
              <a:rPr lang="en-US" sz="4600" dirty="0" err="1">
                <a:solidFill>
                  <a:srgbClr val="24516B"/>
                </a:solidFill>
                <a:latin typeface="Roboto Condensed Italics"/>
                <a:ea typeface="Roboto Condensed Italics"/>
              </a:rPr>
              <a:t>là</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chính</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từ</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còn</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từ</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Liêu</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chỉ</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là</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bổ</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túc</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từ</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Từ</a:t>
            </a:r>
            <a:r>
              <a:rPr lang="en-US" sz="4600" dirty="0">
                <a:solidFill>
                  <a:srgbClr val="24516B"/>
                </a:solidFill>
                <a:latin typeface="Roboto Condensed Italics"/>
                <a:ea typeface="Roboto Condensed Italics"/>
              </a:rPr>
              <a:t> "Trai - 齋" </a:t>
            </a:r>
            <a:r>
              <a:rPr lang="en-US" sz="4600" dirty="0" err="1">
                <a:solidFill>
                  <a:srgbClr val="24516B"/>
                </a:solidFill>
                <a:latin typeface="Roboto Condensed Italics"/>
                <a:ea typeface="Roboto Condensed Italics"/>
              </a:rPr>
              <a:t>có</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rất</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nhiều</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nghĩa</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nhưng</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nghĩa</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phòng</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học</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là</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được</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nhiều</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người</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đồng</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tình</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nhất</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Từ</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Liêu</a:t>
            </a:r>
            <a:r>
              <a:rPr lang="en-US" sz="4600" dirty="0">
                <a:solidFill>
                  <a:srgbClr val="24516B"/>
                </a:solidFill>
                <a:latin typeface="Roboto Condensed Italics"/>
                <a:ea typeface="Roboto Condensed Italics"/>
              </a:rPr>
              <a:t> - 聊" </a:t>
            </a:r>
            <a:r>
              <a:rPr lang="en-US" sz="4600" dirty="0" err="1">
                <a:solidFill>
                  <a:srgbClr val="24516B"/>
                </a:solidFill>
                <a:latin typeface="Roboto Condensed Italics"/>
                <a:ea typeface="Roboto Condensed Italics"/>
              </a:rPr>
              <a:t>có</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nghĩa</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là</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sơ</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sài</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tạm</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bợ</a:t>
            </a:r>
            <a:r>
              <a:rPr lang="en-US" sz="4600" dirty="0">
                <a:solidFill>
                  <a:srgbClr val="24516B"/>
                </a:solidFill>
                <a:latin typeface="Roboto Condensed Italics"/>
                <a:ea typeface="Roboto Condensed Italics"/>
              </a:rPr>
              <a:t>". </a:t>
            </a:r>
            <a:r>
              <a:rPr lang="en-US" sz="4600" dirty="0" err="1">
                <a:solidFill>
                  <a:srgbClr val="A33D28"/>
                </a:solidFill>
                <a:latin typeface="Roboto Condensed Bold Italics"/>
              </a:rPr>
              <a:t>Vậy</a:t>
            </a:r>
            <a:r>
              <a:rPr lang="en-US" sz="4600" dirty="0">
                <a:solidFill>
                  <a:srgbClr val="A33D28"/>
                </a:solidFill>
                <a:latin typeface="Roboto Condensed Bold Italics"/>
              </a:rPr>
              <a:t> </a:t>
            </a:r>
            <a:r>
              <a:rPr lang="en-US" sz="4600" dirty="0" err="1">
                <a:solidFill>
                  <a:srgbClr val="A33D28"/>
                </a:solidFill>
                <a:latin typeface="Roboto Condensed Bold Italics"/>
              </a:rPr>
              <a:t>Liêu</a:t>
            </a:r>
            <a:r>
              <a:rPr lang="en-US" sz="4600" dirty="0">
                <a:solidFill>
                  <a:srgbClr val="A33D28"/>
                </a:solidFill>
                <a:latin typeface="Roboto Condensed Bold Italics"/>
              </a:rPr>
              <a:t> Trai </a:t>
            </a:r>
            <a:r>
              <a:rPr lang="en-US" sz="4600" dirty="0" err="1">
                <a:solidFill>
                  <a:srgbClr val="A33D28"/>
                </a:solidFill>
                <a:latin typeface="Roboto Condensed Bold Italics"/>
              </a:rPr>
              <a:t>có</a:t>
            </a:r>
            <a:r>
              <a:rPr lang="en-US" sz="4600" dirty="0">
                <a:solidFill>
                  <a:srgbClr val="A33D28"/>
                </a:solidFill>
                <a:latin typeface="Roboto Condensed Bold Italics"/>
              </a:rPr>
              <a:t> </a:t>
            </a:r>
            <a:r>
              <a:rPr lang="en-US" sz="4600" dirty="0" err="1">
                <a:solidFill>
                  <a:srgbClr val="A33D28"/>
                </a:solidFill>
                <a:latin typeface="Roboto Condensed Bold Italics"/>
              </a:rPr>
              <a:t>nghĩa</a:t>
            </a:r>
            <a:r>
              <a:rPr lang="en-US" sz="4600" dirty="0">
                <a:solidFill>
                  <a:srgbClr val="A33D28"/>
                </a:solidFill>
                <a:latin typeface="Roboto Condensed Bold Italics"/>
              </a:rPr>
              <a:t> </a:t>
            </a:r>
            <a:r>
              <a:rPr lang="en-US" sz="4600" dirty="0" err="1">
                <a:solidFill>
                  <a:srgbClr val="A33D28"/>
                </a:solidFill>
                <a:latin typeface="Roboto Condensed Bold Italics"/>
              </a:rPr>
              <a:t>là</a:t>
            </a:r>
            <a:r>
              <a:rPr lang="en-US" sz="4600" dirty="0">
                <a:solidFill>
                  <a:srgbClr val="A33D28"/>
                </a:solidFill>
                <a:latin typeface="Roboto Condensed Bold Italics"/>
              </a:rPr>
              <a:t> </a:t>
            </a:r>
            <a:r>
              <a:rPr lang="en-US" sz="4600" dirty="0" err="1">
                <a:solidFill>
                  <a:srgbClr val="A33D28"/>
                </a:solidFill>
                <a:latin typeface="Roboto Condensed Bold Italics"/>
              </a:rPr>
              <a:t>phòng</a:t>
            </a:r>
            <a:r>
              <a:rPr lang="en-US" sz="4600" dirty="0">
                <a:solidFill>
                  <a:srgbClr val="A33D28"/>
                </a:solidFill>
                <a:latin typeface="Roboto Condensed Bold Italics"/>
              </a:rPr>
              <a:t> </a:t>
            </a:r>
            <a:r>
              <a:rPr lang="en-US" sz="4600" dirty="0" err="1">
                <a:solidFill>
                  <a:srgbClr val="A33D28"/>
                </a:solidFill>
                <a:latin typeface="Roboto Condensed Bold Italics"/>
              </a:rPr>
              <a:t>học</a:t>
            </a:r>
            <a:r>
              <a:rPr lang="en-US" sz="4600" dirty="0">
                <a:solidFill>
                  <a:srgbClr val="A33D28"/>
                </a:solidFill>
                <a:latin typeface="Roboto Condensed Bold Italics"/>
              </a:rPr>
              <a:t> (</a:t>
            </a:r>
            <a:r>
              <a:rPr lang="en-US" sz="4600" dirty="0" err="1">
                <a:solidFill>
                  <a:srgbClr val="A33D28"/>
                </a:solidFill>
                <a:latin typeface="Roboto Condensed Bold Italics"/>
              </a:rPr>
              <a:t>cũng</a:t>
            </a:r>
            <a:r>
              <a:rPr lang="en-US" sz="4600" dirty="0">
                <a:solidFill>
                  <a:srgbClr val="A33D28"/>
                </a:solidFill>
                <a:latin typeface="Roboto Condensed Bold Italics"/>
              </a:rPr>
              <a:t> </a:t>
            </a:r>
            <a:r>
              <a:rPr lang="en-US" sz="4600" dirty="0" err="1">
                <a:solidFill>
                  <a:srgbClr val="A33D28"/>
                </a:solidFill>
                <a:latin typeface="Roboto Condensed Bold Italics"/>
              </a:rPr>
              <a:t>có</a:t>
            </a:r>
            <a:r>
              <a:rPr lang="en-US" sz="4600" dirty="0">
                <a:solidFill>
                  <a:srgbClr val="A33D28"/>
                </a:solidFill>
                <a:latin typeface="Roboto Condensed Bold Italics"/>
              </a:rPr>
              <a:t> </a:t>
            </a:r>
            <a:r>
              <a:rPr lang="en-US" sz="4600" dirty="0" err="1">
                <a:solidFill>
                  <a:srgbClr val="A33D28"/>
                </a:solidFill>
                <a:latin typeface="Roboto Condensed Bold Italics"/>
              </a:rPr>
              <a:t>thể</a:t>
            </a:r>
            <a:r>
              <a:rPr lang="en-US" sz="4600" dirty="0">
                <a:solidFill>
                  <a:srgbClr val="A33D28"/>
                </a:solidFill>
                <a:latin typeface="Roboto Condensed Bold Italics"/>
              </a:rPr>
              <a:t> </a:t>
            </a:r>
            <a:r>
              <a:rPr lang="en-US" sz="4600" dirty="0" err="1">
                <a:solidFill>
                  <a:srgbClr val="A33D28"/>
                </a:solidFill>
                <a:latin typeface="Roboto Condensed Bold Italics"/>
              </a:rPr>
              <a:t>là</a:t>
            </a:r>
            <a:r>
              <a:rPr lang="en-US" sz="4600" dirty="0">
                <a:solidFill>
                  <a:srgbClr val="A33D28"/>
                </a:solidFill>
                <a:latin typeface="Roboto Condensed Bold Italics"/>
              </a:rPr>
              <a:t> </a:t>
            </a:r>
            <a:r>
              <a:rPr lang="en-US" sz="4600" dirty="0" err="1">
                <a:solidFill>
                  <a:srgbClr val="A33D28"/>
                </a:solidFill>
                <a:latin typeface="Roboto Condensed Bold Italics"/>
              </a:rPr>
              <a:t>phòng</a:t>
            </a:r>
            <a:r>
              <a:rPr lang="en-US" sz="4600" dirty="0">
                <a:solidFill>
                  <a:srgbClr val="A33D28"/>
                </a:solidFill>
                <a:latin typeface="Roboto Condensed Bold Italics"/>
              </a:rPr>
              <a:t> </a:t>
            </a:r>
            <a:r>
              <a:rPr lang="en-US" sz="4600" dirty="0" err="1">
                <a:solidFill>
                  <a:srgbClr val="A33D28"/>
                </a:solidFill>
                <a:latin typeface="Roboto Condensed Bold Italics"/>
              </a:rPr>
              <a:t>đọc</a:t>
            </a:r>
            <a:r>
              <a:rPr lang="en-US" sz="4600" dirty="0">
                <a:solidFill>
                  <a:srgbClr val="A33D28"/>
                </a:solidFill>
                <a:latin typeface="Roboto Condensed Bold Italics"/>
              </a:rPr>
              <a:t> </a:t>
            </a:r>
            <a:r>
              <a:rPr lang="en-US" sz="4600" dirty="0" err="1">
                <a:solidFill>
                  <a:srgbClr val="A33D28"/>
                </a:solidFill>
                <a:latin typeface="Roboto Condensed Bold Italics"/>
              </a:rPr>
              <a:t>sách</a:t>
            </a:r>
            <a:r>
              <a:rPr lang="en-US" sz="4600" dirty="0">
                <a:solidFill>
                  <a:srgbClr val="A33D28"/>
                </a:solidFill>
                <a:latin typeface="Roboto Condensed Bold Italics"/>
              </a:rPr>
              <a:t> </a:t>
            </a:r>
            <a:r>
              <a:rPr lang="en-US" sz="4600" dirty="0" err="1">
                <a:solidFill>
                  <a:srgbClr val="A33D28"/>
                </a:solidFill>
                <a:latin typeface="Roboto Condensed Bold Italics"/>
              </a:rPr>
              <a:t>ngày</a:t>
            </a:r>
            <a:r>
              <a:rPr lang="en-US" sz="4600" dirty="0">
                <a:solidFill>
                  <a:srgbClr val="A33D28"/>
                </a:solidFill>
                <a:latin typeface="Roboto Condensed Bold Italics"/>
              </a:rPr>
              <a:t> </a:t>
            </a:r>
            <a:r>
              <a:rPr lang="en-US" sz="4600" dirty="0" err="1">
                <a:solidFill>
                  <a:srgbClr val="A33D28"/>
                </a:solidFill>
                <a:latin typeface="Roboto Condensed Bold Italics"/>
              </a:rPr>
              <a:t>xưa</a:t>
            </a:r>
            <a:r>
              <a:rPr lang="en-US" sz="4600" dirty="0">
                <a:solidFill>
                  <a:srgbClr val="A33D28"/>
                </a:solidFill>
                <a:latin typeface="Roboto Condensed Bold Italics"/>
              </a:rPr>
              <a:t>) </a:t>
            </a:r>
            <a:r>
              <a:rPr lang="en-US" sz="4600" dirty="0" err="1">
                <a:solidFill>
                  <a:srgbClr val="A33D28"/>
                </a:solidFill>
                <a:latin typeface="Roboto Condensed Bold Italics"/>
              </a:rPr>
              <a:t>sơ</a:t>
            </a:r>
            <a:r>
              <a:rPr lang="en-US" sz="4600" dirty="0">
                <a:solidFill>
                  <a:srgbClr val="A33D28"/>
                </a:solidFill>
                <a:latin typeface="Roboto Condensed Bold Italics"/>
              </a:rPr>
              <a:t> </a:t>
            </a:r>
            <a:r>
              <a:rPr lang="en-US" sz="4600" dirty="0" err="1">
                <a:solidFill>
                  <a:srgbClr val="A33D28"/>
                </a:solidFill>
                <a:latin typeface="Roboto Condensed Bold Italics"/>
              </a:rPr>
              <a:t>sài</a:t>
            </a:r>
            <a:r>
              <a:rPr lang="en-US" sz="4600" dirty="0">
                <a:solidFill>
                  <a:srgbClr val="A33D28"/>
                </a:solidFill>
                <a:latin typeface="Roboto Condensed Bold Italics"/>
              </a:rPr>
              <a:t> </a:t>
            </a:r>
            <a:r>
              <a:rPr lang="en-US" sz="4600" dirty="0" err="1">
                <a:solidFill>
                  <a:srgbClr val="A33D28"/>
                </a:solidFill>
                <a:latin typeface="Roboto Condensed Bold Italics"/>
              </a:rPr>
              <a:t>tạm</a:t>
            </a:r>
            <a:r>
              <a:rPr lang="en-US" sz="4600" dirty="0">
                <a:solidFill>
                  <a:srgbClr val="A33D28"/>
                </a:solidFill>
                <a:latin typeface="Roboto Condensed Bold Italics"/>
              </a:rPr>
              <a:t> </a:t>
            </a:r>
            <a:r>
              <a:rPr lang="en-US" sz="4600" dirty="0" err="1">
                <a:solidFill>
                  <a:srgbClr val="A33D28"/>
                </a:solidFill>
                <a:latin typeface="Roboto Condensed Bold Italics"/>
              </a:rPr>
              <a:t>bợ</a:t>
            </a:r>
            <a:r>
              <a:rPr lang="en-US" sz="4600" dirty="0">
                <a:solidFill>
                  <a:srgbClr val="A33D28"/>
                </a:solidFill>
                <a:latin typeface="Roboto Condensed Bold Italics"/>
              </a:rPr>
              <a:t>.</a:t>
            </a:r>
            <a:r>
              <a:rPr lang="en-US" sz="4600" dirty="0">
                <a:solidFill>
                  <a:srgbClr val="24516B"/>
                </a:solidFill>
                <a:latin typeface="Roboto Condensed Italics"/>
              </a:rPr>
              <a:t> </a:t>
            </a:r>
          </a:p>
          <a:p>
            <a:pPr algn="just">
              <a:lnSpc>
                <a:spcPts val="6440"/>
              </a:lnSpc>
            </a:pPr>
            <a:endParaRPr lang="en-US" sz="4600" dirty="0">
              <a:solidFill>
                <a:srgbClr val="24516B"/>
              </a:solidFill>
              <a:latin typeface="Roboto Condensed Itali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819400" y="1047026"/>
            <a:ext cx="15167987" cy="4866717"/>
          </a:xfrm>
          <a:prstGeom prst="rect">
            <a:avLst/>
          </a:prstGeom>
        </p:spPr>
        <p:txBody>
          <a:bodyPr wrap="square" lIns="0" tIns="0" rIns="0" bIns="0" rtlCol="0" anchor="t">
            <a:spAutoFit/>
          </a:bodyPr>
          <a:lstStyle/>
          <a:p>
            <a:pPr algn="just">
              <a:lnSpc>
                <a:spcPts val="6440"/>
              </a:lnSpc>
            </a:pPr>
            <a:r>
              <a:rPr lang="en-US" sz="4600" dirty="0" err="1">
                <a:solidFill>
                  <a:srgbClr val="24516B"/>
                </a:solidFill>
                <a:latin typeface="Roboto Condensed Italics"/>
                <a:ea typeface="Roboto Condensed Italics"/>
              </a:rPr>
              <a:t>Có</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giai</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thoại</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kể</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rằng</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Liêu</a:t>
            </a:r>
            <a:r>
              <a:rPr lang="en-US" sz="4600" dirty="0">
                <a:solidFill>
                  <a:srgbClr val="24516B"/>
                </a:solidFill>
                <a:latin typeface="Roboto Condensed Italics"/>
                <a:ea typeface="Roboto Condensed Italics"/>
              </a:rPr>
              <a:t> Trai </a:t>
            </a:r>
            <a:r>
              <a:rPr lang="en-US" sz="4600" dirty="0" err="1">
                <a:solidFill>
                  <a:srgbClr val="24516B"/>
                </a:solidFill>
                <a:latin typeface="Roboto Condensed Italics"/>
                <a:ea typeface="Roboto Condensed Italics"/>
              </a:rPr>
              <a:t>chí</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dị</a:t>
            </a:r>
            <a:r>
              <a:rPr lang="en-US" sz="4600" dirty="0">
                <a:solidFill>
                  <a:srgbClr val="24516B"/>
                </a:solidFill>
                <a:latin typeface="Roboto Condensed Italics"/>
                <a:ea typeface="Roboto Condensed Italics"/>
              </a:rPr>
              <a:t> ban </a:t>
            </a:r>
            <a:r>
              <a:rPr lang="en-US" sz="4600" dirty="0" err="1">
                <a:solidFill>
                  <a:srgbClr val="24516B"/>
                </a:solidFill>
                <a:latin typeface="Roboto Condensed Italics"/>
                <a:ea typeface="Roboto Condensed Italics"/>
              </a:rPr>
              <a:t>đầu</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có</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tên</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là</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Quỷ</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Hồ</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Truyện</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鬼狐傳</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nhưng</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trong</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lúc</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Bồ</a:t>
            </a:r>
            <a:r>
              <a:rPr lang="en-US" sz="4600" dirty="0">
                <a:solidFill>
                  <a:srgbClr val="24516B"/>
                </a:solidFill>
                <a:latin typeface="Roboto Condensed Italics"/>
                <a:ea typeface="Roboto Condensed Italics"/>
              </a:rPr>
              <a:t> Tùng Linh </a:t>
            </a:r>
            <a:r>
              <a:rPr lang="en-US" sz="4600" dirty="0" err="1">
                <a:solidFill>
                  <a:srgbClr val="24516B"/>
                </a:solidFill>
                <a:latin typeface="Roboto Condensed Italics"/>
                <a:ea typeface="Roboto Condensed Italics"/>
              </a:rPr>
              <a:t>đi</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thi</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hương</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quỷ</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hồ</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cứ</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quanh</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quẩn</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ngoài</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lều</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khiến</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ông</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sợ</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hãi</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nên</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đổi</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tên</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thành</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Liêu</a:t>
            </a:r>
            <a:r>
              <a:rPr lang="en-US" sz="4600" dirty="0">
                <a:solidFill>
                  <a:srgbClr val="24516B"/>
                </a:solidFill>
                <a:latin typeface="Roboto Condensed Italics"/>
                <a:ea typeface="Roboto Condensed Italics"/>
              </a:rPr>
              <a:t> Trai Chí </a:t>
            </a:r>
            <a:r>
              <a:rPr lang="en-US" sz="4600" dirty="0" err="1">
                <a:solidFill>
                  <a:srgbClr val="24516B"/>
                </a:solidFill>
                <a:latin typeface="Roboto Condensed Italics"/>
                <a:ea typeface="Roboto Condensed Italics"/>
              </a:rPr>
              <a:t>Dị</a:t>
            </a:r>
            <a:r>
              <a:rPr lang="en-US" sz="4600" dirty="0">
                <a:solidFill>
                  <a:srgbClr val="24516B"/>
                </a:solidFill>
                <a:latin typeface="Roboto Condensed Italics"/>
                <a:ea typeface="Roboto Condensed Italics"/>
              </a:rPr>
              <a:t>. Tuy </a:t>
            </a:r>
            <a:r>
              <a:rPr lang="en-US" sz="4600" dirty="0" err="1">
                <a:solidFill>
                  <a:srgbClr val="24516B"/>
                </a:solidFill>
                <a:latin typeface="Roboto Condensed Italics"/>
                <a:ea typeface="Roboto Condensed Italics"/>
              </a:rPr>
              <a:t>nhiên</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đây</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chỉ</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là</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lời</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đồn</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không</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có</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căn</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cứ</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để</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xác</a:t>
            </a:r>
            <a:r>
              <a:rPr lang="en-US" sz="4600" dirty="0">
                <a:solidFill>
                  <a:srgbClr val="24516B"/>
                </a:solidFill>
                <a:latin typeface="Roboto Condensed Italics"/>
                <a:ea typeface="Roboto Condensed Italics"/>
              </a:rPr>
              <a:t> </a:t>
            </a:r>
            <a:r>
              <a:rPr lang="en-US" sz="4600" dirty="0" err="1">
                <a:solidFill>
                  <a:srgbClr val="24516B"/>
                </a:solidFill>
                <a:latin typeface="Roboto Condensed Italics"/>
                <a:ea typeface="Roboto Condensed Italics"/>
              </a:rPr>
              <a:t>minh</a:t>
            </a:r>
            <a:r>
              <a:rPr lang="en-US" sz="4600" dirty="0">
                <a:solidFill>
                  <a:srgbClr val="24516B"/>
                </a:solidFill>
                <a:latin typeface="Roboto Condensed Italics"/>
                <a:ea typeface="Roboto Condensed Italics"/>
              </a:rPr>
              <a:t>.</a:t>
            </a:r>
          </a:p>
          <a:p>
            <a:pPr algn="just">
              <a:lnSpc>
                <a:spcPts val="6440"/>
              </a:lnSpc>
            </a:pPr>
            <a:endParaRPr lang="en-US" sz="4600" dirty="0">
              <a:solidFill>
                <a:srgbClr val="24516B"/>
              </a:solidFill>
              <a:latin typeface="Roboto Condensed Italics"/>
              <a:ea typeface="Roboto Condensed Itali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600201" y="983962"/>
            <a:ext cx="16283278" cy="4257576"/>
          </a:xfrm>
          <a:prstGeom prst="rect">
            <a:avLst/>
          </a:prstGeom>
        </p:spPr>
        <p:txBody>
          <a:bodyPr wrap="square" lIns="0" tIns="0" rIns="0" bIns="0" rtlCol="0" anchor="t">
            <a:spAutoFit/>
          </a:bodyPr>
          <a:lstStyle/>
          <a:p>
            <a:pPr algn="just">
              <a:lnSpc>
                <a:spcPts val="5600"/>
              </a:lnSpc>
            </a:pPr>
            <a:r>
              <a:rPr lang="en-US" sz="4000" dirty="0" err="1">
                <a:solidFill>
                  <a:srgbClr val="24516B"/>
                </a:solidFill>
                <a:latin typeface="Roboto Condensed Italics"/>
              </a:rPr>
              <a:t>Từ</a:t>
            </a:r>
            <a:r>
              <a:rPr lang="en-US" sz="4000" dirty="0">
                <a:solidFill>
                  <a:srgbClr val="24516B"/>
                </a:solidFill>
                <a:latin typeface="Roboto Condensed Italics"/>
              </a:rPr>
              <a:t> </a:t>
            </a:r>
            <a:r>
              <a:rPr lang="en-US" sz="4000" dirty="0" err="1">
                <a:solidFill>
                  <a:srgbClr val="24516B"/>
                </a:solidFill>
                <a:latin typeface="Roboto Condensed Italics"/>
              </a:rPr>
              <a:t>năm</a:t>
            </a:r>
            <a:r>
              <a:rPr lang="en-US" sz="4000" dirty="0">
                <a:solidFill>
                  <a:srgbClr val="24516B"/>
                </a:solidFill>
                <a:latin typeface="Roboto Condensed Italics"/>
              </a:rPr>
              <a:t> Canh </a:t>
            </a:r>
            <a:r>
              <a:rPr lang="en-US" sz="4000" dirty="0" err="1">
                <a:solidFill>
                  <a:srgbClr val="24516B"/>
                </a:solidFill>
                <a:latin typeface="Roboto Condensed Italics"/>
              </a:rPr>
              <a:t>Tý</a:t>
            </a:r>
            <a:r>
              <a:rPr lang="en-US" sz="4000" dirty="0">
                <a:solidFill>
                  <a:srgbClr val="24516B"/>
                </a:solidFill>
                <a:latin typeface="Roboto Condensed Italics"/>
              </a:rPr>
              <a:t> 1660, </a:t>
            </a:r>
            <a:r>
              <a:rPr lang="en-US" sz="4000" dirty="0" err="1">
                <a:solidFill>
                  <a:srgbClr val="24516B"/>
                </a:solidFill>
                <a:latin typeface="Roboto Condensed Italics"/>
              </a:rPr>
              <a:t>năm</a:t>
            </a:r>
            <a:r>
              <a:rPr lang="en-US" sz="4000" dirty="0">
                <a:solidFill>
                  <a:srgbClr val="24516B"/>
                </a:solidFill>
                <a:latin typeface="Roboto Condensed Italics"/>
              </a:rPr>
              <a:t> </a:t>
            </a:r>
            <a:r>
              <a:rPr lang="en-US" sz="4000" dirty="0" err="1">
                <a:solidFill>
                  <a:srgbClr val="24516B"/>
                </a:solidFill>
                <a:latin typeface="Roboto Condensed Italics"/>
              </a:rPr>
              <a:t>Bồ</a:t>
            </a:r>
            <a:r>
              <a:rPr lang="en-US" sz="4000" dirty="0">
                <a:solidFill>
                  <a:srgbClr val="24516B"/>
                </a:solidFill>
                <a:latin typeface="Roboto Condensed Italics"/>
              </a:rPr>
              <a:t> Tùng Linh 20 </a:t>
            </a:r>
            <a:r>
              <a:rPr lang="en-US" sz="4000" dirty="0" err="1">
                <a:solidFill>
                  <a:srgbClr val="24516B"/>
                </a:solidFill>
                <a:latin typeface="Roboto Condensed Italics"/>
              </a:rPr>
              <a:t>tuổi</a:t>
            </a:r>
            <a:r>
              <a:rPr lang="en-US" sz="4000" dirty="0">
                <a:solidFill>
                  <a:srgbClr val="24516B"/>
                </a:solidFill>
                <a:latin typeface="Roboto Condensed Italics"/>
              </a:rPr>
              <a:t>, </a:t>
            </a:r>
            <a:r>
              <a:rPr lang="en-US" sz="4000" dirty="0" err="1">
                <a:solidFill>
                  <a:srgbClr val="24516B"/>
                </a:solidFill>
                <a:latin typeface="Roboto Condensed Italics"/>
              </a:rPr>
              <a:t>ông</a:t>
            </a:r>
            <a:r>
              <a:rPr lang="en-US" sz="4000" dirty="0">
                <a:solidFill>
                  <a:srgbClr val="24516B"/>
                </a:solidFill>
                <a:latin typeface="Roboto Condensed Italics"/>
              </a:rPr>
              <a:t> </a:t>
            </a:r>
            <a:r>
              <a:rPr lang="en-US" sz="4000" dirty="0" err="1">
                <a:solidFill>
                  <a:srgbClr val="24516B"/>
                </a:solidFill>
                <a:latin typeface="Roboto Condensed Italics"/>
              </a:rPr>
              <a:t>đã</a:t>
            </a:r>
            <a:r>
              <a:rPr lang="en-US" sz="4000" dirty="0">
                <a:solidFill>
                  <a:srgbClr val="24516B"/>
                </a:solidFill>
                <a:latin typeface="Roboto Condensed Italics"/>
              </a:rPr>
              <a:t> </a:t>
            </a:r>
            <a:r>
              <a:rPr lang="en-US" sz="4000" dirty="0" err="1">
                <a:solidFill>
                  <a:srgbClr val="24516B"/>
                </a:solidFill>
                <a:latin typeface="Roboto Condensed Italics"/>
              </a:rPr>
              <a:t>bắt</a:t>
            </a:r>
            <a:r>
              <a:rPr lang="en-US" sz="4000" dirty="0">
                <a:solidFill>
                  <a:srgbClr val="24516B"/>
                </a:solidFill>
                <a:latin typeface="Roboto Condensed Italics"/>
              </a:rPr>
              <a:t> </a:t>
            </a:r>
            <a:r>
              <a:rPr lang="en-US" sz="4000" dirty="0" err="1">
                <a:solidFill>
                  <a:srgbClr val="24516B"/>
                </a:solidFill>
                <a:latin typeface="Roboto Condensed Italics"/>
              </a:rPr>
              <a:t>đầu</a:t>
            </a:r>
            <a:r>
              <a:rPr lang="en-US" sz="4000" dirty="0">
                <a:solidFill>
                  <a:srgbClr val="24516B"/>
                </a:solidFill>
                <a:latin typeface="Roboto Condensed Italics"/>
              </a:rPr>
              <a:t> </a:t>
            </a:r>
            <a:r>
              <a:rPr lang="en-US" sz="4000" dirty="0" err="1">
                <a:solidFill>
                  <a:srgbClr val="24516B"/>
                </a:solidFill>
                <a:latin typeface="Roboto Condensed Italics"/>
              </a:rPr>
              <a:t>viết</a:t>
            </a:r>
            <a:r>
              <a:rPr lang="en-US" sz="4000" dirty="0">
                <a:solidFill>
                  <a:srgbClr val="24516B"/>
                </a:solidFill>
                <a:latin typeface="Roboto Condensed Italics"/>
              </a:rPr>
              <a:t> “</a:t>
            </a:r>
            <a:r>
              <a:rPr lang="en-US" sz="4000" dirty="0" err="1">
                <a:solidFill>
                  <a:srgbClr val="24516B"/>
                </a:solidFill>
                <a:latin typeface="Roboto Condensed Italics"/>
              </a:rPr>
              <a:t>Liêu</a:t>
            </a:r>
            <a:r>
              <a:rPr lang="en-US" sz="4000" dirty="0">
                <a:solidFill>
                  <a:srgbClr val="24516B"/>
                </a:solidFill>
                <a:latin typeface="Roboto Condensed Italics"/>
              </a:rPr>
              <a:t> Trai Chí </a:t>
            </a:r>
            <a:r>
              <a:rPr lang="en-US" sz="4000" dirty="0" err="1">
                <a:solidFill>
                  <a:srgbClr val="24516B"/>
                </a:solidFill>
                <a:latin typeface="Roboto Condensed Italics"/>
              </a:rPr>
              <a:t>Dị</a:t>
            </a:r>
            <a:r>
              <a:rPr lang="en-US" sz="4000" dirty="0">
                <a:solidFill>
                  <a:srgbClr val="24516B"/>
                </a:solidFill>
                <a:latin typeface="Roboto Condensed Italics"/>
              </a:rPr>
              <a:t>”, 20 </a:t>
            </a:r>
            <a:r>
              <a:rPr lang="en-US" sz="4000" dirty="0" err="1">
                <a:solidFill>
                  <a:srgbClr val="24516B"/>
                </a:solidFill>
                <a:latin typeface="Roboto Condensed Italics"/>
              </a:rPr>
              <a:t>năm</a:t>
            </a:r>
            <a:r>
              <a:rPr lang="en-US" sz="4000" dirty="0">
                <a:solidFill>
                  <a:srgbClr val="24516B"/>
                </a:solidFill>
                <a:latin typeface="Roboto Condensed Italics"/>
              </a:rPr>
              <a:t> </a:t>
            </a:r>
            <a:r>
              <a:rPr lang="en-US" sz="4000" dirty="0" err="1">
                <a:solidFill>
                  <a:srgbClr val="24516B"/>
                </a:solidFill>
                <a:latin typeface="Roboto Condensed Italics"/>
              </a:rPr>
              <a:t>sau</a:t>
            </a:r>
            <a:r>
              <a:rPr lang="en-US" sz="4000" dirty="0">
                <a:solidFill>
                  <a:srgbClr val="24516B"/>
                </a:solidFill>
                <a:latin typeface="Roboto Condensed Italics"/>
              </a:rPr>
              <a:t>, </a:t>
            </a:r>
            <a:r>
              <a:rPr lang="en-US" sz="4000" dirty="0" err="1">
                <a:solidFill>
                  <a:srgbClr val="24516B"/>
                </a:solidFill>
                <a:latin typeface="Roboto Condensed Italics"/>
              </a:rPr>
              <a:t>vào</a:t>
            </a:r>
            <a:r>
              <a:rPr lang="en-US" sz="4000" dirty="0">
                <a:solidFill>
                  <a:srgbClr val="24516B"/>
                </a:solidFill>
                <a:latin typeface="Roboto Condensed Italics"/>
              </a:rPr>
              <a:t> </a:t>
            </a:r>
            <a:r>
              <a:rPr lang="en-US" sz="4000" dirty="0" err="1">
                <a:solidFill>
                  <a:srgbClr val="24516B"/>
                </a:solidFill>
                <a:latin typeface="Roboto Condensed Italics"/>
              </a:rPr>
              <a:t>năm</a:t>
            </a:r>
            <a:r>
              <a:rPr lang="en-US" sz="4000" dirty="0">
                <a:solidFill>
                  <a:srgbClr val="24516B"/>
                </a:solidFill>
                <a:latin typeface="Roboto Condensed Italics"/>
              </a:rPr>
              <a:t> Canh Thân 1680, </a:t>
            </a:r>
            <a:r>
              <a:rPr lang="en-US" sz="4000" dirty="0" err="1">
                <a:solidFill>
                  <a:srgbClr val="24516B"/>
                </a:solidFill>
                <a:latin typeface="Roboto Condensed Italics"/>
              </a:rPr>
              <a:t>Bồ</a:t>
            </a:r>
            <a:r>
              <a:rPr lang="en-US" sz="4000" dirty="0">
                <a:solidFill>
                  <a:srgbClr val="24516B"/>
                </a:solidFill>
                <a:latin typeface="Roboto Condensed Italics"/>
              </a:rPr>
              <a:t> Tùng Linh </a:t>
            </a:r>
            <a:r>
              <a:rPr lang="en-US" sz="4000" dirty="0" err="1">
                <a:solidFill>
                  <a:srgbClr val="24516B"/>
                </a:solidFill>
                <a:latin typeface="Roboto Condensed Italics"/>
              </a:rPr>
              <a:t>đã</a:t>
            </a:r>
            <a:r>
              <a:rPr lang="en-US" sz="4000" dirty="0">
                <a:solidFill>
                  <a:srgbClr val="24516B"/>
                </a:solidFill>
                <a:latin typeface="Roboto Condensed Italics"/>
              </a:rPr>
              <a:t> </a:t>
            </a:r>
            <a:r>
              <a:rPr lang="en-US" sz="4000" dirty="0" err="1">
                <a:solidFill>
                  <a:srgbClr val="24516B"/>
                </a:solidFill>
                <a:latin typeface="Roboto Condensed Italics"/>
              </a:rPr>
              <a:t>hoàn</a:t>
            </a:r>
            <a:r>
              <a:rPr lang="en-US" sz="4000" dirty="0">
                <a:solidFill>
                  <a:srgbClr val="24516B"/>
                </a:solidFill>
                <a:latin typeface="Roboto Condensed Italics"/>
              </a:rPr>
              <a:t> </a:t>
            </a:r>
            <a:r>
              <a:rPr lang="en-US" sz="4000" dirty="0" err="1">
                <a:solidFill>
                  <a:srgbClr val="24516B"/>
                </a:solidFill>
                <a:latin typeface="Roboto Condensed Italics"/>
              </a:rPr>
              <a:t>thành</a:t>
            </a:r>
            <a:r>
              <a:rPr lang="en-US" sz="4000" dirty="0">
                <a:solidFill>
                  <a:srgbClr val="24516B"/>
                </a:solidFill>
                <a:latin typeface="Roboto Condensed Italics"/>
              </a:rPr>
              <a:t>, </a:t>
            </a:r>
            <a:r>
              <a:rPr lang="en-US" sz="4000" dirty="0" err="1">
                <a:solidFill>
                  <a:srgbClr val="24516B"/>
                </a:solidFill>
                <a:latin typeface="Roboto Condensed Italics"/>
              </a:rPr>
              <a:t>nhưng</a:t>
            </a:r>
            <a:r>
              <a:rPr lang="en-US" sz="4000" dirty="0">
                <a:solidFill>
                  <a:srgbClr val="24516B"/>
                </a:solidFill>
                <a:latin typeface="Roboto Condensed Italics"/>
              </a:rPr>
              <a:t> </a:t>
            </a:r>
            <a:r>
              <a:rPr lang="en-US" sz="4000" dirty="0" err="1">
                <a:solidFill>
                  <a:srgbClr val="24516B"/>
                </a:solidFill>
                <a:latin typeface="Roboto Condensed Italics"/>
              </a:rPr>
              <a:t>cũng</a:t>
            </a:r>
            <a:r>
              <a:rPr lang="en-US" sz="4000" dirty="0">
                <a:solidFill>
                  <a:srgbClr val="24516B"/>
                </a:solidFill>
                <a:latin typeface="Roboto Condensed Italics"/>
              </a:rPr>
              <a:t> </a:t>
            </a:r>
            <a:r>
              <a:rPr lang="en-US" sz="4000" dirty="0" err="1">
                <a:solidFill>
                  <a:srgbClr val="24516B"/>
                </a:solidFill>
                <a:latin typeface="Roboto Condensed Italics"/>
              </a:rPr>
              <a:t>phải</a:t>
            </a:r>
            <a:r>
              <a:rPr lang="en-US" sz="4000" dirty="0">
                <a:solidFill>
                  <a:srgbClr val="24516B"/>
                </a:solidFill>
                <a:latin typeface="Roboto Condensed Italics"/>
              </a:rPr>
              <a:t> </a:t>
            </a:r>
            <a:r>
              <a:rPr lang="en-US" sz="4000" dirty="0" err="1">
                <a:solidFill>
                  <a:srgbClr val="24516B"/>
                </a:solidFill>
                <a:latin typeface="Roboto Condensed Italics"/>
              </a:rPr>
              <a:t>mất</a:t>
            </a:r>
            <a:r>
              <a:rPr lang="en-US" sz="4000" dirty="0">
                <a:solidFill>
                  <a:srgbClr val="24516B"/>
                </a:solidFill>
                <a:latin typeface="Roboto Condensed Italics"/>
              </a:rPr>
              <a:t> </a:t>
            </a:r>
            <a:r>
              <a:rPr lang="en-US" sz="4000" dirty="0" err="1">
                <a:solidFill>
                  <a:srgbClr val="24516B"/>
                </a:solidFill>
                <a:latin typeface="Roboto Condensed Italics"/>
              </a:rPr>
              <a:t>thêm</a:t>
            </a:r>
            <a:r>
              <a:rPr lang="en-US" sz="4000" dirty="0">
                <a:solidFill>
                  <a:srgbClr val="24516B"/>
                </a:solidFill>
                <a:latin typeface="Roboto Condensed Italics"/>
              </a:rPr>
              <a:t> </a:t>
            </a:r>
            <a:r>
              <a:rPr lang="en-US" sz="4000" dirty="0" err="1">
                <a:solidFill>
                  <a:srgbClr val="24516B"/>
                </a:solidFill>
                <a:latin typeface="Roboto Condensed Italics"/>
              </a:rPr>
              <a:t>thời</a:t>
            </a:r>
            <a:r>
              <a:rPr lang="en-US" sz="4000" dirty="0">
                <a:solidFill>
                  <a:srgbClr val="24516B"/>
                </a:solidFill>
                <a:latin typeface="Roboto Condensed Italics"/>
              </a:rPr>
              <a:t> </a:t>
            </a:r>
            <a:r>
              <a:rPr lang="en-US" sz="4000" dirty="0" err="1">
                <a:solidFill>
                  <a:srgbClr val="24516B"/>
                </a:solidFill>
                <a:latin typeface="Roboto Condensed Italics"/>
              </a:rPr>
              <a:t>gian</a:t>
            </a:r>
            <a:r>
              <a:rPr lang="en-US" sz="4000" dirty="0">
                <a:solidFill>
                  <a:srgbClr val="24516B"/>
                </a:solidFill>
                <a:latin typeface="Roboto Condensed Italics"/>
              </a:rPr>
              <a:t> 10 </a:t>
            </a:r>
            <a:r>
              <a:rPr lang="en-US" sz="4000" dirty="0" err="1">
                <a:solidFill>
                  <a:srgbClr val="24516B"/>
                </a:solidFill>
                <a:latin typeface="Roboto Condensed Italics"/>
              </a:rPr>
              <a:t>năm</a:t>
            </a:r>
            <a:r>
              <a:rPr lang="en-US" sz="4000" dirty="0">
                <a:solidFill>
                  <a:srgbClr val="24516B"/>
                </a:solidFill>
                <a:latin typeface="Roboto Condensed Italics"/>
              </a:rPr>
              <a:t> </a:t>
            </a:r>
            <a:r>
              <a:rPr lang="en-US" sz="4000" dirty="0" err="1">
                <a:solidFill>
                  <a:srgbClr val="24516B"/>
                </a:solidFill>
                <a:latin typeface="Roboto Condensed Italics"/>
              </a:rPr>
              <a:t>nữa</a:t>
            </a:r>
            <a:r>
              <a:rPr lang="en-US" sz="4000" dirty="0">
                <a:solidFill>
                  <a:srgbClr val="24516B"/>
                </a:solidFill>
                <a:latin typeface="Roboto Condensed Italics"/>
              </a:rPr>
              <a:t>, </a:t>
            </a:r>
            <a:r>
              <a:rPr lang="en-US" sz="4000" dirty="0" err="1">
                <a:solidFill>
                  <a:srgbClr val="24516B"/>
                </a:solidFill>
                <a:latin typeface="Roboto Condensed Italics"/>
              </a:rPr>
              <a:t>vào</a:t>
            </a:r>
            <a:r>
              <a:rPr lang="en-US" sz="4000" dirty="0">
                <a:solidFill>
                  <a:srgbClr val="24516B"/>
                </a:solidFill>
                <a:latin typeface="Roboto Condensed Italics"/>
              </a:rPr>
              <a:t> </a:t>
            </a:r>
            <a:r>
              <a:rPr lang="en-US" sz="4000" dirty="0" err="1">
                <a:solidFill>
                  <a:srgbClr val="24516B"/>
                </a:solidFill>
                <a:latin typeface="Roboto Condensed Italics"/>
              </a:rPr>
              <a:t>năm</a:t>
            </a:r>
            <a:r>
              <a:rPr lang="en-US" sz="4000" dirty="0">
                <a:solidFill>
                  <a:srgbClr val="24516B"/>
                </a:solidFill>
                <a:latin typeface="Roboto Condensed Italics"/>
              </a:rPr>
              <a:t> Canh Ngọ 1690, </a:t>
            </a:r>
            <a:r>
              <a:rPr lang="en-US" sz="4000" dirty="0" err="1">
                <a:solidFill>
                  <a:srgbClr val="24516B"/>
                </a:solidFill>
                <a:latin typeface="Roboto Condensed Italics"/>
              </a:rPr>
              <a:t>Bồ</a:t>
            </a:r>
            <a:r>
              <a:rPr lang="en-US" sz="4000" dirty="0">
                <a:solidFill>
                  <a:srgbClr val="24516B"/>
                </a:solidFill>
                <a:latin typeface="Roboto Condensed Italics"/>
              </a:rPr>
              <a:t> Tùng Linh </a:t>
            </a:r>
            <a:r>
              <a:rPr lang="en-US" sz="4000" dirty="0" err="1">
                <a:solidFill>
                  <a:srgbClr val="24516B"/>
                </a:solidFill>
                <a:latin typeface="Roboto Condensed Italics"/>
              </a:rPr>
              <a:t>mới</a:t>
            </a:r>
            <a:r>
              <a:rPr lang="en-US" sz="4000" dirty="0">
                <a:solidFill>
                  <a:srgbClr val="24516B"/>
                </a:solidFill>
                <a:latin typeface="Roboto Condensed Italics"/>
              </a:rPr>
              <a:t> </a:t>
            </a:r>
            <a:r>
              <a:rPr lang="en-US" sz="4000" dirty="0" err="1">
                <a:solidFill>
                  <a:srgbClr val="24516B"/>
                </a:solidFill>
                <a:latin typeface="Roboto Condensed Italics"/>
              </a:rPr>
              <a:t>viết</a:t>
            </a:r>
            <a:r>
              <a:rPr lang="en-US" sz="4000" dirty="0">
                <a:solidFill>
                  <a:srgbClr val="24516B"/>
                </a:solidFill>
                <a:latin typeface="Roboto Condensed Italics"/>
              </a:rPr>
              <a:t> </a:t>
            </a:r>
            <a:r>
              <a:rPr lang="en-US" sz="4000" dirty="0" err="1">
                <a:solidFill>
                  <a:srgbClr val="24516B"/>
                </a:solidFill>
                <a:latin typeface="Roboto Condensed Italics"/>
              </a:rPr>
              <a:t>hoàn</a:t>
            </a:r>
            <a:r>
              <a:rPr lang="en-US" sz="4000" dirty="0">
                <a:solidFill>
                  <a:srgbClr val="24516B"/>
                </a:solidFill>
                <a:latin typeface="Roboto Condensed Italics"/>
              </a:rPr>
              <a:t> </a:t>
            </a:r>
            <a:r>
              <a:rPr lang="en-US" sz="4000" dirty="0" err="1">
                <a:solidFill>
                  <a:srgbClr val="24516B"/>
                </a:solidFill>
                <a:latin typeface="Roboto Condensed Italics"/>
              </a:rPr>
              <a:t>chỉnh</a:t>
            </a:r>
            <a:r>
              <a:rPr lang="en-US" sz="4000" dirty="0">
                <a:solidFill>
                  <a:srgbClr val="24516B"/>
                </a:solidFill>
                <a:latin typeface="Roboto Condensed Italics"/>
              </a:rPr>
              <a:t> </a:t>
            </a:r>
            <a:r>
              <a:rPr lang="en-US" sz="4000" dirty="0" err="1">
                <a:solidFill>
                  <a:srgbClr val="24516B"/>
                </a:solidFill>
                <a:latin typeface="Roboto Condensed Italics"/>
              </a:rPr>
              <a:t>Liêu</a:t>
            </a:r>
            <a:r>
              <a:rPr lang="en-US" sz="4000" dirty="0">
                <a:solidFill>
                  <a:srgbClr val="24516B"/>
                </a:solidFill>
                <a:latin typeface="Roboto Condensed Italics"/>
              </a:rPr>
              <a:t> Trai Chí </a:t>
            </a:r>
            <a:r>
              <a:rPr lang="en-US" sz="4000" dirty="0" err="1">
                <a:solidFill>
                  <a:srgbClr val="24516B"/>
                </a:solidFill>
                <a:latin typeface="Roboto Condensed Italics"/>
              </a:rPr>
              <a:t>Dị</a:t>
            </a:r>
            <a:r>
              <a:rPr lang="en-US" sz="4000" dirty="0">
                <a:solidFill>
                  <a:srgbClr val="24516B"/>
                </a:solidFill>
                <a:latin typeface="Roboto Condensed Italics"/>
              </a:rPr>
              <a:t>. Như </a:t>
            </a:r>
            <a:r>
              <a:rPr lang="en-US" sz="4000" dirty="0" err="1">
                <a:solidFill>
                  <a:srgbClr val="24516B"/>
                </a:solidFill>
                <a:latin typeface="Roboto Condensed Italics"/>
              </a:rPr>
              <a:t>vậy</a:t>
            </a:r>
            <a:r>
              <a:rPr lang="en-US" sz="4000" dirty="0">
                <a:solidFill>
                  <a:srgbClr val="24516B"/>
                </a:solidFill>
                <a:latin typeface="Roboto Condensed Italics"/>
              </a:rPr>
              <a:t>, </a:t>
            </a:r>
            <a:r>
              <a:rPr lang="en-US" sz="4000" dirty="0" err="1">
                <a:solidFill>
                  <a:srgbClr val="24516B"/>
                </a:solidFill>
                <a:latin typeface="Roboto Condensed Italics"/>
              </a:rPr>
              <a:t>Bồ</a:t>
            </a:r>
            <a:r>
              <a:rPr lang="en-US" sz="4000" dirty="0">
                <a:solidFill>
                  <a:srgbClr val="24516B"/>
                </a:solidFill>
                <a:latin typeface="Roboto Condensed Italics"/>
              </a:rPr>
              <a:t> Tùng Linh </a:t>
            </a:r>
            <a:r>
              <a:rPr lang="en-US" sz="4000" dirty="0" err="1">
                <a:solidFill>
                  <a:srgbClr val="24516B"/>
                </a:solidFill>
                <a:latin typeface="Roboto Condensed Italics"/>
              </a:rPr>
              <a:t>viết</a:t>
            </a:r>
            <a:r>
              <a:rPr lang="en-US" sz="4000" dirty="0">
                <a:solidFill>
                  <a:srgbClr val="24516B"/>
                </a:solidFill>
                <a:latin typeface="Roboto Condensed Italics"/>
              </a:rPr>
              <a:t> </a:t>
            </a:r>
            <a:r>
              <a:rPr lang="en-US" sz="4000" dirty="0" err="1">
                <a:solidFill>
                  <a:srgbClr val="24516B"/>
                </a:solidFill>
                <a:latin typeface="Roboto Condensed Italics"/>
              </a:rPr>
              <a:t>và</a:t>
            </a:r>
            <a:r>
              <a:rPr lang="en-US" sz="4000" dirty="0">
                <a:solidFill>
                  <a:srgbClr val="24516B"/>
                </a:solidFill>
                <a:latin typeface="Roboto Condensed Italics"/>
              </a:rPr>
              <a:t> </a:t>
            </a:r>
            <a:r>
              <a:rPr lang="en-US" sz="4000" dirty="0" err="1">
                <a:solidFill>
                  <a:srgbClr val="24516B"/>
                </a:solidFill>
                <a:latin typeface="Roboto Condensed Italics"/>
              </a:rPr>
              <a:t>chỉnh</a:t>
            </a:r>
            <a:r>
              <a:rPr lang="en-US" sz="4000" dirty="0">
                <a:solidFill>
                  <a:srgbClr val="24516B"/>
                </a:solidFill>
                <a:latin typeface="Roboto Condensed Italics"/>
              </a:rPr>
              <a:t> </a:t>
            </a:r>
            <a:r>
              <a:rPr lang="en-US" sz="4000" dirty="0" err="1">
                <a:solidFill>
                  <a:srgbClr val="24516B"/>
                </a:solidFill>
                <a:latin typeface="Roboto Condensed Italics"/>
              </a:rPr>
              <a:t>sửa</a:t>
            </a:r>
            <a:r>
              <a:rPr lang="en-US" sz="4000" dirty="0">
                <a:solidFill>
                  <a:srgbClr val="24516B"/>
                </a:solidFill>
                <a:latin typeface="Roboto Condensed Italics"/>
              </a:rPr>
              <a:t> </a:t>
            </a:r>
            <a:r>
              <a:rPr lang="en-US" sz="4000" dirty="0" err="1">
                <a:solidFill>
                  <a:srgbClr val="24516B"/>
                </a:solidFill>
                <a:latin typeface="Roboto Condensed Italics"/>
              </a:rPr>
              <a:t>để</a:t>
            </a:r>
            <a:r>
              <a:rPr lang="en-US" sz="4000" dirty="0">
                <a:solidFill>
                  <a:srgbClr val="24516B"/>
                </a:solidFill>
                <a:latin typeface="Roboto Condensed Italics"/>
              </a:rPr>
              <a:t> </a:t>
            </a:r>
            <a:r>
              <a:rPr lang="en-US" sz="4000" dirty="0" err="1">
                <a:solidFill>
                  <a:srgbClr val="24516B"/>
                </a:solidFill>
                <a:latin typeface="Roboto Condensed Italics"/>
              </a:rPr>
              <a:t>hoàn</a:t>
            </a:r>
            <a:r>
              <a:rPr lang="en-US" sz="4000" dirty="0">
                <a:solidFill>
                  <a:srgbClr val="24516B"/>
                </a:solidFill>
                <a:latin typeface="Roboto Condensed Italics"/>
              </a:rPr>
              <a:t> </a:t>
            </a:r>
            <a:r>
              <a:rPr lang="en-US" sz="4000" dirty="0" err="1">
                <a:solidFill>
                  <a:srgbClr val="24516B"/>
                </a:solidFill>
                <a:latin typeface="Roboto Condensed Italics"/>
              </a:rPr>
              <a:t>chỉnh</a:t>
            </a:r>
            <a:r>
              <a:rPr lang="en-US" sz="4000" dirty="0">
                <a:solidFill>
                  <a:srgbClr val="24516B"/>
                </a:solidFill>
                <a:latin typeface="Roboto Condensed Italics"/>
              </a:rPr>
              <a:t> “</a:t>
            </a:r>
            <a:r>
              <a:rPr lang="en-US" sz="4000" dirty="0" err="1">
                <a:solidFill>
                  <a:srgbClr val="24516B"/>
                </a:solidFill>
                <a:latin typeface="Roboto Condensed Italics"/>
              </a:rPr>
              <a:t>Liêu</a:t>
            </a:r>
            <a:r>
              <a:rPr lang="en-US" sz="4000" dirty="0">
                <a:solidFill>
                  <a:srgbClr val="24516B"/>
                </a:solidFill>
                <a:latin typeface="Roboto Condensed Italics"/>
              </a:rPr>
              <a:t> Trai Chí </a:t>
            </a:r>
            <a:r>
              <a:rPr lang="en-US" sz="4000" dirty="0" err="1">
                <a:solidFill>
                  <a:srgbClr val="24516B"/>
                </a:solidFill>
                <a:latin typeface="Roboto Condensed Italics"/>
              </a:rPr>
              <a:t>Dị</a:t>
            </a:r>
            <a:r>
              <a:rPr lang="en-US" sz="4000" dirty="0">
                <a:solidFill>
                  <a:srgbClr val="24516B"/>
                </a:solidFill>
                <a:latin typeface="Roboto Condensed Italics"/>
              </a:rPr>
              <a:t>” </a:t>
            </a:r>
            <a:r>
              <a:rPr lang="en-US" sz="4000" dirty="0" err="1">
                <a:solidFill>
                  <a:srgbClr val="24516B"/>
                </a:solidFill>
                <a:latin typeface="Roboto Condensed Italics"/>
              </a:rPr>
              <a:t>trong</a:t>
            </a:r>
            <a:r>
              <a:rPr lang="en-US" sz="4000" dirty="0">
                <a:solidFill>
                  <a:srgbClr val="24516B"/>
                </a:solidFill>
                <a:latin typeface="Roboto Condensed Italics"/>
              </a:rPr>
              <a:t> </a:t>
            </a:r>
            <a:r>
              <a:rPr lang="en-US" sz="4000" dirty="0" err="1">
                <a:solidFill>
                  <a:srgbClr val="24516B"/>
                </a:solidFill>
                <a:latin typeface="Roboto Condensed Italics"/>
              </a:rPr>
              <a:t>tầm</a:t>
            </a:r>
            <a:r>
              <a:rPr lang="en-US" sz="4000" dirty="0">
                <a:solidFill>
                  <a:srgbClr val="24516B"/>
                </a:solidFill>
                <a:latin typeface="Roboto Condensed Italics"/>
              </a:rPr>
              <a:t> 30 </a:t>
            </a:r>
            <a:r>
              <a:rPr lang="en-US" sz="4000" dirty="0" err="1">
                <a:solidFill>
                  <a:srgbClr val="24516B"/>
                </a:solidFill>
                <a:latin typeface="Roboto Condensed Italics"/>
              </a:rPr>
              <a:t>năm</a:t>
            </a:r>
            <a:r>
              <a:rPr lang="en-US" sz="4000" dirty="0">
                <a:solidFill>
                  <a:srgbClr val="24516B"/>
                </a:solidFill>
                <a:latin typeface="Roboto Condensed Italics"/>
              </a:rPr>
              <a:t>.</a:t>
            </a:r>
          </a:p>
          <a:p>
            <a:pPr algn="just">
              <a:lnSpc>
                <a:spcPts val="5600"/>
              </a:lnSpc>
            </a:pPr>
            <a:endParaRPr lang="en-US" sz="4000" dirty="0">
              <a:solidFill>
                <a:srgbClr val="24516B"/>
              </a:solidFill>
              <a:latin typeface="Roboto Condensed Itali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365931" y="3991610"/>
            <a:ext cx="13685550" cy="5266690"/>
          </a:xfrm>
          <a:prstGeom prst="rect">
            <a:avLst/>
          </a:prstGeom>
        </p:spPr>
        <p:txBody>
          <a:bodyPr lIns="0" tIns="0" rIns="0" bIns="0" rtlCol="0" anchor="t">
            <a:spAutoFit/>
          </a:bodyPr>
          <a:lstStyle/>
          <a:p>
            <a:pPr algn="just">
              <a:lnSpc>
                <a:spcPts val="6860"/>
              </a:lnSpc>
            </a:pPr>
            <a:r>
              <a:rPr lang="en-US" sz="4900" dirty="0" err="1">
                <a:latin typeface="#9Slide05 Braxton Regular"/>
              </a:rPr>
              <a:t>Mặc</a:t>
            </a:r>
            <a:r>
              <a:rPr lang="en-US" sz="4900" dirty="0">
                <a:latin typeface="#9Slide05 Braxton Regular"/>
              </a:rPr>
              <a:t> </a:t>
            </a:r>
            <a:r>
              <a:rPr lang="en-US" sz="4900" dirty="0" err="1">
                <a:latin typeface="#9Slide05 Braxton Regular"/>
              </a:rPr>
              <a:t>dù</a:t>
            </a:r>
            <a:r>
              <a:rPr lang="en-US" sz="4900" dirty="0">
                <a:latin typeface="#9Slide05 Braxton Regular"/>
              </a:rPr>
              <a:t> </a:t>
            </a:r>
            <a:r>
              <a:rPr lang="en-US" sz="4900" dirty="0" err="1">
                <a:latin typeface="#9Slide05 Braxton Regular"/>
              </a:rPr>
              <a:t>không</a:t>
            </a:r>
            <a:r>
              <a:rPr lang="en-US" sz="4900" dirty="0">
                <a:latin typeface="#9Slide05 Braxton Regular"/>
              </a:rPr>
              <a:t> </a:t>
            </a:r>
            <a:r>
              <a:rPr lang="en-US" sz="4900" dirty="0" err="1">
                <a:latin typeface="#9Slide05 Braxton Regular"/>
              </a:rPr>
              <a:t>có</a:t>
            </a:r>
            <a:r>
              <a:rPr lang="en-US" sz="4900" dirty="0">
                <a:latin typeface="#9Slide05 Braxton Regular"/>
              </a:rPr>
              <a:t> </a:t>
            </a:r>
            <a:r>
              <a:rPr lang="en-US" sz="4900" dirty="0" err="1">
                <a:latin typeface="#9Slide05 Braxton Regular"/>
              </a:rPr>
              <a:t>tài</a:t>
            </a:r>
            <a:r>
              <a:rPr lang="en-US" sz="4900" dirty="0">
                <a:latin typeface="#9Slide05 Braxton Regular"/>
              </a:rPr>
              <a:t> </a:t>
            </a:r>
            <a:r>
              <a:rPr lang="en-US" sz="4900" dirty="0" err="1">
                <a:latin typeface="#9Slide05 Braxton Regular"/>
              </a:rPr>
              <a:t>như</a:t>
            </a:r>
            <a:r>
              <a:rPr lang="en-US" sz="4900" dirty="0">
                <a:latin typeface="#9Slide05 Braxton Regular"/>
              </a:rPr>
              <a:t> Can Bảo (</a:t>
            </a:r>
            <a:r>
              <a:rPr lang="en-US" sz="4900" dirty="0" err="1">
                <a:latin typeface="#9Slide05 Braxton Regular"/>
              </a:rPr>
              <a:t>tác</a:t>
            </a:r>
            <a:r>
              <a:rPr lang="en-US" sz="4900" dirty="0">
                <a:latin typeface="#9Slide05 Braxton Regular"/>
              </a:rPr>
              <a:t> </a:t>
            </a:r>
            <a:r>
              <a:rPr lang="en-US" sz="4900" dirty="0" err="1">
                <a:latin typeface="#9Slide05 Braxton Regular"/>
              </a:rPr>
              <a:t>giả</a:t>
            </a:r>
            <a:r>
              <a:rPr lang="en-US" sz="4900" dirty="0">
                <a:latin typeface="#9Slide05 Braxton Regular"/>
              </a:rPr>
              <a:t> </a:t>
            </a:r>
            <a:r>
              <a:rPr lang="en-US" sz="4900" dirty="0" err="1">
                <a:latin typeface="#9Slide05 Braxton Regular"/>
              </a:rPr>
              <a:t>bộ</a:t>
            </a:r>
            <a:r>
              <a:rPr lang="en-US" sz="4900" dirty="0">
                <a:latin typeface="#9Slide05 Braxton Regular"/>
              </a:rPr>
              <a:t> “</a:t>
            </a:r>
            <a:r>
              <a:rPr lang="en-US" sz="4900" dirty="0" err="1">
                <a:latin typeface="#9Slide05 Braxton Regular"/>
              </a:rPr>
              <a:t>Sưu</a:t>
            </a:r>
            <a:r>
              <a:rPr lang="en-US" sz="4900" dirty="0">
                <a:latin typeface="#9Slide05 Braxton Regular"/>
              </a:rPr>
              <a:t> </a:t>
            </a:r>
            <a:r>
              <a:rPr lang="en-US" sz="4900" dirty="0" err="1">
                <a:latin typeface="#9Slide05 Braxton Regular"/>
              </a:rPr>
              <a:t>thần</a:t>
            </a:r>
            <a:r>
              <a:rPr lang="en-US" sz="4900" dirty="0">
                <a:latin typeface="#9Slide05 Braxton Regular"/>
              </a:rPr>
              <a:t> </a:t>
            </a:r>
            <a:r>
              <a:rPr lang="en-US" sz="4900" dirty="0" err="1">
                <a:latin typeface="#9Slide05 Braxton Regular"/>
              </a:rPr>
              <a:t>ký</a:t>
            </a:r>
            <a:r>
              <a:rPr lang="en-US" sz="4900" dirty="0">
                <a:latin typeface="#9Slide05 Braxton Regular"/>
              </a:rPr>
              <a:t>”) </a:t>
            </a:r>
            <a:r>
              <a:rPr lang="en-US" sz="4900" dirty="0" err="1">
                <a:latin typeface="#9Slide05 Braxton Regular"/>
              </a:rPr>
              <a:t>nhưng</a:t>
            </a:r>
            <a:r>
              <a:rPr lang="en-US" sz="4900" dirty="0">
                <a:latin typeface="#9Slide05 Braxton Regular"/>
              </a:rPr>
              <a:t> </a:t>
            </a:r>
            <a:r>
              <a:rPr lang="en-US" sz="4900" dirty="0" err="1">
                <a:latin typeface="#9Slide05 Braxton Regular"/>
              </a:rPr>
              <a:t>rất</a:t>
            </a:r>
            <a:r>
              <a:rPr lang="en-US" sz="4900" dirty="0">
                <a:latin typeface="#9Slide05 Braxton Regular"/>
              </a:rPr>
              <a:t> </a:t>
            </a:r>
            <a:r>
              <a:rPr lang="en-US" sz="4900" dirty="0" err="1">
                <a:latin typeface="#9Slide05 Braxton Regular"/>
              </a:rPr>
              <a:t>thích</a:t>
            </a:r>
            <a:r>
              <a:rPr lang="en-US" sz="4900" dirty="0">
                <a:latin typeface="#9Slide05 Braxton Regular"/>
              </a:rPr>
              <a:t> </a:t>
            </a:r>
            <a:r>
              <a:rPr lang="en-US" sz="4900" dirty="0" err="1">
                <a:latin typeface="#9Slide05 Braxton Regular"/>
              </a:rPr>
              <a:t>sưu</a:t>
            </a:r>
            <a:r>
              <a:rPr lang="en-US" sz="4900" dirty="0">
                <a:latin typeface="#9Slide05 Braxton Regular"/>
              </a:rPr>
              <a:t> </a:t>
            </a:r>
            <a:r>
              <a:rPr lang="en-US" sz="4900" dirty="0" err="1">
                <a:latin typeface="#9Slide05 Braxton Regular"/>
              </a:rPr>
              <a:t>tầm</a:t>
            </a:r>
            <a:r>
              <a:rPr lang="en-US" sz="4900" dirty="0">
                <a:latin typeface="#9Slide05 Braxton Regular"/>
              </a:rPr>
              <a:t> </a:t>
            </a:r>
            <a:r>
              <a:rPr lang="en-US" sz="4900" dirty="0" err="1">
                <a:latin typeface="#9Slide05 Braxton Regular"/>
              </a:rPr>
              <a:t>chuyện</a:t>
            </a:r>
            <a:r>
              <a:rPr lang="en-US" sz="4900" dirty="0">
                <a:latin typeface="#9Slide05 Braxton Regular"/>
              </a:rPr>
              <a:t> </a:t>
            </a:r>
            <a:r>
              <a:rPr lang="en-US" sz="4900" dirty="0" err="1">
                <a:latin typeface="#9Slide05 Braxton Regular"/>
              </a:rPr>
              <a:t>thần</a:t>
            </a:r>
            <a:r>
              <a:rPr lang="en-US" sz="4900" dirty="0">
                <a:latin typeface="#9Slide05 Braxton Regular"/>
              </a:rPr>
              <a:t> ma, </a:t>
            </a:r>
            <a:r>
              <a:rPr lang="en-US" sz="4900" dirty="0" err="1">
                <a:latin typeface="#9Slide05 Braxton Regular"/>
              </a:rPr>
              <a:t>tâm</a:t>
            </a:r>
            <a:r>
              <a:rPr lang="en-US" sz="4900" dirty="0">
                <a:latin typeface="#9Slide05 Braxton Regular"/>
              </a:rPr>
              <a:t> </a:t>
            </a:r>
            <a:r>
              <a:rPr lang="en-US" sz="4900" dirty="0" err="1">
                <a:latin typeface="#9Slide05 Braxton Regular"/>
              </a:rPr>
              <a:t>tình</a:t>
            </a:r>
            <a:r>
              <a:rPr lang="en-US" sz="4900" dirty="0">
                <a:latin typeface="#9Slide05 Braxton Regular"/>
              </a:rPr>
              <a:t> </a:t>
            </a:r>
            <a:r>
              <a:rPr lang="en-US" sz="4900" dirty="0" err="1">
                <a:latin typeface="#9Slide05 Braxton Regular"/>
              </a:rPr>
              <a:t>giống</a:t>
            </a:r>
            <a:r>
              <a:rPr lang="en-US" sz="4900" dirty="0">
                <a:latin typeface="#9Slide05 Braxton Regular"/>
              </a:rPr>
              <a:t> </a:t>
            </a:r>
            <a:r>
              <a:rPr lang="en-US" sz="4900" dirty="0" err="1">
                <a:latin typeface="#9Slide05 Braxton Regular"/>
              </a:rPr>
              <a:t>như</a:t>
            </a:r>
            <a:r>
              <a:rPr lang="en-US" sz="4900" dirty="0">
                <a:latin typeface="#9Slide05 Braxton Regular"/>
              </a:rPr>
              <a:t> </a:t>
            </a:r>
            <a:r>
              <a:rPr lang="en-US" sz="4900" dirty="0" err="1">
                <a:latin typeface="#9Slide05 Braxton Regular"/>
              </a:rPr>
              <a:t>người</a:t>
            </a:r>
            <a:r>
              <a:rPr lang="en-US" sz="4900" dirty="0">
                <a:latin typeface="#9Slide05 Braxton Regular"/>
              </a:rPr>
              <a:t> </a:t>
            </a:r>
            <a:r>
              <a:rPr lang="en-US" sz="4900" dirty="0" err="1">
                <a:latin typeface="#9Slide05 Braxton Regular"/>
              </a:rPr>
              <a:t>xưa</a:t>
            </a:r>
            <a:r>
              <a:rPr lang="en-US" sz="4900" dirty="0">
                <a:latin typeface="#9Slide05 Braxton Regular"/>
              </a:rPr>
              <a:t> ở </a:t>
            </a:r>
            <a:r>
              <a:rPr lang="en-US" sz="4900" dirty="0" err="1">
                <a:latin typeface="#9Slide05 Braxton Regular"/>
              </a:rPr>
              <a:t>Hàng</a:t>
            </a:r>
            <a:r>
              <a:rPr lang="en-US" sz="4900" dirty="0">
                <a:latin typeface="#9Slide05 Braxton Regular"/>
              </a:rPr>
              <a:t> Châu (</a:t>
            </a:r>
            <a:r>
              <a:rPr lang="en-US" sz="4900" dirty="0" err="1">
                <a:latin typeface="#9Slide05 Braxton Regular"/>
              </a:rPr>
              <a:t>Tô</a:t>
            </a:r>
            <a:r>
              <a:rPr lang="en-US" sz="4900" dirty="0">
                <a:latin typeface="#9Slide05 Braxton Regular"/>
              </a:rPr>
              <a:t> </a:t>
            </a:r>
            <a:r>
              <a:rPr lang="en-US" sz="4900" dirty="0" err="1">
                <a:latin typeface="#9Slide05 Braxton Regular"/>
              </a:rPr>
              <a:t>Thức</a:t>
            </a:r>
            <a:r>
              <a:rPr lang="en-US" sz="4900" dirty="0">
                <a:latin typeface="#9Slide05 Braxton Regular"/>
              </a:rPr>
              <a:t> </a:t>
            </a:r>
            <a:r>
              <a:rPr lang="en-US" sz="4900" dirty="0" err="1">
                <a:latin typeface="#9Slide05 Braxton Regular"/>
              </a:rPr>
              <a:t>bị</a:t>
            </a:r>
            <a:r>
              <a:rPr lang="en-US" sz="4900" dirty="0">
                <a:latin typeface="#9Slide05 Braxton Regular"/>
              </a:rPr>
              <a:t> </a:t>
            </a:r>
            <a:r>
              <a:rPr lang="en-US" sz="4900" dirty="0" err="1">
                <a:latin typeface="#9Slide05 Braxton Regular"/>
              </a:rPr>
              <a:t>biếm</a:t>
            </a:r>
            <a:r>
              <a:rPr lang="en-US" sz="4900" dirty="0">
                <a:latin typeface="#9Slide05 Braxton Regular"/>
              </a:rPr>
              <a:t> </a:t>
            </a:r>
            <a:r>
              <a:rPr lang="en-US" sz="4900" dirty="0" err="1">
                <a:latin typeface="#9Slide05 Braxton Regular"/>
              </a:rPr>
              <a:t>trích</a:t>
            </a:r>
            <a:r>
              <a:rPr lang="en-US" sz="4900" dirty="0">
                <a:latin typeface="#9Slide05 Braxton Regular"/>
              </a:rPr>
              <a:t> </a:t>
            </a:r>
            <a:r>
              <a:rPr lang="en-US" sz="4900" dirty="0" err="1">
                <a:latin typeface="#9Slide05 Braxton Regular"/>
              </a:rPr>
              <a:t>về</a:t>
            </a:r>
            <a:r>
              <a:rPr lang="en-US" sz="4900" dirty="0">
                <a:latin typeface="#9Slide05 Braxton Regular"/>
              </a:rPr>
              <a:t> </a:t>
            </a:r>
            <a:r>
              <a:rPr lang="en-US" sz="4900" dirty="0" err="1">
                <a:latin typeface="#9Slide05 Braxton Regular"/>
              </a:rPr>
              <a:t>Hàng</a:t>
            </a:r>
            <a:r>
              <a:rPr lang="en-US" sz="4900" dirty="0">
                <a:latin typeface="#9Slide05 Braxton Regular"/>
              </a:rPr>
              <a:t> Châu) </a:t>
            </a:r>
            <a:r>
              <a:rPr lang="en-US" sz="4900" dirty="0" err="1">
                <a:latin typeface="#9Slide05 Braxton Regular"/>
              </a:rPr>
              <a:t>thích</a:t>
            </a:r>
            <a:r>
              <a:rPr lang="en-US" sz="4900" dirty="0">
                <a:latin typeface="#9Slide05 Braxton Regular"/>
              </a:rPr>
              <a:t> </a:t>
            </a:r>
            <a:r>
              <a:rPr lang="en-US" sz="4900" dirty="0" err="1">
                <a:latin typeface="#9Slide05 Braxton Regular"/>
              </a:rPr>
              <a:t>nghe</a:t>
            </a:r>
            <a:r>
              <a:rPr lang="en-US" sz="4900" dirty="0">
                <a:latin typeface="#9Slide05 Braxton Regular"/>
              </a:rPr>
              <a:t> </a:t>
            </a:r>
            <a:r>
              <a:rPr lang="en-US" sz="4900" dirty="0" err="1">
                <a:latin typeface="#9Slide05 Braxton Regular"/>
              </a:rPr>
              <a:t>chuyện</a:t>
            </a:r>
            <a:r>
              <a:rPr lang="en-US" sz="4900" dirty="0">
                <a:latin typeface="#9Slide05 Braxton Regular"/>
              </a:rPr>
              <a:t> </a:t>
            </a:r>
            <a:r>
              <a:rPr lang="en-US" sz="4900" dirty="0" err="1">
                <a:latin typeface="#9Slide05 Braxton Regular"/>
              </a:rPr>
              <a:t>quỷ</a:t>
            </a:r>
            <a:r>
              <a:rPr lang="en-US" sz="4900" dirty="0">
                <a:latin typeface="#9Slide05 Braxton Regular"/>
              </a:rPr>
              <a:t>. Nghe </a:t>
            </a:r>
            <a:r>
              <a:rPr lang="en-US" sz="4900" dirty="0" err="1">
                <a:latin typeface="#9Slide05 Braxton Regular"/>
              </a:rPr>
              <a:t>đến</a:t>
            </a:r>
            <a:r>
              <a:rPr lang="en-US" sz="4900" dirty="0">
                <a:latin typeface="#9Slide05 Braxton Regular"/>
              </a:rPr>
              <a:t> </a:t>
            </a:r>
            <a:r>
              <a:rPr lang="en-US" sz="4900" dirty="0" err="1">
                <a:latin typeface="#9Slide05 Braxton Regular"/>
              </a:rPr>
              <a:t>đâu</a:t>
            </a:r>
            <a:r>
              <a:rPr lang="en-US" sz="4900" dirty="0">
                <a:latin typeface="#9Slide05 Braxton Regular"/>
              </a:rPr>
              <a:t> </a:t>
            </a:r>
            <a:r>
              <a:rPr lang="en-US" sz="4900" dirty="0" err="1">
                <a:latin typeface="#9Slide05 Braxton Regular"/>
              </a:rPr>
              <a:t>là</a:t>
            </a:r>
            <a:r>
              <a:rPr lang="en-US" sz="4900" dirty="0">
                <a:latin typeface="#9Slide05 Braxton Regular"/>
              </a:rPr>
              <a:t> </a:t>
            </a:r>
            <a:r>
              <a:rPr lang="en-US" sz="4900" dirty="0" err="1">
                <a:latin typeface="#9Slide05 Braxton Regular"/>
              </a:rPr>
              <a:t>đặt</a:t>
            </a:r>
            <a:r>
              <a:rPr lang="en-US" sz="4900" dirty="0">
                <a:latin typeface="#9Slide05 Braxton Regular"/>
              </a:rPr>
              <a:t> </a:t>
            </a:r>
            <a:r>
              <a:rPr lang="en-US" sz="4900" dirty="0" err="1">
                <a:latin typeface="#9Slide05 Braxton Regular"/>
              </a:rPr>
              <a:t>bút</a:t>
            </a:r>
            <a:r>
              <a:rPr lang="en-US" sz="4900" dirty="0">
                <a:latin typeface="#9Slide05 Braxton Regular"/>
              </a:rPr>
              <a:t> </a:t>
            </a:r>
            <a:r>
              <a:rPr lang="en-US" sz="4900" dirty="0" err="1">
                <a:latin typeface="#9Slide05 Braxton Regular"/>
              </a:rPr>
              <a:t>ghi</a:t>
            </a:r>
            <a:r>
              <a:rPr lang="en-US" sz="4900" dirty="0">
                <a:latin typeface="#9Slide05 Braxton Regular"/>
              </a:rPr>
              <a:t> </a:t>
            </a:r>
            <a:r>
              <a:rPr lang="en-US" sz="4900" dirty="0" err="1">
                <a:latin typeface="#9Slide05 Braxton Regular"/>
              </a:rPr>
              <a:t>chép</a:t>
            </a:r>
            <a:r>
              <a:rPr lang="en-US" sz="4900" dirty="0">
                <a:latin typeface="#9Slide05 Braxton Regular"/>
              </a:rPr>
              <a:t> </a:t>
            </a:r>
            <a:r>
              <a:rPr lang="en-US" sz="4900" dirty="0" err="1">
                <a:latin typeface="#9Slide05 Braxton Regular"/>
              </a:rPr>
              <a:t>đến</a:t>
            </a:r>
            <a:r>
              <a:rPr lang="en-US" sz="4900" dirty="0">
                <a:latin typeface="#9Slide05 Braxton Regular"/>
              </a:rPr>
              <a:t> </a:t>
            </a:r>
            <a:r>
              <a:rPr lang="en-US" sz="4900" dirty="0" err="1">
                <a:latin typeface="#9Slide05 Braxton Regular"/>
              </a:rPr>
              <a:t>đấy</a:t>
            </a:r>
            <a:r>
              <a:rPr lang="en-US" sz="4900" dirty="0">
                <a:latin typeface="#9Slide05 Braxton Regular"/>
              </a:rPr>
              <a:t>, </a:t>
            </a:r>
            <a:r>
              <a:rPr lang="en-US" sz="4900" dirty="0" err="1">
                <a:latin typeface="#9Slide05 Braxton Regular"/>
              </a:rPr>
              <a:t>lâu</a:t>
            </a:r>
            <a:r>
              <a:rPr lang="en-US" sz="4900" dirty="0">
                <a:latin typeface="#9Slide05 Braxton Regular"/>
              </a:rPr>
              <a:t> </a:t>
            </a:r>
            <a:r>
              <a:rPr lang="en-US" sz="4900" dirty="0" err="1">
                <a:latin typeface="#9Slide05 Braxton Regular"/>
              </a:rPr>
              <a:t>ngày</a:t>
            </a:r>
            <a:r>
              <a:rPr lang="en-US" sz="4900" dirty="0">
                <a:latin typeface="#9Slide05 Braxton Regular"/>
              </a:rPr>
              <a:t> </a:t>
            </a:r>
            <a:r>
              <a:rPr lang="en-US" sz="4900" dirty="0" err="1">
                <a:latin typeface="#9Slide05 Braxton Regular"/>
              </a:rPr>
              <a:t>thành</a:t>
            </a:r>
            <a:r>
              <a:rPr lang="en-US" sz="4900" dirty="0">
                <a:latin typeface="#9Slide05 Braxton Regular"/>
              </a:rPr>
              <a:t> </a:t>
            </a:r>
            <a:r>
              <a:rPr lang="en-US" sz="4900" dirty="0" err="1">
                <a:latin typeface="#9Slide05 Braxton Regular"/>
              </a:rPr>
              <a:t>sách</a:t>
            </a:r>
            <a:r>
              <a:rPr lang="en-US" sz="4900" dirty="0">
                <a:latin typeface="#9Slide05 Braxton Regular"/>
              </a:rPr>
              <a:t>.</a:t>
            </a:r>
          </a:p>
          <a:p>
            <a:pPr algn="just">
              <a:lnSpc>
                <a:spcPts val="6860"/>
              </a:lnSpc>
            </a:pPr>
            <a:endParaRPr lang="en-US" sz="4900" dirty="0">
              <a:latin typeface="#9Slide05 Braxton Regular"/>
            </a:endParaRPr>
          </a:p>
        </p:txBody>
      </p:sp>
      <p:sp>
        <p:nvSpPr>
          <p:cNvPr id="7" name="Freeform 7"/>
          <p:cNvSpPr/>
          <p:nvPr/>
        </p:nvSpPr>
        <p:spPr>
          <a:xfrm>
            <a:off x="2730341" y="3610605"/>
            <a:ext cx="1686817" cy="1532895"/>
          </a:xfrm>
          <a:custGeom>
            <a:avLst/>
            <a:gdLst/>
            <a:ahLst/>
            <a:cxnLst/>
            <a:rect l="l" t="t" r="r" b="b"/>
            <a:pathLst>
              <a:path w="1686817" h="1532895">
                <a:moveTo>
                  <a:pt x="0" y="0"/>
                </a:moveTo>
                <a:lnTo>
                  <a:pt x="1686817" y="0"/>
                </a:lnTo>
                <a:lnTo>
                  <a:pt x="1686817" y="1532895"/>
                </a:lnTo>
                <a:lnTo>
                  <a:pt x="0" y="15328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028700" y="1009011"/>
            <a:ext cx="14828550" cy="2601594"/>
          </a:xfrm>
          <a:prstGeom prst="rect">
            <a:avLst/>
          </a:prstGeom>
        </p:spPr>
        <p:txBody>
          <a:bodyPr lIns="0" tIns="0" rIns="0" bIns="0" rtlCol="0" anchor="t">
            <a:spAutoFit/>
          </a:bodyPr>
          <a:lstStyle/>
          <a:p>
            <a:pPr algn="just">
              <a:lnSpc>
                <a:spcPts val="5180"/>
              </a:lnSpc>
            </a:pPr>
            <a:r>
              <a:rPr lang="en-US" sz="3700" dirty="0">
                <a:latin typeface="Roboto Condensed Bold Italics"/>
              </a:rPr>
              <a:t>“</a:t>
            </a:r>
            <a:r>
              <a:rPr lang="en-US" sz="3700" dirty="0" err="1">
                <a:latin typeface="Roboto Condensed Bold Italics"/>
              </a:rPr>
              <a:t>Liêu</a:t>
            </a:r>
            <a:r>
              <a:rPr lang="en-US" sz="3700" dirty="0">
                <a:latin typeface="Roboto Condensed Bold Italics"/>
              </a:rPr>
              <a:t> Trai </a:t>
            </a:r>
            <a:r>
              <a:rPr lang="en-US" sz="3700" dirty="0" err="1">
                <a:latin typeface="Roboto Condensed Bold Italics"/>
              </a:rPr>
              <a:t>chí</a:t>
            </a:r>
            <a:r>
              <a:rPr lang="en-US" sz="3700" dirty="0">
                <a:latin typeface="Roboto Condensed Bold Italics"/>
              </a:rPr>
              <a:t> </a:t>
            </a:r>
            <a:r>
              <a:rPr lang="en-US" sz="3700" dirty="0" err="1">
                <a:latin typeface="Roboto Condensed Bold Italics"/>
              </a:rPr>
              <a:t>dị</a:t>
            </a:r>
            <a:r>
              <a:rPr lang="en-US" sz="3700" dirty="0">
                <a:latin typeface="Roboto Condensed Bold Italics"/>
              </a:rPr>
              <a:t>” </a:t>
            </a:r>
            <a:r>
              <a:rPr lang="en-US" sz="3700" dirty="0" err="1">
                <a:latin typeface="Roboto Condensed Bold Italics"/>
              </a:rPr>
              <a:t>dù</a:t>
            </a:r>
            <a:r>
              <a:rPr lang="en-US" sz="3700" dirty="0">
                <a:latin typeface="Roboto Condensed Bold Italics"/>
              </a:rPr>
              <a:t> </a:t>
            </a:r>
            <a:r>
              <a:rPr lang="en-US" sz="3700" dirty="0" err="1">
                <a:latin typeface="Roboto Condensed Bold Italics"/>
              </a:rPr>
              <a:t>chưa</a:t>
            </a:r>
            <a:r>
              <a:rPr lang="en-US" sz="3700" dirty="0">
                <a:latin typeface="Roboto Condensed Bold Italics"/>
              </a:rPr>
              <a:t> </a:t>
            </a:r>
            <a:r>
              <a:rPr lang="en-US" sz="3700" dirty="0" err="1">
                <a:latin typeface="Roboto Condensed Bold Italics"/>
              </a:rPr>
              <a:t>được</a:t>
            </a:r>
            <a:r>
              <a:rPr lang="en-US" sz="3700" dirty="0">
                <a:latin typeface="Roboto Condensed Bold Italics"/>
              </a:rPr>
              <a:t> </a:t>
            </a:r>
            <a:r>
              <a:rPr lang="en-US" sz="3700" dirty="0" err="1">
                <a:latin typeface="Roboto Condensed Bold Italics"/>
              </a:rPr>
              <a:t>lưu</a:t>
            </a:r>
            <a:r>
              <a:rPr lang="en-US" sz="3700" dirty="0">
                <a:latin typeface="Roboto Condensed Bold Italics"/>
              </a:rPr>
              <a:t> </a:t>
            </a:r>
            <a:r>
              <a:rPr lang="en-US" sz="3700" dirty="0" err="1">
                <a:latin typeface="Roboto Condensed Bold Italics"/>
              </a:rPr>
              <a:t>hành</a:t>
            </a:r>
            <a:r>
              <a:rPr lang="en-US" sz="3700" dirty="0">
                <a:latin typeface="Roboto Condensed Bold Italics"/>
              </a:rPr>
              <a:t> </a:t>
            </a:r>
            <a:r>
              <a:rPr lang="en-US" sz="3700" dirty="0" err="1">
                <a:latin typeface="Roboto Condensed Bold Italics"/>
              </a:rPr>
              <a:t>công</a:t>
            </a:r>
            <a:r>
              <a:rPr lang="en-US" sz="3700" dirty="0">
                <a:latin typeface="Roboto Condensed Bold Italics"/>
              </a:rPr>
              <a:t> </a:t>
            </a:r>
            <a:r>
              <a:rPr lang="en-US" sz="3700" dirty="0" err="1">
                <a:latin typeface="Roboto Condensed Bold Italics"/>
              </a:rPr>
              <a:t>khai</a:t>
            </a:r>
            <a:r>
              <a:rPr lang="en-US" sz="3700" dirty="0">
                <a:latin typeface="Roboto Condensed Bold Italics"/>
              </a:rPr>
              <a:t> </a:t>
            </a:r>
            <a:r>
              <a:rPr lang="en-US" sz="3700" dirty="0" err="1">
                <a:latin typeface="Roboto Condensed Bold Italics"/>
              </a:rPr>
              <a:t>nhưng</a:t>
            </a:r>
            <a:r>
              <a:rPr lang="en-US" sz="3700" dirty="0">
                <a:latin typeface="Roboto Condensed Bold Italics"/>
              </a:rPr>
              <a:t> </a:t>
            </a:r>
            <a:r>
              <a:rPr lang="en-US" sz="3700" dirty="0" err="1">
                <a:latin typeface="Roboto Condensed Bold Italics"/>
              </a:rPr>
              <a:t>bạn</a:t>
            </a:r>
            <a:r>
              <a:rPr lang="en-US" sz="3700" dirty="0">
                <a:latin typeface="Roboto Condensed Bold Italics"/>
              </a:rPr>
              <a:t> </a:t>
            </a:r>
            <a:r>
              <a:rPr lang="en-US" sz="3700" dirty="0" err="1">
                <a:latin typeface="Roboto Condensed Bold Italics"/>
              </a:rPr>
              <a:t>bè</a:t>
            </a:r>
            <a:r>
              <a:rPr lang="en-US" sz="3700" dirty="0">
                <a:latin typeface="Roboto Condensed Bold Italics"/>
              </a:rPr>
              <a:t> </a:t>
            </a:r>
            <a:r>
              <a:rPr lang="en-US" sz="3700" dirty="0" err="1">
                <a:latin typeface="Roboto Condensed Bold Italics"/>
              </a:rPr>
              <a:t>Bồ</a:t>
            </a:r>
            <a:r>
              <a:rPr lang="en-US" sz="3700" dirty="0">
                <a:latin typeface="Roboto Condensed Bold Italics"/>
              </a:rPr>
              <a:t> Tùng Linh </a:t>
            </a:r>
            <a:r>
              <a:rPr lang="en-US" sz="3700" dirty="0" err="1">
                <a:latin typeface="Roboto Condensed Bold Italics"/>
              </a:rPr>
              <a:t>đã</a:t>
            </a:r>
            <a:r>
              <a:rPr lang="en-US" sz="3700" dirty="0">
                <a:latin typeface="Roboto Condensed Bold Italics"/>
              </a:rPr>
              <a:t> </a:t>
            </a:r>
            <a:r>
              <a:rPr lang="en-US" sz="3700" dirty="0" err="1">
                <a:latin typeface="Roboto Condensed Bold Italics"/>
              </a:rPr>
              <a:t>truyền</a:t>
            </a:r>
            <a:r>
              <a:rPr lang="en-US" sz="3700" dirty="0">
                <a:latin typeface="Roboto Condensed Bold Italics"/>
              </a:rPr>
              <a:t> </a:t>
            </a:r>
            <a:r>
              <a:rPr lang="en-US" sz="3700" dirty="0" err="1">
                <a:latin typeface="Roboto Condensed Bold Italics"/>
              </a:rPr>
              <a:t>tay</a:t>
            </a:r>
            <a:r>
              <a:rPr lang="en-US" sz="3700" dirty="0">
                <a:latin typeface="Roboto Condensed Bold Italics"/>
              </a:rPr>
              <a:t> </a:t>
            </a:r>
            <a:r>
              <a:rPr lang="en-US" sz="3700" dirty="0" err="1">
                <a:latin typeface="Roboto Condensed Bold Italics"/>
              </a:rPr>
              <a:t>nhau</a:t>
            </a:r>
            <a:r>
              <a:rPr lang="en-US" sz="3700" dirty="0">
                <a:latin typeface="Roboto Condensed Bold Italics"/>
              </a:rPr>
              <a:t> </a:t>
            </a:r>
            <a:r>
              <a:rPr lang="en-US" sz="3700" dirty="0" err="1">
                <a:latin typeface="Roboto Condensed Bold Italics"/>
              </a:rPr>
              <a:t>đọc</a:t>
            </a:r>
            <a:r>
              <a:rPr lang="en-US" sz="3700" dirty="0">
                <a:latin typeface="Roboto Condensed Bold Italics"/>
              </a:rPr>
              <a:t>. “</a:t>
            </a:r>
            <a:r>
              <a:rPr lang="en-US" sz="3700" dirty="0" err="1">
                <a:latin typeface="Roboto Condensed Bold Italics"/>
              </a:rPr>
              <a:t>Liêu</a:t>
            </a:r>
            <a:r>
              <a:rPr lang="en-US" sz="3700" dirty="0">
                <a:latin typeface="Roboto Condensed Bold Italics"/>
              </a:rPr>
              <a:t> Trai </a:t>
            </a:r>
            <a:r>
              <a:rPr lang="en-US" sz="3700" dirty="0" err="1">
                <a:latin typeface="Roboto Condensed Bold Italics"/>
              </a:rPr>
              <a:t>chí</a:t>
            </a:r>
            <a:r>
              <a:rPr lang="en-US" sz="3700" dirty="0">
                <a:latin typeface="Roboto Condensed Bold Italics"/>
              </a:rPr>
              <a:t> </a:t>
            </a:r>
            <a:r>
              <a:rPr lang="en-US" sz="3700" dirty="0" err="1">
                <a:latin typeface="Roboto Condensed Bold Italics"/>
              </a:rPr>
              <a:t>dị</a:t>
            </a:r>
            <a:r>
              <a:rPr lang="en-US" sz="3700" dirty="0">
                <a:latin typeface="Roboto Condensed Bold Italics"/>
              </a:rPr>
              <a:t>” </a:t>
            </a:r>
            <a:r>
              <a:rPr lang="en-US" sz="3700" dirty="0" err="1">
                <a:latin typeface="Roboto Condensed Bold Italics"/>
              </a:rPr>
              <a:t>cũng</a:t>
            </a:r>
            <a:r>
              <a:rPr lang="en-US" sz="3700" dirty="0">
                <a:latin typeface="Roboto Condensed Bold Italics"/>
              </a:rPr>
              <a:t> </a:t>
            </a:r>
            <a:r>
              <a:rPr lang="en-US" sz="3700" dirty="0" err="1">
                <a:latin typeface="Roboto Condensed Bold Italics"/>
              </a:rPr>
              <a:t>được</a:t>
            </a:r>
            <a:r>
              <a:rPr lang="en-US" sz="3700" dirty="0">
                <a:latin typeface="Roboto Condensed Bold Italics"/>
              </a:rPr>
              <a:t> </a:t>
            </a:r>
            <a:r>
              <a:rPr lang="en-US" sz="3700" dirty="0" err="1">
                <a:latin typeface="Roboto Condensed Bold Italics"/>
              </a:rPr>
              <a:t>lãnh</a:t>
            </a:r>
            <a:r>
              <a:rPr lang="en-US" sz="3700" dirty="0">
                <a:latin typeface="Roboto Condensed Bold Italics"/>
              </a:rPr>
              <a:t> </a:t>
            </a:r>
            <a:r>
              <a:rPr lang="en-US" sz="3700" dirty="0" err="1">
                <a:latin typeface="Roboto Condensed Bold Italics"/>
              </a:rPr>
              <a:t>tụ</a:t>
            </a:r>
            <a:r>
              <a:rPr lang="en-US" sz="3700" dirty="0">
                <a:latin typeface="Roboto Condensed Bold Italics"/>
              </a:rPr>
              <a:t> </a:t>
            </a:r>
            <a:r>
              <a:rPr lang="en-US" sz="3700" dirty="0" err="1">
                <a:latin typeface="Roboto Condensed Bold Italics"/>
              </a:rPr>
              <a:t>thi</a:t>
            </a:r>
            <a:r>
              <a:rPr lang="en-US" sz="3700" dirty="0">
                <a:latin typeface="Roboto Condensed Bold Italics"/>
              </a:rPr>
              <a:t> </a:t>
            </a:r>
            <a:r>
              <a:rPr lang="en-US" sz="3700" dirty="0" err="1">
                <a:latin typeface="Roboto Condensed Bold Italics"/>
              </a:rPr>
              <a:t>đàn</a:t>
            </a:r>
            <a:r>
              <a:rPr lang="en-US" sz="3700" dirty="0">
                <a:latin typeface="Roboto Condensed Bold Italics"/>
              </a:rPr>
              <a:t> </a:t>
            </a:r>
            <a:r>
              <a:rPr lang="en-US" sz="3700" dirty="0" err="1">
                <a:latin typeface="Roboto Condensed Bold Italics"/>
              </a:rPr>
              <a:t>thời</a:t>
            </a:r>
            <a:r>
              <a:rPr lang="en-US" sz="3700" dirty="0">
                <a:latin typeface="Roboto Condensed Bold Italics"/>
              </a:rPr>
              <a:t> </a:t>
            </a:r>
            <a:r>
              <a:rPr lang="en-US" sz="3700" dirty="0" err="1">
                <a:latin typeface="Roboto Condensed Bold Italics"/>
              </a:rPr>
              <a:t>bấy</a:t>
            </a:r>
            <a:r>
              <a:rPr lang="en-US" sz="3700" dirty="0">
                <a:latin typeface="Roboto Condensed Bold Italics"/>
              </a:rPr>
              <a:t> </a:t>
            </a:r>
            <a:r>
              <a:rPr lang="en-US" sz="3700" dirty="0" err="1">
                <a:latin typeface="Roboto Condensed Bold Italics"/>
              </a:rPr>
              <a:t>giờ</a:t>
            </a:r>
            <a:r>
              <a:rPr lang="en-US" sz="3700" dirty="0">
                <a:latin typeface="Roboto Condensed Bold Italics"/>
              </a:rPr>
              <a:t> </a:t>
            </a:r>
            <a:r>
              <a:rPr lang="en-US" sz="3700" dirty="0" err="1">
                <a:latin typeface="Roboto Condensed Bold Italics"/>
              </a:rPr>
              <a:t>là</a:t>
            </a:r>
            <a:r>
              <a:rPr lang="en-US" sz="3700" dirty="0">
                <a:latin typeface="Roboto Condensed Bold Italics"/>
              </a:rPr>
              <a:t> Vương </a:t>
            </a:r>
            <a:r>
              <a:rPr lang="en-US" sz="3700" dirty="0" err="1">
                <a:latin typeface="Roboto Condensed Bold Italics"/>
              </a:rPr>
              <a:t>Sĩ</a:t>
            </a:r>
            <a:r>
              <a:rPr lang="en-US" sz="3700" dirty="0">
                <a:latin typeface="Roboto Condensed Bold Italics"/>
              </a:rPr>
              <a:t> </a:t>
            </a:r>
            <a:r>
              <a:rPr lang="en-US" sz="3700" dirty="0" err="1">
                <a:latin typeface="Roboto Condensed Bold Italics"/>
              </a:rPr>
              <a:t>Chân</a:t>
            </a:r>
            <a:r>
              <a:rPr lang="en-US" sz="3700" dirty="0">
                <a:latin typeface="Roboto Condensed Bold Italics"/>
              </a:rPr>
              <a:t> </a:t>
            </a:r>
            <a:r>
              <a:rPr lang="en-US" sz="3700" dirty="0" err="1">
                <a:latin typeface="Roboto Condensed Bold Italics"/>
              </a:rPr>
              <a:t>tán</a:t>
            </a:r>
            <a:r>
              <a:rPr lang="en-US" sz="3700" dirty="0">
                <a:latin typeface="Roboto Condensed Bold Italics"/>
              </a:rPr>
              <a:t> </a:t>
            </a:r>
            <a:r>
              <a:rPr lang="en-US" sz="3700" dirty="0" err="1">
                <a:latin typeface="Roboto Condensed Bold Italics"/>
              </a:rPr>
              <a:t>thưởng</a:t>
            </a:r>
            <a:r>
              <a:rPr lang="en-US" sz="3700" dirty="0">
                <a:latin typeface="Roboto Condensed Bold Italics"/>
              </a:rPr>
              <a:t>. Trong </a:t>
            </a:r>
            <a:r>
              <a:rPr lang="en-US" sz="3700" dirty="0" err="1">
                <a:latin typeface="Roboto Condensed Bold Italics"/>
              </a:rPr>
              <a:t>lời</a:t>
            </a:r>
            <a:r>
              <a:rPr lang="en-US" sz="3700" dirty="0">
                <a:latin typeface="Roboto Condensed Bold Italics"/>
              </a:rPr>
              <a:t> </a:t>
            </a:r>
            <a:r>
              <a:rPr lang="en-US" sz="3700" dirty="0" err="1">
                <a:latin typeface="Roboto Condensed Bold Italics"/>
              </a:rPr>
              <a:t>tựa</a:t>
            </a:r>
            <a:r>
              <a:rPr lang="en-US" sz="3700" dirty="0">
                <a:latin typeface="Roboto Condensed Bold Italics"/>
              </a:rPr>
              <a:t> </a:t>
            </a:r>
            <a:r>
              <a:rPr lang="en-US" sz="3700" dirty="0" err="1">
                <a:latin typeface="Roboto Condensed Bold Italics"/>
              </a:rPr>
              <a:t>sách</a:t>
            </a:r>
            <a:r>
              <a:rPr lang="en-US" sz="3700" dirty="0">
                <a:latin typeface="Roboto Condensed Bold Italics"/>
              </a:rPr>
              <a:t>, </a:t>
            </a:r>
            <a:r>
              <a:rPr lang="en-US" sz="3700" dirty="0" err="1">
                <a:latin typeface="Roboto Condensed Bold Italics"/>
              </a:rPr>
              <a:t>Bồ</a:t>
            </a:r>
            <a:r>
              <a:rPr lang="en-US" sz="3700" dirty="0">
                <a:latin typeface="Roboto Condensed Bold Italics"/>
              </a:rPr>
              <a:t> Tùng Linh </a:t>
            </a:r>
            <a:r>
              <a:rPr lang="en-US" sz="3700" dirty="0" err="1">
                <a:latin typeface="Roboto Condensed Bold Italics"/>
              </a:rPr>
              <a:t>viết</a:t>
            </a:r>
            <a:r>
              <a:rPr lang="en-US" sz="3700" dirty="0">
                <a:latin typeface="Roboto Condensed Bold Italics"/>
              </a:rPr>
              <a:t>:</a:t>
            </a:r>
          </a:p>
          <a:p>
            <a:pPr algn="just">
              <a:lnSpc>
                <a:spcPts val="5180"/>
              </a:lnSpc>
            </a:pPr>
            <a:endParaRPr lang="en-US" sz="3700" dirty="0">
              <a:latin typeface="Roboto Condensed Bold Itali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00200" y="2360758"/>
            <a:ext cx="15049371" cy="2103140"/>
          </a:xfrm>
          <a:prstGeom prst="rect">
            <a:avLst/>
          </a:prstGeom>
        </p:spPr>
        <p:txBody>
          <a:bodyPr wrap="square" lIns="0" tIns="0" rIns="0" bIns="0" rtlCol="0" anchor="t">
            <a:spAutoFit/>
          </a:bodyPr>
          <a:lstStyle/>
          <a:p>
            <a:pPr algn="just">
              <a:lnSpc>
                <a:spcPts val="5600"/>
              </a:lnSpc>
            </a:pPr>
            <a:r>
              <a:rPr lang="en-US" sz="4000" dirty="0" err="1">
                <a:solidFill>
                  <a:srgbClr val="24516B"/>
                </a:solidFill>
                <a:latin typeface="Roboto Condensed Italics"/>
              </a:rPr>
              <a:t>Tác</a:t>
            </a:r>
            <a:r>
              <a:rPr lang="en-US" sz="4000" dirty="0">
                <a:solidFill>
                  <a:srgbClr val="24516B"/>
                </a:solidFill>
                <a:latin typeface="Roboto Condensed Italics"/>
              </a:rPr>
              <a:t> </a:t>
            </a:r>
            <a:r>
              <a:rPr lang="en-US" sz="4000" dirty="0" err="1">
                <a:solidFill>
                  <a:srgbClr val="24516B"/>
                </a:solidFill>
                <a:latin typeface="Roboto Condensed Italics"/>
              </a:rPr>
              <a:t>phẩm</a:t>
            </a:r>
            <a:r>
              <a:rPr lang="en-US" sz="4000" dirty="0">
                <a:solidFill>
                  <a:srgbClr val="24516B"/>
                </a:solidFill>
                <a:latin typeface="Roboto Condensed Italics"/>
              </a:rPr>
              <a:t> </a:t>
            </a:r>
            <a:r>
              <a:rPr lang="en-US" sz="4000" dirty="0" err="1">
                <a:solidFill>
                  <a:srgbClr val="24516B"/>
                </a:solidFill>
                <a:latin typeface="Roboto Condensed Italics"/>
              </a:rPr>
              <a:t>gồm</a:t>
            </a:r>
            <a:r>
              <a:rPr lang="en-US" sz="4000" dirty="0">
                <a:solidFill>
                  <a:srgbClr val="24516B"/>
                </a:solidFill>
                <a:latin typeface="Roboto Condensed Italics"/>
              </a:rPr>
              <a:t> </a:t>
            </a:r>
            <a:r>
              <a:rPr lang="en-US" sz="4000" dirty="0" err="1">
                <a:solidFill>
                  <a:srgbClr val="24516B"/>
                </a:solidFill>
                <a:latin typeface="Roboto Condensed Italics"/>
              </a:rPr>
              <a:t>ba</a:t>
            </a:r>
            <a:r>
              <a:rPr lang="en-US" sz="4000" dirty="0">
                <a:solidFill>
                  <a:srgbClr val="24516B"/>
                </a:solidFill>
                <a:latin typeface="Roboto Condensed Italics"/>
              </a:rPr>
              <a:t> </a:t>
            </a:r>
            <a:r>
              <a:rPr lang="en-US" sz="4000" dirty="0" err="1">
                <a:solidFill>
                  <a:srgbClr val="24516B"/>
                </a:solidFill>
                <a:latin typeface="Roboto Condensed Italics"/>
              </a:rPr>
              <a:t>chủ</a:t>
            </a:r>
            <a:r>
              <a:rPr lang="en-US" sz="4000" dirty="0">
                <a:solidFill>
                  <a:srgbClr val="24516B"/>
                </a:solidFill>
                <a:latin typeface="Roboto Condensed Italics"/>
              </a:rPr>
              <a:t> </a:t>
            </a:r>
            <a:r>
              <a:rPr lang="en-US" sz="4000" dirty="0" err="1">
                <a:solidFill>
                  <a:srgbClr val="24516B"/>
                </a:solidFill>
                <a:latin typeface="Roboto Condensed Italics"/>
              </a:rPr>
              <a:t>đề</a:t>
            </a:r>
            <a:r>
              <a:rPr lang="en-US" sz="4000" dirty="0">
                <a:solidFill>
                  <a:srgbClr val="24516B"/>
                </a:solidFill>
                <a:latin typeface="Roboto Condensed Italics"/>
              </a:rPr>
              <a:t> </a:t>
            </a:r>
            <a:r>
              <a:rPr lang="en-US" sz="4000" dirty="0" err="1">
                <a:solidFill>
                  <a:srgbClr val="24516B"/>
                </a:solidFill>
                <a:latin typeface="Roboto Condensed Italics"/>
              </a:rPr>
              <a:t>lớn</a:t>
            </a:r>
            <a:r>
              <a:rPr lang="en-US" sz="4000" dirty="0">
                <a:solidFill>
                  <a:srgbClr val="24516B"/>
                </a:solidFill>
                <a:latin typeface="Roboto Condensed Italics"/>
              </a:rPr>
              <a:t>: </a:t>
            </a:r>
            <a:r>
              <a:rPr lang="en-US" sz="4000" dirty="0" err="1">
                <a:solidFill>
                  <a:srgbClr val="24516B"/>
                </a:solidFill>
                <a:latin typeface="Roboto Condensed Bold Italics"/>
              </a:rPr>
              <a:t>phê</a:t>
            </a:r>
            <a:r>
              <a:rPr lang="en-US" sz="4000" dirty="0">
                <a:solidFill>
                  <a:srgbClr val="24516B"/>
                </a:solidFill>
                <a:latin typeface="Roboto Condensed Bold Italics"/>
              </a:rPr>
              <a:t> </a:t>
            </a:r>
            <a:r>
              <a:rPr lang="en-US" sz="4000" dirty="0" err="1">
                <a:solidFill>
                  <a:srgbClr val="24516B"/>
                </a:solidFill>
                <a:latin typeface="Roboto Condensed Bold Italics"/>
              </a:rPr>
              <a:t>phán</a:t>
            </a:r>
            <a:r>
              <a:rPr lang="en-US" sz="4000" dirty="0">
                <a:solidFill>
                  <a:srgbClr val="24516B"/>
                </a:solidFill>
                <a:latin typeface="Roboto Condensed Bold Italics"/>
              </a:rPr>
              <a:t> </a:t>
            </a:r>
            <a:r>
              <a:rPr lang="en-US" sz="4000" dirty="0" err="1">
                <a:solidFill>
                  <a:srgbClr val="24516B"/>
                </a:solidFill>
                <a:latin typeface="Roboto Condensed Bold Italics"/>
              </a:rPr>
              <a:t>nền</a:t>
            </a:r>
            <a:r>
              <a:rPr lang="en-US" sz="4000" dirty="0">
                <a:solidFill>
                  <a:srgbClr val="24516B"/>
                </a:solidFill>
                <a:latin typeface="Roboto Condensed Bold Italics"/>
              </a:rPr>
              <a:t> </a:t>
            </a:r>
            <a:r>
              <a:rPr lang="en-US" sz="4000" dirty="0" err="1">
                <a:solidFill>
                  <a:srgbClr val="24516B"/>
                </a:solidFill>
                <a:latin typeface="Roboto Condensed Bold Italics"/>
              </a:rPr>
              <a:t>chính</a:t>
            </a:r>
            <a:r>
              <a:rPr lang="en-US" sz="4000" dirty="0">
                <a:solidFill>
                  <a:srgbClr val="24516B"/>
                </a:solidFill>
                <a:latin typeface="Roboto Condensed Bold Italics"/>
              </a:rPr>
              <a:t> </a:t>
            </a:r>
            <a:r>
              <a:rPr lang="en-US" sz="4000" dirty="0" err="1">
                <a:solidFill>
                  <a:srgbClr val="24516B"/>
                </a:solidFill>
                <a:latin typeface="Roboto Condensed Bold Italics"/>
              </a:rPr>
              <a:t>trị</a:t>
            </a:r>
            <a:r>
              <a:rPr lang="en-US" sz="4000" dirty="0">
                <a:solidFill>
                  <a:srgbClr val="24516B"/>
                </a:solidFill>
                <a:latin typeface="Roboto Condensed Bold Italics"/>
              </a:rPr>
              <a:t> </a:t>
            </a:r>
            <a:r>
              <a:rPr lang="en-US" sz="4000" dirty="0" err="1">
                <a:solidFill>
                  <a:srgbClr val="24516B"/>
                </a:solidFill>
                <a:latin typeface="Roboto Condensed Bold Italics"/>
              </a:rPr>
              <a:t>tàn</a:t>
            </a:r>
            <a:r>
              <a:rPr lang="en-US" sz="4000" dirty="0">
                <a:solidFill>
                  <a:srgbClr val="24516B"/>
                </a:solidFill>
                <a:latin typeface="Roboto Condensed Bold Italics"/>
              </a:rPr>
              <a:t> </a:t>
            </a:r>
            <a:r>
              <a:rPr lang="en-US" sz="4000" dirty="0" err="1">
                <a:solidFill>
                  <a:srgbClr val="24516B"/>
                </a:solidFill>
                <a:latin typeface="Roboto Condensed Bold Italics"/>
              </a:rPr>
              <a:t>bạo</a:t>
            </a:r>
            <a:r>
              <a:rPr lang="en-US" sz="4000" dirty="0">
                <a:solidFill>
                  <a:srgbClr val="24516B"/>
                </a:solidFill>
                <a:latin typeface="Roboto Condensed Bold Italics"/>
              </a:rPr>
              <a:t>, </a:t>
            </a:r>
            <a:r>
              <a:rPr lang="en-US" sz="4000" dirty="0" err="1">
                <a:solidFill>
                  <a:srgbClr val="24516B"/>
                </a:solidFill>
                <a:latin typeface="Roboto Condensed Bold Italics"/>
              </a:rPr>
              <a:t>phê</a:t>
            </a:r>
            <a:r>
              <a:rPr lang="en-US" sz="4000" dirty="0">
                <a:solidFill>
                  <a:srgbClr val="24516B"/>
                </a:solidFill>
                <a:latin typeface="Roboto Condensed Bold Italics"/>
              </a:rPr>
              <a:t> </a:t>
            </a:r>
            <a:r>
              <a:rPr lang="en-US" sz="4000" dirty="0" err="1">
                <a:solidFill>
                  <a:srgbClr val="24516B"/>
                </a:solidFill>
                <a:latin typeface="Roboto Condensed Bold Italics"/>
              </a:rPr>
              <a:t>phán</a:t>
            </a:r>
            <a:r>
              <a:rPr lang="en-US" sz="4000" dirty="0">
                <a:solidFill>
                  <a:srgbClr val="24516B"/>
                </a:solidFill>
                <a:latin typeface="Roboto Condensed Bold Italics"/>
              </a:rPr>
              <a:t> </a:t>
            </a:r>
            <a:r>
              <a:rPr lang="en-US" sz="4000" dirty="0" err="1">
                <a:solidFill>
                  <a:srgbClr val="24516B"/>
                </a:solidFill>
                <a:latin typeface="Roboto Condensed Bold Italics"/>
              </a:rPr>
              <a:t>chế</a:t>
            </a:r>
            <a:r>
              <a:rPr lang="en-US" sz="4000" dirty="0">
                <a:solidFill>
                  <a:srgbClr val="24516B"/>
                </a:solidFill>
                <a:latin typeface="Roboto Condensed Bold Italics"/>
              </a:rPr>
              <a:t> </a:t>
            </a:r>
            <a:r>
              <a:rPr lang="en-US" sz="4000" dirty="0" err="1">
                <a:solidFill>
                  <a:srgbClr val="24516B"/>
                </a:solidFill>
                <a:latin typeface="Roboto Condensed Bold Italics"/>
              </a:rPr>
              <a:t>độ</a:t>
            </a:r>
            <a:r>
              <a:rPr lang="en-US" sz="4000" dirty="0">
                <a:solidFill>
                  <a:srgbClr val="24516B"/>
                </a:solidFill>
                <a:latin typeface="Roboto Condensed Bold Italics"/>
              </a:rPr>
              <a:t> khoa </a:t>
            </a:r>
            <a:r>
              <a:rPr lang="en-US" sz="4000" dirty="0" err="1">
                <a:solidFill>
                  <a:srgbClr val="24516B"/>
                </a:solidFill>
                <a:latin typeface="Roboto Condensed Bold Italics"/>
              </a:rPr>
              <a:t>cử</a:t>
            </a:r>
            <a:r>
              <a:rPr lang="en-US" sz="4000" dirty="0">
                <a:solidFill>
                  <a:srgbClr val="24516B"/>
                </a:solidFill>
                <a:latin typeface="Roboto Condensed Bold Italics"/>
              </a:rPr>
              <a:t> </a:t>
            </a:r>
            <a:r>
              <a:rPr lang="en-US" sz="4000" dirty="0" err="1">
                <a:solidFill>
                  <a:srgbClr val="24516B"/>
                </a:solidFill>
                <a:latin typeface="Roboto Condensed Bold Italics"/>
              </a:rPr>
              <a:t>hủ</a:t>
            </a:r>
            <a:r>
              <a:rPr lang="en-US" sz="4000" dirty="0">
                <a:solidFill>
                  <a:srgbClr val="24516B"/>
                </a:solidFill>
                <a:latin typeface="Roboto Condensed Bold Italics"/>
              </a:rPr>
              <a:t> </a:t>
            </a:r>
            <a:r>
              <a:rPr lang="en-US" sz="4000" dirty="0" err="1">
                <a:solidFill>
                  <a:srgbClr val="24516B"/>
                </a:solidFill>
                <a:latin typeface="Roboto Condensed Bold Italics"/>
              </a:rPr>
              <a:t>lậu</a:t>
            </a:r>
            <a:r>
              <a:rPr lang="en-US" sz="4000" dirty="0">
                <a:solidFill>
                  <a:srgbClr val="24516B"/>
                </a:solidFill>
                <a:latin typeface="Roboto Condensed Bold Italics"/>
              </a:rPr>
              <a:t>, </a:t>
            </a:r>
            <a:r>
              <a:rPr lang="en-US" sz="4000" dirty="0" err="1">
                <a:solidFill>
                  <a:srgbClr val="24516B"/>
                </a:solidFill>
                <a:latin typeface="Roboto Condensed Bold Italics"/>
              </a:rPr>
              <a:t>tố</a:t>
            </a:r>
            <a:r>
              <a:rPr lang="en-US" sz="4000" dirty="0">
                <a:solidFill>
                  <a:srgbClr val="24516B"/>
                </a:solidFill>
                <a:latin typeface="Roboto Condensed Bold Italics"/>
              </a:rPr>
              <a:t> </a:t>
            </a:r>
            <a:r>
              <a:rPr lang="en-US" sz="4000" dirty="0" err="1">
                <a:solidFill>
                  <a:srgbClr val="24516B"/>
                </a:solidFill>
                <a:latin typeface="Roboto Condensed Bold Italics"/>
              </a:rPr>
              <a:t>cáo</a:t>
            </a:r>
            <a:r>
              <a:rPr lang="en-US" sz="4000" dirty="0">
                <a:solidFill>
                  <a:srgbClr val="24516B"/>
                </a:solidFill>
                <a:latin typeface="Roboto Condensed Bold Italics"/>
              </a:rPr>
              <a:t> </a:t>
            </a:r>
            <a:r>
              <a:rPr lang="en-US" sz="4000" dirty="0" err="1">
                <a:solidFill>
                  <a:srgbClr val="24516B"/>
                </a:solidFill>
                <a:latin typeface="Roboto Condensed Bold Italics"/>
              </a:rPr>
              <a:t>chế</a:t>
            </a:r>
            <a:r>
              <a:rPr lang="en-US" sz="4000" dirty="0">
                <a:solidFill>
                  <a:srgbClr val="24516B"/>
                </a:solidFill>
                <a:latin typeface="Roboto Condensed Bold Italics"/>
              </a:rPr>
              <a:t> </a:t>
            </a:r>
            <a:r>
              <a:rPr lang="en-US" sz="4000" dirty="0" err="1">
                <a:solidFill>
                  <a:srgbClr val="24516B"/>
                </a:solidFill>
                <a:latin typeface="Roboto Condensed Bold Italics"/>
              </a:rPr>
              <a:t>độ</a:t>
            </a:r>
            <a:r>
              <a:rPr lang="en-US" sz="4000" dirty="0">
                <a:solidFill>
                  <a:srgbClr val="24516B"/>
                </a:solidFill>
                <a:latin typeface="Roboto Condensed Bold Italics"/>
              </a:rPr>
              <a:t> </a:t>
            </a:r>
            <a:r>
              <a:rPr lang="en-US" sz="4000" dirty="0" err="1">
                <a:solidFill>
                  <a:srgbClr val="24516B"/>
                </a:solidFill>
                <a:latin typeface="Roboto Condensed Bold Italics"/>
              </a:rPr>
              <a:t>hôn</a:t>
            </a:r>
            <a:r>
              <a:rPr lang="en-US" sz="4000" dirty="0">
                <a:solidFill>
                  <a:srgbClr val="24516B"/>
                </a:solidFill>
                <a:latin typeface="Roboto Condensed Bold Italics"/>
              </a:rPr>
              <a:t> </a:t>
            </a:r>
            <a:r>
              <a:rPr lang="en-US" sz="4000" dirty="0" err="1">
                <a:solidFill>
                  <a:srgbClr val="24516B"/>
                </a:solidFill>
                <a:latin typeface="Roboto Condensed Bold Italics"/>
              </a:rPr>
              <a:t>nhân</a:t>
            </a:r>
            <a:r>
              <a:rPr lang="en-US" sz="4000" dirty="0">
                <a:solidFill>
                  <a:srgbClr val="24516B"/>
                </a:solidFill>
                <a:latin typeface="Roboto Condensed Bold Italics"/>
              </a:rPr>
              <a:t> </a:t>
            </a:r>
            <a:r>
              <a:rPr lang="en-US" sz="4000" dirty="0" err="1">
                <a:solidFill>
                  <a:srgbClr val="24516B"/>
                </a:solidFill>
                <a:latin typeface="Roboto Condensed Bold Italics"/>
              </a:rPr>
              <a:t>phong</a:t>
            </a:r>
            <a:r>
              <a:rPr lang="en-US" sz="4000" dirty="0">
                <a:solidFill>
                  <a:srgbClr val="24516B"/>
                </a:solidFill>
                <a:latin typeface="Roboto Condensed Bold Italics"/>
              </a:rPr>
              <a:t> </a:t>
            </a:r>
            <a:r>
              <a:rPr lang="en-US" sz="4000" dirty="0" err="1">
                <a:solidFill>
                  <a:srgbClr val="24516B"/>
                </a:solidFill>
                <a:latin typeface="Roboto Condensed Bold Italics"/>
              </a:rPr>
              <a:t>kiến</a:t>
            </a:r>
            <a:r>
              <a:rPr lang="en-US" sz="4000" dirty="0">
                <a:solidFill>
                  <a:srgbClr val="24516B"/>
                </a:solidFill>
                <a:latin typeface="Roboto Condensed Bold Italics"/>
              </a:rPr>
              <a:t> </a:t>
            </a:r>
            <a:r>
              <a:rPr lang="en-US" sz="4000" dirty="0" err="1">
                <a:solidFill>
                  <a:srgbClr val="24516B"/>
                </a:solidFill>
                <a:latin typeface="Roboto Condensed Bold Italics"/>
              </a:rPr>
              <a:t>và</a:t>
            </a:r>
            <a:r>
              <a:rPr lang="en-US" sz="4000" dirty="0">
                <a:solidFill>
                  <a:srgbClr val="24516B"/>
                </a:solidFill>
                <a:latin typeface="Roboto Condensed Bold Italics"/>
              </a:rPr>
              <a:t> ca </a:t>
            </a:r>
            <a:r>
              <a:rPr lang="en-US" sz="4000" dirty="0" err="1">
                <a:solidFill>
                  <a:srgbClr val="24516B"/>
                </a:solidFill>
                <a:latin typeface="Roboto Condensed Bold Italics"/>
              </a:rPr>
              <a:t>ngợi</a:t>
            </a:r>
            <a:r>
              <a:rPr lang="en-US" sz="4000" dirty="0">
                <a:solidFill>
                  <a:srgbClr val="24516B"/>
                </a:solidFill>
                <a:latin typeface="Roboto Condensed Bold Italics"/>
              </a:rPr>
              <a:t> </a:t>
            </a:r>
            <a:r>
              <a:rPr lang="en-US" sz="4000" dirty="0" err="1">
                <a:solidFill>
                  <a:srgbClr val="24516B"/>
                </a:solidFill>
                <a:latin typeface="Roboto Condensed Bold Italics"/>
              </a:rPr>
              <a:t>tình</a:t>
            </a:r>
            <a:r>
              <a:rPr lang="en-US" sz="4000" dirty="0">
                <a:solidFill>
                  <a:srgbClr val="24516B"/>
                </a:solidFill>
                <a:latin typeface="Roboto Condensed Bold Italics"/>
              </a:rPr>
              <a:t> </a:t>
            </a:r>
            <a:r>
              <a:rPr lang="en-US" sz="4000" dirty="0" err="1">
                <a:solidFill>
                  <a:srgbClr val="24516B"/>
                </a:solidFill>
                <a:latin typeface="Roboto Condensed Bold Italics"/>
              </a:rPr>
              <a:t>yêu</a:t>
            </a:r>
            <a:r>
              <a:rPr lang="en-US" sz="4000" dirty="0">
                <a:solidFill>
                  <a:srgbClr val="24516B"/>
                </a:solidFill>
                <a:latin typeface="Roboto Condensed Bold Italics"/>
              </a:rPr>
              <a:t>.</a:t>
            </a:r>
          </a:p>
          <a:p>
            <a:pPr algn="just">
              <a:lnSpc>
                <a:spcPts val="5600"/>
              </a:lnSpc>
            </a:pPr>
            <a:endParaRPr lang="en-US" sz="4000" dirty="0">
              <a:solidFill>
                <a:srgbClr val="24516B"/>
              </a:solidFill>
              <a:latin typeface="Roboto Condensed Bold Itali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360708" y="3124843"/>
            <a:ext cx="11165755" cy="1597660"/>
          </a:xfrm>
          <a:prstGeom prst="rect">
            <a:avLst/>
          </a:prstGeom>
        </p:spPr>
        <p:txBody>
          <a:bodyPr lIns="0" tIns="0" rIns="0" bIns="0" rtlCol="0" anchor="t">
            <a:spAutoFit/>
          </a:bodyPr>
          <a:lstStyle/>
          <a:p>
            <a:pPr marL="993143" lvl="1" indent="-496571" algn="just">
              <a:lnSpc>
                <a:spcPts val="6440"/>
              </a:lnSpc>
              <a:buFont typeface="Arial"/>
              <a:buChar char="•"/>
            </a:pPr>
            <a:r>
              <a:rPr lang="en-US" sz="4600" dirty="0" err="1">
                <a:solidFill>
                  <a:srgbClr val="24516B"/>
                </a:solidFill>
                <a:latin typeface="Roboto Condensed"/>
              </a:rPr>
              <a:t>Là</a:t>
            </a:r>
            <a:r>
              <a:rPr lang="en-US" sz="4600" dirty="0">
                <a:solidFill>
                  <a:srgbClr val="24516B"/>
                </a:solidFill>
                <a:latin typeface="Roboto Condensed"/>
              </a:rPr>
              <a:t> </a:t>
            </a:r>
            <a:r>
              <a:rPr lang="en-US" sz="4600" dirty="0" err="1">
                <a:solidFill>
                  <a:srgbClr val="24516B"/>
                </a:solidFill>
                <a:latin typeface="Roboto Condensed"/>
              </a:rPr>
              <a:t>một</a:t>
            </a:r>
            <a:r>
              <a:rPr lang="en-US" sz="4600" dirty="0">
                <a:solidFill>
                  <a:srgbClr val="24516B"/>
                </a:solidFill>
                <a:latin typeface="Roboto Condensed"/>
              </a:rPr>
              <a:t> </a:t>
            </a:r>
            <a:r>
              <a:rPr lang="en-US" sz="4600" dirty="0" err="1">
                <a:solidFill>
                  <a:srgbClr val="24516B"/>
                </a:solidFill>
                <a:latin typeface="Roboto Condensed"/>
              </a:rPr>
              <a:t>trong</a:t>
            </a:r>
            <a:r>
              <a:rPr lang="en-US" sz="4600" dirty="0">
                <a:solidFill>
                  <a:srgbClr val="24516B"/>
                </a:solidFill>
                <a:latin typeface="Roboto Condensed"/>
              </a:rPr>
              <a:t> </a:t>
            </a:r>
            <a:r>
              <a:rPr lang="en-US" sz="4600" dirty="0" err="1">
                <a:solidFill>
                  <a:srgbClr val="24516B"/>
                </a:solidFill>
                <a:latin typeface="Roboto Condensed"/>
              </a:rPr>
              <a:t>những</a:t>
            </a:r>
            <a:r>
              <a:rPr lang="en-US" sz="4600" dirty="0">
                <a:solidFill>
                  <a:srgbClr val="24516B"/>
                </a:solidFill>
                <a:latin typeface="Roboto Condensed"/>
              </a:rPr>
              <a:t> </a:t>
            </a:r>
            <a:r>
              <a:rPr lang="en-US" sz="4600" dirty="0" err="1">
                <a:solidFill>
                  <a:srgbClr val="24516B"/>
                </a:solidFill>
                <a:latin typeface="Roboto Condensed"/>
              </a:rPr>
              <a:t>truyện</a:t>
            </a:r>
            <a:r>
              <a:rPr lang="en-US" sz="4600" dirty="0">
                <a:solidFill>
                  <a:srgbClr val="24516B"/>
                </a:solidFill>
                <a:latin typeface="Roboto Condensed"/>
              </a:rPr>
              <a:t> </a:t>
            </a:r>
            <a:r>
              <a:rPr lang="en-US" sz="4600" dirty="0" err="1">
                <a:solidFill>
                  <a:srgbClr val="24516B"/>
                </a:solidFill>
                <a:latin typeface="Roboto Condensed"/>
              </a:rPr>
              <a:t>tiêu</a:t>
            </a:r>
            <a:r>
              <a:rPr lang="en-US" sz="4600" dirty="0">
                <a:solidFill>
                  <a:srgbClr val="24516B"/>
                </a:solidFill>
                <a:latin typeface="Roboto Condensed"/>
              </a:rPr>
              <a:t> </a:t>
            </a:r>
            <a:r>
              <a:rPr lang="en-US" sz="4600" dirty="0" err="1">
                <a:solidFill>
                  <a:srgbClr val="24516B"/>
                </a:solidFill>
                <a:latin typeface="Roboto Condensed"/>
              </a:rPr>
              <a:t>biểu</a:t>
            </a:r>
            <a:r>
              <a:rPr lang="en-US" sz="4600" dirty="0">
                <a:solidFill>
                  <a:srgbClr val="24516B"/>
                </a:solidFill>
                <a:latin typeface="Roboto Condensed"/>
              </a:rPr>
              <a:t> </a:t>
            </a:r>
            <a:r>
              <a:rPr lang="en-US" sz="4600" dirty="0" err="1">
                <a:solidFill>
                  <a:srgbClr val="24516B"/>
                </a:solidFill>
                <a:latin typeface="Roboto Condensed"/>
              </a:rPr>
              <a:t>của</a:t>
            </a:r>
            <a:r>
              <a:rPr lang="en-US" sz="4600" dirty="0">
                <a:solidFill>
                  <a:srgbClr val="24516B"/>
                </a:solidFill>
                <a:latin typeface="Roboto Condensed"/>
              </a:rPr>
              <a:t> </a:t>
            </a:r>
            <a:r>
              <a:rPr lang="en-US" sz="4600" dirty="0" err="1">
                <a:solidFill>
                  <a:srgbClr val="24516B"/>
                </a:solidFill>
                <a:latin typeface="Roboto Condensed"/>
              </a:rPr>
              <a:t>tập</a:t>
            </a:r>
            <a:r>
              <a:rPr lang="en-US" sz="4600" dirty="0">
                <a:solidFill>
                  <a:srgbClr val="24516B"/>
                </a:solidFill>
                <a:latin typeface="Roboto Condensed"/>
              </a:rPr>
              <a:t> </a:t>
            </a:r>
            <a:r>
              <a:rPr lang="en-US" sz="4600" dirty="0" err="1">
                <a:solidFill>
                  <a:srgbClr val="24516B"/>
                </a:solidFill>
                <a:latin typeface="Roboto Condensed"/>
              </a:rPr>
              <a:t>Liêu</a:t>
            </a:r>
            <a:r>
              <a:rPr lang="en-US" sz="4600" dirty="0">
                <a:solidFill>
                  <a:srgbClr val="24516B"/>
                </a:solidFill>
                <a:latin typeface="Roboto Condensed"/>
              </a:rPr>
              <a:t> </a:t>
            </a:r>
            <a:r>
              <a:rPr lang="en-US" sz="4600" dirty="0" err="1">
                <a:solidFill>
                  <a:srgbClr val="24516B"/>
                </a:solidFill>
                <a:latin typeface="Roboto Condensed"/>
              </a:rPr>
              <a:t>trai</a:t>
            </a:r>
            <a:r>
              <a:rPr lang="en-US" sz="4600" dirty="0">
                <a:solidFill>
                  <a:srgbClr val="24516B"/>
                </a:solidFill>
                <a:latin typeface="Roboto Condensed"/>
              </a:rPr>
              <a:t> </a:t>
            </a:r>
            <a:r>
              <a:rPr lang="en-US" sz="4600" dirty="0" err="1">
                <a:solidFill>
                  <a:srgbClr val="24516B"/>
                </a:solidFill>
                <a:latin typeface="Roboto Condensed"/>
              </a:rPr>
              <a:t>chí</a:t>
            </a:r>
            <a:r>
              <a:rPr lang="en-US" sz="4600" dirty="0">
                <a:solidFill>
                  <a:srgbClr val="24516B"/>
                </a:solidFill>
                <a:latin typeface="Roboto Condensed"/>
              </a:rPr>
              <a:t> </a:t>
            </a:r>
            <a:r>
              <a:rPr lang="en-US" sz="4600" dirty="0" err="1">
                <a:solidFill>
                  <a:srgbClr val="24516B"/>
                </a:solidFill>
                <a:latin typeface="Roboto Condensed"/>
              </a:rPr>
              <a:t>dị</a:t>
            </a:r>
            <a:endParaRPr lang="en-US" sz="4600" dirty="0">
              <a:solidFill>
                <a:srgbClr val="24516B"/>
              </a:solidFill>
              <a:latin typeface="Roboto Condensed"/>
            </a:endParaRPr>
          </a:p>
        </p:txBody>
      </p:sp>
      <p:sp>
        <p:nvSpPr>
          <p:cNvPr id="5" name="TextBox 5"/>
          <p:cNvSpPr txBox="1"/>
          <p:nvPr/>
        </p:nvSpPr>
        <p:spPr>
          <a:xfrm>
            <a:off x="-1101797" y="270057"/>
            <a:ext cx="11998397" cy="974626"/>
          </a:xfrm>
          <a:prstGeom prst="rect">
            <a:avLst/>
          </a:prstGeom>
        </p:spPr>
        <p:txBody>
          <a:bodyPr wrap="square"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6" name="TextBox 6"/>
          <p:cNvSpPr txBox="1"/>
          <p:nvPr/>
        </p:nvSpPr>
        <p:spPr>
          <a:xfrm>
            <a:off x="872836" y="1296679"/>
            <a:ext cx="17010641" cy="1713865"/>
          </a:xfrm>
          <a:prstGeom prst="rect">
            <a:avLst/>
          </a:prstGeom>
        </p:spPr>
        <p:txBody>
          <a:bodyPr lIns="0" tIns="0" rIns="0" bIns="0" rtlCol="0" anchor="t">
            <a:spAutoFit/>
          </a:bodyPr>
          <a:lstStyle/>
          <a:p>
            <a:pPr algn="l">
              <a:lnSpc>
                <a:spcPts val="6860"/>
              </a:lnSpc>
            </a:pPr>
            <a:r>
              <a:rPr lang="en-US" sz="4900">
                <a:solidFill>
                  <a:srgbClr val="66889A"/>
                </a:solidFill>
                <a:latin typeface="#9Slide07 SVNUT Triumph Press"/>
              </a:rPr>
              <a:t>3.1 Tác giả Bồ Tùng Linh và tác phẩm Liêu Trai chí dị</a:t>
            </a:r>
          </a:p>
          <a:p>
            <a:pPr algn="l">
              <a:lnSpc>
                <a:spcPts val="6860"/>
              </a:lnSpc>
            </a:pPr>
            <a:endParaRPr lang="en-US" sz="4900">
              <a:solidFill>
                <a:srgbClr val="66889A"/>
              </a:solidFill>
              <a:latin typeface="#9Slide07 SVNUT Triumph Press"/>
            </a:endParaRPr>
          </a:p>
        </p:txBody>
      </p:sp>
      <p:sp>
        <p:nvSpPr>
          <p:cNvPr id="7" name="TextBox 7"/>
          <p:cNvSpPr txBox="1"/>
          <p:nvPr/>
        </p:nvSpPr>
        <p:spPr>
          <a:xfrm>
            <a:off x="1403780" y="2163454"/>
            <a:ext cx="17010641" cy="847090"/>
          </a:xfrm>
          <a:prstGeom prst="rect">
            <a:avLst/>
          </a:prstGeom>
        </p:spPr>
        <p:txBody>
          <a:bodyPr lIns="0" tIns="0" rIns="0" bIns="0" rtlCol="0" anchor="t">
            <a:spAutoFit/>
          </a:bodyPr>
          <a:lstStyle/>
          <a:p>
            <a:pPr algn="l">
              <a:lnSpc>
                <a:spcPts val="6860"/>
              </a:lnSpc>
            </a:pPr>
            <a:r>
              <a:rPr lang="en-US" sz="4900">
                <a:solidFill>
                  <a:srgbClr val="24516B"/>
                </a:solidFill>
                <a:latin typeface="Roboto Condensed Bold"/>
              </a:rPr>
              <a:t>* Truyện </a:t>
            </a:r>
            <a:r>
              <a:rPr lang="en-US" sz="4900">
                <a:solidFill>
                  <a:srgbClr val="24516B"/>
                </a:solidFill>
                <a:latin typeface="Roboto Condensed Bold Italics"/>
              </a:rPr>
              <a:t>Dế chọi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15253" y="214639"/>
            <a:ext cx="13016653" cy="974626"/>
          </a:xfrm>
          <a:prstGeom prst="rect">
            <a:avLst/>
          </a:prstGeom>
        </p:spPr>
        <p:txBody>
          <a:bodyPr wrap="square"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6" name="TextBox 6"/>
          <p:cNvSpPr txBox="1"/>
          <p:nvPr/>
        </p:nvSpPr>
        <p:spPr>
          <a:xfrm>
            <a:off x="6125168" y="3292261"/>
            <a:ext cx="6453315" cy="4918075"/>
          </a:xfrm>
          <a:prstGeom prst="rect">
            <a:avLst/>
          </a:prstGeom>
        </p:spPr>
        <p:txBody>
          <a:bodyPr lIns="0" tIns="0" rIns="0" bIns="0" rtlCol="0" anchor="t">
            <a:spAutoFit/>
          </a:bodyPr>
          <a:lstStyle/>
          <a:p>
            <a:pPr algn="ctr">
              <a:lnSpc>
                <a:spcPts val="5600"/>
              </a:lnSpc>
            </a:pPr>
            <a:r>
              <a:rPr lang="en-US" sz="4000">
                <a:solidFill>
                  <a:srgbClr val="4B4B4B"/>
                </a:solidFill>
                <a:latin typeface="Roboto Condensed"/>
              </a:rPr>
              <a:t>Dựa vào đặc điểm thể loại truyện truyền kì và phần đọc hiểu văn bản </a:t>
            </a:r>
            <a:r>
              <a:rPr lang="en-US" sz="4000">
                <a:solidFill>
                  <a:srgbClr val="4B4B4B"/>
                </a:solidFill>
                <a:latin typeface="Roboto Condensed Italics"/>
              </a:rPr>
              <a:t>Chuyện người con gái Nam Xương</a:t>
            </a:r>
            <a:r>
              <a:rPr lang="en-US" sz="4000">
                <a:solidFill>
                  <a:srgbClr val="4B4B4B"/>
                </a:solidFill>
                <a:latin typeface="Roboto Condensed"/>
              </a:rPr>
              <a:t> trước đó, theo em, để đọc hiểu truyện </a:t>
            </a:r>
            <a:r>
              <a:rPr lang="en-US" sz="4000">
                <a:solidFill>
                  <a:srgbClr val="4B4B4B"/>
                </a:solidFill>
                <a:latin typeface="Roboto Condensed Italics"/>
              </a:rPr>
              <a:t>Dế chọi</a:t>
            </a:r>
            <a:r>
              <a:rPr lang="en-US" sz="4000">
                <a:solidFill>
                  <a:srgbClr val="4B4B4B"/>
                </a:solidFill>
                <a:latin typeface="Roboto Condensed"/>
              </a:rPr>
              <a:t>, chúng ta cần tìm hiểu những yếu tố nào?</a:t>
            </a:r>
          </a:p>
        </p:txBody>
      </p:sp>
      <p:sp>
        <p:nvSpPr>
          <p:cNvPr id="7" name="TextBox 7"/>
          <p:cNvSpPr txBox="1"/>
          <p:nvPr/>
        </p:nvSpPr>
        <p:spPr>
          <a:xfrm>
            <a:off x="872836" y="1296679"/>
            <a:ext cx="17010641" cy="847090"/>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chi </a:t>
            </a:r>
            <a:r>
              <a:rPr lang="en-US" sz="4900" dirty="0" err="1">
                <a:solidFill>
                  <a:srgbClr val="66889A"/>
                </a:solidFill>
                <a:latin typeface="#9Slide07 SVNUT Triumph Press"/>
              </a:rPr>
              <a:t>tiết</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r>
              <a:rPr lang="en-US" sz="4900" dirty="0">
                <a:solidFill>
                  <a:srgbClr val="66889A"/>
                </a:solidFill>
                <a:latin typeface="#9Slide07 SVNUT Triumph Press"/>
              </a:rPr>
              <a:t> “</a:t>
            </a:r>
            <a:r>
              <a:rPr lang="en-US" sz="4900" dirty="0" err="1">
                <a:solidFill>
                  <a:srgbClr val="66889A"/>
                </a:solidFill>
                <a:latin typeface="#9Slide07 SVNUT Triumph Press"/>
              </a:rPr>
              <a:t>Dế</a:t>
            </a:r>
            <a:r>
              <a:rPr lang="en-US" sz="4900" dirty="0">
                <a:solidFill>
                  <a:srgbClr val="66889A"/>
                </a:solidFill>
                <a:latin typeface="#9Slide07 SVNUT Triumph Press"/>
              </a:rPr>
              <a:t> </a:t>
            </a:r>
            <a:r>
              <a:rPr lang="en-US" sz="4900" dirty="0" err="1">
                <a:solidFill>
                  <a:srgbClr val="66889A"/>
                </a:solidFill>
                <a:latin typeface="#9Slide07 SVNUT Triumph Press"/>
              </a:rPr>
              <a:t>chọi</a:t>
            </a:r>
            <a:r>
              <a:rPr lang="en-US" sz="4900" dirty="0">
                <a:solidFill>
                  <a:srgbClr val="66889A"/>
                </a:solidFill>
                <a:latin typeface="#9Slide07 SVNUT Triumph Press"/>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65234" b="-101598"/>
            </a:stretch>
          </a:blipFill>
        </p:spPr>
        <p:txBody>
          <a:bodyPr/>
          <a:lstStyle/>
          <a:p>
            <a:endParaRPr lang="en-US"/>
          </a:p>
        </p:txBody>
      </p:sp>
      <p:sp>
        <p:nvSpPr>
          <p:cNvPr id="3" name="TextBox 3"/>
          <p:cNvSpPr txBox="1"/>
          <p:nvPr/>
        </p:nvSpPr>
        <p:spPr>
          <a:xfrm>
            <a:off x="10210800" y="203579"/>
            <a:ext cx="7231011" cy="1003126"/>
          </a:xfrm>
          <a:prstGeom prst="rect">
            <a:avLst/>
          </a:prstGeom>
        </p:spPr>
        <p:txBody>
          <a:bodyPr wrap="square" lIns="0" tIns="0" rIns="0" bIns="0" rtlCol="0" anchor="t">
            <a:spAutoFit/>
          </a:bodyPr>
          <a:lstStyle/>
          <a:p>
            <a:pPr algn="ctr">
              <a:lnSpc>
                <a:spcPts val="8287"/>
              </a:lnSpc>
            </a:pPr>
            <a:r>
              <a:rPr lang="en-US" sz="5919" dirty="0">
                <a:solidFill>
                  <a:srgbClr val="41352F"/>
                </a:solidFill>
                <a:latin typeface="Fraunces Bold"/>
              </a:rPr>
              <a:t>1. CHUẨN BỊ ĐỌC</a:t>
            </a:r>
          </a:p>
        </p:txBody>
      </p:sp>
      <p:sp>
        <p:nvSpPr>
          <p:cNvPr id="5" name="TextBox 5"/>
          <p:cNvSpPr txBox="1"/>
          <p:nvPr/>
        </p:nvSpPr>
        <p:spPr>
          <a:xfrm>
            <a:off x="393595" y="270254"/>
            <a:ext cx="6543002" cy="354177"/>
          </a:xfrm>
          <a:prstGeom prst="rect">
            <a:avLst/>
          </a:prstGeom>
        </p:spPr>
        <p:txBody>
          <a:bodyPr lIns="0" tIns="0" rIns="0" bIns="0" rtlCol="0" anchor="t">
            <a:spAutoFit/>
          </a:bodyPr>
          <a:lstStyle/>
          <a:p>
            <a:pPr algn="ctr">
              <a:lnSpc>
                <a:spcPts val="2965"/>
              </a:lnSpc>
            </a:pPr>
            <a:r>
              <a:rPr lang="en-US" sz="2118" dirty="0">
                <a:solidFill>
                  <a:srgbClr val="41352F"/>
                </a:solidFill>
                <a:latin typeface="Fraunces"/>
              </a:rPr>
              <a:t>https://www.youtube.com/watch?v=xMEhOFPvl04</a:t>
            </a:r>
          </a:p>
        </p:txBody>
      </p:sp>
      <p:pic>
        <p:nvPicPr>
          <p:cNvPr id="8" name="Phương tiện Trực tuyến 7" title="Tập 5: Trận đá dế hay nhất tại Tây Ninh k.è.o ăn sáng với em Long đến từ Sài Gòn">
            <a:hlinkClick r:id="" action="ppaction://media"/>
            <a:extLst>
              <a:ext uri="{FF2B5EF4-FFF2-40B4-BE49-F238E27FC236}">
                <a16:creationId xmlns:a16="http://schemas.microsoft.com/office/drawing/2014/main" id="{56236F2E-D1A2-115E-42D2-2781B6789926}"/>
              </a:ext>
            </a:extLst>
          </p:cNvPr>
          <p:cNvPicPr>
            <a:picLocks noRot="1" noChangeAspect="1"/>
          </p:cNvPicPr>
          <p:nvPr>
            <a:videoFile r:link="rId1"/>
          </p:nvPr>
        </p:nvPicPr>
        <p:blipFill>
          <a:blip r:embed="rId5"/>
          <a:stretch>
            <a:fillRect/>
          </a:stretch>
        </p:blipFill>
        <p:spPr>
          <a:xfrm>
            <a:off x="2057400" y="1476959"/>
            <a:ext cx="13792200" cy="779259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815253" y="214639"/>
            <a:ext cx="13730056" cy="1877245"/>
          </a:xfrm>
          <a:prstGeom prst="rect">
            <a:avLst/>
          </a:prstGeom>
        </p:spPr>
        <p:txBody>
          <a:bodyPr lIns="0" tIns="0" rIns="0" bIns="0" rtlCol="0" anchor="t">
            <a:spAutoFit/>
          </a:bodyPr>
          <a:lstStyle/>
          <a:p>
            <a:pPr algn="ctr">
              <a:lnSpc>
                <a:spcPts val="7559"/>
              </a:lnSpc>
            </a:pPr>
            <a:r>
              <a:rPr lang="en-US" sz="5400" dirty="0">
                <a:solidFill>
                  <a:srgbClr val="24516B"/>
                </a:solidFill>
                <a:latin typeface="Fraunces Bold"/>
              </a:rPr>
              <a:t>3. ĐỌC HIỂU VĂN BẢN</a:t>
            </a:r>
          </a:p>
          <a:p>
            <a:pPr algn="ctr">
              <a:lnSpc>
                <a:spcPts val="7559"/>
              </a:lnSpc>
            </a:pPr>
            <a:endParaRPr lang="en-US" sz="5400" dirty="0">
              <a:solidFill>
                <a:srgbClr val="24516B"/>
              </a:solidFill>
              <a:latin typeface="Fraunces Bold"/>
            </a:endParaRPr>
          </a:p>
        </p:txBody>
      </p:sp>
      <p:grpSp>
        <p:nvGrpSpPr>
          <p:cNvPr id="5" name="Group 5"/>
          <p:cNvGrpSpPr/>
          <p:nvPr/>
        </p:nvGrpSpPr>
        <p:grpSpPr>
          <a:xfrm>
            <a:off x="750306" y="3419483"/>
            <a:ext cx="16508994" cy="6676972"/>
            <a:chOff x="0" y="0"/>
            <a:chExt cx="4348048" cy="1758544"/>
          </a:xfrm>
        </p:grpSpPr>
        <p:sp>
          <p:nvSpPr>
            <p:cNvPr id="6" name="Freeform 6"/>
            <p:cNvSpPr/>
            <p:nvPr/>
          </p:nvSpPr>
          <p:spPr>
            <a:xfrm>
              <a:off x="0" y="0"/>
              <a:ext cx="4348048" cy="1758544"/>
            </a:xfrm>
            <a:custGeom>
              <a:avLst/>
              <a:gdLst/>
              <a:ahLst/>
              <a:cxnLst/>
              <a:rect l="l" t="t" r="r" b="b"/>
              <a:pathLst>
                <a:path w="4348048" h="1758544">
                  <a:moveTo>
                    <a:pt x="23917" y="0"/>
                  </a:moveTo>
                  <a:lnTo>
                    <a:pt x="4324131" y="0"/>
                  </a:lnTo>
                  <a:cubicBezTo>
                    <a:pt x="4337340" y="0"/>
                    <a:pt x="4348048" y="10708"/>
                    <a:pt x="4348048" y="23917"/>
                  </a:cubicBezTo>
                  <a:lnTo>
                    <a:pt x="4348048" y="1734627"/>
                  </a:lnTo>
                  <a:cubicBezTo>
                    <a:pt x="4348048" y="1747836"/>
                    <a:pt x="4337340" y="1758544"/>
                    <a:pt x="4324131" y="1758544"/>
                  </a:cubicBezTo>
                  <a:lnTo>
                    <a:pt x="23917" y="1758544"/>
                  </a:lnTo>
                  <a:cubicBezTo>
                    <a:pt x="10708" y="1758544"/>
                    <a:pt x="0" y="1747836"/>
                    <a:pt x="0" y="1734627"/>
                  </a:cubicBezTo>
                  <a:lnTo>
                    <a:pt x="0" y="23917"/>
                  </a:lnTo>
                  <a:cubicBezTo>
                    <a:pt x="0" y="10708"/>
                    <a:pt x="10708" y="0"/>
                    <a:pt x="23917" y="0"/>
                  </a:cubicBezTo>
                  <a:close/>
                </a:path>
              </a:pathLst>
            </a:custGeom>
            <a:solidFill>
              <a:srgbClr val="F5FFF8"/>
            </a:solidFill>
          </p:spPr>
          <p:txBody>
            <a:bodyPr/>
            <a:lstStyle/>
            <a:p>
              <a:endParaRPr lang="en-US"/>
            </a:p>
          </p:txBody>
        </p:sp>
        <p:sp>
          <p:nvSpPr>
            <p:cNvPr id="7" name="TextBox 7"/>
            <p:cNvSpPr txBox="1"/>
            <p:nvPr/>
          </p:nvSpPr>
          <p:spPr>
            <a:xfrm>
              <a:off x="0" y="-47625"/>
              <a:ext cx="4348048" cy="1806169"/>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3476112"/>
            <a:ext cx="16012823" cy="7023100"/>
          </a:xfrm>
          <a:prstGeom prst="rect">
            <a:avLst/>
          </a:prstGeom>
        </p:spPr>
        <p:txBody>
          <a:bodyPr lIns="0" tIns="0" rIns="0" bIns="0" rtlCol="0" anchor="t">
            <a:spAutoFit/>
          </a:bodyPr>
          <a:lstStyle/>
          <a:p>
            <a:pPr algn="just">
              <a:lnSpc>
                <a:spcPts val="5599"/>
              </a:lnSpc>
            </a:pPr>
            <a:r>
              <a:rPr lang="en-US" sz="3999">
                <a:solidFill>
                  <a:srgbClr val="66889A"/>
                </a:solidFill>
                <a:latin typeface="Roboto Condensed"/>
              </a:rPr>
              <a:t>+ Nhiệm vụ: Lớp chia 6 nhóm, 2 nhóm cùng thực hiện 1 nhiệm vụ tìm hiểu văn bản. Sau đó 3 cặp nhóm cùng nhiệm vụ bốc thăm xem nhóm nào báo cáo, nhóm còn lại cùng nhiệm vụ lắng nghe và nhận xét, góp ý; nhóm không cùng nhiệm vụ lắng nghe và đặt câu hỏi.</a:t>
            </a:r>
          </a:p>
          <a:p>
            <a:pPr algn="just">
              <a:lnSpc>
                <a:spcPts val="5599"/>
              </a:lnSpc>
            </a:pPr>
            <a:r>
              <a:rPr lang="en-US" sz="3999">
                <a:solidFill>
                  <a:srgbClr val="66889A"/>
                </a:solidFill>
                <a:latin typeface="Roboto Condensed"/>
              </a:rPr>
              <a:t>+ Thời gian chuẩn bị báo cáo: 15 phút</a:t>
            </a:r>
          </a:p>
          <a:p>
            <a:pPr algn="just">
              <a:lnSpc>
                <a:spcPts val="5599"/>
              </a:lnSpc>
            </a:pPr>
            <a:r>
              <a:rPr lang="en-US" sz="3999">
                <a:solidFill>
                  <a:srgbClr val="66889A"/>
                </a:solidFill>
                <a:latin typeface="Roboto Condensed"/>
              </a:rPr>
              <a:t>+ Thời gian báo cáo: 4 phút / nhóm</a:t>
            </a:r>
          </a:p>
          <a:p>
            <a:pPr algn="just">
              <a:lnSpc>
                <a:spcPts val="5599"/>
              </a:lnSpc>
            </a:pPr>
            <a:r>
              <a:rPr lang="en-US" sz="3999">
                <a:solidFill>
                  <a:srgbClr val="66889A"/>
                </a:solidFill>
                <a:latin typeface="Roboto Condensed"/>
              </a:rPr>
              <a:t>+ Thời gian nhận xét và đặt câu hỏi cho nhóm báo cáo: 5 phút (mỗi nhóm được đặt tối đa 1 câu hỏi cho nhóm báo cáo, trường hợp có nhóm bỏ qua quyền được hỏi thì nhóm khác mới có cơ hội hỏi 2 câu)</a:t>
            </a:r>
          </a:p>
          <a:p>
            <a:pPr algn="just">
              <a:lnSpc>
                <a:spcPts val="5599"/>
              </a:lnSpc>
            </a:pPr>
            <a:endParaRPr lang="en-US" sz="3999">
              <a:solidFill>
                <a:srgbClr val="66889A"/>
              </a:solidFill>
              <a:latin typeface="Roboto Condensed"/>
            </a:endParaRPr>
          </a:p>
        </p:txBody>
      </p:sp>
      <p:sp>
        <p:nvSpPr>
          <p:cNvPr id="9" name="TextBox 9"/>
          <p:cNvSpPr txBox="1"/>
          <p:nvPr/>
        </p:nvSpPr>
        <p:spPr>
          <a:xfrm>
            <a:off x="872836" y="1296679"/>
            <a:ext cx="17010641" cy="847090"/>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chi </a:t>
            </a:r>
            <a:r>
              <a:rPr lang="en-US" sz="4900" dirty="0" err="1">
                <a:solidFill>
                  <a:srgbClr val="66889A"/>
                </a:solidFill>
                <a:latin typeface="#9Slide07 SVNUT Triumph Press"/>
              </a:rPr>
              <a:t>tiết</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r>
              <a:rPr lang="en-US" sz="4900" dirty="0">
                <a:solidFill>
                  <a:srgbClr val="66889A"/>
                </a:solidFill>
                <a:latin typeface="#9Slide07 SVNUT Triumph Press"/>
              </a:rPr>
              <a:t> “</a:t>
            </a:r>
            <a:r>
              <a:rPr lang="en-US" sz="4900" dirty="0" err="1">
                <a:solidFill>
                  <a:srgbClr val="66889A"/>
                </a:solidFill>
                <a:latin typeface="#9Slide07 SVNUT Triumph Press"/>
              </a:rPr>
              <a:t>Dế</a:t>
            </a:r>
            <a:r>
              <a:rPr lang="en-US" sz="4900" dirty="0">
                <a:solidFill>
                  <a:srgbClr val="66889A"/>
                </a:solidFill>
                <a:latin typeface="#9Slide07 SVNUT Triumph Press"/>
              </a:rPr>
              <a:t> </a:t>
            </a:r>
            <a:r>
              <a:rPr lang="en-US" sz="4900" dirty="0" err="1">
                <a:solidFill>
                  <a:srgbClr val="66889A"/>
                </a:solidFill>
                <a:latin typeface="#9Slide07 SVNUT Triumph Press"/>
              </a:rPr>
              <a:t>chọi</a:t>
            </a:r>
            <a:r>
              <a:rPr lang="en-US" sz="4900" dirty="0">
                <a:solidFill>
                  <a:srgbClr val="66889A"/>
                </a:solidFill>
                <a:latin typeface="#9Slide07 SVNUT Triumph Press"/>
              </a:rPr>
              <a:t>”</a:t>
            </a:r>
          </a:p>
        </p:txBody>
      </p:sp>
      <p:sp>
        <p:nvSpPr>
          <p:cNvPr id="10" name="TextBox 10"/>
          <p:cNvSpPr txBox="1"/>
          <p:nvPr/>
        </p:nvSpPr>
        <p:spPr>
          <a:xfrm>
            <a:off x="2078155" y="2258068"/>
            <a:ext cx="13169354" cy="894715"/>
          </a:xfrm>
          <a:prstGeom prst="rect">
            <a:avLst/>
          </a:prstGeom>
        </p:spPr>
        <p:txBody>
          <a:bodyPr lIns="0" tIns="0" rIns="0" bIns="0" rtlCol="0" anchor="t">
            <a:spAutoFit/>
          </a:bodyPr>
          <a:lstStyle/>
          <a:p>
            <a:pPr algn="ctr">
              <a:lnSpc>
                <a:spcPts val="6860"/>
              </a:lnSpc>
              <a:spcBef>
                <a:spcPct val="0"/>
              </a:spcBef>
            </a:pPr>
            <a:r>
              <a:rPr lang="en-US" sz="4900">
                <a:solidFill>
                  <a:srgbClr val="24516B"/>
                </a:solidFill>
                <a:latin typeface="#9Slide07 Crocante"/>
              </a:rPr>
              <a:t> HOẠT ĐỘNG NHÓM TÌM HIỂU VĂN BẢN DẾ CHỌI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815253" y="214639"/>
            <a:ext cx="13730056" cy="920115"/>
          </a:xfrm>
          <a:prstGeom prst="rect">
            <a:avLst/>
          </a:prstGeom>
        </p:spPr>
        <p:txBody>
          <a:bodyPr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5" name="TextBox 5"/>
          <p:cNvSpPr txBox="1"/>
          <p:nvPr/>
        </p:nvSpPr>
        <p:spPr>
          <a:xfrm>
            <a:off x="872836" y="1296679"/>
            <a:ext cx="17010641" cy="847090"/>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chi </a:t>
            </a:r>
            <a:r>
              <a:rPr lang="en-US" sz="4900" dirty="0" err="1">
                <a:solidFill>
                  <a:srgbClr val="66889A"/>
                </a:solidFill>
                <a:latin typeface="#9Slide07 SVNUT Triumph Press"/>
              </a:rPr>
              <a:t>tiết</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r>
              <a:rPr lang="en-US" sz="4900" dirty="0">
                <a:solidFill>
                  <a:srgbClr val="66889A"/>
                </a:solidFill>
                <a:latin typeface="#9Slide07 SVNUT Triumph Press"/>
              </a:rPr>
              <a:t> “</a:t>
            </a:r>
            <a:r>
              <a:rPr lang="en-US" sz="4900" dirty="0" err="1">
                <a:solidFill>
                  <a:srgbClr val="66889A"/>
                </a:solidFill>
                <a:latin typeface="#9Slide07 SVNUT Triumph Press"/>
              </a:rPr>
              <a:t>Dế</a:t>
            </a:r>
            <a:r>
              <a:rPr lang="en-US" sz="4900" dirty="0">
                <a:solidFill>
                  <a:srgbClr val="66889A"/>
                </a:solidFill>
                <a:latin typeface="#9Slide07 SVNUT Triumph Press"/>
              </a:rPr>
              <a:t> </a:t>
            </a:r>
            <a:r>
              <a:rPr lang="en-US" sz="4900" dirty="0" err="1">
                <a:solidFill>
                  <a:srgbClr val="66889A"/>
                </a:solidFill>
                <a:latin typeface="#9Slide07 SVNUT Triumph Press"/>
              </a:rPr>
              <a:t>chọi</a:t>
            </a:r>
            <a:r>
              <a:rPr lang="en-US" sz="4900" dirty="0">
                <a:solidFill>
                  <a:srgbClr val="66889A"/>
                </a:solidFill>
                <a:latin typeface="#9Slide07 SVNUT Triumph Press"/>
              </a:rPr>
              <a:t>”</a:t>
            </a:r>
          </a:p>
        </p:txBody>
      </p:sp>
      <p:sp>
        <p:nvSpPr>
          <p:cNvPr id="6" name="TextBox 6"/>
          <p:cNvSpPr txBox="1"/>
          <p:nvPr/>
        </p:nvSpPr>
        <p:spPr>
          <a:xfrm>
            <a:off x="2111339" y="2063441"/>
            <a:ext cx="13169354" cy="894715"/>
          </a:xfrm>
          <a:prstGeom prst="rect">
            <a:avLst/>
          </a:prstGeom>
        </p:spPr>
        <p:txBody>
          <a:bodyPr lIns="0" tIns="0" rIns="0" bIns="0" rtlCol="0" anchor="t">
            <a:spAutoFit/>
          </a:bodyPr>
          <a:lstStyle/>
          <a:p>
            <a:pPr algn="ctr">
              <a:lnSpc>
                <a:spcPts val="6860"/>
              </a:lnSpc>
              <a:spcBef>
                <a:spcPct val="0"/>
              </a:spcBef>
            </a:pPr>
            <a:r>
              <a:rPr lang="en-US" sz="4900">
                <a:solidFill>
                  <a:srgbClr val="24516B"/>
                </a:solidFill>
                <a:latin typeface="#9Slide07 Crocante"/>
              </a:rPr>
              <a:t> HOẠT ĐỘNG NHÓM TÌM HIỂU VĂN BẢN DẾ CHỌI</a:t>
            </a:r>
          </a:p>
        </p:txBody>
      </p:sp>
      <p:sp>
        <p:nvSpPr>
          <p:cNvPr id="7" name="TextBox 7"/>
          <p:cNvSpPr txBox="1"/>
          <p:nvPr/>
        </p:nvSpPr>
        <p:spPr>
          <a:xfrm>
            <a:off x="3050593" y="2948631"/>
            <a:ext cx="11328946" cy="688975"/>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Roboto Condensed"/>
              </a:rPr>
              <a:t>Cách thức chấm điểm: GV theo dõi và chấm theo tiêu chí</a:t>
            </a:r>
          </a:p>
        </p:txBody>
      </p:sp>
      <p:graphicFrame>
        <p:nvGraphicFramePr>
          <p:cNvPr id="8" name="Table 8"/>
          <p:cNvGraphicFramePr>
            <a:graphicFrameLocks noGrp="1"/>
          </p:cNvGraphicFramePr>
          <p:nvPr/>
        </p:nvGraphicFramePr>
        <p:xfrm>
          <a:off x="417068" y="3713805"/>
          <a:ext cx="17582554" cy="6426937"/>
        </p:xfrm>
        <a:graphic>
          <a:graphicData uri="http://schemas.openxmlformats.org/drawingml/2006/table">
            <a:tbl>
              <a:tblPr/>
              <a:tblGrid>
                <a:gridCol w="1638041">
                  <a:extLst>
                    <a:ext uri="{9D8B030D-6E8A-4147-A177-3AD203B41FA5}">
                      <a16:colId xmlns:a16="http://schemas.microsoft.com/office/drawing/2014/main" val="20000"/>
                    </a:ext>
                  </a:extLst>
                </a:gridCol>
                <a:gridCol w="2422917">
                  <a:extLst>
                    <a:ext uri="{9D8B030D-6E8A-4147-A177-3AD203B41FA5}">
                      <a16:colId xmlns:a16="http://schemas.microsoft.com/office/drawing/2014/main" val="20001"/>
                    </a:ext>
                  </a:extLst>
                </a:gridCol>
                <a:gridCol w="2565622">
                  <a:extLst>
                    <a:ext uri="{9D8B030D-6E8A-4147-A177-3AD203B41FA5}">
                      <a16:colId xmlns:a16="http://schemas.microsoft.com/office/drawing/2014/main" val="20002"/>
                    </a:ext>
                  </a:extLst>
                </a:gridCol>
                <a:gridCol w="2472018">
                  <a:extLst>
                    <a:ext uri="{9D8B030D-6E8A-4147-A177-3AD203B41FA5}">
                      <a16:colId xmlns:a16="http://schemas.microsoft.com/office/drawing/2014/main" val="20003"/>
                    </a:ext>
                  </a:extLst>
                </a:gridCol>
                <a:gridCol w="2773867">
                  <a:extLst>
                    <a:ext uri="{9D8B030D-6E8A-4147-A177-3AD203B41FA5}">
                      <a16:colId xmlns:a16="http://schemas.microsoft.com/office/drawing/2014/main" val="20004"/>
                    </a:ext>
                  </a:extLst>
                </a:gridCol>
                <a:gridCol w="2818824">
                  <a:extLst>
                    <a:ext uri="{9D8B030D-6E8A-4147-A177-3AD203B41FA5}">
                      <a16:colId xmlns:a16="http://schemas.microsoft.com/office/drawing/2014/main" val="20005"/>
                    </a:ext>
                  </a:extLst>
                </a:gridCol>
                <a:gridCol w="2891265">
                  <a:extLst>
                    <a:ext uri="{9D8B030D-6E8A-4147-A177-3AD203B41FA5}">
                      <a16:colId xmlns:a16="http://schemas.microsoft.com/office/drawing/2014/main" val="20006"/>
                    </a:ext>
                  </a:extLst>
                </a:gridCol>
              </a:tblGrid>
              <a:tr h="831139">
                <a:tc rowSpan="3">
                  <a:txBody>
                    <a:bodyPr/>
                    <a:lstStyle/>
                    <a:p>
                      <a:pPr algn="ctr">
                        <a:lnSpc>
                          <a:spcPts val="4419"/>
                        </a:lnSpc>
                        <a:defRPr/>
                      </a:pPr>
                      <a:endParaRPr lang="en-US" sz="1100"/>
                    </a:p>
                    <a:p>
                      <a:pPr algn="ctr">
                        <a:lnSpc>
                          <a:spcPts val="4419"/>
                        </a:lnSpc>
                      </a:pPr>
                      <a:r>
                        <a:rPr lang="en-US" sz="3399">
                          <a:solidFill>
                            <a:srgbClr val="000000"/>
                          </a:solidFill>
                          <a:latin typeface="Roboto Condensed"/>
                        </a:rPr>
                        <a:t>  Nhóm</a:t>
                      </a:r>
                    </a:p>
                    <a:p>
                      <a:pPr algn="ctr">
                        <a:lnSpc>
                          <a:spcPts val="4419"/>
                        </a:lnSpc>
                      </a:pPr>
                      <a:r>
                        <a:rPr lang="en-US" sz="3399">
                          <a:solidFill>
                            <a:srgbClr val="000000"/>
                          </a:solidFill>
                          <a:latin typeface="Roboto Condensed"/>
                        </a:rPr>
                        <a:t>  </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gridSpan="5">
                  <a:txBody>
                    <a:bodyPr/>
                    <a:lstStyle/>
                    <a:p>
                      <a:pPr algn="ctr">
                        <a:lnSpc>
                          <a:spcPts val="4419"/>
                        </a:lnSpc>
                        <a:defRPr/>
                      </a:pPr>
                      <a:r>
                        <a:rPr lang="en-US" sz="3399">
                          <a:solidFill>
                            <a:srgbClr val="000000"/>
                          </a:solidFill>
                          <a:latin typeface="Roboto Condensed"/>
                        </a:rPr>
                        <a:t> Tiêu chí chấm điểm hoạt động nhóm  </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hMerge="1">
                  <a:txBody>
                    <a:bodyPr/>
                    <a:lstStyle/>
                    <a:p>
                      <a:pPr algn="ctr">
                        <a:lnSpc>
                          <a:spcPts val="4419"/>
                        </a:lnSpc>
                        <a:defRPr/>
                      </a:pPr>
                      <a:r>
                        <a:rPr lang="en-US" sz="3399">
                          <a:solidFill>
                            <a:srgbClr val="000000"/>
                          </a:solidFill>
                          <a:latin typeface="Roboto Condensed"/>
                        </a:rPr>
                        <a:t> Tiêu chí chấm điểm hoạt động nhóm  </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hMerge="1">
                  <a:txBody>
                    <a:bodyPr/>
                    <a:lstStyle/>
                    <a:p>
                      <a:pPr algn="ctr">
                        <a:lnSpc>
                          <a:spcPts val="4419"/>
                        </a:lnSpc>
                        <a:defRPr/>
                      </a:pPr>
                      <a:r>
                        <a:rPr lang="en-US" sz="3399">
                          <a:solidFill>
                            <a:srgbClr val="000000"/>
                          </a:solidFill>
                          <a:latin typeface="Roboto Condensed"/>
                        </a:rPr>
                        <a:t> Tiêu chí chấm điểm hoạt động nhóm  </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hMerge="1">
                  <a:txBody>
                    <a:bodyPr/>
                    <a:lstStyle/>
                    <a:p>
                      <a:pPr algn="ctr">
                        <a:lnSpc>
                          <a:spcPts val="4419"/>
                        </a:lnSpc>
                        <a:defRPr/>
                      </a:pPr>
                      <a:r>
                        <a:rPr lang="en-US" sz="3399">
                          <a:solidFill>
                            <a:srgbClr val="000000"/>
                          </a:solidFill>
                          <a:latin typeface="Roboto Condensed"/>
                        </a:rPr>
                        <a:t> Tiêu chí chấm điểm hoạt động nhóm  </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hMerge="1">
                  <a:txBody>
                    <a:bodyPr/>
                    <a:lstStyle/>
                    <a:p>
                      <a:pPr algn="ctr">
                        <a:lnSpc>
                          <a:spcPts val="4419"/>
                        </a:lnSpc>
                        <a:defRPr/>
                      </a:pPr>
                      <a:r>
                        <a:rPr lang="en-US" sz="3399">
                          <a:solidFill>
                            <a:srgbClr val="000000"/>
                          </a:solidFill>
                          <a:latin typeface="Roboto Condensed"/>
                        </a:rPr>
                        <a:t> Tiêu chí chấm điểm hoạt động nhóm  </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rowSpan="2">
                  <a:txBody>
                    <a:bodyPr/>
                    <a:lstStyle/>
                    <a:p>
                      <a:pPr algn="ctr">
                        <a:lnSpc>
                          <a:spcPts val="4419"/>
                        </a:lnSpc>
                        <a:defRPr/>
                      </a:pPr>
                      <a:r>
                        <a:rPr lang="en-US" sz="3399">
                          <a:solidFill>
                            <a:srgbClr val="000000"/>
                          </a:solidFill>
                          <a:latin typeface="Roboto Condensed"/>
                        </a:rPr>
                        <a:t>Điểm thưởng đặt câu hỏi hay  </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extLst>
                  <a:ext uri="{0D108BD9-81ED-4DB2-BD59-A6C34878D82A}">
                    <a16:rowId xmlns:a16="http://schemas.microsoft.com/office/drawing/2014/main" val="10000"/>
                  </a:ext>
                </a:extLst>
              </a:tr>
              <a:tr h="1939323">
                <a:tc vMerge="1">
                  <a:txBody>
                    <a:bodyPr/>
                    <a:lstStyle/>
                    <a:p>
                      <a:pPr algn="ctr">
                        <a:lnSpc>
                          <a:spcPts val="4419"/>
                        </a:lnSpc>
                        <a:defRPr/>
                      </a:pPr>
                      <a:endParaRPr lang="en-US" sz="1100"/>
                    </a:p>
                    <a:p>
                      <a:pPr algn="ctr">
                        <a:lnSpc>
                          <a:spcPts val="4419"/>
                        </a:lnSpc>
                      </a:pPr>
                      <a:r>
                        <a:rPr lang="en-US" sz="3399">
                          <a:solidFill>
                            <a:srgbClr val="000000"/>
                          </a:solidFill>
                          <a:latin typeface="Roboto Condensed"/>
                        </a:rPr>
                        <a:t>  Nhóm</a:t>
                      </a:r>
                    </a:p>
                    <a:p>
                      <a:pPr algn="ctr">
                        <a:lnSpc>
                          <a:spcPts val="4419"/>
                        </a:lnSpc>
                      </a:pPr>
                      <a:r>
                        <a:rPr lang="en-US" sz="3399">
                          <a:solidFill>
                            <a:srgbClr val="000000"/>
                          </a:solidFill>
                          <a:latin typeface="Roboto Condensed"/>
                        </a:rPr>
                        <a:t>  </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a:txBody>
                    <a:bodyPr/>
                    <a:lstStyle/>
                    <a:p>
                      <a:pPr algn="ctr">
                        <a:lnSpc>
                          <a:spcPts val="4419"/>
                        </a:lnSpc>
                        <a:defRPr/>
                      </a:pPr>
                      <a:r>
                        <a:rPr lang="en-US" sz="3399">
                          <a:solidFill>
                            <a:srgbClr val="000000"/>
                          </a:solidFill>
                          <a:latin typeface="Roboto Condensed"/>
                        </a:rPr>
                        <a:t>Nội dung</a:t>
                      </a:r>
                      <a:endParaRPr lang="en-US" sz="1100"/>
                    </a:p>
                    <a:p>
                      <a:pPr algn="ctr">
                        <a:lnSpc>
                          <a:spcPts val="4419"/>
                        </a:lnSpc>
                      </a:pPr>
                      <a:r>
                        <a:rPr lang="en-US" sz="3399">
                          <a:solidFill>
                            <a:srgbClr val="000000"/>
                          </a:solidFill>
                          <a:latin typeface="Roboto Condensed"/>
                        </a:rPr>
                        <a:t>  báo cáo  </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a:txBody>
                    <a:bodyPr/>
                    <a:lstStyle/>
                    <a:p>
                      <a:pPr algn="ctr">
                        <a:lnSpc>
                          <a:spcPts val="4419"/>
                        </a:lnSpc>
                        <a:defRPr/>
                      </a:pPr>
                      <a:r>
                        <a:rPr lang="en-US" sz="3399">
                          <a:solidFill>
                            <a:srgbClr val="000000"/>
                          </a:solidFill>
                          <a:latin typeface="Roboto Condensed"/>
                        </a:rPr>
                        <a:t>Hình thức</a:t>
                      </a:r>
                      <a:endParaRPr lang="en-US" sz="1100"/>
                    </a:p>
                    <a:p>
                      <a:pPr algn="ctr">
                        <a:lnSpc>
                          <a:spcPts val="4419"/>
                        </a:lnSpc>
                      </a:pPr>
                      <a:r>
                        <a:rPr lang="en-US" sz="3399">
                          <a:solidFill>
                            <a:srgbClr val="000000"/>
                          </a:solidFill>
                          <a:latin typeface="Roboto Condensed"/>
                        </a:rPr>
                        <a:t>  sản phẩm  </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a:txBody>
                    <a:bodyPr/>
                    <a:lstStyle/>
                    <a:p>
                      <a:pPr algn="ctr">
                        <a:lnSpc>
                          <a:spcPts val="4419"/>
                        </a:lnSpc>
                        <a:defRPr/>
                      </a:pPr>
                      <a:r>
                        <a:rPr lang="en-US" sz="3399">
                          <a:solidFill>
                            <a:srgbClr val="000000"/>
                          </a:solidFill>
                          <a:latin typeface="Roboto Condensed"/>
                        </a:rPr>
                        <a:t>Phong cách</a:t>
                      </a:r>
                      <a:endParaRPr lang="en-US" sz="1100"/>
                    </a:p>
                    <a:p>
                      <a:pPr algn="ctr">
                        <a:lnSpc>
                          <a:spcPts val="4419"/>
                        </a:lnSpc>
                      </a:pPr>
                      <a:r>
                        <a:rPr lang="en-US" sz="3399">
                          <a:solidFill>
                            <a:srgbClr val="000000"/>
                          </a:solidFill>
                          <a:latin typeface="Roboto Condensed"/>
                        </a:rPr>
                        <a:t> thuyết trình  </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a:txBody>
                    <a:bodyPr/>
                    <a:lstStyle/>
                    <a:p>
                      <a:pPr algn="ctr">
                        <a:lnSpc>
                          <a:spcPts val="4419"/>
                        </a:lnSpc>
                        <a:defRPr/>
                      </a:pPr>
                      <a:r>
                        <a:rPr lang="en-US" sz="3399">
                          <a:solidFill>
                            <a:srgbClr val="000000"/>
                          </a:solidFill>
                          <a:latin typeface="Roboto Condensed"/>
                        </a:rPr>
                        <a:t>Đảm bảo</a:t>
                      </a:r>
                      <a:endParaRPr lang="en-US" sz="1100"/>
                    </a:p>
                    <a:p>
                      <a:pPr algn="ctr">
                        <a:lnSpc>
                          <a:spcPts val="4419"/>
                        </a:lnSpc>
                      </a:pPr>
                      <a:r>
                        <a:rPr lang="en-US" sz="3399">
                          <a:solidFill>
                            <a:srgbClr val="000000"/>
                          </a:solidFill>
                          <a:latin typeface="Roboto Condensed"/>
                        </a:rPr>
                        <a:t>  thời gian  </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a:txBody>
                    <a:bodyPr/>
                    <a:lstStyle/>
                    <a:p>
                      <a:pPr algn="ctr">
                        <a:lnSpc>
                          <a:spcPts val="4419"/>
                        </a:lnSpc>
                        <a:defRPr/>
                      </a:pPr>
                      <a:r>
                        <a:rPr lang="en-US" sz="3399">
                          <a:solidFill>
                            <a:srgbClr val="000000"/>
                          </a:solidFill>
                          <a:latin typeface="Roboto Condensed"/>
                        </a:rPr>
                        <a:t>Phối hợp</a:t>
                      </a:r>
                      <a:endParaRPr lang="en-US" sz="1100"/>
                    </a:p>
                    <a:p>
                      <a:pPr algn="ctr">
                        <a:lnSpc>
                          <a:spcPts val="4419"/>
                        </a:lnSpc>
                      </a:pPr>
                      <a:r>
                        <a:rPr lang="en-US" sz="3399">
                          <a:solidFill>
                            <a:srgbClr val="000000"/>
                          </a:solidFill>
                          <a:latin typeface="Roboto Condensed"/>
                        </a:rPr>
                        <a:t>tốt giữa các thành viên  </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vMerge="1">
                  <a:txBody>
                    <a:bodyPr/>
                    <a:lstStyle/>
                    <a:p>
                      <a:pPr algn="ctr">
                        <a:lnSpc>
                          <a:spcPts val="4419"/>
                        </a:lnSpc>
                        <a:defRPr/>
                      </a:pPr>
                      <a:r>
                        <a:rPr lang="en-US" sz="3399">
                          <a:solidFill>
                            <a:srgbClr val="000000"/>
                          </a:solidFill>
                          <a:latin typeface="Roboto Condensed"/>
                        </a:rPr>
                        <a:t>Điểm thưởng đặt câu hỏi hay  </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extLst>
                  <a:ext uri="{0D108BD9-81ED-4DB2-BD59-A6C34878D82A}">
                    <a16:rowId xmlns:a16="http://schemas.microsoft.com/office/drawing/2014/main" val="10001"/>
                  </a:ext>
                </a:extLst>
              </a:tr>
              <a:tr h="1163058">
                <a:tc vMerge="1">
                  <a:txBody>
                    <a:bodyPr/>
                    <a:lstStyle/>
                    <a:p>
                      <a:pPr algn="ctr">
                        <a:lnSpc>
                          <a:spcPts val="4419"/>
                        </a:lnSpc>
                        <a:defRPr/>
                      </a:pPr>
                      <a:endParaRPr lang="en-US" sz="1100"/>
                    </a:p>
                    <a:p>
                      <a:pPr algn="ctr">
                        <a:lnSpc>
                          <a:spcPts val="4419"/>
                        </a:lnSpc>
                      </a:pPr>
                      <a:r>
                        <a:rPr lang="en-US" sz="3399">
                          <a:solidFill>
                            <a:srgbClr val="000000"/>
                          </a:solidFill>
                          <a:latin typeface="Roboto Condensed"/>
                        </a:rPr>
                        <a:t>  Nhóm</a:t>
                      </a:r>
                    </a:p>
                    <a:p>
                      <a:pPr algn="ctr">
                        <a:lnSpc>
                          <a:spcPts val="4419"/>
                        </a:lnSpc>
                      </a:pPr>
                      <a:r>
                        <a:rPr lang="en-US" sz="3399">
                          <a:solidFill>
                            <a:srgbClr val="000000"/>
                          </a:solidFill>
                          <a:latin typeface="Roboto Condensed"/>
                        </a:rPr>
                        <a:t>  </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a:txBody>
                    <a:bodyPr/>
                    <a:lstStyle/>
                    <a:p>
                      <a:pPr algn="ctr">
                        <a:lnSpc>
                          <a:spcPts val="4419"/>
                        </a:lnSpc>
                        <a:defRPr/>
                      </a:pPr>
                      <a:r>
                        <a:rPr lang="en-US" sz="3399">
                          <a:solidFill>
                            <a:srgbClr val="000000"/>
                          </a:solidFill>
                          <a:latin typeface="Roboto Condensed"/>
                        </a:rPr>
                        <a:t>  4 điểm</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a:txBody>
                    <a:bodyPr/>
                    <a:lstStyle/>
                    <a:p>
                      <a:pPr algn="ctr">
                        <a:lnSpc>
                          <a:spcPts val="4419"/>
                        </a:lnSpc>
                        <a:defRPr/>
                      </a:pPr>
                      <a:r>
                        <a:rPr lang="en-US" sz="3399">
                          <a:solidFill>
                            <a:srgbClr val="000000"/>
                          </a:solidFill>
                          <a:latin typeface="Roboto Condensed"/>
                        </a:rPr>
                        <a:t> 2 điểm  </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a:txBody>
                    <a:bodyPr/>
                    <a:lstStyle/>
                    <a:p>
                      <a:pPr algn="ctr">
                        <a:lnSpc>
                          <a:spcPts val="4419"/>
                        </a:lnSpc>
                        <a:defRPr/>
                      </a:pPr>
                      <a:r>
                        <a:rPr lang="en-US" sz="3399">
                          <a:solidFill>
                            <a:srgbClr val="000000"/>
                          </a:solidFill>
                          <a:latin typeface="Roboto Condensed"/>
                        </a:rPr>
                        <a:t> 2 điểm  </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a:txBody>
                    <a:bodyPr/>
                    <a:lstStyle/>
                    <a:p>
                      <a:pPr algn="ctr">
                        <a:lnSpc>
                          <a:spcPts val="4419"/>
                        </a:lnSpc>
                        <a:defRPr/>
                      </a:pPr>
                      <a:r>
                        <a:rPr lang="en-US" sz="3399">
                          <a:solidFill>
                            <a:srgbClr val="000000"/>
                          </a:solidFill>
                          <a:latin typeface="Roboto Condensed"/>
                        </a:rPr>
                        <a:t> 0.5 điểm  </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a:txBody>
                    <a:bodyPr/>
                    <a:lstStyle/>
                    <a:p>
                      <a:pPr algn="ctr">
                        <a:lnSpc>
                          <a:spcPts val="4419"/>
                        </a:lnSpc>
                        <a:defRPr/>
                      </a:pPr>
                      <a:r>
                        <a:rPr lang="en-US" sz="3399">
                          <a:solidFill>
                            <a:srgbClr val="000000"/>
                          </a:solidFill>
                          <a:latin typeface="Roboto Condensed"/>
                        </a:rPr>
                        <a:t>  1.5 điểm  </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tc>
                  <a:txBody>
                    <a:bodyPr/>
                    <a:lstStyle/>
                    <a:p>
                      <a:pPr algn="ctr">
                        <a:lnSpc>
                          <a:spcPts val="4419"/>
                        </a:lnSpc>
                        <a:defRPr/>
                      </a:pPr>
                      <a:r>
                        <a:rPr lang="en-US" sz="3399">
                          <a:solidFill>
                            <a:srgbClr val="000000"/>
                          </a:solidFill>
                          <a:latin typeface="Roboto Condensed"/>
                        </a:rPr>
                        <a:t>0.25 điểm / câu  </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FFF8"/>
                    </a:solidFill>
                  </a:tcPr>
                </a:tc>
                <a:extLst>
                  <a:ext uri="{0D108BD9-81ED-4DB2-BD59-A6C34878D82A}">
                    <a16:rowId xmlns:a16="http://schemas.microsoft.com/office/drawing/2014/main" val="10002"/>
                  </a:ext>
                </a:extLst>
              </a:tr>
              <a:tr h="831139">
                <a:tc>
                  <a:txBody>
                    <a:bodyPr/>
                    <a:lstStyle/>
                    <a:p>
                      <a:pPr algn="ctr">
                        <a:lnSpc>
                          <a:spcPts val="4419"/>
                        </a:lnSpc>
                        <a:defRPr/>
                      </a:pPr>
                      <a:r>
                        <a:rPr lang="en-US" sz="3399">
                          <a:solidFill>
                            <a:srgbClr val="000000"/>
                          </a:solidFill>
                          <a:latin typeface="Roboto Condensed"/>
                        </a:rPr>
                        <a:t>1 / 2</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31139">
                <a:tc>
                  <a:txBody>
                    <a:bodyPr/>
                    <a:lstStyle/>
                    <a:p>
                      <a:pPr algn="ctr">
                        <a:lnSpc>
                          <a:spcPts val="4419"/>
                        </a:lnSpc>
                        <a:defRPr/>
                      </a:pPr>
                      <a:r>
                        <a:rPr lang="en-US" sz="3399">
                          <a:solidFill>
                            <a:srgbClr val="000000"/>
                          </a:solidFill>
                          <a:latin typeface="Roboto Condensed"/>
                        </a:rPr>
                        <a:t>3 / 4</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31139">
                <a:tc>
                  <a:txBody>
                    <a:bodyPr/>
                    <a:lstStyle/>
                    <a:p>
                      <a:pPr algn="ctr">
                        <a:lnSpc>
                          <a:spcPts val="4419"/>
                        </a:lnSpc>
                        <a:defRPr/>
                      </a:pPr>
                      <a:r>
                        <a:rPr lang="en-US" sz="3399">
                          <a:solidFill>
                            <a:srgbClr val="000000"/>
                          </a:solidFill>
                          <a:latin typeface="Roboto Condensed"/>
                        </a:rPr>
                        <a:t>5 / 6</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4419"/>
                        </a:lnSpc>
                        <a:defRPr/>
                      </a:pP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51650" y="1244705"/>
            <a:ext cx="17322001" cy="2186996"/>
            <a:chOff x="0" y="0"/>
            <a:chExt cx="4562173" cy="575999"/>
          </a:xfrm>
        </p:grpSpPr>
        <p:sp>
          <p:nvSpPr>
            <p:cNvPr id="5" name="Freeform 5"/>
            <p:cNvSpPr/>
            <p:nvPr/>
          </p:nvSpPr>
          <p:spPr>
            <a:xfrm>
              <a:off x="0" y="0"/>
              <a:ext cx="4562173" cy="575999"/>
            </a:xfrm>
            <a:custGeom>
              <a:avLst/>
              <a:gdLst/>
              <a:ahLst/>
              <a:cxnLst/>
              <a:rect l="l" t="t" r="r" b="b"/>
              <a:pathLst>
                <a:path w="4562173" h="575999">
                  <a:moveTo>
                    <a:pt x="22794" y="0"/>
                  </a:moveTo>
                  <a:lnTo>
                    <a:pt x="4539379" y="0"/>
                  </a:lnTo>
                  <a:cubicBezTo>
                    <a:pt x="4545424" y="0"/>
                    <a:pt x="4551222" y="2402"/>
                    <a:pt x="4555497" y="6676"/>
                  </a:cubicBezTo>
                  <a:cubicBezTo>
                    <a:pt x="4559772" y="10951"/>
                    <a:pt x="4562173" y="16749"/>
                    <a:pt x="4562173" y="22794"/>
                  </a:cubicBezTo>
                  <a:lnTo>
                    <a:pt x="4562173" y="553205"/>
                  </a:lnTo>
                  <a:cubicBezTo>
                    <a:pt x="4562173" y="559250"/>
                    <a:pt x="4559772" y="565048"/>
                    <a:pt x="4555497" y="569323"/>
                  </a:cubicBezTo>
                  <a:cubicBezTo>
                    <a:pt x="4551222" y="573597"/>
                    <a:pt x="4545424" y="575999"/>
                    <a:pt x="4539379" y="575999"/>
                  </a:cubicBezTo>
                  <a:lnTo>
                    <a:pt x="22794" y="575999"/>
                  </a:lnTo>
                  <a:cubicBezTo>
                    <a:pt x="16749" y="575999"/>
                    <a:pt x="10951" y="573597"/>
                    <a:pt x="6676" y="569323"/>
                  </a:cubicBezTo>
                  <a:cubicBezTo>
                    <a:pt x="2402" y="565048"/>
                    <a:pt x="0" y="559250"/>
                    <a:pt x="0" y="553205"/>
                  </a:cubicBezTo>
                  <a:lnTo>
                    <a:pt x="0" y="22794"/>
                  </a:lnTo>
                  <a:cubicBezTo>
                    <a:pt x="0" y="16749"/>
                    <a:pt x="2402" y="10951"/>
                    <a:pt x="6676" y="6676"/>
                  </a:cubicBezTo>
                  <a:cubicBezTo>
                    <a:pt x="10951" y="2402"/>
                    <a:pt x="16749" y="0"/>
                    <a:pt x="22794" y="0"/>
                  </a:cubicBezTo>
                  <a:close/>
                </a:path>
              </a:pathLst>
            </a:custGeom>
            <a:solidFill>
              <a:srgbClr val="F4F1D9"/>
            </a:solidFill>
          </p:spPr>
          <p:txBody>
            <a:bodyPr/>
            <a:lstStyle/>
            <a:p>
              <a:endParaRPr lang="en-US"/>
            </a:p>
          </p:txBody>
        </p:sp>
        <p:sp>
          <p:nvSpPr>
            <p:cNvPr id="6" name="TextBox 6"/>
            <p:cNvSpPr txBox="1"/>
            <p:nvPr/>
          </p:nvSpPr>
          <p:spPr>
            <a:xfrm>
              <a:off x="0" y="-47625"/>
              <a:ext cx="4562173" cy="623624"/>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137589" y="1362218"/>
            <a:ext cx="16012823" cy="1979930"/>
          </a:xfrm>
          <a:prstGeom prst="rect">
            <a:avLst/>
          </a:prstGeom>
        </p:spPr>
        <p:txBody>
          <a:bodyPr lIns="0" tIns="0" rIns="0" bIns="0" rtlCol="0" anchor="t">
            <a:spAutoFit/>
          </a:bodyPr>
          <a:lstStyle/>
          <a:p>
            <a:pPr algn="just">
              <a:lnSpc>
                <a:spcPts val="5320"/>
              </a:lnSpc>
            </a:pPr>
            <a:r>
              <a:rPr lang="en-US" sz="3800">
                <a:solidFill>
                  <a:srgbClr val="66889A"/>
                </a:solidFill>
                <a:latin typeface="Roboto Condensed Bold"/>
              </a:rPr>
              <a:t>Nhóm 1,2: Tìm hiểu cốt truyện, không gian, thời gian trong truyện</a:t>
            </a:r>
          </a:p>
          <a:p>
            <a:pPr marL="820421" lvl="1" indent="-410210" algn="just">
              <a:lnSpc>
                <a:spcPts val="5320"/>
              </a:lnSpc>
              <a:buFont typeface="Arial"/>
              <a:buChar char="•"/>
            </a:pPr>
            <a:r>
              <a:rPr lang="en-US" sz="3800">
                <a:solidFill>
                  <a:srgbClr val="66889A"/>
                </a:solidFill>
                <a:latin typeface="Roboto Condensed"/>
              </a:rPr>
              <a:t>Tóm tắt các sự kiện chính trong tác phẩm. Nhận xét về cốt truyện.</a:t>
            </a:r>
          </a:p>
          <a:p>
            <a:pPr marL="820421" lvl="1" indent="-410210" algn="just">
              <a:lnSpc>
                <a:spcPts val="5320"/>
              </a:lnSpc>
              <a:buFont typeface="Arial"/>
              <a:buChar char="•"/>
            </a:pPr>
            <a:r>
              <a:rPr lang="en-US" sz="3800">
                <a:solidFill>
                  <a:srgbClr val="66889A"/>
                </a:solidFill>
                <a:latin typeface="Roboto Condensed"/>
              </a:rPr>
              <a:t>Xác định không gian và thời gian trong truyện. </a:t>
            </a:r>
          </a:p>
        </p:txBody>
      </p:sp>
      <p:sp>
        <p:nvSpPr>
          <p:cNvPr id="8" name="TextBox 8"/>
          <p:cNvSpPr txBox="1"/>
          <p:nvPr/>
        </p:nvSpPr>
        <p:spPr>
          <a:xfrm>
            <a:off x="2420126" y="233846"/>
            <a:ext cx="13169354" cy="894715"/>
          </a:xfrm>
          <a:prstGeom prst="rect">
            <a:avLst/>
          </a:prstGeom>
        </p:spPr>
        <p:txBody>
          <a:bodyPr lIns="0" tIns="0" rIns="0" bIns="0" rtlCol="0" anchor="t">
            <a:spAutoFit/>
          </a:bodyPr>
          <a:lstStyle/>
          <a:p>
            <a:pPr algn="ctr">
              <a:lnSpc>
                <a:spcPts val="6860"/>
              </a:lnSpc>
              <a:spcBef>
                <a:spcPct val="0"/>
              </a:spcBef>
            </a:pPr>
            <a:r>
              <a:rPr lang="en-US" sz="4900">
                <a:solidFill>
                  <a:srgbClr val="24516B"/>
                </a:solidFill>
                <a:latin typeface="#9Slide07 Crocante"/>
              </a:rPr>
              <a:t> HOẠT ĐỘNG NHÓM TÌM HIỂU VĂN BẢN DẾ CHỌI</a:t>
            </a:r>
          </a:p>
        </p:txBody>
      </p:sp>
      <p:grpSp>
        <p:nvGrpSpPr>
          <p:cNvPr id="9" name="Group 9"/>
          <p:cNvGrpSpPr/>
          <p:nvPr/>
        </p:nvGrpSpPr>
        <p:grpSpPr>
          <a:xfrm>
            <a:off x="561476" y="3546001"/>
            <a:ext cx="17322001" cy="3009834"/>
            <a:chOff x="0" y="0"/>
            <a:chExt cx="4562173" cy="792713"/>
          </a:xfrm>
        </p:grpSpPr>
        <p:sp>
          <p:nvSpPr>
            <p:cNvPr id="10" name="Freeform 10"/>
            <p:cNvSpPr/>
            <p:nvPr/>
          </p:nvSpPr>
          <p:spPr>
            <a:xfrm>
              <a:off x="0" y="0"/>
              <a:ext cx="4562173" cy="792713"/>
            </a:xfrm>
            <a:custGeom>
              <a:avLst/>
              <a:gdLst/>
              <a:ahLst/>
              <a:cxnLst/>
              <a:rect l="l" t="t" r="r" b="b"/>
              <a:pathLst>
                <a:path w="4562173" h="792713">
                  <a:moveTo>
                    <a:pt x="22794" y="0"/>
                  </a:moveTo>
                  <a:lnTo>
                    <a:pt x="4539379" y="0"/>
                  </a:lnTo>
                  <a:cubicBezTo>
                    <a:pt x="4545424" y="0"/>
                    <a:pt x="4551222" y="2402"/>
                    <a:pt x="4555497" y="6676"/>
                  </a:cubicBezTo>
                  <a:cubicBezTo>
                    <a:pt x="4559772" y="10951"/>
                    <a:pt x="4562173" y="16749"/>
                    <a:pt x="4562173" y="22794"/>
                  </a:cubicBezTo>
                  <a:lnTo>
                    <a:pt x="4562173" y="769919"/>
                  </a:lnTo>
                  <a:cubicBezTo>
                    <a:pt x="4562173" y="775965"/>
                    <a:pt x="4559772" y="781763"/>
                    <a:pt x="4555497" y="786037"/>
                  </a:cubicBezTo>
                  <a:cubicBezTo>
                    <a:pt x="4551222" y="790312"/>
                    <a:pt x="4545424" y="792713"/>
                    <a:pt x="4539379" y="792713"/>
                  </a:cubicBezTo>
                  <a:lnTo>
                    <a:pt x="22794" y="792713"/>
                  </a:lnTo>
                  <a:cubicBezTo>
                    <a:pt x="10205" y="792713"/>
                    <a:pt x="0" y="782508"/>
                    <a:pt x="0" y="769919"/>
                  </a:cubicBezTo>
                  <a:lnTo>
                    <a:pt x="0" y="22794"/>
                  </a:lnTo>
                  <a:cubicBezTo>
                    <a:pt x="0" y="16749"/>
                    <a:pt x="2402" y="10951"/>
                    <a:pt x="6676" y="6676"/>
                  </a:cubicBezTo>
                  <a:cubicBezTo>
                    <a:pt x="10951" y="2402"/>
                    <a:pt x="16749" y="0"/>
                    <a:pt x="22794" y="0"/>
                  </a:cubicBezTo>
                  <a:close/>
                </a:path>
              </a:pathLst>
            </a:custGeom>
            <a:solidFill>
              <a:srgbClr val="E6F4EA"/>
            </a:solidFill>
          </p:spPr>
          <p:txBody>
            <a:bodyPr/>
            <a:lstStyle/>
            <a:p>
              <a:endParaRPr lang="en-US"/>
            </a:p>
          </p:txBody>
        </p:sp>
        <p:sp>
          <p:nvSpPr>
            <p:cNvPr id="11" name="TextBox 11"/>
            <p:cNvSpPr txBox="1"/>
            <p:nvPr/>
          </p:nvSpPr>
          <p:spPr>
            <a:xfrm>
              <a:off x="0" y="-47625"/>
              <a:ext cx="4562173" cy="84033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216066" y="3734435"/>
            <a:ext cx="16012823" cy="2646680"/>
          </a:xfrm>
          <a:prstGeom prst="rect">
            <a:avLst/>
          </a:prstGeom>
        </p:spPr>
        <p:txBody>
          <a:bodyPr lIns="0" tIns="0" rIns="0" bIns="0" rtlCol="0" anchor="t">
            <a:spAutoFit/>
          </a:bodyPr>
          <a:lstStyle/>
          <a:p>
            <a:pPr algn="just">
              <a:lnSpc>
                <a:spcPts val="5320"/>
              </a:lnSpc>
            </a:pPr>
            <a:r>
              <a:rPr lang="en-US" sz="3800">
                <a:solidFill>
                  <a:srgbClr val="66889A"/>
                </a:solidFill>
                <a:latin typeface="Roboto Condensed Bold"/>
              </a:rPr>
              <a:t>Nhóm 3,4: Tìm hiểu nhân vật Thành với hai tình huống đối lập</a:t>
            </a:r>
          </a:p>
          <a:p>
            <a:pPr marL="820421" lvl="1" indent="-410210" algn="just">
              <a:lnSpc>
                <a:spcPts val="5320"/>
              </a:lnSpc>
              <a:buFont typeface="Arial"/>
              <a:buChar char="•"/>
            </a:pPr>
            <a:r>
              <a:rPr lang="en-US" sz="3800">
                <a:solidFill>
                  <a:srgbClr val="66889A"/>
                </a:solidFill>
                <a:latin typeface="Roboto Condensed"/>
              </a:rPr>
              <a:t>Truyện có những nhân vật nào? Nhân vật chính là ai?</a:t>
            </a:r>
          </a:p>
          <a:p>
            <a:pPr marL="820421" lvl="1" indent="-410210" algn="just">
              <a:lnSpc>
                <a:spcPts val="5320"/>
              </a:lnSpc>
              <a:buFont typeface="Arial"/>
              <a:buChar char="•"/>
            </a:pPr>
            <a:r>
              <a:rPr lang="en-US" sz="3800">
                <a:solidFill>
                  <a:srgbClr val="66889A"/>
                </a:solidFill>
                <a:latin typeface="Roboto Condensed"/>
              </a:rPr>
              <a:t>Tìm hiểu nhân vật Thành qua hai tình huống trước và sau khi gia đình Thành tìm được dế chọi. Nhận xét ý nghĩa của sự đối lập giữa 2 tình huống đó.</a:t>
            </a:r>
          </a:p>
        </p:txBody>
      </p:sp>
      <p:grpSp>
        <p:nvGrpSpPr>
          <p:cNvPr id="13" name="Group 13"/>
          <p:cNvGrpSpPr/>
          <p:nvPr/>
        </p:nvGrpSpPr>
        <p:grpSpPr>
          <a:xfrm>
            <a:off x="624174" y="6670134"/>
            <a:ext cx="17322001" cy="3490916"/>
            <a:chOff x="0" y="0"/>
            <a:chExt cx="4562173" cy="919418"/>
          </a:xfrm>
        </p:grpSpPr>
        <p:sp>
          <p:nvSpPr>
            <p:cNvPr id="14" name="Freeform 14"/>
            <p:cNvSpPr/>
            <p:nvPr/>
          </p:nvSpPr>
          <p:spPr>
            <a:xfrm>
              <a:off x="0" y="0"/>
              <a:ext cx="4562173" cy="919418"/>
            </a:xfrm>
            <a:custGeom>
              <a:avLst/>
              <a:gdLst/>
              <a:ahLst/>
              <a:cxnLst/>
              <a:rect l="l" t="t" r="r" b="b"/>
              <a:pathLst>
                <a:path w="4562173" h="919418">
                  <a:moveTo>
                    <a:pt x="22794" y="0"/>
                  </a:moveTo>
                  <a:lnTo>
                    <a:pt x="4539379" y="0"/>
                  </a:lnTo>
                  <a:cubicBezTo>
                    <a:pt x="4545424" y="0"/>
                    <a:pt x="4551222" y="2402"/>
                    <a:pt x="4555497" y="6676"/>
                  </a:cubicBezTo>
                  <a:cubicBezTo>
                    <a:pt x="4559772" y="10951"/>
                    <a:pt x="4562173" y="16749"/>
                    <a:pt x="4562173" y="22794"/>
                  </a:cubicBezTo>
                  <a:lnTo>
                    <a:pt x="4562173" y="896624"/>
                  </a:lnTo>
                  <a:cubicBezTo>
                    <a:pt x="4562173" y="902670"/>
                    <a:pt x="4559772" y="908467"/>
                    <a:pt x="4555497" y="912742"/>
                  </a:cubicBezTo>
                  <a:cubicBezTo>
                    <a:pt x="4551222" y="917017"/>
                    <a:pt x="4545424" y="919418"/>
                    <a:pt x="4539379" y="919418"/>
                  </a:cubicBezTo>
                  <a:lnTo>
                    <a:pt x="22794" y="919418"/>
                  </a:lnTo>
                  <a:cubicBezTo>
                    <a:pt x="16749" y="919418"/>
                    <a:pt x="10951" y="917017"/>
                    <a:pt x="6676" y="912742"/>
                  </a:cubicBezTo>
                  <a:cubicBezTo>
                    <a:pt x="2402" y="908467"/>
                    <a:pt x="0" y="902670"/>
                    <a:pt x="0" y="896624"/>
                  </a:cubicBezTo>
                  <a:lnTo>
                    <a:pt x="0" y="22794"/>
                  </a:lnTo>
                  <a:cubicBezTo>
                    <a:pt x="0" y="16749"/>
                    <a:pt x="2402" y="10951"/>
                    <a:pt x="6676" y="6676"/>
                  </a:cubicBezTo>
                  <a:cubicBezTo>
                    <a:pt x="10951" y="2402"/>
                    <a:pt x="16749" y="0"/>
                    <a:pt x="22794" y="0"/>
                  </a:cubicBezTo>
                  <a:close/>
                </a:path>
              </a:pathLst>
            </a:custGeom>
            <a:solidFill>
              <a:srgbClr val="EBEBEB"/>
            </a:solidFill>
          </p:spPr>
          <p:txBody>
            <a:bodyPr/>
            <a:lstStyle/>
            <a:p>
              <a:endParaRPr lang="en-US"/>
            </a:p>
          </p:txBody>
        </p:sp>
        <p:sp>
          <p:nvSpPr>
            <p:cNvPr id="15" name="TextBox 15"/>
            <p:cNvSpPr txBox="1"/>
            <p:nvPr/>
          </p:nvSpPr>
          <p:spPr>
            <a:xfrm>
              <a:off x="0" y="-47625"/>
              <a:ext cx="4562173" cy="967043"/>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137589" y="6793959"/>
            <a:ext cx="16557586" cy="4646930"/>
          </a:xfrm>
          <a:prstGeom prst="rect">
            <a:avLst/>
          </a:prstGeom>
        </p:spPr>
        <p:txBody>
          <a:bodyPr lIns="0" tIns="0" rIns="0" bIns="0" rtlCol="0" anchor="t">
            <a:spAutoFit/>
          </a:bodyPr>
          <a:lstStyle/>
          <a:p>
            <a:pPr algn="just">
              <a:lnSpc>
                <a:spcPts val="5320"/>
              </a:lnSpc>
            </a:pPr>
            <a:r>
              <a:rPr lang="en-US" sz="3800">
                <a:solidFill>
                  <a:srgbClr val="66889A"/>
                </a:solidFill>
                <a:latin typeface="Roboto Condensed Bold"/>
              </a:rPr>
              <a:t>Nhóm 5,6: Tìm hiểu yếu tố kì ảo, yếu tố hiện thực trong tác phẩm</a:t>
            </a:r>
          </a:p>
          <a:p>
            <a:pPr marL="820421" lvl="1" indent="-410210" algn="just">
              <a:lnSpc>
                <a:spcPts val="5320"/>
              </a:lnSpc>
              <a:buFont typeface="Arial"/>
              <a:buChar char="•"/>
            </a:pPr>
            <a:r>
              <a:rPr lang="en-US" sz="3800">
                <a:solidFill>
                  <a:srgbClr val="66889A"/>
                </a:solidFill>
                <a:latin typeface="Roboto Condensed"/>
              </a:rPr>
              <a:t>Liệt kê các sự việc có tính chất kì ảo trong truyện. Cho biết vai trò, ý nghĩa của yếu tố kì ảo đó.</a:t>
            </a:r>
          </a:p>
          <a:p>
            <a:pPr marL="820421" lvl="1" indent="-410210" algn="just">
              <a:lnSpc>
                <a:spcPts val="5320"/>
              </a:lnSpc>
              <a:buFont typeface="Arial"/>
              <a:buChar char="•"/>
            </a:pPr>
            <a:r>
              <a:rPr lang="en-US" sz="3800">
                <a:solidFill>
                  <a:srgbClr val="66889A"/>
                </a:solidFill>
                <a:latin typeface="Roboto Condensed"/>
              </a:rPr>
              <a:t>Liệt kê những thông tin nhấn mạnh tính chất hiện thực. Thái độ của tác giả với hiện thực đương thời được thể hiện như thế nào trong cách miêu tả các chi tiết, sự việc và trong lời bình?</a:t>
            </a:r>
          </a:p>
          <a:p>
            <a:pPr marL="820421" lvl="1" indent="-410210" algn="just">
              <a:lnSpc>
                <a:spcPts val="5320"/>
              </a:lnSpc>
              <a:buFont typeface="Arial"/>
              <a:buChar char="•"/>
            </a:pPr>
            <a:endParaRPr lang="en-US" sz="3800">
              <a:solidFill>
                <a:srgbClr val="66889A"/>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20882" y="4155516"/>
            <a:ext cx="16745673" cy="2912788"/>
            <a:chOff x="0" y="0"/>
            <a:chExt cx="4410383" cy="767154"/>
          </a:xfrm>
        </p:grpSpPr>
        <p:sp>
          <p:nvSpPr>
            <p:cNvPr id="5" name="Freeform 5"/>
            <p:cNvSpPr/>
            <p:nvPr/>
          </p:nvSpPr>
          <p:spPr>
            <a:xfrm>
              <a:off x="0" y="0"/>
              <a:ext cx="4410383" cy="767154"/>
            </a:xfrm>
            <a:custGeom>
              <a:avLst/>
              <a:gdLst/>
              <a:ahLst/>
              <a:cxnLst/>
              <a:rect l="l" t="t" r="r" b="b"/>
              <a:pathLst>
                <a:path w="4410383" h="767154">
                  <a:moveTo>
                    <a:pt x="23579" y="0"/>
                  </a:moveTo>
                  <a:lnTo>
                    <a:pt x="4386805" y="0"/>
                  </a:lnTo>
                  <a:cubicBezTo>
                    <a:pt x="4399827" y="0"/>
                    <a:pt x="4410383" y="10556"/>
                    <a:pt x="4410383" y="23579"/>
                  </a:cubicBezTo>
                  <a:lnTo>
                    <a:pt x="4410383" y="743576"/>
                  </a:lnTo>
                  <a:cubicBezTo>
                    <a:pt x="4410383" y="749829"/>
                    <a:pt x="4407899" y="755826"/>
                    <a:pt x="4403477" y="760248"/>
                  </a:cubicBezTo>
                  <a:cubicBezTo>
                    <a:pt x="4399055" y="764670"/>
                    <a:pt x="4393058" y="767154"/>
                    <a:pt x="4386805" y="767154"/>
                  </a:cubicBezTo>
                  <a:lnTo>
                    <a:pt x="23579" y="767154"/>
                  </a:lnTo>
                  <a:cubicBezTo>
                    <a:pt x="17325" y="767154"/>
                    <a:pt x="11328" y="764670"/>
                    <a:pt x="6906" y="760248"/>
                  </a:cubicBezTo>
                  <a:cubicBezTo>
                    <a:pt x="2484" y="755826"/>
                    <a:pt x="0" y="749829"/>
                    <a:pt x="0" y="743576"/>
                  </a:cubicBezTo>
                  <a:lnTo>
                    <a:pt x="0" y="23579"/>
                  </a:lnTo>
                  <a:cubicBezTo>
                    <a:pt x="0" y="17325"/>
                    <a:pt x="2484" y="11328"/>
                    <a:pt x="6906" y="6906"/>
                  </a:cubicBezTo>
                  <a:cubicBezTo>
                    <a:pt x="11328" y="2484"/>
                    <a:pt x="17325" y="0"/>
                    <a:pt x="23579" y="0"/>
                  </a:cubicBezTo>
                  <a:close/>
                </a:path>
              </a:pathLst>
            </a:custGeom>
            <a:solidFill>
              <a:srgbClr val="F5FFF8"/>
            </a:solidFill>
          </p:spPr>
          <p:txBody>
            <a:bodyPr/>
            <a:lstStyle/>
            <a:p>
              <a:endParaRPr lang="en-US"/>
            </a:p>
          </p:txBody>
        </p:sp>
        <p:sp>
          <p:nvSpPr>
            <p:cNvPr id="6" name="TextBox 6"/>
            <p:cNvSpPr txBox="1"/>
            <p:nvPr/>
          </p:nvSpPr>
          <p:spPr>
            <a:xfrm>
              <a:off x="0" y="-47625"/>
              <a:ext cx="4410383" cy="81477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189759" y="4384691"/>
            <a:ext cx="16376796" cy="3190875"/>
          </a:xfrm>
          <a:prstGeom prst="rect">
            <a:avLst/>
          </a:prstGeom>
        </p:spPr>
        <p:txBody>
          <a:bodyPr lIns="0" tIns="0" rIns="0" bIns="0" rtlCol="0" anchor="t">
            <a:spAutoFit/>
          </a:bodyPr>
          <a:lstStyle/>
          <a:p>
            <a:pPr algn="just">
              <a:lnSpc>
                <a:spcPts val="6300"/>
              </a:lnSpc>
              <a:spcBef>
                <a:spcPct val="0"/>
              </a:spcBef>
            </a:pPr>
            <a:r>
              <a:rPr lang="en-US" sz="4500">
                <a:solidFill>
                  <a:srgbClr val="66889A"/>
                </a:solidFill>
                <a:latin typeface="Roboto Condensed Bold"/>
              </a:rPr>
              <a:t>Nội dung: Tìm hiểu cốt truyện, không gian, thời gian trong truyện</a:t>
            </a:r>
          </a:p>
          <a:p>
            <a:pPr marL="971553" lvl="1" indent="-485777" algn="just">
              <a:lnSpc>
                <a:spcPts val="6300"/>
              </a:lnSpc>
              <a:spcBef>
                <a:spcPct val="0"/>
              </a:spcBef>
              <a:buFont typeface="Arial"/>
              <a:buChar char="•"/>
            </a:pPr>
            <a:r>
              <a:rPr lang="en-US" sz="4500">
                <a:solidFill>
                  <a:srgbClr val="66889A"/>
                </a:solidFill>
                <a:latin typeface="Roboto Condensed"/>
              </a:rPr>
              <a:t>Tóm tắt các sự kiện chính trong tác phẩm. Nhận xét về cốt truyện.</a:t>
            </a:r>
          </a:p>
          <a:p>
            <a:pPr marL="971553" lvl="1" indent="-485777" algn="just">
              <a:lnSpc>
                <a:spcPts val="6300"/>
              </a:lnSpc>
              <a:spcBef>
                <a:spcPct val="0"/>
              </a:spcBef>
              <a:buFont typeface="Arial"/>
              <a:buChar char="•"/>
            </a:pPr>
            <a:r>
              <a:rPr lang="en-US" sz="4500">
                <a:solidFill>
                  <a:srgbClr val="66889A"/>
                </a:solidFill>
                <a:latin typeface="Roboto Condensed"/>
              </a:rPr>
              <a:t>Xác định không gian và thời gian trong truyện. </a:t>
            </a:r>
          </a:p>
          <a:p>
            <a:pPr algn="just">
              <a:lnSpc>
                <a:spcPts val="6300"/>
              </a:lnSpc>
              <a:spcBef>
                <a:spcPct val="0"/>
              </a:spcBef>
            </a:pPr>
            <a:endParaRPr lang="en-US" sz="4500">
              <a:solidFill>
                <a:srgbClr val="66889A"/>
              </a:solidFill>
              <a:latin typeface="Roboto Condensed"/>
            </a:endParaRPr>
          </a:p>
        </p:txBody>
      </p:sp>
      <p:sp>
        <p:nvSpPr>
          <p:cNvPr id="8" name="TextBox 8"/>
          <p:cNvSpPr txBox="1"/>
          <p:nvPr/>
        </p:nvSpPr>
        <p:spPr>
          <a:xfrm>
            <a:off x="-1815253" y="394026"/>
            <a:ext cx="13730056" cy="920115"/>
          </a:xfrm>
          <a:prstGeom prst="rect">
            <a:avLst/>
          </a:prstGeom>
        </p:spPr>
        <p:txBody>
          <a:bodyPr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9" name="TextBox 9"/>
          <p:cNvSpPr txBox="1"/>
          <p:nvPr/>
        </p:nvSpPr>
        <p:spPr>
          <a:xfrm>
            <a:off x="872836" y="1476066"/>
            <a:ext cx="17010641" cy="847090"/>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chi </a:t>
            </a:r>
            <a:r>
              <a:rPr lang="en-US" sz="4900" dirty="0" err="1">
                <a:solidFill>
                  <a:srgbClr val="66889A"/>
                </a:solidFill>
                <a:latin typeface="#9Slide07 SVNUT Triumph Press"/>
              </a:rPr>
              <a:t>tiết</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r>
              <a:rPr lang="en-US" sz="4900" dirty="0">
                <a:solidFill>
                  <a:srgbClr val="66889A"/>
                </a:solidFill>
                <a:latin typeface="#9Slide07 SVNUT Triumph Press"/>
              </a:rPr>
              <a:t> “</a:t>
            </a:r>
            <a:r>
              <a:rPr lang="en-US" sz="4900" dirty="0" err="1">
                <a:solidFill>
                  <a:srgbClr val="66889A"/>
                </a:solidFill>
                <a:latin typeface="#9Slide07 SVNUT Triumph Press"/>
              </a:rPr>
              <a:t>Dế</a:t>
            </a:r>
            <a:r>
              <a:rPr lang="en-US" sz="4900" dirty="0">
                <a:solidFill>
                  <a:srgbClr val="66889A"/>
                </a:solidFill>
                <a:latin typeface="#9Slide07 SVNUT Triumph Press"/>
              </a:rPr>
              <a:t> </a:t>
            </a:r>
            <a:r>
              <a:rPr lang="en-US" sz="4900" dirty="0" err="1">
                <a:solidFill>
                  <a:srgbClr val="66889A"/>
                </a:solidFill>
                <a:latin typeface="#9Slide07 SVNUT Triumph Press"/>
              </a:rPr>
              <a:t>chọi</a:t>
            </a:r>
            <a:r>
              <a:rPr lang="en-US" sz="4900" dirty="0">
                <a:solidFill>
                  <a:srgbClr val="66889A"/>
                </a:solidFill>
                <a:latin typeface="#9Slide07 SVNUT Triumph Press"/>
              </a:rPr>
              <a:t>”</a:t>
            </a:r>
          </a:p>
        </p:txBody>
      </p:sp>
      <p:sp>
        <p:nvSpPr>
          <p:cNvPr id="10" name="TextBox 10"/>
          <p:cNvSpPr txBox="1"/>
          <p:nvPr/>
        </p:nvSpPr>
        <p:spPr>
          <a:xfrm>
            <a:off x="5481982" y="2775814"/>
            <a:ext cx="7006004" cy="1080020"/>
          </a:xfrm>
          <a:prstGeom prst="rect">
            <a:avLst/>
          </a:prstGeom>
        </p:spPr>
        <p:txBody>
          <a:bodyPr lIns="0" tIns="0" rIns="0" bIns="0" rtlCol="0" anchor="t">
            <a:spAutoFit/>
          </a:bodyPr>
          <a:lstStyle/>
          <a:p>
            <a:pPr algn="ctr">
              <a:lnSpc>
                <a:spcPts val="8308"/>
              </a:lnSpc>
              <a:spcBef>
                <a:spcPct val="0"/>
              </a:spcBef>
            </a:pPr>
            <a:r>
              <a:rPr lang="en-US" sz="5934">
                <a:solidFill>
                  <a:srgbClr val="24516B"/>
                </a:solidFill>
                <a:latin typeface="#9Slide07 Crocante"/>
              </a:rPr>
              <a:t>NHÓM 1 / 2 BÁO CÁO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254895" y="2025023"/>
            <a:ext cx="4794295" cy="1218493"/>
          </a:xfrm>
          <a:prstGeom prst="rect">
            <a:avLst/>
          </a:prstGeom>
        </p:spPr>
        <p:txBody>
          <a:bodyPr lIns="0" tIns="0" rIns="0" bIns="0" rtlCol="0" anchor="t">
            <a:spAutoFit/>
          </a:bodyPr>
          <a:lstStyle/>
          <a:p>
            <a:pPr algn="l">
              <a:lnSpc>
                <a:spcPts val="9603"/>
              </a:lnSpc>
            </a:pPr>
            <a:r>
              <a:rPr lang="en-US" sz="6859">
                <a:solidFill>
                  <a:srgbClr val="24516B"/>
                </a:solidFill>
                <a:latin typeface="#9Slide05 VL Fadilla"/>
              </a:rPr>
              <a:t>a. Cốt truyện</a:t>
            </a:r>
          </a:p>
        </p:txBody>
      </p:sp>
      <p:grpSp>
        <p:nvGrpSpPr>
          <p:cNvPr id="4" name="Group 4"/>
          <p:cNvGrpSpPr/>
          <p:nvPr/>
        </p:nvGrpSpPr>
        <p:grpSpPr>
          <a:xfrm>
            <a:off x="431946" y="3161176"/>
            <a:ext cx="17451532" cy="2342737"/>
            <a:chOff x="0" y="0"/>
            <a:chExt cx="4596288" cy="617017"/>
          </a:xfrm>
        </p:grpSpPr>
        <p:sp>
          <p:nvSpPr>
            <p:cNvPr id="5" name="Freeform 5"/>
            <p:cNvSpPr/>
            <p:nvPr/>
          </p:nvSpPr>
          <p:spPr>
            <a:xfrm>
              <a:off x="0" y="0"/>
              <a:ext cx="4596288" cy="617017"/>
            </a:xfrm>
            <a:custGeom>
              <a:avLst/>
              <a:gdLst/>
              <a:ahLst/>
              <a:cxnLst/>
              <a:rect l="l" t="t" r="r" b="b"/>
              <a:pathLst>
                <a:path w="4596288" h="617017">
                  <a:moveTo>
                    <a:pt x="22625" y="0"/>
                  </a:moveTo>
                  <a:lnTo>
                    <a:pt x="4573663" y="0"/>
                  </a:lnTo>
                  <a:cubicBezTo>
                    <a:pt x="4579664" y="0"/>
                    <a:pt x="4585419" y="2384"/>
                    <a:pt x="4589661" y="6627"/>
                  </a:cubicBezTo>
                  <a:cubicBezTo>
                    <a:pt x="4593904" y="10870"/>
                    <a:pt x="4596288" y="16624"/>
                    <a:pt x="4596288" y="22625"/>
                  </a:cubicBezTo>
                  <a:lnTo>
                    <a:pt x="4596288" y="594392"/>
                  </a:lnTo>
                  <a:cubicBezTo>
                    <a:pt x="4596288" y="600393"/>
                    <a:pt x="4593904" y="606147"/>
                    <a:pt x="4589661" y="610390"/>
                  </a:cubicBezTo>
                  <a:cubicBezTo>
                    <a:pt x="4585419" y="614633"/>
                    <a:pt x="4579664" y="617017"/>
                    <a:pt x="4573663" y="617017"/>
                  </a:cubicBezTo>
                  <a:lnTo>
                    <a:pt x="22625" y="617017"/>
                  </a:lnTo>
                  <a:cubicBezTo>
                    <a:pt x="16624" y="617017"/>
                    <a:pt x="10870" y="614633"/>
                    <a:pt x="6627" y="610390"/>
                  </a:cubicBezTo>
                  <a:cubicBezTo>
                    <a:pt x="2384" y="606147"/>
                    <a:pt x="0" y="600393"/>
                    <a:pt x="0" y="594392"/>
                  </a:cubicBezTo>
                  <a:lnTo>
                    <a:pt x="0" y="22625"/>
                  </a:lnTo>
                  <a:cubicBezTo>
                    <a:pt x="0" y="16624"/>
                    <a:pt x="2384" y="10870"/>
                    <a:pt x="6627" y="6627"/>
                  </a:cubicBezTo>
                  <a:cubicBezTo>
                    <a:pt x="10870" y="2384"/>
                    <a:pt x="16624" y="0"/>
                    <a:pt x="22625" y="0"/>
                  </a:cubicBezTo>
                  <a:close/>
                </a:path>
              </a:pathLst>
            </a:custGeom>
            <a:solidFill>
              <a:srgbClr val="DFE5E1"/>
            </a:solidFill>
          </p:spPr>
          <p:txBody>
            <a:bodyPr/>
            <a:lstStyle/>
            <a:p>
              <a:endParaRPr lang="en-US"/>
            </a:p>
          </p:txBody>
        </p:sp>
        <p:sp>
          <p:nvSpPr>
            <p:cNvPr id="6" name="TextBox 6"/>
            <p:cNvSpPr txBox="1"/>
            <p:nvPr/>
          </p:nvSpPr>
          <p:spPr>
            <a:xfrm>
              <a:off x="0" y="-47625"/>
              <a:ext cx="4596288" cy="664642"/>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714737" y="3170287"/>
            <a:ext cx="16885949" cy="2089150"/>
          </a:xfrm>
          <a:prstGeom prst="rect">
            <a:avLst/>
          </a:prstGeom>
        </p:spPr>
        <p:txBody>
          <a:bodyPr lIns="0" tIns="0" rIns="0" bIns="0" rtlCol="0" anchor="t">
            <a:spAutoFit/>
          </a:bodyPr>
          <a:lstStyle/>
          <a:p>
            <a:pPr algn="just">
              <a:lnSpc>
                <a:spcPts val="5599"/>
              </a:lnSpc>
            </a:pPr>
            <a:r>
              <a:rPr lang="en-US" sz="3999" dirty="0" err="1">
                <a:solidFill>
                  <a:srgbClr val="4B4B4B"/>
                </a:solidFill>
                <a:latin typeface="Roboto Condensed"/>
              </a:rPr>
              <a:t>Đời</a:t>
            </a:r>
            <a:r>
              <a:rPr lang="en-US" sz="3999" dirty="0">
                <a:solidFill>
                  <a:srgbClr val="4B4B4B"/>
                </a:solidFill>
                <a:latin typeface="Roboto Condensed"/>
              </a:rPr>
              <a:t> </a:t>
            </a:r>
            <a:r>
              <a:rPr lang="en-US" sz="3999" dirty="0" err="1">
                <a:solidFill>
                  <a:srgbClr val="4B4B4B"/>
                </a:solidFill>
                <a:latin typeface="Roboto Condensed"/>
              </a:rPr>
              <a:t>Tuyên</a:t>
            </a:r>
            <a:r>
              <a:rPr lang="en-US" sz="3999" dirty="0">
                <a:solidFill>
                  <a:srgbClr val="4B4B4B"/>
                </a:solidFill>
                <a:latin typeface="Roboto Condensed"/>
              </a:rPr>
              <a:t> </a:t>
            </a:r>
            <a:r>
              <a:rPr lang="en-US" sz="3999" dirty="0" err="1">
                <a:solidFill>
                  <a:srgbClr val="4B4B4B"/>
                </a:solidFill>
                <a:latin typeface="Roboto Condensed"/>
              </a:rPr>
              <a:t>Đức</a:t>
            </a:r>
            <a:r>
              <a:rPr lang="en-US" sz="3999" dirty="0">
                <a:solidFill>
                  <a:srgbClr val="4B4B4B"/>
                </a:solidFill>
                <a:latin typeface="Roboto Condensed"/>
              </a:rPr>
              <a:t> </a:t>
            </a:r>
            <a:r>
              <a:rPr lang="en-US" sz="3999" dirty="0" err="1">
                <a:solidFill>
                  <a:srgbClr val="4B4B4B"/>
                </a:solidFill>
                <a:latin typeface="Roboto Condensed"/>
              </a:rPr>
              <a:t>nhà</a:t>
            </a:r>
            <a:r>
              <a:rPr lang="en-US" sz="3999" dirty="0">
                <a:solidFill>
                  <a:srgbClr val="4B4B4B"/>
                </a:solidFill>
                <a:latin typeface="Roboto Condensed"/>
              </a:rPr>
              <a:t> Minh, </a:t>
            </a:r>
            <a:r>
              <a:rPr lang="en-US" sz="3999" dirty="0" err="1">
                <a:solidFill>
                  <a:srgbClr val="4B4B4B"/>
                </a:solidFill>
                <a:latin typeface="Roboto Condensed"/>
              </a:rPr>
              <a:t>trong</a:t>
            </a:r>
            <a:r>
              <a:rPr lang="en-US" sz="3999" dirty="0">
                <a:solidFill>
                  <a:srgbClr val="4B4B4B"/>
                </a:solidFill>
                <a:latin typeface="Roboto Condensed"/>
              </a:rPr>
              <a:t> </a:t>
            </a:r>
            <a:r>
              <a:rPr lang="en-US" sz="3999" dirty="0" err="1">
                <a:solidFill>
                  <a:srgbClr val="4B4B4B"/>
                </a:solidFill>
                <a:latin typeface="Roboto Condensed"/>
              </a:rPr>
              <a:t>cung</a:t>
            </a:r>
            <a:r>
              <a:rPr lang="en-US" sz="3999" dirty="0">
                <a:solidFill>
                  <a:srgbClr val="4B4B4B"/>
                </a:solidFill>
                <a:latin typeface="Roboto Condensed"/>
              </a:rPr>
              <a:t> </a:t>
            </a:r>
            <a:r>
              <a:rPr lang="en-US" sz="3999" dirty="0" err="1">
                <a:solidFill>
                  <a:srgbClr val="4B4B4B"/>
                </a:solidFill>
                <a:latin typeface="Roboto Condensed"/>
              </a:rPr>
              <a:t>rất</a:t>
            </a:r>
            <a:r>
              <a:rPr lang="en-US" sz="3999" dirty="0">
                <a:solidFill>
                  <a:srgbClr val="4B4B4B"/>
                </a:solidFill>
                <a:latin typeface="Roboto Condensed"/>
              </a:rPr>
              <a:t> </a:t>
            </a:r>
            <a:r>
              <a:rPr lang="en-US" sz="3999" dirty="0" err="1">
                <a:solidFill>
                  <a:srgbClr val="4B4B4B"/>
                </a:solidFill>
                <a:latin typeface="Roboto Condensed"/>
              </a:rPr>
              <a:t>chuộng</a:t>
            </a:r>
            <a:r>
              <a:rPr lang="en-US" sz="3999" dirty="0">
                <a:solidFill>
                  <a:srgbClr val="4B4B4B"/>
                </a:solidFill>
                <a:latin typeface="Roboto Condensed"/>
              </a:rPr>
              <a:t> </a:t>
            </a:r>
            <a:r>
              <a:rPr lang="en-US" sz="3999" dirty="0" err="1">
                <a:solidFill>
                  <a:srgbClr val="4B4B4B"/>
                </a:solidFill>
                <a:latin typeface="Roboto Condensed"/>
              </a:rPr>
              <a:t>trò</a:t>
            </a:r>
            <a:r>
              <a:rPr lang="en-US" sz="3999" dirty="0">
                <a:solidFill>
                  <a:srgbClr val="4B4B4B"/>
                </a:solidFill>
                <a:latin typeface="Roboto Condensed"/>
              </a:rPr>
              <a:t> </a:t>
            </a:r>
            <a:r>
              <a:rPr lang="en-US" sz="3999" dirty="0" err="1">
                <a:solidFill>
                  <a:srgbClr val="4B4B4B"/>
                </a:solidFill>
                <a:latin typeface="Roboto Condensed"/>
              </a:rPr>
              <a:t>chọi</a:t>
            </a:r>
            <a:r>
              <a:rPr lang="en-US" sz="3999" dirty="0">
                <a:solidFill>
                  <a:srgbClr val="4B4B4B"/>
                </a:solidFill>
                <a:latin typeface="Roboto Condensed"/>
              </a:rPr>
              <a:t> </a:t>
            </a:r>
            <a:r>
              <a:rPr lang="en-US" sz="3999" dirty="0" err="1">
                <a:solidFill>
                  <a:srgbClr val="4B4B4B"/>
                </a:solidFill>
                <a:latin typeface="Roboto Condensed"/>
              </a:rPr>
              <a:t>dế</a:t>
            </a:r>
            <a:r>
              <a:rPr lang="en-US" sz="3999" dirty="0">
                <a:solidFill>
                  <a:srgbClr val="4B4B4B"/>
                </a:solidFill>
                <a:latin typeface="Roboto Condensed"/>
              </a:rPr>
              <a:t> </a:t>
            </a:r>
            <a:r>
              <a:rPr lang="en-US" sz="3999" dirty="0" err="1">
                <a:solidFill>
                  <a:srgbClr val="4B4B4B"/>
                </a:solidFill>
                <a:latin typeface="Roboto Condensed"/>
              </a:rPr>
              <a:t>khiến</a:t>
            </a:r>
            <a:r>
              <a:rPr lang="en-US" sz="3999" dirty="0">
                <a:solidFill>
                  <a:srgbClr val="4B4B4B"/>
                </a:solidFill>
                <a:latin typeface="Roboto Condensed"/>
              </a:rPr>
              <a:t> </a:t>
            </a:r>
            <a:r>
              <a:rPr lang="en-US" sz="3999" dirty="0" err="1">
                <a:solidFill>
                  <a:srgbClr val="4B4B4B"/>
                </a:solidFill>
                <a:latin typeface="Roboto Condensed"/>
              </a:rPr>
              <a:t>từ</a:t>
            </a:r>
            <a:r>
              <a:rPr lang="en-US" sz="3999" dirty="0">
                <a:solidFill>
                  <a:srgbClr val="4B4B4B"/>
                </a:solidFill>
                <a:latin typeface="Roboto Condensed"/>
              </a:rPr>
              <a:t> </a:t>
            </a:r>
            <a:r>
              <a:rPr lang="en-US" sz="3999" dirty="0" err="1">
                <a:solidFill>
                  <a:srgbClr val="4B4B4B"/>
                </a:solidFill>
                <a:latin typeface="Roboto Condensed"/>
              </a:rPr>
              <a:t>lí</a:t>
            </a:r>
            <a:r>
              <a:rPr lang="en-US" sz="3999" dirty="0">
                <a:solidFill>
                  <a:srgbClr val="4B4B4B"/>
                </a:solidFill>
                <a:latin typeface="Roboto Condensed"/>
              </a:rPr>
              <a:t> </a:t>
            </a:r>
            <a:r>
              <a:rPr lang="en-US" sz="3999" dirty="0" err="1">
                <a:solidFill>
                  <a:srgbClr val="4B4B4B"/>
                </a:solidFill>
                <a:latin typeface="Roboto Condensed"/>
              </a:rPr>
              <a:t>dịch</a:t>
            </a:r>
            <a:r>
              <a:rPr lang="en-US" sz="3999" dirty="0">
                <a:solidFill>
                  <a:srgbClr val="4B4B4B"/>
                </a:solidFill>
                <a:latin typeface="Roboto Condensed"/>
              </a:rPr>
              <a:t> </a:t>
            </a:r>
            <a:r>
              <a:rPr lang="en-US" sz="3999" dirty="0" err="1">
                <a:solidFill>
                  <a:srgbClr val="4B4B4B"/>
                </a:solidFill>
                <a:latin typeface="Roboto Condensed"/>
              </a:rPr>
              <a:t>đến</a:t>
            </a:r>
            <a:r>
              <a:rPr lang="en-US" sz="3999" dirty="0">
                <a:solidFill>
                  <a:srgbClr val="4B4B4B"/>
                </a:solidFill>
                <a:latin typeface="Roboto Condensed"/>
              </a:rPr>
              <a:t> </a:t>
            </a:r>
            <a:r>
              <a:rPr lang="en-US" sz="3999" dirty="0" err="1">
                <a:solidFill>
                  <a:srgbClr val="4B4B4B"/>
                </a:solidFill>
                <a:latin typeface="Roboto Condensed"/>
              </a:rPr>
              <a:t>quan</a:t>
            </a:r>
            <a:r>
              <a:rPr lang="en-US" sz="3999" dirty="0">
                <a:solidFill>
                  <a:srgbClr val="4B4B4B"/>
                </a:solidFill>
                <a:latin typeface="Roboto Condensed"/>
              </a:rPr>
              <a:t> </a:t>
            </a:r>
            <a:r>
              <a:rPr lang="en-US" sz="3999" dirty="0" err="1">
                <a:solidFill>
                  <a:srgbClr val="4B4B4B"/>
                </a:solidFill>
                <a:latin typeface="Roboto Condensed"/>
              </a:rPr>
              <a:t>lại</a:t>
            </a:r>
            <a:r>
              <a:rPr lang="en-US" sz="3999" dirty="0">
                <a:solidFill>
                  <a:srgbClr val="4B4B4B"/>
                </a:solidFill>
                <a:latin typeface="Roboto Condensed"/>
              </a:rPr>
              <a:t> </a:t>
            </a:r>
            <a:r>
              <a:rPr lang="en-US" sz="3999" dirty="0" err="1">
                <a:solidFill>
                  <a:srgbClr val="4B4B4B"/>
                </a:solidFill>
                <a:latin typeface="Roboto Condensed"/>
              </a:rPr>
              <a:t>đều</a:t>
            </a:r>
            <a:r>
              <a:rPr lang="en-US" sz="3999" dirty="0">
                <a:solidFill>
                  <a:srgbClr val="4B4B4B"/>
                </a:solidFill>
                <a:latin typeface="Roboto Condensed"/>
              </a:rPr>
              <a:t> </a:t>
            </a:r>
            <a:r>
              <a:rPr lang="en-US" sz="3999" dirty="0" err="1">
                <a:solidFill>
                  <a:srgbClr val="4B4B4B"/>
                </a:solidFill>
                <a:latin typeface="Roboto Condensed"/>
              </a:rPr>
              <a:t>đua</a:t>
            </a:r>
            <a:r>
              <a:rPr lang="en-US" sz="3999" dirty="0">
                <a:solidFill>
                  <a:srgbClr val="4B4B4B"/>
                </a:solidFill>
                <a:latin typeface="Roboto Condensed"/>
              </a:rPr>
              <a:t> </a:t>
            </a:r>
            <a:r>
              <a:rPr lang="en-US" sz="3999" dirty="0" err="1">
                <a:solidFill>
                  <a:srgbClr val="4B4B4B"/>
                </a:solidFill>
                <a:latin typeface="Roboto Condensed"/>
              </a:rPr>
              <a:t>nhau</a:t>
            </a:r>
            <a:r>
              <a:rPr lang="en-US" sz="3999" dirty="0">
                <a:solidFill>
                  <a:srgbClr val="4B4B4B"/>
                </a:solidFill>
                <a:latin typeface="Roboto Condensed"/>
              </a:rPr>
              <a:t> </a:t>
            </a:r>
            <a:r>
              <a:rPr lang="en-US" sz="3999" dirty="0" err="1">
                <a:solidFill>
                  <a:srgbClr val="4B4B4B"/>
                </a:solidFill>
                <a:latin typeface="Roboto Condensed"/>
              </a:rPr>
              <a:t>tìm</a:t>
            </a:r>
            <a:r>
              <a:rPr lang="en-US" sz="3999" dirty="0">
                <a:solidFill>
                  <a:srgbClr val="4B4B4B"/>
                </a:solidFill>
                <a:latin typeface="Roboto Condensed"/>
              </a:rPr>
              <a:t> </a:t>
            </a:r>
            <a:r>
              <a:rPr lang="en-US" sz="3999" dirty="0" err="1">
                <a:solidFill>
                  <a:srgbClr val="4B4B4B"/>
                </a:solidFill>
                <a:latin typeface="Roboto Condensed"/>
              </a:rPr>
              <a:t>dế</a:t>
            </a:r>
            <a:r>
              <a:rPr lang="en-US" sz="3999" dirty="0">
                <a:solidFill>
                  <a:srgbClr val="4B4B4B"/>
                </a:solidFill>
                <a:latin typeface="Roboto Condensed"/>
              </a:rPr>
              <a:t> hay </a:t>
            </a:r>
            <a:r>
              <a:rPr lang="en-US" sz="3999" dirty="0" err="1">
                <a:solidFill>
                  <a:srgbClr val="4B4B4B"/>
                </a:solidFill>
                <a:latin typeface="Roboto Condensed"/>
              </a:rPr>
              <a:t>để</a:t>
            </a:r>
            <a:r>
              <a:rPr lang="en-US" sz="3999" dirty="0">
                <a:solidFill>
                  <a:srgbClr val="4B4B4B"/>
                </a:solidFill>
                <a:latin typeface="Roboto Condensed"/>
              </a:rPr>
              <a:t> </a:t>
            </a:r>
            <a:r>
              <a:rPr lang="en-US" sz="3999" dirty="0" err="1">
                <a:solidFill>
                  <a:srgbClr val="4B4B4B"/>
                </a:solidFill>
                <a:latin typeface="Roboto Condensed"/>
              </a:rPr>
              <a:t>nộp</a:t>
            </a:r>
            <a:r>
              <a:rPr lang="en-US" sz="3999" dirty="0">
                <a:solidFill>
                  <a:srgbClr val="4B4B4B"/>
                </a:solidFill>
                <a:latin typeface="Roboto Condensed"/>
              </a:rPr>
              <a:t> </a:t>
            </a:r>
            <a:r>
              <a:rPr lang="en-US" sz="3999" dirty="0" err="1">
                <a:solidFill>
                  <a:srgbClr val="4B4B4B"/>
                </a:solidFill>
                <a:latin typeface="Roboto Condensed"/>
              </a:rPr>
              <a:t>lên</a:t>
            </a:r>
            <a:r>
              <a:rPr lang="en-US" sz="3999" dirty="0">
                <a:solidFill>
                  <a:srgbClr val="4B4B4B"/>
                </a:solidFill>
                <a:latin typeface="Roboto Condensed"/>
              </a:rPr>
              <a:t> </a:t>
            </a:r>
            <a:r>
              <a:rPr lang="en-US" sz="3999" dirty="0" err="1">
                <a:solidFill>
                  <a:srgbClr val="4B4B4B"/>
                </a:solidFill>
                <a:latin typeface="Roboto Condensed"/>
              </a:rPr>
              <a:t>trên</a:t>
            </a:r>
            <a:r>
              <a:rPr lang="en-US" sz="3999" dirty="0">
                <a:solidFill>
                  <a:srgbClr val="4B4B4B"/>
                </a:solidFill>
                <a:latin typeface="Roboto Condensed"/>
              </a:rPr>
              <a:t>; </a:t>
            </a:r>
            <a:r>
              <a:rPr lang="en-US" sz="3999" dirty="0" err="1">
                <a:solidFill>
                  <a:srgbClr val="4B4B4B"/>
                </a:solidFill>
                <a:latin typeface="Roboto Condensed"/>
              </a:rPr>
              <a:t>dân</a:t>
            </a:r>
            <a:r>
              <a:rPr lang="en-US" sz="3999" dirty="0">
                <a:solidFill>
                  <a:srgbClr val="4B4B4B"/>
                </a:solidFill>
                <a:latin typeface="Roboto Condensed"/>
              </a:rPr>
              <a:t> </a:t>
            </a:r>
            <a:r>
              <a:rPr lang="en-US" sz="3999" dirty="0" err="1">
                <a:solidFill>
                  <a:srgbClr val="4B4B4B"/>
                </a:solidFill>
                <a:latin typeface="Roboto Condensed"/>
              </a:rPr>
              <a:t>đen</a:t>
            </a:r>
            <a:r>
              <a:rPr lang="en-US" sz="3999" dirty="0">
                <a:solidFill>
                  <a:srgbClr val="4B4B4B"/>
                </a:solidFill>
                <a:latin typeface="Roboto Condensed"/>
              </a:rPr>
              <a:t> </a:t>
            </a:r>
            <a:r>
              <a:rPr lang="en-US" sz="3999" dirty="0" err="1">
                <a:solidFill>
                  <a:srgbClr val="4B4B4B"/>
                </a:solidFill>
                <a:latin typeface="Roboto Condensed"/>
              </a:rPr>
              <a:t>là</a:t>
            </a:r>
            <a:r>
              <a:rPr lang="en-US" sz="3999" dirty="0">
                <a:solidFill>
                  <a:srgbClr val="4B4B4B"/>
                </a:solidFill>
                <a:latin typeface="Roboto Condensed"/>
              </a:rPr>
              <a:t> </a:t>
            </a:r>
            <a:r>
              <a:rPr lang="en-US" sz="3999" dirty="0" err="1">
                <a:solidFill>
                  <a:srgbClr val="4B4B4B"/>
                </a:solidFill>
                <a:latin typeface="Roboto Condensed"/>
              </a:rPr>
              <a:t>những</a:t>
            </a:r>
            <a:r>
              <a:rPr lang="en-US" sz="3999" dirty="0">
                <a:solidFill>
                  <a:srgbClr val="4B4B4B"/>
                </a:solidFill>
                <a:latin typeface="Roboto Condensed"/>
              </a:rPr>
              <a:t> </a:t>
            </a:r>
            <a:r>
              <a:rPr lang="en-US" sz="3999" dirty="0" err="1">
                <a:solidFill>
                  <a:srgbClr val="4B4B4B"/>
                </a:solidFill>
                <a:latin typeface="Roboto Condensed"/>
              </a:rPr>
              <a:t>người</a:t>
            </a:r>
            <a:r>
              <a:rPr lang="en-US" sz="3999" dirty="0">
                <a:solidFill>
                  <a:srgbClr val="4B4B4B"/>
                </a:solidFill>
                <a:latin typeface="Roboto Condensed"/>
              </a:rPr>
              <a:t> </a:t>
            </a:r>
            <a:r>
              <a:rPr lang="en-US" sz="3999" dirty="0" err="1">
                <a:solidFill>
                  <a:srgbClr val="4B4B4B"/>
                </a:solidFill>
                <a:latin typeface="Roboto Condensed"/>
              </a:rPr>
              <a:t>phải</a:t>
            </a:r>
            <a:r>
              <a:rPr lang="en-US" sz="3999" dirty="0">
                <a:solidFill>
                  <a:srgbClr val="4B4B4B"/>
                </a:solidFill>
                <a:latin typeface="Roboto Condensed"/>
              </a:rPr>
              <a:t> </a:t>
            </a:r>
            <a:r>
              <a:rPr lang="en-US" sz="3999" dirty="0" err="1">
                <a:solidFill>
                  <a:srgbClr val="4B4B4B"/>
                </a:solidFill>
                <a:latin typeface="Roboto Condensed"/>
              </a:rPr>
              <a:t>chịu</a:t>
            </a:r>
            <a:r>
              <a:rPr lang="en-US" sz="3999" dirty="0">
                <a:solidFill>
                  <a:srgbClr val="4B4B4B"/>
                </a:solidFill>
                <a:latin typeface="Roboto Condensed"/>
              </a:rPr>
              <a:t> </a:t>
            </a:r>
            <a:r>
              <a:rPr lang="en-US" sz="3999" dirty="0" err="1">
                <a:solidFill>
                  <a:srgbClr val="4B4B4B"/>
                </a:solidFill>
                <a:latin typeface="Roboto Condensed"/>
              </a:rPr>
              <a:t>cái</a:t>
            </a:r>
            <a:r>
              <a:rPr lang="en-US" sz="3999" dirty="0">
                <a:solidFill>
                  <a:srgbClr val="4B4B4B"/>
                </a:solidFill>
                <a:latin typeface="Roboto Condensed"/>
              </a:rPr>
              <a:t> </a:t>
            </a:r>
            <a:r>
              <a:rPr lang="en-US" sz="3999" dirty="0" err="1">
                <a:solidFill>
                  <a:srgbClr val="4B4B4B"/>
                </a:solidFill>
                <a:latin typeface="Roboto Condensed"/>
              </a:rPr>
              <a:t>họa</a:t>
            </a:r>
            <a:r>
              <a:rPr lang="en-US" sz="3999" dirty="0">
                <a:solidFill>
                  <a:srgbClr val="4B4B4B"/>
                </a:solidFill>
                <a:latin typeface="Roboto Condensed"/>
              </a:rPr>
              <a:t> </a:t>
            </a:r>
            <a:r>
              <a:rPr lang="en-US" sz="3999" dirty="0" err="1">
                <a:solidFill>
                  <a:srgbClr val="4B4B4B"/>
                </a:solidFill>
                <a:latin typeface="Roboto Condensed"/>
              </a:rPr>
              <a:t>nộp</a:t>
            </a:r>
            <a:r>
              <a:rPr lang="en-US" sz="3999" dirty="0">
                <a:solidFill>
                  <a:srgbClr val="4B4B4B"/>
                </a:solidFill>
                <a:latin typeface="Roboto Condensed"/>
              </a:rPr>
              <a:t> </a:t>
            </a:r>
            <a:r>
              <a:rPr lang="en-US" sz="3999" dirty="0" err="1">
                <a:solidFill>
                  <a:srgbClr val="4B4B4B"/>
                </a:solidFill>
                <a:latin typeface="Roboto Condensed"/>
              </a:rPr>
              <a:t>dế</a:t>
            </a:r>
            <a:r>
              <a:rPr lang="en-US" sz="3999" dirty="0">
                <a:solidFill>
                  <a:srgbClr val="4B4B4B"/>
                </a:solidFill>
                <a:latin typeface="Roboto Condensed"/>
              </a:rPr>
              <a:t> </a:t>
            </a:r>
            <a:r>
              <a:rPr lang="en-US" sz="3999" dirty="0" err="1">
                <a:solidFill>
                  <a:srgbClr val="4B4B4B"/>
                </a:solidFill>
                <a:latin typeface="Roboto Condensed"/>
              </a:rPr>
              <a:t>chọi</a:t>
            </a:r>
            <a:endParaRPr lang="en-US" sz="3999" dirty="0">
              <a:solidFill>
                <a:srgbClr val="4B4B4B"/>
              </a:solidFill>
              <a:latin typeface="Roboto Condensed"/>
            </a:endParaRPr>
          </a:p>
        </p:txBody>
      </p:sp>
      <p:grpSp>
        <p:nvGrpSpPr>
          <p:cNvPr id="8" name="Group 8"/>
          <p:cNvGrpSpPr/>
          <p:nvPr/>
        </p:nvGrpSpPr>
        <p:grpSpPr>
          <a:xfrm>
            <a:off x="418234" y="5799187"/>
            <a:ext cx="17451532" cy="2447873"/>
            <a:chOff x="0" y="0"/>
            <a:chExt cx="4596288" cy="644707"/>
          </a:xfrm>
        </p:grpSpPr>
        <p:sp>
          <p:nvSpPr>
            <p:cNvPr id="9" name="Freeform 9"/>
            <p:cNvSpPr/>
            <p:nvPr/>
          </p:nvSpPr>
          <p:spPr>
            <a:xfrm>
              <a:off x="0" y="0"/>
              <a:ext cx="4596288" cy="644707"/>
            </a:xfrm>
            <a:custGeom>
              <a:avLst/>
              <a:gdLst/>
              <a:ahLst/>
              <a:cxnLst/>
              <a:rect l="l" t="t" r="r" b="b"/>
              <a:pathLst>
                <a:path w="4596288" h="644707">
                  <a:moveTo>
                    <a:pt x="22625" y="0"/>
                  </a:moveTo>
                  <a:lnTo>
                    <a:pt x="4573663" y="0"/>
                  </a:lnTo>
                  <a:cubicBezTo>
                    <a:pt x="4579664" y="0"/>
                    <a:pt x="4585419" y="2384"/>
                    <a:pt x="4589661" y="6627"/>
                  </a:cubicBezTo>
                  <a:cubicBezTo>
                    <a:pt x="4593904" y="10870"/>
                    <a:pt x="4596288" y="16624"/>
                    <a:pt x="4596288" y="22625"/>
                  </a:cubicBezTo>
                  <a:lnTo>
                    <a:pt x="4596288" y="622082"/>
                  </a:lnTo>
                  <a:cubicBezTo>
                    <a:pt x="4596288" y="628083"/>
                    <a:pt x="4593904" y="633838"/>
                    <a:pt x="4589661" y="638081"/>
                  </a:cubicBezTo>
                  <a:cubicBezTo>
                    <a:pt x="4585419" y="642324"/>
                    <a:pt x="4579664" y="644707"/>
                    <a:pt x="4573663" y="644707"/>
                  </a:cubicBezTo>
                  <a:lnTo>
                    <a:pt x="22625" y="644707"/>
                  </a:lnTo>
                  <a:cubicBezTo>
                    <a:pt x="16624" y="644707"/>
                    <a:pt x="10870" y="642324"/>
                    <a:pt x="6627" y="638081"/>
                  </a:cubicBezTo>
                  <a:cubicBezTo>
                    <a:pt x="2384" y="633838"/>
                    <a:pt x="0" y="628083"/>
                    <a:pt x="0" y="622082"/>
                  </a:cubicBezTo>
                  <a:lnTo>
                    <a:pt x="0" y="22625"/>
                  </a:lnTo>
                  <a:cubicBezTo>
                    <a:pt x="0" y="16624"/>
                    <a:pt x="2384" y="10870"/>
                    <a:pt x="6627" y="6627"/>
                  </a:cubicBezTo>
                  <a:cubicBezTo>
                    <a:pt x="10870" y="2384"/>
                    <a:pt x="16624" y="0"/>
                    <a:pt x="22625" y="0"/>
                  </a:cubicBezTo>
                  <a:close/>
                </a:path>
              </a:pathLst>
            </a:custGeom>
            <a:solidFill>
              <a:srgbClr val="DFE5E1"/>
            </a:solidFill>
          </p:spPr>
          <p:txBody>
            <a:bodyPr/>
            <a:lstStyle/>
            <a:p>
              <a:endParaRPr lang="en-US"/>
            </a:p>
          </p:txBody>
        </p:sp>
        <p:sp>
          <p:nvSpPr>
            <p:cNvPr id="10" name="TextBox 10"/>
            <p:cNvSpPr txBox="1"/>
            <p:nvPr/>
          </p:nvSpPr>
          <p:spPr>
            <a:xfrm>
              <a:off x="0" y="-47625"/>
              <a:ext cx="4596288" cy="692332"/>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701025" y="5913435"/>
            <a:ext cx="16885949" cy="2089150"/>
          </a:xfrm>
          <a:prstGeom prst="rect">
            <a:avLst/>
          </a:prstGeom>
        </p:spPr>
        <p:txBody>
          <a:bodyPr lIns="0" tIns="0" rIns="0" bIns="0" rtlCol="0" anchor="t">
            <a:spAutoFit/>
          </a:bodyPr>
          <a:lstStyle/>
          <a:p>
            <a:pPr algn="just">
              <a:lnSpc>
                <a:spcPts val="5599"/>
              </a:lnSpc>
            </a:pPr>
            <a:r>
              <a:rPr lang="en-US" sz="3999">
                <a:solidFill>
                  <a:srgbClr val="4B4B4B"/>
                </a:solidFill>
                <a:latin typeface="Roboto Condensed"/>
              </a:rPr>
              <a:t>Thành – một người có hiểu biết – bị ép giữ chức nhỏ trong làng với nhiệm vụ chính là thúc dân tìm dế; do không đáp ứng được yêu cầu của quan trên nên đã bị đánh đập tàn tệ</a:t>
            </a:r>
          </a:p>
        </p:txBody>
      </p:sp>
      <p:sp>
        <p:nvSpPr>
          <p:cNvPr id="13" name="TextBox 13"/>
          <p:cNvSpPr txBox="1"/>
          <p:nvPr/>
        </p:nvSpPr>
        <p:spPr>
          <a:xfrm>
            <a:off x="-1815253" y="276869"/>
            <a:ext cx="13730056" cy="920115"/>
          </a:xfrm>
          <a:prstGeom prst="rect">
            <a:avLst/>
          </a:prstGeom>
        </p:spPr>
        <p:txBody>
          <a:bodyPr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14" name="TextBox 14"/>
          <p:cNvSpPr txBox="1"/>
          <p:nvPr/>
        </p:nvSpPr>
        <p:spPr>
          <a:xfrm>
            <a:off x="872836" y="1358909"/>
            <a:ext cx="17010641" cy="847090"/>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chi </a:t>
            </a:r>
            <a:r>
              <a:rPr lang="en-US" sz="4900" dirty="0" err="1">
                <a:solidFill>
                  <a:srgbClr val="66889A"/>
                </a:solidFill>
                <a:latin typeface="#9Slide07 SVNUT Triumph Press"/>
              </a:rPr>
              <a:t>tiết</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r>
              <a:rPr lang="en-US" sz="4900" dirty="0">
                <a:solidFill>
                  <a:srgbClr val="66889A"/>
                </a:solidFill>
                <a:latin typeface="#9Slide07 SVNUT Triumph Press"/>
              </a:rPr>
              <a:t> “</a:t>
            </a:r>
            <a:r>
              <a:rPr lang="en-US" sz="4900" dirty="0" err="1">
                <a:solidFill>
                  <a:srgbClr val="66889A"/>
                </a:solidFill>
                <a:latin typeface="#9Slide07 SVNUT Triumph Press"/>
              </a:rPr>
              <a:t>Dế</a:t>
            </a:r>
            <a:r>
              <a:rPr lang="en-US" sz="4900" dirty="0">
                <a:solidFill>
                  <a:srgbClr val="66889A"/>
                </a:solidFill>
                <a:latin typeface="#9Slide07 SVNUT Triumph Press"/>
              </a:rPr>
              <a:t> </a:t>
            </a:r>
            <a:r>
              <a:rPr lang="en-US" sz="4900" dirty="0" err="1">
                <a:solidFill>
                  <a:srgbClr val="66889A"/>
                </a:solidFill>
                <a:latin typeface="#9Slide07 SVNUT Triumph Press"/>
              </a:rPr>
              <a:t>chọi</a:t>
            </a:r>
            <a:r>
              <a:rPr lang="en-US" sz="4900" dirty="0">
                <a:solidFill>
                  <a:srgbClr val="66889A"/>
                </a:solidFill>
                <a:latin typeface="#9Slide07 SVNUT Triumph Press"/>
              </a:rPr>
              <a:t>”</a:t>
            </a:r>
          </a:p>
        </p:txBody>
      </p:sp>
      <p:grpSp>
        <p:nvGrpSpPr>
          <p:cNvPr id="15" name="Group 15"/>
          <p:cNvGrpSpPr/>
          <p:nvPr/>
        </p:nvGrpSpPr>
        <p:grpSpPr>
          <a:xfrm>
            <a:off x="431946" y="8456610"/>
            <a:ext cx="17451532" cy="1601682"/>
            <a:chOff x="0" y="0"/>
            <a:chExt cx="4596288" cy="421842"/>
          </a:xfrm>
        </p:grpSpPr>
        <p:sp>
          <p:nvSpPr>
            <p:cNvPr id="16" name="Freeform 16"/>
            <p:cNvSpPr/>
            <p:nvPr/>
          </p:nvSpPr>
          <p:spPr>
            <a:xfrm>
              <a:off x="0" y="0"/>
              <a:ext cx="4596288" cy="421842"/>
            </a:xfrm>
            <a:custGeom>
              <a:avLst/>
              <a:gdLst/>
              <a:ahLst/>
              <a:cxnLst/>
              <a:rect l="l" t="t" r="r" b="b"/>
              <a:pathLst>
                <a:path w="4596288" h="421842">
                  <a:moveTo>
                    <a:pt x="22625" y="0"/>
                  </a:moveTo>
                  <a:lnTo>
                    <a:pt x="4573663" y="0"/>
                  </a:lnTo>
                  <a:cubicBezTo>
                    <a:pt x="4579664" y="0"/>
                    <a:pt x="4585419" y="2384"/>
                    <a:pt x="4589661" y="6627"/>
                  </a:cubicBezTo>
                  <a:cubicBezTo>
                    <a:pt x="4593904" y="10870"/>
                    <a:pt x="4596288" y="16624"/>
                    <a:pt x="4596288" y="22625"/>
                  </a:cubicBezTo>
                  <a:lnTo>
                    <a:pt x="4596288" y="399217"/>
                  </a:lnTo>
                  <a:cubicBezTo>
                    <a:pt x="4596288" y="405218"/>
                    <a:pt x="4593904" y="410972"/>
                    <a:pt x="4589661" y="415215"/>
                  </a:cubicBezTo>
                  <a:cubicBezTo>
                    <a:pt x="4585419" y="419458"/>
                    <a:pt x="4579664" y="421842"/>
                    <a:pt x="4573663" y="421842"/>
                  </a:cubicBezTo>
                  <a:lnTo>
                    <a:pt x="22625" y="421842"/>
                  </a:lnTo>
                  <a:cubicBezTo>
                    <a:pt x="16624" y="421842"/>
                    <a:pt x="10870" y="419458"/>
                    <a:pt x="6627" y="415215"/>
                  </a:cubicBezTo>
                  <a:cubicBezTo>
                    <a:pt x="2384" y="410972"/>
                    <a:pt x="0" y="405218"/>
                    <a:pt x="0" y="399217"/>
                  </a:cubicBezTo>
                  <a:lnTo>
                    <a:pt x="0" y="22625"/>
                  </a:lnTo>
                  <a:cubicBezTo>
                    <a:pt x="0" y="16624"/>
                    <a:pt x="2384" y="10870"/>
                    <a:pt x="6627" y="6627"/>
                  </a:cubicBezTo>
                  <a:cubicBezTo>
                    <a:pt x="10870" y="2384"/>
                    <a:pt x="16624" y="0"/>
                    <a:pt x="22625" y="0"/>
                  </a:cubicBezTo>
                  <a:close/>
                </a:path>
              </a:pathLst>
            </a:custGeom>
            <a:solidFill>
              <a:srgbClr val="DFE5E1"/>
            </a:solidFill>
          </p:spPr>
          <p:txBody>
            <a:bodyPr/>
            <a:lstStyle/>
            <a:p>
              <a:endParaRPr lang="en-US"/>
            </a:p>
          </p:txBody>
        </p:sp>
        <p:sp>
          <p:nvSpPr>
            <p:cNvPr id="17" name="TextBox 17"/>
            <p:cNvSpPr txBox="1"/>
            <p:nvPr/>
          </p:nvSpPr>
          <p:spPr>
            <a:xfrm>
              <a:off x="0" y="-47625"/>
              <a:ext cx="4596288" cy="469467"/>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714737" y="8570858"/>
            <a:ext cx="16885949" cy="1384300"/>
          </a:xfrm>
          <a:prstGeom prst="rect">
            <a:avLst/>
          </a:prstGeom>
        </p:spPr>
        <p:txBody>
          <a:bodyPr lIns="0" tIns="0" rIns="0" bIns="0" rtlCol="0" anchor="t">
            <a:spAutoFit/>
          </a:bodyPr>
          <a:lstStyle/>
          <a:p>
            <a:pPr algn="just">
              <a:lnSpc>
                <a:spcPts val="5599"/>
              </a:lnSpc>
            </a:pPr>
            <a:r>
              <a:rPr lang="en-US" sz="3999">
                <a:solidFill>
                  <a:srgbClr val="4B4B4B"/>
                </a:solidFill>
                <a:latin typeface="Roboto Condensed"/>
              </a:rPr>
              <a:t>Theo sự chỉ dẫn của bà đồng gù làm nghề bói toán, Thành đã bắt được một con dế quý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254895" y="2025023"/>
            <a:ext cx="4794295" cy="1218493"/>
          </a:xfrm>
          <a:prstGeom prst="rect">
            <a:avLst/>
          </a:prstGeom>
        </p:spPr>
        <p:txBody>
          <a:bodyPr lIns="0" tIns="0" rIns="0" bIns="0" rtlCol="0" anchor="t">
            <a:spAutoFit/>
          </a:bodyPr>
          <a:lstStyle/>
          <a:p>
            <a:pPr algn="l">
              <a:lnSpc>
                <a:spcPts val="9603"/>
              </a:lnSpc>
            </a:pPr>
            <a:r>
              <a:rPr lang="en-US" sz="6859">
                <a:solidFill>
                  <a:srgbClr val="24516B"/>
                </a:solidFill>
                <a:latin typeface="#9Slide05 VL Fadilla"/>
              </a:rPr>
              <a:t>a. Cốt truyện</a:t>
            </a:r>
          </a:p>
        </p:txBody>
      </p:sp>
      <p:grpSp>
        <p:nvGrpSpPr>
          <p:cNvPr id="4" name="Group 4"/>
          <p:cNvGrpSpPr/>
          <p:nvPr/>
        </p:nvGrpSpPr>
        <p:grpSpPr>
          <a:xfrm>
            <a:off x="431946" y="3161176"/>
            <a:ext cx="17451532" cy="2342737"/>
            <a:chOff x="0" y="0"/>
            <a:chExt cx="4596288" cy="617017"/>
          </a:xfrm>
        </p:grpSpPr>
        <p:sp>
          <p:nvSpPr>
            <p:cNvPr id="5" name="Freeform 5"/>
            <p:cNvSpPr/>
            <p:nvPr/>
          </p:nvSpPr>
          <p:spPr>
            <a:xfrm>
              <a:off x="0" y="0"/>
              <a:ext cx="4596288" cy="617017"/>
            </a:xfrm>
            <a:custGeom>
              <a:avLst/>
              <a:gdLst/>
              <a:ahLst/>
              <a:cxnLst/>
              <a:rect l="l" t="t" r="r" b="b"/>
              <a:pathLst>
                <a:path w="4596288" h="617017">
                  <a:moveTo>
                    <a:pt x="22625" y="0"/>
                  </a:moveTo>
                  <a:lnTo>
                    <a:pt x="4573663" y="0"/>
                  </a:lnTo>
                  <a:cubicBezTo>
                    <a:pt x="4579664" y="0"/>
                    <a:pt x="4585419" y="2384"/>
                    <a:pt x="4589661" y="6627"/>
                  </a:cubicBezTo>
                  <a:cubicBezTo>
                    <a:pt x="4593904" y="10870"/>
                    <a:pt x="4596288" y="16624"/>
                    <a:pt x="4596288" y="22625"/>
                  </a:cubicBezTo>
                  <a:lnTo>
                    <a:pt x="4596288" y="594392"/>
                  </a:lnTo>
                  <a:cubicBezTo>
                    <a:pt x="4596288" y="600393"/>
                    <a:pt x="4593904" y="606147"/>
                    <a:pt x="4589661" y="610390"/>
                  </a:cubicBezTo>
                  <a:cubicBezTo>
                    <a:pt x="4585419" y="614633"/>
                    <a:pt x="4579664" y="617017"/>
                    <a:pt x="4573663" y="617017"/>
                  </a:cubicBezTo>
                  <a:lnTo>
                    <a:pt x="22625" y="617017"/>
                  </a:lnTo>
                  <a:cubicBezTo>
                    <a:pt x="16624" y="617017"/>
                    <a:pt x="10870" y="614633"/>
                    <a:pt x="6627" y="610390"/>
                  </a:cubicBezTo>
                  <a:cubicBezTo>
                    <a:pt x="2384" y="606147"/>
                    <a:pt x="0" y="600393"/>
                    <a:pt x="0" y="594392"/>
                  </a:cubicBezTo>
                  <a:lnTo>
                    <a:pt x="0" y="22625"/>
                  </a:lnTo>
                  <a:cubicBezTo>
                    <a:pt x="0" y="16624"/>
                    <a:pt x="2384" y="10870"/>
                    <a:pt x="6627" y="6627"/>
                  </a:cubicBezTo>
                  <a:cubicBezTo>
                    <a:pt x="10870" y="2384"/>
                    <a:pt x="16624" y="0"/>
                    <a:pt x="22625" y="0"/>
                  </a:cubicBezTo>
                  <a:close/>
                </a:path>
              </a:pathLst>
            </a:custGeom>
            <a:solidFill>
              <a:srgbClr val="DFE5E1"/>
            </a:solidFill>
          </p:spPr>
          <p:txBody>
            <a:bodyPr/>
            <a:lstStyle/>
            <a:p>
              <a:endParaRPr lang="en-US"/>
            </a:p>
          </p:txBody>
        </p:sp>
        <p:sp>
          <p:nvSpPr>
            <p:cNvPr id="6" name="TextBox 6"/>
            <p:cNvSpPr txBox="1"/>
            <p:nvPr/>
          </p:nvSpPr>
          <p:spPr>
            <a:xfrm>
              <a:off x="0" y="-47625"/>
              <a:ext cx="4596288" cy="664642"/>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714737" y="3602294"/>
            <a:ext cx="16885949" cy="1384300"/>
          </a:xfrm>
          <a:prstGeom prst="rect">
            <a:avLst/>
          </a:prstGeom>
        </p:spPr>
        <p:txBody>
          <a:bodyPr lIns="0" tIns="0" rIns="0" bIns="0" rtlCol="0" anchor="t">
            <a:spAutoFit/>
          </a:bodyPr>
          <a:lstStyle/>
          <a:p>
            <a:pPr algn="just">
              <a:lnSpc>
                <a:spcPts val="5599"/>
              </a:lnSpc>
            </a:pPr>
            <a:r>
              <a:rPr lang="en-US" sz="3999">
                <a:solidFill>
                  <a:srgbClr val="4B4B4B"/>
                </a:solidFill>
                <a:latin typeface="Roboto Condensed"/>
              </a:rPr>
              <a:t>Con trai của Thành làm dế chết, sợ bị cha đánh nên bỏ đi, rơi xuống giếng, tuy không chết nhưng thần thái ngây ngốc.</a:t>
            </a:r>
          </a:p>
        </p:txBody>
      </p:sp>
      <p:grpSp>
        <p:nvGrpSpPr>
          <p:cNvPr id="8" name="Group 8"/>
          <p:cNvGrpSpPr/>
          <p:nvPr/>
        </p:nvGrpSpPr>
        <p:grpSpPr>
          <a:xfrm>
            <a:off x="418234" y="5799187"/>
            <a:ext cx="17451532" cy="1717825"/>
            <a:chOff x="0" y="0"/>
            <a:chExt cx="4596288" cy="452431"/>
          </a:xfrm>
        </p:grpSpPr>
        <p:sp>
          <p:nvSpPr>
            <p:cNvPr id="9" name="Freeform 9"/>
            <p:cNvSpPr/>
            <p:nvPr/>
          </p:nvSpPr>
          <p:spPr>
            <a:xfrm>
              <a:off x="0" y="0"/>
              <a:ext cx="4596288" cy="452431"/>
            </a:xfrm>
            <a:custGeom>
              <a:avLst/>
              <a:gdLst/>
              <a:ahLst/>
              <a:cxnLst/>
              <a:rect l="l" t="t" r="r" b="b"/>
              <a:pathLst>
                <a:path w="4596288" h="452431">
                  <a:moveTo>
                    <a:pt x="22625" y="0"/>
                  </a:moveTo>
                  <a:lnTo>
                    <a:pt x="4573663" y="0"/>
                  </a:lnTo>
                  <a:cubicBezTo>
                    <a:pt x="4579664" y="0"/>
                    <a:pt x="4585419" y="2384"/>
                    <a:pt x="4589661" y="6627"/>
                  </a:cubicBezTo>
                  <a:cubicBezTo>
                    <a:pt x="4593904" y="10870"/>
                    <a:pt x="4596288" y="16624"/>
                    <a:pt x="4596288" y="22625"/>
                  </a:cubicBezTo>
                  <a:lnTo>
                    <a:pt x="4596288" y="429807"/>
                  </a:lnTo>
                  <a:cubicBezTo>
                    <a:pt x="4596288" y="435807"/>
                    <a:pt x="4593904" y="441562"/>
                    <a:pt x="4589661" y="445805"/>
                  </a:cubicBezTo>
                  <a:cubicBezTo>
                    <a:pt x="4585419" y="450048"/>
                    <a:pt x="4579664" y="452431"/>
                    <a:pt x="4573663" y="452431"/>
                  </a:cubicBezTo>
                  <a:lnTo>
                    <a:pt x="22625" y="452431"/>
                  </a:lnTo>
                  <a:cubicBezTo>
                    <a:pt x="16624" y="452431"/>
                    <a:pt x="10870" y="450048"/>
                    <a:pt x="6627" y="445805"/>
                  </a:cubicBezTo>
                  <a:cubicBezTo>
                    <a:pt x="2384" y="441562"/>
                    <a:pt x="0" y="435807"/>
                    <a:pt x="0" y="429807"/>
                  </a:cubicBezTo>
                  <a:lnTo>
                    <a:pt x="0" y="22625"/>
                  </a:lnTo>
                  <a:cubicBezTo>
                    <a:pt x="0" y="16624"/>
                    <a:pt x="2384" y="10870"/>
                    <a:pt x="6627" y="6627"/>
                  </a:cubicBezTo>
                  <a:cubicBezTo>
                    <a:pt x="10870" y="2384"/>
                    <a:pt x="16624" y="0"/>
                    <a:pt x="22625" y="0"/>
                  </a:cubicBezTo>
                  <a:close/>
                </a:path>
              </a:pathLst>
            </a:custGeom>
            <a:solidFill>
              <a:srgbClr val="DFE5E1"/>
            </a:solidFill>
          </p:spPr>
          <p:txBody>
            <a:bodyPr/>
            <a:lstStyle/>
            <a:p>
              <a:endParaRPr lang="en-US"/>
            </a:p>
          </p:txBody>
        </p:sp>
        <p:sp>
          <p:nvSpPr>
            <p:cNvPr id="10" name="TextBox 10"/>
            <p:cNvSpPr txBox="1"/>
            <p:nvPr/>
          </p:nvSpPr>
          <p:spPr>
            <a:xfrm>
              <a:off x="0" y="-47625"/>
              <a:ext cx="4596288" cy="500056"/>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701025" y="5913435"/>
            <a:ext cx="16885949" cy="1384300"/>
          </a:xfrm>
          <a:prstGeom prst="rect">
            <a:avLst/>
          </a:prstGeom>
        </p:spPr>
        <p:txBody>
          <a:bodyPr lIns="0" tIns="0" rIns="0" bIns="0" rtlCol="0" anchor="t">
            <a:spAutoFit/>
          </a:bodyPr>
          <a:lstStyle/>
          <a:p>
            <a:pPr algn="just">
              <a:lnSpc>
                <a:spcPts val="5599"/>
              </a:lnSpc>
            </a:pPr>
            <a:r>
              <a:rPr lang="en-US" sz="3999">
                <a:solidFill>
                  <a:srgbClr val="4B4B4B"/>
                </a:solidFill>
                <a:latin typeface="Roboto Condensed"/>
              </a:rPr>
              <a:t>Nghe tiếng gáy của một con dế trong nhà, Thành bắt được một con dế nhỏ kì lạ, có thể thắng bất cứ con dế nào</a:t>
            </a:r>
          </a:p>
        </p:txBody>
      </p:sp>
      <p:sp>
        <p:nvSpPr>
          <p:cNvPr id="13" name="TextBox 13"/>
          <p:cNvSpPr txBox="1"/>
          <p:nvPr/>
        </p:nvSpPr>
        <p:spPr>
          <a:xfrm>
            <a:off x="-1815253" y="276869"/>
            <a:ext cx="13730056" cy="920115"/>
          </a:xfrm>
          <a:prstGeom prst="rect">
            <a:avLst/>
          </a:prstGeom>
        </p:spPr>
        <p:txBody>
          <a:bodyPr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14" name="TextBox 14"/>
          <p:cNvSpPr txBox="1"/>
          <p:nvPr/>
        </p:nvSpPr>
        <p:spPr>
          <a:xfrm>
            <a:off x="872836" y="1358909"/>
            <a:ext cx="17010641" cy="847090"/>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chi </a:t>
            </a:r>
            <a:r>
              <a:rPr lang="en-US" sz="4900" dirty="0" err="1">
                <a:solidFill>
                  <a:srgbClr val="66889A"/>
                </a:solidFill>
                <a:latin typeface="#9Slide07 SVNUT Triumph Press"/>
              </a:rPr>
              <a:t>tiết</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r>
              <a:rPr lang="en-US" sz="4900" dirty="0">
                <a:solidFill>
                  <a:srgbClr val="66889A"/>
                </a:solidFill>
                <a:latin typeface="#9Slide07 SVNUT Triumph Press"/>
              </a:rPr>
              <a:t> “</a:t>
            </a:r>
            <a:r>
              <a:rPr lang="en-US" sz="4900" dirty="0" err="1">
                <a:solidFill>
                  <a:srgbClr val="66889A"/>
                </a:solidFill>
                <a:latin typeface="#9Slide07 SVNUT Triumph Press"/>
              </a:rPr>
              <a:t>Dế</a:t>
            </a:r>
            <a:r>
              <a:rPr lang="en-US" sz="4900" dirty="0">
                <a:solidFill>
                  <a:srgbClr val="66889A"/>
                </a:solidFill>
                <a:latin typeface="#9Slide07 SVNUT Triumph Press"/>
              </a:rPr>
              <a:t> </a:t>
            </a:r>
            <a:r>
              <a:rPr lang="en-US" sz="4900" dirty="0" err="1">
                <a:solidFill>
                  <a:srgbClr val="66889A"/>
                </a:solidFill>
                <a:latin typeface="#9Slide07 SVNUT Triumph Press"/>
              </a:rPr>
              <a:t>chọi</a:t>
            </a:r>
            <a:r>
              <a:rPr lang="en-US" sz="4900" dirty="0">
                <a:solidFill>
                  <a:srgbClr val="66889A"/>
                </a:solidFill>
                <a:latin typeface="#9Slide07 SVNUT Triumph Press"/>
              </a:rPr>
              <a:t>”</a:t>
            </a:r>
          </a:p>
        </p:txBody>
      </p:sp>
      <p:sp>
        <p:nvSpPr>
          <p:cNvPr id="17" name="TextBox 17"/>
          <p:cNvSpPr txBox="1"/>
          <p:nvPr/>
        </p:nvSpPr>
        <p:spPr>
          <a:xfrm>
            <a:off x="431946" y="7602887"/>
            <a:ext cx="17451532" cy="2455405"/>
          </a:xfrm>
          <a:prstGeom prst="rect">
            <a:avLst/>
          </a:prstGeom>
        </p:spPr>
        <p:txBody>
          <a:bodyPr lIns="50800" tIns="50800" rIns="50800" bIns="50800" rtlCol="0" anchor="ctr"/>
          <a:lstStyle/>
          <a:p>
            <a:pPr algn="ctr">
              <a:lnSpc>
                <a:spcPts val="2659"/>
              </a:lnSpc>
            </a:pPr>
            <a:endParaRPr/>
          </a:p>
        </p:txBody>
      </p:sp>
      <p:grpSp>
        <p:nvGrpSpPr>
          <p:cNvPr id="20" name="Group 15">
            <a:extLst>
              <a:ext uri="{FF2B5EF4-FFF2-40B4-BE49-F238E27FC236}">
                <a16:creationId xmlns:a16="http://schemas.microsoft.com/office/drawing/2014/main" id="{760F2494-3A2E-DFAE-C6C6-5AF2F8A8EEC1}"/>
              </a:ext>
            </a:extLst>
          </p:cNvPr>
          <p:cNvGrpSpPr/>
          <p:nvPr/>
        </p:nvGrpSpPr>
        <p:grpSpPr>
          <a:xfrm>
            <a:off x="445801" y="7762879"/>
            <a:ext cx="17451532" cy="2274579"/>
            <a:chOff x="0" y="0"/>
            <a:chExt cx="4596288" cy="599066"/>
          </a:xfrm>
        </p:grpSpPr>
        <p:sp>
          <p:nvSpPr>
            <p:cNvPr id="21" name="Freeform 16">
              <a:extLst>
                <a:ext uri="{FF2B5EF4-FFF2-40B4-BE49-F238E27FC236}">
                  <a16:creationId xmlns:a16="http://schemas.microsoft.com/office/drawing/2014/main" id="{E722ADFC-42C4-3E2A-F650-726BCC1640A0}"/>
                </a:ext>
              </a:extLst>
            </p:cNvPr>
            <p:cNvSpPr/>
            <p:nvPr/>
          </p:nvSpPr>
          <p:spPr>
            <a:xfrm>
              <a:off x="0" y="0"/>
              <a:ext cx="4596288" cy="599066"/>
            </a:xfrm>
            <a:custGeom>
              <a:avLst/>
              <a:gdLst/>
              <a:ahLst/>
              <a:cxnLst/>
              <a:rect l="l" t="t" r="r" b="b"/>
              <a:pathLst>
                <a:path w="4596288" h="599066">
                  <a:moveTo>
                    <a:pt x="22625" y="0"/>
                  </a:moveTo>
                  <a:lnTo>
                    <a:pt x="4573663" y="0"/>
                  </a:lnTo>
                  <a:cubicBezTo>
                    <a:pt x="4579664" y="0"/>
                    <a:pt x="4585419" y="2384"/>
                    <a:pt x="4589661" y="6627"/>
                  </a:cubicBezTo>
                  <a:cubicBezTo>
                    <a:pt x="4593904" y="10870"/>
                    <a:pt x="4596288" y="16624"/>
                    <a:pt x="4596288" y="22625"/>
                  </a:cubicBezTo>
                  <a:lnTo>
                    <a:pt x="4596288" y="576441"/>
                  </a:lnTo>
                  <a:cubicBezTo>
                    <a:pt x="4596288" y="582442"/>
                    <a:pt x="4593904" y="588196"/>
                    <a:pt x="4589661" y="592439"/>
                  </a:cubicBezTo>
                  <a:cubicBezTo>
                    <a:pt x="4585419" y="596682"/>
                    <a:pt x="4579664" y="599066"/>
                    <a:pt x="4573663" y="599066"/>
                  </a:cubicBezTo>
                  <a:lnTo>
                    <a:pt x="22625" y="599066"/>
                  </a:lnTo>
                  <a:cubicBezTo>
                    <a:pt x="16624" y="599066"/>
                    <a:pt x="10870" y="596682"/>
                    <a:pt x="6627" y="592439"/>
                  </a:cubicBezTo>
                  <a:cubicBezTo>
                    <a:pt x="2384" y="588196"/>
                    <a:pt x="0" y="582442"/>
                    <a:pt x="0" y="576441"/>
                  </a:cubicBezTo>
                  <a:lnTo>
                    <a:pt x="0" y="22625"/>
                  </a:lnTo>
                  <a:cubicBezTo>
                    <a:pt x="0" y="16624"/>
                    <a:pt x="2384" y="10870"/>
                    <a:pt x="6627" y="6627"/>
                  </a:cubicBezTo>
                  <a:cubicBezTo>
                    <a:pt x="10870" y="2384"/>
                    <a:pt x="16624" y="0"/>
                    <a:pt x="22625" y="0"/>
                  </a:cubicBezTo>
                  <a:close/>
                </a:path>
              </a:pathLst>
            </a:custGeom>
            <a:solidFill>
              <a:srgbClr val="DFE5E1"/>
            </a:solidFill>
          </p:spPr>
          <p:txBody>
            <a:bodyPr/>
            <a:lstStyle/>
            <a:p>
              <a:endParaRPr lang="en-US"/>
            </a:p>
          </p:txBody>
        </p:sp>
        <p:sp>
          <p:nvSpPr>
            <p:cNvPr id="22" name="TextBox 17">
              <a:extLst>
                <a:ext uri="{FF2B5EF4-FFF2-40B4-BE49-F238E27FC236}">
                  <a16:creationId xmlns:a16="http://schemas.microsoft.com/office/drawing/2014/main" id="{0DA47D53-11EA-CA4A-C7CD-F2FFD4ECD247}"/>
                </a:ext>
              </a:extLst>
            </p:cNvPr>
            <p:cNvSpPr txBox="1"/>
            <p:nvPr/>
          </p:nvSpPr>
          <p:spPr>
            <a:xfrm>
              <a:off x="0" y="-47625"/>
              <a:ext cx="4596288" cy="646691"/>
            </a:xfrm>
            <a:prstGeom prst="rect">
              <a:avLst/>
            </a:prstGeom>
          </p:spPr>
          <p:txBody>
            <a:bodyPr lIns="50800" tIns="50800" rIns="50800" bIns="50800" rtlCol="0" anchor="ctr"/>
            <a:lstStyle/>
            <a:p>
              <a:pPr algn="ctr">
                <a:lnSpc>
                  <a:spcPts val="2659"/>
                </a:lnSpc>
              </a:pPr>
              <a:endParaRPr/>
            </a:p>
          </p:txBody>
        </p:sp>
      </p:grpSp>
      <p:sp>
        <p:nvSpPr>
          <p:cNvPr id="23" name="TextBox 18">
            <a:extLst>
              <a:ext uri="{FF2B5EF4-FFF2-40B4-BE49-F238E27FC236}">
                <a16:creationId xmlns:a16="http://schemas.microsoft.com/office/drawing/2014/main" id="{4B33838F-AE6C-1E4C-5A90-9E8D7CDFFF0A}"/>
              </a:ext>
            </a:extLst>
          </p:cNvPr>
          <p:cNvSpPr txBox="1"/>
          <p:nvPr/>
        </p:nvSpPr>
        <p:spPr>
          <a:xfrm>
            <a:off x="728592" y="7778118"/>
            <a:ext cx="16885949" cy="2794000"/>
          </a:xfrm>
          <a:prstGeom prst="rect">
            <a:avLst/>
          </a:prstGeom>
        </p:spPr>
        <p:txBody>
          <a:bodyPr lIns="0" tIns="0" rIns="0" bIns="0" rtlCol="0" anchor="t">
            <a:spAutoFit/>
          </a:bodyPr>
          <a:lstStyle/>
          <a:p>
            <a:pPr algn="just">
              <a:lnSpc>
                <a:spcPts val="5599"/>
              </a:lnSpc>
            </a:pPr>
            <a:r>
              <a:rPr lang="en-US" sz="3999" dirty="0" err="1">
                <a:solidFill>
                  <a:srgbClr val="4B4B4B"/>
                </a:solidFill>
                <a:latin typeface="Roboto Condensed"/>
              </a:rPr>
              <a:t>Nhờ</a:t>
            </a:r>
            <a:r>
              <a:rPr lang="en-US" sz="3999" dirty="0">
                <a:solidFill>
                  <a:srgbClr val="4B4B4B"/>
                </a:solidFill>
                <a:latin typeface="Roboto Condensed"/>
              </a:rPr>
              <a:t> con </a:t>
            </a:r>
            <a:r>
              <a:rPr lang="en-US" sz="3999" dirty="0" err="1">
                <a:solidFill>
                  <a:srgbClr val="4B4B4B"/>
                </a:solidFill>
                <a:latin typeface="Roboto Condensed"/>
              </a:rPr>
              <a:t>dế</a:t>
            </a:r>
            <a:r>
              <a:rPr lang="en-US" sz="3999" dirty="0">
                <a:solidFill>
                  <a:srgbClr val="4B4B4B"/>
                </a:solidFill>
                <a:latin typeface="Roboto Condensed"/>
              </a:rPr>
              <a:t>, </a:t>
            </a:r>
            <a:r>
              <a:rPr lang="en-US" sz="3999" dirty="0" err="1">
                <a:solidFill>
                  <a:srgbClr val="4B4B4B"/>
                </a:solidFill>
                <a:latin typeface="Roboto Condensed"/>
              </a:rPr>
              <a:t>nhà</a:t>
            </a:r>
            <a:r>
              <a:rPr lang="en-US" sz="3999" dirty="0">
                <a:solidFill>
                  <a:srgbClr val="4B4B4B"/>
                </a:solidFill>
                <a:latin typeface="Roboto Condensed"/>
              </a:rPr>
              <a:t> Thành </a:t>
            </a:r>
            <a:r>
              <a:rPr lang="en-US" sz="3999" dirty="0" err="1">
                <a:solidFill>
                  <a:srgbClr val="4B4B4B"/>
                </a:solidFill>
                <a:latin typeface="Roboto Condensed"/>
              </a:rPr>
              <a:t>được</a:t>
            </a:r>
            <a:r>
              <a:rPr lang="en-US" sz="3999" dirty="0">
                <a:solidFill>
                  <a:srgbClr val="4B4B4B"/>
                </a:solidFill>
                <a:latin typeface="Roboto Condensed"/>
              </a:rPr>
              <a:t> ban </a:t>
            </a:r>
            <a:r>
              <a:rPr lang="en-US" sz="3999" dirty="0" err="1">
                <a:solidFill>
                  <a:srgbClr val="4B4B4B"/>
                </a:solidFill>
                <a:latin typeface="Roboto Condensed"/>
              </a:rPr>
              <a:t>thưởng</a:t>
            </a:r>
            <a:r>
              <a:rPr lang="en-US" sz="3999" dirty="0">
                <a:solidFill>
                  <a:srgbClr val="4B4B4B"/>
                </a:solidFill>
                <a:latin typeface="Roboto Condensed"/>
              </a:rPr>
              <a:t>, </a:t>
            </a:r>
            <a:r>
              <a:rPr lang="en-US" sz="3999" dirty="0" err="1">
                <a:solidFill>
                  <a:srgbClr val="4B4B4B"/>
                </a:solidFill>
                <a:latin typeface="Roboto Condensed"/>
              </a:rPr>
              <a:t>trở</a:t>
            </a:r>
            <a:r>
              <a:rPr lang="en-US" sz="3999" dirty="0">
                <a:solidFill>
                  <a:srgbClr val="4B4B4B"/>
                </a:solidFill>
                <a:latin typeface="Roboto Condensed"/>
              </a:rPr>
              <a:t> </a:t>
            </a:r>
            <a:r>
              <a:rPr lang="en-US" sz="3999" dirty="0" err="1">
                <a:solidFill>
                  <a:srgbClr val="4B4B4B"/>
                </a:solidFill>
                <a:latin typeface="Roboto Condensed"/>
              </a:rPr>
              <a:t>nên</a:t>
            </a:r>
            <a:r>
              <a:rPr lang="en-US" sz="3999" dirty="0">
                <a:solidFill>
                  <a:srgbClr val="4B4B4B"/>
                </a:solidFill>
                <a:latin typeface="Roboto Condensed"/>
              </a:rPr>
              <a:t> </a:t>
            </a:r>
            <a:r>
              <a:rPr lang="en-US" sz="3999" dirty="0" err="1">
                <a:solidFill>
                  <a:srgbClr val="4B4B4B"/>
                </a:solidFill>
                <a:latin typeface="Roboto Condensed"/>
              </a:rPr>
              <a:t>giàu</a:t>
            </a:r>
            <a:r>
              <a:rPr lang="en-US" sz="3999" dirty="0">
                <a:solidFill>
                  <a:srgbClr val="4B4B4B"/>
                </a:solidFill>
                <a:latin typeface="Roboto Condensed"/>
              </a:rPr>
              <a:t> sang, </a:t>
            </a:r>
            <a:r>
              <a:rPr lang="en-US" sz="3999" dirty="0" err="1">
                <a:solidFill>
                  <a:srgbClr val="4B4B4B"/>
                </a:solidFill>
                <a:latin typeface="Roboto Condensed"/>
              </a:rPr>
              <a:t>phú</a:t>
            </a:r>
            <a:r>
              <a:rPr lang="en-US" sz="3999" dirty="0">
                <a:solidFill>
                  <a:srgbClr val="4B4B4B"/>
                </a:solidFill>
                <a:latin typeface="Roboto Condensed"/>
              </a:rPr>
              <a:t> </a:t>
            </a:r>
            <a:r>
              <a:rPr lang="en-US" sz="3999" dirty="0" err="1">
                <a:solidFill>
                  <a:srgbClr val="4B4B4B"/>
                </a:solidFill>
                <a:latin typeface="Roboto Condensed"/>
              </a:rPr>
              <a:t>quý</a:t>
            </a:r>
            <a:r>
              <a:rPr lang="en-US" sz="3999" dirty="0">
                <a:solidFill>
                  <a:srgbClr val="4B4B4B"/>
                </a:solidFill>
                <a:latin typeface="Roboto Condensed"/>
              </a:rPr>
              <a:t>; </a:t>
            </a:r>
            <a:r>
              <a:rPr lang="en-US" sz="3999" dirty="0" err="1">
                <a:solidFill>
                  <a:srgbClr val="4B4B4B"/>
                </a:solidFill>
                <a:latin typeface="Roboto Condensed"/>
              </a:rPr>
              <a:t>hơn</a:t>
            </a:r>
            <a:r>
              <a:rPr lang="en-US" sz="3999" dirty="0">
                <a:solidFill>
                  <a:srgbClr val="4B4B4B"/>
                </a:solidFill>
                <a:latin typeface="Roboto Condensed"/>
              </a:rPr>
              <a:t> </a:t>
            </a:r>
            <a:r>
              <a:rPr lang="en-US" sz="3999" dirty="0" err="1">
                <a:solidFill>
                  <a:srgbClr val="4B4B4B"/>
                </a:solidFill>
                <a:latin typeface="Roboto Condensed"/>
              </a:rPr>
              <a:t>năm</a:t>
            </a:r>
            <a:r>
              <a:rPr lang="en-US" sz="3999" dirty="0">
                <a:solidFill>
                  <a:srgbClr val="4B4B4B"/>
                </a:solidFill>
                <a:latin typeface="Roboto Condensed"/>
              </a:rPr>
              <a:t> </a:t>
            </a:r>
            <a:r>
              <a:rPr lang="en-US" sz="3999" dirty="0" err="1">
                <a:solidFill>
                  <a:srgbClr val="4B4B4B"/>
                </a:solidFill>
                <a:latin typeface="Roboto Condensed"/>
              </a:rPr>
              <a:t>sau</a:t>
            </a:r>
            <a:r>
              <a:rPr lang="en-US" sz="3999" dirty="0">
                <a:solidFill>
                  <a:srgbClr val="4B4B4B"/>
                </a:solidFill>
                <a:latin typeface="Roboto Condensed"/>
              </a:rPr>
              <a:t>, con Thành </a:t>
            </a:r>
            <a:r>
              <a:rPr lang="en-US" sz="3999" dirty="0" err="1">
                <a:solidFill>
                  <a:srgbClr val="4B4B4B"/>
                </a:solidFill>
                <a:latin typeface="Roboto Condensed"/>
              </a:rPr>
              <a:t>bình</a:t>
            </a:r>
            <a:r>
              <a:rPr lang="en-US" sz="3999" dirty="0">
                <a:solidFill>
                  <a:srgbClr val="4B4B4B"/>
                </a:solidFill>
                <a:latin typeface="Roboto Condensed"/>
              </a:rPr>
              <a:t> </a:t>
            </a:r>
            <a:r>
              <a:rPr lang="en-US" sz="3999" dirty="0" err="1">
                <a:solidFill>
                  <a:srgbClr val="4B4B4B"/>
                </a:solidFill>
                <a:latin typeface="Roboto Condensed"/>
              </a:rPr>
              <a:t>phục</a:t>
            </a:r>
            <a:r>
              <a:rPr lang="en-US" sz="3999" dirty="0">
                <a:solidFill>
                  <a:srgbClr val="4B4B4B"/>
                </a:solidFill>
                <a:latin typeface="Roboto Condensed"/>
              </a:rPr>
              <a:t>, </a:t>
            </a:r>
            <a:r>
              <a:rPr lang="en-US" sz="3999" dirty="0" err="1">
                <a:solidFill>
                  <a:srgbClr val="4B4B4B"/>
                </a:solidFill>
                <a:latin typeface="Roboto Condensed"/>
              </a:rPr>
              <a:t>kể</a:t>
            </a:r>
            <a:r>
              <a:rPr lang="en-US" sz="3999" dirty="0">
                <a:solidFill>
                  <a:srgbClr val="4B4B4B"/>
                </a:solidFill>
                <a:latin typeface="Roboto Condensed"/>
              </a:rPr>
              <a:t> </a:t>
            </a:r>
            <a:r>
              <a:rPr lang="en-US" sz="3999" dirty="0" err="1">
                <a:solidFill>
                  <a:srgbClr val="4B4B4B"/>
                </a:solidFill>
                <a:latin typeface="Roboto Condensed"/>
              </a:rPr>
              <a:t>rằng</a:t>
            </a:r>
            <a:r>
              <a:rPr lang="en-US" sz="3999" dirty="0">
                <a:solidFill>
                  <a:srgbClr val="4B4B4B"/>
                </a:solidFill>
                <a:latin typeface="Roboto Condensed"/>
              </a:rPr>
              <a:t> </a:t>
            </a:r>
            <a:r>
              <a:rPr lang="en-US" sz="3999" dirty="0" err="1">
                <a:solidFill>
                  <a:srgbClr val="4B4B4B"/>
                </a:solidFill>
                <a:latin typeface="Roboto Condensed"/>
              </a:rPr>
              <a:t>chính</a:t>
            </a:r>
            <a:r>
              <a:rPr lang="en-US" sz="3999" dirty="0">
                <a:solidFill>
                  <a:srgbClr val="4B4B4B"/>
                </a:solidFill>
                <a:latin typeface="Roboto Condensed"/>
              </a:rPr>
              <a:t> </a:t>
            </a:r>
            <a:r>
              <a:rPr lang="en-US" sz="3999" dirty="0" err="1">
                <a:solidFill>
                  <a:srgbClr val="4B4B4B"/>
                </a:solidFill>
                <a:latin typeface="Roboto Condensed"/>
              </a:rPr>
              <a:t>mình</a:t>
            </a:r>
            <a:r>
              <a:rPr lang="en-US" sz="3999" dirty="0">
                <a:solidFill>
                  <a:srgbClr val="4B4B4B"/>
                </a:solidFill>
                <a:latin typeface="Roboto Condensed"/>
              </a:rPr>
              <a:t> </a:t>
            </a:r>
            <a:r>
              <a:rPr lang="en-US" sz="3999" dirty="0" err="1">
                <a:solidFill>
                  <a:srgbClr val="4B4B4B"/>
                </a:solidFill>
                <a:latin typeface="Roboto Condensed"/>
              </a:rPr>
              <a:t>đã</a:t>
            </a:r>
            <a:r>
              <a:rPr lang="en-US" sz="3999" dirty="0">
                <a:solidFill>
                  <a:srgbClr val="4B4B4B"/>
                </a:solidFill>
                <a:latin typeface="Roboto Condensed"/>
              </a:rPr>
              <a:t> </a:t>
            </a:r>
            <a:r>
              <a:rPr lang="en-US" sz="3999" dirty="0" err="1">
                <a:solidFill>
                  <a:srgbClr val="4B4B4B"/>
                </a:solidFill>
                <a:latin typeface="Roboto Condensed"/>
              </a:rPr>
              <a:t>hóa</a:t>
            </a:r>
            <a:r>
              <a:rPr lang="en-US" sz="3999" dirty="0">
                <a:solidFill>
                  <a:srgbClr val="4B4B4B"/>
                </a:solidFill>
                <a:latin typeface="Roboto Condensed"/>
              </a:rPr>
              <a:t> </a:t>
            </a:r>
            <a:r>
              <a:rPr lang="en-US" sz="3999" dirty="0" err="1">
                <a:solidFill>
                  <a:srgbClr val="4B4B4B"/>
                </a:solidFill>
                <a:latin typeface="Roboto Condensed"/>
              </a:rPr>
              <a:t>thành</a:t>
            </a:r>
            <a:r>
              <a:rPr lang="en-US" sz="3999" dirty="0">
                <a:solidFill>
                  <a:srgbClr val="4B4B4B"/>
                </a:solidFill>
                <a:latin typeface="Roboto Condensed"/>
              </a:rPr>
              <a:t> con </a:t>
            </a:r>
            <a:r>
              <a:rPr lang="en-US" sz="3999" dirty="0" err="1">
                <a:solidFill>
                  <a:srgbClr val="4B4B4B"/>
                </a:solidFill>
                <a:latin typeface="Roboto Condensed"/>
              </a:rPr>
              <a:t>dế</a:t>
            </a:r>
            <a:r>
              <a:rPr lang="en-US" sz="3999" dirty="0">
                <a:solidFill>
                  <a:srgbClr val="4B4B4B"/>
                </a:solidFill>
                <a:latin typeface="Roboto Condensed"/>
              </a:rPr>
              <a:t> </a:t>
            </a:r>
            <a:r>
              <a:rPr lang="en-US" sz="3999" dirty="0" err="1">
                <a:solidFill>
                  <a:srgbClr val="4B4B4B"/>
                </a:solidFill>
                <a:latin typeface="Roboto Condensed"/>
              </a:rPr>
              <a:t>kì</a:t>
            </a:r>
            <a:r>
              <a:rPr lang="en-US" sz="3999" dirty="0">
                <a:solidFill>
                  <a:srgbClr val="4B4B4B"/>
                </a:solidFill>
                <a:latin typeface="Roboto Condensed"/>
              </a:rPr>
              <a:t> </a:t>
            </a:r>
            <a:r>
              <a:rPr lang="en-US" sz="3999" dirty="0" err="1">
                <a:solidFill>
                  <a:srgbClr val="4B4B4B"/>
                </a:solidFill>
                <a:latin typeface="Roboto Condensed"/>
              </a:rPr>
              <a:t>lạ</a:t>
            </a:r>
            <a:r>
              <a:rPr lang="en-US" sz="3999" dirty="0">
                <a:solidFill>
                  <a:srgbClr val="4B4B4B"/>
                </a:solidFill>
                <a:latin typeface="Roboto Condensed"/>
              </a:rPr>
              <a:t>, </a:t>
            </a:r>
            <a:r>
              <a:rPr lang="en-US" sz="3999" dirty="0" err="1">
                <a:solidFill>
                  <a:srgbClr val="4B4B4B"/>
                </a:solidFill>
                <a:latin typeface="Roboto Condensed"/>
              </a:rPr>
              <a:t>chọi</a:t>
            </a:r>
            <a:r>
              <a:rPr lang="en-US" sz="3999" dirty="0">
                <a:solidFill>
                  <a:srgbClr val="4B4B4B"/>
                </a:solidFill>
                <a:latin typeface="Roboto Condensed"/>
              </a:rPr>
              <a:t> </a:t>
            </a:r>
            <a:r>
              <a:rPr lang="en-US" sz="3999" dirty="0" err="1">
                <a:solidFill>
                  <a:srgbClr val="4B4B4B"/>
                </a:solidFill>
                <a:latin typeface="Roboto Condensed"/>
              </a:rPr>
              <a:t>giỏi</a:t>
            </a:r>
            <a:r>
              <a:rPr lang="en-US" sz="3999" dirty="0">
                <a:solidFill>
                  <a:srgbClr val="4B4B4B"/>
                </a:solidFill>
                <a:latin typeface="Roboto Condensed"/>
              </a:rPr>
              <a:t> kia, nay </a:t>
            </a:r>
            <a:r>
              <a:rPr lang="en-US" sz="3999" dirty="0" err="1">
                <a:solidFill>
                  <a:srgbClr val="4B4B4B"/>
                </a:solidFill>
                <a:latin typeface="Roboto Condensed"/>
              </a:rPr>
              <a:t>mới</a:t>
            </a:r>
            <a:r>
              <a:rPr lang="en-US" sz="3999" dirty="0">
                <a:solidFill>
                  <a:srgbClr val="4B4B4B"/>
                </a:solidFill>
                <a:latin typeface="Roboto Condensed"/>
              </a:rPr>
              <a:t> </a:t>
            </a:r>
            <a:r>
              <a:rPr lang="en-US" sz="3999" dirty="0" err="1">
                <a:solidFill>
                  <a:srgbClr val="4B4B4B"/>
                </a:solidFill>
                <a:latin typeface="Roboto Condensed"/>
              </a:rPr>
              <a:t>sống</a:t>
            </a:r>
            <a:r>
              <a:rPr lang="en-US" sz="3999" dirty="0">
                <a:solidFill>
                  <a:srgbClr val="4B4B4B"/>
                </a:solidFill>
                <a:latin typeface="Roboto Condensed"/>
              </a:rPr>
              <a:t> </a:t>
            </a:r>
            <a:r>
              <a:rPr lang="en-US" sz="3999" dirty="0" err="1">
                <a:solidFill>
                  <a:srgbClr val="4B4B4B"/>
                </a:solidFill>
                <a:latin typeface="Roboto Condensed"/>
              </a:rPr>
              <a:t>lại</a:t>
            </a:r>
            <a:r>
              <a:rPr lang="en-US" sz="3999" dirty="0">
                <a:solidFill>
                  <a:srgbClr val="4B4B4B"/>
                </a:solidFill>
                <a:latin typeface="Roboto Condensed"/>
              </a:rPr>
              <a:t>.</a:t>
            </a:r>
          </a:p>
          <a:p>
            <a:pPr algn="just">
              <a:lnSpc>
                <a:spcPts val="5599"/>
              </a:lnSpc>
            </a:pPr>
            <a:endParaRPr lang="en-US" sz="3999" dirty="0">
              <a:solidFill>
                <a:srgbClr val="4B4B4B"/>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144844" y="2141167"/>
            <a:ext cx="5100170" cy="1284686"/>
          </a:xfrm>
          <a:prstGeom prst="rect">
            <a:avLst/>
          </a:prstGeom>
        </p:spPr>
        <p:txBody>
          <a:bodyPr lIns="0" tIns="0" rIns="0" bIns="0" rtlCol="0" anchor="t">
            <a:spAutoFit/>
          </a:bodyPr>
          <a:lstStyle/>
          <a:p>
            <a:pPr algn="l">
              <a:lnSpc>
                <a:spcPts val="10216"/>
              </a:lnSpc>
            </a:pPr>
            <a:r>
              <a:rPr lang="en-US" sz="7297">
                <a:solidFill>
                  <a:srgbClr val="24516B"/>
                </a:solidFill>
                <a:latin typeface="#9Slide05 VL Fadilla"/>
              </a:rPr>
              <a:t>a. Cốt truyện</a:t>
            </a:r>
          </a:p>
        </p:txBody>
      </p:sp>
      <p:grpSp>
        <p:nvGrpSpPr>
          <p:cNvPr id="4" name="Group 4"/>
          <p:cNvGrpSpPr/>
          <p:nvPr/>
        </p:nvGrpSpPr>
        <p:grpSpPr>
          <a:xfrm>
            <a:off x="1612857" y="4221613"/>
            <a:ext cx="14813406" cy="3271888"/>
            <a:chOff x="0" y="0"/>
            <a:chExt cx="3901473" cy="861732"/>
          </a:xfrm>
        </p:grpSpPr>
        <p:sp>
          <p:nvSpPr>
            <p:cNvPr id="5" name="Freeform 5"/>
            <p:cNvSpPr/>
            <p:nvPr/>
          </p:nvSpPr>
          <p:spPr>
            <a:xfrm>
              <a:off x="0" y="0"/>
              <a:ext cx="3901473" cy="861732"/>
            </a:xfrm>
            <a:custGeom>
              <a:avLst/>
              <a:gdLst/>
              <a:ahLst/>
              <a:cxnLst/>
              <a:rect l="l" t="t" r="r" b="b"/>
              <a:pathLst>
                <a:path w="3901473" h="861732">
                  <a:moveTo>
                    <a:pt x="26654" y="0"/>
                  </a:moveTo>
                  <a:lnTo>
                    <a:pt x="3874819" y="0"/>
                  </a:lnTo>
                  <a:cubicBezTo>
                    <a:pt x="3881888" y="0"/>
                    <a:pt x="3888668" y="2808"/>
                    <a:pt x="3893666" y="7807"/>
                  </a:cubicBezTo>
                  <a:cubicBezTo>
                    <a:pt x="3898665" y="12805"/>
                    <a:pt x="3901473" y="19585"/>
                    <a:pt x="3901473" y="26654"/>
                  </a:cubicBezTo>
                  <a:lnTo>
                    <a:pt x="3901473" y="835078"/>
                  </a:lnTo>
                  <a:cubicBezTo>
                    <a:pt x="3901473" y="842147"/>
                    <a:pt x="3898665" y="848926"/>
                    <a:pt x="3893666" y="853925"/>
                  </a:cubicBezTo>
                  <a:cubicBezTo>
                    <a:pt x="3888668" y="858924"/>
                    <a:pt x="3881888" y="861732"/>
                    <a:pt x="3874819" y="861732"/>
                  </a:cubicBezTo>
                  <a:lnTo>
                    <a:pt x="26654" y="861732"/>
                  </a:lnTo>
                  <a:cubicBezTo>
                    <a:pt x="19585" y="861732"/>
                    <a:pt x="12805" y="858924"/>
                    <a:pt x="7807" y="853925"/>
                  </a:cubicBezTo>
                  <a:cubicBezTo>
                    <a:pt x="2808" y="848926"/>
                    <a:pt x="0" y="842147"/>
                    <a:pt x="0" y="835078"/>
                  </a:cubicBezTo>
                  <a:lnTo>
                    <a:pt x="0" y="26654"/>
                  </a:lnTo>
                  <a:cubicBezTo>
                    <a:pt x="0" y="19585"/>
                    <a:pt x="2808" y="12805"/>
                    <a:pt x="7807" y="7807"/>
                  </a:cubicBezTo>
                  <a:cubicBezTo>
                    <a:pt x="12805" y="2808"/>
                    <a:pt x="19585" y="0"/>
                    <a:pt x="26654" y="0"/>
                  </a:cubicBezTo>
                  <a:close/>
                </a:path>
              </a:pathLst>
            </a:custGeom>
            <a:solidFill>
              <a:srgbClr val="DFE5E1"/>
            </a:solidFill>
          </p:spPr>
          <p:txBody>
            <a:bodyPr/>
            <a:lstStyle/>
            <a:p>
              <a:endParaRPr lang="en-US"/>
            </a:p>
          </p:txBody>
        </p:sp>
        <p:sp>
          <p:nvSpPr>
            <p:cNvPr id="6" name="TextBox 6"/>
            <p:cNvSpPr txBox="1"/>
            <p:nvPr/>
          </p:nvSpPr>
          <p:spPr>
            <a:xfrm>
              <a:off x="0" y="-47625"/>
              <a:ext cx="3901473" cy="909357"/>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9747920">
            <a:off x="-285966" y="3338770"/>
            <a:ext cx="2224485" cy="1765685"/>
          </a:xfrm>
          <a:custGeom>
            <a:avLst/>
            <a:gdLst/>
            <a:ahLst/>
            <a:cxnLst/>
            <a:rect l="l" t="t" r="r" b="b"/>
            <a:pathLst>
              <a:path w="2224485" h="1765685">
                <a:moveTo>
                  <a:pt x="0" y="0"/>
                </a:moveTo>
                <a:lnTo>
                  <a:pt x="2224486" y="0"/>
                </a:lnTo>
                <a:lnTo>
                  <a:pt x="2224486" y="1765685"/>
                </a:lnTo>
                <a:lnTo>
                  <a:pt x="0" y="17656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2152824" y="4619307"/>
            <a:ext cx="13982351" cy="2381250"/>
          </a:xfrm>
          <a:prstGeom prst="rect">
            <a:avLst/>
          </a:prstGeom>
        </p:spPr>
        <p:txBody>
          <a:bodyPr lIns="0" tIns="0" rIns="0" bIns="0" rtlCol="0" anchor="t">
            <a:spAutoFit/>
          </a:bodyPr>
          <a:lstStyle/>
          <a:p>
            <a:pPr algn="just">
              <a:lnSpc>
                <a:spcPts val="6299"/>
              </a:lnSpc>
            </a:pPr>
            <a:r>
              <a:rPr lang="en-US" sz="4500">
                <a:solidFill>
                  <a:srgbClr val="66889A"/>
                </a:solidFill>
                <a:latin typeface="Roboto Condensed Bold"/>
              </a:rPr>
              <a:t>Nhận xét: </a:t>
            </a:r>
            <a:r>
              <a:rPr lang="en-US" sz="4500">
                <a:solidFill>
                  <a:srgbClr val="66889A"/>
                </a:solidFill>
                <a:latin typeface="Roboto Condensed Bold Italics"/>
              </a:rPr>
              <a:t>Cốt truyện gồm các sự việc được sắp xếp theo trật tự thời gian tuyến tính, mối quan hệ nhân quả, đan xen giữa yếu tố thực và yếu tố ảo</a:t>
            </a:r>
          </a:p>
        </p:txBody>
      </p:sp>
      <p:sp>
        <p:nvSpPr>
          <p:cNvPr id="10" name="TextBox 10"/>
          <p:cNvSpPr txBox="1"/>
          <p:nvPr/>
        </p:nvSpPr>
        <p:spPr>
          <a:xfrm>
            <a:off x="-1699109" y="393012"/>
            <a:ext cx="13730056" cy="920115"/>
          </a:xfrm>
          <a:prstGeom prst="rect">
            <a:avLst/>
          </a:prstGeom>
        </p:spPr>
        <p:txBody>
          <a:bodyPr lIns="0" tIns="0" rIns="0" bIns="0" rtlCol="0" anchor="t">
            <a:spAutoFit/>
          </a:bodyPr>
          <a:lstStyle/>
          <a:p>
            <a:pPr algn="ctr">
              <a:lnSpc>
                <a:spcPts val="7559"/>
              </a:lnSpc>
            </a:pPr>
            <a:r>
              <a:rPr lang="en-US" sz="5400" dirty="0">
                <a:solidFill>
                  <a:srgbClr val="24516B"/>
                </a:solidFill>
                <a:latin typeface="Fraunces Bold"/>
              </a:rPr>
              <a:t>3. KHÁM PHÁ VĂN BẢN</a:t>
            </a:r>
          </a:p>
        </p:txBody>
      </p:sp>
      <p:sp>
        <p:nvSpPr>
          <p:cNvPr id="11" name="TextBox 11"/>
          <p:cNvSpPr txBox="1"/>
          <p:nvPr/>
        </p:nvSpPr>
        <p:spPr>
          <a:xfrm>
            <a:off x="988980" y="1475052"/>
            <a:ext cx="17010641" cy="847090"/>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r>
              <a:rPr lang="en-US" sz="4900" dirty="0">
                <a:solidFill>
                  <a:srgbClr val="66889A"/>
                </a:solidFill>
                <a:latin typeface="#9Slide07 SVNUT Triumph Press"/>
              </a:rPr>
              <a:t> “</a:t>
            </a:r>
            <a:r>
              <a:rPr lang="en-US" sz="4900" dirty="0" err="1">
                <a:solidFill>
                  <a:srgbClr val="66889A"/>
                </a:solidFill>
                <a:latin typeface="#9Slide07 SVNUT Triumph Press"/>
              </a:rPr>
              <a:t>Dế</a:t>
            </a:r>
            <a:r>
              <a:rPr lang="en-US" sz="4900" dirty="0">
                <a:solidFill>
                  <a:srgbClr val="66889A"/>
                </a:solidFill>
                <a:latin typeface="#9Slide07 SVNUT Triumph Press"/>
              </a:rPr>
              <a:t> </a:t>
            </a:r>
            <a:r>
              <a:rPr lang="en-US" sz="4900" dirty="0" err="1">
                <a:solidFill>
                  <a:srgbClr val="66889A"/>
                </a:solidFill>
                <a:latin typeface="#9Slide07 SVNUT Triumph Press"/>
              </a:rPr>
              <a:t>chọi</a:t>
            </a:r>
            <a:r>
              <a:rPr lang="en-US" sz="4900" dirty="0">
                <a:solidFill>
                  <a:srgbClr val="66889A"/>
                </a:solidFill>
                <a:latin typeface="#9Slide07 SVNUT Triumph Press"/>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72836" y="4197851"/>
            <a:ext cx="6890851" cy="5244919"/>
            <a:chOff x="0" y="0"/>
            <a:chExt cx="1814874" cy="1381378"/>
          </a:xfrm>
        </p:grpSpPr>
        <p:sp>
          <p:nvSpPr>
            <p:cNvPr id="4" name="Freeform 4"/>
            <p:cNvSpPr/>
            <p:nvPr/>
          </p:nvSpPr>
          <p:spPr>
            <a:xfrm>
              <a:off x="0" y="0"/>
              <a:ext cx="1814874" cy="1381378"/>
            </a:xfrm>
            <a:custGeom>
              <a:avLst/>
              <a:gdLst/>
              <a:ahLst/>
              <a:cxnLst/>
              <a:rect l="l" t="t" r="r" b="b"/>
              <a:pathLst>
                <a:path w="1814874" h="1381378">
                  <a:moveTo>
                    <a:pt x="57299" y="0"/>
                  </a:moveTo>
                  <a:lnTo>
                    <a:pt x="1757575" y="0"/>
                  </a:lnTo>
                  <a:cubicBezTo>
                    <a:pt x="1789221" y="0"/>
                    <a:pt x="1814874" y="25654"/>
                    <a:pt x="1814874" y="57299"/>
                  </a:cubicBezTo>
                  <a:lnTo>
                    <a:pt x="1814874" y="1324079"/>
                  </a:lnTo>
                  <a:cubicBezTo>
                    <a:pt x="1814874" y="1355724"/>
                    <a:pt x="1789221" y="1381378"/>
                    <a:pt x="1757575" y="1381378"/>
                  </a:cubicBezTo>
                  <a:lnTo>
                    <a:pt x="57299" y="1381378"/>
                  </a:lnTo>
                  <a:cubicBezTo>
                    <a:pt x="25654" y="1381378"/>
                    <a:pt x="0" y="1355724"/>
                    <a:pt x="0" y="1324079"/>
                  </a:cubicBezTo>
                  <a:lnTo>
                    <a:pt x="0" y="57299"/>
                  </a:lnTo>
                  <a:cubicBezTo>
                    <a:pt x="0" y="25654"/>
                    <a:pt x="25654" y="0"/>
                    <a:pt x="57299" y="0"/>
                  </a:cubicBezTo>
                  <a:close/>
                </a:path>
              </a:pathLst>
            </a:custGeom>
            <a:solidFill>
              <a:srgbClr val="DFE5E1"/>
            </a:solidFill>
          </p:spPr>
          <p:txBody>
            <a:bodyPr/>
            <a:lstStyle/>
            <a:p>
              <a:endParaRPr lang="en-US"/>
            </a:p>
          </p:txBody>
        </p:sp>
        <p:sp>
          <p:nvSpPr>
            <p:cNvPr id="5" name="TextBox 5"/>
            <p:cNvSpPr txBox="1"/>
            <p:nvPr/>
          </p:nvSpPr>
          <p:spPr>
            <a:xfrm>
              <a:off x="0" y="-47625"/>
              <a:ext cx="1814874" cy="1429003"/>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8337981" y="4197851"/>
            <a:ext cx="8879032" cy="5244919"/>
            <a:chOff x="0" y="0"/>
            <a:chExt cx="2338510" cy="1381378"/>
          </a:xfrm>
        </p:grpSpPr>
        <p:sp>
          <p:nvSpPr>
            <p:cNvPr id="9" name="Freeform 9"/>
            <p:cNvSpPr/>
            <p:nvPr/>
          </p:nvSpPr>
          <p:spPr>
            <a:xfrm>
              <a:off x="0" y="0"/>
              <a:ext cx="2338510" cy="1381378"/>
            </a:xfrm>
            <a:custGeom>
              <a:avLst/>
              <a:gdLst/>
              <a:ahLst/>
              <a:cxnLst/>
              <a:rect l="l" t="t" r="r" b="b"/>
              <a:pathLst>
                <a:path w="2338510" h="1381378">
                  <a:moveTo>
                    <a:pt x="44469" y="0"/>
                  </a:moveTo>
                  <a:lnTo>
                    <a:pt x="2294042" y="0"/>
                  </a:lnTo>
                  <a:cubicBezTo>
                    <a:pt x="2305836" y="0"/>
                    <a:pt x="2317146" y="4685"/>
                    <a:pt x="2325486" y="13025"/>
                  </a:cubicBezTo>
                  <a:cubicBezTo>
                    <a:pt x="2333825" y="21364"/>
                    <a:pt x="2338510" y="32675"/>
                    <a:pt x="2338510" y="44469"/>
                  </a:cubicBezTo>
                  <a:lnTo>
                    <a:pt x="2338510" y="1336909"/>
                  </a:lnTo>
                  <a:cubicBezTo>
                    <a:pt x="2338510" y="1348703"/>
                    <a:pt x="2333825" y="1360014"/>
                    <a:pt x="2325486" y="1368353"/>
                  </a:cubicBezTo>
                  <a:cubicBezTo>
                    <a:pt x="2317146" y="1376693"/>
                    <a:pt x="2305836" y="1381378"/>
                    <a:pt x="2294042" y="1381378"/>
                  </a:cubicBezTo>
                  <a:lnTo>
                    <a:pt x="44469" y="1381378"/>
                  </a:lnTo>
                  <a:cubicBezTo>
                    <a:pt x="32675" y="1381378"/>
                    <a:pt x="21364" y="1376693"/>
                    <a:pt x="13025" y="1368353"/>
                  </a:cubicBezTo>
                  <a:cubicBezTo>
                    <a:pt x="4685" y="1360014"/>
                    <a:pt x="0" y="1348703"/>
                    <a:pt x="0" y="1336909"/>
                  </a:cubicBezTo>
                  <a:lnTo>
                    <a:pt x="0" y="44469"/>
                  </a:lnTo>
                  <a:cubicBezTo>
                    <a:pt x="0" y="32675"/>
                    <a:pt x="4685" y="21364"/>
                    <a:pt x="13025" y="13025"/>
                  </a:cubicBezTo>
                  <a:cubicBezTo>
                    <a:pt x="21364" y="4685"/>
                    <a:pt x="32675" y="0"/>
                    <a:pt x="44469" y="0"/>
                  </a:cubicBezTo>
                  <a:close/>
                </a:path>
              </a:pathLst>
            </a:custGeom>
            <a:solidFill>
              <a:srgbClr val="DFE5E1"/>
            </a:solidFill>
          </p:spPr>
          <p:txBody>
            <a:bodyPr/>
            <a:lstStyle/>
            <a:p>
              <a:endParaRPr lang="en-US"/>
            </a:p>
          </p:txBody>
        </p:sp>
        <p:sp>
          <p:nvSpPr>
            <p:cNvPr id="10" name="TextBox 10"/>
            <p:cNvSpPr txBox="1"/>
            <p:nvPr/>
          </p:nvSpPr>
          <p:spPr>
            <a:xfrm>
              <a:off x="0" y="-47625"/>
              <a:ext cx="2338510" cy="1429003"/>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8897678" y="8082805"/>
            <a:ext cx="836266" cy="596237"/>
          </a:xfrm>
          <a:custGeom>
            <a:avLst/>
            <a:gdLst/>
            <a:ahLst/>
            <a:cxnLst/>
            <a:rect l="l" t="t" r="r" b="b"/>
            <a:pathLst>
              <a:path w="836266" h="596237">
                <a:moveTo>
                  <a:pt x="0" y="0"/>
                </a:moveTo>
                <a:lnTo>
                  <a:pt x="836266" y="0"/>
                </a:lnTo>
                <a:lnTo>
                  <a:pt x="836266" y="596237"/>
                </a:lnTo>
                <a:lnTo>
                  <a:pt x="0" y="5962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12"/>
          <p:cNvSpPr txBox="1"/>
          <p:nvPr/>
        </p:nvSpPr>
        <p:spPr>
          <a:xfrm>
            <a:off x="689741" y="357514"/>
            <a:ext cx="8301859" cy="974626"/>
          </a:xfrm>
          <a:prstGeom prst="rect">
            <a:avLst/>
          </a:prstGeom>
        </p:spPr>
        <p:txBody>
          <a:bodyPr wrap="square"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13" name="TextBox 13"/>
          <p:cNvSpPr txBox="1"/>
          <p:nvPr/>
        </p:nvSpPr>
        <p:spPr>
          <a:xfrm>
            <a:off x="872836" y="1296679"/>
            <a:ext cx="17010641" cy="1713865"/>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endParaRPr lang="en-US" sz="4900" dirty="0">
              <a:solidFill>
                <a:srgbClr val="66889A"/>
              </a:solidFill>
              <a:latin typeface="#9Slide07 SVNUT Triumph Press"/>
            </a:endParaRPr>
          </a:p>
          <a:p>
            <a:pPr algn="l">
              <a:lnSpc>
                <a:spcPts val="6860"/>
              </a:lnSpc>
            </a:pPr>
            <a:endParaRPr lang="en-US" sz="4900" dirty="0">
              <a:solidFill>
                <a:srgbClr val="66889A"/>
              </a:solidFill>
              <a:latin typeface="#9Slide07 SVNUT Triumph Press"/>
            </a:endParaRPr>
          </a:p>
        </p:txBody>
      </p:sp>
      <p:sp>
        <p:nvSpPr>
          <p:cNvPr id="14" name="TextBox 14"/>
          <p:cNvSpPr txBox="1"/>
          <p:nvPr/>
        </p:nvSpPr>
        <p:spPr>
          <a:xfrm>
            <a:off x="1254895" y="2025023"/>
            <a:ext cx="9631902" cy="1218493"/>
          </a:xfrm>
          <a:prstGeom prst="rect">
            <a:avLst/>
          </a:prstGeom>
        </p:spPr>
        <p:txBody>
          <a:bodyPr lIns="0" tIns="0" rIns="0" bIns="0" rtlCol="0" anchor="t">
            <a:spAutoFit/>
          </a:bodyPr>
          <a:lstStyle/>
          <a:p>
            <a:pPr algn="l">
              <a:lnSpc>
                <a:spcPts val="9603"/>
              </a:lnSpc>
            </a:pPr>
            <a:r>
              <a:rPr lang="en-US" sz="6859">
                <a:solidFill>
                  <a:srgbClr val="24516B"/>
                </a:solidFill>
                <a:latin typeface="#9Slide05 VL Fadilla"/>
              </a:rPr>
              <a:t>b. Không gian, thời gian</a:t>
            </a:r>
          </a:p>
        </p:txBody>
      </p:sp>
      <p:sp>
        <p:nvSpPr>
          <p:cNvPr id="15" name="TextBox 15"/>
          <p:cNvSpPr txBox="1"/>
          <p:nvPr/>
        </p:nvSpPr>
        <p:spPr>
          <a:xfrm>
            <a:off x="1081754" y="4426475"/>
            <a:ext cx="6473015" cy="4646930"/>
          </a:xfrm>
          <a:prstGeom prst="rect">
            <a:avLst/>
          </a:prstGeom>
        </p:spPr>
        <p:txBody>
          <a:bodyPr lIns="0" tIns="0" rIns="0" bIns="0" rtlCol="0" anchor="t">
            <a:spAutoFit/>
          </a:bodyPr>
          <a:lstStyle/>
          <a:p>
            <a:pPr algn="just">
              <a:lnSpc>
                <a:spcPts val="5320"/>
              </a:lnSpc>
            </a:pPr>
            <a:r>
              <a:rPr lang="en-US" sz="3800">
                <a:solidFill>
                  <a:srgbClr val="24516B"/>
                </a:solidFill>
                <a:latin typeface="Roboto Condensed"/>
              </a:rPr>
              <a:t>Thời gian sinh hoạt đời thường của con người: con trai của Thành biến thành dế chỉ “hơn một năm” và cũng chỉ “không quá vài năm, nhờ được trọng thưởng và nâng đỡ, nhà Thành có cơ ngơi bề thế, giàu sang phú quý.</a:t>
            </a:r>
          </a:p>
        </p:txBody>
      </p:sp>
      <p:sp>
        <p:nvSpPr>
          <p:cNvPr id="16" name="TextBox 16"/>
          <p:cNvSpPr txBox="1"/>
          <p:nvPr/>
        </p:nvSpPr>
        <p:spPr>
          <a:xfrm>
            <a:off x="3089036" y="3270786"/>
            <a:ext cx="4794295" cy="804545"/>
          </a:xfrm>
          <a:prstGeom prst="rect">
            <a:avLst/>
          </a:prstGeom>
        </p:spPr>
        <p:txBody>
          <a:bodyPr lIns="0" tIns="0" rIns="0" bIns="0" rtlCol="0" anchor="t">
            <a:spAutoFit/>
          </a:bodyPr>
          <a:lstStyle/>
          <a:p>
            <a:pPr algn="l">
              <a:lnSpc>
                <a:spcPts val="6579"/>
              </a:lnSpc>
            </a:pPr>
            <a:r>
              <a:rPr lang="en-US" sz="4699" dirty="0" err="1">
                <a:solidFill>
                  <a:srgbClr val="A33D28"/>
                </a:solidFill>
                <a:latin typeface="Roboto Condensed Bold"/>
              </a:rPr>
              <a:t>Thời</a:t>
            </a:r>
            <a:r>
              <a:rPr lang="en-US" sz="4699" dirty="0">
                <a:solidFill>
                  <a:srgbClr val="A33D28"/>
                </a:solidFill>
                <a:latin typeface="Roboto Condensed Bold"/>
              </a:rPr>
              <a:t> </a:t>
            </a:r>
            <a:r>
              <a:rPr lang="en-US" sz="4699" dirty="0" err="1">
                <a:solidFill>
                  <a:srgbClr val="A33D28"/>
                </a:solidFill>
                <a:latin typeface="Roboto Condensed Bold"/>
              </a:rPr>
              <a:t>gian</a:t>
            </a:r>
            <a:endParaRPr lang="en-US" sz="4699" dirty="0">
              <a:solidFill>
                <a:srgbClr val="A33D28"/>
              </a:solidFill>
              <a:latin typeface="Roboto Condensed Bold"/>
            </a:endParaRPr>
          </a:p>
        </p:txBody>
      </p:sp>
      <p:sp>
        <p:nvSpPr>
          <p:cNvPr id="17" name="TextBox 17"/>
          <p:cNvSpPr txBox="1"/>
          <p:nvPr/>
        </p:nvSpPr>
        <p:spPr>
          <a:xfrm>
            <a:off x="8639394" y="4445525"/>
            <a:ext cx="7977729" cy="3313430"/>
          </a:xfrm>
          <a:prstGeom prst="rect">
            <a:avLst/>
          </a:prstGeom>
        </p:spPr>
        <p:txBody>
          <a:bodyPr lIns="0" tIns="0" rIns="0" bIns="0" rtlCol="0" anchor="t">
            <a:spAutoFit/>
          </a:bodyPr>
          <a:lstStyle/>
          <a:p>
            <a:pPr algn="just">
              <a:lnSpc>
                <a:spcPts val="5320"/>
              </a:lnSpc>
            </a:pPr>
            <a:r>
              <a:rPr lang="en-US" sz="3800" dirty="0" err="1">
                <a:solidFill>
                  <a:srgbClr val="24516B"/>
                </a:solidFill>
                <a:latin typeface="Roboto Condensed"/>
              </a:rPr>
              <a:t>Ngôi</a:t>
            </a:r>
            <a:r>
              <a:rPr lang="en-US" sz="3800" dirty="0">
                <a:solidFill>
                  <a:srgbClr val="24516B"/>
                </a:solidFill>
                <a:latin typeface="Roboto Condensed"/>
              </a:rPr>
              <a:t> </a:t>
            </a:r>
            <a:r>
              <a:rPr lang="en-US" sz="3800" dirty="0" err="1">
                <a:solidFill>
                  <a:srgbClr val="24516B"/>
                </a:solidFill>
                <a:latin typeface="Roboto Condensed"/>
              </a:rPr>
              <a:t>nhà</a:t>
            </a:r>
            <a:r>
              <a:rPr lang="en-US" sz="3800" dirty="0">
                <a:solidFill>
                  <a:srgbClr val="24516B"/>
                </a:solidFill>
                <a:latin typeface="Roboto Condensed"/>
              </a:rPr>
              <a:t> </a:t>
            </a:r>
            <a:r>
              <a:rPr lang="en-US" sz="3800" dirty="0" err="1">
                <a:solidFill>
                  <a:srgbClr val="24516B"/>
                </a:solidFill>
                <a:latin typeface="Roboto Condensed"/>
              </a:rPr>
              <a:t>của</a:t>
            </a:r>
            <a:r>
              <a:rPr lang="en-US" sz="3800" dirty="0">
                <a:solidFill>
                  <a:srgbClr val="24516B"/>
                </a:solidFill>
                <a:latin typeface="Roboto Condensed"/>
              </a:rPr>
              <a:t> Thành, </a:t>
            </a:r>
            <a:r>
              <a:rPr lang="en-US" sz="3800" dirty="0" err="1">
                <a:solidFill>
                  <a:srgbClr val="24516B"/>
                </a:solidFill>
                <a:latin typeface="Roboto Condensed"/>
              </a:rPr>
              <a:t>điện</a:t>
            </a:r>
            <a:r>
              <a:rPr lang="en-US" sz="3800" dirty="0">
                <a:solidFill>
                  <a:srgbClr val="24516B"/>
                </a:solidFill>
                <a:latin typeface="Roboto Condensed"/>
              </a:rPr>
              <a:t> </a:t>
            </a:r>
            <a:r>
              <a:rPr lang="en-US" sz="3800" dirty="0" err="1">
                <a:solidFill>
                  <a:srgbClr val="24516B"/>
                </a:solidFill>
                <a:latin typeface="Roboto Condensed"/>
              </a:rPr>
              <a:t>thờ</a:t>
            </a:r>
            <a:r>
              <a:rPr lang="en-US" sz="3800" dirty="0">
                <a:solidFill>
                  <a:srgbClr val="24516B"/>
                </a:solidFill>
                <a:latin typeface="Roboto Condensed"/>
              </a:rPr>
              <a:t> </a:t>
            </a:r>
            <a:r>
              <a:rPr lang="en-US" sz="3800" dirty="0" err="1">
                <a:solidFill>
                  <a:srgbClr val="24516B"/>
                </a:solidFill>
                <a:latin typeface="Roboto Condensed"/>
              </a:rPr>
              <a:t>của</a:t>
            </a:r>
            <a:r>
              <a:rPr lang="en-US" sz="3800" dirty="0">
                <a:solidFill>
                  <a:srgbClr val="24516B"/>
                </a:solidFill>
                <a:latin typeface="Roboto Condensed"/>
              </a:rPr>
              <a:t> </a:t>
            </a:r>
            <a:r>
              <a:rPr lang="en-US" sz="3800" dirty="0" err="1">
                <a:solidFill>
                  <a:srgbClr val="24516B"/>
                </a:solidFill>
                <a:latin typeface="Roboto Condensed"/>
              </a:rPr>
              <a:t>bà</a:t>
            </a:r>
            <a:r>
              <a:rPr lang="en-US" sz="3800" dirty="0">
                <a:solidFill>
                  <a:srgbClr val="24516B"/>
                </a:solidFill>
                <a:latin typeface="Roboto Condensed"/>
              </a:rPr>
              <a:t> </a:t>
            </a:r>
            <a:r>
              <a:rPr lang="en-US" sz="3800" dirty="0" err="1">
                <a:solidFill>
                  <a:srgbClr val="24516B"/>
                </a:solidFill>
                <a:latin typeface="Roboto Condensed"/>
              </a:rPr>
              <a:t>đồng</a:t>
            </a:r>
            <a:r>
              <a:rPr lang="en-US" sz="3800" dirty="0">
                <a:solidFill>
                  <a:srgbClr val="24516B"/>
                </a:solidFill>
                <a:latin typeface="Roboto Condensed"/>
              </a:rPr>
              <a:t> </a:t>
            </a:r>
            <a:r>
              <a:rPr lang="en-US" sz="3800" dirty="0" err="1">
                <a:solidFill>
                  <a:srgbClr val="24516B"/>
                </a:solidFill>
                <a:latin typeface="Roboto Condensed"/>
              </a:rPr>
              <a:t>gù</a:t>
            </a:r>
            <a:r>
              <a:rPr lang="en-US" sz="3800" dirty="0">
                <a:solidFill>
                  <a:srgbClr val="24516B"/>
                </a:solidFill>
                <a:latin typeface="Roboto Condensed"/>
              </a:rPr>
              <a:t> </a:t>
            </a:r>
            <a:r>
              <a:rPr lang="en-US" sz="3800" dirty="0" err="1">
                <a:solidFill>
                  <a:srgbClr val="24516B"/>
                </a:solidFill>
                <a:latin typeface="Roboto Condensed"/>
              </a:rPr>
              <a:t>làm</a:t>
            </a:r>
            <a:r>
              <a:rPr lang="en-US" sz="3800" dirty="0">
                <a:solidFill>
                  <a:srgbClr val="24516B"/>
                </a:solidFill>
                <a:latin typeface="Roboto Condensed"/>
              </a:rPr>
              <a:t> </a:t>
            </a:r>
            <a:r>
              <a:rPr lang="en-US" sz="3800" dirty="0" err="1">
                <a:solidFill>
                  <a:srgbClr val="24516B"/>
                </a:solidFill>
                <a:latin typeface="Roboto Condensed"/>
              </a:rPr>
              <a:t>nghề</a:t>
            </a:r>
            <a:r>
              <a:rPr lang="en-US" sz="3800" dirty="0">
                <a:solidFill>
                  <a:srgbClr val="24516B"/>
                </a:solidFill>
                <a:latin typeface="Roboto Condensed"/>
              </a:rPr>
              <a:t> </a:t>
            </a:r>
            <a:r>
              <a:rPr lang="en-US" sz="3800" dirty="0" err="1">
                <a:solidFill>
                  <a:srgbClr val="24516B"/>
                </a:solidFill>
                <a:latin typeface="Roboto Condensed"/>
              </a:rPr>
              <a:t>bói</a:t>
            </a:r>
            <a:r>
              <a:rPr lang="en-US" sz="3800" dirty="0">
                <a:solidFill>
                  <a:srgbClr val="24516B"/>
                </a:solidFill>
                <a:latin typeface="Roboto Condensed"/>
              </a:rPr>
              <a:t> </a:t>
            </a:r>
            <a:r>
              <a:rPr lang="en-US" sz="3800" dirty="0" err="1">
                <a:solidFill>
                  <a:srgbClr val="24516B"/>
                </a:solidFill>
                <a:latin typeface="Roboto Condensed"/>
              </a:rPr>
              <a:t>toán</a:t>
            </a:r>
            <a:r>
              <a:rPr lang="en-US" sz="3800" dirty="0">
                <a:solidFill>
                  <a:srgbClr val="24516B"/>
                </a:solidFill>
                <a:latin typeface="Roboto Condensed"/>
              </a:rPr>
              <a:t>, </a:t>
            </a:r>
            <a:r>
              <a:rPr lang="en-US" sz="3800" dirty="0" err="1">
                <a:solidFill>
                  <a:srgbClr val="24516B"/>
                </a:solidFill>
                <a:latin typeface="Roboto Condensed"/>
              </a:rPr>
              <a:t>ngôi</a:t>
            </a:r>
            <a:r>
              <a:rPr lang="en-US" sz="3800" dirty="0">
                <a:solidFill>
                  <a:srgbClr val="24516B"/>
                </a:solidFill>
                <a:latin typeface="Roboto Condensed"/>
              </a:rPr>
              <a:t> </a:t>
            </a:r>
            <a:r>
              <a:rPr lang="en-US" sz="3800" dirty="0" err="1">
                <a:solidFill>
                  <a:srgbClr val="24516B"/>
                </a:solidFill>
                <a:latin typeface="Roboto Condensed"/>
              </a:rPr>
              <a:t>chùa</a:t>
            </a:r>
            <a:r>
              <a:rPr lang="en-US" sz="3800" dirty="0">
                <a:solidFill>
                  <a:srgbClr val="24516B"/>
                </a:solidFill>
                <a:latin typeface="Roboto Condensed"/>
              </a:rPr>
              <a:t> </a:t>
            </a:r>
            <a:r>
              <a:rPr lang="en-US" sz="3800" dirty="0" err="1">
                <a:solidFill>
                  <a:srgbClr val="24516B"/>
                </a:solidFill>
                <a:latin typeface="Roboto Condensed"/>
              </a:rPr>
              <a:t>có</a:t>
            </a:r>
            <a:r>
              <a:rPr lang="en-US" sz="3800" dirty="0">
                <a:solidFill>
                  <a:srgbClr val="24516B"/>
                </a:solidFill>
                <a:latin typeface="Roboto Condensed"/>
              </a:rPr>
              <a:t> </a:t>
            </a:r>
            <a:r>
              <a:rPr lang="en-US" sz="3800" dirty="0" err="1">
                <a:solidFill>
                  <a:srgbClr val="24516B"/>
                </a:solidFill>
                <a:latin typeface="Roboto Condensed"/>
              </a:rPr>
              <a:t>mộ</a:t>
            </a:r>
            <a:r>
              <a:rPr lang="en-US" sz="3800" dirty="0">
                <a:solidFill>
                  <a:srgbClr val="24516B"/>
                </a:solidFill>
                <a:latin typeface="Roboto Condensed"/>
              </a:rPr>
              <a:t> </a:t>
            </a:r>
            <a:r>
              <a:rPr lang="en-US" sz="3800" dirty="0" err="1">
                <a:solidFill>
                  <a:srgbClr val="24516B"/>
                </a:solidFill>
                <a:latin typeface="Roboto Condensed"/>
              </a:rPr>
              <a:t>cổ</a:t>
            </a:r>
            <a:r>
              <a:rPr lang="en-US" sz="3800" dirty="0">
                <a:solidFill>
                  <a:srgbClr val="24516B"/>
                </a:solidFill>
                <a:latin typeface="Roboto Condensed"/>
              </a:rPr>
              <a:t> </a:t>
            </a:r>
            <a:r>
              <a:rPr lang="en-US" sz="3800" dirty="0" err="1">
                <a:solidFill>
                  <a:srgbClr val="24516B"/>
                </a:solidFill>
                <a:latin typeface="Roboto Condensed"/>
              </a:rPr>
              <a:t>mà</a:t>
            </a:r>
            <a:r>
              <a:rPr lang="en-US" sz="3800" dirty="0">
                <a:solidFill>
                  <a:srgbClr val="24516B"/>
                </a:solidFill>
                <a:latin typeface="Roboto Condensed"/>
              </a:rPr>
              <a:t> Thành </a:t>
            </a:r>
            <a:r>
              <a:rPr lang="en-US" sz="3800" dirty="0" err="1">
                <a:solidFill>
                  <a:srgbClr val="24516B"/>
                </a:solidFill>
                <a:latin typeface="Roboto Condensed"/>
              </a:rPr>
              <a:t>đi</a:t>
            </a:r>
            <a:r>
              <a:rPr lang="en-US" sz="3800" dirty="0">
                <a:solidFill>
                  <a:srgbClr val="24516B"/>
                </a:solidFill>
                <a:latin typeface="Roboto Condensed"/>
              </a:rPr>
              <a:t> </a:t>
            </a:r>
            <a:r>
              <a:rPr lang="en-US" sz="3800" dirty="0" err="1">
                <a:solidFill>
                  <a:srgbClr val="24516B"/>
                </a:solidFill>
                <a:latin typeface="Roboto Condensed"/>
              </a:rPr>
              <a:t>tìm</a:t>
            </a:r>
            <a:r>
              <a:rPr lang="en-US" sz="3800" dirty="0">
                <a:solidFill>
                  <a:srgbClr val="24516B"/>
                </a:solidFill>
                <a:latin typeface="Roboto Condensed"/>
              </a:rPr>
              <a:t> </a:t>
            </a:r>
            <a:r>
              <a:rPr lang="en-US" sz="3800" dirty="0" err="1">
                <a:solidFill>
                  <a:srgbClr val="24516B"/>
                </a:solidFill>
                <a:latin typeface="Roboto Condensed"/>
              </a:rPr>
              <a:t>dế</a:t>
            </a:r>
            <a:r>
              <a:rPr lang="en-US" sz="3800" dirty="0">
                <a:solidFill>
                  <a:srgbClr val="24516B"/>
                </a:solidFill>
                <a:latin typeface="Roboto Condensed"/>
              </a:rPr>
              <a:t>, </a:t>
            </a:r>
            <a:r>
              <a:rPr lang="en-US" sz="3800" dirty="0" err="1">
                <a:solidFill>
                  <a:srgbClr val="24516B"/>
                </a:solidFill>
                <a:latin typeface="Roboto Condensed"/>
              </a:rPr>
              <a:t>thôn</a:t>
            </a:r>
            <a:r>
              <a:rPr lang="en-US" sz="3800" dirty="0">
                <a:solidFill>
                  <a:srgbClr val="24516B"/>
                </a:solidFill>
                <a:latin typeface="Roboto Condensed"/>
              </a:rPr>
              <a:t> </a:t>
            </a:r>
            <a:r>
              <a:rPr lang="en-US" sz="3800" dirty="0" err="1">
                <a:solidFill>
                  <a:srgbClr val="24516B"/>
                </a:solidFill>
                <a:latin typeface="Roboto Condensed"/>
              </a:rPr>
              <a:t>nhỏ</a:t>
            </a:r>
            <a:r>
              <a:rPr lang="en-US" sz="3800" dirty="0">
                <a:solidFill>
                  <a:srgbClr val="24516B"/>
                </a:solidFill>
                <a:latin typeface="Roboto Condensed"/>
              </a:rPr>
              <a:t> </a:t>
            </a:r>
            <a:r>
              <a:rPr lang="en-US" sz="3800" dirty="0" err="1">
                <a:solidFill>
                  <a:srgbClr val="24516B"/>
                </a:solidFill>
                <a:latin typeface="Roboto Condensed"/>
              </a:rPr>
              <a:t>nơi</a:t>
            </a:r>
            <a:r>
              <a:rPr lang="en-US" sz="3800" dirty="0">
                <a:solidFill>
                  <a:srgbClr val="24516B"/>
                </a:solidFill>
                <a:latin typeface="Roboto Condensed"/>
              </a:rPr>
              <a:t> Thành </a:t>
            </a:r>
            <a:r>
              <a:rPr lang="en-US" sz="3800" dirty="0" err="1">
                <a:solidFill>
                  <a:srgbClr val="24516B"/>
                </a:solidFill>
                <a:latin typeface="Roboto Condensed"/>
              </a:rPr>
              <a:t>sinh</a:t>
            </a:r>
            <a:r>
              <a:rPr lang="en-US" sz="3800" dirty="0">
                <a:solidFill>
                  <a:srgbClr val="24516B"/>
                </a:solidFill>
                <a:latin typeface="Roboto Condensed"/>
              </a:rPr>
              <a:t> </a:t>
            </a:r>
            <a:r>
              <a:rPr lang="en-US" sz="3800" dirty="0" err="1">
                <a:solidFill>
                  <a:srgbClr val="24516B"/>
                </a:solidFill>
                <a:latin typeface="Roboto Condensed"/>
              </a:rPr>
              <a:t>sống</a:t>
            </a:r>
            <a:r>
              <a:rPr lang="en-US" sz="3800" dirty="0">
                <a:solidFill>
                  <a:srgbClr val="24516B"/>
                </a:solidFill>
                <a:latin typeface="Roboto Condensed"/>
              </a:rPr>
              <a:t>, </a:t>
            </a:r>
            <a:r>
              <a:rPr lang="en-US" sz="3800" dirty="0" err="1">
                <a:solidFill>
                  <a:srgbClr val="24516B"/>
                </a:solidFill>
                <a:latin typeface="Roboto Condensed"/>
              </a:rPr>
              <a:t>huyện</a:t>
            </a:r>
            <a:r>
              <a:rPr lang="en-US" sz="3800" dirty="0">
                <a:solidFill>
                  <a:srgbClr val="24516B"/>
                </a:solidFill>
                <a:latin typeface="Roboto Condensed"/>
              </a:rPr>
              <a:t> Hoa </a:t>
            </a:r>
            <a:r>
              <a:rPr lang="en-US" sz="3800" dirty="0" err="1">
                <a:solidFill>
                  <a:srgbClr val="24516B"/>
                </a:solidFill>
                <a:latin typeface="Roboto Condensed"/>
              </a:rPr>
              <a:t>Âm</a:t>
            </a:r>
            <a:r>
              <a:rPr lang="en-US" sz="3800" dirty="0">
                <a:solidFill>
                  <a:srgbClr val="24516B"/>
                </a:solidFill>
                <a:latin typeface="Roboto Condensed"/>
              </a:rPr>
              <a:t>, </a:t>
            </a:r>
            <a:r>
              <a:rPr lang="en-US" sz="3800" dirty="0" err="1">
                <a:solidFill>
                  <a:srgbClr val="24516B"/>
                </a:solidFill>
                <a:latin typeface="Roboto Condensed"/>
              </a:rPr>
              <a:t>tỉnh</a:t>
            </a:r>
            <a:r>
              <a:rPr lang="en-US" sz="3800" dirty="0">
                <a:solidFill>
                  <a:srgbClr val="24516B"/>
                </a:solidFill>
                <a:latin typeface="Roboto Condensed"/>
              </a:rPr>
              <a:t> </a:t>
            </a:r>
            <a:r>
              <a:rPr lang="en-US" sz="3800" dirty="0" err="1">
                <a:solidFill>
                  <a:srgbClr val="24516B"/>
                </a:solidFill>
                <a:latin typeface="Roboto Condensed"/>
              </a:rPr>
              <a:t>Thiểm</a:t>
            </a:r>
            <a:r>
              <a:rPr lang="en-US" sz="3800" dirty="0">
                <a:solidFill>
                  <a:srgbClr val="24516B"/>
                </a:solidFill>
                <a:latin typeface="Roboto Condensed"/>
              </a:rPr>
              <a:t> </a:t>
            </a:r>
            <a:r>
              <a:rPr lang="en-US" sz="3800" dirty="0" err="1">
                <a:solidFill>
                  <a:srgbClr val="24516B"/>
                </a:solidFill>
                <a:latin typeface="Roboto Condensed"/>
              </a:rPr>
              <a:t>Tây</a:t>
            </a:r>
            <a:r>
              <a:rPr lang="en-US" sz="3800" dirty="0">
                <a:solidFill>
                  <a:srgbClr val="24516B"/>
                </a:solidFill>
                <a:latin typeface="Roboto Condensed"/>
              </a:rPr>
              <a:t>,...</a:t>
            </a:r>
          </a:p>
        </p:txBody>
      </p:sp>
      <p:sp>
        <p:nvSpPr>
          <p:cNvPr id="18" name="TextBox 18"/>
          <p:cNvSpPr txBox="1"/>
          <p:nvPr/>
        </p:nvSpPr>
        <p:spPr>
          <a:xfrm>
            <a:off x="11059080" y="3382912"/>
            <a:ext cx="4794295" cy="804545"/>
          </a:xfrm>
          <a:prstGeom prst="rect">
            <a:avLst/>
          </a:prstGeom>
        </p:spPr>
        <p:txBody>
          <a:bodyPr lIns="0" tIns="0" rIns="0" bIns="0" rtlCol="0" anchor="t">
            <a:spAutoFit/>
          </a:bodyPr>
          <a:lstStyle/>
          <a:p>
            <a:pPr algn="l">
              <a:lnSpc>
                <a:spcPts val="6579"/>
              </a:lnSpc>
            </a:pPr>
            <a:r>
              <a:rPr lang="en-US" sz="4699" dirty="0" err="1">
                <a:solidFill>
                  <a:srgbClr val="A33D28"/>
                </a:solidFill>
                <a:latin typeface="Roboto Condensed Bold"/>
              </a:rPr>
              <a:t>Không</a:t>
            </a:r>
            <a:r>
              <a:rPr lang="en-US" sz="4699" dirty="0">
                <a:solidFill>
                  <a:srgbClr val="A33D28"/>
                </a:solidFill>
                <a:latin typeface="Roboto Condensed Bold"/>
              </a:rPr>
              <a:t> </a:t>
            </a:r>
            <a:r>
              <a:rPr lang="en-US" sz="4699" dirty="0" err="1">
                <a:solidFill>
                  <a:srgbClr val="A33D28"/>
                </a:solidFill>
                <a:latin typeface="Roboto Condensed Bold"/>
              </a:rPr>
              <a:t>gian</a:t>
            </a:r>
            <a:endParaRPr lang="en-US" sz="4699" dirty="0">
              <a:solidFill>
                <a:srgbClr val="A33D28"/>
              </a:solidFill>
              <a:latin typeface="Roboto Condensed Bold"/>
            </a:endParaRPr>
          </a:p>
        </p:txBody>
      </p:sp>
      <p:sp>
        <p:nvSpPr>
          <p:cNvPr id="19" name="TextBox 19"/>
          <p:cNvSpPr txBox="1"/>
          <p:nvPr/>
        </p:nvSpPr>
        <p:spPr>
          <a:xfrm>
            <a:off x="10019281" y="8006605"/>
            <a:ext cx="7977729" cy="646430"/>
          </a:xfrm>
          <a:prstGeom prst="rect">
            <a:avLst/>
          </a:prstGeom>
        </p:spPr>
        <p:txBody>
          <a:bodyPr lIns="0" tIns="0" rIns="0" bIns="0" rtlCol="0" anchor="t">
            <a:spAutoFit/>
          </a:bodyPr>
          <a:lstStyle/>
          <a:p>
            <a:pPr algn="just">
              <a:lnSpc>
                <a:spcPts val="5320"/>
              </a:lnSpc>
            </a:pPr>
            <a:r>
              <a:rPr lang="en-US" sz="3800" dirty="0" err="1">
                <a:solidFill>
                  <a:srgbClr val="24516B"/>
                </a:solidFill>
                <a:latin typeface="Roboto Condensed Bold"/>
              </a:rPr>
              <a:t>Không</a:t>
            </a:r>
            <a:r>
              <a:rPr lang="en-US" sz="3800" dirty="0">
                <a:solidFill>
                  <a:srgbClr val="24516B"/>
                </a:solidFill>
                <a:latin typeface="Roboto Condensed Bold"/>
              </a:rPr>
              <a:t> </a:t>
            </a:r>
            <a:r>
              <a:rPr lang="en-US" sz="3800" dirty="0" err="1">
                <a:solidFill>
                  <a:srgbClr val="24516B"/>
                </a:solidFill>
                <a:latin typeface="Roboto Condensed Bold"/>
              </a:rPr>
              <a:t>gian</a:t>
            </a:r>
            <a:r>
              <a:rPr lang="en-US" sz="3800" dirty="0">
                <a:solidFill>
                  <a:srgbClr val="24516B"/>
                </a:solidFill>
                <a:latin typeface="Roboto Condensed Bold"/>
              </a:rPr>
              <a:t> </a:t>
            </a:r>
            <a:r>
              <a:rPr lang="en-US" sz="3800" dirty="0" err="1">
                <a:solidFill>
                  <a:srgbClr val="24516B"/>
                </a:solidFill>
                <a:latin typeface="Roboto Condensed Bold"/>
              </a:rPr>
              <a:t>cụ</a:t>
            </a:r>
            <a:r>
              <a:rPr lang="en-US" sz="3800" dirty="0">
                <a:solidFill>
                  <a:srgbClr val="24516B"/>
                </a:solidFill>
                <a:latin typeface="Roboto Condensed Bold"/>
              </a:rPr>
              <a:t> </a:t>
            </a:r>
            <a:r>
              <a:rPr lang="en-US" sz="3800" dirty="0" err="1">
                <a:solidFill>
                  <a:srgbClr val="24516B"/>
                </a:solidFill>
                <a:latin typeface="Roboto Condensed Bold"/>
              </a:rPr>
              <a:t>thể</a:t>
            </a:r>
            <a:r>
              <a:rPr lang="en-US" sz="3800" dirty="0">
                <a:solidFill>
                  <a:srgbClr val="24516B"/>
                </a:solidFill>
                <a:latin typeface="Roboto Condensed Bold"/>
              </a:rPr>
              <a:t>, </a:t>
            </a:r>
            <a:r>
              <a:rPr lang="en-US" sz="3800" dirty="0" err="1">
                <a:solidFill>
                  <a:srgbClr val="24516B"/>
                </a:solidFill>
                <a:latin typeface="Roboto Condensed Bold"/>
              </a:rPr>
              <a:t>xác</a:t>
            </a:r>
            <a:r>
              <a:rPr lang="en-US" sz="3800" dirty="0">
                <a:solidFill>
                  <a:srgbClr val="24516B"/>
                </a:solidFill>
                <a:latin typeface="Roboto Condensed Bold"/>
              </a:rPr>
              <a:t> </a:t>
            </a:r>
            <a:r>
              <a:rPr lang="en-US" sz="3800" dirty="0" err="1">
                <a:solidFill>
                  <a:srgbClr val="24516B"/>
                </a:solidFill>
                <a:latin typeface="Roboto Condensed Bold"/>
              </a:rPr>
              <a:t>thực</a:t>
            </a:r>
            <a:r>
              <a:rPr lang="en-US" sz="3800" dirty="0">
                <a:solidFill>
                  <a:srgbClr val="24516B"/>
                </a:solidFill>
                <a:latin typeface="Roboto Condensed Bol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P spid="17" grpId="0"/>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3691728" y="3716683"/>
            <a:ext cx="11297942" cy="5060449"/>
            <a:chOff x="0" y="0"/>
            <a:chExt cx="2975590" cy="1332793"/>
          </a:xfrm>
        </p:grpSpPr>
        <p:sp>
          <p:nvSpPr>
            <p:cNvPr id="6" name="Freeform 6"/>
            <p:cNvSpPr/>
            <p:nvPr/>
          </p:nvSpPr>
          <p:spPr>
            <a:xfrm>
              <a:off x="0" y="0"/>
              <a:ext cx="2975589" cy="1332793"/>
            </a:xfrm>
            <a:custGeom>
              <a:avLst/>
              <a:gdLst/>
              <a:ahLst/>
              <a:cxnLst/>
              <a:rect l="l" t="t" r="r" b="b"/>
              <a:pathLst>
                <a:path w="2975589" h="1332793">
                  <a:moveTo>
                    <a:pt x="34948" y="0"/>
                  </a:moveTo>
                  <a:lnTo>
                    <a:pt x="2940642" y="0"/>
                  </a:lnTo>
                  <a:cubicBezTo>
                    <a:pt x="2959943" y="0"/>
                    <a:pt x="2975589" y="15647"/>
                    <a:pt x="2975589" y="34948"/>
                  </a:cubicBezTo>
                  <a:lnTo>
                    <a:pt x="2975589" y="1297845"/>
                  </a:lnTo>
                  <a:cubicBezTo>
                    <a:pt x="2975589" y="1317147"/>
                    <a:pt x="2959943" y="1332793"/>
                    <a:pt x="2940642" y="1332793"/>
                  </a:cubicBezTo>
                  <a:lnTo>
                    <a:pt x="34948" y="1332793"/>
                  </a:lnTo>
                  <a:cubicBezTo>
                    <a:pt x="15647" y="1332793"/>
                    <a:pt x="0" y="1317147"/>
                    <a:pt x="0" y="1297845"/>
                  </a:cubicBezTo>
                  <a:lnTo>
                    <a:pt x="0" y="34948"/>
                  </a:lnTo>
                  <a:cubicBezTo>
                    <a:pt x="0" y="15647"/>
                    <a:pt x="15647" y="0"/>
                    <a:pt x="34948" y="0"/>
                  </a:cubicBezTo>
                  <a:close/>
                </a:path>
              </a:pathLst>
            </a:custGeom>
            <a:solidFill>
              <a:srgbClr val="DFE5E1"/>
            </a:solidFill>
          </p:spPr>
          <p:txBody>
            <a:bodyPr/>
            <a:lstStyle/>
            <a:p>
              <a:endParaRPr lang="en-US"/>
            </a:p>
          </p:txBody>
        </p:sp>
        <p:sp>
          <p:nvSpPr>
            <p:cNvPr id="7" name="TextBox 7"/>
            <p:cNvSpPr txBox="1"/>
            <p:nvPr/>
          </p:nvSpPr>
          <p:spPr>
            <a:xfrm>
              <a:off x="0" y="-47625"/>
              <a:ext cx="2975590" cy="1380418"/>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115731" y="4564610"/>
            <a:ext cx="10084912" cy="3143250"/>
          </a:xfrm>
          <a:prstGeom prst="rect">
            <a:avLst/>
          </a:prstGeom>
        </p:spPr>
        <p:txBody>
          <a:bodyPr lIns="0" tIns="0" rIns="0" bIns="0" rtlCol="0" anchor="t">
            <a:spAutoFit/>
          </a:bodyPr>
          <a:lstStyle/>
          <a:p>
            <a:pPr algn="just">
              <a:lnSpc>
                <a:spcPts val="6299"/>
              </a:lnSpc>
            </a:pPr>
            <a:r>
              <a:rPr lang="en-US" sz="4499">
                <a:solidFill>
                  <a:srgbClr val="66889A"/>
                </a:solidFill>
                <a:latin typeface="Roboto Condensed"/>
              </a:rPr>
              <a:t>Toàn bộ câu chuyện diễn ra trong </a:t>
            </a:r>
            <a:r>
              <a:rPr lang="en-US" sz="4499">
                <a:solidFill>
                  <a:srgbClr val="66889A"/>
                </a:solidFill>
                <a:latin typeface="Roboto Condensed Bold"/>
              </a:rPr>
              <a:t>thời điểm xác định của lịch sử </a:t>
            </a:r>
            <a:r>
              <a:rPr lang="en-US" sz="4499">
                <a:solidFill>
                  <a:srgbClr val="66889A"/>
                </a:solidFill>
                <a:latin typeface="Roboto Condensed"/>
              </a:rPr>
              <a:t>(đời Tuyên Đức nhà Minh Trung Quốc khoảng năm 1426 - 1435 (niên hiệu thời vua Tuyên Tông).</a:t>
            </a:r>
          </a:p>
        </p:txBody>
      </p:sp>
      <p:sp>
        <p:nvSpPr>
          <p:cNvPr id="9" name="TextBox 9"/>
          <p:cNvSpPr txBox="1"/>
          <p:nvPr/>
        </p:nvSpPr>
        <p:spPr>
          <a:xfrm>
            <a:off x="689741" y="357514"/>
            <a:ext cx="8454259" cy="974626"/>
          </a:xfrm>
          <a:prstGeom prst="rect">
            <a:avLst/>
          </a:prstGeom>
        </p:spPr>
        <p:txBody>
          <a:bodyPr wrap="square"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10" name="TextBox 10"/>
          <p:cNvSpPr txBox="1"/>
          <p:nvPr/>
        </p:nvSpPr>
        <p:spPr>
          <a:xfrm>
            <a:off x="872836" y="1296679"/>
            <a:ext cx="17010641" cy="1713865"/>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chi </a:t>
            </a:r>
            <a:r>
              <a:rPr lang="en-US" sz="4900" dirty="0" err="1">
                <a:solidFill>
                  <a:srgbClr val="66889A"/>
                </a:solidFill>
                <a:latin typeface="#9Slide07 SVNUT Triumph Press"/>
              </a:rPr>
              <a:t>tiết</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endParaRPr lang="en-US" sz="4900" dirty="0">
              <a:solidFill>
                <a:srgbClr val="66889A"/>
              </a:solidFill>
              <a:latin typeface="#9Slide07 SVNUT Triumph Press"/>
            </a:endParaRPr>
          </a:p>
          <a:p>
            <a:pPr algn="l">
              <a:lnSpc>
                <a:spcPts val="6860"/>
              </a:lnSpc>
            </a:pPr>
            <a:endParaRPr lang="en-US" sz="4900" dirty="0">
              <a:solidFill>
                <a:srgbClr val="66889A"/>
              </a:solidFill>
              <a:latin typeface="#9Slide07 SVNUT Triumph Press"/>
            </a:endParaRPr>
          </a:p>
        </p:txBody>
      </p:sp>
      <p:sp>
        <p:nvSpPr>
          <p:cNvPr id="11" name="TextBox 11"/>
          <p:cNvSpPr txBox="1"/>
          <p:nvPr/>
        </p:nvSpPr>
        <p:spPr>
          <a:xfrm>
            <a:off x="1254895" y="2025023"/>
            <a:ext cx="9631902" cy="1218493"/>
          </a:xfrm>
          <a:prstGeom prst="rect">
            <a:avLst/>
          </a:prstGeom>
        </p:spPr>
        <p:txBody>
          <a:bodyPr lIns="0" tIns="0" rIns="0" bIns="0" rtlCol="0" anchor="t">
            <a:spAutoFit/>
          </a:bodyPr>
          <a:lstStyle/>
          <a:p>
            <a:pPr algn="l">
              <a:lnSpc>
                <a:spcPts val="9603"/>
              </a:lnSpc>
            </a:pPr>
            <a:r>
              <a:rPr lang="en-US" sz="6859">
                <a:solidFill>
                  <a:srgbClr val="24516B"/>
                </a:solidFill>
                <a:latin typeface="#9Slide05 VL Fadilla"/>
              </a:rPr>
              <a:t>b. Không gian, thời gian</a:t>
            </a:r>
          </a:p>
        </p:txBody>
      </p:sp>
      <p:sp>
        <p:nvSpPr>
          <p:cNvPr id="12" name="Freeform 12"/>
          <p:cNvSpPr/>
          <p:nvPr/>
        </p:nvSpPr>
        <p:spPr>
          <a:xfrm rot="9747920">
            <a:off x="742738" y="4132936"/>
            <a:ext cx="2224485" cy="1765685"/>
          </a:xfrm>
          <a:custGeom>
            <a:avLst/>
            <a:gdLst/>
            <a:ahLst/>
            <a:cxnLst/>
            <a:rect l="l" t="t" r="r" b="b"/>
            <a:pathLst>
              <a:path w="2224485" h="1765685">
                <a:moveTo>
                  <a:pt x="0" y="0"/>
                </a:moveTo>
                <a:lnTo>
                  <a:pt x="2224485" y="0"/>
                </a:lnTo>
                <a:lnTo>
                  <a:pt x="2224485" y="1765685"/>
                </a:lnTo>
                <a:lnTo>
                  <a:pt x="0" y="17656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20882" y="4155516"/>
            <a:ext cx="16745673" cy="4854051"/>
            <a:chOff x="0" y="0"/>
            <a:chExt cx="4410383" cy="1278433"/>
          </a:xfrm>
        </p:grpSpPr>
        <p:sp>
          <p:nvSpPr>
            <p:cNvPr id="5" name="Freeform 5"/>
            <p:cNvSpPr/>
            <p:nvPr/>
          </p:nvSpPr>
          <p:spPr>
            <a:xfrm>
              <a:off x="0" y="0"/>
              <a:ext cx="4410383" cy="1278433"/>
            </a:xfrm>
            <a:custGeom>
              <a:avLst/>
              <a:gdLst/>
              <a:ahLst/>
              <a:cxnLst/>
              <a:rect l="l" t="t" r="r" b="b"/>
              <a:pathLst>
                <a:path w="4410383" h="1278433">
                  <a:moveTo>
                    <a:pt x="23579" y="0"/>
                  </a:moveTo>
                  <a:lnTo>
                    <a:pt x="4386805" y="0"/>
                  </a:lnTo>
                  <a:cubicBezTo>
                    <a:pt x="4399827" y="0"/>
                    <a:pt x="4410383" y="10556"/>
                    <a:pt x="4410383" y="23579"/>
                  </a:cubicBezTo>
                  <a:lnTo>
                    <a:pt x="4410383" y="1254855"/>
                  </a:lnTo>
                  <a:cubicBezTo>
                    <a:pt x="4410383" y="1261108"/>
                    <a:pt x="4407899" y="1267105"/>
                    <a:pt x="4403477" y="1271527"/>
                  </a:cubicBezTo>
                  <a:cubicBezTo>
                    <a:pt x="4399055" y="1275949"/>
                    <a:pt x="4393058" y="1278433"/>
                    <a:pt x="4386805" y="1278433"/>
                  </a:cubicBezTo>
                  <a:lnTo>
                    <a:pt x="23579" y="1278433"/>
                  </a:lnTo>
                  <a:cubicBezTo>
                    <a:pt x="17325" y="1278433"/>
                    <a:pt x="11328" y="1275949"/>
                    <a:pt x="6906" y="1271527"/>
                  </a:cubicBezTo>
                  <a:cubicBezTo>
                    <a:pt x="2484" y="1267105"/>
                    <a:pt x="0" y="1261108"/>
                    <a:pt x="0" y="1254855"/>
                  </a:cubicBezTo>
                  <a:lnTo>
                    <a:pt x="0" y="23579"/>
                  </a:lnTo>
                  <a:cubicBezTo>
                    <a:pt x="0" y="17325"/>
                    <a:pt x="2484" y="11328"/>
                    <a:pt x="6906" y="6906"/>
                  </a:cubicBezTo>
                  <a:cubicBezTo>
                    <a:pt x="11328" y="2484"/>
                    <a:pt x="17325" y="0"/>
                    <a:pt x="23579" y="0"/>
                  </a:cubicBezTo>
                  <a:close/>
                </a:path>
              </a:pathLst>
            </a:custGeom>
            <a:solidFill>
              <a:srgbClr val="F5FFF8"/>
            </a:solidFill>
          </p:spPr>
          <p:txBody>
            <a:bodyPr/>
            <a:lstStyle/>
            <a:p>
              <a:endParaRPr lang="en-US"/>
            </a:p>
          </p:txBody>
        </p:sp>
        <p:sp>
          <p:nvSpPr>
            <p:cNvPr id="6" name="TextBox 6"/>
            <p:cNvSpPr txBox="1"/>
            <p:nvPr/>
          </p:nvSpPr>
          <p:spPr>
            <a:xfrm>
              <a:off x="0" y="-47625"/>
              <a:ext cx="4410383" cy="132605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189759" y="4384691"/>
            <a:ext cx="16069541" cy="4791075"/>
          </a:xfrm>
          <a:prstGeom prst="rect">
            <a:avLst/>
          </a:prstGeom>
        </p:spPr>
        <p:txBody>
          <a:bodyPr lIns="0" tIns="0" rIns="0" bIns="0" rtlCol="0" anchor="t">
            <a:spAutoFit/>
          </a:bodyPr>
          <a:lstStyle/>
          <a:p>
            <a:pPr algn="just">
              <a:lnSpc>
                <a:spcPts val="6300"/>
              </a:lnSpc>
              <a:spcBef>
                <a:spcPct val="0"/>
              </a:spcBef>
            </a:pPr>
            <a:r>
              <a:rPr lang="en-US" sz="4500">
                <a:solidFill>
                  <a:srgbClr val="66889A"/>
                </a:solidFill>
                <a:latin typeface="Roboto Condensed Bold"/>
              </a:rPr>
              <a:t>Nhóm 3 / 4: Tìm hiểu nhân vật Thành với hai tình huống đối lập</a:t>
            </a:r>
          </a:p>
          <a:p>
            <a:pPr marL="971553" lvl="1" indent="-485777" algn="just">
              <a:lnSpc>
                <a:spcPts val="6300"/>
              </a:lnSpc>
              <a:spcBef>
                <a:spcPct val="0"/>
              </a:spcBef>
              <a:buFont typeface="Arial"/>
              <a:buChar char="•"/>
            </a:pPr>
            <a:r>
              <a:rPr lang="en-US" sz="4500">
                <a:solidFill>
                  <a:srgbClr val="66889A"/>
                </a:solidFill>
                <a:latin typeface="Roboto Condensed"/>
              </a:rPr>
              <a:t>Truyện có những nhân vật nào? Nhân vật chính là ai?</a:t>
            </a:r>
          </a:p>
          <a:p>
            <a:pPr marL="971553" lvl="1" indent="-485777" algn="just">
              <a:lnSpc>
                <a:spcPts val="6300"/>
              </a:lnSpc>
              <a:spcBef>
                <a:spcPct val="0"/>
              </a:spcBef>
              <a:buFont typeface="Arial"/>
              <a:buChar char="•"/>
            </a:pPr>
            <a:r>
              <a:rPr lang="en-US" sz="4500">
                <a:solidFill>
                  <a:srgbClr val="66889A"/>
                </a:solidFill>
                <a:latin typeface="Roboto Condensed"/>
              </a:rPr>
              <a:t>Tìm hiểu nhân vật Thành qua hai tình huống trước và sau khi gia đình Thành tìm được dế chọi. Nhận xét ý nghĩa của sự đối lập giữa 2 tình huống đó.</a:t>
            </a:r>
          </a:p>
          <a:p>
            <a:pPr algn="just">
              <a:lnSpc>
                <a:spcPts val="6300"/>
              </a:lnSpc>
              <a:spcBef>
                <a:spcPct val="0"/>
              </a:spcBef>
            </a:pPr>
            <a:endParaRPr lang="en-US" sz="4500">
              <a:solidFill>
                <a:srgbClr val="66889A"/>
              </a:solidFill>
              <a:latin typeface="Roboto Condensed"/>
            </a:endParaRPr>
          </a:p>
        </p:txBody>
      </p:sp>
      <p:sp>
        <p:nvSpPr>
          <p:cNvPr id="8" name="TextBox 8"/>
          <p:cNvSpPr txBox="1"/>
          <p:nvPr/>
        </p:nvSpPr>
        <p:spPr>
          <a:xfrm>
            <a:off x="-1815253" y="394026"/>
            <a:ext cx="13730056" cy="920115"/>
          </a:xfrm>
          <a:prstGeom prst="rect">
            <a:avLst/>
          </a:prstGeom>
        </p:spPr>
        <p:txBody>
          <a:bodyPr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9" name="TextBox 9"/>
          <p:cNvSpPr txBox="1"/>
          <p:nvPr/>
        </p:nvSpPr>
        <p:spPr>
          <a:xfrm>
            <a:off x="872836" y="1476066"/>
            <a:ext cx="17010641" cy="847090"/>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chi </a:t>
            </a:r>
            <a:r>
              <a:rPr lang="en-US" sz="4900" dirty="0" err="1">
                <a:solidFill>
                  <a:srgbClr val="66889A"/>
                </a:solidFill>
                <a:latin typeface="#9Slide07 SVNUT Triumph Press"/>
              </a:rPr>
              <a:t>tiết</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r>
              <a:rPr lang="en-US" sz="4900" dirty="0">
                <a:solidFill>
                  <a:srgbClr val="66889A"/>
                </a:solidFill>
                <a:latin typeface="#9Slide07 SVNUT Triumph Press"/>
              </a:rPr>
              <a:t> “</a:t>
            </a:r>
            <a:r>
              <a:rPr lang="en-US" sz="4900" dirty="0" err="1">
                <a:solidFill>
                  <a:srgbClr val="66889A"/>
                </a:solidFill>
                <a:latin typeface="#9Slide07 SVNUT Triumph Press"/>
              </a:rPr>
              <a:t>Dế</a:t>
            </a:r>
            <a:r>
              <a:rPr lang="en-US" sz="4900" dirty="0">
                <a:solidFill>
                  <a:srgbClr val="66889A"/>
                </a:solidFill>
                <a:latin typeface="#9Slide07 SVNUT Triumph Press"/>
              </a:rPr>
              <a:t> </a:t>
            </a:r>
            <a:r>
              <a:rPr lang="en-US" sz="4900" dirty="0" err="1">
                <a:solidFill>
                  <a:srgbClr val="66889A"/>
                </a:solidFill>
                <a:latin typeface="#9Slide07 SVNUT Triumph Press"/>
              </a:rPr>
              <a:t>chọi</a:t>
            </a:r>
            <a:r>
              <a:rPr lang="en-US" sz="4900" dirty="0">
                <a:solidFill>
                  <a:srgbClr val="66889A"/>
                </a:solidFill>
                <a:latin typeface="#9Slide07 SVNUT Triumph Press"/>
              </a:rPr>
              <a:t>”</a:t>
            </a:r>
          </a:p>
        </p:txBody>
      </p:sp>
      <p:sp>
        <p:nvSpPr>
          <p:cNvPr id="10" name="TextBox 10"/>
          <p:cNvSpPr txBox="1"/>
          <p:nvPr/>
        </p:nvSpPr>
        <p:spPr>
          <a:xfrm>
            <a:off x="5341025" y="2775814"/>
            <a:ext cx="7287917" cy="1080020"/>
          </a:xfrm>
          <a:prstGeom prst="rect">
            <a:avLst/>
          </a:prstGeom>
        </p:spPr>
        <p:txBody>
          <a:bodyPr lIns="0" tIns="0" rIns="0" bIns="0" rtlCol="0" anchor="t">
            <a:spAutoFit/>
          </a:bodyPr>
          <a:lstStyle/>
          <a:p>
            <a:pPr algn="ctr">
              <a:lnSpc>
                <a:spcPts val="8308"/>
              </a:lnSpc>
              <a:spcBef>
                <a:spcPct val="0"/>
              </a:spcBef>
            </a:pPr>
            <a:r>
              <a:rPr lang="en-US" sz="5934">
                <a:solidFill>
                  <a:srgbClr val="24516B"/>
                </a:solidFill>
                <a:latin typeface="#9Slide07 Crocante"/>
              </a:rPr>
              <a:t>NHÓM 3 / 4 BÁO CÁO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5234" b="-101598"/>
            </a:stretch>
          </a:blipFill>
        </p:spPr>
        <p:txBody>
          <a:bodyPr/>
          <a:lstStyle/>
          <a:p>
            <a:endParaRPr lang="en-US"/>
          </a:p>
        </p:txBody>
      </p:sp>
      <p:grpSp>
        <p:nvGrpSpPr>
          <p:cNvPr id="3" name="Group 3"/>
          <p:cNvGrpSpPr/>
          <p:nvPr/>
        </p:nvGrpSpPr>
        <p:grpSpPr>
          <a:xfrm>
            <a:off x="4327814" y="2639291"/>
            <a:ext cx="10801350" cy="5605895"/>
            <a:chOff x="0" y="0"/>
            <a:chExt cx="2844800" cy="1476450"/>
          </a:xfrm>
        </p:grpSpPr>
        <p:sp>
          <p:nvSpPr>
            <p:cNvPr id="4" name="Freeform 4"/>
            <p:cNvSpPr/>
            <p:nvPr/>
          </p:nvSpPr>
          <p:spPr>
            <a:xfrm>
              <a:off x="0" y="0"/>
              <a:ext cx="2844800" cy="1476450"/>
            </a:xfrm>
            <a:custGeom>
              <a:avLst/>
              <a:gdLst/>
              <a:ahLst/>
              <a:cxnLst/>
              <a:rect l="l" t="t" r="r" b="b"/>
              <a:pathLst>
                <a:path w="2844800" h="1476450">
                  <a:moveTo>
                    <a:pt x="36554" y="0"/>
                  </a:moveTo>
                  <a:lnTo>
                    <a:pt x="2808245" y="0"/>
                  </a:lnTo>
                  <a:cubicBezTo>
                    <a:pt x="2828434" y="0"/>
                    <a:pt x="2844800" y="16366"/>
                    <a:pt x="2844800" y="36554"/>
                  </a:cubicBezTo>
                  <a:lnTo>
                    <a:pt x="2844800" y="1439895"/>
                  </a:lnTo>
                  <a:cubicBezTo>
                    <a:pt x="2844800" y="1460084"/>
                    <a:pt x="2828434" y="1476450"/>
                    <a:pt x="2808245" y="1476450"/>
                  </a:cubicBezTo>
                  <a:lnTo>
                    <a:pt x="36554" y="1476450"/>
                  </a:lnTo>
                  <a:cubicBezTo>
                    <a:pt x="26860" y="1476450"/>
                    <a:pt x="17562" y="1472599"/>
                    <a:pt x="10707" y="1465743"/>
                  </a:cubicBezTo>
                  <a:cubicBezTo>
                    <a:pt x="3851" y="1458888"/>
                    <a:pt x="0" y="1449590"/>
                    <a:pt x="0" y="1439895"/>
                  </a:cubicBezTo>
                  <a:lnTo>
                    <a:pt x="0" y="36554"/>
                  </a:lnTo>
                  <a:cubicBezTo>
                    <a:pt x="0" y="16366"/>
                    <a:pt x="16366" y="0"/>
                    <a:pt x="36554" y="0"/>
                  </a:cubicBezTo>
                  <a:close/>
                </a:path>
              </a:pathLst>
            </a:custGeom>
            <a:solidFill>
              <a:srgbClr val="FFFFFF"/>
            </a:solidFill>
          </p:spPr>
          <p:txBody>
            <a:bodyPr/>
            <a:lstStyle/>
            <a:p>
              <a:endParaRPr lang="en-US"/>
            </a:p>
          </p:txBody>
        </p:sp>
        <p:sp>
          <p:nvSpPr>
            <p:cNvPr id="5" name="TextBox 5"/>
            <p:cNvSpPr txBox="1"/>
            <p:nvPr/>
          </p:nvSpPr>
          <p:spPr>
            <a:xfrm>
              <a:off x="0" y="-47625"/>
              <a:ext cx="2844800" cy="152407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788477" y="2923541"/>
            <a:ext cx="9880023" cy="5763259"/>
          </a:xfrm>
          <a:prstGeom prst="rect">
            <a:avLst/>
          </a:prstGeom>
        </p:spPr>
        <p:txBody>
          <a:bodyPr lIns="0" tIns="0" rIns="0" bIns="0" rtlCol="0" anchor="t">
            <a:spAutoFit/>
          </a:bodyPr>
          <a:lstStyle/>
          <a:p>
            <a:pPr algn="just">
              <a:lnSpc>
                <a:spcPts val="5740"/>
              </a:lnSpc>
            </a:pPr>
            <a:r>
              <a:rPr lang="en-US" sz="4100">
                <a:solidFill>
                  <a:srgbClr val="41352F"/>
                </a:solidFill>
                <a:latin typeface="Roboto Condensed"/>
              </a:rPr>
              <a:t>Chọi dế hay đá dế, đấu dế là một trò chơi chiến đấu giữa hai con dế đực để mua vui cho người xem. Dế chọi phải là con dế đực. Chọi dế là một thú vui của nhiều người. Thường thì trẻ con thường tự mò mẫm bắt dế tự nhiên rồi cho đá chọi với nhau. Ở Trung Quốc, chọi dế đã có hơn 1.000 năm lịch sử.</a:t>
            </a:r>
          </a:p>
          <a:p>
            <a:pPr algn="just">
              <a:lnSpc>
                <a:spcPts val="5740"/>
              </a:lnSpc>
              <a:spcBef>
                <a:spcPct val="0"/>
              </a:spcBef>
            </a:pPr>
            <a:endParaRPr lang="en-US" sz="4100">
              <a:solidFill>
                <a:srgbClr val="41352F"/>
              </a:solidFill>
              <a:latin typeface="Roboto Condensed"/>
            </a:endParaRPr>
          </a:p>
        </p:txBody>
      </p:sp>
      <p:sp>
        <p:nvSpPr>
          <p:cNvPr id="7" name="TextBox 7"/>
          <p:cNvSpPr txBox="1"/>
          <p:nvPr/>
        </p:nvSpPr>
        <p:spPr>
          <a:xfrm>
            <a:off x="10134600" y="734522"/>
            <a:ext cx="7124700" cy="1003126"/>
          </a:xfrm>
          <a:prstGeom prst="rect">
            <a:avLst/>
          </a:prstGeom>
        </p:spPr>
        <p:txBody>
          <a:bodyPr wrap="square" lIns="0" tIns="0" rIns="0" bIns="0" rtlCol="0" anchor="t">
            <a:spAutoFit/>
          </a:bodyPr>
          <a:lstStyle/>
          <a:p>
            <a:pPr algn="ctr">
              <a:lnSpc>
                <a:spcPts val="8287"/>
              </a:lnSpc>
            </a:pPr>
            <a:r>
              <a:rPr lang="en-US" sz="5919" dirty="0">
                <a:solidFill>
                  <a:srgbClr val="41352F"/>
                </a:solidFill>
                <a:latin typeface="Fraunces Bold"/>
              </a:rPr>
              <a:t>1. CHUẨN BỊ ĐỌC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62117" y="1137688"/>
            <a:ext cx="6875598" cy="1478254"/>
          </a:xfrm>
          <a:custGeom>
            <a:avLst/>
            <a:gdLst/>
            <a:ahLst/>
            <a:cxnLst/>
            <a:rect l="l" t="t" r="r" b="b"/>
            <a:pathLst>
              <a:path w="6875598" h="1478254">
                <a:moveTo>
                  <a:pt x="0" y="0"/>
                </a:moveTo>
                <a:lnTo>
                  <a:pt x="6875598" y="0"/>
                </a:lnTo>
                <a:lnTo>
                  <a:pt x="6875598" y="1478254"/>
                </a:lnTo>
                <a:lnTo>
                  <a:pt x="0" y="1478254"/>
                </a:lnTo>
                <a:lnTo>
                  <a:pt x="0" y="0"/>
                </a:lnTo>
                <a:close/>
              </a:path>
            </a:pathLst>
          </a:custGeom>
          <a:blipFill>
            <a:blip r:embed="rId2">
              <a:alphaModFix amt="52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0246271" y="1108141"/>
            <a:ext cx="7013029" cy="1507801"/>
          </a:xfrm>
          <a:custGeom>
            <a:avLst/>
            <a:gdLst/>
            <a:ahLst/>
            <a:cxnLst/>
            <a:rect l="l" t="t" r="r" b="b"/>
            <a:pathLst>
              <a:path w="7013029" h="1507801">
                <a:moveTo>
                  <a:pt x="0" y="0"/>
                </a:moveTo>
                <a:lnTo>
                  <a:pt x="7013029" y="0"/>
                </a:lnTo>
                <a:lnTo>
                  <a:pt x="7013029" y="1507801"/>
                </a:lnTo>
                <a:lnTo>
                  <a:pt x="0" y="1507801"/>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673106" y="52439"/>
            <a:ext cx="16230600" cy="1218493"/>
          </a:xfrm>
          <a:prstGeom prst="rect">
            <a:avLst/>
          </a:prstGeom>
        </p:spPr>
        <p:txBody>
          <a:bodyPr lIns="0" tIns="0" rIns="0" bIns="0" rtlCol="0" anchor="t">
            <a:spAutoFit/>
          </a:bodyPr>
          <a:lstStyle/>
          <a:p>
            <a:pPr algn="l">
              <a:lnSpc>
                <a:spcPts val="9603"/>
              </a:lnSpc>
            </a:pPr>
            <a:r>
              <a:rPr lang="en-US" sz="6859">
                <a:solidFill>
                  <a:srgbClr val="24516B"/>
                </a:solidFill>
                <a:latin typeface="#9Slide05 VL Fadilla"/>
              </a:rPr>
              <a:t>c. Tìm hiểu nhân vật Thành với hai tình huống đối lập</a:t>
            </a:r>
          </a:p>
        </p:txBody>
      </p:sp>
      <p:sp>
        <p:nvSpPr>
          <p:cNvPr id="7" name="TextBox 7"/>
          <p:cNvSpPr txBox="1"/>
          <p:nvPr/>
        </p:nvSpPr>
        <p:spPr>
          <a:xfrm>
            <a:off x="2038693" y="1486858"/>
            <a:ext cx="5722446" cy="694189"/>
          </a:xfrm>
          <a:prstGeom prst="rect">
            <a:avLst/>
          </a:prstGeom>
        </p:spPr>
        <p:txBody>
          <a:bodyPr lIns="0" tIns="0" rIns="0" bIns="0" rtlCol="0" anchor="t">
            <a:spAutoFit/>
          </a:bodyPr>
          <a:lstStyle/>
          <a:p>
            <a:pPr algn="l">
              <a:lnSpc>
                <a:spcPts val="5644"/>
              </a:lnSpc>
            </a:pPr>
            <a:r>
              <a:rPr lang="en-US" sz="4031">
                <a:solidFill>
                  <a:srgbClr val="66889A"/>
                </a:solidFill>
                <a:latin typeface="Roboto Condensed Bold"/>
              </a:rPr>
              <a:t>TRƯỚC KHI TÌM ĐƯỢC DẾ</a:t>
            </a:r>
          </a:p>
        </p:txBody>
      </p:sp>
      <p:sp>
        <p:nvSpPr>
          <p:cNvPr id="8" name="TextBox 8"/>
          <p:cNvSpPr txBox="1"/>
          <p:nvPr/>
        </p:nvSpPr>
        <p:spPr>
          <a:xfrm>
            <a:off x="10587267" y="1486858"/>
            <a:ext cx="5722446" cy="694189"/>
          </a:xfrm>
          <a:prstGeom prst="rect">
            <a:avLst/>
          </a:prstGeom>
        </p:spPr>
        <p:txBody>
          <a:bodyPr lIns="0" tIns="0" rIns="0" bIns="0" rtlCol="0" anchor="t">
            <a:spAutoFit/>
          </a:bodyPr>
          <a:lstStyle/>
          <a:p>
            <a:pPr algn="ctr">
              <a:lnSpc>
                <a:spcPts val="5644"/>
              </a:lnSpc>
            </a:pPr>
            <a:r>
              <a:rPr lang="en-US" sz="4031">
                <a:solidFill>
                  <a:srgbClr val="66889A"/>
                </a:solidFill>
                <a:latin typeface="Roboto Condensed Bold"/>
              </a:rPr>
              <a:t>KHI TÌM ĐƯỢC DẾ</a:t>
            </a:r>
          </a:p>
        </p:txBody>
      </p:sp>
      <p:grpSp>
        <p:nvGrpSpPr>
          <p:cNvPr id="9" name="Group 9"/>
          <p:cNvGrpSpPr/>
          <p:nvPr/>
        </p:nvGrpSpPr>
        <p:grpSpPr>
          <a:xfrm>
            <a:off x="219772" y="2615942"/>
            <a:ext cx="8758308" cy="5612971"/>
            <a:chOff x="0" y="0"/>
            <a:chExt cx="2306715" cy="1478313"/>
          </a:xfrm>
        </p:grpSpPr>
        <p:sp>
          <p:nvSpPr>
            <p:cNvPr id="10" name="Freeform 10"/>
            <p:cNvSpPr/>
            <p:nvPr/>
          </p:nvSpPr>
          <p:spPr>
            <a:xfrm>
              <a:off x="0" y="0"/>
              <a:ext cx="2306715" cy="1478313"/>
            </a:xfrm>
            <a:custGeom>
              <a:avLst/>
              <a:gdLst/>
              <a:ahLst/>
              <a:cxnLst/>
              <a:rect l="l" t="t" r="r" b="b"/>
              <a:pathLst>
                <a:path w="2306715" h="1478313">
                  <a:moveTo>
                    <a:pt x="45082" y="0"/>
                  </a:moveTo>
                  <a:lnTo>
                    <a:pt x="2261633" y="0"/>
                  </a:lnTo>
                  <a:cubicBezTo>
                    <a:pt x="2273590" y="0"/>
                    <a:pt x="2285056" y="4750"/>
                    <a:pt x="2293511" y="13204"/>
                  </a:cubicBezTo>
                  <a:cubicBezTo>
                    <a:pt x="2301965" y="21659"/>
                    <a:pt x="2306715" y="33125"/>
                    <a:pt x="2306715" y="45082"/>
                  </a:cubicBezTo>
                  <a:lnTo>
                    <a:pt x="2306715" y="1433232"/>
                  </a:lnTo>
                  <a:cubicBezTo>
                    <a:pt x="2306715" y="1458130"/>
                    <a:pt x="2286531" y="1478313"/>
                    <a:pt x="2261633" y="1478313"/>
                  </a:cubicBezTo>
                  <a:lnTo>
                    <a:pt x="45082" y="1478313"/>
                  </a:lnTo>
                  <a:cubicBezTo>
                    <a:pt x="20184" y="1478313"/>
                    <a:pt x="0" y="1458130"/>
                    <a:pt x="0" y="1433232"/>
                  </a:cubicBezTo>
                  <a:lnTo>
                    <a:pt x="0" y="45082"/>
                  </a:lnTo>
                  <a:cubicBezTo>
                    <a:pt x="0" y="20184"/>
                    <a:pt x="20184" y="0"/>
                    <a:pt x="45082" y="0"/>
                  </a:cubicBezTo>
                  <a:close/>
                </a:path>
              </a:pathLst>
            </a:custGeom>
            <a:solidFill>
              <a:srgbClr val="DFE5E1"/>
            </a:solidFill>
          </p:spPr>
          <p:txBody>
            <a:bodyPr/>
            <a:lstStyle/>
            <a:p>
              <a:endParaRPr lang="en-US"/>
            </a:p>
          </p:txBody>
        </p:sp>
        <p:sp>
          <p:nvSpPr>
            <p:cNvPr id="11" name="TextBox 11"/>
            <p:cNvSpPr txBox="1"/>
            <p:nvPr/>
          </p:nvSpPr>
          <p:spPr>
            <a:xfrm>
              <a:off x="0" y="-47625"/>
              <a:ext cx="2306715" cy="152593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39455" y="2789791"/>
            <a:ext cx="8448951" cy="5146675"/>
          </a:xfrm>
          <a:prstGeom prst="rect">
            <a:avLst/>
          </a:prstGeom>
        </p:spPr>
        <p:txBody>
          <a:bodyPr lIns="0" tIns="0" rIns="0" bIns="0" rtlCol="0" anchor="t">
            <a:spAutoFit/>
          </a:bodyPr>
          <a:lstStyle/>
          <a:p>
            <a:pPr algn="just">
              <a:lnSpc>
                <a:spcPts val="4550"/>
              </a:lnSpc>
            </a:pPr>
            <a:r>
              <a:rPr lang="en-US" sz="3500" dirty="0">
                <a:solidFill>
                  <a:srgbClr val="24516B"/>
                </a:solidFill>
                <a:latin typeface="Roboto Condensed"/>
              </a:rPr>
              <a:t>- Thành </a:t>
            </a:r>
            <a:r>
              <a:rPr lang="en-US" sz="3500" dirty="0" err="1">
                <a:solidFill>
                  <a:srgbClr val="24516B"/>
                </a:solidFill>
                <a:latin typeface="Roboto Condensed"/>
              </a:rPr>
              <a:t>bị</a:t>
            </a:r>
            <a:r>
              <a:rPr lang="en-US" sz="3500" dirty="0">
                <a:solidFill>
                  <a:srgbClr val="24516B"/>
                </a:solidFill>
                <a:latin typeface="Roboto Condensed"/>
              </a:rPr>
              <a:t> </a:t>
            </a:r>
            <a:r>
              <a:rPr lang="en-US" sz="3500" dirty="0" err="1">
                <a:solidFill>
                  <a:srgbClr val="24516B"/>
                </a:solidFill>
                <a:latin typeface="Roboto Condensed"/>
              </a:rPr>
              <a:t>ép</a:t>
            </a:r>
            <a:r>
              <a:rPr lang="en-US" sz="3500" dirty="0">
                <a:solidFill>
                  <a:srgbClr val="24516B"/>
                </a:solidFill>
                <a:latin typeface="Roboto Condensed"/>
              </a:rPr>
              <a:t> </a:t>
            </a:r>
            <a:r>
              <a:rPr lang="en-US" sz="3500" dirty="0" err="1">
                <a:solidFill>
                  <a:srgbClr val="24516B"/>
                </a:solidFill>
                <a:latin typeface="Roboto Condensed"/>
              </a:rPr>
              <a:t>giữ</a:t>
            </a:r>
            <a:r>
              <a:rPr lang="en-US" sz="3500" dirty="0">
                <a:solidFill>
                  <a:srgbClr val="24516B"/>
                </a:solidFill>
                <a:latin typeface="Roboto Condensed"/>
              </a:rPr>
              <a:t> </a:t>
            </a:r>
            <a:r>
              <a:rPr lang="en-US" sz="3500" dirty="0" err="1">
                <a:solidFill>
                  <a:srgbClr val="24516B"/>
                </a:solidFill>
                <a:latin typeface="Roboto Condensed"/>
              </a:rPr>
              <a:t>chức</a:t>
            </a:r>
            <a:r>
              <a:rPr lang="en-US" sz="3500" dirty="0">
                <a:solidFill>
                  <a:srgbClr val="24516B"/>
                </a:solidFill>
                <a:latin typeface="Roboto Condensed"/>
              </a:rPr>
              <a:t> </a:t>
            </a:r>
            <a:r>
              <a:rPr lang="en-US" sz="3500" dirty="0" err="1">
                <a:solidFill>
                  <a:srgbClr val="24516B"/>
                </a:solidFill>
                <a:latin typeface="Roboto Condensed"/>
              </a:rPr>
              <a:t>lí</a:t>
            </a:r>
            <a:r>
              <a:rPr lang="en-US" sz="3500" dirty="0">
                <a:solidFill>
                  <a:srgbClr val="24516B"/>
                </a:solidFill>
                <a:latin typeface="Roboto Condensed"/>
              </a:rPr>
              <a:t> </a:t>
            </a:r>
            <a:r>
              <a:rPr lang="en-US" sz="3500" dirty="0" err="1">
                <a:solidFill>
                  <a:srgbClr val="24516B"/>
                </a:solidFill>
                <a:latin typeface="Roboto Condensed"/>
              </a:rPr>
              <a:t>chính</a:t>
            </a:r>
            <a:r>
              <a:rPr lang="en-US" sz="3500" dirty="0">
                <a:solidFill>
                  <a:srgbClr val="24516B"/>
                </a:solidFill>
                <a:latin typeface="Roboto Condensed"/>
              </a:rPr>
              <a:t>, </a:t>
            </a:r>
            <a:r>
              <a:rPr lang="en-US" sz="3500" dirty="0" err="1">
                <a:solidFill>
                  <a:srgbClr val="24516B"/>
                </a:solidFill>
                <a:latin typeface="Roboto Condensed"/>
              </a:rPr>
              <a:t>gia</a:t>
            </a:r>
            <a:r>
              <a:rPr lang="en-US" sz="3500" dirty="0">
                <a:solidFill>
                  <a:srgbClr val="24516B"/>
                </a:solidFill>
                <a:latin typeface="Roboto Condensed"/>
              </a:rPr>
              <a:t> </a:t>
            </a:r>
            <a:r>
              <a:rPr lang="en-US" sz="3500" dirty="0" err="1">
                <a:solidFill>
                  <a:srgbClr val="24516B"/>
                </a:solidFill>
                <a:latin typeface="Roboto Condensed"/>
              </a:rPr>
              <a:t>sản</a:t>
            </a:r>
            <a:r>
              <a:rPr lang="en-US" sz="3500" dirty="0">
                <a:solidFill>
                  <a:srgbClr val="24516B"/>
                </a:solidFill>
                <a:latin typeface="Roboto Condensed"/>
              </a:rPr>
              <a:t> </a:t>
            </a:r>
            <a:r>
              <a:rPr lang="en-US" sz="3500" dirty="0" err="1">
                <a:solidFill>
                  <a:srgbClr val="24516B"/>
                </a:solidFill>
                <a:latin typeface="Roboto Condensed"/>
              </a:rPr>
              <a:t>dần</a:t>
            </a:r>
            <a:r>
              <a:rPr lang="en-US" sz="3500" dirty="0">
                <a:solidFill>
                  <a:srgbClr val="24516B"/>
                </a:solidFill>
                <a:latin typeface="Roboto Condensed"/>
              </a:rPr>
              <a:t> </a:t>
            </a:r>
            <a:r>
              <a:rPr lang="en-US" sz="3500" dirty="0" err="1">
                <a:solidFill>
                  <a:srgbClr val="24516B"/>
                </a:solidFill>
                <a:latin typeface="Roboto Condensed"/>
              </a:rPr>
              <a:t>cạn</a:t>
            </a:r>
            <a:r>
              <a:rPr lang="en-US" sz="3500" dirty="0">
                <a:solidFill>
                  <a:srgbClr val="24516B"/>
                </a:solidFill>
                <a:latin typeface="Roboto Condensed"/>
              </a:rPr>
              <a:t> </a:t>
            </a:r>
            <a:r>
              <a:rPr lang="en-US" sz="3500" dirty="0" err="1">
                <a:solidFill>
                  <a:srgbClr val="24516B"/>
                </a:solidFill>
                <a:latin typeface="Roboto Condensed"/>
              </a:rPr>
              <a:t>kiệt</a:t>
            </a:r>
            <a:endParaRPr lang="en-US" sz="3500" dirty="0">
              <a:solidFill>
                <a:srgbClr val="24516B"/>
              </a:solidFill>
              <a:latin typeface="Roboto Condensed"/>
            </a:endParaRPr>
          </a:p>
          <a:p>
            <a:pPr algn="just">
              <a:lnSpc>
                <a:spcPts val="4550"/>
              </a:lnSpc>
            </a:pPr>
            <a:r>
              <a:rPr lang="en-US" sz="3500" dirty="0">
                <a:solidFill>
                  <a:srgbClr val="24516B"/>
                </a:solidFill>
                <a:latin typeface="Roboto Condensed"/>
              </a:rPr>
              <a:t>- </a:t>
            </a:r>
            <a:r>
              <a:rPr lang="en-US" sz="3500" dirty="0" err="1">
                <a:solidFill>
                  <a:srgbClr val="24516B"/>
                </a:solidFill>
                <a:latin typeface="Roboto Condensed"/>
              </a:rPr>
              <a:t>Gặp</a:t>
            </a:r>
            <a:r>
              <a:rPr lang="en-US" sz="3500" dirty="0">
                <a:solidFill>
                  <a:srgbClr val="24516B"/>
                </a:solidFill>
                <a:latin typeface="Roboto Condensed"/>
              </a:rPr>
              <a:t> </a:t>
            </a:r>
            <a:r>
              <a:rPr lang="en-US" sz="3500" dirty="0" err="1">
                <a:solidFill>
                  <a:srgbClr val="24516B"/>
                </a:solidFill>
                <a:latin typeface="Roboto Condensed"/>
              </a:rPr>
              <a:t>kì</a:t>
            </a:r>
            <a:r>
              <a:rPr lang="en-US" sz="3500" dirty="0">
                <a:solidFill>
                  <a:srgbClr val="24516B"/>
                </a:solidFill>
                <a:latin typeface="Roboto Condensed"/>
              </a:rPr>
              <a:t> </a:t>
            </a:r>
            <a:r>
              <a:rPr lang="en-US" sz="3500" dirty="0" err="1">
                <a:solidFill>
                  <a:srgbClr val="24516B"/>
                </a:solidFill>
                <a:latin typeface="Roboto Condensed"/>
              </a:rPr>
              <a:t>nộp</a:t>
            </a:r>
            <a:r>
              <a:rPr lang="en-US" sz="3500" dirty="0">
                <a:solidFill>
                  <a:srgbClr val="24516B"/>
                </a:solidFill>
                <a:latin typeface="Roboto Condensed"/>
              </a:rPr>
              <a:t> </a:t>
            </a:r>
            <a:r>
              <a:rPr lang="en-US" sz="3500" dirty="0" err="1">
                <a:solidFill>
                  <a:srgbClr val="24516B"/>
                </a:solidFill>
                <a:latin typeface="Roboto Condensed"/>
              </a:rPr>
              <a:t>dế</a:t>
            </a:r>
            <a:r>
              <a:rPr lang="en-US" sz="3500" dirty="0">
                <a:solidFill>
                  <a:srgbClr val="24516B"/>
                </a:solidFill>
                <a:latin typeface="Roboto Condensed"/>
              </a:rPr>
              <a:t>, Thành lo </a:t>
            </a:r>
            <a:r>
              <a:rPr lang="en-US" sz="3500" dirty="0" err="1">
                <a:solidFill>
                  <a:srgbClr val="24516B"/>
                </a:solidFill>
                <a:latin typeface="Roboto Condensed"/>
              </a:rPr>
              <a:t>buồn</a:t>
            </a:r>
            <a:r>
              <a:rPr lang="en-US" sz="3500" dirty="0">
                <a:solidFill>
                  <a:srgbClr val="24516B"/>
                </a:solidFill>
                <a:latin typeface="Roboto Condensed"/>
              </a:rPr>
              <a:t> </a:t>
            </a:r>
            <a:r>
              <a:rPr lang="en-US" sz="3500" dirty="0" err="1">
                <a:solidFill>
                  <a:srgbClr val="24516B"/>
                </a:solidFill>
                <a:latin typeface="Roboto Condensed"/>
              </a:rPr>
              <a:t>chỉ</a:t>
            </a:r>
            <a:r>
              <a:rPr lang="en-US" sz="3500" dirty="0">
                <a:solidFill>
                  <a:srgbClr val="24516B"/>
                </a:solidFill>
                <a:latin typeface="Roboto Condensed"/>
              </a:rPr>
              <a:t> </a:t>
            </a:r>
            <a:r>
              <a:rPr lang="en-US" sz="3500" dirty="0" err="1">
                <a:solidFill>
                  <a:srgbClr val="24516B"/>
                </a:solidFill>
                <a:latin typeface="Roboto Condensed"/>
              </a:rPr>
              <a:t>muốn</a:t>
            </a:r>
            <a:r>
              <a:rPr lang="en-US" sz="3500" dirty="0">
                <a:solidFill>
                  <a:srgbClr val="24516B"/>
                </a:solidFill>
                <a:latin typeface="Roboto Condensed"/>
              </a:rPr>
              <a:t> </a:t>
            </a:r>
            <a:r>
              <a:rPr lang="en-US" sz="3500" dirty="0" err="1">
                <a:solidFill>
                  <a:srgbClr val="24516B"/>
                </a:solidFill>
                <a:latin typeface="Roboto Condensed"/>
              </a:rPr>
              <a:t>chết</a:t>
            </a:r>
            <a:r>
              <a:rPr lang="en-US" sz="3500" dirty="0">
                <a:solidFill>
                  <a:srgbClr val="24516B"/>
                </a:solidFill>
                <a:latin typeface="Roboto Condensed"/>
              </a:rPr>
              <a:t>, </a:t>
            </a:r>
            <a:r>
              <a:rPr lang="en-US" sz="3500" dirty="0" err="1">
                <a:solidFill>
                  <a:srgbClr val="24516B"/>
                </a:solidFill>
                <a:latin typeface="Roboto Condensed"/>
              </a:rPr>
              <a:t>tự</a:t>
            </a:r>
            <a:r>
              <a:rPr lang="en-US" sz="3500" dirty="0">
                <a:solidFill>
                  <a:srgbClr val="24516B"/>
                </a:solidFill>
                <a:latin typeface="Roboto Condensed"/>
              </a:rPr>
              <a:t> </a:t>
            </a:r>
            <a:r>
              <a:rPr lang="en-US" sz="3500" dirty="0" err="1">
                <a:solidFill>
                  <a:srgbClr val="24516B"/>
                </a:solidFill>
                <a:latin typeface="Roboto Condensed"/>
              </a:rPr>
              <a:t>tìm</a:t>
            </a:r>
            <a:r>
              <a:rPr lang="en-US" sz="3500" dirty="0">
                <a:solidFill>
                  <a:srgbClr val="24516B"/>
                </a:solidFill>
                <a:latin typeface="Roboto Condensed"/>
              </a:rPr>
              <a:t> </a:t>
            </a:r>
            <a:r>
              <a:rPr lang="en-US" sz="3500" dirty="0" err="1">
                <a:solidFill>
                  <a:srgbClr val="24516B"/>
                </a:solidFill>
                <a:latin typeface="Roboto Condensed"/>
              </a:rPr>
              <a:t>dế</a:t>
            </a:r>
            <a:r>
              <a:rPr lang="en-US" sz="3500" dirty="0">
                <a:solidFill>
                  <a:srgbClr val="24516B"/>
                </a:solidFill>
                <a:latin typeface="Roboto Condensed"/>
              </a:rPr>
              <a:t> </a:t>
            </a:r>
            <a:r>
              <a:rPr lang="en-US" sz="3500" dirty="0" err="1">
                <a:solidFill>
                  <a:srgbClr val="24516B"/>
                </a:solidFill>
                <a:latin typeface="Roboto Condensed"/>
              </a:rPr>
              <a:t>nộp</a:t>
            </a:r>
            <a:r>
              <a:rPr lang="en-US" sz="3500" dirty="0">
                <a:solidFill>
                  <a:srgbClr val="24516B"/>
                </a:solidFill>
                <a:latin typeface="Roboto Condensed"/>
              </a:rPr>
              <a:t> </a:t>
            </a:r>
            <a:r>
              <a:rPr lang="en-US" sz="3500" dirty="0" err="1">
                <a:solidFill>
                  <a:srgbClr val="24516B"/>
                </a:solidFill>
                <a:latin typeface="Roboto Condensed"/>
              </a:rPr>
              <a:t>chứ</a:t>
            </a:r>
            <a:r>
              <a:rPr lang="en-US" sz="3500" dirty="0">
                <a:solidFill>
                  <a:srgbClr val="24516B"/>
                </a:solidFill>
                <a:latin typeface="Roboto Condensed"/>
              </a:rPr>
              <a:t> </a:t>
            </a:r>
            <a:r>
              <a:rPr lang="en-US" sz="3500" dirty="0" err="1">
                <a:solidFill>
                  <a:srgbClr val="24516B"/>
                </a:solidFill>
                <a:latin typeface="Roboto Condensed"/>
              </a:rPr>
              <a:t>không</a:t>
            </a:r>
            <a:r>
              <a:rPr lang="en-US" sz="3500" dirty="0">
                <a:solidFill>
                  <a:srgbClr val="24516B"/>
                </a:solidFill>
                <a:latin typeface="Roboto Condensed"/>
              </a:rPr>
              <a:t> </a:t>
            </a:r>
            <a:r>
              <a:rPr lang="en-US" sz="3500" dirty="0" err="1">
                <a:solidFill>
                  <a:srgbClr val="24516B"/>
                </a:solidFill>
                <a:latin typeface="Roboto Condensed"/>
              </a:rPr>
              <a:t>nhiễu</a:t>
            </a:r>
            <a:r>
              <a:rPr lang="en-US" sz="3500" dirty="0">
                <a:solidFill>
                  <a:srgbClr val="24516B"/>
                </a:solidFill>
                <a:latin typeface="Roboto Condensed"/>
              </a:rPr>
              <a:t> </a:t>
            </a:r>
            <a:r>
              <a:rPr lang="en-US" sz="3500" dirty="0" err="1">
                <a:solidFill>
                  <a:srgbClr val="24516B"/>
                </a:solidFill>
                <a:latin typeface="Roboto Condensed"/>
              </a:rPr>
              <a:t>sách</a:t>
            </a:r>
            <a:r>
              <a:rPr lang="en-US" sz="3500" dirty="0">
                <a:solidFill>
                  <a:srgbClr val="24516B"/>
                </a:solidFill>
                <a:latin typeface="Roboto Condensed"/>
              </a:rPr>
              <a:t> </a:t>
            </a:r>
            <a:r>
              <a:rPr lang="en-US" sz="3500" dirty="0" err="1">
                <a:solidFill>
                  <a:srgbClr val="24516B"/>
                </a:solidFill>
                <a:latin typeface="Roboto Condensed"/>
              </a:rPr>
              <a:t>dân</a:t>
            </a:r>
            <a:endParaRPr lang="en-US" sz="3500" dirty="0">
              <a:solidFill>
                <a:srgbClr val="24516B"/>
              </a:solidFill>
              <a:latin typeface="Roboto Condensed"/>
            </a:endParaRPr>
          </a:p>
          <a:p>
            <a:pPr algn="just">
              <a:lnSpc>
                <a:spcPts val="4550"/>
              </a:lnSpc>
            </a:pPr>
            <a:r>
              <a:rPr lang="en-US" sz="3500" dirty="0">
                <a:solidFill>
                  <a:srgbClr val="24516B"/>
                </a:solidFill>
                <a:latin typeface="Roboto Condensed"/>
              </a:rPr>
              <a:t>- </a:t>
            </a:r>
            <a:r>
              <a:rPr lang="en-US" sz="3500" dirty="0" err="1">
                <a:solidFill>
                  <a:srgbClr val="24516B"/>
                </a:solidFill>
                <a:latin typeface="Roboto Condensed"/>
              </a:rPr>
              <a:t>Không</a:t>
            </a:r>
            <a:r>
              <a:rPr lang="en-US" sz="3500" dirty="0">
                <a:solidFill>
                  <a:srgbClr val="24516B"/>
                </a:solidFill>
                <a:latin typeface="Roboto Condensed"/>
              </a:rPr>
              <a:t> </a:t>
            </a:r>
            <a:r>
              <a:rPr lang="en-US" sz="3500" dirty="0" err="1">
                <a:solidFill>
                  <a:srgbClr val="24516B"/>
                </a:solidFill>
                <a:latin typeface="Roboto Condensed"/>
              </a:rPr>
              <a:t>tìm</a:t>
            </a:r>
            <a:r>
              <a:rPr lang="en-US" sz="3500" dirty="0">
                <a:solidFill>
                  <a:srgbClr val="24516B"/>
                </a:solidFill>
                <a:latin typeface="Roboto Condensed"/>
              </a:rPr>
              <a:t> </a:t>
            </a:r>
            <a:r>
              <a:rPr lang="en-US" sz="3500" dirty="0" err="1">
                <a:solidFill>
                  <a:srgbClr val="24516B"/>
                </a:solidFill>
                <a:latin typeface="Roboto Condensed"/>
              </a:rPr>
              <a:t>được</a:t>
            </a:r>
            <a:r>
              <a:rPr lang="en-US" sz="3500" dirty="0">
                <a:solidFill>
                  <a:srgbClr val="24516B"/>
                </a:solidFill>
                <a:latin typeface="Roboto Condensed"/>
              </a:rPr>
              <a:t> </a:t>
            </a:r>
            <a:r>
              <a:rPr lang="en-US" sz="3500" dirty="0" err="1">
                <a:solidFill>
                  <a:srgbClr val="24516B"/>
                </a:solidFill>
                <a:latin typeface="Roboto Condensed"/>
              </a:rPr>
              <a:t>dế</a:t>
            </a:r>
            <a:r>
              <a:rPr lang="en-US" sz="3500" dirty="0">
                <a:solidFill>
                  <a:srgbClr val="24516B"/>
                </a:solidFill>
                <a:latin typeface="Roboto Condensed"/>
              </a:rPr>
              <a:t> </a:t>
            </a:r>
            <a:r>
              <a:rPr lang="en-US" sz="3500" dirty="0" err="1">
                <a:solidFill>
                  <a:srgbClr val="24516B"/>
                </a:solidFill>
                <a:latin typeface="Roboto Condensed"/>
              </a:rPr>
              <a:t>chọi</a:t>
            </a:r>
            <a:r>
              <a:rPr lang="en-US" sz="3500" dirty="0">
                <a:solidFill>
                  <a:srgbClr val="24516B"/>
                </a:solidFill>
                <a:latin typeface="Roboto Condensed"/>
              </a:rPr>
              <a:t> </a:t>
            </a:r>
            <a:r>
              <a:rPr lang="en-US" sz="3500" dirty="0" err="1">
                <a:solidFill>
                  <a:srgbClr val="24516B"/>
                </a:solidFill>
                <a:latin typeface="Roboto Condensed"/>
              </a:rPr>
              <a:t>đủ</a:t>
            </a:r>
            <a:r>
              <a:rPr lang="en-US" sz="3500" dirty="0">
                <a:solidFill>
                  <a:srgbClr val="24516B"/>
                </a:solidFill>
                <a:latin typeface="Roboto Condensed"/>
              </a:rPr>
              <a:t> </a:t>
            </a:r>
            <a:r>
              <a:rPr lang="en-US" sz="3500" dirty="0" err="1">
                <a:solidFill>
                  <a:srgbClr val="24516B"/>
                </a:solidFill>
                <a:latin typeface="Roboto Condensed"/>
              </a:rPr>
              <a:t>tiêu</a:t>
            </a:r>
            <a:r>
              <a:rPr lang="en-US" sz="3500" dirty="0">
                <a:solidFill>
                  <a:srgbClr val="24516B"/>
                </a:solidFill>
                <a:latin typeface="Roboto Condensed"/>
              </a:rPr>
              <a:t> </a:t>
            </a:r>
            <a:r>
              <a:rPr lang="en-US" sz="3500" dirty="0" err="1">
                <a:solidFill>
                  <a:srgbClr val="24516B"/>
                </a:solidFill>
                <a:latin typeface="Roboto Condensed"/>
              </a:rPr>
              <a:t>chuẩn</a:t>
            </a:r>
            <a:r>
              <a:rPr lang="en-US" sz="3500" dirty="0">
                <a:solidFill>
                  <a:srgbClr val="24516B"/>
                </a:solidFill>
                <a:latin typeface="Roboto Condensed"/>
              </a:rPr>
              <a:t>, Thành </a:t>
            </a:r>
            <a:r>
              <a:rPr lang="en-US" sz="3500" dirty="0" err="1">
                <a:solidFill>
                  <a:srgbClr val="24516B"/>
                </a:solidFill>
                <a:latin typeface="Roboto Condensed"/>
              </a:rPr>
              <a:t>bị</a:t>
            </a:r>
            <a:r>
              <a:rPr lang="en-US" sz="3500" dirty="0">
                <a:solidFill>
                  <a:srgbClr val="24516B"/>
                </a:solidFill>
                <a:latin typeface="Roboto Condensed"/>
              </a:rPr>
              <a:t> </a:t>
            </a:r>
            <a:r>
              <a:rPr lang="en-US" sz="3500" dirty="0" err="1">
                <a:solidFill>
                  <a:srgbClr val="24516B"/>
                </a:solidFill>
                <a:latin typeface="Roboto Condensed"/>
              </a:rPr>
              <a:t>đánh</a:t>
            </a:r>
            <a:r>
              <a:rPr lang="en-US" sz="3500" dirty="0">
                <a:solidFill>
                  <a:srgbClr val="24516B"/>
                </a:solidFill>
                <a:latin typeface="Roboto Condensed"/>
              </a:rPr>
              <a:t> </a:t>
            </a:r>
            <a:r>
              <a:rPr lang="en-US" sz="3500" dirty="0" err="1">
                <a:solidFill>
                  <a:srgbClr val="24516B"/>
                </a:solidFill>
                <a:latin typeface="Roboto Condensed"/>
              </a:rPr>
              <a:t>đập</a:t>
            </a:r>
            <a:r>
              <a:rPr lang="en-US" sz="3500" dirty="0">
                <a:solidFill>
                  <a:srgbClr val="24516B"/>
                </a:solidFill>
                <a:latin typeface="Roboto Condensed"/>
              </a:rPr>
              <a:t> </a:t>
            </a:r>
            <a:r>
              <a:rPr lang="en-US" sz="3500" dirty="0" err="1">
                <a:solidFill>
                  <a:srgbClr val="24516B"/>
                </a:solidFill>
                <a:latin typeface="Roboto Condensed"/>
              </a:rPr>
              <a:t>đến</a:t>
            </a:r>
            <a:r>
              <a:rPr lang="en-US" sz="3500" dirty="0">
                <a:solidFill>
                  <a:srgbClr val="24516B"/>
                </a:solidFill>
                <a:latin typeface="Roboto Condensed"/>
              </a:rPr>
              <a:t> </a:t>
            </a:r>
            <a:r>
              <a:rPr lang="en-US" sz="3500" dirty="0" err="1">
                <a:solidFill>
                  <a:srgbClr val="24516B"/>
                </a:solidFill>
                <a:latin typeface="Roboto Condensed"/>
              </a:rPr>
              <a:t>mức</a:t>
            </a:r>
            <a:r>
              <a:rPr lang="en-US" sz="3500" dirty="0">
                <a:solidFill>
                  <a:srgbClr val="24516B"/>
                </a:solidFill>
                <a:latin typeface="Roboto Condensed"/>
              </a:rPr>
              <a:t> </a:t>
            </a:r>
            <a:r>
              <a:rPr lang="en-US" sz="3500" dirty="0" err="1">
                <a:solidFill>
                  <a:srgbClr val="24516B"/>
                </a:solidFill>
                <a:latin typeface="Roboto Condensed"/>
              </a:rPr>
              <a:t>muốn</a:t>
            </a:r>
            <a:r>
              <a:rPr lang="en-US" sz="3500" dirty="0">
                <a:solidFill>
                  <a:srgbClr val="24516B"/>
                </a:solidFill>
                <a:latin typeface="Roboto Condensed"/>
              </a:rPr>
              <a:t> </a:t>
            </a:r>
            <a:r>
              <a:rPr lang="en-US" sz="3500" dirty="0" err="1">
                <a:solidFill>
                  <a:srgbClr val="24516B"/>
                </a:solidFill>
                <a:latin typeface="Roboto Condensed"/>
              </a:rPr>
              <a:t>tự</a:t>
            </a:r>
            <a:r>
              <a:rPr lang="en-US" sz="3500" dirty="0">
                <a:solidFill>
                  <a:srgbClr val="24516B"/>
                </a:solidFill>
                <a:latin typeface="Roboto Condensed"/>
              </a:rPr>
              <a:t> </a:t>
            </a:r>
            <a:r>
              <a:rPr lang="en-US" sz="3500" dirty="0" err="1">
                <a:solidFill>
                  <a:srgbClr val="24516B"/>
                </a:solidFill>
                <a:latin typeface="Roboto Condensed"/>
              </a:rPr>
              <a:t>tử</a:t>
            </a:r>
            <a:r>
              <a:rPr lang="en-US" sz="3500" dirty="0">
                <a:solidFill>
                  <a:srgbClr val="24516B"/>
                </a:solidFill>
                <a:latin typeface="Roboto Condensed"/>
              </a:rPr>
              <a:t>; </a:t>
            </a:r>
            <a:r>
              <a:rPr lang="en-US" sz="3500" dirty="0" err="1">
                <a:solidFill>
                  <a:srgbClr val="24516B"/>
                </a:solidFill>
                <a:latin typeface="Roboto Condensed"/>
              </a:rPr>
              <a:t>vợ</a:t>
            </a:r>
            <a:r>
              <a:rPr lang="en-US" sz="3500" dirty="0">
                <a:solidFill>
                  <a:srgbClr val="24516B"/>
                </a:solidFill>
                <a:latin typeface="Roboto Condensed"/>
              </a:rPr>
              <a:t> Thành </a:t>
            </a:r>
            <a:r>
              <a:rPr lang="en-US" sz="3500" dirty="0" err="1">
                <a:solidFill>
                  <a:srgbClr val="24516B"/>
                </a:solidFill>
                <a:latin typeface="Roboto Condensed"/>
              </a:rPr>
              <a:t>phải</a:t>
            </a:r>
            <a:r>
              <a:rPr lang="en-US" sz="3500" dirty="0">
                <a:solidFill>
                  <a:srgbClr val="24516B"/>
                </a:solidFill>
                <a:latin typeface="Roboto Condensed"/>
              </a:rPr>
              <a:t> </a:t>
            </a:r>
            <a:r>
              <a:rPr lang="en-US" sz="3500" dirty="0" err="1">
                <a:solidFill>
                  <a:srgbClr val="24516B"/>
                </a:solidFill>
                <a:latin typeface="Roboto Condensed"/>
              </a:rPr>
              <a:t>tìm</a:t>
            </a:r>
            <a:r>
              <a:rPr lang="en-US" sz="3500" dirty="0">
                <a:solidFill>
                  <a:srgbClr val="24516B"/>
                </a:solidFill>
                <a:latin typeface="Roboto Condensed"/>
              </a:rPr>
              <a:t> </a:t>
            </a:r>
            <a:r>
              <a:rPr lang="en-US" sz="3500" dirty="0" err="1">
                <a:solidFill>
                  <a:srgbClr val="24516B"/>
                </a:solidFill>
                <a:latin typeface="Roboto Condensed"/>
              </a:rPr>
              <a:t>đến</a:t>
            </a:r>
            <a:r>
              <a:rPr lang="en-US" sz="3500" dirty="0">
                <a:solidFill>
                  <a:srgbClr val="24516B"/>
                </a:solidFill>
                <a:latin typeface="Roboto Condensed"/>
              </a:rPr>
              <a:t> </a:t>
            </a:r>
            <a:r>
              <a:rPr lang="en-US" sz="3500" dirty="0" err="1">
                <a:solidFill>
                  <a:srgbClr val="24516B"/>
                </a:solidFill>
                <a:latin typeface="Roboto Condensed"/>
              </a:rPr>
              <a:t>bói</a:t>
            </a:r>
            <a:r>
              <a:rPr lang="en-US" sz="3500" dirty="0">
                <a:solidFill>
                  <a:srgbClr val="24516B"/>
                </a:solidFill>
                <a:latin typeface="Roboto Condensed"/>
              </a:rPr>
              <a:t> </a:t>
            </a:r>
            <a:r>
              <a:rPr lang="en-US" sz="3500" dirty="0" err="1">
                <a:solidFill>
                  <a:srgbClr val="24516B"/>
                </a:solidFill>
                <a:latin typeface="Roboto Condensed"/>
              </a:rPr>
              <a:t>toán</a:t>
            </a:r>
            <a:r>
              <a:rPr lang="en-US" sz="3500" dirty="0">
                <a:solidFill>
                  <a:srgbClr val="24516B"/>
                </a:solidFill>
                <a:latin typeface="Roboto Condensed"/>
              </a:rPr>
              <a:t> </a:t>
            </a:r>
            <a:r>
              <a:rPr lang="en-US" sz="3500" dirty="0" err="1">
                <a:solidFill>
                  <a:srgbClr val="24516B"/>
                </a:solidFill>
                <a:latin typeface="Roboto Condensed"/>
              </a:rPr>
              <a:t>để</a:t>
            </a:r>
            <a:r>
              <a:rPr lang="en-US" sz="3500" dirty="0">
                <a:solidFill>
                  <a:srgbClr val="24516B"/>
                </a:solidFill>
                <a:latin typeface="Roboto Condensed"/>
              </a:rPr>
              <a:t> </a:t>
            </a:r>
            <a:r>
              <a:rPr lang="en-US" sz="3500" dirty="0" err="1">
                <a:solidFill>
                  <a:srgbClr val="24516B"/>
                </a:solidFill>
                <a:latin typeface="Roboto Condensed"/>
              </a:rPr>
              <a:t>cầu</a:t>
            </a:r>
            <a:r>
              <a:rPr lang="en-US" sz="3500" dirty="0">
                <a:solidFill>
                  <a:srgbClr val="24516B"/>
                </a:solidFill>
                <a:latin typeface="Roboto Condensed"/>
              </a:rPr>
              <a:t> </a:t>
            </a:r>
            <a:r>
              <a:rPr lang="en-US" sz="3500" dirty="0" err="1">
                <a:solidFill>
                  <a:srgbClr val="24516B"/>
                </a:solidFill>
                <a:latin typeface="Roboto Condensed"/>
              </a:rPr>
              <a:t>mong</a:t>
            </a:r>
            <a:r>
              <a:rPr lang="en-US" sz="3500" dirty="0">
                <a:solidFill>
                  <a:srgbClr val="24516B"/>
                </a:solidFill>
                <a:latin typeface="Roboto Condensed"/>
              </a:rPr>
              <a:t> </a:t>
            </a:r>
            <a:r>
              <a:rPr lang="en-US" sz="3500" dirty="0" err="1">
                <a:solidFill>
                  <a:srgbClr val="24516B"/>
                </a:solidFill>
                <a:latin typeface="Roboto Condensed"/>
              </a:rPr>
              <a:t>bắt</a:t>
            </a:r>
            <a:r>
              <a:rPr lang="en-US" sz="3500" dirty="0">
                <a:solidFill>
                  <a:srgbClr val="24516B"/>
                </a:solidFill>
                <a:latin typeface="Roboto Condensed"/>
              </a:rPr>
              <a:t> </a:t>
            </a:r>
            <a:r>
              <a:rPr lang="en-US" sz="3500" dirty="0" err="1">
                <a:solidFill>
                  <a:srgbClr val="24516B"/>
                </a:solidFill>
                <a:latin typeface="Roboto Condensed"/>
              </a:rPr>
              <a:t>được</a:t>
            </a:r>
            <a:r>
              <a:rPr lang="en-US" sz="3500" dirty="0">
                <a:solidFill>
                  <a:srgbClr val="24516B"/>
                </a:solidFill>
                <a:latin typeface="Roboto Condensed"/>
              </a:rPr>
              <a:t> </a:t>
            </a:r>
            <a:r>
              <a:rPr lang="en-US" sz="3500" dirty="0" err="1">
                <a:solidFill>
                  <a:srgbClr val="24516B"/>
                </a:solidFill>
                <a:latin typeface="Roboto Condensed"/>
              </a:rPr>
              <a:t>dế</a:t>
            </a:r>
            <a:endParaRPr lang="en-US" sz="3500" dirty="0">
              <a:solidFill>
                <a:srgbClr val="24516B"/>
              </a:solidFill>
              <a:latin typeface="Roboto Condensed"/>
            </a:endParaRPr>
          </a:p>
          <a:p>
            <a:pPr algn="just">
              <a:lnSpc>
                <a:spcPts val="4550"/>
              </a:lnSpc>
            </a:pPr>
            <a:r>
              <a:rPr lang="en-US" sz="3500" dirty="0">
                <a:solidFill>
                  <a:srgbClr val="24516B"/>
                </a:solidFill>
                <a:latin typeface="Roboto Condensed"/>
              </a:rPr>
              <a:t>- Con </a:t>
            </a:r>
            <a:r>
              <a:rPr lang="en-US" sz="3500" dirty="0" err="1">
                <a:solidFill>
                  <a:srgbClr val="24516B"/>
                </a:solidFill>
                <a:latin typeface="Roboto Condensed"/>
              </a:rPr>
              <a:t>trai</a:t>
            </a:r>
            <a:r>
              <a:rPr lang="en-US" sz="3500" dirty="0">
                <a:solidFill>
                  <a:srgbClr val="24516B"/>
                </a:solidFill>
                <a:latin typeface="Roboto Condensed"/>
              </a:rPr>
              <a:t> </a:t>
            </a:r>
            <a:r>
              <a:rPr lang="en-US" sz="3500" dirty="0" err="1">
                <a:solidFill>
                  <a:srgbClr val="24516B"/>
                </a:solidFill>
                <a:latin typeface="Roboto Condensed"/>
              </a:rPr>
              <a:t>nhỏ</a:t>
            </a:r>
            <a:r>
              <a:rPr lang="en-US" sz="3500" dirty="0">
                <a:solidFill>
                  <a:srgbClr val="24516B"/>
                </a:solidFill>
                <a:latin typeface="Roboto Condensed"/>
              </a:rPr>
              <a:t> </a:t>
            </a:r>
            <a:r>
              <a:rPr lang="en-US" sz="3500" dirty="0" err="1">
                <a:solidFill>
                  <a:srgbClr val="24516B"/>
                </a:solidFill>
                <a:latin typeface="Roboto Condensed"/>
              </a:rPr>
              <a:t>của</a:t>
            </a:r>
            <a:r>
              <a:rPr lang="en-US" sz="3500" dirty="0">
                <a:solidFill>
                  <a:srgbClr val="24516B"/>
                </a:solidFill>
                <a:latin typeface="Roboto Condensed"/>
              </a:rPr>
              <a:t> Thành </a:t>
            </a:r>
            <a:r>
              <a:rPr lang="en-US" sz="3500" dirty="0" err="1">
                <a:solidFill>
                  <a:srgbClr val="24516B"/>
                </a:solidFill>
                <a:latin typeface="Roboto Condensed"/>
              </a:rPr>
              <a:t>vì</a:t>
            </a:r>
            <a:r>
              <a:rPr lang="en-US" sz="3500" dirty="0">
                <a:solidFill>
                  <a:srgbClr val="24516B"/>
                </a:solidFill>
                <a:latin typeface="Roboto Condensed"/>
              </a:rPr>
              <a:t> </a:t>
            </a:r>
            <a:r>
              <a:rPr lang="en-US" sz="3500" dirty="0" err="1">
                <a:solidFill>
                  <a:srgbClr val="24516B"/>
                </a:solidFill>
                <a:latin typeface="Roboto Condensed"/>
              </a:rPr>
              <a:t>lỡ</a:t>
            </a:r>
            <a:r>
              <a:rPr lang="en-US" sz="3500" dirty="0">
                <a:solidFill>
                  <a:srgbClr val="24516B"/>
                </a:solidFill>
                <a:latin typeface="Roboto Condensed"/>
              </a:rPr>
              <a:t> </a:t>
            </a:r>
            <a:r>
              <a:rPr lang="en-US" sz="3500" dirty="0" err="1">
                <a:solidFill>
                  <a:srgbClr val="24516B"/>
                </a:solidFill>
                <a:latin typeface="Roboto Condensed"/>
              </a:rPr>
              <a:t>làm</a:t>
            </a:r>
            <a:r>
              <a:rPr lang="en-US" sz="3500" dirty="0">
                <a:solidFill>
                  <a:srgbClr val="24516B"/>
                </a:solidFill>
                <a:latin typeface="Roboto Condensed"/>
              </a:rPr>
              <a:t> </a:t>
            </a:r>
            <a:r>
              <a:rPr lang="en-US" sz="3500" dirty="0" err="1">
                <a:solidFill>
                  <a:srgbClr val="24516B"/>
                </a:solidFill>
                <a:latin typeface="Roboto Condensed"/>
              </a:rPr>
              <a:t>dế</a:t>
            </a:r>
            <a:r>
              <a:rPr lang="en-US" sz="3500" dirty="0">
                <a:solidFill>
                  <a:srgbClr val="24516B"/>
                </a:solidFill>
                <a:latin typeface="Roboto Condensed"/>
              </a:rPr>
              <a:t> </a:t>
            </a:r>
            <a:r>
              <a:rPr lang="en-US" sz="3500" dirty="0" err="1">
                <a:solidFill>
                  <a:srgbClr val="24516B"/>
                </a:solidFill>
                <a:latin typeface="Roboto Condensed"/>
              </a:rPr>
              <a:t>chết</a:t>
            </a:r>
            <a:r>
              <a:rPr lang="en-US" sz="3500" dirty="0">
                <a:solidFill>
                  <a:srgbClr val="24516B"/>
                </a:solidFill>
                <a:latin typeface="Roboto Condensed"/>
              </a:rPr>
              <a:t> </a:t>
            </a:r>
            <a:r>
              <a:rPr lang="en-US" sz="3500" dirty="0" err="1">
                <a:solidFill>
                  <a:srgbClr val="24516B"/>
                </a:solidFill>
                <a:latin typeface="Roboto Condensed"/>
              </a:rPr>
              <a:t>bỏ</a:t>
            </a:r>
            <a:r>
              <a:rPr lang="en-US" sz="3500" dirty="0">
                <a:solidFill>
                  <a:srgbClr val="24516B"/>
                </a:solidFill>
                <a:latin typeface="Roboto Condensed"/>
              </a:rPr>
              <a:t> </a:t>
            </a:r>
            <a:r>
              <a:rPr lang="en-US" sz="3500" dirty="0" err="1">
                <a:solidFill>
                  <a:srgbClr val="24516B"/>
                </a:solidFill>
                <a:latin typeface="Roboto Condensed"/>
              </a:rPr>
              <a:t>trốn</a:t>
            </a:r>
            <a:r>
              <a:rPr lang="en-US" sz="3500" dirty="0">
                <a:solidFill>
                  <a:srgbClr val="24516B"/>
                </a:solidFill>
                <a:latin typeface="Roboto Condensed"/>
              </a:rPr>
              <a:t>, </a:t>
            </a:r>
            <a:r>
              <a:rPr lang="en-US" sz="3500" dirty="0" err="1">
                <a:solidFill>
                  <a:srgbClr val="24516B"/>
                </a:solidFill>
                <a:latin typeface="Roboto Condensed"/>
              </a:rPr>
              <a:t>rơi</a:t>
            </a:r>
            <a:r>
              <a:rPr lang="en-US" sz="3500" dirty="0">
                <a:solidFill>
                  <a:srgbClr val="24516B"/>
                </a:solidFill>
                <a:latin typeface="Roboto Condensed"/>
              </a:rPr>
              <a:t> </a:t>
            </a:r>
            <a:r>
              <a:rPr lang="en-US" sz="3500" dirty="0" err="1">
                <a:solidFill>
                  <a:srgbClr val="24516B"/>
                </a:solidFill>
                <a:latin typeface="Roboto Condensed"/>
              </a:rPr>
              <a:t>xuống</a:t>
            </a:r>
            <a:r>
              <a:rPr lang="en-US" sz="3500" dirty="0">
                <a:solidFill>
                  <a:srgbClr val="24516B"/>
                </a:solidFill>
                <a:latin typeface="Roboto Condensed"/>
              </a:rPr>
              <a:t> </a:t>
            </a:r>
            <a:r>
              <a:rPr lang="en-US" sz="3500" dirty="0" err="1">
                <a:solidFill>
                  <a:srgbClr val="24516B"/>
                </a:solidFill>
                <a:latin typeface="Roboto Condensed"/>
              </a:rPr>
              <a:t>giếng</a:t>
            </a:r>
            <a:r>
              <a:rPr lang="en-US" sz="3500" dirty="0">
                <a:solidFill>
                  <a:srgbClr val="24516B"/>
                </a:solidFill>
                <a:latin typeface="Roboto Condensed"/>
              </a:rPr>
              <a:t> </a:t>
            </a:r>
            <a:r>
              <a:rPr lang="en-US" sz="3500" dirty="0" err="1">
                <a:solidFill>
                  <a:srgbClr val="24516B"/>
                </a:solidFill>
                <a:latin typeface="Roboto Condensed"/>
              </a:rPr>
              <a:t>khiến</a:t>
            </a:r>
            <a:r>
              <a:rPr lang="en-US" sz="3500" dirty="0">
                <a:solidFill>
                  <a:srgbClr val="24516B"/>
                </a:solidFill>
                <a:latin typeface="Roboto Condensed"/>
              </a:rPr>
              <a:t> cha </a:t>
            </a:r>
            <a:r>
              <a:rPr lang="en-US" sz="3500" dirty="0" err="1">
                <a:solidFill>
                  <a:srgbClr val="24516B"/>
                </a:solidFill>
                <a:latin typeface="Roboto Condensed"/>
              </a:rPr>
              <a:t>mẹ</a:t>
            </a:r>
            <a:r>
              <a:rPr lang="en-US" sz="3500" dirty="0">
                <a:solidFill>
                  <a:srgbClr val="24516B"/>
                </a:solidFill>
                <a:latin typeface="Roboto Condensed"/>
              </a:rPr>
              <a:t> </a:t>
            </a:r>
            <a:r>
              <a:rPr lang="en-US" sz="3500" dirty="0" err="1">
                <a:solidFill>
                  <a:srgbClr val="24516B"/>
                </a:solidFill>
                <a:latin typeface="Roboto Condensed"/>
              </a:rPr>
              <a:t>đau</a:t>
            </a:r>
            <a:r>
              <a:rPr lang="en-US" sz="3500" dirty="0">
                <a:solidFill>
                  <a:srgbClr val="24516B"/>
                </a:solidFill>
                <a:latin typeface="Roboto Condensed"/>
              </a:rPr>
              <a:t> </a:t>
            </a:r>
            <a:r>
              <a:rPr lang="en-US" sz="3500" dirty="0" err="1">
                <a:solidFill>
                  <a:srgbClr val="24516B"/>
                </a:solidFill>
                <a:latin typeface="Roboto Condensed"/>
              </a:rPr>
              <a:t>đớn</a:t>
            </a:r>
            <a:endParaRPr lang="en-US" sz="3500" dirty="0">
              <a:solidFill>
                <a:srgbClr val="24516B"/>
              </a:solidFill>
              <a:latin typeface="Roboto Condensed"/>
            </a:endParaRPr>
          </a:p>
        </p:txBody>
      </p:sp>
      <p:grpSp>
        <p:nvGrpSpPr>
          <p:cNvPr id="13" name="Group 13"/>
          <p:cNvGrpSpPr/>
          <p:nvPr/>
        </p:nvGrpSpPr>
        <p:grpSpPr>
          <a:xfrm>
            <a:off x="9226960" y="2632284"/>
            <a:ext cx="8824676" cy="5596629"/>
            <a:chOff x="0" y="0"/>
            <a:chExt cx="2324194" cy="1474009"/>
          </a:xfrm>
        </p:grpSpPr>
        <p:sp>
          <p:nvSpPr>
            <p:cNvPr id="14" name="Freeform 14"/>
            <p:cNvSpPr/>
            <p:nvPr/>
          </p:nvSpPr>
          <p:spPr>
            <a:xfrm>
              <a:off x="0" y="0"/>
              <a:ext cx="2324195" cy="1474009"/>
            </a:xfrm>
            <a:custGeom>
              <a:avLst/>
              <a:gdLst/>
              <a:ahLst/>
              <a:cxnLst/>
              <a:rect l="l" t="t" r="r" b="b"/>
              <a:pathLst>
                <a:path w="2324195" h="1474009">
                  <a:moveTo>
                    <a:pt x="44742" y="0"/>
                  </a:moveTo>
                  <a:lnTo>
                    <a:pt x="2279452" y="0"/>
                  </a:lnTo>
                  <a:cubicBezTo>
                    <a:pt x="2291318" y="0"/>
                    <a:pt x="2302699" y="4714"/>
                    <a:pt x="2311090" y="13105"/>
                  </a:cubicBezTo>
                  <a:cubicBezTo>
                    <a:pt x="2319481" y="21496"/>
                    <a:pt x="2324195" y="32876"/>
                    <a:pt x="2324195" y="44742"/>
                  </a:cubicBezTo>
                  <a:lnTo>
                    <a:pt x="2324195" y="1429267"/>
                  </a:lnTo>
                  <a:cubicBezTo>
                    <a:pt x="2324195" y="1453977"/>
                    <a:pt x="2304163" y="1474009"/>
                    <a:pt x="2279452" y="1474009"/>
                  </a:cubicBezTo>
                  <a:lnTo>
                    <a:pt x="44742" y="1474009"/>
                  </a:lnTo>
                  <a:cubicBezTo>
                    <a:pt x="32876" y="1474009"/>
                    <a:pt x="21496" y="1469295"/>
                    <a:pt x="13105" y="1460905"/>
                  </a:cubicBezTo>
                  <a:cubicBezTo>
                    <a:pt x="4714" y="1452514"/>
                    <a:pt x="0" y="1441133"/>
                    <a:pt x="0" y="1429267"/>
                  </a:cubicBezTo>
                  <a:lnTo>
                    <a:pt x="0" y="44742"/>
                  </a:lnTo>
                  <a:cubicBezTo>
                    <a:pt x="0" y="32876"/>
                    <a:pt x="4714" y="21496"/>
                    <a:pt x="13105" y="13105"/>
                  </a:cubicBezTo>
                  <a:cubicBezTo>
                    <a:pt x="21496" y="4714"/>
                    <a:pt x="32876" y="0"/>
                    <a:pt x="44742" y="0"/>
                  </a:cubicBezTo>
                  <a:close/>
                </a:path>
              </a:pathLst>
            </a:custGeom>
            <a:solidFill>
              <a:srgbClr val="DFE5E1"/>
            </a:solidFill>
          </p:spPr>
          <p:txBody>
            <a:bodyPr/>
            <a:lstStyle/>
            <a:p>
              <a:endParaRPr lang="en-US"/>
            </a:p>
          </p:txBody>
        </p:sp>
        <p:sp>
          <p:nvSpPr>
            <p:cNvPr id="15" name="TextBox 15"/>
            <p:cNvSpPr txBox="1"/>
            <p:nvPr/>
          </p:nvSpPr>
          <p:spPr>
            <a:xfrm>
              <a:off x="0" y="-47625"/>
              <a:ext cx="2324194" cy="1521634"/>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9448006" y="2889459"/>
            <a:ext cx="8415767" cy="5146675"/>
          </a:xfrm>
          <a:prstGeom prst="rect">
            <a:avLst/>
          </a:prstGeom>
        </p:spPr>
        <p:txBody>
          <a:bodyPr lIns="0" tIns="0" rIns="0" bIns="0" rtlCol="0" anchor="t">
            <a:spAutoFit/>
          </a:bodyPr>
          <a:lstStyle/>
          <a:p>
            <a:pPr algn="just">
              <a:lnSpc>
                <a:spcPts val="4550"/>
              </a:lnSpc>
            </a:pPr>
            <a:r>
              <a:rPr lang="en-US" sz="3500" dirty="0">
                <a:solidFill>
                  <a:srgbClr val="24516B"/>
                </a:solidFill>
                <a:latin typeface="Roboto Condensed"/>
              </a:rPr>
              <a:t>- Thành </a:t>
            </a:r>
            <a:r>
              <a:rPr lang="en-US" sz="3500" dirty="0" err="1">
                <a:solidFill>
                  <a:srgbClr val="24516B"/>
                </a:solidFill>
                <a:latin typeface="Roboto Condensed"/>
              </a:rPr>
              <a:t>bắt</a:t>
            </a:r>
            <a:r>
              <a:rPr lang="en-US" sz="3500" dirty="0">
                <a:solidFill>
                  <a:srgbClr val="24516B"/>
                </a:solidFill>
                <a:latin typeface="Roboto Condensed"/>
              </a:rPr>
              <a:t> </a:t>
            </a:r>
            <a:r>
              <a:rPr lang="en-US" sz="3500" dirty="0" err="1">
                <a:solidFill>
                  <a:srgbClr val="24516B"/>
                </a:solidFill>
                <a:latin typeface="Roboto Condensed"/>
              </a:rPr>
              <a:t>được</a:t>
            </a:r>
            <a:r>
              <a:rPr lang="en-US" sz="3500" dirty="0">
                <a:solidFill>
                  <a:srgbClr val="24516B"/>
                </a:solidFill>
                <a:latin typeface="Roboto Condensed"/>
              </a:rPr>
              <a:t> </a:t>
            </a:r>
            <a:r>
              <a:rPr lang="en-US" sz="3500" dirty="0" err="1">
                <a:solidFill>
                  <a:srgbClr val="24516B"/>
                </a:solidFill>
                <a:latin typeface="Roboto Condensed"/>
              </a:rPr>
              <a:t>một</a:t>
            </a:r>
            <a:r>
              <a:rPr lang="en-US" sz="3500" dirty="0">
                <a:solidFill>
                  <a:srgbClr val="24516B"/>
                </a:solidFill>
                <a:latin typeface="Roboto Condensed"/>
              </a:rPr>
              <a:t> con </a:t>
            </a:r>
            <a:r>
              <a:rPr lang="en-US" sz="3500" dirty="0" err="1">
                <a:solidFill>
                  <a:srgbClr val="24516B"/>
                </a:solidFill>
                <a:latin typeface="Roboto Condensed"/>
              </a:rPr>
              <a:t>dế</a:t>
            </a:r>
            <a:r>
              <a:rPr lang="en-US" sz="3500" dirty="0">
                <a:solidFill>
                  <a:srgbClr val="24516B"/>
                </a:solidFill>
                <a:latin typeface="Roboto Condensed"/>
              </a:rPr>
              <a:t> </a:t>
            </a:r>
            <a:r>
              <a:rPr lang="en-US" sz="3500" dirty="0" err="1">
                <a:solidFill>
                  <a:srgbClr val="24516B"/>
                </a:solidFill>
                <a:latin typeface="Roboto Condensed"/>
              </a:rPr>
              <a:t>nhỏ</a:t>
            </a:r>
            <a:r>
              <a:rPr lang="en-US" sz="3500" dirty="0">
                <a:solidFill>
                  <a:srgbClr val="24516B"/>
                </a:solidFill>
                <a:latin typeface="Roboto Condensed"/>
              </a:rPr>
              <a:t> </a:t>
            </a:r>
            <a:r>
              <a:rPr lang="en-US" sz="3500" dirty="0" err="1">
                <a:solidFill>
                  <a:srgbClr val="24516B"/>
                </a:solidFill>
                <a:latin typeface="Roboto Condensed"/>
              </a:rPr>
              <a:t>kì</a:t>
            </a:r>
            <a:r>
              <a:rPr lang="en-US" sz="3500" dirty="0">
                <a:solidFill>
                  <a:srgbClr val="24516B"/>
                </a:solidFill>
                <a:latin typeface="Roboto Condensed"/>
              </a:rPr>
              <a:t> </a:t>
            </a:r>
            <a:r>
              <a:rPr lang="en-US" sz="3500" dirty="0" err="1">
                <a:solidFill>
                  <a:srgbClr val="24516B"/>
                </a:solidFill>
                <a:latin typeface="Roboto Condensed"/>
              </a:rPr>
              <a:t>lạ</a:t>
            </a:r>
            <a:r>
              <a:rPr lang="en-US" sz="3500" dirty="0">
                <a:solidFill>
                  <a:srgbClr val="24516B"/>
                </a:solidFill>
                <a:latin typeface="Roboto Condensed"/>
              </a:rPr>
              <a:t>, </a:t>
            </a:r>
            <a:r>
              <a:rPr lang="en-US" sz="3500" dirty="0" err="1">
                <a:solidFill>
                  <a:srgbClr val="24516B"/>
                </a:solidFill>
                <a:latin typeface="Roboto Condensed"/>
              </a:rPr>
              <a:t>có</a:t>
            </a:r>
            <a:r>
              <a:rPr lang="en-US" sz="3500" dirty="0">
                <a:solidFill>
                  <a:srgbClr val="24516B"/>
                </a:solidFill>
                <a:latin typeface="Roboto Condensed"/>
              </a:rPr>
              <a:t> </a:t>
            </a:r>
            <a:r>
              <a:rPr lang="en-US" sz="3500" dirty="0" err="1">
                <a:solidFill>
                  <a:srgbClr val="24516B"/>
                </a:solidFill>
                <a:latin typeface="Roboto Condensed"/>
              </a:rPr>
              <a:t>thể</a:t>
            </a:r>
            <a:r>
              <a:rPr lang="en-US" sz="3500" dirty="0">
                <a:solidFill>
                  <a:srgbClr val="24516B"/>
                </a:solidFill>
                <a:latin typeface="Roboto Condensed"/>
              </a:rPr>
              <a:t> </a:t>
            </a:r>
            <a:r>
              <a:rPr lang="en-US" sz="3500" dirty="0" err="1">
                <a:solidFill>
                  <a:srgbClr val="24516B"/>
                </a:solidFill>
                <a:latin typeface="Roboto Condensed"/>
              </a:rPr>
              <a:t>thắng</a:t>
            </a:r>
            <a:r>
              <a:rPr lang="en-US" sz="3500" dirty="0">
                <a:solidFill>
                  <a:srgbClr val="24516B"/>
                </a:solidFill>
                <a:latin typeface="Roboto Condensed"/>
              </a:rPr>
              <a:t> </a:t>
            </a:r>
            <a:r>
              <a:rPr lang="en-US" sz="3500" dirty="0" err="1">
                <a:solidFill>
                  <a:srgbClr val="24516B"/>
                </a:solidFill>
                <a:latin typeface="Roboto Condensed"/>
              </a:rPr>
              <a:t>bất</a:t>
            </a:r>
            <a:r>
              <a:rPr lang="en-US" sz="3500" dirty="0">
                <a:solidFill>
                  <a:srgbClr val="24516B"/>
                </a:solidFill>
                <a:latin typeface="Roboto Condensed"/>
              </a:rPr>
              <a:t> </a:t>
            </a:r>
            <a:r>
              <a:rPr lang="en-US" sz="3500" dirty="0" err="1">
                <a:solidFill>
                  <a:srgbClr val="24516B"/>
                </a:solidFill>
                <a:latin typeface="Roboto Condensed"/>
              </a:rPr>
              <a:t>cứ</a:t>
            </a:r>
            <a:r>
              <a:rPr lang="en-US" sz="3500" dirty="0">
                <a:solidFill>
                  <a:srgbClr val="24516B"/>
                </a:solidFill>
                <a:latin typeface="Roboto Condensed"/>
              </a:rPr>
              <a:t> con </a:t>
            </a:r>
            <a:r>
              <a:rPr lang="en-US" sz="3500" dirty="0" err="1">
                <a:solidFill>
                  <a:srgbClr val="24516B"/>
                </a:solidFill>
                <a:latin typeface="Roboto Condensed"/>
              </a:rPr>
              <a:t>dế</a:t>
            </a:r>
            <a:r>
              <a:rPr lang="en-US" sz="3500" dirty="0">
                <a:solidFill>
                  <a:srgbClr val="24516B"/>
                </a:solidFill>
                <a:latin typeface="Roboto Condensed"/>
              </a:rPr>
              <a:t> </a:t>
            </a:r>
            <a:r>
              <a:rPr lang="en-US" sz="3500" dirty="0" err="1">
                <a:solidFill>
                  <a:srgbClr val="24516B"/>
                </a:solidFill>
                <a:latin typeface="Roboto Condensed"/>
              </a:rPr>
              <a:t>nào</a:t>
            </a:r>
            <a:r>
              <a:rPr lang="en-US" sz="3500" dirty="0">
                <a:solidFill>
                  <a:srgbClr val="24516B"/>
                </a:solidFill>
                <a:latin typeface="Roboto Condensed"/>
              </a:rPr>
              <a:t>, </a:t>
            </a:r>
            <a:r>
              <a:rPr lang="en-US" sz="3500" dirty="0" err="1">
                <a:solidFill>
                  <a:srgbClr val="24516B"/>
                </a:solidFill>
                <a:latin typeface="Roboto Condensed"/>
              </a:rPr>
              <a:t>dâng</a:t>
            </a:r>
            <a:r>
              <a:rPr lang="en-US" sz="3500" dirty="0">
                <a:solidFill>
                  <a:srgbClr val="24516B"/>
                </a:solidFill>
                <a:latin typeface="Roboto Condensed"/>
              </a:rPr>
              <a:t> </a:t>
            </a:r>
            <a:r>
              <a:rPr lang="en-US" sz="3500" dirty="0" err="1">
                <a:solidFill>
                  <a:srgbClr val="24516B"/>
                </a:solidFill>
                <a:latin typeface="Roboto Condensed"/>
              </a:rPr>
              <a:t>lên</a:t>
            </a:r>
            <a:r>
              <a:rPr lang="en-US" sz="3500" dirty="0">
                <a:solidFill>
                  <a:srgbClr val="24516B"/>
                </a:solidFill>
                <a:latin typeface="Roboto Condensed"/>
              </a:rPr>
              <a:t> </a:t>
            </a:r>
            <a:r>
              <a:rPr lang="en-US" sz="3500" dirty="0" err="1">
                <a:solidFill>
                  <a:srgbClr val="24516B"/>
                </a:solidFill>
                <a:latin typeface="Roboto Condensed"/>
              </a:rPr>
              <a:t>quan</a:t>
            </a:r>
            <a:endParaRPr lang="en-US" sz="3500" dirty="0">
              <a:solidFill>
                <a:srgbClr val="24516B"/>
              </a:solidFill>
              <a:latin typeface="Roboto Condensed"/>
            </a:endParaRPr>
          </a:p>
          <a:p>
            <a:pPr algn="just">
              <a:lnSpc>
                <a:spcPts val="4550"/>
              </a:lnSpc>
            </a:pPr>
            <a:r>
              <a:rPr lang="en-US" sz="3500" dirty="0">
                <a:solidFill>
                  <a:srgbClr val="24516B"/>
                </a:solidFill>
                <a:latin typeface="Roboto Condensed"/>
              </a:rPr>
              <a:t>- Tri </a:t>
            </a:r>
            <a:r>
              <a:rPr lang="en-US" sz="3500" dirty="0" err="1">
                <a:solidFill>
                  <a:srgbClr val="24516B"/>
                </a:solidFill>
                <a:latin typeface="Roboto Condensed"/>
              </a:rPr>
              <a:t>huyện</a:t>
            </a:r>
            <a:r>
              <a:rPr lang="en-US" sz="3500" dirty="0">
                <a:solidFill>
                  <a:srgbClr val="24516B"/>
                </a:solidFill>
                <a:latin typeface="Roboto Condensed"/>
              </a:rPr>
              <a:t> </a:t>
            </a:r>
            <a:r>
              <a:rPr lang="en-US" sz="3500" dirty="0" err="1">
                <a:solidFill>
                  <a:srgbClr val="24516B"/>
                </a:solidFill>
                <a:latin typeface="Roboto Condensed"/>
              </a:rPr>
              <a:t>cho</a:t>
            </a:r>
            <a:r>
              <a:rPr lang="en-US" sz="3500" dirty="0">
                <a:solidFill>
                  <a:srgbClr val="24516B"/>
                </a:solidFill>
                <a:latin typeface="Roboto Condensed"/>
              </a:rPr>
              <a:t> Thành </a:t>
            </a:r>
            <a:r>
              <a:rPr lang="en-US" sz="3500" dirty="0" err="1">
                <a:solidFill>
                  <a:srgbClr val="24516B"/>
                </a:solidFill>
                <a:latin typeface="Roboto Condensed"/>
              </a:rPr>
              <a:t>miễn</a:t>
            </a:r>
            <a:r>
              <a:rPr lang="en-US" sz="3500" dirty="0">
                <a:solidFill>
                  <a:srgbClr val="24516B"/>
                </a:solidFill>
                <a:latin typeface="Roboto Condensed"/>
              </a:rPr>
              <a:t> </a:t>
            </a:r>
            <a:r>
              <a:rPr lang="en-US" sz="3500" dirty="0" err="1">
                <a:solidFill>
                  <a:srgbClr val="24516B"/>
                </a:solidFill>
                <a:latin typeface="Roboto Condensed"/>
              </a:rPr>
              <a:t>sai</a:t>
            </a:r>
            <a:r>
              <a:rPr lang="en-US" sz="3500" dirty="0">
                <a:solidFill>
                  <a:srgbClr val="24516B"/>
                </a:solidFill>
                <a:latin typeface="Roboto Condensed"/>
              </a:rPr>
              <a:t> </a:t>
            </a:r>
            <a:r>
              <a:rPr lang="en-US" sz="3500" dirty="0" err="1">
                <a:solidFill>
                  <a:srgbClr val="24516B"/>
                </a:solidFill>
                <a:latin typeface="Roboto Condensed"/>
              </a:rPr>
              <a:t>dịch</a:t>
            </a:r>
            <a:r>
              <a:rPr lang="en-US" sz="3500" dirty="0">
                <a:solidFill>
                  <a:srgbClr val="24516B"/>
                </a:solidFill>
                <a:latin typeface="Roboto Condensed"/>
              </a:rPr>
              <a:t>, </a:t>
            </a:r>
            <a:r>
              <a:rPr lang="en-US" sz="3500" dirty="0" err="1">
                <a:solidFill>
                  <a:srgbClr val="24516B"/>
                </a:solidFill>
                <a:latin typeface="Roboto Condensed"/>
              </a:rPr>
              <a:t>lấy</a:t>
            </a:r>
            <a:r>
              <a:rPr lang="en-US" sz="3500" dirty="0">
                <a:solidFill>
                  <a:srgbClr val="24516B"/>
                </a:solidFill>
                <a:latin typeface="Roboto Condensed"/>
              </a:rPr>
              <a:t> </a:t>
            </a:r>
            <a:r>
              <a:rPr lang="en-US" sz="3500" dirty="0" err="1">
                <a:solidFill>
                  <a:srgbClr val="24516B"/>
                </a:solidFill>
                <a:latin typeface="Roboto Condensed"/>
              </a:rPr>
              <a:t>đỗ</a:t>
            </a:r>
            <a:r>
              <a:rPr lang="en-US" sz="3500" dirty="0">
                <a:solidFill>
                  <a:srgbClr val="24516B"/>
                </a:solidFill>
                <a:latin typeface="Roboto Condensed"/>
              </a:rPr>
              <a:t> </a:t>
            </a:r>
            <a:r>
              <a:rPr lang="en-US" sz="3500" dirty="0" err="1">
                <a:solidFill>
                  <a:srgbClr val="24516B"/>
                </a:solidFill>
                <a:latin typeface="Roboto Condensed"/>
              </a:rPr>
              <a:t>tú</a:t>
            </a:r>
            <a:r>
              <a:rPr lang="en-US" sz="3500" dirty="0">
                <a:solidFill>
                  <a:srgbClr val="24516B"/>
                </a:solidFill>
                <a:latin typeface="Roboto Condensed"/>
              </a:rPr>
              <a:t> </a:t>
            </a:r>
            <a:r>
              <a:rPr lang="en-US" sz="3500" dirty="0" err="1">
                <a:solidFill>
                  <a:srgbClr val="24516B"/>
                </a:solidFill>
                <a:latin typeface="Roboto Condensed"/>
              </a:rPr>
              <a:t>tài</a:t>
            </a:r>
            <a:endParaRPr lang="en-US" sz="3500" dirty="0">
              <a:solidFill>
                <a:srgbClr val="24516B"/>
              </a:solidFill>
              <a:latin typeface="Roboto Condensed"/>
            </a:endParaRPr>
          </a:p>
          <a:p>
            <a:pPr algn="just">
              <a:lnSpc>
                <a:spcPts val="4550"/>
              </a:lnSpc>
            </a:pPr>
            <a:r>
              <a:rPr lang="en-US" sz="3500" dirty="0">
                <a:solidFill>
                  <a:srgbClr val="24516B"/>
                </a:solidFill>
                <a:latin typeface="Roboto Condensed"/>
              </a:rPr>
              <a:t>- </a:t>
            </a:r>
            <a:r>
              <a:rPr lang="en-US" sz="3500" dirty="0" err="1">
                <a:solidFill>
                  <a:srgbClr val="24516B"/>
                </a:solidFill>
                <a:latin typeface="Roboto Condensed"/>
              </a:rPr>
              <a:t>Hơn</a:t>
            </a:r>
            <a:r>
              <a:rPr lang="en-US" sz="3500" dirty="0">
                <a:solidFill>
                  <a:srgbClr val="24516B"/>
                </a:solidFill>
                <a:latin typeface="Roboto Condensed"/>
              </a:rPr>
              <a:t> </a:t>
            </a:r>
            <a:r>
              <a:rPr lang="en-US" sz="3500" dirty="0" err="1">
                <a:solidFill>
                  <a:srgbClr val="24516B"/>
                </a:solidFill>
                <a:latin typeface="Roboto Condensed"/>
              </a:rPr>
              <a:t>năm</a:t>
            </a:r>
            <a:r>
              <a:rPr lang="en-US" sz="3500" dirty="0">
                <a:solidFill>
                  <a:srgbClr val="24516B"/>
                </a:solidFill>
                <a:latin typeface="Roboto Condensed"/>
              </a:rPr>
              <a:t> </a:t>
            </a:r>
            <a:r>
              <a:rPr lang="en-US" sz="3500" dirty="0" err="1">
                <a:solidFill>
                  <a:srgbClr val="24516B"/>
                </a:solidFill>
                <a:latin typeface="Roboto Condensed"/>
              </a:rPr>
              <a:t>sau</a:t>
            </a:r>
            <a:r>
              <a:rPr lang="en-US" sz="3500" dirty="0">
                <a:solidFill>
                  <a:srgbClr val="24516B"/>
                </a:solidFill>
                <a:latin typeface="Roboto Condensed"/>
              </a:rPr>
              <a:t>, </a:t>
            </a:r>
            <a:r>
              <a:rPr lang="en-US" sz="3500" dirty="0" err="1">
                <a:solidFill>
                  <a:srgbClr val="24516B"/>
                </a:solidFill>
                <a:latin typeface="Roboto Condensed"/>
              </a:rPr>
              <a:t>quan</a:t>
            </a:r>
            <a:r>
              <a:rPr lang="en-US" sz="3500" dirty="0">
                <a:solidFill>
                  <a:srgbClr val="24516B"/>
                </a:solidFill>
                <a:latin typeface="Roboto Condensed"/>
              </a:rPr>
              <a:t> </a:t>
            </a:r>
            <a:r>
              <a:rPr lang="en-US" sz="3500" dirty="0" err="1">
                <a:solidFill>
                  <a:srgbClr val="24516B"/>
                </a:solidFill>
                <a:latin typeface="Roboto Condensed"/>
              </a:rPr>
              <a:t>tỉnh</a:t>
            </a:r>
            <a:r>
              <a:rPr lang="en-US" sz="3500" dirty="0">
                <a:solidFill>
                  <a:srgbClr val="24516B"/>
                </a:solidFill>
                <a:latin typeface="Roboto Condensed"/>
              </a:rPr>
              <a:t> </a:t>
            </a:r>
            <a:r>
              <a:rPr lang="en-US" sz="3500" dirty="0" err="1">
                <a:solidFill>
                  <a:srgbClr val="24516B"/>
                </a:solidFill>
                <a:latin typeface="Roboto Condensed"/>
              </a:rPr>
              <a:t>lại</a:t>
            </a:r>
            <a:r>
              <a:rPr lang="en-US" sz="3500" dirty="0">
                <a:solidFill>
                  <a:srgbClr val="24516B"/>
                </a:solidFill>
                <a:latin typeface="Roboto Condensed"/>
              </a:rPr>
              <a:t> </a:t>
            </a:r>
            <a:r>
              <a:rPr lang="en-US" sz="3500" dirty="0" err="1">
                <a:solidFill>
                  <a:srgbClr val="24516B"/>
                </a:solidFill>
                <a:latin typeface="Roboto Condensed"/>
              </a:rPr>
              <a:t>trọng</a:t>
            </a:r>
            <a:r>
              <a:rPr lang="en-US" sz="3500" dirty="0">
                <a:solidFill>
                  <a:srgbClr val="24516B"/>
                </a:solidFill>
                <a:latin typeface="Roboto Condensed"/>
              </a:rPr>
              <a:t> </a:t>
            </a:r>
            <a:r>
              <a:rPr lang="en-US" sz="3500" dirty="0" err="1">
                <a:solidFill>
                  <a:srgbClr val="24516B"/>
                </a:solidFill>
                <a:latin typeface="Roboto Condensed"/>
              </a:rPr>
              <a:t>thưởng</a:t>
            </a:r>
            <a:endParaRPr lang="en-US" sz="3500" dirty="0">
              <a:solidFill>
                <a:srgbClr val="24516B"/>
              </a:solidFill>
              <a:latin typeface="Roboto Condensed"/>
            </a:endParaRPr>
          </a:p>
          <a:p>
            <a:pPr algn="just">
              <a:lnSpc>
                <a:spcPts val="4550"/>
              </a:lnSpc>
            </a:pPr>
            <a:r>
              <a:rPr lang="en-US" sz="3500" dirty="0">
                <a:solidFill>
                  <a:srgbClr val="24516B"/>
                </a:solidFill>
                <a:latin typeface="Roboto Condensed"/>
              </a:rPr>
              <a:t>- </a:t>
            </a:r>
            <a:r>
              <a:rPr lang="en-US" sz="3500" dirty="0" err="1">
                <a:solidFill>
                  <a:srgbClr val="24516B"/>
                </a:solidFill>
                <a:latin typeface="Roboto Condensed"/>
              </a:rPr>
              <a:t>Không</a:t>
            </a:r>
            <a:r>
              <a:rPr lang="en-US" sz="3500" dirty="0">
                <a:solidFill>
                  <a:srgbClr val="24516B"/>
                </a:solidFill>
                <a:latin typeface="Roboto Condensed"/>
              </a:rPr>
              <a:t> </a:t>
            </a:r>
            <a:r>
              <a:rPr lang="en-US" sz="3500" dirty="0" err="1">
                <a:solidFill>
                  <a:srgbClr val="24516B"/>
                </a:solidFill>
                <a:latin typeface="Roboto Condensed"/>
              </a:rPr>
              <a:t>quá</a:t>
            </a:r>
            <a:r>
              <a:rPr lang="en-US" sz="3500" dirty="0">
                <a:solidFill>
                  <a:srgbClr val="24516B"/>
                </a:solidFill>
                <a:latin typeface="Roboto Condensed"/>
              </a:rPr>
              <a:t> </a:t>
            </a:r>
            <a:r>
              <a:rPr lang="en-US" sz="3500" dirty="0" err="1">
                <a:solidFill>
                  <a:srgbClr val="24516B"/>
                </a:solidFill>
                <a:latin typeface="Roboto Condensed"/>
              </a:rPr>
              <a:t>vài</a:t>
            </a:r>
            <a:r>
              <a:rPr lang="en-US" sz="3500" dirty="0">
                <a:solidFill>
                  <a:srgbClr val="24516B"/>
                </a:solidFill>
                <a:latin typeface="Roboto Condensed"/>
              </a:rPr>
              <a:t> </a:t>
            </a:r>
            <a:r>
              <a:rPr lang="en-US" sz="3500" dirty="0" err="1">
                <a:solidFill>
                  <a:srgbClr val="24516B"/>
                </a:solidFill>
                <a:latin typeface="Roboto Condensed"/>
              </a:rPr>
              <a:t>năm</a:t>
            </a:r>
            <a:r>
              <a:rPr lang="en-US" sz="3500" dirty="0">
                <a:solidFill>
                  <a:srgbClr val="24516B"/>
                </a:solidFill>
                <a:latin typeface="Roboto Condensed"/>
              </a:rPr>
              <a:t>, </a:t>
            </a:r>
            <a:r>
              <a:rPr lang="en-US" sz="3500" dirty="0" err="1">
                <a:solidFill>
                  <a:srgbClr val="24516B"/>
                </a:solidFill>
                <a:latin typeface="Roboto Condensed"/>
              </a:rPr>
              <a:t>nhà</a:t>
            </a:r>
            <a:r>
              <a:rPr lang="en-US" sz="3500" dirty="0">
                <a:solidFill>
                  <a:srgbClr val="24516B"/>
                </a:solidFill>
                <a:latin typeface="Roboto Condensed"/>
              </a:rPr>
              <a:t> Thành </a:t>
            </a:r>
            <a:r>
              <a:rPr lang="en-US" sz="3500" dirty="0" err="1">
                <a:solidFill>
                  <a:srgbClr val="24516B"/>
                </a:solidFill>
                <a:latin typeface="Roboto Condensed"/>
              </a:rPr>
              <a:t>ruộng</a:t>
            </a:r>
            <a:r>
              <a:rPr lang="en-US" sz="3500" dirty="0">
                <a:solidFill>
                  <a:srgbClr val="24516B"/>
                </a:solidFill>
                <a:latin typeface="Roboto Condensed"/>
              </a:rPr>
              <a:t> </a:t>
            </a:r>
            <a:r>
              <a:rPr lang="en-US" sz="3500" dirty="0" err="1">
                <a:solidFill>
                  <a:srgbClr val="24516B"/>
                </a:solidFill>
                <a:latin typeface="Roboto Condensed"/>
              </a:rPr>
              <a:t>vườn</a:t>
            </a:r>
            <a:r>
              <a:rPr lang="en-US" sz="3500" dirty="0">
                <a:solidFill>
                  <a:srgbClr val="24516B"/>
                </a:solidFill>
                <a:latin typeface="Roboto Condensed"/>
              </a:rPr>
              <a:t> </a:t>
            </a:r>
            <a:r>
              <a:rPr lang="en-US" sz="3500" dirty="0" err="1">
                <a:solidFill>
                  <a:srgbClr val="24516B"/>
                </a:solidFill>
                <a:latin typeface="Roboto Condensed"/>
              </a:rPr>
              <a:t>trăm</a:t>
            </a:r>
            <a:r>
              <a:rPr lang="en-US" sz="3500" dirty="0">
                <a:solidFill>
                  <a:srgbClr val="24516B"/>
                </a:solidFill>
                <a:latin typeface="Roboto Condensed"/>
              </a:rPr>
              <a:t> </a:t>
            </a:r>
            <a:r>
              <a:rPr lang="en-US" sz="3500" dirty="0" err="1">
                <a:solidFill>
                  <a:srgbClr val="24516B"/>
                </a:solidFill>
                <a:latin typeface="Roboto Condensed"/>
              </a:rPr>
              <a:t>khoảnh</a:t>
            </a:r>
            <a:r>
              <a:rPr lang="en-US" sz="3500" dirty="0">
                <a:solidFill>
                  <a:srgbClr val="24516B"/>
                </a:solidFill>
                <a:latin typeface="Roboto Condensed"/>
              </a:rPr>
              <a:t>, </a:t>
            </a:r>
            <a:r>
              <a:rPr lang="en-US" sz="3500" dirty="0" err="1">
                <a:solidFill>
                  <a:srgbClr val="24516B"/>
                </a:solidFill>
                <a:latin typeface="Roboto Condensed"/>
              </a:rPr>
              <a:t>lầu</a:t>
            </a:r>
            <a:r>
              <a:rPr lang="en-US" sz="3500" dirty="0">
                <a:solidFill>
                  <a:srgbClr val="24516B"/>
                </a:solidFill>
                <a:latin typeface="Roboto Condensed"/>
              </a:rPr>
              <a:t> </a:t>
            </a:r>
            <a:r>
              <a:rPr lang="en-US" sz="3500" dirty="0" err="1">
                <a:solidFill>
                  <a:srgbClr val="24516B"/>
                </a:solidFill>
                <a:latin typeface="Roboto Condensed"/>
              </a:rPr>
              <a:t>gác</a:t>
            </a:r>
            <a:r>
              <a:rPr lang="en-US" sz="3500" dirty="0">
                <a:solidFill>
                  <a:srgbClr val="24516B"/>
                </a:solidFill>
                <a:latin typeface="Roboto Condensed"/>
              </a:rPr>
              <a:t> </a:t>
            </a:r>
            <a:r>
              <a:rPr lang="en-US" sz="3500" dirty="0" err="1">
                <a:solidFill>
                  <a:srgbClr val="24516B"/>
                </a:solidFill>
                <a:latin typeface="Roboto Condensed"/>
              </a:rPr>
              <a:t>nguy</a:t>
            </a:r>
            <a:r>
              <a:rPr lang="en-US" sz="3500" dirty="0">
                <a:solidFill>
                  <a:srgbClr val="24516B"/>
                </a:solidFill>
                <a:latin typeface="Roboto Condensed"/>
              </a:rPr>
              <a:t> </a:t>
            </a:r>
            <a:r>
              <a:rPr lang="en-US" sz="3500" dirty="0" err="1">
                <a:solidFill>
                  <a:srgbClr val="24516B"/>
                </a:solidFill>
                <a:latin typeface="Roboto Condensed"/>
              </a:rPr>
              <a:t>nga</a:t>
            </a:r>
            <a:r>
              <a:rPr lang="en-US" sz="3500" dirty="0">
                <a:solidFill>
                  <a:srgbClr val="24516B"/>
                </a:solidFill>
                <a:latin typeface="Roboto Condensed"/>
              </a:rPr>
              <a:t>, </a:t>
            </a:r>
            <a:r>
              <a:rPr lang="en-US" sz="3500" dirty="0" err="1">
                <a:solidFill>
                  <a:srgbClr val="24516B"/>
                </a:solidFill>
                <a:latin typeface="Roboto Condensed"/>
              </a:rPr>
              <a:t>giàu</a:t>
            </a:r>
            <a:r>
              <a:rPr lang="en-US" sz="3500" dirty="0">
                <a:solidFill>
                  <a:srgbClr val="24516B"/>
                </a:solidFill>
                <a:latin typeface="Roboto Condensed"/>
              </a:rPr>
              <a:t> sang </a:t>
            </a:r>
            <a:r>
              <a:rPr lang="en-US" sz="3500" dirty="0" err="1">
                <a:solidFill>
                  <a:srgbClr val="24516B"/>
                </a:solidFill>
                <a:latin typeface="Roboto Condensed"/>
              </a:rPr>
              <a:t>hơn</a:t>
            </a:r>
            <a:r>
              <a:rPr lang="en-US" sz="3500" dirty="0">
                <a:solidFill>
                  <a:srgbClr val="24516B"/>
                </a:solidFill>
                <a:latin typeface="Roboto Condensed"/>
              </a:rPr>
              <a:t> </a:t>
            </a:r>
            <a:r>
              <a:rPr lang="en-US" sz="3500" dirty="0" err="1">
                <a:solidFill>
                  <a:srgbClr val="24516B"/>
                </a:solidFill>
                <a:latin typeface="Roboto Condensed"/>
              </a:rPr>
              <a:t>cả</a:t>
            </a:r>
            <a:r>
              <a:rPr lang="en-US" sz="3500" dirty="0">
                <a:solidFill>
                  <a:srgbClr val="24516B"/>
                </a:solidFill>
                <a:latin typeface="Roboto Condensed"/>
              </a:rPr>
              <a:t> </a:t>
            </a:r>
            <a:r>
              <a:rPr lang="en-US" sz="3500" dirty="0" err="1">
                <a:solidFill>
                  <a:srgbClr val="24516B"/>
                </a:solidFill>
                <a:latin typeface="Roboto Condensed"/>
              </a:rPr>
              <a:t>các</a:t>
            </a:r>
            <a:r>
              <a:rPr lang="en-US" sz="3500" dirty="0">
                <a:solidFill>
                  <a:srgbClr val="24516B"/>
                </a:solidFill>
                <a:latin typeface="Roboto Condensed"/>
              </a:rPr>
              <a:t> </a:t>
            </a:r>
            <a:r>
              <a:rPr lang="en-US" sz="3500" dirty="0" err="1">
                <a:solidFill>
                  <a:srgbClr val="24516B"/>
                </a:solidFill>
                <a:latin typeface="Roboto Condensed"/>
              </a:rPr>
              <a:t>nhà</a:t>
            </a:r>
            <a:r>
              <a:rPr lang="en-US" sz="3500" dirty="0">
                <a:solidFill>
                  <a:srgbClr val="24516B"/>
                </a:solidFill>
                <a:latin typeface="Roboto Condensed"/>
              </a:rPr>
              <a:t> </a:t>
            </a:r>
            <a:r>
              <a:rPr lang="en-US" sz="3500" dirty="0" err="1">
                <a:solidFill>
                  <a:srgbClr val="24516B"/>
                </a:solidFill>
                <a:latin typeface="Roboto Condensed"/>
              </a:rPr>
              <a:t>thế</a:t>
            </a:r>
            <a:r>
              <a:rPr lang="en-US" sz="3500" dirty="0">
                <a:solidFill>
                  <a:srgbClr val="24516B"/>
                </a:solidFill>
                <a:latin typeface="Roboto Condensed"/>
              </a:rPr>
              <a:t> </a:t>
            </a:r>
            <a:r>
              <a:rPr lang="en-US" sz="3500" dirty="0" err="1">
                <a:solidFill>
                  <a:srgbClr val="24516B"/>
                </a:solidFill>
                <a:latin typeface="Roboto Condensed"/>
              </a:rPr>
              <a:t>gia</a:t>
            </a:r>
            <a:endParaRPr lang="en-US" sz="3500" dirty="0">
              <a:solidFill>
                <a:srgbClr val="24516B"/>
              </a:solidFill>
              <a:latin typeface="Roboto Condensed"/>
            </a:endParaRPr>
          </a:p>
          <a:p>
            <a:pPr algn="just">
              <a:lnSpc>
                <a:spcPts val="4550"/>
              </a:lnSpc>
            </a:pPr>
            <a:endParaRPr lang="en-US" sz="3500" dirty="0">
              <a:solidFill>
                <a:srgbClr val="24516B"/>
              </a:solidFill>
              <a:latin typeface="Roboto Condensed"/>
            </a:endParaRPr>
          </a:p>
        </p:txBody>
      </p:sp>
      <p:grpSp>
        <p:nvGrpSpPr>
          <p:cNvPr id="17" name="Group 17"/>
          <p:cNvGrpSpPr/>
          <p:nvPr/>
        </p:nvGrpSpPr>
        <p:grpSpPr>
          <a:xfrm>
            <a:off x="134744" y="8438463"/>
            <a:ext cx="8843336" cy="1747745"/>
            <a:chOff x="0" y="0"/>
            <a:chExt cx="2329109" cy="460311"/>
          </a:xfrm>
        </p:grpSpPr>
        <p:sp>
          <p:nvSpPr>
            <p:cNvPr id="18" name="Freeform 18"/>
            <p:cNvSpPr/>
            <p:nvPr/>
          </p:nvSpPr>
          <p:spPr>
            <a:xfrm>
              <a:off x="0" y="0"/>
              <a:ext cx="2329109" cy="460311"/>
            </a:xfrm>
            <a:custGeom>
              <a:avLst/>
              <a:gdLst/>
              <a:ahLst/>
              <a:cxnLst/>
              <a:rect l="l" t="t" r="r" b="b"/>
              <a:pathLst>
                <a:path w="2329109" h="460311">
                  <a:moveTo>
                    <a:pt x="44648" y="0"/>
                  </a:moveTo>
                  <a:lnTo>
                    <a:pt x="2284461" y="0"/>
                  </a:lnTo>
                  <a:cubicBezTo>
                    <a:pt x="2296302" y="0"/>
                    <a:pt x="2307659" y="4704"/>
                    <a:pt x="2316032" y="13077"/>
                  </a:cubicBezTo>
                  <a:cubicBezTo>
                    <a:pt x="2324405" y="21450"/>
                    <a:pt x="2329109" y="32807"/>
                    <a:pt x="2329109" y="44648"/>
                  </a:cubicBezTo>
                  <a:lnTo>
                    <a:pt x="2329109" y="415663"/>
                  </a:lnTo>
                  <a:cubicBezTo>
                    <a:pt x="2329109" y="427505"/>
                    <a:pt x="2324405" y="438861"/>
                    <a:pt x="2316032" y="447234"/>
                  </a:cubicBezTo>
                  <a:cubicBezTo>
                    <a:pt x="2307659" y="455607"/>
                    <a:pt x="2296302" y="460311"/>
                    <a:pt x="2284461" y="460311"/>
                  </a:cubicBezTo>
                  <a:lnTo>
                    <a:pt x="44648" y="460311"/>
                  </a:lnTo>
                  <a:cubicBezTo>
                    <a:pt x="19990" y="460311"/>
                    <a:pt x="0" y="440322"/>
                    <a:pt x="0" y="415663"/>
                  </a:cubicBezTo>
                  <a:lnTo>
                    <a:pt x="0" y="44648"/>
                  </a:lnTo>
                  <a:cubicBezTo>
                    <a:pt x="0" y="32807"/>
                    <a:pt x="4704" y="21450"/>
                    <a:pt x="13077" y="13077"/>
                  </a:cubicBezTo>
                  <a:cubicBezTo>
                    <a:pt x="21450" y="4704"/>
                    <a:pt x="32807" y="0"/>
                    <a:pt x="44648" y="0"/>
                  </a:cubicBezTo>
                  <a:close/>
                </a:path>
              </a:pathLst>
            </a:custGeom>
            <a:solidFill>
              <a:srgbClr val="B8A284"/>
            </a:solidFill>
          </p:spPr>
          <p:txBody>
            <a:bodyPr/>
            <a:lstStyle/>
            <a:p>
              <a:endParaRPr lang="en-US"/>
            </a:p>
          </p:txBody>
        </p:sp>
        <p:sp>
          <p:nvSpPr>
            <p:cNvPr id="19" name="TextBox 19"/>
            <p:cNvSpPr txBox="1"/>
            <p:nvPr/>
          </p:nvSpPr>
          <p:spPr>
            <a:xfrm>
              <a:off x="0" y="-47625"/>
              <a:ext cx="2329109" cy="507936"/>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272095" y="8415712"/>
            <a:ext cx="8653662" cy="1821204"/>
          </a:xfrm>
          <a:prstGeom prst="rect">
            <a:avLst/>
          </a:prstGeom>
        </p:spPr>
        <p:txBody>
          <a:bodyPr lIns="0" tIns="0" rIns="0" bIns="0" rtlCol="0" anchor="t">
            <a:spAutoFit/>
          </a:bodyPr>
          <a:lstStyle/>
          <a:p>
            <a:pPr algn="just">
              <a:lnSpc>
                <a:spcPts val="4799"/>
              </a:lnSpc>
            </a:pPr>
            <a:r>
              <a:rPr lang="en-US" sz="3999" dirty="0">
                <a:solidFill>
                  <a:srgbClr val="FFFFFF"/>
                </a:solidFill>
                <a:latin typeface="#9Slide05 Braxton Regular"/>
              </a:rPr>
              <a:t>Thành </a:t>
            </a:r>
            <a:r>
              <a:rPr lang="en-US" sz="3999" dirty="0" err="1">
                <a:solidFill>
                  <a:srgbClr val="FFFFFF"/>
                </a:solidFill>
                <a:latin typeface="#9Slide05 Braxton Regular"/>
              </a:rPr>
              <a:t>tử</a:t>
            </a:r>
            <a:r>
              <a:rPr lang="en-US" sz="3999" dirty="0">
                <a:solidFill>
                  <a:srgbClr val="FFFFFF"/>
                </a:solidFill>
                <a:latin typeface="#9Slide05 Braxton Regular"/>
              </a:rPr>
              <a:t> </a:t>
            </a:r>
            <a:r>
              <a:rPr lang="en-US" sz="3999" dirty="0" err="1">
                <a:solidFill>
                  <a:srgbClr val="FFFFFF"/>
                </a:solidFill>
                <a:latin typeface="#9Slide05 Braxton Regular"/>
              </a:rPr>
              <a:t>tế</a:t>
            </a:r>
            <a:r>
              <a:rPr lang="en-US" sz="3999" dirty="0">
                <a:solidFill>
                  <a:srgbClr val="FFFFFF"/>
                </a:solidFill>
                <a:latin typeface="#9Slide05 Braxton Regular"/>
              </a:rPr>
              <a:t>, </a:t>
            </a:r>
            <a:r>
              <a:rPr lang="en-US" sz="3999" dirty="0" err="1">
                <a:solidFill>
                  <a:srgbClr val="FFFFFF"/>
                </a:solidFill>
                <a:latin typeface="#9Slide05 Braxton Regular"/>
              </a:rPr>
              <a:t>lương</a:t>
            </a:r>
            <a:r>
              <a:rPr lang="en-US" sz="3999" dirty="0">
                <a:solidFill>
                  <a:srgbClr val="FFFFFF"/>
                </a:solidFill>
                <a:latin typeface="#9Slide05 Braxton Regular"/>
              </a:rPr>
              <a:t> </a:t>
            </a:r>
            <a:r>
              <a:rPr lang="en-US" sz="3999" dirty="0" err="1">
                <a:solidFill>
                  <a:srgbClr val="FFFFFF"/>
                </a:solidFill>
                <a:latin typeface="#9Slide05 Braxton Regular"/>
              </a:rPr>
              <a:t>thiện</a:t>
            </a:r>
            <a:r>
              <a:rPr lang="en-US" sz="3999" dirty="0">
                <a:solidFill>
                  <a:srgbClr val="FFFFFF"/>
                </a:solidFill>
                <a:latin typeface="#9Slide05 Braxton Regular"/>
              </a:rPr>
              <a:t>. Anh </a:t>
            </a:r>
            <a:r>
              <a:rPr lang="en-US" sz="3999" dirty="0" err="1">
                <a:solidFill>
                  <a:srgbClr val="FFFFFF"/>
                </a:solidFill>
                <a:latin typeface="#9Slide05 Braxton Regular"/>
              </a:rPr>
              <a:t>đại</a:t>
            </a:r>
            <a:r>
              <a:rPr lang="en-US" sz="3999" dirty="0">
                <a:solidFill>
                  <a:srgbClr val="FFFFFF"/>
                </a:solidFill>
                <a:latin typeface="#9Slide05 Braxton Regular"/>
              </a:rPr>
              <a:t> </a:t>
            </a:r>
            <a:r>
              <a:rPr lang="en-US" sz="3999" dirty="0" err="1">
                <a:solidFill>
                  <a:srgbClr val="FFFFFF"/>
                </a:solidFill>
                <a:latin typeface="#9Slide05 Braxton Regular"/>
              </a:rPr>
              <a:t>diện</a:t>
            </a:r>
            <a:r>
              <a:rPr lang="en-US" sz="3999" dirty="0">
                <a:solidFill>
                  <a:srgbClr val="FFFFFF"/>
                </a:solidFill>
                <a:latin typeface="#9Slide05 Braxton Regular"/>
              </a:rPr>
              <a:t> </a:t>
            </a:r>
            <a:r>
              <a:rPr lang="en-US" sz="3999" dirty="0" err="1">
                <a:solidFill>
                  <a:srgbClr val="FFFFFF"/>
                </a:solidFill>
                <a:latin typeface="#9Slide05 Braxton Regular"/>
              </a:rPr>
              <a:t>cho</a:t>
            </a:r>
            <a:r>
              <a:rPr lang="en-US" sz="3999" dirty="0">
                <a:solidFill>
                  <a:srgbClr val="FFFFFF"/>
                </a:solidFill>
                <a:latin typeface="#9Slide05 Braxton Regular"/>
              </a:rPr>
              <a:t> </a:t>
            </a:r>
            <a:r>
              <a:rPr lang="en-US" sz="3999" dirty="0" err="1">
                <a:solidFill>
                  <a:srgbClr val="FFFFFF"/>
                </a:solidFill>
                <a:latin typeface="#9Slide05 Braxton Regular"/>
              </a:rPr>
              <a:t>những</a:t>
            </a:r>
            <a:r>
              <a:rPr lang="en-US" sz="3999" dirty="0">
                <a:solidFill>
                  <a:srgbClr val="FFFFFF"/>
                </a:solidFill>
                <a:latin typeface="#9Slide05 Braxton Regular"/>
              </a:rPr>
              <a:t> con </a:t>
            </a:r>
            <a:r>
              <a:rPr lang="en-US" sz="3999" dirty="0" err="1">
                <a:solidFill>
                  <a:srgbClr val="FFFFFF"/>
                </a:solidFill>
                <a:latin typeface="#9Slide05 Braxton Regular"/>
              </a:rPr>
              <a:t>người</a:t>
            </a:r>
            <a:r>
              <a:rPr lang="en-US" sz="3999" dirty="0">
                <a:solidFill>
                  <a:srgbClr val="FFFFFF"/>
                </a:solidFill>
                <a:latin typeface="#9Slide05 Braxton Regular"/>
              </a:rPr>
              <a:t> </a:t>
            </a:r>
            <a:r>
              <a:rPr lang="en-US" sz="3999" dirty="0" err="1">
                <a:solidFill>
                  <a:srgbClr val="FFFFFF"/>
                </a:solidFill>
                <a:latin typeface="#9Slide05 Braxton Regular"/>
              </a:rPr>
              <a:t>lương</a:t>
            </a:r>
            <a:r>
              <a:rPr lang="en-US" sz="3999" dirty="0">
                <a:solidFill>
                  <a:srgbClr val="FFFFFF"/>
                </a:solidFill>
                <a:latin typeface="#9Slide05 Braxton Regular"/>
              </a:rPr>
              <a:t> </a:t>
            </a:r>
            <a:r>
              <a:rPr lang="en-US" sz="3999" dirty="0" err="1">
                <a:solidFill>
                  <a:srgbClr val="FFFFFF"/>
                </a:solidFill>
                <a:latin typeface="#9Slide05 Braxton Regular"/>
              </a:rPr>
              <a:t>thiện</a:t>
            </a:r>
            <a:r>
              <a:rPr lang="en-US" sz="3999" dirty="0">
                <a:solidFill>
                  <a:srgbClr val="FFFFFF"/>
                </a:solidFill>
                <a:latin typeface="#9Slide05 Braxton Regular"/>
              </a:rPr>
              <a:t> </a:t>
            </a:r>
            <a:r>
              <a:rPr lang="en-US" sz="3999" dirty="0" err="1">
                <a:solidFill>
                  <a:srgbClr val="FFFFFF"/>
                </a:solidFill>
                <a:latin typeface="#9Slide05 Braxton Regular"/>
              </a:rPr>
              <a:t>khác</a:t>
            </a:r>
            <a:r>
              <a:rPr lang="en-US" sz="3999" dirty="0">
                <a:solidFill>
                  <a:srgbClr val="FFFFFF"/>
                </a:solidFill>
                <a:latin typeface="#9Slide05 Braxton Regular"/>
              </a:rPr>
              <a:t> </a:t>
            </a:r>
            <a:r>
              <a:rPr lang="en-US" sz="3999" dirty="0" err="1">
                <a:solidFill>
                  <a:srgbClr val="FFFFFF"/>
                </a:solidFill>
                <a:latin typeface="#9Slide05 Braxton Regular"/>
              </a:rPr>
              <a:t>trong</a:t>
            </a:r>
            <a:r>
              <a:rPr lang="en-US" sz="3999" dirty="0">
                <a:solidFill>
                  <a:srgbClr val="FFFFFF"/>
                </a:solidFill>
                <a:latin typeface="#9Slide05 Braxton Regular"/>
              </a:rPr>
              <a:t> XH </a:t>
            </a:r>
            <a:r>
              <a:rPr lang="en-US" sz="3999" dirty="0" err="1">
                <a:solidFill>
                  <a:srgbClr val="FFFFFF"/>
                </a:solidFill>
                <a:latin typeface="#9Slide05 Braxton Regular"/>
              </a:rPr>
              <a:t>đương</a:t>
            </a:r>
            <a:r>
              <a:rPr lang="en-US" sz="3999" dirty="0">
                <a:solidFill>
                  <a:srgbClr val="FFFFFF"/>
                </a:solidFill>
                <a:latin typeface="#9Slide05 Braxton Regular"/>
              </a:rPr>
              <a:t> </a:t>
            </a:r>
            <a:r>
              <a:rPr lang="en-US" sz="3999" dirty="0" err="1">
                <a:solidFill>
                  <a:srgbClr val="FFFFFF"/>
                </a:solidFill>
                <a:latin typeface="#9Slide05 Braxton Regular"/>
              </a:rPr>
              <a:t>thời</a:t>
            </a:r>
            <a:r>
              <a:rPr lang="en-US" sz="3999" dirty="0">
                <a:solidFill>
                  <a:srgbClr val="FFFFFF"/>
                </a:solidFill>
                <a:latin typeface="#9Slide05 Braxton Regular"/>
              </a:rPr>
              <a:t> </a:t>
            </a:r>
            <a:r>
              <a:rPr lang="en-US" sz="3999" dirty="0" err="1">
                <a:solidFill>
                  <a:srgbClr val="FFFFFF"/>
                </a:solidFill>
                <a:latin typeface="#9Slide05 Braxton Regular"/>
              </a:rPr>
              <a:t>nhưng</a:t>
            </a:r>
            <a:r>
              <a:rPr lang="en-US" sz="3999" dirty="0">
                <a:solidFill>
                  <a:srgbClr val="FFFFFF"/>
                </a:solidFill>
                <a:latin typeface="#9Slide05 Braxton Regular"/>
              </a:rPr>
              <a:t> </a:t>
            </a:r>
            <a:r>
              <a:rPr lang="en-US" sz="3999" dirty="0" err="1">
                <a:solidFill>
                  <a:srgbClr val="FFFFFF"/>
                </a:solidFill>
                <a:latin typeface="#9Slide05 Braxton Regular"/>
              </a:rPr>
              <a:t>cuộc</a:t>
            </a:r>
            <a:r>
              <a:rPr lang="en-US" sz="3999" dirty="0">
                <a:solidFill>
                  <a:srgbClr val="FFFFFF"/>
                </a:solidFill>
                <a:latin typeface="#9Slide05 Braxton Regular"/>
              </a:rPr>
              <a:t> </a:t>
            </a:r>
            <a:r>
              <a:rPr lang="en-US" sz="3999" dirty="0" err="1">
                <a:solidFill>
                  <a:srgbClr val="FFFFFF"/>
                </a:solidFill>
                <a:latin typeface="#9Slide05 Braxton Regular"/>
              </a:rPr>
              <a:t>sống</a:t>
            </a:r>
            <a:r>
              <a:rPr lang="en-US" sz="3999" dirty="0">
                <a:solidFill>
                  <a:srgbClr val="FFFFFF"/>
                </a:solidFill>
                <a:latin typeface="#9Slide05 Braxton Regular"/>
              </a:rPr>
              <a:t> </a:t>
            </a:r>
            <a:r>
              <a:rPr lang="en-US" sz="3999" dirty="0" err="1">
                <a:solidFill>
                  <a:srgbClr val="FFFFFF"/>
                </a:solidFill>
                <a:latin typeface="#9Slide05 Braxton Regular"/>
              </a:rPr>
              <a:t>khốn</a:t>
            </a:r>
            <a:r>
              <a:rPr lang="en-US" sz="3999" dirty="0">
                <a:solidFill>
                  <a:srgbClr val="FFFFFF"/>
                </a:solidFill>
                <a:latin typeface="#9Slide05 Braxton Regular"/>
              </a:rPr>
              <a:t> </a:t>
            </a:r>
            <a:r>
              <a:rPr lang="en-US" sz="3999" dirty="0" err="1">
                <a:solidFill>
                  <a:srgbClr val="FFFFFF"/>
                </a:solidFill>
                <a:latin typeface="#9Slide05 Braxton Regular"/>
              </a:rPr>
              <a:t>đốn</a:t>
            </a:r>
            <a:r>
              <a:rPr lang="en-US" sz="3999" dirty="0">
                <a:solidFill>
                  <a:srgbClr val="FFFFFF"/>
                </a:solidFill>
                <a:latin typeface="#9Slide05 Braxton Regular"/>
              </a:rPr>
              <a:t>. </a:t>
            </a:r>
          </a:p>
        </p:txBody>
      </p:sp>
      <p:grpSp>
        <p:nvGrpSpPr>
          <p:cNvPr id="21" name="Group 21"/>
          <p:cNvGrpSpPr/>
          <p:nvPr/>
        </p:nvGrpSpPr>
        <p:grpSpPr>
          <a:xfrm>
            <a:off x="9234222" y="8463420"/>
            <a:ext cx="8843336" cy="1678781"/>
            <a:chOff x="0" y="0"/>
            <a:chExt cx="2329109" cy="442148"/>
          </a:xfrm>
        </p:grpSpPr>
        <p:sp>
          <p:nvSpPr>
            <p:cNvPr id="22" name="Freeform 22"/>
            <p:cNvSpPr/>
            <p:nvPr/>
          </p:nvSpPr>
          <p:spPr>
            <a:xfrm>
              <a:off x="0" y="0"/>
              <a:ext cx="2329109" cy="442148"/>
            </a:xfrm>
            <a:custGeom>
              <a:avLst/>
              <a:gdLst/>
              <a:ahLst/>
              <a:cxnLst/>
              <a:rect l="l" t="t" r="r" b="b"/>
              <a:pathLst>
                <a:path w="2329109" h="442148">
                  <a:moveTo>
                    <a:pt x="44648" y="0"/>
                  </a:moveTo>
                  <a:lnTo>
                    <a:pt x="2284461" y="0"/>
                  </a:lnTo>
                  <a:cubicBezTo>
                    <a:pt x="2296302" y="0"/>
                    <a:pt x="2307659" y="4704"/>
                    <a:pt x="2316032" y="13077"/>
                  </a:cubicBezTo>
                  <a:cubicBezTo>
                    <a:pt x="2324405" y="21450"/>
                    <a:pt x="2329109" y="32807"/>
                    <a:pt x="2329109" y="44648"/>
                  </a:cubicBezTo>
                  <a:lnTo>
                    <a:pt x="2329109" y="397500"/>
                  </a:lnTo>
                  <a:cubicBezTo>
                    <a:pt x="2329109" y="409341"/>
                    <a:pt x="2324405" y="420698"/>
                    <a:pt x="2316032" y="429071"/>
                  </a:cubicBezTo>
                  <a:cubicBezTo>
                    <a:pt x="2307659" y="437444"/>
                    <a:pt x="2296302" y="442148"/>
                    <a:pt x="2284461" y="442148"/>
                  </a:cubicBezTo>
                  <a:lnTo>
                    <a:pt x="44648" y="442148"/>
                  </a:lnTo>
                  <a:cubicBezTo>
                    <a:pt x="19990" y="442148"/>
                    <a:pt x="0" y="422158"/>
                    <a:pt x="0" y="397500"/>
                  </a:cubicBezTo>
                  <a:lnTo>
                    <a:pt x="0" y="44648"/>
                  </a:lnTo>
                  <a:cubicBezTo>
                    <a:pt x="0" y="32807"/>
                    <a:pt x="4704" y="21450"/>
                    <a:pt x="13077" y="13077"/>
                  </a:cubicBezTo>
                  <a:cubicBezTo>
                    <a:pt x="21450" y="4704"/>
                    <a:pt x="32807" y="0"/>
                    <a:pt x="44648" y="0"/>
                  </a:cubicBezTo>
                  <a:close/>
                </a:path>
              </a:pathLst>
            </a:custGeom>
            <a:solidFill>
              <a:srgbClr val="B8A284"/>
            </a:solidFill>
          </p:spPr>
          <p:txBody>
            <a:bodyPr/>
            <a:lstStyle/>
            <a:p>
              <a:endParaRPr lang="en-US"/>
            </a:p>
          </p:txBody>
        </p:sp>
        <p:sp>
          <p:nvSpPr>
            <p:cNvPr id="23" name="TextBox 23"/>
            <p:cNvSpPr txBox="1"/>
            <p:nvPr/>
          </p:nvSpPr>
          <p:spPr>
            <a:xfrm>
              <a:off x="0" y="-47625"/>
              <a:ext cx="2329109" cy="489773"/>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9397974" y="8661017"/>
            <a:ext cx="8653662" cy="1285875"/>
          </a:xfrm>
          <a:prstGeom prst="rect">
            <a:avLst/>
          </a:prstGeom>
        </p:spPr>
        <p:txBody>
          <a:bodyPr lIns="0" tIns="0" rIns="0" bIns="0" rtlCol="0" anchor="t">
            <a:spAutoFit/>
          </a:bodyPr>
          <a:lstStyle/>
          <a:p>
            <a:pPr algn="just">
              <a:lnSpc>
                <a:spcPts val="4799"/>
              </a:lnSpc>
            </a:pPr>
            <a:r>
              <a:rPr lang="en-US" sz="3999">
                <a:solidFill>
                  <a:srgbClr val="FFFFFF"/>
                </a:solidFill>
                <a:latin typeface="#9Slide05 Braxton Regular"/>
              </a:rPr>
              <a:t>Một cái kết tưởng chừng như có hậu với nhân vật Thành nhưng lại đầy mỉa mai châm biếm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12" grpId="0"/>
      <p:bldP spid="16" grpId="0"/>
      <p:bldP spid="20"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447800" y="121254"/>
            <a:ext cx="16466023" cy="5953809"/>
          </a:xfrm>
          <a:prstGeom prst="rect">
            <a:avLst/>
          </a:prstGeom>
        </p:spPr>
        <p:txBody>
          <a:bodyPr wrap="square" lIns="0" tIns="0" rIns="0" bIns="0" rtlCol="0" anchor="t">
            <a:spAutoFit/>
          </a:bodyPr>
          <a:lstStyle/>
          <a:p>
            <a:pPr algn="just">
              <a:lnSpc>
                <a:spcPts val="6719"/>
              </a:lnSpc>
            </a:pPr>
            <a:r>
              <a:rPr lang="en-US" sz="4799" dirty="0">
                <a:solidFill>
                  <a:srgbClr val="000000"/>
                </a:solidFill>
                <a:latin typeface="#9Slide05 Braxton Regular"/>
              </a:rPr>
              <a:t>Hai </a:t>
            </a:r>
            <a:r>
              <a:rPr lang="en-US" sz="4799" dirty="0" err="1">
                <a:solidFill>
                  <a:srgbClr val="000000"/>
                </a:solidFill>
                <a:latin typeface="#9Slide05 Braxton Regular"/>
              </a:rPr>
              <a:t>tình</a:t>
            </a:r>
            <a:r>
              <a:rPr lang="en-US" sz="4799" dirty="0">
                <a:solidFill>
                  <a:srgbClr val="000000"/>
                </a:solidFill>
                <a:latin typeface="#9Slide05 Braxton Regular"/>
              </a:rPr>
              <a:t> </a:t>
            </a:r>
            <a:r>
              <a:rPr lang="en-US" sz="4799" dirty="0" err="1">
                <a:solidFill>
                  <a:srgbClr val="000000"/>
                </a:solidFill>
                <a:latin typeface="#9Slide05 Braxton Regular"/>
              </a:rPr>
              <a:t>huống</a:t>
            </a:r>
            <a:r>
              <a:rPr lang="en-US" sz="4799" dirty="0">
                <a:solidFill>
                  <a:srgbClr val="000000"/>
                </a:solidFill>
                <a:latin typeface="#9Slide05 Braxton Regular"/>
              </a:rPr>
              <a:t> </a:t>
            </a:r>
            <a:r>
              <a:rPr lang="en-US" sz="4799" dirty="0" err="1">
                <a:solidFill>
                  <a:srgbClr val="000000"/>
                </a:solidFill>
                <a:latin typeface="#9Slide05 Braxton Regular"/>
              </a:rPr>
              <a:t>đối</a:t>
            </a:r>
            <a:r>
              <a:rPr lang="en-US" sz="4799" dirty="0">
                <a:solidFill>
                  <a:srgbClr val="000000"/>
                </a:solidFill>
                <a:latin typeface="#9Slide05 Braxton Regular"/>
              </a:rPr>
              <a:t> </a:t>
            </a:r>
            <a:r>
              <a:rPr lang="en-US" sz="4799" dirty="0" err="1">
                <a:solidFill>
                  <a:srgbClr val="000000"/>
                </a:solidFill>
                <a:latin typeface="#9Slide05 Braxton Regular"/>
              </a:rPr>
              <a:t>lập</a:t>
            </a:r>
            <a:r>
              <a:rPr lang="en-US" sz="4799" dirty="0">
                <a:solidFill>
                  <a:srgbClr val="000000"/>
                </a:solidFill>
                <a:latin typeface="#9Slide05 Braxton Regular"/>
              </a:rPr>
              <a:t> </a:t>
            </a:r>
            <a:r>
              <a:rPr lang="en-US" sz="4799" dirty="0" err="1">
                <a:solidFill>
                  <a:srgbClr val="000000"/>
                </a:solidFill>
                <a:latin typeface="#9Slide05 Braxton Regular"/>
              </a:rPr>
              <a:t>hết</a:t>
            </a:r>
            <a:r>
              <a:rPr lang="en-US" sz="4799" dirty="0">
                <a:solidFill>
                  <a:srgbClr val="000000"/>
                </a:solidFill>
                <a:latin typeface="#9Slide05 Braxton Regular"/>
              </a:rPr>
              <a:t> </a:t>
            </a:r>
            <a:r>
              <a:rPr lang="en-US" sz="4799" dirty="0" err="1">
                <a:solidFill>
                  <a:srgbClr val="000000"/>
                </a:solidFill>
                <a:latin typeface="#9Slide05 Braxton Regular"/>
              </a:rPr>
              <a:t>sức</a:t>
            </a:r>
            <a:r>
              <a:rPr lang="en-US" sz="4799" dirty="0">
                <a:solidFill>
                  <a:srgbClr val="000000"/>
                </a:solidFill>
                <a:latin typeface="#9Slide05 Braxton Regular"/>
              </a:rPr>
              <a:t> phi </a:t>
            </a:r>
            <a:r>
              <a:rPr lang="en-US" sz="4799" dirty="0" err="1">
                <a:solidFill>
                  <a:srgbClr val="000000"/>
                </a:solidFill>
                <a:latin typeface="#9Slide05 Braxton Regular"/>
              </a:rPr>
              <a:t>lí</a:t>
            </a:r>
            <a:r>
              <a:rPr lang="en-US" sz="4799" dirty="0">
                <a:solidFill>
                  <a:srgbClr val="000000"/>
                </a:solidFill>
                <a:latin typeface="#9Slide05 Braxton Regular"/>
              </a:rPr>
              <a:t> </a:t>
            </a:r>
            <a:r>
              <a:rPr lang="en-US" sz="4799" dirty="0" err="1">
                <a:solidFill>
                  <a:srgbClr val="000000"/>
                </a:solidFill>
                <a:latin typeface="#9Slide05 Braxton Regular"/>
              </a:rPr>
              <a:t>mà</a:t>
            </a:r>
            <a:r>
              <a:rPr lang="en-US" sz="4799" dirty="0">
                <a:solidFill>
                  <a:srgbClr val="000000"/>
                </a:solidFill>
                <a:latin typeface="#9Slide05 Braxton Regular"/>
              </a:rPr>
              <a:t> </a:t>
            </a:r>
            <a:r>
              <a:rPr lang="en-US" sz="4799" dirty="0" err="1">
                <a:solidFill>
                  <a:srgbClr val="000000"/>
                </a:solidFill>
                <a:latin typeface="#9Slide05 Braxton Regular"/>
              </a:rPr>
              <a:t>nguyên</a:t>
            </a:r>
            <a:r>
              <a:rPr lang="en-US" sz="4799" dirty="0">
                <a:solidFill>
                  <a:srgbClr val="000000"/>
                </a:solidFill>
                <a:latin typeface="#9Slide05 Braxton Regular"/>
              </a:rPr>
              <a:t> </a:t>
            </a:r>
            <a:r>
              <a:rPr lang="en-US" sz="4799" dirty="0" err="1">
                <a:solidFill>
                  <a:srgbClr val="000000"/>
                </a:solidFill>
                <a:latin typeface="#9Slide05 Braxton Regular"/>
              </a:rPr>
              <a:t>nhân</a:t>
            </a:r>
            <a:r>
              <a:rPr lang="en-US" sz="4799" dirty="0">
                <a:solidFill>
                  <a:srgbClr val="000000"/>
                </a:solidFill>
                <a:latin typeface="#9Slide05 Braxton Regular"/>
              </a:rPr>
              <a:t> </a:t>
            </a:r>
            <a:r>
              <a:rPr lang="en-US" sz="4799" dirty="0" err="1">
                <a:solidFill>
                  <a:srgbClr val="000000"/>
                </a:solidFill>
                <a:latin typeface="#9Slide05 Braxton Regular"/>
              </a:rPr>
              <a:t>chỉ</a:t>
            </a:r>
            <a:r>
              <a:rPr lang="en-US" sz="4799" dirty="0">
                <a:solidFill>
                  <a:srgbClr val="000000"/>
                </a:solidFill>
                <a:latin typeface="#9Slide05 Braxton Regular"/>
              </a:rPr>
              <a:t> ở </a:t>
            </a:r>
            <a:r>
              <a:rPr lang="en-US" sz="4799" dirty="0" err="1">
                <a:solidFill>
                  <a:srgbClr val="000000"/>
                </a:solidFill>
                <a:latin typeface="#9Slide05 Braxton Regular"/>
              </a:rPr>
              <a:t>một</a:t>
            </a:r>
            <a:r>
              <a:rPr lang="en-US" sz="4799" dirty="0">
                <a:solidFill>
                  <a:srgbClr val="000000"/>
                </a:solidFill>
                <a:latin typeface="#9Slide05 Braxton Regular"/>
              </a:rPr>
              <a:t> con </a:t>
            </a:r>
            <a:r>
              <a:rPr lang="en-US" sz="4799" dirty="0" err="1">
                <a:solidFill>
                  <a:srgbClr val="000000"/>
                </a:solidFill>
                <a:latin typeface="#9Slide05 Braxton Regular"/>
              </a:rPr>
              <a:t>dế</a:t>
            </a:r>
            <a:r>
              <a:rPr lang="en-US" sz="4799" dirty="0">
                <a:solidFill>
                  <a:srgbClr val="000000"/>
                </a:solidFill>
                <a:latin typeface="#9Slide05 Braxton Regular"/>
              </a:rPr>
              <a:t> </a:t>
            </a:r>
            <a:r>
              <a:rPr lang="en-US" sz="4799" dirty="0" err="1">
                <a:solidFill>
                  <a:srgbClr val="000000"/>
                </a:solidFill>
                <a:latin typeface="#9Slide05 Braxton Regular"/>
              </a:rPr>
              <a:t>nhỏ</a:t>
            </a:r>
            <a:r>
              <a:rPr lang="en-US" sz="4799" dirty="0">
                <a:solidFill>
                  <a:srgbClr val="000000"/>
                </a:solidFill>
                <a:latin typeface="#9Slide05 Braxton Regular"/>
              </a:rPr>
              <a:t>. </a:t>
            </a:r>
            <a:r>
              <a:rPr lang="en-US" sz="4799" dirty="0" err="1">
                <a:solidFill>
                  <a:srgbClr val="000000"/>
                </a:solidFill>
                <a:latin typeface="#9Slide05 Braxton Regular"/>
              </a:rPr>
              <a:t>Kết</a:t>
            </a:r>
            <a:r>
              <a:rPr lang="en-US" sz="4799" dirty="0">
                <a:solidFill>
                  <a:srgbClr val="000000"/>
                </a:solidFill>
                <a:latin typeface="#9Slide05 Braxton Regular"/>
              </a:rPr>
              <a:t> </a:t>
            </a:r>
            <a:r>
              <a:rPr lang="en-US" sz="4799" dirty="0" err="1">
                <a:solidFill>
                  <a:srgbClr val="000000"/>
                </a:solidFill>
                <a:latin typeface="#9Slide05 Braxton Regular"/>
              </a:rPr>
              <a:t>thúc</a:t>
            </a:r>
            <a:r>
              <a:rPr lang="en-US" sz="4799" dirty="0">
                <a:solidFill>
                  <a:srgbClr val="000000"/>
                </a:solidFill>
                <a:latin typeface="#9Slide05 Braxton Regular"/>
              </a:rPr>
              <a:t> </a:t>
            </a:r>
            <a:r>
              <a:rPr lang="en-US" sz="4799" dirty="0" err="1">
                <a:solidFill>
                  <a:srgbClr val="000000"/>
                </a:solidFill>
                <a:latin typeface="#9Slide05 Braxton Regular"/>
              </a:rPr>
              <a:t>tưởng</a:t>
            </a:r>
            <a:r>
              <a:rPr lang="en-US" sz="4799" dirty="0">
                <a:solidFill>
                  <a:srgbClr val="000000"/>
                </a:solidFill>
                <a:latin typeface="#9Slide05 Braxton Regular"/>
              </a:rPr>
              <a:t> </a:t>
            </a:r>
            <a:r>
              <a:rPr lang="en-US" sz="4799" dirty="0" err="1">
                <a:solidFill>
                  <a:srgbClr val="000000"/>
                </a:solidFill>
                <a:latin typeface="#9Slide05 Braxton Regular"/>
              </a:rPr>
              <a:t>chừng</a:t>
            </a:r>
            <a:r>
              <a:rPr lang="en-US" sz="4799" dirty="0">
                <a:solidFill>
                  <a:srgbClr val="000000"/>
                </a:solidFill>
                <a:latin typeface="#9Slide05 Braxton Regular"/>
              </a:rPr>
              <a:t> </a:t>
            </a:r>
            <a:r>
              <a:rPr lang="en-US" sz="4799" dirty="0" err="1">
                <a:solidFill>
                  <a:srgbClr val="000000"/>
                </a:solidFill>
                <a:latin typeface="#9Slide05 Braxton Regular"/>
              </a:rPr>
              <a:t>như</a:t>
            </a:r>
            <a:r>
              <a:rPr lang="en-US" sz="4799" dirty="0">
                <a:solidFill>
                  <a:srgbClr val="000000"/>
                </a:solidFill>
                <a:latin typeface="#9Slide05 Braxton Regular"/>
              </a:rPr>
              <a:t> </a:t>
            </a:r>
            <a:r>
              <a:rPr lang="en-US" sz="4799" dirty="0" err="1">
                <a:solidFill>
                  <a:srgbClr val="000000"/>
                </a:solidFill>
                <a:latin typeface="#9Slide05 Braxton Regular"/>
              </a:rPr>
              <a:t>có</a:t>
            </a:r>
            <a:r>
              <a:rPr lang="en-US" sz="4799" dirty="0">
                <a:solidFill>
                  <a:srgbClr val="000000"/>
                </a:solidFill>
                <a:latin typeface="#9Slide05 Braxton Regular"/>
              </a:rPr>
              <a:t> </a:t>
            </a:r>
            <a:r>
              <a:rPr lang="en-US" sz="4799" dirty="0" err="1">
                <a:solidFill>
                  <a:srgbClr val="000000"/>
                </a:solidFill>
                <a:latin typeface="#9Slide05 Braxton Regular"/>
              </a:rPr>
              <a:t>hậu</a:t>
            </a:r>
            <a:r>
              <a:rPr lang="en-US" sz="4799" dirty="0">
                <a:solidFill>
                  <a:srgbClr val="000000"/>
                </a:solidFill>
                <a:latin typeface="#9Slide05 Braxton Regular"/>
              </a:rPr>
              <a:t> </a:t>
            </a:r>
            <a:r>
              <a:rPr lang="en-US" sz="4799" dirty="0" err="1">
                <a:solidFill>
                  <a:srgbClr val="000000"/>
                </a:solidFill>
                <a:latin typeface="#9Slide05 Braxton Regular"/>
              </a:rPr>
              <a:t>với</a:t>
            </a:r>
            <a:r>
              <a:rPr lang="en-US" sz="4799" dirty="0">
                <a:solidFill>
                  <a:srgbClr val="000000"/>
                </a:solidFill>
                <a:latin typeface="#9Slide05 Braxton Regular"/>
              </a:rPr>
              <a:t> </a:t>
            </a:r>
            <a:r>
              <a:rPr lang="en-US" sz="4799" dirty="0" err="1">
                <a:solidFill>
                  <a:srgbClr val="000000"/>
                </a:solidFill>
                <a:latin typeface="#9Slide05 Braxton Regular"/>
              </a:rPr>
              <a:t>nhân</a:t>
            </a:r>
            <a:r>
              <a:rPr lang="en-US" sz="4799" dirty="0">
                <a:solidFill>
                  <a:srgbClr val="000000"/>
                </a:solidFill>
                <a:latin typeface="#9Slide05 Braxton Regular"/>
              </a:rPr>
              <a:t> </a:t>
            </a:r>
            <a:r>
              <a:rPr lang="en-US" sz="4799" dirty="0" err="1">
                <a:solidFill>
                  <a:srgbClr val="000000"/>
                </a:solidFill>
                <a:latin typeface="#9Slide05 Braxton Regular"/>
              </a:rPr>
              <a:t>vật</a:t>
            </a:r>
            <a:r>
              <a:rPr lang="en-US" sz="4799" dirty="0">
                <a:solidFill>
                  <a:srgbClr val="000000"/>
                </a:solidFill>
                <a:latin typeface="#9Slide05 Braxton Regular"/>
              </a:rPr>
              <a:t> Thành </a:t>
            </a:r>
            <a:r>
              <a:rPr lang="en-US" sz="4799" dirty="0" err="1">
                <a:solidFill>
                  <a:srgbClr val="000000"/>
                </a:solidFill>
                <a:latin typeface="#9Slide05 Braxton Regular"/>
              </a:rPr>
              <a:t>tử</a:t>
            </a:r>
            <a:r>
              <a:rPr lang="en-US" sz="4799" dirty="0">
                <a:solidFill>
                  <a:srgbClr val="000000"/>
                </a:solidFill>
                <a:latin typeface="#9Slide05 Braxton Regular"/>
              </a:rPr>
              <a:t> </a:t>
            </a:r>
            <a:r>
              <a:rPr lang="en-US" sz="4799" dirty="0" err="1">
                <a:solidFill>
                  <a:srgbClr val="000000"/>
                </a:solidFill>
                <a:latin typeface="#9Slide05 Braxton Regular"/>
              </a:rPr>
              <a:t>tế</a:t>
            </a:r>
            <a:r>
              <a:rPr lang="en-US" sz="4799" dirty="0">
                <a:solidFill>
                  <a:srgbClr val="000000"/>
                </a:solidFill>
                <a:latin typeface="#9Slide05 Braxton Regular"/>
              </a:rPr>
              <a:t>, </a:t>
            </a:r>
            <a:r>
              <a:rPr lang="en-US" sz="4799" dirty="0" err="1">
                <a:solidFill>
                  <a:srgbClr val="000000"/>
                </a:solidFill>
                <a:latin typeface="#9Slide05 Braxton Regular"/>
              </a:rPr>
              <a:t>lương</a:t>
            </a:r>
            <a:r>
              <a:rPr lang="en-US" sz="4799" dirty="0">
                <a:solidFill>
                  <a:srgbClr val="000000"/>
                </a:solidFill>
                <a:latin typeface="#9Slide05 Braxton Regular"/>
              </a:rPr>
              <a:t> </a:t>
            </a:r>
            <a:r>
              <a:rPr lang="en-US" sz="4799" dirty="0" err="1">
                <a:solidFill>
                  <a:srgbClr val="000000"/>
                </a:solidFill>
                <a:latin typeface="#9Slide05 Braxton Regular"/>
              </a:rPr>
              <a:t>thiện</a:t>
            </a:r>
            <a:r>
              <a:rPr lang="en-US" sz="4799" dirty="0">
                <a:solidFill>
                  <a:srgbClr val="000000"/>
                </a:solidFill>
                <a:latin typeface="#9Slide05 Braxton Regular"/>
              </a:rPr>
              <a:t> </a:t>
            </a:r>
            <a:r>
              <a:rPr lang="en-US" sz="4799" dirty="0" err="1">
                <a:solidFill>
                  <a:srgbClr val="000000"/>
                </a:solidFill>
                <a:latin typeface="#9Slide05 Braxton Regular"/>
              </a:rPr>
              <a:t>nhưng</a:t>
            </a:r>
            <a:r>
              <a:rPr lang="en-US" sz="4799" dirty="0">
                <a:solidFill>
                  <a:srgbClr val="000000"/>
                </a:solidFill>
                <a:latin typeface="#9Slide05 Braxton Regular"/>
              </a:rPr>
              <a:t> </a:t>
            </a:r>
            <a:r>
              <a:rPr lang="en-US" sz="4799" dirty="0" err="1">
                <a:solidFill>
                  <a:srgbClr val="000000"/>
                </a:solidFill>
                <a:latin typeface="#9Slide05 Braxton Regular"/>
              </a:rPr>
              <a:t>lại</a:t>
            </a:r>
            <a:r>
              <a:rPr lang="en-US" sz="4799" dirty="0">
                <a:solidFill>
                  <a:srgbClr val="000000"/>
                </a:solidFill>
                <a:latin typeface="#9Slide05 Braxton Regular"/>
              </a:rPr>
              <a:t> </a:t>
            </a:r>
            <a:r>
              <a:rPr lang="en-US" sz="4799" dirty="0" err="1">
                <a:solidFill>
                  <a:srgbClr val="000000"/>
                </a:solidFill>
                <a:latin typeface="#9Slide05 Braxton Regular"/>
              </a:rPr>
              <a:t>đầy</a:t>
            </a:r>
            <a:r>
              <a:rPr lang="en-US" sz="4799" dirty="0">
                <a:solidFill>
                  <a:srgbClr val="000000"/>
                </a:solidFill>
                <a:latin typeface="#9Slide05 Braxton Regular"/>
              </a:rPr>
              <a:t> </a:t>
            </a:r>
            <a:r>
              <a:rPr lang="en-US" sz="4799" dirty="0" err="1">
                <a:solidFill>
                  <a:srgbClr val="000000"/>
                </a:solidFill>
                <a:latin typeface="#9Slide05 Braxton Regular"/>
              </a:rPr>
              <a:t>màu</a:t>
            </a:r>
            <a:r>
              <a:rPr lang="en-US" sz="4799" dirty="0">
                <a:solidFill>
                  <a:srgbClr val="000000"/>
                </a:solidFill>
                <a:latin typeface="#9Slide05 Braxton Regular"/>
              </a:rPr>
              <a:t> </a:t>
            </a:r>
            <a:r>
              <a:rPr lang="en-US" sz="4799" dirty="0" err="1">
                <a:solidFill>
                  <a:srgbClr val="000000"/>
                </a:solidFill>
                <a:latin typeface="#9Slide05 Braxton Regular"/>
              </a:rPr>
              <a:t>sắc</a:t>
            </a:r>
            <a:r>
              <a:rPr lang="en-US" sz="4799" dirty="0">
                <a:solidFill>
                  <a:srgbClr val="000000"/>
                </a:solidFill>
                <a:latin typeface="#9Slide05 Braxton Regular"/>
              </a:rPr>
              <a:t> </a:t>
            </a:r>
            <a:r>
              <a:rPr lang="en-US" sz="4799" dirty="0" err="1">
                <a:solidFill>
                  <a:srgbClr val="000000"/>
                </a:solidFill>
                <a:latin typeface="#9Slide05 Braxton Regular"/>
              </a:rPr>
              <a:t>mỉa</a:t>
            </a:r>
            <a:r>
              <a:rPr lang="en-US" sz="4799" dirty="0">
                <a:solidFill>
                  <a:srgbClr val="000000"/>
                </a:solidFill>
                <a:latin typeface="#9Slide05 Braxton Regular"/>
              </a:rPr>
              <a:t> </a:t>
            </a:r>
            <a:r>
              <a:rPr lang="en-US" sz="4799" dirty="0" err="1">
                <a:solidFill>
                  <a:srgbClr val="000000"/>
                </a:solidFill>
                <a:latin typeface="#9Slide05 Braxton Regular"/>
              </a:rPr>
              <a:t>mai</a:t>
            </a:r>
            <a:r>
              <a:rPr lang="en-US" sz="4799" dirty="0">
                <a:solidFill>
                  <a:srgbClr val="000000"/>
                </a:solidFill>
                <a:latin typeface="#9Slide05 Braxton Regular"/>
              </a:rPr>
              <a:t>, </a:t>
            </a:r>
            <a:r>
              <a:rPr lang="en-US" sz="4799" dirty="0" err="1">
                <a:solidFill>
                  <a:srgbClr val="000000"/>
                </a:solidFill>
                <a:latin typeface="#9Slide05 Braxton Regular"/>
              </a:rPr>
              <a:t>châm</a:t>
            </a:r>
            <a:r>
              <a:rPr lang="en-US" sz="4799" dirty="0">
                <a:solidFill>
                  <a:srgbClr val="000000"/>
                </a:solidFill>
                <a:latin typeface="#9Slide05 Braxton Regular"/>
              </a:rPr>
              <a:t> </a:t>
            </a:r>
            <a:r>
              <a:rPr lang="en-US" sz="4799" dirty="0" err="1">
                <a:solidFill>
                  <a:srgbClr val="000000"/>
                </a:solidFill>
                <a:latin typeface="#9Slide05 Braxton Regular"/>
              </a:rPr>
              <a:t>biếm</a:t>
            </a:r>
            <a:r>
              <a:rPr lang="en-US" sz="4799" dirty="0">
                <a:solidFill>
                  <a:srgbClr val="000000"/>
                </a:solidFill>
                <a:latin typeface="#9Slide05 Braxton Regular"/>
              </a:rPr>
              <a:t> </a:t>
            </a:r>
            <a:r>
              <a:rPr lang="en-US" sz="4799" dirty="0" err="1">
                <a:solidFill>
                  <a:srgbClr val="000000"/>
                </a:solidFill>
                <a:latin typeface="#9Slide05 Braxton Regular"/>
              </a:rPr>
              <a:t>với</a:t>
            </a:r>
            <a:r>
              <a:rPr lang="en-US" sz="4799" dirty="0">
                <a:solidFill>
                  <a:srgbClr val="000000"/>
                </a:solidFill>
                <a:latin typeface="#9Slide05 Braxton Regular"/>
              </a:rPr>
              <a:t> </a:t>
            </a:r>
            <a:r>
              <a:rPr lang="en-US" sz="4799" dirty="0" err="1">
                <a:solidFill>
                  <a:srgbClr val="000000"/>
                </a:solidFill>
                <a:latin typeface="#9Slide05 Braxton Regular"/>
              </a:rPr>
              <a:t>xã</a:t>
            </a:r>
            <a:r>
              <a:rPr lang="en-US" sz="4799" dirty="0">
                <a:solidFill>
                  <a:srgbClr val="000000"/>
                </a:solidFill>
                <a:latin typeface="#9Slide05 Braxton Regular"/>
              </a:rPr>
              <a:t> </a:t>
            </a:r>
            <a:r>
              <a:rPr lang="en-US" sz="4799" dirty="0" err="1">
                <a:solidFill>
                  <a:srgbClr val="000000"/>
                </a:solidFill>
                <a:latin typeface="#9Slide05 Braxton Regular"/>
              </a:rPr>
              <a:t>hội</a:t>
            </a:r>
            <a:r>
              <a:rPr lang="en-US" sz="4799" dirty="0">
                <a:solidFill>
                  <a:srgbClr val="000000"/>
                </a:solidFill>
                <a:latin typeface="#9Slide05 Braxton Regular"/>
              </a:rPr>
              <a:t> </a:t>
            </a:r>
            <a:r>
              <a:rPr lang="en-US" sz="4799" dirty="0" err="1">
                <a:solidFill>
                  <a:srgbClr val="000000"/>
                </a:solidFill>
                <a:latin typeface="#9Slide05 Braxton Regular"/>
              </a:rPr>
              <a:t>đương</a:t>
            </a:r>
            <a:r>
              <a:rPr lang="en-US" sz="4799" dirty="0">
                <a:solidFill>
                  <a:srgbClr val="000000"/>
                </a:solidFill>
                <a:latin typeface="#9Slide05 Braxton Regular"/>
              </a:rPr>
              <a:t> </a:t>
            </a:r>
            <a:r>
              <a:rPr lang="en-US" sz="4799" dirty="0" err="1">
                <a:solidFill>
                  <a:srgbClr val="000000"/>
                </a:solidFill>
                <a:latin typeface="#9Slide05 Braxton Regular"/>
              </a:rPr>
              <a:t>thời</a:t>
            </a:r>
            <a:r>
              <a:rPr lang="en-US" sz="4799" dirty="0">
                <a:solidFill>
                  <a:srgbClr val="000000"/>
                </a:solidFill>
                <a:latin typeface="#9Slide05 Braxton Regular"/>
              </a:rPr>
              <a:t>. Hai </a:t>
            </a:r>
            <a:r>
              <a:rPr lang="en-US" sz="4799" dirty="0" err="1">
                <a:solidFill>
                  <a:srgbClr val="000000"/>
                </a:solidFill>
                <a:latin typeface="#9Slide05 Braxton Regular"/>
              </a:rPr>
              <a:t>tình</a:t>
            </a:r>
            <a:r>
              <a:rPr lang="en-US" sz="4799" dirty="0">
                <a:solidFill>
                  <a:srgbClr val="000000"/>
                </a:solidFill>
                <a:latin typeface="#9Slide05 Braxton Regular"/>
              </a:rPr>
              <a:t> </a:t>
            </a:r>
            <a:r>
              <a:rPr lang="en-US" sz="4799" dirty="0" err="1">
                <a:solidFill>
                  <a:srgbClr val="000000"/>
                </a:solidFill>
                <a:latin typeface="#9Slide05 Braxton Regular"/>
              </a:rPr>
              <a:t>huống</a:t>
            </a:r>
            <a:r>
              <a:rPr lang="en-US" sz="4799" dirty="0">
                <a:solidFill>
                  <a:srgbClr val="000000"/>
                </a:solidFill>
                <a:latin typeface="#9Slide05 Braxton Regular"/>
              </a:rPr>
              <a:t> </a:t>
            </a:r>
            <a:r>
              <a:rPr lang="en-US" sz="4799" dirty="0" err="1">
                <a:solidFill>
                  <a:srgbClr val="000000"/>
                </a:solidFill>
                <a:latin typeface="#9Slide05 Braxton Regular"/>
              </a:rPr>
              <a:t>đó</a:t>
            </a:r>
            <a:r>
              <a:rPr lang="en-US" sz="4799" dirty="0">
                <a:solidFill>
                  <a:srgbClr val="000000"/>
                </a:solidFill>
                <a:latin typeface="#9Slide05 Braxton Regular"/>
              </a:rPr>
              <a:t> </a:t>
            </a:r>
            <a:r>
              <a:rPr lang="en-US" sz="4799" dirty="0" err="1">
                <a:solidFill>
                  <a:srgbClr val="000000"/>
                </a:solidFill>
                <a:latin typeface="#9Slide05 Braxton Regular"/>
              </a:rPr>
              <a:t>cho</a:t>
            </a:r>
            <a:r>
              <a:rPr lang="en-US" sz="4799" dirty="0">
                <a:solidFill>
                  <a:srgbClr val="000000"/>
                </a:solidFill>
                <a:latin typeface="#9Slide05 Braxton Regular"/>
              </a:rPr>
              <a:t> </a:t>
            </a:r>
            <a:r>
              <a:rPr lang="en-US" sz="4799" dirty="0" err="1">
                <a:solidFill>
                  <a:srgbClr val="000000"/>
                </a:solidFill>
                <a:latin typeface="#9Slide05 Braxton Regular"/>
              </a:rPr>
              <a:t>thấy</a:t>
            </a:r>
            <a:r>
              <a:rPr lang="en-US" sz="4799" dirty="0">
                <a:solidFill>
                  <a:srgbClr val="000000"/>
                </a:solidFill>
                <a:latin typeface="#9Slide05 Braxton Regular"/>
              </a:rPr>
              <a:t> con </a:t>
            </a:r>
            <a:r>
              <a:rPr lang="en-US" sz="4799" dirty="0" err="1">
                <a:solidFill>
                  <a:srgbClr val="000000"/>
                </a:solidFill>
                <a:latin typeface="#9Slide05 Braxton Regular"/>
              </a:rPr>
              <a:t>người</a:t>
            </a:r>
            <a:r>
              <a:rPr lang="en-US" sz="4799" dirty="0">
                <a:solidFill>
                  <a:srgbClr val="000000"/>
                </a:solidFill>
                <a:latin typeface="#9Slide05 Braxton Regular"/>
              </a:rPr>
              <a:t> </a:t>
            </a:r>
            <a:r>
              <a:rPr lang="en-US" sz="4799" dirty="0" err="1">
                <a:solidFill>
                  <a:srgbClr val="000000"/>
                </a:solidFill>
                <a:latin typeface="#9Slide05 Braxton Regular"/>
              </a:rPr>
              <a:t>khổ</a:t>
            </a:r>
            <a:r>
              <a:rPr lang="en-US" sz="4799" dirty="0">
                <a:solidFill>
                  <a:srgbClr val="000000"/>
                </a:solidFill>
                <a:latin typeface="#9Slide05 Braxton Regular"/>
              </a:rPr>
              <a:t> </a:t>
            </a:r>
            <a:r>
              <a:rPr lang="en-US" sz="4799" dirty="0" err="1">
                <a:solidFill>
                  <a:srgbClr val="000000"/>
                </a:solidFill>
                <a:latin typeface="#9Slide05 Braxton Regular"/>
              </a:rPr>
              <a:t>đau</a:t>
            </a:r>
            <a:r>
              <a:rPr lang="en-US" sz="4799" dirty="0">
                <a:solidFill>
                  <a:srgbClr val="000000"/>
                </a:solidFill>
                <a:latin typeface="#9Slide05 Braxton Regular"/>
              </a:rPr>
              <a:t>, </a:t>
            </a:r>
            <a:r>
              <a:rPr lang="en-US" sz="4799" dirty="0" err="1">
                <a:solidFill>
                  <a:srgbClr val="000000"/>
                </a:solidFill>
                <a:latin typeface="#9Slide05 Braxton Regular"/>
              </a:rPr>
              <a:t>bất</a:t>
            </a:r>
            <a:r>
              <a:rPr lang="en-US" sz="4799" dirty="0">
                <a:solidFill>
                  <a:srgbClr val="000000"/>
                </a:solidFill>
                <a:latin typeface="#9Slide05 Braxton Regular"/>
              </a:rPr>
              <a:t> </a:t>
            </a:r>
            <a:r>
              <a:rPr lang="en-US" sz="4799" dirty="0" err="1">
                <a:solidFill>
                  <a:srgbClr val="000000"/>
                </a:solidFill>
                <a:latin typeface="#9Slide05 Braxton Regular"/>
              </a:rPr>
              <a:t>hạnh</a:t>
            </a:r>
            <a:r>
              <a:rPr lang="en-US" sz="4799" dirty="0">
                <a:solidFill>
                  <a:srgbClr val="000000"/>
                </a:solidFill>
                <a:latin typeface="#9Slide05 Braxton Regular"/>
              </a:rPr>
              <a:t> hay sung </a:t>
            </a:r>
            <a:r>
              <a:rPr lang="en-US" sz="4799" dirty="0" err="1">
                <a:solidFill>
                  <a:srgbClr val="000000"/>
                </a:solidFill>
                <a:latin typeface="#9Slide05 Braxton Regular"/>
              </a:rPr>
              <a:t>sướng</a:t>
            </a:r>
            <a:r>
              <a:rPr lang="en-US" sz="4799" dirty="0">
                <a:solidFill>
                  <a:srgbClr val="000000"/>
                </a:solidFill>
                <a:latin typeface="#9Slide05 Braxton Regular"/>
              </a:rPr>
              <a:t>, </a:t>
            </a:r>
            <a:r>
              <a:rPr lang="en-US" sz="4799" dirty="0" err="1">
                <a:solidFill>
                  <a:srgbClr val="000000"/>
                </a:solidFill>
                <a:latin typeface="#9Slide05 Braxton Regular"/>
              </a:rPr>
              <a:t>hạnh</a:t>
            </a:r>
            <a:r>
              <a:rPr lang="en-US" sz="4799" dirty="0">
                <a:solidFill>
                  <a:srgbClr val="000000"/>
                </a:solidFill>
                <a:latin typeface="#9Slide05 Braxton Regular"/>
              </a:rPr>
              <a:t> </a:t>
            </a:r>
            <a:r>
              <a:rPr lang="en-US" sz="4799" dirty="0" err="1">
                <a:solidFill>
                  <a:srgbClr val="000000"/>
                </a:solidFill>
                <a:latin typeface="#9Slide05 Braxton Regular"/>
              </a:rPr>
              <a:t>phúc</a:t>
            </a:r>
            <a:r>
              <a:rPr lang="en-US" sz="4799" dirty="0">
                <a:solidFill>
                  <a:srgbClr val="000000"/>
                </a:solidFill>
                <a:latin typeface="#9Slide05 Braxton Regular"/>
              </a:rPr>
              <a:t> </a:t>
            </a:r>
            <a:r>
              <a:rPr lang="en-US" sz="4799" dirty="0" err="1">
                <a:solidFill>
                  <a:srgbClr val="000000"/>
                </a:solidFill>
                <a:latin typeface="#9Slide05 Braxton Regular"/>
              </a:rPr>
              <a:t>lại</a:t>
            </a:r>
            <a:r>
              <a:rPr lang="en-US" sz="4799" dirty="0">
                <a:solidFill>
                  <a:srgbClr val="000000"/>
                </a:solidFill>
                <a:latin typeface="#9Slide05 Braxton Regular"/>
              </a:rPr>
              <a:t> </a:t>
            </a:r>
            <a:r>
              <a:rPr lang="en-US" sz="4799" dirty="0" err="1">
                <a:solidFill>
                  <a:srgbClr val="000000"/>
                </a:solidFill>
                <a:latin typeface="#9Slide05 Braxton Regular"/>
              </a:rPr>
              <a:t>phụ</a:t>
            </a:r>
            <a:r>
              <a:rPr lang="en-US" sz="4799" dirty="0">
                <a:solidFill>
                  <a:srgbClr val="000000"/>
                </a:solidFill>
                <a:latin typeface="#9Slide05 Braxton Regular"/>
              </a:rPr>
              <a:t> </a:t>
            </a:r>
            <a:r>
              <a:rPr lang="en-US" sz="4799" dirty="0" err="1">
                <a:solidFill>
                  <a:srgbClr val="000000"/>
                </a:solidFill>
                <a:latin typeface="#9Slide05 Braxton Regular"/>
              </a:rPr>
              <a:t>thuộc</a:t>
            </a:r>
            <a:r>
              <a:rPr lang="en-US" sz="4799" dirty="0">
                <a:solidFill>
                  <a:srgbClr val="000000"/>
                </a:solidFill>
                <a:latin typeface="#9Slide05 Braxton Regular"/>
              </a:rPr>
              <a:t> </a:t>
            </a:r>
            <a:r>
              <a:rPr lang="en-US" sz="4799" dirty="0" err="1">
                <a:solidFill>
                  <a:srgbClr val="000000"/>
                </a:solidFill>
                <a:latin typeface="#9Slide05 Braxton Regular"/>
              </a:rPr>
              <a:t>vào</a:t>
            </a:r>
            <a:r>
              <a:rPr lang="en-US" sz="4799" dirty="0">
                <a:solidFill>
                  <a:srgbClr val="000000"/>
                </a:solidFill>
                <a:latin typeface="#9Slide05 Braxton Regular"/>
              </a:rPr>
              <a:t> </a:t>
            </a:r>
            <a:r>
              <a:rPr lang="en-US" sz="4799" dirty="0" err="1">
                <a:solidFill>
                  <a:srgbClr val="000000"/>
                </a:solidFill>
                <a:latin typeface="#9Slide05 Braxton Regular"/>
              </a:rPr>
              <a:t>điều</a:t>
            </a:r>
            <a:r>
              <a:rPr lang="en-US" sz="4799" dirty="0">
                <a:solidFill>
                  <a:srgbClr val="000000"/>
                </a:solidFill>
                <a:latin typeface="#9Slide05 Braxton Regular"/>
              </a:rPr>
              <a:t> </a:t>
            </a:r>
            <a:r>
              <a:rPr lang="en-US" sz="4799" dirty="0" err="1">
                <a:solidFill>
                  <a:srgbClr val="000000"/>
                </a:solidFill>
                <a:latin typeface="#9Slide05 Braxton Regular"/>
              </a:rPr>
              <a:t>hết</a:t>
            </a:r>
            <a:r>
              <a:rPr lang="en-US" sz="4799" dirty="0">
                <a:solidFill>
                  <a:srgbClr val="000000"/>
                </a:solidFill>
                <a:latin typeface="#9Slide05 Braxton Regular"/>
              </a:rPr>
              <a:t> </a:t>
            </a:r>
            <a:r>
              <a:rPr lang="en-US" sz="4799" dirty="0" err="1">
                <a:solidFill>
                  <a:srgbClr val="000000"/>
                </a:solidFill>
                <a:latin typeface="#9Slide05 Braxton Regular"/>
              </a:rPr>
              <a:t>sức</a:t>
            </a:r>
            <a:r>
              <a:rPr lang="en-US" sz="4799" dirty="0">
                <a:solidFill>
                  <a:srgbClr val="000000"/>
                </a:solidFill>
                <a:latin typeface="#9Slide05 Braxton Regular"/>
              </a:rPr>
              <a:t> </a:t>
            </a:r>
            <a:r>
              <a:rPr lang="en-US" sz="4799" dirty="0" err="1">
                <a:solidFill>
                  <a:srgbClr val="000000"/>
                </a:solidFill>
                <a:latin typeface="#9Slide05 Braxton Regular"/>
              </a:rPr>
              <a:t>nhỏ</a:t>
            </a:r>
            <a:r>
              <a:rPr lang="en-US" sz="4799" dirty="0">
                <a:solidFill>
                  <a:srgbClr val="000000"/>
                </a:solidFill>
                <a:latin typeface="#9Slide05 Braxton Regular"/>
              </a:rPr>
              <a:t> </a:t>
            </a:r>
            <a:r>
              <a:rPr lang="en-US" sz="4799" dirty="0" err="1">
                <a:solidFill>
                  <a:srgbClr val="000000"/>
                </a:solidFill>
                <a:latin typeface="#9Slide05 Braxton Regular"/>
              </a:rPr>
              <a:t>nhoi</a:t>
            </a:r>
            <a:r>
              <a:rPr lang="en-US" sz="4799" dirty="0">
                <a:solidFill>
                  <a:srgbClr val="000000"/>
                </a:solidFill>
                <a:latin typeface="#9Slide05 Braxton Regular"/>
              </a:rPr>
              <a:t>. Qua </a:t>
            </a:r>
            <a:r>
              <a:rPr lang="en-US" sz="4799" dirty="0" err="1">
                <a:solidFill>
                  <a:srgbClr val="000000"/>
                </a:solidFill>
                <a:latin typeface="#9Slide05 Braxton Regular"/>
              </a:rPr>
              <a:t>nghịch</a:t>
            </a:r>
            <a:r>
              <a:rPr lang="en-US" sz="4799" dirty="0">
                <a:solidFill>
                  <a:srgbClr val="000000"/>
                </a:solidFill>
                <a:latin typeface="#9Slide05 Braxton Regular"/>
              </a:rPr>
              <a:t> </a:t>
            </a:r>
            <a:r>
              <a:rPr lang="en-US" sz="4799" dirty="0" err="1">
                <a:solidFill>
                  <a:srgbClr val="000000"/>
                </a:solidFill>
                <a:latin typeface="#9Slide05 Braxton Regular"/>
              </a:rPr>
              <a:t>lí</a:t>
            </a:r>
            <a:r>
              <a:rPr lang="en-US" sz="4799" dirty="0">
                <a:solidFill>
                  <a:srgbClr val="000000"/>
                </a:solidFill>
                <a:latin typeface="#9Slide05 Braxton Regular"/>
              </a:rPr>
              <a:t> </a:t>
            </a:r>
            <a:r>
              <a:rPr lang="en-US" sz="4799" dirty="0" err="1">
                <a:solidFill>
                  <a:srgbClr val="000000"/>
                </a:solidFill>
                <a:latin typeface="#9Slide05 Braxton Regular"/>
              </a:rPr>
              <a:t>đó</a:t>
            </a:r>
            <a:r>
              <a:rPr lang="en-US" sz="4799" dirty="0">
                <a:solidFill>
                  <a:srgbClr val="000000"/>
                </a:solidFill>
                <a:latin typeface="#9Slide05 Braxton Regular"/>
              </a:rPr>
              <a:t>, </a:t>
            </a:r>
            <a:r>
              <a:rPr lang="en-US" sz="4799" dirty="0" err="1">
                <a:solidFill>
                  <a:srgbClr val="000000"/>
                </a:solidFill>
                <a:latin typeface="#9Slide05 Braxton Regular"/>
              </a:rPr>
              <a:t>nhà</a:t>
            </a:r>
            <a:r>
              <a:rPr lang="en-US" sz="4799" dirty="0">
                <a:solidFill>
                  <a:srgbClr val="000000"/>
                </a:solidFill>
                <a:latin typeface="#9Slide05 Braxton Regular"/>
              </a:rPr>
              <a:t> </a:t>
            </a:r>
            <a:r>
              <a:rPr lang="en-US" sz="4799" dirty="0" err="1">
                <a:solidFill>
                  <a:srgbClr val="000000"/>
                </a:solidFill>
                <a:latin typeface="#9Slide05 Braxton Regular"/>
              </a:rPr>
              <a:t>văn</a:t>
            </a:r>
            <a:r>
              <a:rPr lang="en-US" sz="4799" dirty="0">
                <a:solidFill>
                  <a:srgbClr val="000000"/>
                </a:solidFill>
                <a:latin typeface="#9Slide05 Braxton Regular"/>
              </a:rPr>
              <a:t> </a:t>
            </a:r>
            <a:r>
              <a:rPr lang="en-US" sz="4799" dirty="0" err="1">
                <a:solidFill>
                  <a:srgbClr val="000000"/>
                </a:solidFill>
                <a:latin typeface="#9Slide05 Braxton Regular"/>
              </a:rPr>
              <a:t>phê</a:t>
            </a:r>
            <a:r>
              <a:rPr lang="en-US" sz="4799" dirty="0">
                <a:solidFill>
                  <a:srgbClr val="000000"/>
                </a:solidFill>
                <a:latin typeface="#9Slide05 Braxton Regular"/>
              </a:rPr>
              <a:t> </a:t>
            </a:r>
            <a:r>
              <a:rPr lang="en-US" sz="4799" dirty="0" err="1">
                <a:solidFill>
                  <a:srgbClr val="000000"/>
                </a:solidFill>
                <a:latin typeface="#9Slide05 Braxton Regular"/>
              </a:rPr>
              <a:t>phán</a:t>
            </a:r>
            <a:r>
              <a:rPr lang="en-US" sz="4799" dirty="0">
                <a:solidFill>
                  <a:srgbClr val="000000"/>
                </a:solidFill>
                <a:latin typeface="#9Slide05 Braxton Regular"/>
              </a:rPr>
              <a:t> </a:t>
            </a:r>
            <a:r>
              <a:rPr lang="en-US" sz="4799" dirty="0" err="1">
                <a:solidFill>
                  <a:srgbClr val="000000"/>
                </a:solidFill>
                <a:latin typeface="#9Slide05 Braxton Regular"/>
              </a:rPr>
              <a:t>mạnh</a:t>
            </a:r>
            <a:r>
              <a:rPr lang="en-US" sz="4799" dirty="0">
                <a:solidFill>
                  <a:srgbClr val="000000"/>
                </a:solidFill>
                <a:latin typeface="#9Slide05 Braxton Regular"/>
              </a:rPr>
              <a:t> </a:t>
            </a:r>
            <a:r>
              <a:rPr lang="en-US" sz="4799" dirty="0" err="1">
                <a:solidFill>
                  <a:srgbClr val="000000"/>
                </a:solidFill>
                <a:latin typeface="#9Slide05 Braxton Regular"/>
              </a:rPr>
              <a:t>mẽ</a:t>
            </a:r>
            <a:r>
              <a:rPr lang="en-US" sz="4799" dirty="0">
                <a:solidFill>
                  <a:srgbClr val="000000"/>
                </a:solidFill>
                <a:latin typeface="#9Slide05 Braxton Regular"/>
              </a:rPr>
              <a:t> </a:t>
            </a:r>
            <a:r>
              <a:rPr lang="en-US" sz="4799" dirty="0" err="1">
                <a:solidFill>
                  <a:srgbClr val="000000"/>
                </a:solidFill>
                <a:latin typeface="#9Slide05 Braxton Regular"/>
              </a:rPr>
              <a:t>sự</a:t>
            </a:r>
            <a:r>
              <a:rPr lang="en-US" sz="4799" dirty="0">
                <a:solidFill>
                  <a:srgbClr val="000000"/>
                </a:solidFill>
                <a:latin typeface="#9Slide05 Braxton Regular"/>
              </a:rPr>
              <a:t> </a:t>
            </a:r>
            <a:r>
              <a:rPr lang="en-US" sz="4799" dirty="0" err="1">
                <a:solidFill>
                  <a:srgbClr val="000000"/>
                </a:solidFill>
                <a:latin typeface="#9Slide05 Braxton Regular"/>
              </a:rPr>
              <a:t>vô</a:t>
            </a:r>
            <a:r>
              <a:rPr lang="en-US" sz="4799" dirty="0">
                <a:solidFill>
                  <a:srgbClr val="000000"/>
                </a:solidFill>
                <a:latin typeface="#9Slide05 Braxton Regular"/>
              </a:rPr>
              <a:t> </a:t>
            </a:r>
            <a:r>
              <a:rPr lang="en-US" sz="4799" dirty="0" err="1">
                <a:solidFill>
                  <a:srgbClr val="000000"/>
                </a:solidFill>
                <a:latin typeface="#9Slide05 Braxton Regular"/>
              </a:rPr>
              <a:t>lối</a:t>
            </a:r>
            <a:r>
              <a:rPr lang="en-US" sz="4799" dirty="0">
                <a:solidFill>
                  <a:srgbClr val="000000"/>
                </a:solidFill>
                <a:latin typeface="#9Slide05 Braxton Regular"/>
              </a:rPr>
              <a:t>, </a:t>
            </a:r>
            <a:r>
              <a:rPr lang="en-US" sz="4799" dirty="0" err="1">
                <a:solidFill>
                  <a:srgbClr val="000000"/>
                </a:solidFill>
                <a:latin typeface="#9Slide05 Braxton Regular"/>
              </a:rPr>
              <a:t>tùy</a:t>
            </a:r>
            <a:r>
              <a:rPr lang="en-US" sz="4799" dirty="0">
                <a:solidFill>
                  <a:srgbClr val="000000"/>
                </a:solidFill>
                <a:latin typeface="#9Slide05 Braxton Regular"/>
              </a:rPr>
              <a:t> </a:t>
            </a:r>
            <a:r>
              <a:rPr lang="en-US" sz="4799" dirty="0" err="1">
                <a:solidFill>
                  <a:srgbClr val="000000"/>
                </a:solidFill>
                <a:latin typeface="#9Slide05 Braxton Regular"/>
              </a:rPr>
              <a:t>tiện</a:t>
            </a:r>
            <a:r>
              <a:rPr lang="en-US" sz="4799" dirty="0">
                <a:solidFill>
                  <a:srgbClr val="000000"/>
                </a:solidFill>
                <a:latin typeface="#9Slide05 Braxton Regular"/>
              </a:rPr>
              <a:t> </a:t>
            </a:r>
            <a:r>
              <a:rPr lang="en-US" sz="4799" dirty="0" err="1">
                <a:solidFill>
                  <a:srgbClr val="000000"/>
                </a:solidFill>
                <a:latin typeface="#9Slide05 Braxton Regular"/>
              </a:rPr>
              <a:t>của</a:t>
            </a:r>
            <a:r>
              <a:rPr lang="en-US" sz="4799" dirty="0">
                <a:solidFill>
                  <a:srgbClr val="000000"/>
                </a:solidFill>
                <a:latin typeface="#9Slide05 Braxton Regular"/>
              </a:rPr>
              <a:t> </a:t>
            </a:r>
            <a:r>
              <a:rPr lang="en-US" sz="4799" dirty="0" err="1">
                <a:solidFill>
                  <a:srgbClr val="000000"/>
                </a:solidFill>
                <a:latin typeface="#9Slide05 Braxton Regular"/>
              </a:rPr>
              <a:t>những</a:t>
            </a:r>
            <a:r>
              <a:rPr lang="en-US" sz="4799" dirty="0">
                <a:solidFill>
                  <a:srgbClr val="000000"/>
                </a:solidFill>
                <a:latin typeface="#9Slide05 Braxton Regular"/>
              </a:rPr>
              <a:t> </a:t>
            </a:r>
            <a:r>
              <a:rPr lang="en-US" sz="4799" dirty="0" err="1">
                <a:solidFill>
                  <a:srgbClr val="000000"/>
                </a:solidFill>
                <a:latin typeface="#9Slide05 Braxton Regular"/>
              </a:rPr>
              <a:t>kẻ</a:t>
            </a:r>
            <a:r>
              <a:rPr lang="en-US" sz="4799" dirty="0">
                <a:solidFill>
                  <a:srgbClr val="000000"/>
                </a:solidFill>
                <a:latin typeface="#9Slide05 Braxton Regular"/>
              </a:rPr>
              <a:t> </a:t>
            </a:r>
            <a:r>
              <a:rPr lang="en-US" sz="4799" dirty="0" err="1">
                <a:solidFill>
                  <a:srgbClr val="000000"/>
                </a:solidFill>
                <a:latin typeface="#9Slide05 Braxton Regular"/>
              </a:rPr>
              <a:t>cầm</a:t>
            </a:r>
            <a:r>
              <a:rPr lang="en-US" sz="4799" dirty="0">
                <a:solidFill>
                  <a:srgbClr val="000000"/>
                </a:solidFill>
                <a:latin typeface="#9Slide05 Braxton Regular"/>
              </a:rPr>
              <a:t> </a:t>
            </a:r>
            <a:r>
              <a:rPr lang="en-US" sz="4799" dirty="0" err="1">
                <a:solidFill>
                  <a:srgbClr val="000000"/>
                </a:solidFill>
                <a:latin typeface="#9Slide05 Braxton Regular"/>
              </a:rPr>
              <a:t>quyền</a:t>
            </a:r>
            <a:r>
              <a:rPr lang="en-US" sz="4799" dirty="0">
                <a:solidFill>
                  <a:srgbClr val="000000"/>
                </a:solidFill>
                <a:latin typeface="#9Slide05 Braxton Regular"/>
              </a:rPr>
              <a:t> </a:t>
            </a:r>
            <a:r>
              <a:rPr lang="en-US" sz="4799" dirty="0" err="1">
                <a:solidFill>
                  <a:srgbClr val="000000"/>
                </a:solidFill>
                <a:latin typeface="#9Slide05 Braxton Regular"/>
              </a:rPr>
              <a:t>và</a:t>
            </a:r>
            <a:r>
              <a:rPr lang="en-US" sz="4799" dirty="0">
                <a:solidFill>
                  <a:srgbClr val="000000"/>
                </a:solidFill>
                <a:latin typeface="#9Slide05 Braxton Regular"/>
              </a:rPr>
              <a:t> </a:t>
            </a:r>
            <a:r>
              <a:rPr lang="en-US" sz="4799" dirty="0" err="1">
                <a:solidFill>
                  <a:srgbClr val="000000"/>
                </a:solidFill>
                <a:latin typeface="#9Slide05 Braxton Regular"/>
              </a:rPr>
              <a:t>sự</a:t>
            </a:r>
            <a:r>
              <a:rPr lang="en-US" sz="4799" dirty="0">
                <a:solidFill>
                  <a:srgbClr val="000000"/>
                </a:solidFill>
                <a:latin typeface="#9Slide05 Braxton Regular"/>
              </a:rPr>
              <a:t> </a:t>
            </a:r>
            <a:r>
              <a:rPr lang="en-US" sz="4799" dirty="0" err="1">
                <a:solidFill>
                  <a:srgbClr val="000000"/>
                </a:solidFill>
                <a:latin typeface="#9Slide05 Braxton Regular"/>
              </a:rPr>
              <a:t>mong</a:t>
            </a:r>
            <a:r>
              <a:rPr lang="en-US" sz="4799" dirty="0">
                <a:solidFill>
                  <a:srgbClr val="000000"/>
                </a:solidFill>
                <a:latin typeface="#9Slide05 Braxton Regular"/>
              </a:rPr>
              <a:t> </a:t>
            </a:r>
            <a:r>
              <a:rPr lang="en-US" sz="4799" dirty="0" err="1">
                <a:solidFill>
                  <a:srgbClr val="000000"/>
                </a:solidFill>
                <a:latin typeface="#9Slide05 Braxton Regular"/>
              </a:rPr>
              <a:t>manh</a:t>
            </a:r>
            <a:r>
              <a:rPr lang="en-US" sz="4799" dirty="0">
                <a:solidFill>
                  <a:srgbClr val="000000"/>
                </a:solidFill>
                <a:latin typeface="#9Slide05 Braxton Regular"/>
              </a:rPr>
              <a:t>, </a:t>
            </a:r>
            <a:r>
              <a:rPr lang="en-US" sz="4799" dirty="0" err="1">
                <a:solidFill>
                  <a:srgbClr val="000000"/>
                </a:solidFill>
                <a:latin typeface="#9Slide05 Braxton Regular"/>
              </a:rPr>
              <a:t>bất</a:t>
            </a:r>
            <a:r>
              <a:rPr lang="en-US" sz="4799" dirty="0">
                <a:solidFill>
                  <a:srgbClr val="000000"/>
                </a:solidFill>
                <a:latin typeface="#9Slide05 Braxton Regular"/>
              </a:rPr>
              <a:t> </a:t>
            </a:r>
            <a:r>
              <a:rPr lang="en-US" sz="4799" dirty="0" err="1">
                <a:solidFill>
                  <a:srgbClr val="000000"/>
                </a:solidFill>
                <a:latin typeface="#9Slide05 Braxton Regular"/>
              </a:rPr>
              <a:t>trắc</a:t>
            </a:r>
            <a:r>
              <a:rPr lang="en-US" sz="4799" dirty="0">
                <a:solidFill>
                  <a:srgbClr val="000000"/>
                </a:solidFill>
                <a:latin typeface="#9Slide05 Braxton Regular"/>
              </a:rPr>
              <a:t>, </a:t>
            </a:r>
            <a:r>
              <a:rPr lang="en-US" sz="4799" dirty="0" err="1">
                <a:solidFill>
                  <a:srgbClr val="000000"/>
                </a:solidFill>
                <a:latin typeface="#9Slide05 Braxton Regular"/>
              </a:rPr>
              <a:t>phúc</a:t>
            </a:r>
            <a:r>
              <a:rPr lang="en-US" sz="4799" dirty="0">
                <a:solidFill>
                  <a:srgbClr val="000000"/>
                </a:solidFill>
                <a:latin typeface="#9Slide05 Braxton Regular"/>
              </a:rPr>
              <a:t> </a:t>
            </a:r>
            <a:r>
              <a:rPr lang="en-US" sz="4799" dirty="0" err="1">
                <a:solidFill>
                  <a:srgbClr val="000000"/>
                </a:solidFill>
                <a:latin typeface="#9Slide05 Braxton Regular"/>
              </a:rPr>
              <a:t>họa</a:t>
            </a:r>
            <a:r>
              <a:rPr lang="en-US" sz="4799" dirty="0">
                <a:solidFill>
                  <a:srgbClr val="000000"/>
                </a:solidFill>
                <a:latin typeface="#9Slide05 Braxton Regular"/>
              </a:rPr>
              <a:t> </a:t>
            </a:r>
            <a:r>
              <a:rPr lang="en-US" sz="4799" dirty="0" err="1">
                <a:solidFill>
                  <a:srgbClr val="000000"/>
                </a:solidFill>
                <a:latin typeface="#9Slide05 Braxton Regular"/>
              </a:rPr>
              <a:t>khôn</a:t>
            </a:r>
            <a:r>
              <a:rPr lang="en-US" sz="4799" dirty="0">
                <a:solidFill>
                  <a:srgbClr val="000000"/>
                </a:solidFill>
                <a:latin typeface="#9Slide05 Braxton Regular"/>
              </a:rPr>
              <a:t> </a:t>
            </a:r>
            <a:r>
              <a:rPr lang="en-US" sz="4799" dirty="0" err="1">
                <a:solidFill>
                  <a:srgbClr val="000000"/>
                </a:solidFill>
                <a:latin typeface="#9Slide05 Braxton Regular"/>
              </a:rPr>
              <a:t>lường</a:t>
            </a:r>
            <a:r>
              <a:rPr lang="en-US" sz="4799" dirty="0">
                <a:solidFill>
                  <a:srgbClr val="000000"/>
                </a:solidFill>
                <a:latin typeface="#9Slide05 Braxton Regular"/>
              </a:rPr>
              <a:t> </a:t>
            </a:r>
            <a:r>
              <a:rPr lang="en-US" sz="4799" dirty="0" err="1">
                <a:solidFill>
                  <a:srgbClr val="000000"/>
                </a:solidFill>
                <a:latin typeface="#9Slide05 Braxton Regular"/>
              </a:rPr>
              <a:t>của</a:t>
            </a:r>
            <a:r>
              <a:rPr lang="en-US" sz="4799" dirty="0">
                <a:solidFill>
                  <a:srgbClr val="000000"/>
                </a:solidFill>
                <a:latin typeface="#9Slide05 Braxton Regular"/>
              </a:rPr>
              <a:t> </a:t>
            </a:r>
            <a:r>
              <a:rPr lang="en-US" sz="4799" dirty="0" err="1">
                <a:solidFill>
                  <a:srgbClr val="000000"/>
                </a:solidFill>
                <a:latin typeface="#9Slide05 Braxton Regular"/>
              </a:rPr>
              <a:t>những</a:t>
            </a:r>
            <a:r>
              <a:rPr lang="en-US" sz="4799" dirty="0">
                <a:solidFill>
                  <a:srgbClr val="000000"/>
                </a:solidFill>
                <a:latin typeface="#9Slide05 Braxton Regular"/>
              </a:rPr>
              <a:t> </a:t>
            </a:r>
            <a:r>
              <a:rPr lang="en-US" sz="4799" dirty="0" err="1">
                <a:solidFill>
                  <a:srgbClr val="000000"/>
                </a:solidFill>
                <a:latin typeface="#9Slide05 Braxton Regular"/>
              </a:rPr>
              <a:t>người</a:t>
            </a:r>
            <a:r>
              <a:rPr lang="en-US" sz="4799" dirty="0">
                <a:solidFill>
                  <a:srgbClr val="000000"/>
                </a:solidFill>
                <a:latin typeface="#9Slide05 Braxton Regular"/>
              </a:rPr>
              <a:t> </a:t>
            </a:r>
            <a:r>
              <a:rPr lang="en-US" sz="4799" dirty="0" err="1">
                <a:solidFill>
                  <a:srgbClr val="000000"/>
                </a:solidFill>
                <a:latin typeface="#9Slide05 Braxton Regular"/>
              </a:rPr>
              <a:t>dân</a:t>
            </a:r>
            <a:r>
              <a:rPr lang="en-US" sz="4799" dirty="0">
                <a:solidFill>
                  <a:srgbClr val="000000"/>
                </a:solidFill>
                <a:latin typeface="#9Slide05 Braxton Regular"/>
              </a:rPr>
              <a:t> </a:t>
            </a:r>
            <a:r>
              <a:rPr lang="en-US" sz="4799" dirty="0" err="1">
                <a:solidFill>
                  <a:srgbClr val="000000"/>
                </a:solidFill>
                <a:latin typeface="#9Slide05 Braxton Regular"/>
              </a:rPr>
              <a:t>dưới</a:t>
            </a:r>
            <a:r>
              <a:rPr lang="en-US" sz="4799" dirty="0">
                <a:solidFill>
                  <a:srgbClr val="000000"/>
                </a:solidFill>
                <a:latin typeface="#9Slide05 Braxton Regular"/>
              </a:rPr>
              <a:t> </a:t>
            </a:r>
            <a:r>
              <a:rPr lang="en-US" sz="4799" dirty="0" err="1">
                <a:solidFill>
                  <a:srgbClr val="000000"/>
                </a:solidFill>
                <a:latin typeface="#9Slide05 Braxton Regular"/>
              </a:rPr>
              <a:t>chế</a:t>
            </a:r>
            <a:r>
              <a:rPr lang="en-US" sz="4799" dirty="0">
                <a:solidFill>
                  <a:srgbClr val="000000"/>
                </a:solidFill>
                <a:latin typeface="#9Slide05 Braxton Regular"/>
              </a:rPr>
              <a:t> </a:t>
            </a:r>
            <a:r>
              <a:rPr lang="en-US" sz="4799" dirty="0" err="1">
                <a:solidFill>
                  <a:srgbClr val="000000"/>
                </a:solidFill>
                <a:latin typeface="#9Slide05 Braxton Regular"/>
              </a:rPr>
              <a:t>độ</a:t>
            </a:r>
            <a:r>
              <a:rPr lang="en-US" sz="4799" dirty="0">
                <a:solidFill>
                  <a:srgbClr val="000000"/>
                </a:solidFill>
                <a:latin typeface="#9Slide05 Braxton Regular"/>
              </a:rPr>
              <a:t> </a:t>
            </a:r>
            <a:r>
              <a:rPr lang="en-US" sz="4799" dirty="0" err="1">
                <a:solidFill>
                  <a:srgbClr val="000000"/>
                </a:solidFill>
                <a:latin typeface="#9Slide05 Braxton Regular"/>
              </a:rPr>
              <a:t>đó</a:t>
            </a:r>
            <a:r>
              <a:rPr lang="en-US" sz="4799" dirty="0">
                <a:solidFill>
                  <a:srgbClr val="000000"/>
                </a:solidFill>
                <a:latin typeface="#9Slide05 Braxton Regular"/>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96284" y="177138"/>
            <a:ext cx="17305916" cy="5017656"/>
          </a:xfrm>
          <a:prstGeom prst="rect">
            <a:avLst/>
          </a:prstGeom>
        </p:spPr>
        <p:txBody>
          <a:bodyPr wrap="square" lIns="0" tIns="0" rIns="0" bIns="0" rtlCol="0" anchor="t">
            <a:spAutoFit/>
          </a:bodyPr>
          <a:lstStyle/>
          <a:p>
            <a:pPr algn="just">
              <a:lnSpc>
                <a:spcPts val="6579"/>
              </a:lnSpc>
            </a:pPr>
            <a:r>
              <a:rPr lang="en-US" sz="4699" dirty="0">
                <a:solidFill>
                  <a:srgbClr val="41352F"/>
                </a:solidFill>
                <a:latin typeface="#9Slide05 Braxton Regular"/>
              </a:rPr>
              <a:t>Qua </a:t>
            </a:r>
            <a:r>
              <a:rPr lang="en-US" sz="4699" dirty="0" err="1">
                <a:solidFill>
                  <a:srgbClr val="41352F"/>
                </a:solidFill>
                <a:latin typeface="#9Slide05 Braxton Regular"/>
              </a:rPr>
              <a:t>hành</a:t>
            </a:r>
            <a:r>
              <a:rPr lang="en-US" sz="4699" dirty="0">
                <a:solidFill>
                  <a:srgbClr val="41352F"/>
                </a:solidFill>
                <a:latin typeface="#9Slide05 Braxton Regular"/>
              </a:rPr>
              <a:t> </a:t>
            </a:r>
            <a:r>
              <a:rPr lang="en-US" sz="4699" dirty="0" err="1">
                <a:solidFill>
                  <a:srgbClr val="41352F"/>
                </a:solidFill>
                <a:latin typeface="#9Slide05 Braxton Regular"/>
              </a:rPr>
              <a:t>động</a:t>
            </a:r>
            <a:r>
              <a:rPr lang="en-US" sz="4699" dirty="0">
                <a:solidFill>
                  <a:srgbClr val="41352F"/>
                </a:solidFill>
                <a:latin typeface="#9Slide05 Braxton Regular"/>
              </a:rPr>
              <a:t>, </a:t>
            </a:r>
            <a:r>
              <a:rPr lang="en-US" sz="4699" dirty="0" err="1">
                <a:solidFill>
                  <a:srgbClr val="41352F"/>
                </a:solidFill>
                <a:latin typeface="#9Slide05 Braxton Regular"/>
              </a:rPr>
              <a:t>cử</a:t>
            </a:r>
            <a:r>
              <a:rPr lang="en-US" sz="4699" dirty="0">
                <a:solidFill>
                  <a:srgbClr val="41352F"/>
                </a:solidFill>
                <a:latin typeface="#9Slide05 Braxton Regular"/>
              </a:rPr>
              <a:t> </a:t>
            </a:r>
            <a:r>
              <a:rPr lang="en-US" sz="4699" dirty="0" err="1">
                <a:solidFill>
                  <a:srgbClr val="41352F"/>
                </a:solidFill>
                <a:latin typeface="#9Slide05 Braxton Regular"/>
              </a:rPr>
              <a:t>chỉ</a:t>
            </a:r>
            <a:r>
              <a:rPr lang="en-US" sz="4699" dirty="0">
                <a:solidFill>
                  <a:srgbClr val="41352F"/>
                </a:solidFill>
                <a:latin typeface="#9Slide05 Braxton Regular"/>
              </a:rPr>
              <a:t>, </a:t>
            </a:r>
            <a:r>
              <a:rPr lang="en-US" sz="4699" dirty="0" err="1">
                <a:solidFill>
                  <a:srgbClr val="41352F"/>
                </a:solidFill>
                <a:latin typeface="#9Slide05 Braxton Regular"/>
              </a:rPr>
              <a:t>lời</a:t>
            </a:r>
            <a:r>
              <a:rPr lang="en-US" sz="4699" dirty="0">
                <a:solidFill>
                  <a:srgbClr val="41352F"/>
                </a:solidFill>
                <a:latin typeface="#9Slide05 Braxton Regular"/>
              </a:rPr>
              <a:t> </a:t>
            </a:r>
            <a:r>
              <a:rPr lang="en-US" sz="4699" dirty="0" err="1">
                <a:solidFill>
                  <a:srgbClr val="41352F"/>
                </a:solidFill>
                <a:latin typeface="#9Slide05 Braxton Regular"/>
              </a:rPr>
              <a:t>nói</a:t>
            </a:r>
            <a:r>
              <a:rPr lang="en-US" sz="4699" dirty="0">
                <a:solidFill>
                  <a:srgbClr val="41352F"/>
                </a:solidFill>
                <a:latin typeface="#9Slide05 Braxton Regular"/>
              </a:rPr>
              <a:t> </a:t>
            </a:r>
            <a:r>
              <a:rPr lang="en-US" sz="4699" dirty="0" err="1">
                <a:solidFill>
                  <a:srgbClr val="41352F"/>
                </a:solidFill>
                <a:latin typeface="#9Slide05 Braxton Regular"/>
              </a:rPr>
              <a:t>và</a:t>
            </a:r>
            <a:r>
              <a:rPr lang="en-US" sz="4699" dirty="0">
                <a:solidFill>
                  <a:srgbClr val="41352F"/>
                </a:solidFill>
                <a:latin typeface="#9Slide05 Braxton Regular"/>
              </a:rPr>
              <a:t> </a:t>
            </a:r>
            <a:r>
              <a:rPr lang="en-US" sz="4699" dirty="0" err="1">
                <a:solidFill>
                  <a:srgbClr val="41352F"/>
                </a:solidFill>
                <a:latin typeface="#9Slide05 Braxton Regular"/>
              </a:rPr>
              <a:t>suy</a:t>
            </a:r>
            <a:r>
              <a:rPr lang="en-US" sz="4699" dirty="0">
                <a:solidFill>
                  <a:srgbClr val="41352F"/>
                </a:solidFill>
                <a:latin typeface="#9Slide05 Braxton Regular"/>
              </a:rPr>
              <a:t> </a:t>
            </a:r>
            <a:r>
              <a:rPr lang="en-US" sz="4699" dirty="0" err="1">
                <a:solidFill>
                  <a:srgbClr val="41352F"/>
                </a:solidFill>
                <a:latin typeface="#9Slide05 Braxton Regular"/>
              </a:rPr>
              <a:t>nghĩ</a:t>
            </a:r>
            <a:r>
              <a:rPr lang="en-US" sz="4699" dirty="0">
                <a:solidFill>
                  <a:srgbClr val="41352F"/>
                </a:solidFill>
                <a:latin typeface="#9Slide05 Braxton Regular"/>
              </a:rPr>
              <a:t> </a:t>
            </a:r>
            <a:r>
              <a:rPr lang="en-US" sz="4699" dirty="0" err="1">
                <a:solidFill>
                  <a:srgbClr val="41352F"/>
                </a:solidFill>
                <a:latin typeface="#9Slide05 Braxton Regular"/>
              </a:rPr>
              <a:t>của</a:t>
            </a:r>
            <a:r>
              <a:rPr lang="en-US" sz="4699" dirty="0">
                <a:solidFill>
                  <a:srgbClr val="41352F"/>
                </a:solidFill>
                <a:latin typeface="#9Slide05 Braxton Regular"/>
              </a:rPr>
              <a:t> Thành </a:t>
            </a:r>
            <a:r>
              <a:rPr lang="en-US" sz="4699" dirty="0" err="1">
                <a:solidFill>
                  <a:srgbClr val="41352F"/>
                </a:solidFill>
                <a:latin typeface="#9Slide05 Braxton Regular"/>
              </a:rPr>
              <a:t>trước</a:t>
            </a:r>
            <a:r>
              <a:rPr lang="en-US" sz="4699" dirty="0">
                <a:solidFill>
                  <a:srgbClr val="41352F"/>
                </a:solidFill>
                <a:latin typeface="#9Slide05 Braxton Regular"/>
              </a:rPr>
              <a:t> </a:t>
            </a:r>
            <a:r>
              <a:rPr lang="en-US" sz="4699" dirty="0" err="1">
                <a:solidFill>
                  <a:srgbClr val="41352F"/>
                </a:solidFill>
                <a:latin typeface="#9Slide05 Braxton Regular"/>
              </a:rPr>
              <a:t>việc</a:t>
            </a:r>
            <a:r>
              <a:rPr lang="en-US" sz="4699" dirty="0">
                <a:solidFill>
                  <a:srgbClr val="41352F"/>
                </a:solidFill>
                <a:latin typeface="#9Slide05 Braxton Regular"/>
              </a:rPr>
              <a:t> </a:t>
            </a:r>
            <a:r>
              <a:rPr lang="en-US" sz="4699" dirty="0" err="1">
                <a:solidFill>
                  <a:srgbClr val="41352F"/>
                </a:solidFill>
                <a:latin typeface="#9Slide05 Braxton Regular"/>
              </a:rPr>
              <a:t>tìm</a:t>
            </a:r>
            <a:r>
              <a:rPr lang="en-US" sz="4699" dirty="0">
                <a:solidFill>
                  <a:srgbClr val="41352F"/>
                </a:solidFill>
                <a:latin typeface="#9Slide05 Braxton Regular"/>
              </a:rPr>
              <a:t> </a:t>
            </a:r>
            <a:r>
              <a:rPr lang="en-US" sz="4699" dirty="0" err="1">
                <a:solidFill>
                  <a:srgbClr val="41352F"/>
                </a:solidFill>
                <a:latin typeface="#9Slide05 Braxton Regular"/>
              </a:rPr>
              <a:t>bắt</a:t>
            </a:r>
            <a:r>
              <a:rPr lang="en-US" sz="4699" dirty="0">
                <a:solidFill>
                  <a:srgbClr val="41352F"/>
                </a:solidFill>
                <a:latin typeface="#9Slide05 Braxton Regular"/>
              </a:rPr>
              <a:t>, </a:t>
            </a:r>
            <a:r>
              <a:rPr lang="en-US" sz="4699" dirty="0" err="1">
                <a:solidFill>
                  <a:srgbClr val="41352F"/>
                </a:solidFill>
                <a:latin typeface="#9Slide05 Braxton Regular"/>
              </a:rPr>
              <a:t>nuôi</a:t>
            </a:r>
            <a:r>
              <a:rPr lang="en-US" sz="4699" dirty="0">
                <a:solidFill>
                  <a:srgbClr val="41352F"/>
                </a:solidFill>
                <a:latin typeface="#9Slide05 Braxton Regular"/>
              </a:rPr>
              <a:t> </a:t>
            </a:r>
            <a:r>
              <a:rPr lang="en-US" sz="4699" dirty="0" err="1">
                <a:solidFill>
                  <a:srgbClr val="41352F"/>
                </a:solidFill>
                <a:latin typeface="#9Slide05 Braxton Regular"/>
              </a:rPr>
              <a:t>nấng</a:t>
            </a:r>
            <a:r>
              <a:rPr lang="en-US" sz="4699" dirty="0">
                <a:solidFill>
                  <a:srgbClr val="41352F"/>
                </a:solidFill>
                <a:latin typeface="#9Slide05 Braxton Regular"/>
              </a:rPr>
              <a:t> </a:t>
            </a:r>
            <a:r>
              <a:rPr lang="en-US" sz="4699" dirty="0" err="1">
                <a:solidFill>
                  <a:srgbClr val="41352F"/>
                </a:solidFill>
                <a:latin typeface="#9Slide05 Braxton Regular"/>
              </a:rPr>
              <a:t>dế</a:t>
            </a:r>
            <a:r>
              <a:rPr lang="en-US" sz="4699" dirty="0">
                <a:solidFill>
                  <a:srgbClr val="41352F"/>
                </a:solidFill>
                <a:latin typeface="#9Slide05 Braxton Regular"/>
              </a:rPr>
              <a:t> </a:t>
            </a:r>
            <a:r>
              <a:rPr lang="en-US" sz="4699" dirty="0" err="1">
                <a:solidFill>
                  <a:srgbClr val="41352F"/>
                </a:solidFill>
                <a:latin typeface="#9Slide05 Braxton Regular"/>
              </a:rPr>
              <a:t>chọi</a:t>
            </a:r>
            <a:r>
              <a:rPr lang="en-US" sz="4699" dirty="0">
                <a:solidFill>
                  <a:srgbClr val="41352F"/>
                </a:solidFill>
                <a:latin typeface="#9Slide05 Braxton Regular"/>
              </a:rPr>
              <a:t> </a:t>
            </a:r>
            <a:r>
              <a:rPr lang="en-US" sz="4699" dirty="0" err="1">
                <a:solidFill>
                  <a:srgbClr val="41352F"/>
                </a:solidFill>
                <a:latin typeface="#9Slide05 Braxton Regular"/>
              </a:rPr>
              <a:t>để</a:t>
            </a:r>
            <a:r>
              <a:rPr lang="en-US" sz="4699" dirty="0">
                <a:solidFill>
                  <a:srgbClr val="41352F"/>
                </a:solidFill>
                <a:latin typeface="#9Slide05 Braxton Regular"/>
              </a:rPr>
              <a:t> </a:t>
            </a:r>
            <a:r>
              <a:rPr lang="en-US" sz="4699" dirty="0" err="1">
                <a:solidFill>
                  <a:srgbClr val="41352F"/>
                </a:solidFill>
                <a:latin typeface="#9Slide05 Braxton Regular"/>
              </a:rPr>
              <a:t>cống</a:t>
            </a:r>
            <a:r>
              <a:rPr lang="en-US" sz="4699" dirty="0">
                <a:solidFill>
                  <a:srgbClr val="41352F"/>
                </a:solidFill>
                <a:latin typeface="#9Slide05 Braxton Regular"/>
              </a:rPr>
              <a:t> </a:t>
            </a:r>
            <a:r>
              <a:rPr lang="en-US" sz="4699" dirty="0" err="1">
                <a:solidFill>
                  <a:srgbClr val="41352F"/>
                </a:solidFill>
                <a:latin typeface="#9Slide05 Braxton Regular"/>
              </a:rPr>
              <a:t>nạp</a:t>
            </a:r>
            <a:r>
              <a:rPr lang="en-US" sz="4699" dirty="0">
                <a:solidFill>
                  <a:srgbClr val="41352F"/>
                </a:solidFill>
                <a:latin typeface="#9Slide05 Braxton Regular"/>
              </a:rPr>
              <a:t> </a:t>
            </a:r>
            <a:r>
              <a:rPr lang="en-US" sz="4699" dirty="0" err="1">
                <a:solidFill>
                  <a:srgbClr val="41352F"/>
                </a:solidFill>
                <a:latin typeface="#9Slide05 Braxton Regular"/>
              </a:rPr>
              <a:t>cho</a:t>
            </a:r>
            <a:r>
              <a:rPr lang="en-US" sz="4699" dirty="0">
                <a:solidFill>
                  <a:srgbClr val="41352F"/>
                </a:solidFill>
                <a:latin typeface="#9Slide05 Braxton Regular"/>
              </a:rPr>
              <a:t> </a:t>
            </a:r>
            <a:r>
              <a:rPr lang="en-US" sz="4699" dirty="0" err="1">
                <a:solidFill>
                  <a:srgbClr val="41352F"/>
                </a:solidFill>
                <a:latin typeface="#9Slide05 Braxton Regular"/>
              </a:rPr>
              <a:t>nhà</a:t>
            </a:r>
            <a:r>
              <a:rPr lang="en-US" sz="4699" dirty="0">
                <a:solidFill>
                  <a:srgbClr val="41352F"/>
                </a:solidFill>
                <a:latin typeface="#9Slide05 Braxton Regular"/>
              </a:rPr>
              <a:t> </a:t>
            </a:r>
            <a:r>
              <a:rPr lang="en-US" sz="4699" dirty="0" err="1">
                <a:solidFill>
                  <a:srgbClr val="41352F"/>
                </a:solidFill>
                <a:latin typeface="#9Slide05 Braxton Regular"/>
              </a:rPr>
              <a:t>vua</a:t>
            </a:r>
            <a:r>
              <a:rPr lang="en-US" sz="4699" dirty="0">
                <a:solidFill>
                  <a:srgbClr val="41352F"/>
                </a:solidFill>
                <a:latin typeface="#9Slide05 Braxton Regular"/>
              </a:rPr>
              <a:t>, ta </a:t>
            </a:r>
            <a:r>
              <a:rPr lang="en-US" sz="4699" dirty="0" err="1">
                <a:solidFill>
                  <a:srgbClr val="41352F"/>
                </a:solidFill>
                <a:latin typeface="#9Slide05 Braxton Regular"/>
              </a:rPr>
              <a:t>thấy</a:t>
            </a:r>
            <a:r>
              <a:rPr lang="en-US" sz="4699" dirty="0">
                <a:solidFill>
                  <a:srgbClr val="41352F"/>
                </a:solidFill>
                <a:latin typeface="#9Slide05 Braxton Regular"/>
              </a:rPr>
              <a:t> </a:t>
            </a:r>
            <a:r>
              <a:rPr lang="en-US" sz="4699" dirty="0" err="1">
                <a:solidFill>
                  <a:srgbClr val="41352F"/>
                </a:solidFill>
                <a:latin typeface="#9Slide05 Braxton Regular"/>
              </a:rPr>
              <a:t>rõ</a:t>
            </a:r>
            <a:r>
              <a:rPr lang="en-US" sz="4699" dirty="0">
                <a:solidFill>
                  <a:srgbClr val="41352F"/>
                </a:solidFill>
                <a:latin typeface="#9Slide05 Braxton Regular"/>
              </a:rPr>
              <a:t> </a:t>
            </a:r>
            <a:r>
              <a:rPr lang="en-US" sz="4699" dirty="0" err="1">
                <a:solidFill>
                  <a:srgbClr val="41352F"/>
                </a:solidFill>
                <a:latin typeface="#9Slide05 Braxton Regular"/>
              </a:rPr>
              <a:t>bức</a:t>
            </a:r>
            <a:r>
              <a:rPr lang="en-US" sz="4699" dirty="0">
                <a:solidFill>
                  <a:srgbClr val="41352F"/>
                </a:solidFill>
                <a:latin typeface="#9Slide05 Braxton Regular"/>
              </a:rPr>
              <a:t> </a:t>
            </a:r>
            <a:r>
              <a:rPr lang="en-US" sz="4699" dirty="0" err="1">
                <a:solidFill>
                  <a:srgbClr val="41352F"/>
                </a:solidFill>
                <a:latin typeface="#9Slide05 Braxton Regular"/>
              </a:rPr>
              <a:t>tranh</a:t>
            </a:r>
            <a:r>
              <a:rPr lang="en-US" sz="4699" dirty="0">
                <a:solidFill>
                  <a:srgbClr val="41352F"/>
                </a:solidFill>
                <a:latin typeface="#9Slide05 Braxton Regular"/>
              </a:rPr>
              <a:t> </a:t>
            </a:r>
            <a:r>
              <a:rPr lang="en-US" sz="4699" dirty="0" err="1">
                <a:solidFill>
                  <a:srgbClr val="41352F"/>
                </a:solidFill>
                <a:latin typeface="#9Slide05 Braxton Regular"/>
              </a:rPr>
              <a:t>cuộc</a:t>
            </a:r>
            <a:r>
              <a:rPr lang="en-US" sz="4699" dirty="0">
                <a:solidFill>
                  <a:srgbClr val="41352F"/>
                </a:solidFill>
                <a:latin typeface="#9Slide05 Braxton Regular"/>
              </a:rPr>
              <a:t> </a:t>
            </a:r>
            <a:r>
              <a:rPr lang="en-US" sz="4699" dirty="0" err="1">
                <a:solidFill>
                  <a:srgbClr val="41352F"/>
                </a:solidFill>
                <a:latin typeface="#9Slide05 Braxton Regular"/>
              </a:rPr>
              <a:t>sống</a:t>
            </a:r>
            <a:r>
              <a:rPr lang="en-US" sz="4699" dirty="0">
                <a:solidFill>
                  <a:srgbClr val="41352F"/>
                </a:solidFill>
                <a:latin typeface="#9Slide05 Braxton Regular"/>
              </a:rPr>
              <a:t> </a:t>
            </a:r>
            <a:r>
              <a:rPr lang="en-US" sz="4699" dirty="0" err="1">
                <a:solidFill>
                  <a:srgbClr val="41352F"/>
                </a:solidFill>
                <a:latin typeface="#9Slide05 Braxton Regular"/>
              </a:rPr>
              <a:t>của</a:t>
            </a:r>
            <a:r>
              <a:rPr lang="en-US" sz="4699" dirty="0">
                <a:solidFill>
                  <a:srgbClr val="41352F"/>
                </a:solidFill>
                <a:latin typeface="#9Slide05 Braxton Regular"/>
              </a:rPr>
              <a:t> </a:t>
            </a:r>
            <a:r>
              <a:rPr lang="en-US" sz="4699" dirty="0" err="1">
                <a:solidFill>
                  <a:srgbClr val="41352F"/>
                </a:solidFill>
                <a:latin typeface="#9Slide05 Braxton Regular"/>
              </a:rPr>
              <a:t>người</a:t>
            </a:r>
            <a:r>
              <a:rPr lang="en-US" sz="4699" dirty="0">
                <a:solidFill>
                  <a:srgbClr val="41352F"/>
                </a:solidFill>
                <a:latin typeface="#9Slide05 Braxton Regular"/>
              </a:rPr>
              <a:t> </a:t>
            </a:r>
            <a:r>
              <a:rPr lang="en-US" sz="4699" dirty="0" err="1">
                <a:solidFill>
                  <a:srgbClr val="41352F"/>
                </a:solidFill>
                <a:latin typeface="#9Slide05 Braxton Regular"/>
              </a:rPr>
              <a:t>dân</a:t>
            </a:r>
            <a:r>
              <a:rPr lang="en-US" sz="4699" dirty="0">
                <a:solidFill>
                  <a:srgbClr val="41352F"/>
                </a:solidFill>
                <a:latin typeface="#9Slide05 Braxton Regular"/>
              </a:rPr>
              <a:t> </a:t>
            </a:r>
            <a:r>
              <a:rPr lang="en-US" sz="4699" dirty="0" err="1">
                <a:solidFill>
                  <a:srgbClr val="41352F"/>
                </a:solidFill>
                <a:latin typeface="#9Slide05 Braxton Regular"/>
              </a:rPr>
              <a:t>đã</a:t>
            </a:r>
            <a:r>
              <a:rPr lang="en-US" sz="4699" dirty="0">
                <a:solidFill>
                  <a:srgbClr val="41352F"/>
                </a:solidFill>
                <a:latin typeface="#9Slide05 Braxton Regular"/>
              </a:rPr>
              <a:t> </a:t>
            </a:r>
            <a:r>
              <a:rPr lang="en-US" sz="4699" dirty="0" err="1">
                <a:solidFill>
                  <a:srgbClr val="41352F"/>
                </a:solidFill>
                <a:latin typeface="#9Slide05 Braxton Regular"/>
              </a:rPr>
              <a:t>bị</a:t>
            </a:r>
            <a:r>
              <a:rPr lang="en-US" sz="4699" dirty="0">
                <a:solidFill>
                  <a:srgbClr val="41352F"/>
                </a:solidFill>
                <a:latin typeface="#9Slide05 Braxton Regular"/>
              </a:rPr>
              <a:t> </a:t>
            </a:r>
            <a:r>
              <a:rPr lang="en-US" sz="4699" dirty="0" err="1">
                <a:solidFill>
                  <a:srgbClr val="41352F"/>
                </a:solidFill>
                <a:latin typeface="#9Slide05 Braxton Regular"/>
              </a:rPr>
              <a:t>chế</a:t>
            </a:r>
            <a:r>
              <a:rPr lang="en-US" sz="4699" dirty="0">
                <a:solidFill>
                  <a:srgbClr val="41352F"/>
                </a:solidFill>
                <a:latin typeface="#9Slide05 Braxton Regular"/>
              </a:rPr>
              <a:t> </a:t>
            </a:r>
            <a:r>
              <a:rPr lang="en-US" sz="4699" dirty="0" err="1">
                <a:solidFill>
                  <a:srgbClr val="41352F"/>
                </a:solidFill>
                <a:latin typeface="#9Slide05 Braxton Regular"/>
              </a:rPr>
              <a:t>độ</a:t>
            </a:r>
            <a:r>
              <a:rPr lang="en-US" sz="4699" dirty="0">
                <a:solidFill>
                  <a:srgbClr val="41352F"/>
                </a:solidFill>
                <a:latin typeface="#9Slide05 Braxton Regular"/>
              </a:rPr>
              <a:t> </a:t>
            </a:r>
            <a:r>
              <a:rPr lang="en-US" sz="4699" dirty="0" err="1">
                <a:solidFill>
                  <a:srgbClr val="41352F"/>
                </a:solidFill>
                <a:latin typeface="#9Slide05 Braxton Regular"/>
              </a:rPr>
              <a:t>chính</a:t>
            </a:r>
            <a:r>
              <a:rPr lang="en-US" sz="4699" dirty="0">
                <a:solidFill>
                  <a:srgbClr val="41352F"/>
                </a:solidFill>
                <a:latin typeface="#9Slide05 Braxton Regular"/>
              </a:rPr>
              <a:t> </a:t>
            </a:r>
            <a:r>
              <a:rPr lang="en-US" sz="4699" dirty="0" err="1">
                <a:solidFill>
                  <a:srgbClr val="41352F"/>
                </a:solidFill>
                <a:latin typeface="#9Slide05 Braxton Regular"/>
              </a:rPr>
              <a:t>trị</a:t>
            </a:r>
            <a:r>
              <a:rPr lang="en-US" sz="4699" dirty="0">
                <a:solidFill>
                  <a:srgbClr val="41352F"/>
                </a:solidFill>
                <a:latin typeface="#9Slide05 Braxton Regular"/>
              </a:rPr>
              <a:t> </a:t>
            </a:r>
            <a:r>
              <a:rPr lang="en-US" sz="4699" dirty="0" err="1">
                <a:solidFill>
                  <a:srgbClr val="41352F"/>
                </a:solidFill>
                <a:latin typeface="#9Slide05 Braxton Regular"/>
              </a:rPr>
              <a:t>tàn</a:t>
            </a:r>
            <a:r>
              <a:rPr lang="en-US" sz="4699" dirty="0">
                <a:solidFill>
                  <a:srgbClr val="41352F"/>
                </a:solidFill>
                <a:latin typeface="#9Slide05 Braxton Regular"/>
              </a:rPr>
              <a:t> </a:t>
            </a:r>
            <a:r>
              <a:rPr lang="en-US" sz="4699" dirty="0" err="1">
                <a:solidFill>
                  <a:srgbClr val="41352F"/>
                </a:solidFill>
                <a:latin typeface="#9Slide05 Braxton Regular"/>
              </a:rPr>
              <a:t>bạo</a:t>
            </a:r>
            <a:r>
              <a:rPr lang="en-US" sz="4699" dirty="0">
                <a:solidFill>
                  <a:srgbClr val="41352F"/>
                </a:solidFill>
                <a:latin typeface="#9Slide05 Braxton Regular"/>
              </a:rPr>
              <a:t> </a:t>
            </a:r>
            <a:r>
              <a:rPr lang="en-US" sz="4699" dirty="0" err="1">
                <a:solidFill>
                  <a:srgbClr val="41352F"/>
                </a:solidFill>
                <a:latin typeface="#9Slide05 Braxton Regular"/>
              </a:rPr>
              <a:t>đè</a:t>
            </a:r>
            <a:r>
              <a:rPr lang="en-US" sz="4699" dirty="0">
                <a:solidFill>
                  <a:srgbClr val="41352F"/>
                </a:solidFill>
                <a:latin typeface="#9Slide05 Braxton Regular"/>
              </a:rPr>
              <a:t> </a:t>
            </a:r>
            <a:r>
              <a:rPr lang="en-US" sz="4699" dirty="0" err="1">
                <a:solidFill>
                  <a:srgbClr val="41352F"/>
                </a:solidFill>
                <a:latin typeface="#9Slide05 Braxton Regular"/>
              </a:rPr>
              <a:t>nén</a:t>
            </a:r>
            <a:r>
              <a:rPr lang="en-US" sz="4699" dirty="0">
                <a:solidFill>
                  <a:srgbClr val="41352F"/>
                </a:solidFill>
                <a:latin typeface="#9Slide05 Braxton Regular"/>
              </a:rPr>
              <a:t>, </a:t>
            </a:r>
            <a:r>
              <a:rPr lang="en-US" sz="4699" dirty="0" err="1">
                <a:solidFill>
                  <a:srgbClr val="41352F"/>
                </a:solidFill>
                <a:latin typeface="#9Slide05 Braxton Regular"/>
              </a:rPr>
              <a:t>áp</a:t>
            </a:r>
            <a:r>
              <a:rPr lang="en-US" sz="4699" dirty="0">
                <a:solidFill>
                  <a:srgbClr val="41352F"/>
                </a:solidFill>
                <a:latin typeface="#9Slide05 Braxton Regular"/>
              </a:rPr>
              <a:t> </a:t>
            </a:r>
            <a:r>
              <a:rPr lang="en-US" sz="4699" dirty="0" err="1">
                <a:solidFill>
                  <a:srgbClr val="41352F"/>
                </a:solidFill>
                <a:latin typeface="#9Slide05 Braxton Regular"/>
              </a:rPr>
              <a:t>bức</a:t>
            </a:r>
            <a:r>
              <a:rPr lang="en-US" sz="4699" dirty="0">
                <a:solidFill>
                  <a:srgbClr val="41352F"/>
                </a:solidFill>
                <a:latin typeface="#9Slide05 Braxton Regular"/>
              </a:rPr>
              <a:t> </a:t>
            </a:r>
            <a:r>
              <a:rPr lang="en-US" sz="4699" dirty="0" err="1">
                <a:solidFill>
                  <a:srgbClr val="41352F"/>
                </a:solidFill>
                <a:latin typeface="#9Slide05 Braxton Regular"/>
              </a:rPr>
              <a:t>đến</a:t>
            </a:r>
            <a:r>
              <a:rPr lang="en-US" sz="4699" dirty="0">
                <a:solidFill>
                  <a:srgbClr val="41352F"/>
                </a:solidFill>
                <a:latin typeface="#9Slide05 Braxton Regular"/>
              </a:rPr>
              <a:t> </a:t>
            </a:r>
            <a:r>
              <a:rPr lang="en-US" sz="4699" dirty="0" err="1">
                <a:solidFill>
                  <a:srgbClr val="41352F"/>
                </a:solidFill>
                <a:latin typeface="#9Slide05 Braxton Regular"/>
              </a:rPr>
              <a:t>nhường</a:t>
            </a:r>
            <a:r>
              <a:rPr lang="en-US" sz="4699" dirty="0">
                <a:solidFill>
                  <a:srgbClr val="41352F"/>
                </a:solidFill>
                <a:latin typeface="#9Slide05 Braxton Regular"/>
              </a:rPr>
              <a:t> </a:t>
            </a:r>
            <a:r>
              <a:rPr lang="en-US" sz="4699" dirty="0" err="1">
                <a:solidFill>
                  <a:srgbClr val="41352F"/>
                </a:solidFill>
                <a:latin typeface="#9Slide05 Braxton Regular"/>
              </a:rPr>
              <a:t>nào</a:t>
            </a:r>
            <a:r>
              <a:rPr lang="en-US" sz="4699" dirty="0">
                <a:solidFill>
                  <a:srgbClr val="41352F"/>
                </a:solidFill>
                <a:latin typeface="#9Slide05 Braxton Regular"/>
              </a:rPr>
              <a:t>, </a:t>
            </a:r>
            <a:r>
              <a:rPr lang="en-US" sz="4699" dirty="0" err="1">
                <a:solidFill>
                  <a:srgbClr val="41352F"/>
                </a:solidFill>
                <a:latin typeface="#9Slide05 Braxton Regular"/>
              </a:rPr>
              <a:t>biết</a:t>
            </a:r>
            <a:r>
              <a:rPr lang="en-US" sz="4699" dirty="0">
                <a:solidFill>
                  <a:srgbClr val="41352F"/>
                </a:solidFill>
                <a:latin typeface="#9Slide05 Braxton Regular"/>
              </a:rPr>
              <a:t> bao </a:t>
            </a:r>
            <a:r>
              <a:rPr lang="en-US" sz="4699" dirty="0" err="1">
                <a:solidFill>
                  <a:srgbClr val="41352F"/>
                </a:solidFill>
                <a:latin typeface="#9Slide05 Braxton Regular"/>
              </a:rPr>
              <a:t>gia</a:t>
            </a:r>
            <a:r>
              <a:rPr lang="en-US" sz="4699" dirty="0">
                <a:solidFill>
                  <a:srgbClr val="41352F"/>
                </a:solidFill>
                <a:latin typeface="#9Slide05 Braxton Regular"/>
              </a:rPr>
              <a:t> </a:t>
            </a:r>
            <a:r>
              <a:rPr lang="en-US" sz="4699" dirty="0" err="1">
                <a:solidFill>
                  <a:srgbClr val="41352F"/>
                </a:solidFill>
                <a:latin typeface="#9Slide05 Braxton Regular"/>
              </a:rPr>
              <a:t>đình</a:t>
            </a:r>
            <a:r>
              <a:rPr lang="en-US" sz="4699" dirty="0">
                <a:solidFill>
                  <a:srgbClr val="41352F"/>
                </a:solidFill>
                <a:latin typeface="#9Slide05 Braxton Regular"/>
              </a:rPr>
              <a:t> </a:t>
            </a:r>
            <a:r>
              <a:rPr lang="en-US" sz="4699" dirty="0" err="1">
                <a:solidFill>
                  <a:srgbClr val="41352F"/>
                </a:solidFill>
                <a:latin typeface="#9Slide05 Braxton Regular"/>
              </a:rPr>
              <a:t>tiêu</a:t>
            </a:r>
            <a:r>
              <a:rPr lang="en-US" sz="4699" dirty="0">
                <a:solidFill>
                  <a:srgbClr val="41352F"/>
                </a:solidFill>
                <a:latin typeface="#9Slide05 Braxton Regular"/>
              </a:rPr>
              <a:t> </a:t>
            </a:r>
            <a:r>
              <a:rPr lang="en-US" sz="4699" dirty="0" err="1">
                <a:solidFill>
                  <a:srgbClr val="41352F"/>
                </a:solidFill>
                <a:latin typeface="#9Slide05 Braxton Regular"/>
              </a:rPr>
              <a:t>tán</a:t>
            </a:r>
            <a:r>
              <a:rPr lang="en-US" sz="4699" dirty="0">
                <a:solidFill>
                  <a:srgbClr val="41352F"/>
                </a:solidFill>
                <a:latin typeface="#9Slide05 Braxton Regular"/>
              </a:rPr>
              <a:t> </a:t>
            </a:r>
            <a:r>
              <a:rPr lang="en-US" sz="4699" dirty="0" err="1">
                <a:solidFill>
                  <a:srgbClr val="41352F"/>
                </a:solidFill>
                <a:latin typeface="#9Slide05 Braxton Regular"/>
              </a:rPr>
              <a:t>gia</a:t>
            </a:r>
            <a:r>
              <a:rPr lang="en-US" sz="4699" dirty="0">
                <a:solidFill>
                  <a:srgbClr val="41352F"/>
                </a:solidFill>
                <a:latin typeface="#9Slide05 Braxton Regular"/>
              </a:rPr>
              <a:t> </a:t>
            </a:r>
            <a:r>
              <a:rPr lang="en-US" sz="4699" dirty="0" err="1">
                <a:solidFill>
                  <a:srgbClr val="41352F"/>
                </a:solidFill>
                <a:latin typeface="#9Slide05 Braxton Regular"/>
              </a:rPr>
              <a:t>sản</a:t>
            </a:r>
            <a:r>
              <a:rPr lang="en-US" sz="4699" dirty="0">
                <a:solidFill>
                  <a:srgbClr val="41352F"/>
                </a:solidFill>
                <a:latin typeface="#9Slide05 Braxton Regular"/>
              </a:rPr>
              <a:t>, </a:t>
            </a:r>
            <a:r>
              <a:rPr lang="en-US" sz="4699" dirty="0" err="1">
                <a:solidFill>
                  <a:srgbClr val="41352F"/>
                </a:solidFill>
                <a:latin typeface="#9Slide05 Braxton Regular"/>
              </a:rPr>
              <a:t>nhân</a:t>
            </a:r>
            <a:r>
              <a:rPr lang="en-US" sz="4699" dirty="0">
                <a:solidFill>
                  <a:srgbClr val="41352F"/>
                </a:solidFill>
                <a:latin typeface="#9Slide05 Braxton Regular"/>
              </a:rPr>
              <a:t> </a:t>
            </a:r>
            <a:r>
              <a:rPr lang="en-US" sz="4699" dirty="0" err="1">
                <a:solidFill>
                  <a:srgbClr val="41352F"/>
                </a:solidFill>
                <a:latin typeface="#9Slide05 Braxton Regular"/>
              </a:rPr>
              <a:t>lực</a:t>
            </a:r>
            <a:r>
              <a:rPr lang="en-US" sz="4699" dirty="0">
                <a:solidFill>
                  <a:srgbClr val="41352F"/>
                </a:solidFill>
                <a:latin typeface="#9Slide05 Braxton Regular"/>
              </a:rPr>
              <a:t>, </a:t>
            </a:r>
            <a:r>
              <a:rPr lang="en-US" sz="4699" dirty="0" err="1">
                <a:solidFill>
                  <a:srgbClr val="41352F"/>
                </a:solidFill>
                <a:latin typeface="#9Slide05 Braxton Regular"/>
              </a:rPr>
              <a:t>sức</a:t>
            </a:r>
            <a:r>
              <a:rPr lang="en-US" sz="4699" dirty="0">
                <a:solidFill>
                  <a:srgbClr val="41352F"/>
                </a:solidFill>
                <a:latin typeface="#9Slide05 Braxton Regular"/>
              </a:rPr>
              <a:t> </a:t>
            </a:r>
            <a:r>
              <a:rPr lang="en-US" sz="4699" dirty="0" err="1">
                <a:solidFill>
                  <a:srgbClr val="41352F"/>
                </a:solidFill>
                <a:latin typeface="#9Slide05 Braxton Regular"/>
              </a:rPr>
              <a:t>khỏe</a:t>
            </a:r>
            <a:r>
              <a:rPr lang="en-US" sz="4699" dirty="0">
                <a:solidFill>
                  <a:srgbClr val="41352F"/>
                </a:solidFill>
                <a:latin typeface="#9Slide05 Braxton Regular"/>
              </a:rPr>
              <a:t>, </a:t>
            </a:r>
            <a:r>
              <a:rPr lang="en-US" sz="4699" dirty="0" err="1">
                <a:solidFill>
                  <a:srgbClr val="41352F"/>
                </a:solidFill>
                <a:latin typeface="#9Slide05 Braxton Regular"/>
              </a:rPr>
              <a:t>thậm</a:t>
            </a:r>
            <a:r>
              <a:rPr lang="en-US" sz="4699" dirty="0">
                <a:solidFill>
                  <a:srgbClr val="41352F"/>
                </a:solidFill>
                <a:latin typeface="#9Slide05 Braxton Regular"/>
              </a:rPr>
              <a:t> </a:t>
            </a:r>
            <a:r>
              <a:rPr lang="en-US" sz="4699" dirty="0" err="1">
                <a:solidFill>
                  <a:srgbClr val="41352F"/>
                </a:solidFill>
                <a:latin typeface="#9Slide05 Braxton Regular"/>
              </a:rPr>
              <a:t>chí</a:t>
            </a:r>
            <a:r>
              <a:rPr lang="en-US" sz="4699" dirty="0">
                <a:solidFill>
                  <a:srgbClr val="41352F"/>
                </a:solidFill>
                <a:latin typeface="#9Slide05 Braxton Regular"/>
              </a:rPr>
              <a:t> </a:t>
            </a:r>
            <a:r>
              <a:rPr lang="en-US" sz="4699" dirty="0" err="1">
                <a:solidFill>
                  <a:srgbClr val="41352F"/>
                </a:solidFill>
                <a:latin typeface="#9Slide05 Braxton Regular"/>
              </a:rPr>
              <a:t>cả</a:t>
            </a:r>
            <a:r>
              <a:rPr lang="en-US" sz="4699" dirty="0">
                <a:solidFill>
                  <a:srgbClr val="41352F"/>
                </a:solidFill>
                <a:latin typeface="#9Slide05 Braxton Regular"/>
              </a:rPr>
              <a:t> </a:t>
            </a:r>
            <a:r>
              <a:rPr lang="en-US" sz="4699" dirty="0" err="1">
                <a:solidFill>
                  <a:srgbClr val="41352F"/>
                </a:solidFill>
                <a:latin typeface="#9Slide05 Braxton Regular"/>
              </a:rPr>
              <a:t>tính</a:t>
            </a:r>
            <a:r>
              <a:rPr lang="en-US" sz="4699" dirty="0">
                <a:solidFill>
                  <a:srgbClr val="41352F"/>
                </a:solidFill>
                <a:latin typeface="#9Slide05 Braxton Regular"/>
              </a:rPr>
              <a:t> </a:t>
            </a:r>
            <a:r>
              <a:rPr lang="en-US" sz="4699" dirty="0" err="1">
                <a:solidFill>
                  <a:srgbClr val="41352F"/>
                </a:solidFill>
                <a:latin typeface="#9Slide05 Braxton Regular"/>
              </a:rPr>
              <a:t>mạng</a:t>
            </a:r>
            <a:r>
              <a:rPr lang="en-US" sz="4699" dirty="0">
                <a:solidFill>
                  <a:srgbClr val="41352F"/>
                </a:solidFill>
                <a:latin typeface="#9Slide05 Braxton Regular"/>
              </a:rPr>
              <a:t>. </a:t>
            </a:r>
            <a:r>
              <a:rPr lang="en-US" sz="4699" dirty="0" err="1">
                <a:solidFill>
                  <a:srgbClr val="41352F"/>
                </a:solidFill>
                <a:latin typeface="#9Slide05 Braxton Regular"/>
              </a:rPr>
              <a:t>Đúng</a:t>
            </a:r>
            <a:r>
              <a:rPr lang="en-US" sz="4699" dirty="0">
                <a:solidFill>
                  <a:srgbClr val="41352F"/>
                </a:solidFill>
                <a:latin typeface="#9Slide05 Braxton Regular"/>
              </a:rPr>
              <a:t> </a:t>
            </a:r>
            <a:r>
              <a:rPr lang="en-US" sz="4699" dirty="0" err="1">
                <a:solidFill>
                  <a:srgbClr val="41352F"/>
                </a:solidFill>
                <a:latin typeface="#9Slide05 Braxton Regular"/>
              </a:rPr>
              <a:t>là</a:t>
            </a:r>
            <a:r>
              <a:rPr lang="en-US" sz="4699" dirty="0">
                <a:solidFill>
                  <a:srgbClr val="41352F"/>
                </a:solidFill>
                <a:latin typeface="#9Slide05 Braxton Regular"/>
              </a:rPr>
              <a:t> </a:t>
            </a:r>
            <a:r>
              <a:rPr lang="en-US" sz="4699" dirty="0" err="1">
                <a:solidFill>
                  <a:srgbClr val="41352F"/>
                </a:solidFill>
                <a:latin typeface="#9Slide05 Braxton Regular"/>
              </a:rPr>
              <a:t>một</a:t>
            </a:r>
            <a:r>
              <a:rPr lang="en-US" sz="4699" dirty="0">
                <a:solidFill>
                  <a:srgbClr val="41352F"/>
                </a:solidFill>
                <a:latin typeface="#9Slide05 Braxton Regular"/>
              </a:rPr>
              <a:t> “</a:t>
            </a:r>
            <a:r>
              <a:rPr lang="en-US" sz="4699" dirty="0" err="1">
                <a:solidFill>
                  <a:srgbClr val="41352F"/>
                </a:solidFill>
                <a:latin typeface="#9Slide05 Braxton Regular"/>
              </a:rPr>
              <a:t>tấm</a:t>
            </a:r>
            <a:r>
              <a:rPr lang="en-US" sz="4699" dirty="0">
                <a:solidFill>
                  <a:srgbClr val="41352F"/>
                </a:solidFill>
                <a:latin typeface="#9Slide05 Braxton Regular"/>
              </a:rPr>
              <a:t> </a:t>
            </a:r>
            <a:r>
              <a:rPr lang="en-US" sz="4699" dirty="0" err="1">
                <a:solidFill>
                  <a:srgbClr val="41352F"/>
                </a:solidFill>
                <a:latin typeface="#9Slide05 Braxton Regular"/>
              </a:rPr>
              <a:t>ảnh</a:t>
            </a:r>
            <a:r>
              <a:rPr lang="en-US" sz="4699" dirty="0">
                <a:solidFill>
                  <a:srgbClr val="41352F"/>
                </a:solidFill>
                <a:latin typeface="#9Slide05 Braxton Regular"/>
              </a:rPr>
              <a:t> </a:t>
            </a:r>
            <a:r>
              <a:rPr lang="en-US" sz="4699" dirty="0" err="1">
                <a:solidFill>
                  <a:srgbClr val="41352F"/>
                </a:solidFill>
                <a:latin typeface="#9Slide05 Braxton Regular"/>
              </a:rPr>
              <a:t>nhỏ</a:t>
            </a:r>
            <a:r>
              <a:rPr lang="en-US" sz="4699" dirty="0">
                <a:solidFill>
                  <a:srgbClr val="41352F"/>
                </a:solidFill>
                <a:latin typeface="#9Slide05 Braxton Regular"/>
              </a:rPr>
              <a:t>” </a:t>
            </a:r>
            <a:r>
              <a:rPr lang="en-US" sz="4699" dirty="0" err="1">
                <a:solidFill>
                  <a:srgbClr val="41352F"/>
                </a:solidFill>
                <a:latin typeface="#9Slide05 Braxton Regular"/>
              </a:rPr>
              <a:t>mà</a:t>
            </a:r>
            <a:r>
              <a:rPr lang="en-US" sz="4699" dirty="0">
                <a:solidFill>
                  <a:srgbClr val="41352F"/>
                </a:solidFill>
                <a:latin typeface="#9Slide05 Braxton Regular"/>
              </a:rPr>
              <a:t> </a:t>
            </a:r>
            <a:r>
              <a:rPr lang="en-US" sz="4699" dirty="0" err="1">
                <a:solidFill>
                  <a:srgbClr val="41352F"/>
                </a:solidFill>
                <a:latin typeface="#9Slide05 Braxton Regular"/>
              </a:rPr>
              <a:t>đã</a:t>
            </a:r>
            <a:r>
              <a:rPr lang="en-US" sz="4699" dirty="0">
                <a:solidFill>
                  <a:srgbClr val="41352F"/>
                </a:solidFill>
                <a:latin typeface="#9Slide05 Braxton Regular"/>
              </a:rPr>
              <a:t> </a:t>
            </a:r>
            <a:r>
              <a:rPr lang="en-US" sz="4699" dirty="0" err="1">
                <a:solidFill>
                  <a:srgbClr val="41352F"/>
                </a:solidFill>
                <a:latin typeface="#9Slide05 Braxton Regular"/>
              </a:rPr>
              <a:t>thu</a:t>
            </a:r>
            <a:r>
              <a:rPr lang="en-US" sz="4699" dirty="0">
                <a:solidFill>
                  <a:srgbClr val="41352F"/>
                </a:solidFill>
                <a:latin typeface="#9Slide05 Braxton Regular"/>
              </a:rPr>
              <a:t> </a:t>
            </a:r>
            <a:r>
              <a:rPr lang="en-US" sz="4699" dirty="0" err="1">
                <a:solidFill>
                  <a:srgbClr val="41352F"/>
                </a:solidFill>
                <a:latin typeface="#9Slide05 Braxton Regular"/>
              </a:rPr>
              <a:t>vào</a:t>
            </a:r>
            <a:r>
              <a:rPr lang="en-US" sz="4699" dirty="0">
                <a:solidFill>
                  <a:srgbClr val="41352F"/>
                </a:solidFill>
                <a:latin typeface="#9Slide05 Braxton Regular"/>
              </a:rPr>
              <a:t> “</a:t>
            </a:r>
            <a:r>
              <a:rPr lang="en-US" sz="4699" dirty="0" err="1">
                <a:solidFill>
                  <a:srgbClr val="41352F"/>
                </a:solidFill>
                <a:latin typeface="#9Slide05 Braxton Regular"/>
              </a:rPr>
              <a:t>nghìn</a:t>
            </a:r>
            <a:r>
              <a:rPr lang="en-US" sz="4699" dirty="0">
                <a:solidFill>
                  <a:srgbClr val="41352F"/>
                </a:solidFill>
                <a:latin typeface="#9Slide05 Braxton Regular"/>
              </a:rPr>
              <a:t> </a:t>
            </a:r>
            <a:r>
              <a:rPr lang="en-US" sz="4699" dirty="0" err="1">
                <a:solidFill>
                  <a:srgbClr val="41352F"/>
                </a:solidFill>
                <a:latin typeface="#9Slide05 Braxton Regular"/>
              </a:rPr>
              <a:t>vạn</a:t>
            </a:r>
            <a:r>
              <a:rPr lang="en-US" sz="4699" dirty="0">
                <a:solidFill>
                  <a:srgbClr val="41352F"/>
                </a:solidFill>
                <a:latin typeface="#9Slide05 Braxton Regular"/>
              </a:rPr>
              <a:t> </a:t>
            </a:r>
            <a:r>
              <a:rPr lang="en-US" sz="4699" dirty="0" err="1">
                <a:solidFill>
                  <a:srgbClr val="41352F"/>
                </a:solidFill>
                <a:latin typeface="#9Slide05 Braxton Regular"/>
              </a:rPr>
              <a:t>cảnh</a:t>
            </a:r>
            <a:r>
              <a:rPr lang="en-US" sz="4699" dirty="0">
                <a:solidFill>
                  <a:srgbClr val="41352F"/>
                </a:solidFill>
                <a:latin typeface="#9Slide05 Braxton Regular"/>
              </a:rPr>
              <a:t> </a:t>
            </a:r>
            <a:r>
              <a:rPr lang="en-US" sz="4699" dirty="0" err="1">
                <a:solidFill>
                  <a:srgbClr val="41352F"/>
                </a:solidFill>
                <a:latin typeface="#9Slide05 Braxton Regular"/>
              </a:rPr>
              <a:t>trạng</a:t>
            </a:r>
            <a:r>
              <a:rPr lang="en-US" sz="4699" dirty="0">
                <a:solidFill>
                  <a:srgbClr val="41352F"/>
                </a:solidFill>
                <a:latin typeface="#9Slide05 Braxton Regular"/>
              </a:rPr>
              <a:t> ở </a:t>
            </a:r>
            <a:r>
              <a:rPr lang="en-US" sz="4699" dirty="0" err="1">
                <a:solidFill>
                  <a:srgbClr val="41352F"/>
                </a:solidFill>
                <a:latin typeface="#9Slide05 Braxton Regular"/>
              </a:rPr>
              <a:t>nhân</a:t>
            </a:r>
            <a:r>
              <a:rPr lang="en-US" sz="4699" dirty="0">
                <a:solidFill>
                  <a:srgbClr val="41352F"/>
                </a:solidFill>
                <a:latin typeface="#9Slide05 Braxton Regular"/>
              </a:rPr>
              <a:t> </a:t>
            </a:r>
            <a:r>
              <a:rPr lang="en-US" sz="4699" dirty="0" err="1">
                <a:solidFill>
                  <a:srgbClr val="41352F"/>
                </a:solidFill>
                <a:latin typeface="#9Slide05 Braxton Regular"/>
              </a:rPr>
              <a:t>gian</a:t>
            </a:r>
            <a:r>
              <a:rPr lang="en-US" sz="4699" dirty="0">
                <a:solidFill>
                  <a:srgbClr val="41352F"/>
                </a:solidFill>
                <a:latin typeface="#9Slide05 Braxton Regular"/>
              </a:rPr>
              <a:t>” </a:t>
            </a:r>
            <a:r>
              <a:rPr lang="en-US" sz="4699" dirty="0" err="1">
                <a:solidFill>
                  <a:srgbClr val="41352F"/>
                </a:solidFill>
                <a:latin typeface="#9Slide05 Braxton Regular"/>
              </a:rPr>
              <a:t>như</a:t>
            </a:r>
            <a:r>
              <a:rPr lang="en-US" sz="4699" dirty="0">
                <a:solidFill>
                  <a:srgbClr val="41352F"/>
                </a:solidFill>
                <a:latin typeface="#9Slide05 Braxton Regular"/>
              </a:rPr>
              <a:t> </a:t>
            </a:r>
            <a:r>
              <a:rPr lang="en-US" sz="4699" dirty="0" err="1">
                <a:solidFill>
                  <a:srgbClr val="41352F"/>
                </a:solidFill>
                <a:latin typeface="#9Slide05 Braxton Regular"/>
              </a:rPr>
              <a:t>thi</a:t>
            </a:r>
            <a:r>
              <a:rPr lang="en-US" sz="4699" dirty="0">
                <a:solidFill>
                  <a:srgbClr val="41352F"/>
                </a:solidFill>
                <a:latin typeface="#9Slide05 Braxton Regular"/>
              </a:rPr>
              <a:t> </a:t>
            </a:r>
            <a:r>
              <a:rPr lang="en-US" sz="4699" dirty="0" err="1">
                <a:solidFill>
                  <a:srgbClr val="41352F"/>
                </a:solidFill>
                <a:latin typeface="#9Slide05 Braxton Regular"/>
              </a:rPr>
              <a:t>sĩ</a:t>
            </a:r>
            <a:r>
              <a:rPr lang="en-US" sz="4699" dirty="0">
                <a:solidFill>
                  <a:srgbClr val="41352F"/>
                </a:solidFill>
                <a:latin typeface="#9Slide05 Braxton Regular"/>
              </a:rPr>
              <a:t> </a:t>
            </a:r>
            <a:r>
              <a:rPr lang="en-US" sz="4699" dirty="0" err="1">
                <a:solidFill>
                  <a:srgbClr val="41352F"/>
                </a:solidFill>
                <a:latin typeface="#9Slide05 Braxton Regular"/>
              </a:rPr>
              <a:t>Tản</a:t>
            </a:r>
            <a:r>
              <a:rPr lang="en-US" sz="4699" dirty="0">
                <a:solidFill>
                  <a:srgbClr val="41352F"/>
                </a:solidFill>
                <a:latin typeface="#9Slide05 Braxton Regular"/>
              </a:rPr>
              <a:t> </a:t>
            </a:r>
            <a:r>
              <a:rPr lang="en-US" sz="4699" dirty="0" err="1">
                <a:solidFill>
                  <a:srgbClr val="41352F"/>
                </a:solidFill>
                <a:latin typeface="#9Slide05 Braxton Regular"/>
              </a:rPr>
              <a:t>Đà</a:t>
            </a:r>
            <a:r>
              <a:rPr lang="en-US" sz="4699" dirty="0">
                <a:solidFill>
                  <a:srgbClr val="41352F"/>
                </a:solidFill>
                <a:latin typeface="#9Slide05 Braxton Regular"/>
              </a:rPr>
              <a:t> </a:t>
            </a:r>
          </a:p>
          <a:p>
            <a:pPr algn="just">
              <a:lnSpc>
                <a:spcPts val="6579"/>
              </a:lnSpc>
            </a:pPr>
            <a:r>
              <a:rPr lang="en-US" sz="4699" dirty="0" err="1">
                <a:solidFill>
                  <a:srgbClr val="41352F"/>
                </a:solidFill>
                <a:latin typeface="#9Slide05 Braxton Regular"/>
              </a:rPr>
              <a:t>đã</a:t>
            </a:r>
            <a:r>
              <a:rPr lang="en-US" sz="4699" dirty="0">
                <a:solidFill>
                  <a:srgbClr val="41352F"/>
                </a:solidFill>
                <a:latin typeface="#9Slide05 Braxton Regular"/>
              </a:rPr>
              <a:t> </a:t>
            </a:r>
            <a:r>
              <a:rPr lang="en-US" sz="4699" dirty="0" err="1">
                <a:solidFill>
                  <a:srgbClr val="41352F"/>
                </a:solidFill>
                <a:latin typeface="#9Slide05 Braxton Regular"/>
              </a:rPr>
              <a:t>bình</a:t>
            </a:r>
            <a:r>
              <a:rPr lang="en-US" sz="4699" dirty="0">
                <a:solidFill>
                  <a:srgbClr val="41352F"/>
                </a:solidFill>
                <a:latin typeface="#9Slide05 Braxton Regular"/>
              </a:rPr>
              <a:t> </a:t>
            </a:r>
            <a:r>
              <a:rPr lang="en-US" sz="4699" dirty="0" err="1">
                <a:solidFill>
                  <a:srgbClr val="41352F"/>
                </a:solidFill>
                <a:latin typeface="#9Slide05 Braxton Regular"/>
              </a:rPr>
              <a:t>luận</a:t>
            </a:r>
            <a:r>
              <a:rPr lang="en-US" sz="4699" dirty="0">
                <a:solidFill>
                  <a:srgbClr val="41352F"/>
                </a:solidFill>
                <a:latin typeface="#9Slide05 Braxton Regular"/>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21330" y="4155516"/>
            <a:ext cx="16961369" cy="5102784"/>
            <a:chOff x="0" y="0"/>
            <a:chExt cx="4467192" cy="1343943"/>
          </a:xfrm>
        </p:grpSpPr>
        <p:sp>
          <p:nvSpPr>
            <p:cNvPr id="5" name="Freeform 5"/>
            <p:cNvSpPr/>
            <p:nvPr/>
          </p:nvSpPr>
          <p:spPr>
            <a:xfrm>
              <a:off x="0" y="0"/>
              <a:ext cx="4467192" cy="1343943"/>
            </a:xfrm>
            <a:custGeom>
              <a:avLst/>
              <a:gdLst/>
              <a:ahLst/>
              <a:cxnLst/>
              <a:rect l="l" t="t" r="r" b="b"/>
              <a:pathLst>
                <a:path w="4467192" h="1343943">
                  <a:moveTo>
                    <a:pt x="23279" y="0"/>
                  </a:moveTo>
                  <a:lnTo>
                    <a:pt x="4443913" y="0"/>
                  </a:lnTo>
                  <a:cubicBezTo>
                    <a:pt x="4450087" y="0"/>
                    <a:pt x="4456008" y="2453"/>
                    <a:pt x="4460373" y="6818"/>
                  </a:cubicBezTo>
                  <a:cubicBezTo>
                    <a:pt x="4464739" y="11184"/>
                    <a:pt x="4467192" y="17105"/>
                    <a:pt x="4467192" y="23279"/>
                  </a:cubicBezTo>
                  <a:lnTo>
                    <a:pt x="4467192" y="1320664"/>
                  </a:lnTo>
                  <a:cubicBezTo>
                    <a:pt x="4467192" y="1326838"/>
                    <a:pt x="4464739" y="1332759"/>
                    <a:pt x="4460373" y="1337125"/>
                  </a:cubicBezTo>
                  <a:cubicBezTo>
                    <a:pt x="4456008" y="1341491"/>
                    <a:pt x="4450087" y="1343943"/>
                    <a:pt x="4443913" y="1343943"/>
                  </a:cubicBezTo>
                  <a:lnTo>
                    <a:pt x="23279" y="1343943"/>
                  </a:lnTo>
                  <a:cubicBezTo>
                    <a:pt x="17105" y="1343943"/>
                    <a:pt x="11184" y="1341491"/>
                    <a:pt x="6818" y="1337125"/>
                  </a:cubicBezTo>
                  <a:cubicBezTo>
                    <a:pt x="2453" y="1332759"/>
                    <a:pt x="0" y="1326838"/>
                    <a:pt x="0" y="1320664"/>
                  </a:cubicBezTo>
                  <a:lnTo>
                    <a:pt x="0" y="23279"/>
                  </a:lnTo>
                  <a:cubicBezTo>
                    <a:pt x="0" y="17105"/>
                    <a:pt x="2453" y="11184"/>
                    <a:pt x="6818" y="6818"/>
                  </a:cubicBezTo>
                  <a:cubicBezTo>
                    <a:pt x="11184" y="2453"/>
                    <a:pt x="17105" y="0"/>
                    <a:pt x="23279" y="0"/>
                  </a:cubicBezTo>
                  <a:close/>
                </a:path>
              </a:pathLst>
            </a:custGeom>
            <a:solidFill>
              <a:srgbClr val="F5FFF8"/>
            </a:solidFill>
          </p:spPr>
          <p:txBody>
            <a:bodyPr/>
            <a:lstStyle/>
            <a:p>
              <a:endParaRPr lang="en-US"/>
            </a:p>
          </p:txBody>
        </p:sp>
        <p:sp>
          <p:nvSpPr>
            <p:cNvPr id="6" name="TextBox 6"/>
            <p:cNvSpPr txBox="1"/>
            <p:nvPr/>
          </p:nvSpPr>
          <p:spPr>
            <a:xfrm>
              <a:off x="0" y="-47625"/>
              <a:ext cx="4467192" cy="139156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15253" y="394026"/>
            <a:ext cx="13730056" cy="920115"/>
          </a:xfrm>
          <a:prstGeom prst="rect">
            <a:avLst/>
          </a:prstGeom>
        </p:spPr>
        <p:txBody>
          <a:bodyPr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8" name="TextBox 8"/>
          <p:cNvSpPr txBox="1"/>
          <p:nvPr/>
        </p:nvSpPr>
        <p:spPr>
          <a:xfrm>
            <a:off x="872836" y="1476066"/>
            <a:ext cx="17010641" cy="847090"/>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chi </a:t>
            </a:r>
            <a:r>
              <a:rPr lang="en-US" sz="4900" dirty="0" err="1">
                <a:solidFill>
                  <a:srgbClr val="66889A"/>
                </a:solidFill>
                <a:latin typeface="#9Slide07 SVNUT Triumph Press"/>
              </a:rPr>
              <a:t>tiết</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r>
              <a:rPr lang="en-US" sz="4900" dirty="0">
                <a:solidFill>
                  <a:srgbClr val="66889A"/>
                </a:solidFill>
                <a:latin typeface="#9Slide07 SVNUT Triumph Press"/>
              </a:rPr>
              <a:t> “</a:t>
            </a:r>
            <a:r>
              <a:rPr lang="en-US" sz="4900" dirty="0" err="1">
                <a:solidFill>
                  <a:srgbClr val="66889A"/>
                </a:solidFill>
                <a:latin typeface="#9Slide07 SVNUT Triumph Press"/>
              </a:rPr>
              <a:t>Dế</a:t>
            </a:r>
            <a:r>
              <a:rPr lang="en-US" sz="4900" dirty="0">
                <a:solidFill>
                  <a:srgbClr val="66889A"/>
                </a:solidFill>
                <a:latin typeface="#9Slide07 SVNUT Triumph Press"/>
              </a:rPr>
              <a:t> </a:t>
            </a:r>
            <a:r>
              <a:rPr lang="en-US" sz="4900" dirty="0" err="1">
                <a:solidFill>
                  <a:srgbClr val="66889A"/>
                </a:solidFill>
                <a:latin typeface="#9Slide07 SVNUT Triumph Press"/>
              </a:rPr>
              <a:t>chọi</a:t>
            </a:r>
            <a:r>
              <a:rPr lang="en-US" sz="4900" dirty="0">
                <a:solidFill>
                  <a:srgbClr val="66889A"/>
                </a:solidFill>
                <a:latin typeface="#9Slide07 SVNUT Triumph Press"/>
              </a:rPr>
              <a:t>”</a:t>
            </a:r>
          </a:p>
        </p:txBody>
      </p:sp>
      <p:sp>
        <p:nvSpPr>
          <p:cNvPr id="9" name="TextBox 9"/>
          <p:cNvSpPr txBox="1"/>
          <p:nvPr/>
        </p:nvSpPr>
        <p:spPr>
          <a:xfrm>
            <a:off x="5353913" y="2775814"/>
            <a:ext cx="7262141" cy="1080020"/>
          </a:xfrm>
          <a:prstGeom prst="rect">
            <a:avLst/>
          </a:prstGeom>
        </p:spPr>
        <p:txBody>
          <a:bodyPr lIns="0" tIns="0" rIns="0" bIns="0" rtlCol="0" anchor="t">
            <a:spAutoFit/>
          </a:bodyPr>
          <a:lstStyle/>
          <a:p>
            <a:pPr algn="ctr">
              <a:lnSpc>
                <a:spcPts val="8308"/>
              </a:lnSpc>
              <a:spcBef>
                <a:spcPct val="0"/>
              </a:spcBef>
            </a:pPr>
            <a:r>
              <a:rPr lang="en-US" sz="5934">
                <a:solidFill>
                  <a:srgbClr val="24516B"/>
                </a:solidFill>
                <a:latin typeface="#9Slide07 Crocante"/>
              </a:rPr>
              <a:t>NHÓM 5 / 6 BÁO CÁO</a:t>
            </a:r>
          </a:p>
        </p:txBody>
      </p:sp>
      <p:sp>
        <p:nvSpPr>
          <p:cNvPr id="10" name="TextBox 10"/>
          <p:cNvSpPr txBox="1"/>
          <p:nvPr/>
        </p:nvSpPr>
        <p:spPr>
          <a:xfrm>
            <a:off x="1028700" y="4210817"/>
            <a:ext cx="16344375" cy="4724400"/>
          </a:xfrm>
          <a:prstGeom prst="rect">
            <a:avLst/>
          </a:prstGeom>
        </p:spPr>
        <p:txBody>
          <a:bodyPr lIns="0" tIns="0" rIns="0" bIns="0" rtlCol="0" anchor="t">
            <a:spAutoFit/>
          </a:bodyPr>
          <a:lstStyle/>
          <a:p>
            <a:pPr algn="just">
              <a:lnSpc>
                <a:spcPts val="6299"/>
              </a:lnSpc>
            </a:pPr>
            <a:r>
              <a:rPr lang="en-US" sz="4499">
                <a:solidFill>
                  <a:srgbClr val="66889A"/>
                </a:solidFill>
                <a:latin typeface="Roboto Condensed Bold"/>
              </a:rPr>
              <a:t>Nhóm 5,6: Tìm hiểu yếu tố kì ảo, yếu tố hiện thực trong tác phẩm</a:t>
            </a:r>
          </a:p>
          <a:p>
            <a:pPr marL="971547" lvl="1" indent="-485773" algn="just">
              <a:lnSpc>
                <a:spcPts val="6299"/>
              </a:lnSpc>
              <a:buFont typeface="Arial"/>
              <a:buChar char="•"/>
            </a:pPr>
            <a:r>
              <a:rPr lang="en-US" sz="4499">
                <a:solidFill>
                  <a:srgbClr val="66889A"/>
                </a:solidFill>
                <a:latin typeface="Roboto Condensed"/>
              </a:rPr>
              <a:t>Liệt kê các sự việc có tính chất kì ảo trong truyện. Cho biết vai trò, ý nghĩa của yếu tố kì ảo đó.</a:t>
            </a:r>
          </a:p>
          <a:p>
            <a:pPr marL="971547" lvl="1" indent="-485773" algn="just">
              <a:lnSpc>
                <a:spcPts val="6299"/>
              </a:lnSpc>
              <a:buFont typeface="Arial"/>
              <a:buChar char="•"/>
            </a:pPr>
            <a:r>
              <a:rPr lang="en-US" sz="4499">
                <a:solidFill>
                  <a:srgbClr val="66889A"/>
                </a:solidFill>
                <a:latin typeface="Roboto Condensed"/>
              </a:rPr>
              <a:t>Liệt kê những thông tin nhấn mạnh tính chất hiện thực. Thái độ của tác giả với hiện thực đương thời được thể hiện như thế nào trong cách miêu tả các chi tiết, sự việc và trong lời bình?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028700" y="2149630"/>
            <a:ext cx="14684038" cy="1218493"/>
          </a:xfrm>
          <a:prstGeom prst="rect">
            <a:avLst/>
          </a:prstGeom>
        </p:spPr>
        <p:txBody>
          <a:bodyPr lIns="0" tIns="0" rIns="0" bIns="0" rtlCol="0" anchor="t">
            <a:spAutoFit/>
          </a:bodyPr>
          <a:lstStyle/>
          <a:p>
            <a:pPr algn="l">
              <a:lnSpc>
                <a:spcPts val="9603"/>
              </a:lnSpc>
            </a:pPr>
            <a:r>
              <a:rPr lang="en-US" sz="6859">
                <a:solidFill>
                  <a:srgbClr val="24516B"/>
                </a:solidFill>
                <a:latin typeface="#9Slide05 VL Fadilla"/>
              </a:rPr>
              <a:t>c. Yếu tố kì ảo và yếu tố hiện thực trong truyện</a:t>
            </a:r>
          </a:p>
        </p:txBody>
      </p:sp>
      <p:sp>
        <p:nvSpPr>
          <p:cNvPr id="6" name="TextBox 6"/>
          <p:cNvSpPr txBox="1"/>
          <p:nvPr/>
        </p:nvSpPr>
        <p:spPr>
          <a:xfrm>
            <a:off x="1028700" y="4243670"/>
            <a:ext cx="6836932" cy="1464945"/>
          </a:xfrm>
          <a:prstGeom prst="rect">
            <a:avLst/>
          </a:prstGeom>
        </p:spPr>
        <p:txBody>
          <a:bodyPr lIns="0" tIns="0" rIns="0" bIns="0" rtlCol="0" anchor="t">
            <a:spAutoFit/>
          </a:bodyPr>
          <a:lstStyle/>
          <a:p>
            <a:pPr marL="906778" lvl="1" indent="-453389" algn="just">
              <a:lnSpc>
                <a:spcPts val="5879"/>
              </a:lnSpc>
              <a:buFont typeface="Arial"/>
              <a:buChar char="•"/>
            </a:pPr>
            <a:r>
              <a:rPr lang="en-US" sz="4199" dirty="0" err="1">
                <a:solidFill>
                  <a:srgbClr val="000000"/>
                </a:solidFill>
                <a:latin typeface="Roboto Condensed"/>
              </a:rPr>
              <a:t>Tờ</a:t>
            </a:r>
            <a:r>
              <a:rPr lang="en-US" sz="4199" dirty="0">
                <a:solidFill>
                  <a:srgbClr val="000000"/>
                </a:solidFill>
                <a:latin typeface="Roboto Condensed"/>
              </a:rPr>
              <a:t> </a:t>
            </a:r>
            <a:r>
              <a:rPr lang="en-US" sz="4199" dirty="0" err="1">
                <a:solidFill>
                  <a:srgbClr val="000000"/>
                </a:solidFill>
                <a:latin typeface="Roboto Condensed"/>
              </a:rPr>
              <a:t>giấy</a:t>
            </a:r>
            <a:r>
              <a:rPr lang="en-US" sz="4199" dirty="0">
                <a:solidFill>
                  <a:srgbClr val="000000"/>
                </a:solidFill>
                <a:latin typeface="Roboto Condensed"/>
              </a:rPr>
              <a:t> </a:t>
            </a:r>
            <a:r>
              <a:rPr lang="en-US" sz="4199" dirty="0" err="1">
                <a:solidFill>
                  <a:srgbClr val="000000"/>
                </a:solidFill>
                <a:latin typeface="Roboto Condensed"/>
              </a:rPr>
              <a:t>bí</a:t>
            </a:r>
            <a:r>
              <a:rPr lang="en-US" sz="4199" dirty="0">
                <a:solidFill>
                  <a:srgbClr val="000000"/>
                </a:solidFill>
                <a:latin typeface="Roboto Condensed"/>
              </a:rPr>
              <a:t> </a:t>
            </a:r>
            <a:r>
              <a:rPr lang="en-US" sz="4199" dirty="0" err="1">
                <a:solidFill>
                  <a:srgbClr val="000000"/>
                </a:solidFill>
                <a:latin typeface="Roboto Condensed"/>
              </a:rPr>
              <a:t>ẩn</a:t>
            </a:r>
            <a:r>
              <a:rPr lang="en-US" sz="4199" dirty="0">
                <a:solidFill>
                  <a:srgbClr val="000000"/>
                </a:solidFill>
                <a:latin typeface="Roboto Condensed"/>
              </a:rPr>
              <a:t> </a:t>
            </a:r>
            <a:r>
              <a:rPr lang="en-US" sz="4199" dirty="0" err="1">
                <a:solidFill>
                  <a:srgbClr val="000000"/>
                </a:solidFill>
                <a:latin typeface="Roboto Condensed"/>
              </a:rPr>
              <a:t>của</a:t>
            </a:r>
            <a:r>
              <a:rPr lang="en-US" sz="4199" dirty="0">
                <a:solidFill>
                  <a:srgbClr val="000000"/>
                </a:solidFill>
                <a:latin typeface="Roboto Condensed"/>
              </a:rPr>
              <a:t> </a:t>
            </a:r>
            <a:r>
              <a:rPr lang="en-US" sz="4199" dirty="0" err="1">
                <a:solidFill>
                  <a:srgbClr val="000000"/>
                </a:solidFill>
                <a:latin typeface="Roboto Condensed"/>
              </a:rPr>
              <a:t>cô</a:t>
            </a:r>
            <a:r>
              <a:rPr lang="en-US" sz="4199" dirty="0">
                <a:solidFill>
                  <a:srgbClr val="000000"/>
                </a:solidFill>
                <a:latin typeface="Roboto Condensed"/>
              </a:rPr>
              <a:t> </a:t>
            </a:r>
            <a:r>
              <a:rPr lang="en-US" sz="4199" dirty="0" err="1">
                <a:solidFill>
                  <a:srgbClr val="000000"/>
                </a:solidFill>
                <a:latin typeface="Roboto Condensed"/>
              </a:rPr>
              <a:t>đồng</a:t>
            </a:r>
            <a:r>
              <a:rPr lang="en-US" sz="4199" dirty="0">
                <a:solidFill>
                  <a:srgbClr val="000000"/>
                </a:solidFill>
                <a:latin typeface="Roboto Condensed"/>
              </a:rPr>
              <a:t>.</a:t>
            </a:r>
          </a:p>
          <a:p>
            <a:pPr algn="just">
              <a:lnSpc>
                <a:spcPts val="5879"/>
              </a:lnSpc>
            </a:pPr>
            <a:endParaRPr lang="en-US" sz="4199" dirty="0">
              <a:solidFill>
                <a:srgbClr val="000000"/>
              </a:solidFill>
              <a:latin typeface="Roboto Condensed"/>
            </a:endParaRPr>
          </a:p>
        </p:txBody>
      </p:sp>
      <p:sp>
        <p:nvSpPr>
          <p:cNvPr id="7" name="TextBox 7"/>
          <p:cNvSpPr txBox="1"/>
          <p:nvPr/>
        </p:nvSpPr>
        <p:spPr>
          <a:xfrm>
            <a:off x="1028700" y="5164689"/>
            <a:ext cx="16230600" cy="2207895"/>
          </a:xfrm>
          <a:prstGeom prst="rect">
            <a:avLst/>
          </a:prstGeom>
        </p:spPr>
        <p:txBody>
          <a:bodyPr lIns="0" tIns="0" rIns="0" bIns="0" rtlCol="0" anchor="t">
            <a:spAutoFit/>
          </a:bodyPr>
          <a:lstStyle/>
          <a:p>
            <a:pPr marL="906778" lvl="1" indent="-453389" algn="just">
              <a:lnSpc>
                <a:spcPts val="5879"/>
              </a:lnSpc>
              <a:buFont typeface="Arial"/>
              <a:buChar char="•"/>
            </a:pPr>
            <a:r>
              <a:rPr lang="en-US" sz="4199" dirty="0">
                <a:solidFill>
                  <a:srgbClr val="000000"/>
                </a:solidFill>
                <a:latin typeface="Roboto Condensed"/>
              </a:rPr>
              <a:t>Thành </a:t>
            </a:r>
            <a:r>
              <a:rPr lang="en-US" sz="4199" dirty="0" err="1">
                <a:solidFill>
                  <a:srgbClr val="000000"/>
                </a:solidFill>
                <a:latin typeface="Roboto Condensed"/>
              </a:rPr>
              <a:t>tìm</a:t>
            </a:r>
            <a:r>
              <a:rPr lang="en-US" sz="4199" dirty="0">
                <a:solidFill>
                  <a:srgbClr val="000000"/>
                </a:solidFill>
                <a:latin typeface="Roboto Condensed"/>
              </a:rPr>
              <a:t> </a:t>
            </a:r>
            <a:r>
              <a:rPr lang="en-US" sz="4199" dirty="0" err="1">
                <a:solidFill>
                  <a:srgbClr val="000000"/>
                </a:solidFill>
                <a:latin typeface="Roboto Condensed"/>
              </a:rPr>
              <a:t>bắt</a:t>
            </a:r>
            <a:r>
              <a:rPr lang="en-US" sz="4199" dirty="0">
                <a:solidFill>
                  <a:srgbClr val="000000"/>
                </a:solidFill>
                <a:latin typeface="Roboto Condensed"/>
              </a:rPr>
              <a:t> </a:t>
            </a:r>
            <a:r>
              <a:rPr lang="en-US" sz="4199" dirty="0" err="1">
                <a:solidFill>
                  <a:srgbClr val="000000"/>
                </a:solidFill>
                <a:latin typeface="Roboto Condensed"/>
              </a:rPr>
              <a:t>dế</a:t>
            </a:r>
            <a:r>
              <a:rPr lang="en-US" sz="4199" dirty="0">
                <a:solidFill>
                  <a:srgbClr val="000000"/>
                </a:solidFill>
                <a:latin typeface="Roboto Condensed"/>
              </a:rPr>
              <a:t> </a:t>
            </a:r>
            <a:r>
              <a:rPr lang="en-US" sz="4199" dirty="0" err="1">
                <a:solidFill>
                  <a:srgbClr val="000000"/>
                </a:solidFill>
                <a:latin typeface="Roboto Condensed"/>
              </a:rPr>
              <a:t>chọi</a:t>
            </a:r>
            <a:r>
              <a:rPr lang="en-US" sz="4199" dirty="0">
                <a:solidFill>
                  <a:srgbClr val="000000"/>
                </a:solidFill>
                <a:latin typeface="Roboto Condensed"/>
              </a:rPr>
              <a:t> ở </a:t>
            </a:r>
            <a:r>
              <a:rPr lang="en-US" sz="4199" dirty="0" err="1">
                <a:solidFill>
                  <a:srgbClr val="000000"/>
                </a:solidFill>
                <a:latin typeface="Roboto Condensed"/>
              </a:rPr>
              <a:t>Đại</a:t>
            </a:r>
            <a:r>
              <a:rPr lang="en-US" sz="4199" dirty="0">
                <a:solidFill>
                  <a:srgbClr val="000000"/>
                </a:solidFill>
                <a:latin typeface="Roboto Condensed"/>
              </a:rPr>
              <a:t> </a:t>
            </a:r>
            <a:r>
              <a:rPr lang="en-US" sz="4199" dirty="0" err="1">
                <a:solidFill>
                  <a:srgbClr val="000000"/>
                </a:solidFill>
                <a:latin typeface="Roboto Condensed"/>
              </a:rPr>
              <a:t>Phật</a:t>
            </a:r>
            <a:r>
              <a:rPr lang="en-US" sz="4199" dirty="0">
                <a:solidFill>
                  <a:srgbClr val="000000"/>
                </a:solidFill>
                <a:latin typeface="Roboto Condensed"/>
              </a:rPr>
              <a:t> </a:t>
            </a:r>
            <a:r>
              <a:rPr lang="en-US" sz="4199" dirty="0" err="1">
                <a:solidFill>
                  <a:srgbClr val="000000"/>
                </a:solidFill>
                <a:latin typeface="Roboto Condensed"/>
              </a:rPr>
              <a:t>Các</a:t>
            </a:r>
            <a:r>
              <a:rPr lang="en-US" sz="4199" dirty="0">
                <a:solidFill>
                  <a:srgbClr val="000000"/>
                </a:solidFill>
                <a:latin typeface="Roboto Condensed"/>
              </a:rPr>
              <a:t> ở </a:t>
            </a:r>
            <a:r>
              <a:rPr lang="en-US" sz="4199" dirty="0" err="1">
                <a:solidFill>
                  <a:srgbClr val="000000"/>
                </a:solidFill>
                <a:latin typeface="Roboto Condensed"/>
              </a:rPr>
              <a:t>mé</a:t>
            </a:r>
            <a:r>
              <a:rPr lang="en-US" sz="4199" dirty="0">
                <a:solidFill>
                  <a:srgbClr val="000000"/>
                </a:solidFill>
                <a:latin typeface="Roboto Condensed"/>
              </a:rPr>
              <a:t> </a:t>
            </a:r>
            <a:r>
              <a:rPr lang="en-US" sz="4199" dirty="0" err="1">
                <a:solidFill>
                  <a:srgbClr val="000000"/>
                </a:solidFill>
                <a:latin typeface="Roboto Condensed"/>
              </a:rPr>
              <a:t>đông</a:t>
            </a:r>
            <a:r>
              <a:rPr lang="en-US" sz="4199" dirty="0">
                <a:solidFill>
                  <a:srgbClr val="000000"/>
                </a:solidFill>
                <a:latin typeface="Roboto Condensed"/>
              </a:rPr>
              <a:t> </a:t>
            </a:r>
            <a:r>
              <a:rPr lang="en-US" sz="4199" dirty="0" err="1">
                <a:solidFill>
                  <a:srgbClr val="000000"/>
                </a:solidFill>
                <a:latin typeface="Roboto Condensed"/>
              </a:rPr>
              <a:t>thôn</a:t>
            </a:r>
            <a:r>
              <a:rPr lang="en-US" sz="4199" dirty="0">
                <a:solidFill>
                  <a:srgbClr val="000000"/>
                </a:solidFill>
                <a:latin typeface="Roboto Condensed"/>
              </a:rPr>
              <a:t> </a:t>
            </a:r>
            <a:r>
              <a:rPr lang="en-US" sz="4199" dirty="0" err="1">
                <a:solidFill>
                  <a:srgbClr val="000000"/>
                </a:solidFill>
                <a:latin typeface="Roboto Condensed"/>
              </a:rPr>
              <a:t>và</a:t>
            </a:r>
            <a:r>
              <a:rPr lang="en-US" sz="4199" dirty="0">
                <a:solidFill>
                  <a:srgbClr val="000000"/>
                </a:solidFill>
                <a:latin typeface="Roboto Condensed"/>
              </a:rPr>
              <a:t> </a:t>
            </a:r>
            <a:r>
              <a:rPr lang="en-US" sz="4199" dirty="0" err="1">
                <a:solidFill>
                  <a:srgbClr val="000000"/>
                </a:solidFill>
                <a:latin typeface="Roboto Condensed"/>
              </a:rPr>
              <a:t>các</a:t>
            </a:r>
            <a:r>
              <a:rPr lang="en-US" sz="4199" dirty="0">
                <a:solidFill>
                  <a:srgbClr val="000000"/>
                </a:solidFill>
                <a:latin typeface="Roboto Condensed"/>
              </a:rPr>
              <a:t> </a:t>
            </a:r>
            <a:r>
              <a:rPr lang="en-US" sz="4199" dirty="0" err="1">
                <a:solidFill>
                  <a:srgbClr val="000000"/>
                </a:solidFill>
                <a:latin typeface="Roboto Condensed"/>
              </a:rPr>
              <a:t>sự</a:t>
            </a:r>
            <a:r>
              <a:rPr lang="en-US" sz="4199" dirty="0">
                <a:solidFill>
                  <a:srgbClr val="000000"/>
                </a:solidFill>
                <a:latin typeface="Roboto Condensed"/>
              </a:rPr>
              <a:t> </a:t>
            </a:r>
            <a:r>
              <a:rPr lang="en-US" sz="4199" dirty="0" err="1">
                <a:solidFill>
                  <a:srgbClr val="000000"/>
                </a:solidFill>
                <a:latin typeface="Roboto Condensed"/>
              </a:rPr>
              <a:t>việc</a:t>
            </a:r>
            <a:r>
              <a:rPr lang="en-US" sz="4199" dirty="0">
                <a:solidFill>
                  <a:srgbClr val="000000"/>
                </a:solidFill>
                <a:latin typeface="Roboto Condensed"/>
              </a:rPr>
              <a:t> </a:t>
            </a:r>
            <a:r>
              <a:rPr lang="en-US" sz="4199" dirty="0" err="1">
                <a:solidFill>
                  <a:srgbClr val="000000"/>
                </a:solidFill>
                <a:latin typeface="Roboto Condensed"/>
              </a:rPr>
              <a:t>diễn</a:t>
            </a:r>
            <a:r>
              <a:rPr lang="en-US" sz="4199" dirty="0">
                <a:solidFill>
                  <a:srgbClr val="000000"/>
                </a:solidFill>
                <a:latin typeface="Roboto Condensed"/>
              </a:rPr>
              <a:t> </a:t>
            </a:r>
            <a:r>
              <a:rPr lang="en-US" sz="4199" dirty="0" err="1">
                <a:solidFill>
                  <a:srgbClr val="000000"/>
                </a:solidFill>
                <a:latin typeface="Roboto Condensed"/>
              </a:rPr>
              <a:t>ra</a:t>
            </a:r>
            <a:r>
              <a:rPr lang="en-US" sz="4199" dirty="0">
                <a:solidFill>
                  <a:srgbClr val="000000"/>
                </a:solidFill>
                <a:latin typeface="Roboto Condensed"/>
              </a:rPr>
              <a:t> y </a:t>
            </a:r>
            <a:r>
              <a:rPr lang="en-US" sz="4199" dirty="0" err="1">
                <a:solidFill>
                  <a:srgbClr val="000000"/>
                </a:solidFill>
                <a:latin typeface="Roboto Condensed"/>
              </a:rPr>
              <a:t>như</a:t>
            </a:r>
            <a:r>
              <a:rPr lang="en-US" sz="4199" dirty="0">
                <a:solidFill>
                  <a:srgbClr val="000000"/>
                </a:solidFill>
                <a:latin typeface="Roboto Condensed"/>
              </a:rPr>
              <a:t> </a:t>
            </a:r>
            <a:r>
              <a:rPr lang="en-US" sz="4199" dirty="0" err="1">
                <a:solidFill>
                  <a:srgbClr val="000000"/>
                </a:solidFill>
                <a:latin typeface="Roboto Condensed"/>
              </a:rPr>
              <a:t>trong</a:t>
            </a:r>
            <a:r>
              <a:rPr lang="en-US" sz="4199" dirty="0">
                <a:solidFill>
                  <a:srgbClr val="000000"/>
                </a:solidFill>
                <a:latin typeface="Roboto Condensed"/>
              </a:rPr>
              <a:t> </a:t>
            </a:r>
            <a:r>
              <a:rPr lang="en-US" sz="4199" dirty="0" err="1">
                <a:solidFill>
                  <a:srgbClr val="000000"/>
                </a:solidFill>
                <a:latin typeface="Roboto Condensed"/>
              </a:rPr>
              <a:t>tờ</a:t>
            </a:r>
            <a:r>
              <a:rPr lang="en-US" sz="4199" dirty="0">
                <a:solidFill>
                  <a:srgbClr val="000000"/>
                </a:solidFill>
                <a:latin typeface="Roboto Condensed"/>
              </a:rPr>
              <a:t> </a:t>
            </a:r>
            <a:r>
              <a:rPr lang="en-US" sz="4199" dirty="0" err="1">
                <a:solidFill>
                  <a:srgbClr val="000000"/>
                </a:solidFill>
                <a:latin typeface="Roboto Condensed"/>
              </a:rPr>
              <a:t>giấy</a:t>
            </a:r>
            <a:r>
              <a:rPr lang="en-US" sz="4199" dirty="0">
                <a:solidFill>
                  <a:srgbClr val="000000"/>
                </a:solidFill>
                <a:latin typeface="Roboto Condensed"/>
              </a:rPr>
              <a:t> </a:t>
            </a:r>
            <a:r>
              <a:rPr lang="en-US" sz="4199" dirty="0" err="1">
                <a:solidFill>
                  <a:srgbClr val="000000"/>
                </a:solidFill>
                <a:latin typeface="Roboto Condensed"/>
              </a:rPr>
              <a:t>của</a:t>
            </a:r>
            <a:r>
              <a:rPr lang="en-US" sz="4199" dirty="0">
                <a:solidFill>
                  <a:srgbClr val="000000"/>
                </a:solidFill>
                <a:latin typeface="Roboto Condensed"/>
              </a:rPr>
              <a:t> </a:t>
            </a:r>
            <a:r>
              <a:rPr lang="en-US" sz="4199" dirty="0" err="1">
                <a:solidFill>
                  <a:srgbClr val="000000"/>
                </a:solidFill>
                <a:latin typeface="Roboto Condensed"/>
              </a:rPr>
              <a:t>cô</a:t>
            </a:r>
            <a:r>
              <a:rPr lang="en-US" sz="4199" dirty="0">
                <a:solidFill>
                  <a:srgbClr val="000000"/>
                </a:solidFill>
                <a:latin typeface="Roboto Condensed"/>
              </a:rPr>
              <a:t> </a:t>
            </a:r>
            <a:r>
              <a:rPr lang="en-US" sz="4199" dirty="0" err="1">
                <a:solidFill>
                  <a:srgbClr val="000000"/>
                </a:solidFill>
                <a:latin typeface="Roboto Condensed"/>
              </a:rPr>
              <a:t>đồng</a:t>
            </a:r>
            <a:r>
              <a:rPr lang="en-US" sz="4199" dirty="0">
                <a:solidFill>
                  <a:srgbClr val="000000"/>
                </a:solidFill>
                <a:latin typeface="Roboto Condensed"/>
              </a:rPr>
              <a:t>.</a:t>
            </a:r>
          </a:p>
          <a:p>
            <a:pPr algn="just">
              <a:lnSpc>
                <a:spcPts val="5879"/>
              </a:lnSpc>
            </a:pPr>
            <a:endParaRPr lang="en-US" sz="4199" dirty="0">
              <a:solidFill>
                <a:srgbClr val="000000"/>
              </a:solidFill>
              <a:latin typeface="Roboto Condensed"/>
            </a:endParaRPr>
          </a:p>
        </p:txBody>
      </p:sp>
      <p:sp>
        <p:nvSpPr>
          <p:cNvPr id="9" name="TextBox 9"/>
          <p:cNvSpPr txBox="1"/>
          <p:nvPr/>
        </p:nvSpPr>
        <p:spPr>
          <a:xfrm>
            <a:off x="-1815253" y="394026"/>
            <a:ext cx="13730056" cy="920115"/>
          </a:xfrm>
          <a:prstGeom prst="rect">
            <a:avLst/>
          </a:prstGeom>
        </p:spPr>
        <p:txBody>
          <a:bodyPr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10" name="TextBox 10"/>
          <p:cNvSpPr txBox="1"/>
          <p:nvPr/>
        </p:nvSpPr>
        <p:spPr>
          <a:xfrm>
            <a:off x="872836" y="1476066"/>
            <a:ext cx="17010641" cy="847090"/>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chi </a:t>
            </a:r>
            <a:r>
              <a:rPr lang="en-US" sz="4900" dirty="0" err="1">
                <a:solidFill>
                  <a:srgbClr val="66889A"/>
                </a:solidFill>
                <a:latin typeface="#9Slide07 SVNUT Triumph Press"/>
              </a:rPr>
              <a:t>tiết</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r>
              <a:rPr lang="en-US" sz="4900" dirty="0">
                <a:solidFill>
                  <a:srgbClr val="66889A"/>
                </a:solidFill>
                <a:latin typeface="#9Slide07 SVNUT Triumph Press"/>
              </a:rPr>
              <a:t> “</a:t>
            </a:r>
            <a:r>
              <a:rPr lang="en-US" sz="4900" dirty="0" err="1">
                <a:solidFill>
                  <a:srgbClr val="66889A"/>
                </a:solidFill>
                <a:latin typeface="#9Slide07 SVNUT Triumph Press"/>
              </a:rPr>
              <a:t>Dế</a:t>
            </a:r>
            <a:r>
              <a:rPr lang="en-US" sz="4900" dirty="0">
                <a:solidFill>
                  <a:srgbClr val="66889A"/>
                </a:solidFill>
                <a:latin typeface="#9Slide07 SVNUT Triumph Press"/>
              </a:rPr>
              <a:t> </a:t>
            </a:r>
            <a:r>
              <a:rPr lang="en-US" sz="4900" dirty="0" err="1">
                <a:solidFill>
                  <a:srgbClr val="66889A"/>
                </a:solidFill>
                <a:latin typeface="#9Slide07 SVNUT Triumph Press"/>
              </a:rPr>
              <a:t>chọi</a:t>
            </a:r>
            <a:r>
              <a:rPr lang="en-US" sz="4900" dirty="0">
                <a:solidFill>
                  <a:srgbClr val="66889A"/>
                </a:solidFill>
                <a:latin typeface="#9Slide07 SVNUT Triumph Press"/>
              </a:rPr>
              <a:t>”</a:t>
            </a:r>
          </a:p>
        </p:txBody>
      </p:sp>
      <p:sp>
        <p:nvSpPr>
          <p:cNvPr id="11" name="TextBox 11"/>
          <p:cNvSpPr txBox="1"/>
          <p:nvPr/>
        </p:nvSpPr>
        <p:spPr>
          <a:xfrm>
            <a:off x="1028700" y="6873595"/>
            <a:ext cx="16386464" cy="1464945"/>
          </a:xfrm>
          <a:prstGeom prst="rect">
            <a:avLst/>
          </a:prstGeom>
        </p:spPr>
        <p:txBody>
          <a:bodyPr lIns="0" tIns="0" rIns="0" bIns="0" rtlCol="0" anchor="t">
            <a:spAutoFit/>
          </a:bodyPr>
          <a:lstStyle/>
          <a:p>
            <a:pPr marL="906778" lvl="1" indent="-453389" algn="just">
              <a:lnSpc>
                <a:spcPts val="5879"/>
              </a:lnSpc>
              <a:buFont typeface="Arial"/>
              <a:buChar char="•"/>
            </a:pPr>
            <a:r>
              <a:rPr lang="en-US" sz="4199" dirty="0">
                <a:solidFill>
                  <a:srgbClr val="000000"/>
                </a:solidFill>
                <a:latin typeface="Roboto Condensed"/>
              </a:rPr>
              <a:t>Sau </a:t>
            </a:r>
            <a:r>
              <a:rPr lang="en-US" sz="4199" dirty="0" err="1">
                <a:solidFill>
                  <a:srgbClr val="000000"/>
                </a:solidFill>
                <a:latin typeface="Roboto Condensed"/>
              </a:rPr>
              <a:t>khi</a:t>
            </a:r>
            <a:r>
              <a:rPr lang="en-US" sz="4199" dirty="0">
                <a:solidFill>
                  <a:srgbClr val="000000"/>
                </a:solidFill>
                <a:latin typeface="Roboto Condensed"/>
              </a:rPr>
              <a:t> </a:t>
            </a:r>
            <a:r>
              <a:rPr lang="en-US" sz="4199" dirty="0" err="1">
                <a:solidFill>
                  <a:srgbClr val="000000"/>
                </a:solidFill>
                <a:latin typeface="Roboto Condensed"/>
              </a:rPr>
              <a:t>làm</a:t>
            </a:r>
            <a:r>
              <a:rPr lang="en-US" sz="4199" dirty="0">
                <a:solidFill>
                  <a:srgbClr val="000000"/>
                </a:solidFill>
                <a:latin typeface="Roboto Condensed"/>
              </a:rPr>
              <a:t> </a:t>
            </a:r>
            <a:r>
              <a:rPr lang="en-US" sz="4199" dirty="0" err="1">
                <a:solidFill>
                  <a:srgbClr val="000000"/>
                </a:solidFill>
                <a:latin typeface="Roboto Condensed"/>
              </a:rPr>
              <a:t>chết</a:t>
            </a:r>
            <a:r>
              <a:rPr lang="en-US" sz="4199" dirty="0">
                <a:solidFill>
                  <a:srgbClr val="000000"/>
                </a:solidFill>
                <a:latin typeface="Roboto Condensed"/>
              </a:rPr>
              <a:t> con </a:t>
            </a:r>
            <a:r>
              <a:rPr lang="en-US" sz="4199" dirty="0" err="1">
                <a:solidFill>
                  <a:srgbClr val="000000"/>
                </a:solidFill>
                <a:latin typeface="Roboto Condensed"/>
              </a:rPr>
              <a:t>dế</a:t>
            </a:r>
            <a:r>
              <a:rPr lang="en-US" sz="4199" dirty="0">
                <a:solidFill>
                  <a:srgbClr val="000000"/>
                </a:solidFill>
                <a:latin typeface="Roboto Condensed"/>
              </a:rPr>
              <a:t> </a:t>
            </a:r>
            <a:r>
              <a:rPr lang="en-US" sz="4199" dirty="0" err="1">
                <a:solidFill>
                  <a:srgbClr val="000000"/>
                </a:solidFill>
                <a:latin typeface="Roboto Condensed"/>
              </a:rPr>
              <a:t>quý</a:t>
            </a:r>
            <a:r>
              <a:rPr lang="en-US" sz="4199" dirty="0">
                <a:solidFill>
                  <a:srgbClr val="000000"/>
                </a:solidFill>
                <a:latin typeface="Roboto Condensed"/>
              </a:rPr>
              <a:t> </a:t>
            </a:r>
            <a:r>
              <a:rPr lang="en-US" sz="4199" dirty="0" err="1">
                <a:solidFill>
                  <a:srgbClr val="000000"/>
                </a:solidFill>
                <a:latin typeface="Roboto Condensed"/>
              </a:rPr>
              <a:t>của</a:t>
            </a:r>
            <a:r>
              <a:rPr lang="en-US" sz="4199" dirty="0">
                <a:solidFill>
                  <a:srgbClr val="000000"/>
                </a:solidFill>
                <a:latin typeface="Roboto Condensed"/>
              </a:rPr>
              <a:t> cha, </a:t>
            </a:r>
            <a:r>
              <a:rPr lang="en-US" sz="4199" dirty="0" err="1">
                <a:solidFill>
                  <a:srgbClr val="000000"/>
                </a:solidFill>
                <a:latin typeface="Roboto Condensed"/>
              </a:rPr>
              <a:t>đứa</a:t>
            </a:r>
            <a:r>
              <a:rPr lang="en-US" sz="4199" dirty="0">
                <a:solidFill>
                  <a:srgbClr val="000000"/>
                </a:solidFill>
                <a:latin typeface="Roboto Condensed"/>
              </a:rPr>
              <a:t> con </a:t>
            </a:r>
            <a:r>
              <a:rPr lang="en-US" sz="4199" dirty="0" err="1">
                <a:solidFill>
                  <a:srgbClr val="000000"/>
                </a:solidFill>
                <a:latin typeface="Roboto Condensed"/>
              </a:rPr>
              <a:t>trai</a:t>
            </a:r>
            <a:r>
              <a:rPr lang="en-US" sz="4199" dirty="0">
                <a:solidFill>
                  <a:srgbClr val="000000"/>
                </a:solidFill>
                <a:latin typeface="Roboto Condensed"/>
              </a:rPr>
              <a:t> 9 </a:t>
            </a:r>
            <a:r>
              <a:rPr lang="en-US" sz="4199" dirty="0" err="1">
                <a:solidFill>
                  <a:srgbClr val="000000"/>
                </a:solidFill>
                <a:latin typeface="Roboto Condensed"/>
              </a:rPr>
              <a:t>tuổi</a:t>
            </a:r>
            <a:r>
              <a:rPr lang="en-US" sz="4199" dirty="0">
                <a:solidFill>
                  <a:srgbClr val="000000"/>
                </a:solidFill>
                <a:latin typeface="Roboto Condensed"/>
              </a:rPr>
              <a:t> </a:t>
            </a:r>
            <a:r>
              <a:rPr lang="en-US" sz="4199" dirty="0" err="1">
                <a:solidFill>
                  <a:srgbClr val="000000"/>
                </a:solidFill>
                <a:latin typeface="Roboto Condensed"/>
              </a:rPr>
              <a:t>của</a:t>
            </a:r>
            <a:r>
              <a:rPr lang="en-US" sz="4199" dirty="0">
                <a:solidFill>
                  <a:srgbClr val="000000"/>
                </a:solidFill>
                <a:latin typeface="Roboto Condensed"/>
              </a:rPr>
              <a:t> Thành </a:t>
            </a:r>
            <a:r>
              <a:rPr lang="en-US" sz="4199" dirty="0" err="1">
                <a:solidFill>
                  <a:srgbClr val="000000"/>
                </a:solidFill>
                <a:latin typeface="Roboto Condensed"/>
              </a:rPr>
              <a:t>đã</a:t>
            </a:r>
            <a:r>
              <a:rPr lang="en-US" sz="4199" dirty="0">
                <a:solidFill>
                  <a:srgbClr val="000000"/>
                </a:solidFill>
                <a:latin typeface="Roboto Condensed"/>
              </a:rPr>
              <a:t> </a:t>
            </a:r>
            <a:r>
              <a:rPr lang="en-US" sz="4199" dirty="0" err="1">
                <a:solidFill>
                  <a:srgbClr val="000000"/>
                </a:solidFill>
                <a:latin typeface="Roboto Condensed"/>
              </a:rPr>
              <a:t>hóa</a:t>
            </a:r>
            <a:r>
              <a:rPr lang="en-US" sz="4199" dirty="0">
                <a:solidFill>
                  <a:srgbClr val="000000"/>
                </a:solidFill>
                <a:latin typeface="Roboto Condensed"/>
              </a:rPr>
              <a:t> </a:t>
            </a:r>
            <a:r>
              <a:rPr lang="en-US" sz="4199" dirty="0" err="1">
                <a:solidFill>
                  <a:srgbClr val="000000"/>
                </a:solidFill>
                <a:latin typeface="Roboto Condensed"/>
              </a:rPr>
              <a:t>thân</a:t>
            </a:r>
            <a:r>
              <a:rPr lang="en-US" sz="4199" dirty="0">
                <a:solidFill>
                  <a:srgbClr val="000000"/>
                </a:solidFill>
                <a:latin typeface="Roboto Condensed"/>
              </a:rPr>
              <a:t> </a:t>
            </a:r>
            <a:r>
              <a:rPr lang="en-US" sz="4199" dirty="0" err="1">
                <a:solidFill>
                  <a:srgbClr val="000000"/>
                </a:solidFill>
                <a:latin typeface="Roboto Condensed"/>
              </a:rPr>
              <a:t>thành</a:t>
            </a:r>
            <a:r>
              <a:rPr lang="en-US" sz="4199" dirty="0">
                <a:solidFill>
                  <a:srgbClr val="000000"/>
                </a:solidFill>
                <a:latin typeface="Roboto Condensed"/>
              </a:rPr>
              <a:t> con </a:t>
            </a:r>
            <a:r>
              <a:rPr lang="en-US" sz="4199" dirty="0" err="1">
                <a:solidFill>
                  <a:srgbClr val="000000"/>
                </a:solidFill>
                <a:latin typeface="Roboto Condensed"/>
              </a:rPr>
              <a:t>dế</a:t>
            </a:r>
            <a:r>
              <a:rPr lang="en-US" sz="4199" dirty="0">
                <a:solidFill>
                  <a:srgbClr val="000000"/>
                </a:solidFill>
                <a:latin typeface="Roboto Condensed"/>
              </a:rPr>
              <a:t>, </a:t>
            </a:r>
            <a:r>
              <a:rPr lang="en-US" sz="4199" dirty="0" err="1">
                <a:solidFill>
                  <a:srgbClr val="000000"/>
                </a:solidFill>
                <a:latin typeface="Roboto Condensed"/>
              </a:rPr>
              <a:t>tuy</a:t>
            </a:r>
            <a:r>
              <a:rPr lang="en-US" sz="4199" dirty="0">
                <a:solidFill>
                  <a:srgbClr val="000000"/>
                </a:solidFill>
                <a:latin typeface="Roboto Condensed"/>
              </a:rPr>
              <a:t> </a:t>
            </a:r>
            <a:r>
              <a:rPr lang="en-US" sz="4199" dirty="0" err="1">
                <a:solidFill>
                  <a:srgbClr val="000000"/>
                </a:solidFill>
                <a:latin typeface="Roboto Condensed"/>
              </a:rPr>
              <a:t>nhỏ</a:t>
            </a:r>
            <a:r>
              <a:rPr lang="en-US" sz="4199" dirty="0">
                <a:solidFill>
                  <a:srgbClr val="000000"/>
                </a:solidFill>
                <a:latin typeface="Roboto Condensed"/>
              </a:rPr>
              <a:t> </a:t>
            </a:r>
            <a:r>
              <a:rPr lang="en-US" sz="4199" dirty="0" err="1">
                <a:solidFill>
                  <a:srgbClr val="000000"/>
                </a:solidFill>
                <a:latin typeface="Roboto Condensed"/>
              </a:rPr>
              <a:t>nhưng</a:t>
            </a:r>
            <a:r>
              <a:rPr lang="en-US" sz="4199" dirty="0">
                <a:solidFill>
                  <a:srgbClr val="000000"/>
                </a:solidFill>
                <a:latin typeface="Roboto Condensed"/>
              </a:rPr>
              <a:t> </a:t>
            </a:r>
            <a:r>
              <a:rPr lang="en-US" sz="4199" dirty="0" err="1">
                <a:solidFill>
                  <a:srgbClr val="000000"/>
                </a:solidFill>
                <a:latin typeface="Roboto Condensed"/>
              </a:rPr>
              <a:t>có</a:t>
            </a:r>
            <a:r>
              <a:rPr lang="en-US" sz="4199" dirty="0">
                <a:solidFill>
                  <a:srgbClr val="000000"/>
                </a:solidFill>
                <a:latin typeface="Roboto Condensed"/>
              </a:rPr>
              <a:t> </a:t>
            </a:r>
            <a:r>
              <a:rPr lang="en-US" sz="4199" dirty="0" err="1">
                <a:solidFill>
                  <a:srgbClr val="000000"/>
                </a:solidFill>
                <a:latin typeface="Roboto Condensed"/>
              </a:rPr>
              <a:t>thể</a:t>
            </a:r>
            <a:r>
              <a:rPr lang="en-US" sz="4199" dirty="0">
                <a:solidFill>
                  <a:srgbClr val="000000"/>
                </a:solidFill>
                <a:latin typeface="Roboto Condensed"/>
              </a:rPr>
              <a:t> </a:t>
            </a:r>
            <a:r>
              <a:rPr lang="en-US" sz="4199" dirty="0" err="1">
                <a:solidFill>
                  <a:srgbClr val="000000"/>
                </a:solidFill>
                <a:latin typeface="Roboto Condensed"/>
              </a:rPr>
              <a:t>thắng</a:t>
            </a:r>
            <a:r>
              <a:rPr lang="en-US" sz="4199" dirty="0">
                <a:solidFill>
                  <a:srgbClr val="000000"/>
                </a:solidFill>
                <a:latin typeface="Roboto Condensed"/>
              </a:rPr>
              <a:t> </a:t>
            </a:r>
            <a:r>
              <a:rPr lang="en-US" sz="4199" dirty="0" err="1">
                <a:solidFill>
                  <a:srgbClr val="000000"/>
                </a:solidFill>
                <a:latin typeface="Roboto Condensed"/>
              </a:rPr>
              <a:t>bất</a:t>
            </a:r>
            <a:r>
              <a:rPr lang="en-US" sz="4199" dirty="0">
                <a:solidFill>
                  <a:srgbClr val="000000"/>
                </a:solidFill>
                <a:latin typeface="Roboto Condensed"/>
              </a:rPr>
              <a:t> </a:t>
            </a:r>
            <a:r>
              <a:rPr lang="en-US" sz="4199" dirty="0" err="1">
                <a:solidFill>
                  <a:srgbClr val="000000"/>
                </a:solidFill>
                <a:latin typeface="Roboto Condensed"/>
              </a:rPr>
              <a:t>cứ</a:t>
            </a:r>
            <a:r>
              <a:rPr lang="en-US" sz="4199" dirty="0">
                <a:solidFill>
                  <a:srgbClr val="000000"/>
                </a:solidFill>
                <a:latin typeface="Roboto Condensed"/>
              </a:rPr>
              <a:t> con </a:t>
            </a:r>
            <a:r>
              <a:rPr lang="en-US" sz="4199" dirty="0" err="1">
                <a:solidFill>
                  <a:srgbClr val="000000"/>
                </a:solidFill>
                <a:latin typeface="Roboto Condensed"/>
              </a:rPr>
              <a:t>dế</a:t>
            </a:r>
            <a:r>
              <a:rPr lang="en-US" sz="4199" dirty="0">
                <a:solidFill>
                  <a:srgbClr val="000000"/>
                </a:solidFill>
                <a:latin typeface="Roboto Condensed"/>
              </a:rPr>
              <a:t> </a:t>
            </a:r>
            <a:r>
              <a:rPr lang="en-US" sz="4199" dirty="0" err="1">
                <a:solidFill>
                  <a:srgbClr val="000000"/>
                </a:solidFill>
                <a:latin typeface="Roboto Condensed"/>
              </a:rPr>
              <a:t>nào</a:t>
            </a:r>
            <a:endParaRPr lang="en-US" sz="4199" dirty="0">
              <a:solidFill>
                <a:srgbClr val="000000"/>
              </a:solidFill>
              <a:latin typeface="Roboto Condensed"/>
            </a:endParaRPr>
          </a:p>
        </p:txBody>
      </p:sp>
      <p:sp>
        <p:nvSpPr>
          <p:cNvPr id="12" name="TextBox 12"/>
          <p:cNvSpPr txBox="1"/>
          <p:nvPr/>
        </p:nvSpPr>
        <p:spPr>
          <a:xfrm>
            <a:off x="1893886" y="3378790"/>
            <a:ext cx="14656091" cy="662940"/>
          </a:xfrm>
          <a:prstGeom prst="rect">
            <a:avLst/>
          </a:prstGeom>
        </p:spPr>
        <p:txBody>
          <a:bodyPr lIns="0" tIns="0" rIns="0" bIns="0" rtlCol="0" anchor="t">
            <a:spAutoFit/>
          </a:bodyPr>
          <a:lstStyle/>
          <a:p>
            <a:pPr algn="just">
              <a:lnSpc>
                <a:spcPts val="5459"/>
              </a:lnSpc>
            </a:pPr>
            <a:r>
              <a:rPr lang="en-US" sz="3900" dirty="0" err="1">
                <a:solidFill>
                  <a:srgbClr val="24516B"/>
                </a:solidFill>
                <a:latin typeface="Roboto Condensed Bold"/>
              </a:rPr>
              <a:t>Các</a:t>
            </a:r>
            <a:r>
              <a:rPr lang="en-US" sz="3900" dirty="0">
                <a:solidFill>
                  <a:srgbClr val="24516B"/>
                </a:solidFill>
                <a:latin typeface="Roboto Condensed Bold"/>
              </a:rPr>
              <a:t> </a:t>
            </a:r>
            <a:r>
              <a:rPr lang="en-US" sz="3900" dirty="0" err="1">
                <a:solidFill>
                  <a:srgbClr val="24516B"/>
                </a:solidFill>
                <a:latin typeface="Roboto Condensed Bold"/>
              </a:rPr>
              <a:t>yếu</a:t>
            </a:r>
            <a:r>
              <a:rPr lang="en-US" sz="3900" dirty="0">
                <a:solidFill>
                  <a:srgbClr val="24516B"/>
                </a:solidFill>
                <a:latin typeface="Roboto Condensed Bold"/>
              </a:rPr>
              <a:t> </a:t>
            </a:r>
            <a:r>
              <a:rPr lang="en-US" sz="3900" dirty="0" err="1">
                <a:solidFill>
                  <a:srgbClr val="24516B"/>
                </a:solidFill>
                <a:latin typeface="Roboto Condensed Bold"/>
              </a:rPr>
              <a:t>tố</a:t>
            </a:r>
            <a:r>
              <a:rPr lang="en-US" sz="3900" dirty="0">
                <a:solidFill>
                  <a:srgbClr val="24516B"/>
                </a:solidFill>
                <a:latin typeface="Roboto Condensed Bold"/>
              </a:rPr>
              <a:t> </a:t>
            </a:r>
            <a:r>
              <a:rPr lang="en-US" sz="3900" dirty="0" err="1">
                <a:solidFill>
                  <a:srgbClr val="24516B"/>
                </a:solidFill>
                <a:latin typeface="Roboto Condensed Bold"/>
              </a:rPr>
              <a:t>kì</a:t>
            </a:r>
            <a:r>
              <a:rPr lang="en-US" sz="3900" dirty="0">
                <a:solidFill>
                  <a:srgbClr val="24516B"/>
                </a:solidFill>
                <a:latin typeface="Roboto Condensed Bold"/>
              </a:rPr>
              <a:t> </a:t>
            </a:r>
            <a:r>
              <a:rPr lang="en-US" sz="3900" dirty="0" err="1">
                <a:solidFill>
                  <a:srgbClr val="24516B"/>
                </a:solidFill>
                <a:latin typeface="Roboto Condensed Bold"/>
              </a:rPr>
              <a:t>ảo</a:t>
            </a:r>
            <a:r>
              <a:rPr lang="en-US" sz="3900" dirty="0">
                <a:solidFill>
                  <a:srgbClr val="24516B"/>
                </a:solidFill>
                <a:latin typeface="Roboto Condensed Bol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38679" y="206348"/>
            <a:ext cx="17010641" cy="1713865"/>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chi </a:t>
            </a:r>
            <a:r>
              <a:rPr lang="en-US" sz="4900" dirty="0" err="1">
                <a:solidFill>
                  <a:srgbClr val="66889A"/>
                </a:solidFill>
                <a:latin typeface="#9Slide07 SVNUT Triumph Press"/>
              </a:rPr>
              <a:t>tiết</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r>
              <a:rPr lang="en-US" sz="4900" dirty="0">
                <a:solidFill>
                  <a:srgbClr val="66889A"/>
                </a:solidFill>
                <a:latin typeface="#9Slide07 SVNUT Triumph Press"/>
              </a:rPr>
              <a:t> “</a:t>
            </a:r>
            <a:r>
              <a:rPr lang="en-US" sz="4900" dirty="0" err="1">
                <a:solidFill>
                  <a:srgbClr val="66889A"/>
                </a:solidFill>
                <a:latin typeface="#9Slide07 SVNUT Triumph Press"/>
              </a:rPr>
              <a:t>Dế</a:t>
            </a:r>
            <a:r>
              <a:rPr lang="en-US" sz="4900" dirty="0">
                <a:solidFill>
                  <a:srgbClr val="66889A"/>
                </a:solidFill>
                <a:latin typeface="#9Slide07 SVNUT Triumph Press"/>
              </a:rPr>
              <a:t> </a:t>
            </a:r>
            <a:r>
              <a:rPr lang="en-US" sz="4900" dirty="0" err="1">
                <a:solidFill>
                  <a:srgbClr val="66889A"/>
                </a:solidFill>
                <a:latin typeface="#9Slide07 SVNUT Triumph Press"/>
              </a:rPr>
              <a:t>chọi</a:t>
            </a:r>
            <a:r>
              <a:rPr lang="en-US" sz="4900" dirty="0">
                <a:solidFill>
                  <a:srgbClr val="66889A"/>
                </a:solidFill>
                <a:latin typeface="#9Slide07 SVNUT Triumph Press"/>
              </a:rPr>
              <a:t>”</a:t>
            </a:r>
          </a:p>
          <a:p>
            <a:pPr algn="l">
              <a:lnSpc>
                <a:spcPts val="6860"/>
              </a:lnSpc>
            </a:pPr>
            <a:endParaRPr lang="en-US" sz="4900" dirty="0">
              <a:solidFill>
                <a:srgbClr val="66889A"/>
              </a:solidFill>
              <a:latin typeface="#9Slide07 SVNUT Triumph Press"/>
            </a:endParaRPr>
          </a:p>
        </p:txBody>
      </p:sp>
      <p:sp>
        <p:nvSpPr>
          <p:cNvPr id="6" name="TextBox 6"/>
          <p:cNvSpPr txBox="1"/>
          <p:nvPr/>
        </p:nvSpPr>
        <p:spPr>
          <a:xfrm>
            <a:off x="1028700" y="934693"/>
            <a:ext cx="13717090" cy="1218493"/>
          </a:xfrm>
          <a:prstGeom prst="rect">
            <a:avLst/>
          </a:prstGeom>
        </p:spPr>
        <p:txBody>
          <a:bodyPr lIns="0" tIns="0" rIns="0" bIns="0" rtlCol="0" anchor="t">
            <a:spAutoFit/>
          </a:bodyPr>
          <a:lstStyle/>
          <a:p>
            <a:pPr algn="l">
              <a:lnSpc>
                <a:spcPts val="9603"/>
              </a:lnSpc>
            </a:pPr>
            <a:r>
              <a:rPr lang="en-US" sz="6859">
                <a:solidFill>
                  <a:srgbClr val="24516B"/>
                </a:solidFill>
                <a:latin typeface="#9Slide05 VL Fadilla"/>
              </a:rPr>
              <a:t>c. Yếu tố kì ảo và yếu tố hiện thực trong truyện</a:t>
            </a:r>
          </a:p>
        </p:txBody>
      </p:sp>
      <p:sp>
        <p:nvSpPr>
          <p:cNvPr id="7" name="TextBox 7"/>
          <p:cNvSpPr txBox="1"/>
          <p:nvPr/>
        </p:nvSpPr>
        <p:spPr>
          <a:xfrm>
            <a:off x="1815954" y="2298292"/>
            <a:ext cx="14656091" cy="721995"/>
          </a:xfrm>
          <a:prstGeom prst="rect">
            <a:avLst/>
          </a:prstGeom>
        </p:spPr>
        <p:txBody>
          <a:bodyPr lIns="0" tIns="0" rIns="0" bIns="0" rtlCol="0" anchor="t">
            <a:spAutoFit/>
          </a:bodyPr>
          <a:lstStyle/>
          <a:p>
            <a:pPr algn="just">
              <a:lnSpc>
                <a:spcPts val="5879"/>
              </a:lnSpc>
            </a:pPr>
            <a:r>
              <a:rPr lang="en-US" sz="4199">
                <a:solidFill>
                  <a:srgbClr val="24516B"/>
                </a:solidFill>
                <a:latin typeface="Roboto Condensed Bold"/>
              </a:rPr>
              <a:t>Tác dụng của yếu tố kì ảo: </a:t>
            </a:r>
          </a:p>
        </p:txBody>
      </p:sp>
      <p:sp>
        <p:nvSpPr>
          <p:cNvPr id="8" name="TextBox 8"/>
          <p:cNvSpPr txBox="1"/>
          <p:nvPr/>
        </p:nvSpPr>
        <p:spPr>
          <a:xfrm>
            <a:off x="1028700" y="3348492"/>
            <a:ext cx="14656091" cy="1464945"/>
          </a:xfrm>
          <a:prstGeom prst="rect">
            <a:avLst/>
          </a:prstGeom>
        </p:spPr>
        <p:txBody>
          <a:bodyPr lIns="0" tIns="0" rIns="0" bIns="0" rtlCol="0" anchor="t">
            <a:spAutoFit/>
          </a:bodyPr>
          <a:lstStyle/>
          <a:p>
            <a:pPr marL="906778" lvl="1" indent="-453389" algn="just">
              <a:lnSpc>
                <a:spcPts val="5879"/>
              </a:lnSpc>
              <a:buFont typeface="Arial"/>
              <a:buChar char="•"/>
            </a:pPr>
            <a:r>
              <a:rPr lang="en-US" sz="4199" dirty="0" err="1">
                <a:solidFill>
                  <a:srgbClr val="000000"/>
                </a:solidFill>
                <a:latin typeface="Roboto Condensed"/>
              </a:rPr>
              <a:t>Câu</a:t>
            </a:r>
            <a:r>
              <a:rPr lang="en-US" sz="4199" dirty="0">
                <a:solidFill>
                  <a:srgbClr val="000000"/>
                </a:solidFill>
                <a:latin typeface="Roboto Condensed"/>
              </a:rPr>
              <a:t> </a:t>
            </a:r>
            <a:r>
              <a:rPr lang="en-US" sz="4199" dirty="0" err="1">
                <a:solidFill>
                  <a:srgbClr val="000000"/>
                </a:solidFill>
                <a:latin typeface="Roboto Condensed"/>
              </a:rPr>
              <a:t>chuyện</a:t>
            </a:r>
            <a:r>
              <a:rPr lang="en-US" sz="4199" dirty="0">
                <a:solidFill>
                  <a:srgbClr val="000000"/>
                </a:solidFill>
                <a:latin typeface="Roboto Condensed"/>
              </a:rPr>
              <a:t> </a:t>
            </a:r>
            <a:r>
              <a:rPr lang="en-US" sz="4199" dirty="0" err="1">
                <a:solidFill>
                  <a:srgbClr val="000000"/>
                </a:solidFill>
                <a:latin typeface="Roboto Condensed"/>
              </a:rPr>
              <a:t>thêm</a:t>
            </a:r>
            <a:r>
              <a:rPr lang="en-US" sz="4199" dirty="0">
                <a:solidFill>
                  <a:srgbClr val="000000"/>
                </a:solidFill>
                <a:latin typeface="Roboto Condensed"/>
              </a:rPr>
              <a:t> </a:t>
            </a:r>
            <a:r>
              <a:rPr lang="en-US" sz="4199" dirty="0" err="1">
                <a:solidFill>
                  <a:srgbClr val="000000"/>
                </a:solidFill>
                <a:latin typeface="Roboto Condensed"/>
              </a:rPr>
              <a:t>phần</a:t>
            </a:r>
            <a:r>
              <a:rPr lang="en-US" sz="4199" dirty="0">
                <a:solidFill>
                  <a:srgbClr val="000000"/>
                </a:solidFill>
                <a:latin typeface="Roboto Condensed"/>
              </a:rPr>
              <a:t> </a:t>
            </a:r>
            <a:r>
              <a:rPr lang="en-US" sz="4199" dirty="0" err="1">
                <a:solidFill>
                  <a:srgbClr val="000000"/>
                </a:solidFill>
                <a:latin typeface="Roboto Condensed"/>
              </a:rPr>
              <a:t>hấp</a:t>
            </a:r>
            <a:r>
              <a:rPr lang="en-US" sz="4199" dirty="0">
                <a:solidFill>
                  <a:srgbClr val="000000"/>
                </a:solidFill>
                <a:latin typeface="Roboto Condensed"/>
              </a:rPr>
              <a:t> </a:t>
            </a:r>
            <a:r>
              <a:rPr lang="en-US" sz="4199" dirty="0" err="1">
                <a:solidFill>
                  <a:srgbClr val="000000"/>
                </a:solidFill>
                <a:latin typeface="Roboto Condensed"/>
              </a:rPr>
              <a:t>dẫn</a:t>
            </a:r>
            <a:r>
              <a:rPr lang="en-US" sz="4199" dirty="0">
                <a:solidFill>
                  <a:srgbClr val="000000"/>
                </a:solidFill>
                <a:latin typeface="Roboto Condensed"/>
              </a:rPr>
              <a:t>.</a:t>
            </a:r>
          </a:p>
          <a:p>
            <a:pPr algn="just">
              <a:lnSpc>
                <a:spcPts val="5879"/>
              </a:lnSpc>
            </a:pPr>
            <a:endParaRPr lang="en-US" sz="4199" dirty="0">
              <a:solidFill>
                <a:srgbClr val="000000"/>
              </a:solidFill>
              <a:latin typeface="Roboto Condensed"/>
            </a:endParaRPr>
          </a:p>
        </p:txBody>
      </p:sp>
      <p:sp>
        <p:nvSpPr>
          <p:cNvPr id="9" name="TextBox 9"/>
          <p:cNvSpPr txBox="1"/>
          <p:nvPr/>
        </p:nvSpPr>
        <p:spPr>
          <a:xfrm>
            <a:off x="1028700" y="4270512"/>
            <a:ext cx="14656091" cy="2950845"/>
          </a:xfrm>
          <a:prstGeom prst="rect">
            <a:avLst/>
          </a:prstGeom>
        </p:spPr>
        <p:txBody>
          <a:bodyPr lIns="0" tIns="0" rIns="0" bIns="0" rtlCol="0" anchor="t">
            <a:spAutoFit/>
          </a:bodyPr>
          <a:lstStyle/>
          <a:p>
            <a:pPr marL="906778" lvl="1" indent="-453389" algn="just">
              <a:lnSpc>
                <a:spcPts val="5879"/>
              </a:lnSpc>
              <a:buFont typeface="Arial"/>
              <a:buChar char="•"/>
            </a:pPr>
            <a:r>
              <a:rPr lang="en-US" sz="4199" dirty="0" err="1">
                <a:solidFill>
                  <a:srgbClr val="000000"/>
                </a:solidFill>
                <a:latin typeface="Roboto Condensed"/>
              </a:rPr>
              <a:t>Tháo</a:t>
            </a:r>
            <a:r>
              <a:rPr lang="en-US" sz="4199" dirty="0">
                <a:solidFill>
                  <a:srgbClr val="000000"/>
                </a:solidFill>
                <a:latin typeface="Roboto Condensed"/>
              </a:rPr>
              <a:t> </a:t>
            </a:r>
            <a:r>
              <a:rPr lang="en-US" sz="4199" dirty="0" err="1">
                <a:solidFill>
                  <a:srgbClr val="000000"/>
                </a:solidFill>
                <a:latin typeface="Roboto Condensed"/>
              </a:rPr>
              <a:t>gỡ</a:t>
            </a:r>
            <a:r>
              <a:rPr lang="en-US" sz="4199" dirty="0">
                <a:solidFill>
                  <a:srgbClr val="000000"/>
                </a:solidFill>
                <a:latin typeface="Roboto Condensed"/>
              </a:rPr>
              <a:t> </a:t>
            </a:r>
            <a:r>
              <a:rPr lang="en-US" sz="4199" dirty="0" err="1">
                <a:solidFill>
                  <a:srgbClr val="000000"/>
                </a:solidFill>
                <a:latin typeface="Roboto Condensed"/>
              </a:rPr>
              <a:t>bế</a:t>
            </a:r>
            <a:r>
              <a:rPr lang="en-US" sz="4199" dirty="0">
                <a:solidFill>
                  <a:srgbClr val="000000"/>
                </a:solidFill>
                <a:latin typeface="Roboto Condensed"/>
              </a:rPr>
              <a:t> </a:t>
            </a:r>
            <a:r>
              <a:rPr lang="en-US" sz="4199" dirty="0" err="1">
                <a:solidFill>
                  <a:srgbClr val="000000"/>
                </a:solidFill>
                <a:latin typeface="Roboto Condensed"/>
              </a:rPr>
              <a:t>tắc</a:t>
            </a:r>
            <a:r>
              <a:rPr lang="en-US" sz="4199" dirty="0">
                <a:solidFill>
                  <a:srgbClr val="000000"/>
                </a:solidFill>
                <a:latin typeface="Roboto Condensed"/>
              </a:rPr>
              <a:t> </a:t>
            </a:r>
            <a:r>
              <a:rPr lang="en-US" sz="4199" dirty="0" err="1">
                <a:solidFill>
                  <a:srgbClr val="000000"/>
                </a:solidFill>
                <a:latin typeface="Roboto Condensed"/>
              </a:rPr>
              <a:t>của</a:t>
            </a:r>
            <a:r>
              <a:rPr lang="en-US" sz="4199" dirty="0">
                <a:solidFill>
                  <a:srgbClr val="000000"/>
                </a:solidFill>
                <a:latin typeface="Roboto Condensed"/>
              </a:rPr>
              <a:t> </a:t>
            </a:r>
            <a:r>
              <a:rPr lang="en-US" sz="4199" dirty="0" err="1">
                <a:solidFill>
                  <a:srgbClr val="000000"/>
                </a:solidFill>
                <a:latin typeface="Roboto Condensed"/>
              </a:rPr>
              <a:t>nhân</a:t>
            </a:r>
            <a:r>
              <a:rPr lang="en-US" sz="4199" dirty="0">
                <a:solidFill>
                  <a:srgbClr val="000000"/>
                </a:solidFill>
                <a:latin typeface="Roboto Condensed"/>
              </a:rPr>
              <a:t> </a:t>
            </a:r>
            <a:r>
              <a:rPr lang="en-US" sz="4199" dirty="0" err="1">
                <a:solidFill>
                  <a:srgbClr val="000000"/>
                </a:solidFill>
                <a:latin typeface="Roboto Condensed"/>
              </a:rPr>
              <a:t>vật</a:t>
            </a:r>
            <a:r>
              <a:rPr lang="en-US" sz="4199" dirty="0">
                <a:solidFill>
                  <a:srgbClr val="000000"/>
                </a:solidFill>
                <a:latin typeface="Roboto Condensed"/>
              </a:rPr>
              <a:t>, </a:t>
            </a:r>
            <a:r>
              <a:rPr lang="en-US" sz="4199" dirty="0" err="1">
                <a:solidFill>
                  <a:srgbClr val="000000"/>
                </a:solidFill>
                <a:latin typeface="Roboto Condensed"/>
              </a:rPr>
              <a:t>đẩy</a:t>
            </a:r>
            <a:r>
              <a:rPr lang="en-US" sz="4199" dirty="0">
                <a:solidFill>
                  <a:srgbClr val="000000"/>
                </a:solidFill>
                <a:latin typeface="Roboto Condensed"/>
              </a:rPr>
              <a:t> </a:t>
            </a:r>
            <a:r>
              <a:rPr lang="en-US" sz="4199" dirty="0" err="1">
                <a:solidFill>
                  <a:srgbClr val="000000"/>
                </a:solidFill>
                <a:latin typeface="Roboto Condensed"/>
              </a:rPr>
              <a:t>câu</a:t>
            </a:r>
            <a:r>
              <a:rPr lang="en-US" sz="4199" dirty="0">
                <a:solidFill>
                  <a:srgbClr val="000000"/>
                </a:solidFill>
                <a:latin typeface="Roboto Condensed"/>
              </a:rPr>
              <a:t> </a:t>
            </a:r>
            <a:r>
              <a:rPr lang="en-US" sz="4199" dirty="0" err="1">
                <a:solidFill>
                  <a:srgbClr val="000000"/>
                </a:solidFill>
                <a:latin typeface="Roboto Condensed"/>
              </a:rPr>
              <a:t>chuyện</a:t>
            </a:r>
            <a:r>
              <a:rPr lang="en-US" sz="4199" dirty="0">
                <a:solidFill>
                  <a:srgbClr val="000000"/>
                </a:solidFill>
                <a:latin typeface="Roboto Condensed"/>
              </a:rPr>
              <a:t> </a:t>
            </a:r>
            <a:r>
              <a:rPr lang="en-US" sz="4199" dirty="0" err="1">
                <a:solidFill>
                  <a:srgbClr val="000000"/>
                </a:solidFill>
                <a:latin typeface="Roboto Condensed"/>
              </a:rPr>
              <a:t>phát</a:t>
            </a:r>
            <a:r>
              <a:rPr lang="en-US" sz="4199" dirty="0">
                <a:solidFill>
                  <a:srgbClr val="000000"/>
                </a:solidFill>
                <a:latin typeface="Roboto Condensed"/>
              </a:rPr>
              <a:t> </a:t>
            </a:r>
            <a:r>
              <a:rPr lang="en-US" sz="4199" dirty="0" err="1">
                <a:solidFill>
                  <a:srgbClr val="000000"/>
                </a:solidFill>
                <a:latin typeface="Roboto Condensed"/>
              </a:rPr>
              <a:t>triển</a:t>
            </a:r>
            <a:r>
              <a:rPr lang="en-US" sz="4199" dirty="0">
                <a:solidFill>
                  <a:srgbClr val="000000"/>
                </a:solidFill>
                <a:latin typeface="Roboto Condensed"/>
              </a:rPr>
              <a:t> </a:t>
            </a:r>
            <a:r>
              <a:rPr lang="en-US" sz="4199" dirty="0" err="1">
                <a:solidFill>
                  <a:srgbClr val="000000"/>
                </a:solidFill>
                <a:latin typeface="Roboto Condensed"/>
              </a:rPr>
              <a:t>theo</a:t>
            </a:r>
            <a:r>
              <a:rPr lang="en-US" sz="4199" dirty="0">
                <a:solidFill>
                  <a:srgbClr val="000000"/>
                </a:solidFill>
                <a:latin typeface="Roboto Condensed"/>
              </a:rPr>
              <a:t> </a:t>
            </a:r>
            <a:r>
              <a:rPr lang="en-US" sz="4199" dirty="0" err="1">
                <a:solidFill>
                  <a:srgbClr val="000000"/>
                </a:solidFill>
                <a:latin typeface="Roboto Condensed"/>
              </a:rPr>
              <a:t>chủ</a:t>
            </a:r>
            <a:r>
              <a:rPr lang="en-US" sz="4199" dirty="0">
                <a:solidFill>
                  <a:srgbClr val="000000"/>
                </a:solidFill>
                <a:latin typeface="Roboto Condensed"/>
              </a:rPr>
              <a:t> ý </a:t>
            </a:r>
            <a:r>
              <a:rPr lang="en-US" sz="4199" dirty="0" err="1">
                <a:solidFill>
                  <a:srgbClr val="000000"/>
                </a:solidFill>
                <a:latin typeface="Roboto Condensed"/>
              </a:rPr>
              <a:t>sáng</a:t>
            </a:r>
            <a:r>
              <a:rPr lang="en-US" sz="4199" dirty="0">
                <a:solidFill>
                  <a:srgbClr val="000000"/>
                </a:solidFill>
                <a:latin typeface="Roboto Condensed"/>
              </a:rPr>
              <a:t> </a:t>
            </a:r>
            <a:r>
              <a:rPr lang="en-US" sz="4199" dirty="0" err="1">
                <a:solidFill>
                  <a:srgbClr val="000000"/>
                </a:solidFill>
                <a:latin typeface="Roboto Condensed"/>
              </a:rPr>
              <a:t>tạo</a:t>
            </a:r>
            <a:r>
              <a:rPr lang="en-US" sz="4199" dirty="0">
                <a:solidFill>
                  <a:srgbClr val="000000"/>
                </a:solidFill>
                <a:latin typeface="Roboto Condensed"/>
              </a:rPr>
              <a:t> </a:t>
            </a:r>
            <a:r>
              <a:rPr lang="en-US" sz="4199" dirty="0" err="1">
                <a:solidFill>
                  <a:srgbClr val="000000"/>
                </a:solidFill>
                <a:latin typeface="Roboto Condensed"/>
              </a:rPr>
              <a:t>của</a:t>
            </a:r>
            <a:r>
              <a:rPr lang="en-US" sz="4199" dirty="0">
                <a:solidFill>
                  <a:srgbClr val="000000"/>
                </a:solidFill>
                <a:latin typeface="Roboto Condensed"/>
              </a:rPr>
              <a:t> </a:t>
            </a:r>
            <a:r>
              <a:rPr lang="en-US" sz="4199" dirty="0" err="1">
                <a:solidFill>
                  <a:srgbClr val="000000"/>
                </a:solidFill>
                <a:latin typeface="Roboto Condensed"/>
              </a:rPr>
              <a:t>tác</a:t>
            </a:r>
            <a:r>
              <a:rPr lang="en-US" sz="4199" dirty="0">
                <a:solidFill>
                  <a:srgbClr val="000000"/>
                </a:solidFill>
                <a:latin typeface="Roboto Condensed"/>
              </a:rPr>
              <a:t> </a:t>
            </a:r>
            <a:r>
              <a:rPr lang="en-US" sz="4199" dirty="0" err="1">
                <a:solidFill>
                  <a:srgbClr val="000000"/>
                </a:solidFill>
                <a:latin typeface="Roboto Condensed"/>
              </a:rPr>
              <a:t>giả</a:t>
            </a:r>
            <a:r>
              <a:rPr lang="en-US" sz="4199" dirty="0">
                <a:solidFill>
                  <a:srgbClr val="000000"/>
                </a:solidFill>
                <a:latin typeface="Roboto Condensed"/>
              </a:rPr>
              <a:t>: </a:t>
            </a:r>
            <a:r>
              <a:rPr lang="en-US" sz="4199" dirty="0" err="1">
                <a:solidFill>
                  <a:srgbClr val="000000"/>
                </a:solidFill>
                <a:latin typeface="Roboto Condensed"/>
              </a:rPr>
              <a:t>Thể</a:t>
            </a:r>
            <a:r>
              <a:rPr lang="en-US" sz="4199" dirty="0">
                <a:solidFill>
                  <a:srgbClr val="000000"/>
                </a:solidFill>
                <a:latin typeface="Roboto Condensed"/>
              </a:rPr>
              <a:t> </a:t>
            </a:r>
            <a:r>
              <a:rPr lang="en-US" sz="4199" dirty="0" err="1">
                <a:solidFill>
                  <a:srgbClr val="000000"/>
                </a:solidFill>
                <a:latin typeface="Roboto Condensed"/>
              </a:rPr>
              <a:t>hiện</a:t>
            </a:r>
            <a:r>
              <a:rPr lang="en-US" sz="4199" dirty="0">
                <a:solidFill>
                  <a:srgbClr val="000000"/>
                </a:solidFill>
                <a:latin typeface="Roboto Condensed"/>
              </a:rPr>
              <a:t> </a:t>
            </a:r>
            <a:r>
              <a:rPr lang="en-US" sz="4199" dirty="0" err="1">
                <a:solidFill>
                  <a:srgbClr val="000000"/>
                </a:solidFill>
                <a:latin typeface="Roboto Condensed"/>
              </a:rPr>
              <a:t>rõ</a:t>
            </a:r>
            <a:r>
              <a:rPr lang="en-US" sz="4199" dirty="0">
                <a:solidFill>
                  <a:srgbClr val="000000"/>
                </a:solidFill>
                <a:latin typeface="Roboto Condensed"/>
              </a:rPr>
              <a:t> </a:t>
            </a:r>
            <a:r>
              <a:rPr lang="en-US" sz="4199" dirty="0" err="1">
                <a:solidFill>
                  <a:srgbClr val="000000"/>
                </a:solidFill>
                <a:latin typeface="Roboto Condensed"/>
              </a:rPr>
              <a:t>nét</a:t>
            </a:r>
            <a:r>
              <a:rPr lang="en-US" sz="4199" dirty="0">
                <a:solidFill>
                  <a:srgbClr val="000000"/>
                </a:solidFill>
                <a:latin typeface="Roboto Condensed"/>
              </a:rPr>
              <a:t> </a:t>
            </a:r>
            <a:r>
              <a:rPr lang="en-US" sz="4199" dirty="0" err="1">
                <a:solidFill>
                  <a:srgbClr val="000000"/>
                </a:solidFill>
                <a:latin typeface="Roboto Condensed"/>
              </a:rPr>
              <a:t>hơn</a:t>
            </a:r>
            <a:r>
              <a:rPr lang="en-US" sz="4199" dirty="0">
                <a:solidFill>
                  <a:srgbClr val="000000"/>
                </a:solidFill>
                <a:latin typeface="Roboto Condensed"/>
              </a:rPr>
              <a:t> </a:t>
            </a:r>
            <a:r>
              <a:rPr lang="en-US" sz="4199" dirty="0" err="1">
                <a:solidFill>
                  <a:srgbClr val="000000"/>
                </a:solidFill>
                <a:latin typeface="Roboto Condensed"/>
              </a:rPr>
              <a:t>chế</a:t>
            </a:r>
            <a:r>
              <a:rPr lang="en-US" sz="4199" dirty="0">
                <a:solidFill>
                  <a:srgbClr val="000000"/>
                </a:solidFill>
                <a:latin typeface="Roboto Condensed"/>
              </a:rPr>
              <a:t> </a:t>
            </a:r>
            <a:r>
              <a:rPr lang="en-US" sz="4199" dirty="0" err="1">
                <a:solidFill>
                  <a:srgbClr val="000000"/>
                </a:solidFill>
                <a:latin typeface="Roboto Condensed"/>
              </a:rPr>
              <a:t>độ</a:t>
            </a:r>
            <a:r>
              <a:rPr lang="en-US" sz="4199" dirty="0">
                <a:solidFill>
                  <a:srgbClr val="000000"/>
                </a:solidFill>
                <a:latin typeface="Roboto Condensed"/>
              </a:rPr>
              <a:t> </a:t>
            </a:r>
            <a:r>
              <a:rPr lang="en-US" sz="4199" dirty="0" err="1">
                <a:solidFill>
                  <a:srgbClr val="000000"/>
                </a:solidFill>
                <a:latin typeface="Roboto Condensed"/>
              </a:rPr>
              <a:t>xã</a:t>
            </a:r>
            <a:r>
              <a:rPr lang="en-US" sz="4199" dirty="0">
                <a:solidFill>
                  <a:srgbClr val="000000"/>
                </a:solidFill>
                <a:latin typeface="Roboto Condensed"/>
              </a:rPr>
              <a:t> </a:t>
            </a:r>
            <a:r>
              <a:rPr lang="en-US" sz="4199" dirty="0" err="1">
                <a:solidFill>
                  <a:srgbClr val="000000"/>
                </a:solidFill>
                <a:latin typeface="Roboto Condensed"/>
              </a:rPr>
              <a:t>hội</a:t>
            </a:r>
            <a:r>
              <a:rPr lang="en-US" sz="4199" dirty="0">
                <a:solidFill>
                  <a:srgbClr val="000000"/>
                </a:solidFill>
                <a:latin typeface="Roboto Condensed"/>
              </a:rPr>
              <a:t> </a:t>
            </a:r>
            <a:r>
              <a:rPr lang="en-US" sz="4199" dirty="0" err="1">
                <a:solidFill>
                  <a:srgbClr val="000000"/>
                </a:solidFill>
                <a:latin typeface="Roboto Condensed"/>
              </a:rPr>
              <a:t>tàn</a:t>
            </a:r>
            <a:r>
              <a:rPr lang="en-US" sz="4199" dirty="0">
                <a:solidFill>
                  <a:srgbClr val="000000"/>
                </a:solidFill>
                <a:latin typeface="Roboto Condensed"/>
              </a:rPr>
              <a:t> </a:t>
            </a:r>
            <a:r>
              <a:rPr lang="en-US" sz="4199" dirty="0" err="1">
                <a:solidFill>
                  <a:srgbClr val="000000"/>
                </a:solidFill>
                <a:latin typeface="Roboto Condensed"/>
              </a:rPr>
              <a:t>bạo</a:t>
            </a:r>
            <a:r>
              <a:rPr lang="en-US" sz="4199" dirty="0">
                <a:solidFill>
                  <a:srgbClr val="000000"/>
                </a:solidFill>
                <a:latin typeface="Roboto Condensed"/>
              </a:rPr>
              <a:t> </a:t>
            </a:r>
            <a:r>
              <a:rPr lang="en-US" sz="4199" dirty="0" err="1">
                <a:solidFill>
                  <a:srgbClr val="000000"/>
                </a:solidFill>
                <a:latin typeface="Roboto Condensed"/>
              </a:rPr>
              <a:t>đương</a:t>
            </a:r>
            <a:r>
              <a:rPr lang="en-US" sz="4199" dirty="0">
                <a:solidFill>
                  <a:srgbClr val="000000"/>
                </a:solidFill>
                <a:latin typeface="Roboto Condensed"/>
              </a:rPr>
              <a:t> </a:t>
            </a:r>
            <a:r>
              <a:rPr lang="en-US" sz="4199" dirty="0" err="1">
                <a:solidFill>
                  <a:srgbClr val="000000"/>
                </a:solidFill>
                <a:latin typeface="Roboto Condensed"/>
              </a:rPr>
              <a:t>thời</a:t>
            </a:r>
            <a:r>
              <a:rPr lang="en-US" sz="4199" dirty="0">
                <a:solidFill>
                  <a:srgbClr val="000000"/>
                </a:solidFill>
                <a:latin typeface="Roboto Condensed"/>
              </a:rPr>
              <a:t> </a:t>
            </a:r>
            <a:r>
              <a:rPr lang="en-US" sz="4199" dirty="0" err="1">
                <a:solidFill>
                  <a:srgbClr val="000000"/>
                </a:solidFill>
                <a:latin typeface="Roboto Condensed"/>
              </a:rPr>
              <a:t>đã</a:t>
            </a:r>
            <a:r>
              <a:rPr lang="en-US" sz="4199" dirty="0">
                <a:solidFill>
                  <a:srgbClr val="000000"/>
                </a:solidFill>
                <a:latin typeface="Roboto Condensed"/>
              </a:rPr>
              <a:t> </a:t>
            </a:r>
            <a:r>
              <a:rPr lang="en-US" sz="4199" dirty="0" err="1">
                <a:solidFill>
                  <a:srgbClr val="000000"/>
                </a:solidFill>
                <a:latin typeface="Roboto Condensed"/>
              </a:rPr>
              <a:t>hành</a:t>
            </a:r>
            <a:r>
              <a:rPr lang="en-US" sz="4199" dirty="0">
                <a:solidFill>
                  <a:srgbClr val="000000"/>
                </a:solidFill>
                <a:latin typeface="Roboto Condensed"/>
              </a:rPr>
              <a:t> </a:t>
            </a:r>
            <a:r>
              <a:rPr lang="en-US" sz="4199" dirty="0" err="1">
                <a:solidFill>
                  <a:srgbClr val="000000"/>
                </a:solidFill>
                <a:latin typeface="Roboto Condensed"/>
              </a:rPr>
              <a:t>hạ</a:t>
            </a:r>
            <a:r>
              <a:rPr lang="en-US" sz="4199" dirty="0">
                <a:solidFill>
                  <a:srgbClr val="000000"/>
                </a:solidFill>
                <a:latin typeface="Roboto Condensed"/>
              </a:rPr>
              <a:t> </a:t>
            </a:r>
            <a:r>
              <a:rPr lang="en-US" sz="4199" dirty="0" err="1">
                <a:solidFill>
                  <a:srgbClr val="000000"/>
                </a:solidFill>
                <a:latin typeface="Roboto Condensed"/>
              </a:rPr>
              <a:t>người</a:t>
            </a:r>
            <a:r>
              <a:rPr lang="en-US" sz="4199" dirty="0">
                <a:solidFill>
                  <a:srgbClr val="000000"/>
                </a:solidFill>
                <a:latin typeface="Roboto Condensed"/>
              </a:rPr>
              <a:t> </a:t>
            </a:r>
            <a:r>
              <a:rPr lang="en-US" sz="4199" dirty="0" err="1">
                <a:solidFill>
                  <a:srgbClr val="000000"/>
                </a:solidFill>
                <a:latin typeface="Roboto Condensed"/>
              </a:rPr>
              <a:t>nông</a:t>
            </a:r>
            <a:r>
              <a:rPr lang="en-US" sz="4199" dirty="0">
                <a:solidFill>
                  <a:srgbClr val="000000"/>
                </a:solidFill>
                <a:latin typeface="Roboto Condensed"/>
              </a:rPr>
              <a:t> </a:t>
            </a:r>
            <a:r>
              <a:rPr lang="en-US" sz="4199" dirty="0" err="1">
                <a:solidFill>
                  <a:srgbClr val="000000"/>
                </a:solidFill>
                <a:latin typeface="Roboto Condensed"/>
              </a:rPr>
              <a:t>dân</a:t>
            </a:r>
            <a:r>
              <a:rPr lang="en-US" sz="4199" dirty="0">
                <a:solidFill>
                  <a:srgbClr val="000000"/>
                </a:solidFill>
                <a:latin typeface="Roboto Condensed"/>
              </a:rPr>
              <a:t> </a:t>
            </a:r>
            <a:r>
              <a:rPr lang="en-US" sz="4199" dirty="0" err="1">
                <a:solidFill>
                  <a:srgbClr val="000000"/>
                </a:solidFill>
                <a:latin typeface="Roboto Condensed"/>
              </a:rPr>
              <a:t>chỉ</a:t>
            </a:r>
            <a:r>
              <a:rPr lang="en-US" sz="4199" dirty="0">
                <a:solidFill>
                  <a:srgbClr val="000000"/>
                </a:solidFill>
                <a:latin typeface="Roboto Condensed"/>
              </a:rPr>
              <a:t> </a:t>
            </a:r>
            <a:r>
              <a:rPr lang="en-US" sz="4199" dirty="0" err="1">
                <a:solidFill>
                  <a:srgbClr val="000000"/>
                </a:solidFill>
                <a:latin typeface="Roboto Condensed"/>
              </a:rPr>
              <a:t>vì</a:t>
            </a:r>
            <a:r>
              <a:rPr lang="en-US" sz="4199" dirty="0">
                <a:solidFill>
                  <a:srgbClr val="000000"/>
                </a:solidFill>
                <a:latin typeface="Roboto Condensed"/>
              </a:rPr>
              <a:t> </a:t>
            </a:r>
            <a:r>
              <a:rPr lang="en-US" sz="4199" dirty="0" err="1">
                <a:solidFill>
                  <a:srgbClr val="000000"/>
                </a:solidFill>
                <a:latin typeface="Roboto Condensed"/>
              </a:rPr>
              <a:t>một</a:t>
            </a:r>
            <a:r>
              <a:rPr lang="en-US" sz="4199" dirty="0">
                <a:solidFill>
                  <a:srgbClr val="000000"/>
                </a:solidFill>
                <a:latin typeface="Roboto Condensed"/>
              </a:rPr>
              <a:t> con </a:t>
            </a:r>
            <a:r>
              <a:rPr lang="en-US" sz="4199" dirty="0" err="1">
                <a:solidFill>
                  <a:srgbClr val="000000"/>
                </a:solidFill>
                <a:latin typeface="Roboto Condensed"/>
              </a:rPr>
              <a:t>dế</a:t>
            </a:r>
            <a:r>
              <a:rPr lang="en-US" sz="4199" dirty="0">
                <a:solidFill>
                  <a:srgbClr val="000000"/>
                </a:solidFill>
                <a:latin typeface="Roboto Condensed"/>
              </a:rPr>
              <a:t>.</a:t>
            </a:r>
          </a:p>
          <a:p>
            <a:pPr algn="just">
              <a:lnSpc>
                <a:spcPts val="5879"/>
              </a:lnSpc>
            </a:pPr>
            <a:endParaRPr lang="en-US" sz="4199" dirty="0">
              <a:solidFill>
                <a:srgbClr val="000000"/>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38679" y="657957"/>
            <a:ext cx="17010641" cy="1713865"/>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chi </a:t>
            </a:r>
            <a:r>
              <a:rPr lang="en-US" sz="4900" dirty="0" err="1">
                <a:solidFill>
                  <a:srgbClr val="66889A"/>
                </a:solidFill>
                <a:latin typeface="#9Slide07 SVNUT Triumph Press"/>
              </a:rPr>
              <a:t>tiết</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r>
              <a:rPr lang="en-US" sz="4900" dirty="0">
                <a:solidFill>
                  <a:srgbClr val="66889A"/>
                </a:solidFill>
                <a:latin typeface="#9Slide07 SVNUT Triumph Press"/>
              </a:rPr>
              <a:t> “</a:t>
            </a:r>
            <a:r>
              <a:rPr lang="en-US" sz="4900" dirty="0" err="1">
                <a:solidFill>
                  <a:srgbClr val="66889A"/>
                </a:solidFill>
                <a:latin typeface="#9Slide07 SVNUT Triumph Press"/>
              </a:rPr>
              <a:t>Dế</a:t>
            </a:r>
            <a:r>
              <a:rPr lang="en-US" sz="4900" dirty="0">
                <a:solidFill>
                  <a:srgbClr val="66889A"/>
                </a:solidFill>
                <a:latin typeface="#9Slide07 SVNUT Triumph Press"/>
              </a:rPr>
              <a:t> </a:t>
            </a:r>
            <a:r>
              <a:rPr lang="en-US" sz="4900" dirty="0" err="1">
                <a:solidFill>
                  <a:srgbClr val="66889A"/>
                </a:solidFill>
                <a:latin typeface="#9Slide07 SVNUT Triumph Press"/>
              </a:rPr>
              <a:t>chọi</a:t>
            </a:r>
            <a:r>
              <a:rPr lang="en-US" sz="4900" dirty="0">
                <a:solidFill>
                  <a:srgbClr val="66889A"/>
                </a:solidFill>
                <a:latin typeface="#9Slide07 SVNUT Triumph Press"/>
              </a:rPr>
              <a:t>”</a:t>
            </a:r>
          </a:p>
          <a:p>
            <a:pPr algn="l">
              <a:lnSpc>
                <a:spcPts val="6860"/>
              </a:lnSpc>
            </a:pPr>
            <a:endParaRPr lang="en-US" sz="4900" dirty="0">
              <a:solidFill>
                <a:srgbClr val="66889A"/>
              </a:solidFill>
              <a:latin typeface="#9Slide07 SVNUT Triumph Press"/>
            </a:endParaRPr>
          </a:p>
        </p:txBody>
      </p:sp>
      <p:sp>
        <p:nvSpPr>
          <p:cNvPr id="6" name="TextBox 6"/>
          <p:cNvSpPr txBox="1"/>
          <p:nvPr/>
        </p:nvSpPr>
        <p:spPr>
          <a:xfrm>
            <a:off x="1028700" y="1386302"/>
            <a:ext cx="13717090" cy="1218493"/>
          </a:xfrm>
          <a:prstGeom prst="rect">
            <a:avLst/>
          </a:prstGeom>
        </p:spPr>
        <p:txBody>
          <a:bodyPr lIns="0" tIns="0" rIns="0" bIns="0" rtlCol="0" anchor="t">
            <a:spAutoFit/>
          </a:bodyPr>
          <a:lstStyle/>
          <a:p>
            <a:pPr algn="l">
              <a:lnSpc>
                <a:spcPts val="9603"/>
              </a:lnSpc>
            </a:pPr>
            <a:r>
              <a:rPr lang="en-US" sz="6859">
                <a:solidFill>
                  <a:srgbClr val="24516B"/>
                </a:solidFill>
                <a:latin typeface="#9Slide05 VL Fadilla"/>
              </a:rPr>
              <a:t>c. Yếu tố kì ảo và yếu tố hiện thực trong truyện</a:t>
            </a:r>
          </a:p>
        </p:txBody>
      </p:sp>
      <p:sp>
        <p:nvSpPr>
          <p:cNvPr id="7" name="TextBox 7"/>
          <p:cNvSpPr txBox="1"/>
          <p:nvPr/>
        </p:nvSpPr>
        <p:spPr>
          <a:xfrm>
            <a:off x="1815954" y="2859997"/>
            <a:ext cx="14656091" cy="721995"/>
          </a:xfrm>
          <a:prstGeom prst="rect">
            <a:avLst/>
          </a:prstGeom>
        </p:spPr>
        <p:txBody>
          <a:bodyPr lIns="0" tIns="0" rIns="0" bIns="0" rtlCol="0" anchor="t">
            <a:spAutoFit/>
          </a:bodyPr>
          <a:lstStyle/>
          <a:p>
            <a:pPr algn="just">
              <a:lnSpc>
                <a:spcPts val="5879"/>
              </a:lnSpc>
            </a:pPr>
            <a:r>
              <a:rPr lang="en-US" sz="4199">
                <a:solidFill>
                  <a:srgbClr val="24516B"/>
                </a:solidFill>
                <a:latin typeface="Roboto Condensed Bold"/>
              </a:rPr>
              <a:t>Yếu tố hiện thực:</a:t>
            </a:r>
          </a:p>
        </p:txBody>
      </p:sp>
      <p:sp>
        <p:nvSpPr>
          <p:cNvPr id="8" name="TextBox 8"/>
          <p:cNvSpPr txBox="1"/>
          <p:nvPr/>
        </p:nvSpPr>
        <p:spPr>
          <a:xfrm>
            <a:off x="845323" y="3837195"/>
            <a:ext cx="16597354" cy="2950845"/>
          </a:xfrm>
          <a:prstGeom prst="rect">
            <a:avLst/>
          </a:prstGeom>
        </p:spPr>
        <p:txBody>
          <a:bodyPr lIns="0" tIns="0" rIns="0" bIns="0" rtlCol="0" anchor="t">
            <a:spAutoFit/>
          </a:bodyPr>
          <a:lstStyle/>
          <a:p>
            <a:pPr marL="906778" lvl="1" indent="-453389" algn="just">
              <a:lnSpc>
                <a:spcPts val="5879"/>
              </a:lnSpc>
              <a:buFont typeface="Arial"/>
              <a:buChar char="•"/>
            </a:pPr>
            <a:r>
              <a:rPr lang="en-US" sz="4199" dirty="0" err="1">
                <a:solidFill>
                  <a:srgbClr val="000000"/>
                </a:solidFill>
                <a:latin typeface="Roboto Condensed"/>
              </a:rPr>
              <a:t>Câu</a:t>
            </a:r>
            <a:r>
              <a:rPr lang="en-US" sz="4199" dirty="0">
                <a:solidFill>
                  <a:srgbClr val="000000"/>
                </a:solidFill>
                <a:latin typeface="Roboto Condensed"/>
              </a:rPr>
              <a:t> </a:t>
            </a:r>
            <a:r>
              <a:rPr lang="en-US" sz="4199" dirty="0" err="1">
                <a:solidFill>
                  <a:srgbClr val="000000"/>
                </a:solidFill>
                <a:latin typeface="Roboto Condensed"/>
              </a:rPr>
              <a:t>chuyện</a:t>
            </a:r>
            <a:r>
              <a:rPr lang="en-US" sz="4199" dirty="0">
                <a:solidFill>
                  <a:srgbClr val="000000"/>
                </a:solidFill>
                <a:latin typeface="Roboto Condensed"/>
              </a:rPr>
              <a:t> </a:t>
            </a:r>
            <a:r>
              <a:rPr lang="en-US" sz="4199" dirty="0" err="1">
                <a:solidFill>
                  <a:srgbClr val="000000"/>
                </a:solidFill>
                <a:latin typeface="Roboto Condensed"/>
              </a:rPr>
              <a:t>xảy</a:t>
            </a:r>
            <a:r>
              <a:rPr lang="en-US" sz="4199" dirty="0">
                <a:solidFill>
                  <a:srgbClr val="000000"/>
                </a:solidFill>
                <a:latin typeface="Roboto Condensed"/>
              </a:rPr>
              <a:t> </a:t>
            </a:r>
            <a:r>
              <a:rPr lang="en-US" sz="4199" dirty="0" err="1">
                <a:solidFill>
                  <a:srgbClr val="000000"/>
                </a:solidFill>
                <a:latin typeface="Roboto Condensed"/>
              </a:rPr>
              <a:t>ra</a:t>
            </a:r>
            <a:r>
              <a:rPr lang="en-US" sz="4199" dirty="0">
                <a:solidFill>
                  <a:srgbClr val="000000"/>
                </a:solidFill>
                <a:latin typeface="Roboto Condensed"/>
              </a:rPr>
              <a:t> </a:t>
            </a:r>
            <a:r>
              <a:rPr lang="en-US" sz="4199" dirty="0" err="1">
                <a:solidFill>
                  <a:srgbClr val="000000"/>
                </a:solidFill>
                <a:latin typeface="Roboto Condensed"/>
              </a:rPr>
              <a:t>với</a:t>
            </a:r>
            <a:r>
              <a:rPr lang="en-US" sz="4199" dirty="0">
                <a:solidFill>
                  <a:srgbClr val="000000"/>
                </a:solidFill>
                <a:latin typeface="Roboto Condensed"/>
              </a:rPr>
              <a:t> </a:t>
            </a:r>
            <a:r>
              <a:rPr lang="en-US" sz="4199" dirty="0" err="1">
                <a:solidFill>
                  <a:srgbClr val="000000"/>
                </a:solidFill>
                <a:latin typeface="Roboto Condensed"/>
              </a:rPr>
              <a:t>thời</a:t>
            </a:r>
            <a:r>
              <a:rPr lang="en-US" sz="4199" dirty="0">
                <a:solidFill>
                  <a:srgbClr val="000000"/>
                </a:solidFill>
                <a:latin typeface="Roboto Condensed"/>
              </a:rPr>
              <a:t> </a:t>
            </a:r>
            <a:r>
              <a:rPr lang="en-US" sz="4199" dirty="0" err="1">
                <a:solidFill>
                  <a:srgbClr val="000000"/>
                </a:solidFill>
                <a:latin typeface="Roboto Condensed"/>
              </a:rPr>
              <a:t>gian</a:t>
            </a:r>
            <a:r>
              <a:rPr lang="en-US" sz="4199" dirty="0">
                <a:solidFill>
                  <a:srgbClr val="000000"/>
                </a:solidFill>
                <a:latin typeface="Roboto Condensed"/>
              </a:rPr>
              <a:t> </a:t>
            </a:r>
            <a:r>
              <a:rPr lang="en-US" sz="4199" dirty="0" err="1">
                <a:solidFill>
                  <a:srgbClr val="000000"/>
                </a:solidFill>
                <a:latin typeface="Roboto Condensed"/>
              </a:rPr>
              <a:t>xác</a:t>
            </a:r>
            <a:r>
              <a:rPr lang="en-US" sz="4199" dirty="0">
                <a:solidFill>
                  <a:srgbClr val="000000"/>
                </a:solidFill>
                <a:latin typeface="Roboto Condensed"/>
              </a:rPr>
              <a:t> </a:t>
            </a:r>
            <a:r>
              <a:rPr lang="en-US" sz="4199" dirty="0" err="1">
                <a:solidFill>
                  <a:srgbClr val="000000"/>
                </a:solidFill>
                <a:latin typeface="Roboto Condensed"/>
              </a:rPr>
              <a:t>định</a:t>
            </a:r>
            <a:r>
              <a:rPr lang="en-US" sz="4199" dirty="0">
                <a:solidFill>
                  <a:srgbClr val="000000"/>
                </a:solidFill>
                <a:latin typeface="Roboto Condensed"/>
              </a:rPr>
              <a:t> (</a:t>
            </a:r>
            <a:r>
              <a:rPr lang="en-US" sz="4199" dirty="0" err="1">
                <a:solidFill>
                  <a:srgbClr val="000000"/>
                </a:solidFill>
                <a:latin typeface="Roboto Condensed"/>
              </a:rPr>
              <a:t>đời</a:t>
            </a:r>
            <a:r>
              <a:rPr lang="en-US" sz="4199" dirty="0">
                <a:solidFill>
                  <a:srgbClr val="000000"/>
                </a:solidFill>
                <a:latin typeface="Roboto Condensed"/>
              </a:rPr>
              <a:t> </a:t>
            </a:r>
            <a:r>
              <a:rPr lang="en-US" sz="4199" dirty="0" err="1">
                <a:solidFill>
                  <a:srgbClr val="000000"/>
                </a:solidFill>
                <a:latin typeface="Roboto Condensed"/>
              </a:rPr>
              <a:t>Tuyên</a:t>
            </a:r>
            <a:r>
              <a:rPr lang="en-US" sz="4199" dirty="0">
                <a:solidFill>
                  <a:srgbClr val="000000"/>
                </a:solidFill>
                <a:latin typeface="Roboto Condensed"/>
              </a:rPr>
              <a:t> </a:t>
            </a:r>
            <a:r>
              <a:rPr lang="en-US" sz="4199" dirty="0" err="1">
                <a:solidFill>
                  <a:srgbClr val="000000"/>
                </a:solidFill>
                <a:latin typeface="Roboto Condensed"/>
              </a:rPr>
              <a:t>Đức</a:t>
            </a:r>
            <a:r>
              <a:rPr lang="en-US" sz="4199" dirty="0">
                <a:solidFill>
                  <a:srgbClr val="000000"/>
                </a:solidFill>
                <a:latin typeface="Roboto Condensed"/>
              </a:rPr>
              <a:t> </a:t>
            </a:r>
            <a:r>
              <a:rPr lang="en-US" sz="4199" dirty="0" err="1">
                <a:solidFill>
                  <a:srgbClr val="000000"/>
                </a:solidFill>
                <a:latin typeface="Roboto Condensed"/>
              </a:rPr>
              <a:t>nhà</a:t>
            </a:r>
            <a:r>
              <a:rPr lang="en-US" sz="4199" dirty="0">
                <a:solidFill>
                  <a:srgbClr val="000000"/>
                </a:solidFill>
                <a:latin typeface="Roboto Condensed"/>
              </a:rPr>
              <a:t> Minh); </a:t>
            </a:r>
            <a:r>
              <a:rPr lang="en-US" sz="4199" dirty="0" err="1">
                <a:solidFill>
                  <a:srgbClr val="000000"/>
                </a:solidFill>
                <a:latin typeface="Roboto Condensed"/>
              </a:rPr>
              <a:t>địa</a:t>
            </a:r>
            <a:r>
              <a:rPr lang="en-US" sz="4199" dirty="0">
                <a:solidFill>
                  <a:srgbClr val="000000"/>
                </a:solidFill>
                <a:latin typeface="Roboto Condensed"/>
              </a:rPr>
              <a:t> </a:t>
            </a:r>
            <a:r>
              <a:rPr lang="en-US" sz="4199" dirty="0" err="1">
                <a:solidFill>
                  <a:srgbClr val="000000"/>
                </a:solidFill>
                <a:latin typeface="Roboto Condensed"/>
              </a:rPr>
              <a:t>danh</a:t>
            </a:r>
            <a:r>
              <a:rPr lang="en-US" sz="4199" dirty="0">
                <a:solidFill>
                  <a:srgbClr val="000000"/>
                </a:solidFill>
                <a:latin typeface="Roboto Condensed"/>
              </a:rPr>
              <a:t> </a:t>
            </a:r>
            <a:r>
              <a:rPr lang="en-US" sz="4199" dirty="0" err="1">
                <a:solidFill>
                  <a:srgbClr val="000000"/>
                </a:solidFill>
                <a:latin typeface="Roboto Condensed"/>
              </a:rPr>
              <a:t>cụ</a:t>
            </a:r>
            <a:r>
              <a:rPr lang="en-US" sz="4199" dirty="0">
                <a:solidFill>
                  <a:srgbClr val="000000"/>
                </a:solidFill>
                <a:latin typeface="Roboto Condensed"/>
              </a:rPr>
              <a:t> </a:t>
            </a:r>
            <a:r>
              <a:rPr lang="en-US" sz="4199" dirty="0" err="1">
                <a:solidFill>
                  <a:srgbClr val="000000"/>
                </a:solidFill>
                <a:latin typeface="Roboto Condensed"/>
              </a:rPr>
              <a:t>thể</a:t>
            </a:r>
            <a:r>
              <a:rPr lang="en-US" sz="4199" dirty="0">
                <a:solidFill>
                  <a:srgbClr val="000000"/>
                </a:solidFill>
                <a:latin typeface="Roboto Condensed"/>
              </a:rPr>
              <a:t> (</a:t>
            </a:r>
            <a:r>
              <a:rPr lang="en-US" sz="4199" dirty="0" err="1">
                <a:solidFill>
                  <a:srgbClr val="000000"/>
                </a:solidFill>
                <a:latin typeface="Roboto Condensed"/>
              </a:rPr>
              <a:t>huyện</a:t>
            </a:r>
            <a:r>
              <a:rPr lang="en-US" sz="4199" dirty="0">
                <a:solidFill>
                  <a:srgbClr val="000000"/>
                </a:solidFill>
                <a:latin typeface="Roboto Condensed"/>
              </a:rPr>
              <a:t> Hoa </a:t>
            </a:r>
            <a:r>
              <a:rPr lang="en-US" sz="4199" dirty="0" err="1">
                <a:solidFill>
                  <a:srgbClr val="000000"/>
                </a:solidFill>
                <a:latin typeface="Roboto Condensed"/>
              </a:rPr>
              <a:t>Âm</a:t>
            </a:r>
            <a:r>
              <a:rPr lang="en-US" sz="4199" dirty="0">
                <a:solidFill>
                  <a:srgbClr val="000000"/>
                </a:solidFill>
                <a:latin typeface="Roboto Condensed"/>
              </a:rPr>
              <a:t>, </a:t>
            </a:r>
            <a:r>
              <a:rPr lang="en-US" sz="4199" dirty="0" err="1">
                <a:solidFill>
                  <a:srgbClr val="000000"/>
                </a:solidFill>
                <a:latin typeface="Roboto Condensed"/>
              </a:rPr>
              <a:t>tỉnh</a:t>
            </a:r>
            <a:r>
              <a:rPr lang="en-US" sz="4199" dirty="0">
                <a:solidFill>
                  <a:srgbClr val="000000"/>
                </a:solidFill>
                <a:latin typeface="Roboto Condensed"/>
              </a:rPr>
              <a:t> </a:t>
            </a:r>
            <a:r>
              <a:rPr lang="en-US" sz="4199" dirty="0" err="1">
                <a:solidFill>
                  <a:srgbClr val="000000"/>
                </a:solidFill>
                <a:latin typeface="Roboto Condensed"/>
              </a:rPr>
              <a:t>Thiểm</a:t>
            </a:r>
            <a:r>
              <a:rPr lang="en-US" sz="4199" dirty="0">
                <a:solidFill>
                  <a:srgbClr val="000000"/>
                </a:solidFill>
                <a:latin typeface="Roboto Condensed"/>
              </a:rPr>
              <a:t> </a:t>
            </a:r>
            <a:r>
              <a:rPr lang="en-US" sz="4199" dirty="0" err="1">
                <a:solidFill>
                  <a:srgbClr val="000000"/>
                </a:solidFill>
                <a:latin typeface="Roboto Condensed"/>
              </a:rPr>
              <a:t>Tây</a:t>
            </a:r>
            <a:r>
              <a:rPr lang="en-US" sz="4199" dirty="0">
                <a:solidFill>
                  <a:srgbClr val="000000"/>
                </a:solidFill>
                <a:latin typeface="Roboto Condensed"/>
              </a:rPr>
              <a:t>); </a:t>
            </a:r>
            <a:r>
              <a:rPr lang="en-US" sz="4199" dirty="0" err="1">
                <a:solidFill>
                  <a:srgbClr val="000000"/>
                </a:solidFill>
                <a:latin typeface="Roboto Condensed"/>
              </a:rPr>
              <a:t>vị</a:t>
            </a:r>
            <a:r>
              <a:rPr lang="en-US" sz="4199" dirty="0">
                <a:solidFill>
                  <a:srgbClr val="000000"/>
                </a:solidFill>
                <a:latin typeface="Roboto Condensed"/>
              </a:rPr>
              <a:t> </a:t>
            </a:r>
            <a:r>
              <a:rPr lang="en-US" sz="4199" dirty="0" err="1">
                <a:solidFill>
                  <a:srgbClr val="000000"/>
                </a:solidFill>
                <a:latin typeface="Roboto Condensed"/>
              </a:rPr>
              <a:t>thế</a:t>
            </a:r>
            <a:r>
              <a:rPr lang="en-US" sz="4199" dirty="0">
                <a:solidFill>
                  <a:srgbClr val="000000"/>
                </a:solidFill>
                <a:latin typeface="Roboto Condensed"/>
              </a:rPr>
              <a:t> </a:t>
            </a:r>
            <a:r>
              <a:rPr lang="en-US" sz="4199" dirty="0" err="1">
                <a:solidFill>
                  <a:srgbClr val="000000"/>
                </a:solidFill>
                <a:latin typeface="Roboto Condensed"/>
              </a:rPr>
              <a:t>và</a:t>
            </a:r>
            <a:r>
              <a:rPr lang="en-US" sz="4199" dirty="0">
                <a:solidFill>
                  <a:srgbClr val="000000"/>
                </a:solidFill>
                <a:latin typeface="Roboto Condensed"/>
              </a:rPr>
              <a:t> </a:t>
            </a:r>
            <a:r>
              <a:rPr lang="en-US" sz="4199" dirty="0" err="1">
                <a:solidFill>
                  <a:srgbClr val="000000"/>
                </a:solidFill>
                <a:latin typeface="Roboto Condensed"/>
              </a:rPr>
              <a:t>cách</a:t>
            </a:r>
            <a:r>
              <a:rPr lang="en-US" sz="4199" dirty="0">
                <a:solidFill>
                  <a:srgbClr val="000000"/>
                </a:solidFill>
                <a:latin typeface="Roboto Condensed"/>
              </a:rPr>
              <a:t> </a:t>
            </a:r>
            <a:r>
              <a:rPr lang="en-US" sz="4199" dirty="0" err="1">
                <a:solidFill>
                  <a:srgbClr val="000000"/>
                </a:solidFill>
                <a:latin typeface="Roboto Condensed"/>
              </a:rPr>
              <a:t>hành</a:t>
            </a:r>
            <a:r>
              <a:rPr lang="en-US" sz="4199" dirty="0">
                <a:solidFill>
                  <a:srgbClr val="000000"/>
                </a:solidFill>
                <a:latin typeface="Roboto Condensed"/>
              </a:rPr>
              <a:t> </a:t>
            </a:r>
            <a:r>
              <a:rPr lang="en-US" sz="4199" dirty="0" err="1">
                <a:solidFill>
                  <a:srgbClr val="000000"/>
                </a:solidFill>
                <a:latin typeface="Roboto Condensed"/>
              </a:rPr>
              <a:t>xử</a:t>
            </a:r>
            <a:r>
              <a:rPr lang="en-US" sz="4199" dirty="0">
                <a:solidFill>
                  <a:srgbClr val="000000"/>
                </a:solidFill>
                <a:latin typeface="Roboto Condensed"/>
              </a:rPr>
              <a:t> </a:t>
            </a:r>
            <a:r>
              <a:rPr lang="en-US" sz="4199" dirty="0" err="1">
                <a:solidFill>
                  <a:srgbClr val="000000"/>
                </a:solidFill>
                <a:latin typeface="Roboto Condensed"/>
              </a:rPr>
              <a:t>của</a:t>
            </a:r>
            <a:r>
              <a:rPr lang="en-US" sz="4199" dirty="0">
                <a:solidFill>
                  <a:srgbClr val="000000"/>
                </a:solidFill>
                <a:latin typeface="Roboto Condensed"/>
              </a:rPr>
              <a:t> </a:t>
            </a:r>
            <a:r>
              <a:rPr lang="en-US" sz="4199" dirty="0" err="1">
                <a:solidFill>
                  <a:srgbClr val="000000"/>
                </a:solidFill>
                <a:latin typeface="Roboto Condensed"/>
              </a:rPr>
              <a:t>các</a:t>
            </a:r>
            <a:r>
              <a:rPr lang="en-US" sz="4199" dirty="0">
                <a:solidFill>
                  <a:srgbClr val="000000"/>
                </a:solidFill>
                <a:latin typeface="Roboto Condensed"/>
              </a:rPr>
              <a:t> </a:t>
            </a:r>
            <a:r>
              <a:rPr lang="en-US" sz="4199" dirty="0" err="1">
                <a:solidFill>
                  <a:srgbClr val="000000"/>
                </a:solidFill>
                <a:latin typeface="Roboto Condensed"/>
              </a:rPr>
              <a:t>nhân</a:t>
            </a:r>
            <a:r>
              <a:rPr lang="en-US" sz="4199" dirty="0">
                <a:solidFill>
                  <a:srgbClr val="000000"/>
                </a:solidFill>
                <a:latin typeface="Roboto Condensed"/>
              </a:rPr>
              <a:t> </a:t>
            </a:r>
            <a:r>
              <a:rPr lang="en-US" sz="4199" dirty="0" err="1">
                <a:solidFill>
                  <a:srgbClr val="000000"/>
                </a:solidFill>
                <a:latin typeface="Roboto Condensed"/>
              </a:rPr>
              <a:t>vật</a:t>
            </a:r>
            <a:r>
              <a:rPr lang="en-US" sz="4199" dirty="0">
                <a:solidFill>
                  <a:srgbClr val="000000"/>
                </a:solidFill>
                <a:latin typeface="Roboto Condensed"/>
              </a:rPr>
              <a:t> </a:t>
            </a:r>
            <a:r>
              <a:rPr lang="en-US" sz="4199" dirty="0" err="1">
                <a:solidFill>
                  <a:srgbClr val="000000"/>
                </a:solidFill>
                <a:latin typeface="Roboto Condensed"/>
              </a:rPr>
              <a:t>phản</a:t>
            </a:r>
            <a:r>
              <a:rPr lang="en-US" sz="4199" dirty="0">
                <a:solidFill>
                  <a:srgbClr val="000000"/>
                </a:solidFill>
                <a:latin typeface="Roboto Condensed"/>
              </a:rPr>
              <a:t> </a:t>
            </a:r>
            <a:r>
              <a:rPr lang="en-US" sz="4199" dirty="0" err="1">
                <a:solidFill>
                  <a:srgbClr val="000000"/>
                </a:solidFill>
                <a:latin typeface="Roboto Condensed"/>
              </a:rPr>
              <a:t>ánh</a:t>
            </a:r>
            <a:r>
              <a:rPr lang="en-US" sz="4199" dirty="0">
                <a:solidFill>
                  <a:srgbClr val="000000"/>
                </a:solidFill>
                <a:latin typeface="Roboto Condensed"/>
              </a:rPr>
              <a:t> </a:t>
            </a:r>
            <a:r>
              <a:rPr lang="en-US" sz="4199" dirty="0" err="1">
                <a:solidFill>
                  <a:srgbClr val="000000"/>
                </a:solidFill>
                <a:latin typeface="Roboto Condensed"/>
              </a:rPr>
              <a:t>đúng</a:t>
            </a:r>
            <a:r>
              <a:rPr lang="en-US" sz="4199" dirty="0">
                <a:solidFill>
                  <a:srgbClr val="000000"/>
                </a:solidFill>
                <a:latin typeface="Roboto Condensed"/>
              </a:rPr>
              <a:t> </a:t>
            </a:r>
            <a:r>
              <a:rPr lang="en-US" sz="4199" dirty="0" err="1">
                <a:solidFill>
                  <a:srgbClr val="000000"/>
                </a:solidFill>
                <a:latin typeface="Roboto Condensed"/>
              </a:rPr>
              <a:t>bản</a:t>
            </a:r>
            <a:r>
              <a:rPr lang="en-US" sz="4199" dirty="0">
                <a:solidFill>
                  <a:srgbClr val="000000"/>
                </a:solidFill>
                <a:latin typeface="Roboto Condensed"/>
              </a:rPr>
              <a:t> </a:t>
            </a:r>
            <a:r>
              <a:rPr lang="en-US" sz="4199" dirty="0" err="1">
                <a:solidFill>
                  <a:srgbClr val="000000"/>
                </a:solidFill>
                <a:latin typeface="Roboto Condensed"/>
              </a:rPr>
              <a:t>chất</a:t>
            </a:r>
            <a:r>
              <a:rPr lang="en-US" sz="4199" dirty="0">
                <a:solidFill>
                  <a:srgbClr val="000000"/>
                </a:solidFill>
                <a:latin typeface="Roboto Condensed"/>
              </a:rPr>
              <a:t> </a:t>
            </a:r>
            <a:r>
              <a:rPr lang="en-US" sz="4199" dirty="0" err="1">
                <a:solidFill>
                  <a:srgbClr val="000000"/>
                </a:solidFill>
                <a:latin typeface="Roboto Condensed"/>
              </a:rPr>
              <a:t>quan</a:t>
            </a:r>
            <a:r>
              <a:rPr lang="en-US" sz="4199" dirty="0">
                <a:solidFill>
                  <a:srgbClr val="000000"/>
                </a:solidFill>
                <a:latin typeface="Roboto Condensed"/>
              </a:rPr>
              <a:t> </a:t>
            </a:r>
            <a:r>
              <a:rPr lang="en-US" sz="4199" dirty="0" err="1">
                <a:solidFill>
                  <a:srgbClr val="000000"/>
                </a:solidFill>
                <a:latin typeface="Roboto Condensed"/>
              </a:rPr>
              <a:t>hệ</a:t>
            </a:r>
            <a:r>
              <a:rPr lang="en-US" sz="4199" dirty="0">
                <a:solidFill>
                  <a:srgbClr val="000000"/>
                </a:solidFill>
                <a:latin typeface="Roboto Condensed"/>
              </a:rPr>
              <a:t> </a:t>
            </a:r>
            <a:r>
              <a:rPr lang="en-US" sz="4199" dirty="0" err="1">
                <a:solidFill>
                  <a:srgbClr val="000000"/>
                </a:solidFill>
                <a:latin typeface="Roboto Condensed"/>
              </a:rPr>
              <a:t>xã</a:t>
            </a:r>
            <a:r>
              <a:rPr lang="en-US" sz="4199" dirty="0">
                <a:solidFill>
                  <a:srgbClr val="000000"/>
                </a:solidFill>
                <a:latin typeface="Roboto Condensed"/>
              </a:rPr>
              <a:t> </a:t>
            </a:r>
            <a:r>
              <a:rPr lang="en-US" sz="4199" dirty="0" err="1">
                <a:solidFill>
                  <a:srgbClr val="000000"/>
                </a:solidFill>
                <a:latin typeface="Roboto Condensed"/>
              </a:rPr>
              <a:t>hội</a:t>
            </a:r>
            <a:r>
              <a:rPr lang="en-US" sz="4199" dirty="0">
                <a:solidFill>
                  <a:srgbClr val="000000"/>
                </a:solidFill>
                <a:latin typeface="Roboto Condensed"/>
              </a:rPr>
              <a:t> </a:t>
            </a:r>
            <a:r>
              <a:rPr lang="en-US" sz="4199" dirty="0" err="1">
                <a:solidFill>
                  <a:srgbClr val="000000"/>
                </a:solidFill>
                <a:latin typeface="Roboto Condensed"/>
              </a:rPr>
              <a:t>thời</a:t>
            </a:r>
            <a:r>
              <a:rPr lang="en-US" sz="4199" dirty="0">
                <a:solidFill>
                  <a:srgbClr val="000000"/>
                </a:solidFill>
                <a:latin typeface="Roboto Condensed"/>
              </a:rPr>
              <a:t> </a:t>
            </a:r>
            <a:r>
              <a:rPr lang="en-US" sz="4199" dirty="0" err="1">
                <a:solidFill>
                  <a:srgbClr val="000000"/>
                </a:solidFill>
                <a:latin typeface="Roboto Condensed"/>
              </a:rPr>
              <a:t>phong</a:t>
            </a:r>
            <a:r>
              <a:rPr lang="en-US" sz="4199" dirty="0">
                <a:solidFill>
                  <a:srgbClr val="000000"/>
                </a:solidFill>
                <a:latin typeface="Roboto Condensed"/>
              </a:rPr>
              <a:t> </a:t>
            </a:r>
            <a:r>
              <a:rPr lang="en-US" sz="4199" dirty="0" err="1">
                <a:solidFill>
                  <a:srgbClr val="000000"/>
                </a:solidFill>
                <a:latin typeface="Roboto Condensed"/>
              </a:rPr>
              <a:t>kiến</a:t>
            </a:r>
            <a:endParaRPr lang="en-US" sz="4199" dirty="0">
              <a:solidFill>
                <a:srgbClr val="000000"/>
              </a:solidFill>
              <a:latin typeface="Roboto Condensed"/>
            </a:endParaRPr>
          </a:p>
          <a:p>
            <a:pPr algn="just">
              <a:lnSpc>
                <a:spcPts val="5879"/>
              </a:lnSpc>
            </a:pPr>
            <a:endParaRPr lang="en-US" sz="4199" dirty="0">
              <a:solidFill>
                <a:srgbClr val="000000"/>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98932" y="771525"/>
            <a:ext cx="10254763" cy="1243200"/>
          </a:xfrm>
          <a:prstGeom prst="rect">
            <a:avLst/>
          </a:prstGeom>
        </p:spPr>
        <p:txBody>
          <a:bodyPr lIns="0" tIns="0" rIns="0" bIns="0" rtlCol="0" anchor="t">
            <a:spAutoFit/>
          </a:bodyPr>
          <a:lstStyle/>
          <a:p>
            <a:pPr algn="just">
              <a:lnSpc>
                <a:spcPts val="9112"/>
              </a:lnSpc>
            </a:pPr>
            <a:r>
              <a:rPr lang="en-US" sz="6508">
                <a:solidFill>
                  <a:srgbClr val="FFFFFF"/>
                </a:solidFill>
                <a:latin typeface="#9Slide05 Braxton Regular"/>
              </a:rPr>
              <a:t>Về lời bàn của tác giả ở cuối truyện</a:t>
            </a:r>
          </a:p>
        </p:txBody>
      </p:sp>
      <p:sp>
        <p:nvSpPr>
          <p:cNvPr id="4" name="TextBox 4"/>
          <p:cNvSpPr txBox="1"/>
          <p:nvPr/>
        </p:nvSpPr>
        <p:spPr>
          <a:xfrm>
            <a:off x="1028700" y="2464854"/>
            <a:ext cx="16421100" cy="2669257"/>
          </a:xfrm>
          <a:prstGeom prst="rect">
            <a:avLst/>
          </a:prstGeom>
        </p:spPr>
        <p:txBody>
          <a:bodyPr wrap="square" lIns="0" tIns="0" rIns="0" bIns="0" rtlCol="0" anchor="t">
            <a:spAutoFit/>
          </a:bodyPr>
          <a:lstStyle/>
          <a:p>
            <a:pPr algn="just">
              <a:lnSpc>
                <a:spcPts val="5260"/>
              </a:lnSpc>
            </a:pPr>
            <a:r>
              <a:rPr lang="en-US" sz="3757" dirty="0">
                <a:latin typeface="Roboto Condensed"/>
              </a:rPr>
              <a:t>Trong </a:t>
            </a:r>
            <a:r>
              <a:rPr lang="en-US" sz="3757" dirty="0" err="1">
                <a:latin typeface="Roboto Condensed"/>
              </a:rPr>
              <a:t>lời</a:t>
            </a:r>
            <a:r>
              <a:rPr lang="en-US" sz="3757" dirty="0">
                <a:latin typeface="Roboto Condensed"/>
              </a:rPr>
              <a:t> </a:t>
            </a:r>
            <a:r>
              <a:rPr lang="en-US" sz="3757" dirty="0" err="1">
                <a:latin typeface="Roboto Condensed"/>
              </a:rPr>
              <a:t>bàn</a:t>
            </a:r>
            <a:r>
              <a:rPr lang="en-US" sz="3757" dirty="0">
                <a:latin typeface="Roboto Condensed"/>
              </a:rPr>
              <a:t> </a:t>
            </a:r>
            <a:r>
              <a:rPr lang="en-US" sz="3757" dirty="0" err="1">
                <a:latin typeface="Roboto Condensed"/>
              </a:rPr>
              <a:t>tác</a:t>
            </a:r>
            <a:r>
              <a:rPr lang="en-US" sz="3757" dirty="0">
                <a:latin typeface="Roboto Condensed"/>
              </a:rPr>
              <a:t> </a:t>
            </a:r>
            <a:r>
              <a:rPr lang="en-US" sz="3757" dirty="0" err="1">
                <a:latin typeface="Roboto Condensed"/>
              </a:rPr>
              <a:t>giả</a:t>
            </a:r>
            <a:r>
              <a:rPr lang="en-US" sz="3757" dirty="0">
                <a:latin typeface="Roboto Condensed"/>
              </a:rPr>
              <a:t> </a:t>
            </a:r>
            <a:r>
              <a:rPr lang="en-US" sz="3757" dirty="0" err="1">
                <a:latin typeface="Roboto Condensed"/>
              </a:rPr>
              <a:t>phê</a:t>
            </a:r>
            <a:r>
              <a:rPr lang="en-US" sz="3757" dirty="0">
                <a:latin typeface="Roboto Condensed"/>
              </a:rPr>
              <a:t> </a:t>
            </a:r>
            <a:r>
              <a:rPr lang="en-US" sz="3757" dirty="0" err="1">
                <a:latin typeface="Roboto Condensed"/>
              </a:rPr>
              <a:t>phán</a:t>
            </a:r>
            <a:r>
              <a:rPr lang="en-US" sz="3757" dirty="0">
                <a:latin typeface="Roboto Condensed"/>
              </a:rPr>
              <a:t> </a:t>
            </a:r>
            <a:r>
              <a:rPr lang="en-US" sz="3757" dirty="0" err="1">
                <a:latin typeface="Roboto Condensed"/>
              </a:rPr>
              <a:t>đích</a:t>
            </a:r>
            <a:r>
              <a:rPr lang="en-US" sz="3757" dirty="0">
                <a:latin typeface="Roboto Condensed"/>
              </a:rPr>
              <a:t> </a:t>
            </a:r>
            <a:r>
              <a:rPr lang="en-US" sz="3757" dirty="0" err="1">
                <a:latin typeface="Roboto Condensed"/>
              </a:rPr>
              <a:t>danh</a:t>
            </a:r>
            <a:r>
              <a:rPr lang="en-US" sz="3757" dirty="0">
                <a:latin typeface="Roboto Condensed"/>
              </a:rPr>
              <a:t> </a:t>
            </a:r>
            <a:r>
              <a:rPr lang="en-US" sz="3757" dirty="0" err="1">
                <a:latin typeface="Roboto Condensed"/>
              </a:rPr>
              <a:t>kẻ</a:t>
            </a:r>
            <a:r>
              <a:rPr lang="en-US" sz="3757" dirty="0">
                <a:latin typeface="Roboto Condensed"/>
              </a:rPr>
              <a:t> </a:t>
            </a:r>
            <a:r>
              <a:rPr lang="en-US" sz="3757" dirty="0" err="1">
                <a:latin typeface="Roboto Condensed"/>
              </a:rPr>
              <a:t>thống</a:t>
            </a:r>
            <a:r>
              <a:rPr lang="en-US" sz="3757" dirty="0">
                <a:latin typeface="Roboto Condensed"/>
              </a:rPr>
              <a:t> </a:t>
            </a:r>
            <a:r>
              <a:rPr lang="en-US" sz="3757" dirty="0" err="1">
                <a:latin typeface="Roboto Condensed"/>
              </a:rPr>
              <a:t>trị</a:t>
            </a:r>
            <a:r>
              <a:rPr lang="en-US" sz="3757" dirty="0">
                <a:latin typeface="Roboto Condensed"/>
              </a:rPr>
              <a:t> </a:t>
            </a:r>
            <a:r>
              <a:rPr lang="en-US" sz="3757" dirty="0" err="1">
                <a:latin typeface="Roboto Condensed"/>
              </a:rPr>
              <a:t>tối</a:t>
            </a:r>
            <a:r>
              <a:rPr lang="en-US" sz="3757" dirty="0">
                <a:latin typeface="Roboto Condensed"/>
              </a:rPr>
              <a:t> </a:t>
            </a:r>
            <a:r>
              <a:rPr lang="en-US" sz="3757" dirty="0" err="1">
                <a:latin typeface="Roboto Condensed"/>
              </a:rPr>
              <a:t>cao</a:t>
            </a:r>
            <a:r>
              <a:rPr lang="en-US" sz="3757" dirty="0">
                <a:latin typeface="Roboto Condensed"/>
              </a:rPr>
              <a:t>: </a:t>
            </a:r>
            <a:r>
              <a:rPr lang="en-US" sz="3757" dirty="0" err="1">
                <a:latin typeface="Roboto Condensed"/>
              </a:rPr>
              <a:t>thiên</a:t>
            </a:r>
            <a:r>
              <a:rPr lang="en-US" sz="3757" dirty="0">
                <a:latin typeface="Roboto Condensed"/>
              </a:rPr>
              <a:t> </a:t>
            </a:r>
            <a:r>
              <a:rPr lang="en-US" sz="3757" dirty="0" err="1">
                <a:latin typeface="Roboto Condensed"/>
              </a:rPr>
              <a:t>tử</a:t>
            </a:r>
            <a:r>
              <a:rPr lang="en-US" sz="3757" dirty="0">
                <a:latin typeface="Roboto Condensed"/>
              </a:rPr>
              <a:t>. </a:t>
            </a:r>
            <a:r>
              <a:rPr lang="en-US" sz="3757" dirty="0" err="1">
                <a:latin typeface="Roboto Condensed"/>
              </a:rPr>
              <a:t>Tác</a:t>
            </a:r>
            <a:r>
              <a:rPr lang="en-US" sz="3757" dirty="0">
                <a:latin typeface="Roboto Condensed"/>
              </a:rPr>
              <a:t> </a:t>
            </a:r>
            <a:r>
              <a:rPr lang="en-US" sz="3757" dirty="0" err="1">
                <a:latin typeface="Roboto Condensed"/>
              </a:rPr>
              <a:t>giả</a:t>
            </a:r>
            <a:r>
              <a:rPr lang="en-US" sz="3757" dirty="0">
                <a:latin typeface="Roboto Condensed"/>
              </a:rPr>
              <a:t> </a:t>
            </a:r>
            <a:r>
              <a:rPr lang="en-US" sz="3757" dirty="0" err="1">
                <a:latin typeface="Roboto Condensed"/>
              </a:rPr>
              <a:t>cũng</a:t>
            </a:r>
            <a:r>
              <a:rPr lang="en-US" sz="3757" dirty="0">
                <a:latin typeface="Roboto Condensed"/>
              </a:rPr>
              <a:t> </a:t>
            </a:r>
            <a:r>
              <a:rPr lang="en-US" sz="3757" dirty="0" err="1">
                <a:latin typeface="Roboto Condensed"/>
              </a:rPr>
              <a:t>không</a:t>
            </a:r>
            <a:r>
              <a:rPr lang="en-US" sz="3757" dirty="0">
                <a:latin typeface="Roboto Condensed"/>
              </a:rPr>
              <a:t> </a:t>
            </a:r>
            <a:r>
              <a:rPr lang="en-US" sz="3757" dirty="0" err="1">
                <a:latin typeface="Roboto Condensed"/>
              </a:rPr>
              <a:t>chỉ</a:t>
            </a:r>
            <a:r>
              <a:rPr lang="en-US" sz="3757" dirty="0">
                <a:latin typeface="Roboto Condensed"/>
              </a:rPr>
              <a:t> </a:t>
            </a:r>
            <a:r>
              <a:rPr lang="en-US" sz="3757" dirty="0" err="1">
                <a:latin typeface="Roboto Condensed"/>
              </a:rPr>
              <a:t>gọi</a:t>
            </a:r>
            <a:r>
              <a:rPr lang="en-US" sz="3757" dirty="0">
                <a:latin typeface="Roboto Condensed"/>
              </a:rPr>
              <a:t> </a:t>
            </a:r>
            <a:r>
              <a:rPr lang="en-US" sz="3757" dirty="0" err="1">
                <a:latin typeface="Roboto Condensed"/>
              </a:rPr>
              <a:t>tên</a:t>
            </a:r>
            <a:r>
              <a:rPr lang="en-US" sz="3757" dirty="0">
                <a:latin typeface="Roboto Condensed"/>
              </a:rPr>
              <a:t> </a:t>
            </a:r>
            <a:r>
              <a:rPr lang="en-US" sz="3757" dirty="0" err="1">
                <a:latin typeface="Roboto Condensed"/>
              </a:rPr>
              <a:t>bọn</a:t>
            </a:r>
            <a:r>
              <a:rPr lang="en-US" sz="3757" dirty="0">
                <a:latin typeface="Roboto Condensed"/>
              </a:rPr>
              <a:t> </a:t>
            </a:r>
            <a:r>
              <a:rPr lang="en-US" sz="3757" dirty="0" err="1">
                <a:latin typeface="Roboto Condensed"/>
              </a:rPr>
              <a:t>quan</a:t>
            </a:r>
            <a:r>
              <a:rPr lang="en-US" sz="3757" dirty="0">
                <a:latin typeface="Roboto Condensed"/>
              </a:rPr>
              <a:t> </a:t>
            </a:r>
            <a:r>
              <a:rPr lang="en-US" sz="3757" dirty="0" err="1">
                <a:latin typeface="Roboto Condensed"/>
              </a:rPr>
              <a:t>lại</a:t>
            </a:r>
            <a:r>
              <a:rPr lang="en-US" sz="3757" dirty="0">
                <a:latin typeface="Roboto Condensed"/>
              </a:rPr>
              <a:t> </a:t>
            </a:r>
            <a:r>
              <a:rPr lang="en-US" sz="3757" dirty="0" err="1">
                <a:latin typeface="Roboto Condensed"/>
              </a:rPr>
              <a:t>với</a:t>
            </a:r>
            <a:r>
              <a:rPr lang="en-US" sz="3757" dirty="0">
                <a:latin typeface="Roboto Condensed"/>
              </a:rPr>
              <a:t> </a:t>
            </a:r>
            <a:r>
              <a:rPr lang="en-US" sz="3757" dirty="0" err="1">
                <a:latin typeface="Roboto Condensed"/>
              </a:rPr>
              <a:t>đủ</a:t>
            </a:r>
            <a:r>
              <a:rPr lang="en-US" sz="3757" dirty="0">
                <a:latin typeface="Roboto Condensed"/>
              </a:rPr>
              <a:t> </a:t>
            </a:r>
            <a:r>
              <a:rPr lang="en-US" sz="3757" dirty="0" err="1">
                <a:latin typeface="Roboto Condensed"/>
              </a:rPr>
              <a:t>chức</a:t>
            </a:r>
            <a:r>
              <a:rPr lang="en-US" sz="3757" dirty="0">
                <a:latin typeface="Roboto Condensed"/>
              </a:rPr>
              <a:t> </a:t>
            </a:r>
            <a:r>
              <a:rPr lang="en-US" sz="3757" dirty="0" err="1">
                <a:latin typeface="Roboto Condensed"/>
              </a:rPr>
              <a:t>sắc</a:t>
            </a:r>
            <a:r>
              <a:rPr lang="en-US" sz="3757" dirty="0">
                <a:latin typeface="Roboto Condensed"/>
              </a:rPr>
              <a:t> </a:t>
            </a:r>
            <a:r>
              <a:rPr lang="en-US" sz="3757" dirty="0" err="1">
                <a:latin typeface="Roboto Condensed"/>
              </a:rPr>
              <a:t>khác</a:t>
            </a:r>
            <a:r>
              <a:rPr lang="en-US" sz="3757" dirty="0">
                <a:latin typeface="Roboto Condensed"/>
              </a:rPr>
              <a:t> </a:t>
            </a:r>
            <a:r>
              <a:rPr lang="en-US" sz="3757" dirty="0" err="1">
                <a:latin typeface="Roboto Condensed"/>
              </a:rPr>
              <a:t>nhau</a:t>
            </a:r>
            <a:r>
              <a:rPr lang="en-US" sz="3757" dirty="0">
                <a:latin typeface="Roboto Condensed"/>
              </a:rPr>
              <a:t> </a:t>
            </a:r>
            <a:r>
              <a:rPr lang="en-US" sz="3757" dirty="0" err="1">
                <a:latin typeface="Roboto Condensed"/>
              </a:rPr>
              <a:t>mà</a:t>
            </a:r>
            <a:r>
              <a:rPr lang="en-US" sz="3757" dirty="0">
                <a:latin typeface="Roboto Condensed"/>
              </a:rPr>
              <a:t> </a:t>
            </a:r>
            <a:r>
              <a:rPr lang="en-US" sz="3757" dirty="0" err="1">
                <a:latin typeface="Roboto Condensed"/>
              </a:rPr>
              <a:t>còn</a:t>
            </a:r>
            <a:r>
              <a:rPr lang="en-US" sz="3757" dirty="0">
                <a:latin typeface="Roboto Condensed"/>
              </a:rPr>
              <a:t> </a:t>
            </a:r>
            <a:r>
              <a:rPr lang="en-US" sz="3757" dirty="0" err="1">
                <a:latin typeface="Roboto Condensed"/>
              </a:rPr>
              <a:t>nêu</a:t>
            </a:r>
            <a:r>
              <a:rPr lang="en-US" sz="3757" dirty="0">
                <a:latin typeface="Roboto Condensed"/>
              </a:rPr>
              <a:t> </a:t>
            </a:r>
            <a:r>
              <a:rPr lang="en-US" sz="3757" dirty="0" err="1">
                <a:latin typeface="Roboto Condensed"/>
              </a:rPr>
              <a:t>bật</a:t>
            </a:r>
            <a:r>
              <a:rPr lang="en-US" sz="3757" dirty="0">
                <a:latin typeface="Roboto Condensed"/>
              </a:rPr>
              <a:t> </a:t>
            </a:r>
            <a:r>
              <a:rPr lang="en-US" sz="3757" dirty="0" err="1">
                <a:latin typeface="Roboto Condensed"/>
              </a:rPr>
              <a:t>bản</a:t>
            </a:r>
            <a:r>
              <a:rPr lang="en-US" sz="3757" dirty="0">
                <a:latin typeface="Roboto Condensed"/>
              </a:rPr>
              <a:t> </a:t>
            </a:r>
            <a:r>
              <a:rPr lang="en-US" sz="3757" dirty="0" err="1">
                <a:latin typeface="Roboto Condensed"/>
              </a:rPr>
              <a:t>chất</a:t>
            </a:r>
            <a:r>
              <a:rPr lang="en-US" sz="3757" dirty="0">
                <a:latin typeface="Roboto Condensed"/>
              </a:rPr>
              <a:t> </a:t>
            </a:r>
            <a:r>
              <a:rPr lang="en-US" sz="3757" dirty="0" err="1">
                <a:latin typeface="Roboto Condensed"/>
              </a:rPr>
              <a:t>của</a:t>
            </a:r>
            <a:r>
              <a:rPr lang="en-US" sz="3757" dirty="0">
                <a:latin typeface="Roboto Condensed"/>
              </a:rPr>
              <a:t> </a:t>
            </a:r>
            <a:r>
              <a:rPr lang="en-US" sz="3757" dirty="0" err="1">
                <a:latin typeface="Roboto Condensed"/>
              </a:rPr>
              <a:t>chúng</a:t>
            </a:r>
            <a:r>
              <a:rPr lang="en-US" sz="3757" dirty="0">
                <a:latin typeface="Roboto Condensed"/>
              </a:rPr>
              <a:t>: </a:t>
            </a:r>
            <a:r>
              <a:rPr lang="en-US" sz="3757" dirty="0" err="1">
                <a:latin typeface="Roboto Condensed"/>
              </a:rPr>
              <a:t>tham</a:t>
            </a:r>
            <a:r>
              <a:rPr lang="en-US" sz="3757" dirty="0">
                <a:latin typeface="Roboto Condensed"/>
              </a:rPr>
              <a:t> </a:t>
            </a:r>
            <a:r>
              <a:rPr lang="en-US" sz="3757" dirty="0" err="1">
                <a:latin typeface="Roboto Condensed"/>
              </a:rPr>
              <a:t>quan</a:t>
            </a:r>
            <a:r>
              <a:rPr lang="en-US" sz="3757" dirty="0">
                <a:latin typeface="Roboto Condensed"/>
              </a:rPr>
              <a:t> </a:t>
            </a:r>
            <a:r>
              <a:rPr lang="en-US" sz="3757" dirty="0" err="1">
                <a:latin typeface="Roboto Condensed"/>
              </a:rPr>
              <a:t>lại</a:t>
            </a:r>
            <a:r>
              <a:rPr lang="en-US" sz="3757" dirty="0">
                <a:latin typeface="Roboto Condensed"/>
              </a:rPr>
              <a:t> </a:t>
            </a:r>
            <a:r>
              <a:rPr lang="en-US" sz="3757" dirty="0" err="1">
                <a:latin typeface="Roboto Condensed"/>
              </a:rPr>
              <a:t>ngược</a:t>
            </a:r>
            <a:r>
              <a:rPr lang="en-US" sz="3757" dirty="0">
                <a:latin typeface="Roboto Condensed"/>
              </a:rPr>
              <a:t>. </a:t>
            </a:r>
          </a:p>
          <a:p>
            <a:pPr algn="just">
              <a:lnSpc>
                <a:spcPts val="5260"/>
              </a:lnSpc>
            </a:pPr>
            <a:endParaRPr lang="en-US" sz="3757" dirty="0">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98932" y="400768"/>
            <a:ext cx="10812142" cy="1306319"/>
          </a:xfrm>
          <a:prstGeom prst="rect">
            <a:avLst/>
          </a:prstGeom>
        </p:spPr>
        <p:txBody>
          <a:bodyPr lIns="0" tIns="0" rIns="0" bIns="0" rtlCol="0" anchor="t">
            <a:spAutoFit/>
          </a:bodyPr>
          <a:lstStyle/>
          <a:p>
            <a:pPr algn="just">
              <a:lnSpc>
                <a:spcPts val="9607"/>
              </a:lnSpc>
            </a:pPr>
            <a:r>
              <a:rPr lang="en-US" sz="6862">
                <a:solidFill>
                  <a:srgbClr val="FFFFFF"/>
                </a:solidFill>
                <a:latin typeface="#9Slide05 Braxton Regular"/>
              </a:rPr>
              <a:t>Về lời bàn của tác giả ở cuối truyện</a:t>
            </a:r>
          </a:p>
        </p:txBody>
      </p:sp>
      <p:sp>
        <p:nvSpPr>
          <p:cNvPr id="4" name="TextBox 4"/>
          <p:cNvSpPr txBox="1"/>
          <p:nvPr/>
        </p:nvSpPr>
        <p:spPr>
          <a:xfrm>
            <a:off x="698932" y="2023240"/>
            <a:ext cx="16141268" cy="3348930"/>
          </a:xfrm>
          <a:prstGeom prst="rect">
            <a:avLst/>
          </a:prstGeom>
        </p:spPr>
        <p:txBody>
          <a:bodyPr wrap="square" lIns="0" tIns="0" rIns="0" bIns="0" rtlCol="0" anchor="t">
            <a:spAutoFit/>
          </a:bodyPr>
          <a:lstStyle/>
          <a:p>
            <a:pPr algn="just">
              <a:lnSpc>
                <a:spcPts val="5260"/>
              </a:lnSpc>
            </a:pPr>
            <a:r>
              <a:rPr lang="en-US" sz="3757" dirty="0" err="1">
                <a:latin typeface="Roboto Condensed"/>
              </a:rPr>
              <a:t>Hơn</a:t>
            </a:r>
            <a:r>
              <a:rPr lang="en-US" sz="3757" dirty="0">
                <a:latin typeface="Roboto Condensed"/>
              </a:rPr>
              <a:t> </a:t>
            </a:r>
            <a:r>
              <a:rPr lang="en-US" sz="3757" dirty="0" err="1">
                <a:latin typeface="Roboto Condensed"/>
              </a:rPr>
              <a:t>nữa</a:t>
            </a:r>
            <a:r>
              <a:rPr lang="en-US" sz="3757" dirty="0">
                <a:latin typeface="Roboto Condensed"/>
              </a:rPr>
              <a:t>, </a:t>
            </a:r>
            <a:r>
              <a:rPr lang="en-US" sz="3757" dirty="0" err="1">
                <a:latin typeface="Roboto Condensed"/>
              </a:rPr>
              <a:t>tác</a:t>
            </a:r>
            <a:r>
              <a:rPr lang="en-US" sz="3757" dirty="0">
                <a:latin typeface="Roboto Condensed"/>
              </a:rPr>
              <a:t> </a:t>
            </a:r>
            <a:r>
              <a:rPr lang="en-US" sz="3757" dirty="0" err="1">
                <a:latin typeface="Roboto Condensed"/>
              </a:rPr>
              <a:t>giả</a:t>
            </a:r>
            <a:r>
              <a:rPr lang="en-US" sz="3757" dirty="0">
                <a:latin typeface="Roboto Condensed"/>
              </a:rPr>
              <a:t> </a:t>
            </a:r>
            <a:r>
              <a:rPr lang="en-US" sz="3757" dirty="0" err="1">
                <a:latin typeface="Roboto Condensed"/>
              </a:rPr>
              <a:t>còn</a:t>
            </a:r>
            <a:r>
              <a:rPr lang="en-US" sz="3757" dirty="0">
                <a:latin typeface="Roboto Condensed"/>
              </a:rPr>
              <a:t> </a:t>
            </a:r>
            <a:r>
              <a:rPr lang="en-US" sz="3757" dirty="0" err="1">
                <a:latin typeface="Roboto Condensed"/>
              </a:rPr>
              <a:t>mỉa</a:t>
            </a:r>
            <a:r>
              <a:rPr lang="en-US" sz="3757" dirty="0">
                <a:latin typeface="Roboto Condensed"/>
              </a:rPr>
              <a:t> </a:t>
            </a:r>
            <a:r>
              <a:rPr lang="en-US" sz="3757" dirty="0" err="1">
                <a:latin typeface="Roboto Condensed"/>
              </a:rPr>
              <a:t>mai</a:t>
            </a:r>
            <a:r>
              <a:rPr lang="en-US" sz="3757" dirty="0">
                <a:latin typeface="Roboto Condensed"/>
              </a:rPr>
              <a:t> </a:t>
            </a:r>
            <a:r>
              <a:rPr lang="en-US" sz="3757" dirty="0" err="1">
                <a:latin typeface="Roboto Condensed"/>
              </a:rPr>
              <a:t>cho</a:t>
            </a:r>
            <a:r>
              <a:rPr lang="en-US" sz="3757" dirty="0">
                <a:latin typeface="Roboto Condensed"/>
              </a:rPr>
              <a:t> </a:t>
            </a:r>
            <a:r>
              <a:rPr lang="en-US" sz="3757" dirty="0" err="1">
                <a:latin typeface="Roboto Condensed"/>
              </a:rPr>
              <a:t>rằng</a:t>
            </a:r>
            <a:r>
              <a:rPr lang="en-US" sz="3757" dirty="0">
                <a:latin typeface="Roboto Condensed"/>
              </a:rPr>
              <a:t> </a:t>
            </a:r>
            <a:r>
              <a:rPr lang="en-US" sz="3757" dirty="0" err="1">
                <a:latin typeface="Roboto Condensed"/>
              </a:rPr>
              <a:t>nhờ</a:t>
            </a:r>
            <a:r>
              <a:rPr lang="en-US" sz="3757" dirty="0">
                <a:latin typeface="Roboto Condensed"/>
              </a:rPr>
              <a:t> “</a:t>
            </a:r>
            <a:r>
              <a:rPr lang="en-US" sz="3757" dirty="0" err="1">
                <a:latin typeface="Roboto Condensed"/>
              </a:rPr>
              <a:t>phúc</a:t>
            </a:r>
            <a:r>
              <a:rPr lang="en-US" sz="3757" dirty="0">
                <a:latin typeface="Roboto Condensed"/>
              </a:rPr>
              <a:t> </a:t>
            </a:r>
            <a:r>
              <a:rPr lang="en-US" sz="3757" dirty="0" err="1">
                <a:latin typeface="Roboto Condensed"/>
              </a:rPr>
              <a:t>ấm</a:t>
            </a:r>
            <a:r>
              <a:rPr lang="en-US" sz="3757" dirty="0">
                <a:latin typeface="Roboto Condensed"/>
              </a:rPr>
              <a:t>” </a:t>
            </a:r>
            <a:r>
              <a:rPr lang="en-US" sz="3757" dirty="0" err="1">
                <a:latin typeface="Roboto Condensed"/>
              </a:rPr>
              <a:t>của</a:t>
            </a:r>
            <a:r>
              <a:rPr lang="en-US" sz="3757" dirty="0">
                <a:latin typeface="Roboto Condensed"/>
              </a:rPr>
              <a:t> </a:t>
            </a:r>
            <a:r>
              <a:rPr lang="en-US" sz="3757" dirty="0" err="1">
                <a:latin typeface="Roboto Condensed"/>
              </a:rPr>
              <a:t>dế</a:t>
            </a:r>
            <a:r>
              <a:rPr lang="en-US" sz="3757" dirty="0">
                <a:latin typeface="Roboto Condensed"/>
              </a:rPr>
              <a:t> </a:t>
            </a:r>
            <a:r>
              <a:rPr lang="en-US" sz="3757" dirty="0" err="1">
                <a:latin typeface="Roboto Condensed"/>
              </a:rPr>
              <a:t>chọi</a:t>
            </a:r>
            <a:r>
              <a:rPr lang="en-US" sz="3757" dirty="0">
                <a:latin typeface="Roboto Condensed"/>
              </a:rPr>
              <a:t> </a:t>
            </a:r>
            <a:r>
              <a:rPr lang="en-US" sz="3757" dirty="0" err="1">
                <a:latin typeface="Roboto Condensed"/>
              </a:rPr>
              <a:t>mà</a:t>
            </a:r>
            <a:r>
              <a:rPr lang="en-US" sz="3757" dirty="0">
                <a:latin typeface="Roboto Condensed"/>
              </a:rPr>
              <a:t> </a:t>
            </a:r>
            <a:r>
              <a:rPr lang="en-US" sz="3757" dirty="0" err="1">
                <a:latin typeface="Roboto Condensed"/>
              </a:rPr>
              <a:t>bọn</a:t>
            </a:r>
            <a:r>
              <a:rPr lang="en-US" sz="3757" dirty="0">
                <a:latin typeface="Roboto Condensed"/>
              </a:rPr>
              <a:t> </a:t>
            </a:r>
            <a:r>
              <a:rPr lang="en-US" sz="3757" dirty="0" err="1">
                <a:latin typeface="Roboto Condensed"/>
              </a:rPr>
              <a:t>quan</a:t>
            </a:r>
            <a:r>
              <a:rPr lang="en-US" sz="3757" dirty="0">
                <a:latin typeface="Roboto Condensed"/>
              </a:rPr>
              <a:t> </a:t>
            </a:r>
            <a:r>
              <a:rPr lang="en-US" sz="3757" dirty="0" err="1">
                <a:latin typeface="Roboto Condensed"/>
              </a:rPr>
              <a:t>lại</a:t>
            </a:r>
            <a:r>
              <a:rPr lang="en-US" sz="3757" dirty="0">
                <a:latin typeface="Roboto Condensed"/>
              </a:rPr>
              <a:t> </a:t>
            </a:r>
            <a:r>
              <a:rPr lang="en-US" sz="3757" dirty="0" err="1">
                <a:latin typeface="Roboto Condensed"/>
              </a:rPr>
              <a:t>được</a:t>
            </a:r>
            <a:r>
              <a:rPr lang="en-US" sz="3757" dirty="0">
                <a:latin typeface="Roboto Condensed"/>
              </a:rPr>
              <a:t> </a:t>
            </a:r>
            <a:r>
              <a:rPr lang="en-US" sz="3757" dirty="0" err="1">
                <a:latin typeface="Roboto Condensed"/>
              </a:rPr>
              <a:t>ơn</a:t>
            </a:r>
            <a:r>
              <a:rPr lang="en-US" sz="3757" dirty="0">
                <a:latin typeface="Roboto Condensed"/>
              </a:rPr>
              <a:t> </a:t>
            </a:r>
            <a:r>
              <a:rPr lang="en-US" sz="3757" dirty="0" err="1">
                <a:latin typeface="Roboto Condensed"/>
              </a:rPr>
              <a:t>trời</a:t>
            </a:r>
            <a:r>
              <a:rPr lang="en-US" sz="3757" dirty="0">
                <a:latin typeface="Roboto Condensed"/>
              </a:rPr>
              <a:t> </a:t>
            </a:r>
            <a:r>
              <a:rPr lang="en-US" sz="3757" dirty="0" err="1">
                <a:latin typeface="Roboto Condensed"/>
              </a:rPr>
              <a:t>đền</a:t>
            </a:r>
            <a:r>
              <a:rPr lang="en-US" sz="3757" dirty="0">
                <a:latin typeface="Roboto Condensed"/>
              </a:rPr>
              <a:t> </a:t>
            </a:r>
            <a:r>
              <a:rPr lang="en-US" sz="3757" dirty="0" err="1">
                <a:latin typeface="Roboto Condensed"/>
              </a:rPr>
              <a:t>đáp</a:t>
            </a:r>
            <a:r>
              <a:rPr lang="en-US" sz="3757" dirty="0">
                <a:latin typeface="Roboto Condensed"/>
              </a:rPr>
              <a:t> </a:t>
            </a:r>
            <a:r>
              <a:rPr lang="en-US" sz="3757" dirty="0" err="1">
                <a:latin typeface="Roboto Condensed"/>
              </a:rPr>
              <a:t>sao</a:t>
            </a:r>
            <a:r>
              <a:rPr lang="en-US" sz="3757" dirty="0">
                <a:latin typeface="Roboto Condensed"/>
              </a:rPr>
              <a:t> </a:t>
            </a:r>
            <a:r>
              <a:rPr lang="en-US" sz="3757" dirty="0" err="1">
                <a:latin typeface="Roboto Condensed"/>
              </a:rPr>
              <a:t>mà</a:t>
            </a:r>
            <a:r>
              <a:rPr lang="en-US" sz="3757" dirty="0">
                <a:latin typeface="Roboto Condensed"/>
              </a:rPr>
              <a:t> </a:t>
            </a:r>
            <a:r>
              <a:rPr lang="en-US" sz="3757" dirty="0" err="1">
                <a:latin typeface="Roboto Condensed"/>
              </a:rPr>
              <a:t>dài</a:t>
            </a:r>
            <a:r>
              <a:rPr lang="en-US" sz="3757" dirty="0">
                <a:latin typeface="Roboto Condensed"/>
              </a:rPr>
              <a:t> </a:t>
            </a:r>
            <a:r>
              <a:rPr lang="en-US" sz="3757" dirty="0" err="1">
                <a:latin typeface="Roboto Condensed"/>
              </a:rPr>
              <a:t>lâu</a:t>
            </a:r>
            <a:r>
              <a:rPr lang="en-US" sz="3757" dirty="0">
                <a:latin typeface="Roboto Condensed"/>
              </a:rPr>
              <a:t> </a:t>
            </a:r>
            <a:r>
              <a:rPr lang="en-US" sz="3757" dirty="0" err="1">
                <a:latin typeface="Roboto Condensed"/>
              </a:rPr>
              <a:t>hậu</a:t>
            </a:r>
            <a:r>
              <a:rPr lang="en-US" sz="3757" dirty="0">
                <a:latin typeface="Roboto Condensed"/>
              </a:rPr>
              <a:t> </a:t>
            </a:r>
            <a:r>
              <a:rPr lang="en-US" sz="3757" dirty="0" err="1">
                <a:latin typeface="Roboto Condensed"/>
              </a:rPr>
              <a:t>hĩ</a:t>
            </a:r>
            <a:r>
              <a:rPr lang="en-US" sz="3757" dirty="0">
                <a:latin typeface="Roboto Condensed"/>
              </a:rPr>
              <a:t> </a:t>
            </a:r>
            <a:r>
              <a:rPr lang="en-US" sz="3757" dirty="0" err="1">
                <a:latin typeface="Roboto Condensed"/>
              </a:rPr>
              <a:t>vậy</a:t>
            </a:r>
            <a:r>
              <a:rPr lang="en-US" sz="3757" dirty="0">
                <a:latin typeface="Roboto Condensed"/>
              </a:rPr>
              <a:t>. </a:t>
            </a:r>
            <a:r>
              <a:rPr lang="en-US" sz="3757" dirty="0" err="1">
                <a:latin typeface="Roboto Condensed"/>
              </a:rPr>
              <a:t>Lời</a:t>
            </a:r>
            <a:r>
              <a:rPr lang="en-US" sz="3757" dirty="0">
                <a:latin typeface="Roboto Condensed"/>
              </a:rPr>
              <a:t> </a:t>
            </a:r>
            <a:r>
              <a:rPr lang="en-US" sz="3757" dirty="0" err="1">
                <a:latin typeface="Roboto Condensed"/>
              </a:rPr>
              <a:t>bàn</a:t>
            </a:r>
            <a:r>
              <a:rPr lang="en-US" sz="3757" dirty="0">
                <a:latin typeface="Roboto Condensed"/>
              </a:rPr>
              <a:t> </a:t>
            </a:r>
            <a:r>
              <a:rPr lang="en-US" sz="3757" dirty="0" err="1">
                <a:latin typeface="Roboto Condensed"/>
              </a:rPr>
              <a:t>của</a:t>
            </a:r>
            <a:r>
              <a:rPr lang="en-US" sz="3757" dirty="0">
                <a:latin typeface="Roboto Condensed"/>
              </a:rPr>
              <a:t> </a:t>
            </a:r>
            <a:r>
              <a:rPr lang="en-US" sz="3757" dirty="0" err="1">
                <a:latin typeface="Roboto Condensed"/>
              </a:rPr>
              <a:t>tác</a:t>
            </a:r>
            <a:r>
              <a:rPr lang="en-US" sz="3757" dirty="0">
                <a:latin typeface="Roboto Condensed"/>
              </a:rPr>
              <a:t> </a:t>
            </a:r>
            <a:r>
              <a:rPr lang="en-US" sz="3757" dirty="0" err="1">
                <a:latin typeface="Roboto Condensed"/>
              </a:rPr>
              <a:t>giả</a:t>
            </a:r>
            <a:r>
              <a:rPr lang="en-US" sz="3757" dirty="0">
                <a:latin typeface="Roboto Condensed"/>
              </a:rPr>
              <a:t> </a:t>
            </a:r>
            <a:r>
              <a:rPr lang="en-US" sz="3757" dirty="0" err="1">
                <a:latin typeface="Roboto Condensed"/>
              </a:rPr>
              <a:t>thể</a:t>
            </a:r>
            <a:r>
              <a:rPr lang="en-US" sz="3757" dirty="0">
                <a:latin typeface="Roboto Condensed"/>
              </a:rPr>
              <a:t> </a:t>
            </a:r>
            <a:r>
              <a:rPr lang="en-US" sz="3757" dirty="0" err="1">
                <a:latin typeface="Roboto Condensed"/>
              </a:rPr>
              <a:t>hiện</a:t>
            </a:r>
            <a:r>
              <a:rPr lang="en-US" sz="3757" dirty="0">
                <a:latin typeface="Roboto Condensed"/>
              </a:rPr>
              <a:t> </a:t>
            </a:r>
            <a:r>
              <a:rPr lang="en-US" sz="3757" dirty="0" err="1">
                <a:latin typeface="Roboto Condensed"/>
              </a:rPr>
              <a:t>thái</a:t>
            </a:r>
            <a:r>
              <a:rPr lang="en-US" sz="3757" dirty="0">
                <a:latin typeface="Roboto Condensed"/>
              </a:rPr>
              <a:t> </a:t>
            </a:r>
            <a:r>
              <a:rPr lang="en-US" sz="3757" dirty="0" err="1">
                <a:latin typeface="Roboto Condensed"/>
              </a:rPr>
              <a:t>độ</a:t>
            </a:r>
            <a:r>
              <a:rPr lang="en-US" sz="3757" dirty="0">
                <a:latin typeface="Roboto Condensed"/>
              </a:rPr>
              <a:t> </a:t>
            </a:r>
            <a:r>
              <a:rPr lang="en-US" sz="3757" dirty="0" err="1">
                <a:latin typeface="Roboto Condensed"/>
              </a:rPr>
              <a:t>phẫn</a:t>
            </a:r>
            <a:r>
              <a:rPr lang="en-US" sz="3757" dirty="0">
                <a:latin typeface="Roboto Condensed"/>
              </a:rPr>
              <a:t> </a:t>
            </a:r>
            <a:r>
              <a:rPr lang="en-US" sz="3757" dirty="0" err="1">
                <a:latin typeface="Roboto Condensed"/>
              </a:rPr>
              <a:t>uất</a:t>
            </a:r>
            <a:r>
              <a:rPr lang="en-US" sz="3757" dirty="0">
                <a:latin typeface="Roboto Condensed"/>
              </a:rPr>
              <a:t> </a:t>
            </a:r>
            <a:r>
              <a:rPr lang="en-US" sz="3757" dirty="0" err="1">
                <a:latin typeface="Roboto Condensed"/>
              </a:rPr>
              <a:t>đến</a:t>
            </a:r>
            <a:r>
              <a:rPr lang="en-US" sz="3757" dirty="0">
                <a:latin typeface="Roboto Condensed"/>
              </a:rPr>
              <a:t> </a:t>
            </a:r>
            <a:r>
              <a:rPr lang="en-US" sz="3757" dirty="0" err="1">
                <a:latin typeface="Roboto Condensed"/>
              </a:rPr>
              <a:t>tột</a:t>
            </a:r>
            <a:r>
              <a:rPr lang="en-US" sz="3757" dirty="0">
                <a:latin typeface="Roboto Condensed"/>
              </a:rPr>
              <a:t> </a:t>
            </a:r>
            <a:r>
              <a:rPr lang="en-US" sz="3757" dirty="0" err="1">
                <a:latin typeface="Roboto Condensed"/>
              </a:rPr>
              <a:t>cùng</a:t>
            </a:r>
            <a:r>
              <a:rPr lang="en-US" sz="3757" dirty="0">
                <a:latin typeface="Roboto Condensed"/>
              </a:rPr>
              <a:t> </a:t>
            </a:r>
            <a:r>
              <a:rPr lang="en-US" sz="3757" dirty="0" err="1">
                <a:latin typeface="Roboto Condensed"/>
              </a:rPr>
              <a:t>trước</a:t>
            </a:r>
            <a:r>
              <a:rPr lang="en-US" sz="3757" dirty="0">
                <a:latin typeface="Roboto Condensed"/>
              </a:rPr>
              <a:t> </a:t>
            </a:r>
            <a:r>
              <a:rPr lang="en-US" sz="3757" dirty="0" err="1">
                <a:latin typeface="Roboto Condensed"/>
              </a:rPr>
              <a:t>cảnh</a:t>
            </a:r>
            <a:r>
              <a:rPr lang="en-US" sz="3757" dirty="0">
                <a:latin typeface="Roboto Condensed"/>
              </a:rPr>
              <a:t> </a:t>
            </a:r>
            <a:r>
              <a:rPr lang="en-US" sz="3757" dirty="0" err="1">
                <a:latin typeface="Roboto Condensed"/>
              </a:rPr>
              <a:t>quan</a:t>
            </a:r>
            <a:r>
              <a:rPr lang="en-US" sz="3757" dirty="0">
                <a:latin typeface="Roboto Condensed"/>
              </a:rPr>
              <a:t> </a:t>
            </a:r>
            <a:r>
              <a:rPr lang="en-US" sz="3757" dirty="0" err="1">
                <a:latin typeface="Roboto Condensed"/>
              </a:rPr>
              <a:t>lại</a:t>
            </a:r>
            <a:r>
              <a:rPr lang="en-US" sz="3757" dirty="0">
                <a:latin typeface="Roboto Condensed"/>
              </a:rPr>
              <a:t> </a:t>
            </a:r>
            <a:r>
              <a:rPr lang="en-US" sz="3757" dirty="0" err="1">
                <a:latin typeface="Roboto Condensed"/>
              </a:rPr>
              <a:t>chèn</a:t>
            </a:r>
            <a:r>
              <a:rPr lang="en-US" sz="3757" dirty="0">
                <a:latin typeface="Roboto Condensed"/>
              </a:rPr>
              <a:t> </a:t>
            </a:r>
            <a:r>
              <a:rPr lang="en-US" sz="3757" dirty="0" err="1">
                <a:latin typeface="Roboto Condensed"/>
              </a:rPr>
              <a:t>ép</a:t>
            </a:r>
            <a:r>
              <a:rPr lang="en-US" sz="3757" dirty="0">
                <a:latin typeface="Roboto Condensed"/>
              </a:rPr>
              <a:t>, </a:t>
            </a:r>
            <a:r>
              <a:rPr lang="en-US" sz="3757" dirty="0" err="1">
                <a:latin typeface="Roboto Condensed"/>
              </a:rPr>
              <a:t>hành</a:t>
            </a:r>
            <a:r>
              <a:rPr lang="en-US" sz="3757" dirty="0">
                <a:latin typeface="Roboto Condensed"/>
              </a:rPr>
              <a:t> </a:t>
            </a:r>
            <a:r>
              <a:rPr lang="en-US" sz="3757" dirty="0" err="1">
                <a:latin typeface="Roboto Condensed"/>
              </a:rPr>
              <a:t>hạ</a:t>
            </a:r>
            <a:r>
              <a:rPr lang="en-US" sz="3757" dirty="0">
                <a:latin typeface="Roboto Condensed"/>
              </a:rPr>
              <a:t> </a:t>
            </a:r>
            <a:r>
              <a:rPr lang="en-US" sz="3757" dirty="0" err="1">
                <a:latin typeface="Roboto Condensed"/>
              </a:rPr>
              <a:t>người</a:t>
            </a:r>
            <a:r>
              <a:rPr lang="en-US" sz="3757" dirty="0">
                <a:latin typeface="Roboto Condensed"/>
              </a:rPr>
              <a:t> </a:t>
            </a:r>
            <a:r>
              <a:rPr lang="en-US" sz="3757" dirty="0" err="1">
                <a:latin typeface="Roboto Condensed"/>
              </a:rPr>
              <a:t>nông</a:t>
            </a:r>
            <a:r>
              <a:rPr lang="en-US" sz="3757" dirty="0">
                <a:latin typeface="Roboto Condensed"/>
              </a:rPr>
              <a:t> </a:t>
            </a:r>
            <a:r>
              <a:rPr lang="en-US" sz="3757" dirty="0" err="1">
                <a:latin typeface="Roboto Condensed"/>
              </a:rPr>
              <a:t>dân</a:t>
            </a:r>
            <a:r>
              <a:rPr lang="en-US" sz="3757" dirty="0">
                <a:latin typeface="Roboto Condensed"/>
              </a:rPr>
              <a:t> </a:t>
            </a:r>
            <a:r>
              <a:rPr lang="en-US" sz="3757" dirty="0" err="1">
                <a:latin typeface="Roboto Condensed"/>
              </a:rPr>
              <a:t>khốn</a:t>
            </a:r>
            <a:r>
              <a:rPr lang="en-US" sz="3757" dirty="0">
                <a:latin typeface="Roboto Condensed"/>
              </a:rPr>
              <a:t> </a:t>
            </a:r>
            <a:r>
              <a:rPr lang="en-US" sz="3757" dirty="0" err="1">
                <a:latin typeface="Roboto Condensed"/>
              </a:rPr>
              <a:t>khổ</a:t>
            </a:r>
            <a:r>
              <a:rPr lang="en-US" sz="3757" dirty="0">
                <a:latin typeface="Roboto Condensed"/>
              </a:rPr>
              <a:t>, </a:t>
            </a:r>
            <a:r>
              <a:rPr lang="en-US" sz="3757" dirty="0" err="1">
                <a:latin typeface="Roboto Condensed"/>
              </a:rPr>
              <a:t>có</a:t>
            </a:r>
            <a:r>
              <a:rPr lang="en-US" sz="3757" dirty="0">
                <a:latin typeface="Roboto Condensed"/>
              </a:rPr>
              <a:t> </a:t>
            </a:r>
            <a:r>
              <a:rPr lang="en-US" sz="3757" dirty="0" err="1">
                <a:latin typeface="Roboto Condensed"/>
              </a:rPr>
              <a:t>tác</a:t>
            </a:r>
            <a:r>
              <a:rPr lang="en-US" sz="3757" dirty="0">
                <a:latin typeface="Roboto Condensed"/>
              </a:rPr>
              <a:t> </a:t>
            </a:r>
            <a:r>
              <a:rPr lang="en-US" sz="3757" dirty="0" err="1">
                <a:latin typeface="Roboto Condensed"/>
              </a:rPr>
              <a:t>dụng</a:t>
            </a:r>
            <a:r>
              <a:rPr lang="en-US" sz="3757" dirty="0">
                <a:latin typeface="Roboto Condensed"/>
              </a:rPr>
              <a:t> </a:t>
            </a:r>
            <a:r>
              <a:rPr lang="en-US" sz="3757" dirty="0" err="1">
                <a:latin typeface="Roboto Condensed"/>
              </a:rPr>
              <a:t>răn</a:t>
            </a:r>
            <a:r>
              <a:rPr lang="en-US" sz="3757" dirty="0">
                <a:latin typeface="Roboto Condensed"/>
              </a:rPr>
              <a:t> </a:t>
            </a:r>
            <a:r>
              <a:rPr lang="en-US" sz="3757" dirty="0" err="1">
                <a:latin typeface="Roboto Condensed"/>
              </a:rPr>
              <a:t>đe</a:t>
            </a:r>
            <a:r>
              <a:rPr lang="en-US" sz="3757" dirty="0">
                <a:latin typeface="Roboto Condensed"/>
              </a:rPr>
              <a:t> </a:t>
            </a:r>
            <a:r>
              <a:rPr lang="en-US" sz="3757" dirty="0" err="1">
                <a:latin typeface="Roboto Condensed"/>
              </a:rPr>
              <a:t>quan</a:t>
            </a:r>
            <a:r>
              <a:rPr lang="en-US" sz="3757" dirty="0">
                <a:latin typeface="Roboto Condensed"/>
              </a:rPr>
              <a:t> </a:t>
            </a:r>
            <a:r>
              <a:rPr lang="en-US" sz="3757" dirty="0" err="1">
                <a:latin typeface="Roboto Condensed"/>
              </a:rPr>
              <a:t>lại</a:t>
            </a:r>
            <a:r>
              <a:rPr lang="en-US" sz="3757" dirty="0">
                <a:latin typeface="Roboto Condensed"/>
              </a:rPr>
              <a:t> </a:t>
            </a:r>
            <a:r>
              <a:rPr lang="en-US" sz="3757" dirty="0" err="1">
                <a:latin typeface="Roboto Condensed"/>
              </a:rPr>
              <a:t>rằng</a:t>
            </a:r>
            <a:r>
              <a:rPr lang="en-US" sz="3757" dirty="0">
                <a:latin typeface="Roboto Condensed"/>
              </a:rPr>
              <a:t> </a:t>
            </a:r>
            <a:r>
              <a:rPr lang="en-US" sz="3757" dirty="0" err="1">
                <a:latin typeface="Roboto Condensed"/>
              </a:rPr>
              <a:t>làm</a:t>
            </a:r>
            <a:r>
              <a:rPr lang="en-US" sz="3757" dirty="0">
                <a:latin typeface="Roboto Condensed"/>
              </a:rPr>
              <a:t> </a:t>
            </a:r>
            <a:r>
              <a:rPr lang="en-US" sz="3757" dirty="0" err="1">
                <a:latin typeface="Roboto Condensed"/>
              </a:rPr>
              <a:t>việc</a:t>
            </a:r>
            <a:r>
              <a:rPr lang="en-US" sz="3757" dirty="0">
                <a:latin typeface="Roboto Condensed"/>
              </a:rPr>
              <a:t> </a:t>
            </a:r>
            <a:r>
              <a:rPr lang="en-US" sz="3757" dirty="0" err="1">
                <a:latin typeface="Roboto Condensed"/>
              </a:rPr>
              <a:t>gì</a:t>
            </a:r>
            <a:r>
              <a:rPr lang="en-US" sz="3757" dirty="0">
                <a:latin typeface="Roboto Condensed"/>
              </a:rPr>
              <a:t> </a:t>
            </a:r>
            <a:r>
              <a:rPr lang="en-US" sz="3757" dirty="0" err="1">
                <a:latin typeface="Roboto Condensed"/>
              </a:rPr>
              <a:t>thì</a:t>
            </a:r>
            <a:r>
              <a:rPr lang="en-US" sz="3757" dirty="0">
                <a:latin typeface="Roboto Condensed"/>
              </a:rPr>
              <a:t> </a:t>
            </a:r>
            <a:r>
              <a:rPr lang="en-US" sz="3757" dirty="0" err="1">
                <a:latin typeface="Roboto Condensed"/>
              </a:rPr>
              <a:t>hãy</a:t>
            </a:r>
            <a:r>
              <a:rPr lang="en-US" sz="3757" dirty="0">
                <a:latin typeface="Roboto Condensed"/>
              </a:rPr>
              <a:t> </a:t>
            </a:r>
            <a:r>
              <a:rPr lang="en-US" sz="3757" dirty="0" err="1">
                <a:latin typeface="Roboto Condensed"/>
              </a:rPr>
              <a:t>nghĩ</a:t>
            </a:r>
            <a:r>
              <a:rPr lang="en-US" sz="3757" dirty="0">
                <a:latin typeface="Roboto Condensed"/>
              </a:rPr>
              <a:t> </a:t>
            </a:r>
            <a:r>
              <a:rPr lang="en-US" sz="3757" dirty="0" err="1">
                <a:latin typeface="Roboto Condensed"/>
              </a:rPr>
              <a:t>tới</a:t>
            </a:r>
            <a:r>
              <a:rPr lang="en-US" sz="3757" dirty="0">
                <a:latin typeface="Roboto Condensed"/>
              </a:rPr>
              <a:t> </a:t>
            </a:r>
            <a:r>
              <a:rPr lang="en-US" sz="3757" dirty="0" err="1">
                <a:latin typeface="Roboto Condensed"/>
              </a:rPr>
              <a:t>dân</a:t>
            </a:r>
            <a:r>
              <a:rPr lang="en-US" sz="3757" dirty="0">
                <a:latin typeface="Roboto Condensed"/>
              </a:rPr>
              <a:t>. </a:t>
            </a:r>
            <a:r>
              <a:rPr lang="en-US" sz="3757" dirty="0" err="1">
                <a:latin typeface="Roboto Condensed"/>
              </a:rPr>
              <a:t>Câu</a:t>
            </a:r>
            <a:r>
              <a:rPr lang="en-US" sz="3757" dirty="0">
                <a:latin typeface="Roboto Condensed"/>
              </a:rPr>
              <a:t> </a:t>
            </a:r>
            <a:r>
              <a:rPr lang="en-US" sz="3757" dirty="0" err="1">
                <a:latin typeface="Roboto Condensed"/>
              </a:rPr>
              <a:t>kết</a:t>
            </a:r>
            <a:r>
              <a:rPr lang="en-US" sz="3757" dirty="0">
                <a:latin typeface="Roboto Condensed"/>
              </a:rPr>
              <a:t> </a:t>
            </a:r>
            <a:r>
              <a:rPr lang="en-US" sz="3757" dirty="0" err="1">
                <a:latin typeface="Roboto Condensed"/>
              </a:rPr>
              <a:t>văn</a:t>
            </a:r>
            <a:r>
              <a:rPr lang="en-US" sz="3757" dirty="0">
                <a:latin typeface="Roboto Condensed"/>
              </a:rPr>
              <a:t> </a:t>
            </a:r>
            <a:r>
              <a:rPr lang="en-US" sz="3757" dirty="0" err="1">
                <a:latin typeface="Roboto Condensed"/>
              </a:rPr>
              <a:t>bản</a:t>
            </a:r>
            <a:r>
              <a:rPr lang="en-US" sz="3757" dirty="0">
                <a:latin typeface="Roboto Condensed"/>
              </a:rPr>
              <a:t> </a:t>
            </a:r>
            <a:r>
              <a:rPr lang="en-US" sz="3757" dirty="0" err="1">
                <a:latin typeface="Roboto Condensed"/>
              </a:rPr>
              <a:t>đầy</a:t>
            </a:r>
            <a:r>
              <a:rPr lang="en-US" sz="3757" dirty="0">
                <a:latin typeface="Roboto Condensed"/>
              </a:rPr>
              <a:t> </a:t>
            </a:r>
            <a:r>
              <a:rPr lang="en-US" sz="3757" dirty="0" err="1">
                <a:latin typeface="Roboto Condensed"/>
              </a:rPr>
              <a:t>châm</a:t>
            </a:r>
            <a:r>
              <a:rPr lang="en-US" sz="3757" dirty="0">
                <a:latin typeface="Roboto Condensed"/>
              </a:rPr>
              <a:t> </a:t>
            </a:r>
            <a:r>
              <a:rPr lang="en-US" sz="3757" dirty="0" err="1">
                <a:latin typeface="Roboto Condensed"/>
              </a:rPr>
              <a:t>biếm</a:t>
            </a:r>
            <a:r>
              <a:rPr lang="en-US" sz="3757" dirty="0">
                <a:latin typeface="Roboto Condensed"/>
              </a:rPr>
              <a:t> </a:t>
            </a:r>
            <a:r>
              <a:rPr lang="en-US" sz="3757" dirty="0">
                <a:latin typeface="Roboto Condensed Bold Italics"/>
              </a:rPr>
              <a:t>“</a:t>
            </a:r>
            <a:r>
              <a:rPr lang="en-US" sz="3757" dirty="0" err="1">
                <a:latin typeface="Roboto Condensed Bold Italics"/>
              </a:rPr>
              <a:t>Một</a:t>
            </a:r>
            <a:r>
              <a:rPr lang="en-US" sz="3757" dirty="0">
                <a:latin typeface="Roboto Condensed Bold Italics"/>
              </a:rPr>
              <a:t> </a:t>
            </a:r>
            <a:r>
              <a:rPr lang="en-US" sz="3757" dirty="0" err="1">
                <a:latin typeface="Roboto Condensed Bold Italics"/>
              </a:rPr>
              <a:t>người</a:t>
            </a:r>
            <a:r>
              <a:rPr lang="en-US" sz="3757" dirty="0">
                <a:latin typeface="Roboto Condensed Bold Italics"/>
              </a:rPr>
              <a:t> </a:t>
            </a:r>
            <a:r>
              <a:rPr lang="en-US" sz="3757" dirty="0" err="1">
                <a:latin typeface="Roboto Condensed Bold Italics"/>
              </a:rPr>
              <a:t>thăng</a:t>
            </a:r>
            <a:r>
              <a:rPr lang="en-US" sz="3757" dirty="0">
                <a:latin typeface="Roboto Condensed Bold Italics"/>
              </a:rPr>
              <a:t> </a:t>
            </a:r>
            <a:r>
              <a:rPr lang="en-US" sz="3757" dirty="0" err="1">
                <a:latin typeface="Roboto Condensed Bold Italics"/>
              </a:rPr>
              <a:t>thiên</a:t>
            </a:r>
            <a:r>
              <a:rPr lang="en-US" sz="3757" dirty="0">
                <a:latin typeface="Roboto Condensed Bold Italics"/>
              </a:rPr>
              <a:t>, </a:t>
            </a:r>
            <a:r>
              <a:rPr lang="en-US" sz="3757" dirty="0" err="1">
                <a:latin typeface="Roboto Condensed Bold Italics"/>
              </a:rPr>
              <a:t>gà</a:t>
            </a:r>
            <a:r>
              <a:rPr lang="en-US" sz="3757" dirty="0">
                <a:latin typeface="Roboto Condensed Bold Italics"/>
              </a:rPr>
              <a:t> </a:t>
            </a:r>
            <a:r>
              <a:rPr lang="en-US" sz="3757" dirty="0" err="1">
                <a:latin typeface="Roboto Condensed Bold Italics"/>
              </a:rPr>
              <a:t>chó</a:t>
            </a:r>
            <a:r>
              <a:rPr lang="en-US" sz="3757" dirty="0">
                <a:latin typeface="Roboto Condensed Bold Italics"/>
              </a:rPr>
              <a:t> </a:t>
            </a:r>
            <a:r>
              <a:rPr lang="en-US" sz="3757" dirty="0" err="1">
                <a:latin typeface="Roboto Condensed Bold Italics"/>
              </a:rPr>
              <a:t>cũng</a:t>
            </a:r>
            <a:r>
              <a:rPr lang="en-US" sz="3757" dirty="0">
                <a:latin typeface="Roboto Condensed Bold Italics"/>
              </a:rPr>
              <a:t> </a:t>
            </a:r>
            <a:r>
              <a:rPr lang="en-US" sz="3757" dirty="0" err="1">
                <a:latin typeface="Roboto Condensed Bold Italics"/>
              </a:rPr>
              <a:t>thành</a:t>
            </a:r>
            <a:r>
              <a:rPr lang="en-US" sz="3757" dirty="0">
                <a:latin typeface="Roboto Condensed Bold Italics"/>
              </a:rPr>
              <a:t> </a:t>
            </a:r>
            <a:r>
              <a:rPr lang="en-US" sz="3757" dirty="0" err="1">
                <a:latin typeface="Roboto Condensed Bold Italics"/>
              </a:rPr>
              <a:t>tiên</a:t>
            </a:r>
            <a:r>
              <a:rPr lang="en-US" sz="3757" dirty="0">
                <a:latin typeface="Roboto Condensed Bold Italics"/>
              </a:rPr>
              <a:t>”. </a:t>
            </a:r>
            <a:r>
              <a:rPr lang="en-US" sz="3757" dirty="0" err="1">
                <a:latin typeface="Roboto Condensed Bold Italics"/>
              </a:rPr>
              <a:t>Đáng</a:t>
            </a:r>
            <a:r>
              <a:rPr lang="en-US" sz="3757" dirty="0">
                <a:latin typeface="Roboto Condensed Bold Italics"/>
              </a:rPr>
              <a:t> tin </a:t>
            </a:r>
            <a:r>
              <a:rPr lang="en-US" sz="3757" dirty="0" err="1">
                <a:latin typeface="Roboto Condensed Bold Italics"/>
              </a:rPr>
              <a:t>vậy</a:t>
            </a:r>
            <a:r>
              <a:rPr lang="en-US" sz="3757" dirty="0">
                <a:latin typeface="Roboto Condensed Bold Italics"/>
              </a:rPr>
              <a:t> </a:t>
            </a:r>
            <a:r>
              <a:rPr lang="en-US" sz="3757" dirty="0" err="1">
                <a:latin typeface="Roboto Condensed Bold Italics"/>
              </a:rPr>
              <a:t>thay</a:t>
            </a:r>
            <a:r>
              <a:rPr lang="en-US" sz="3757" dirty="0">
                <a:latin typeface="Roboto Condensed Bold Itali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71115" y="3755601"/>
            <a:ext cx="16961369" cy="5021532"/>
            <a:chOff x="0" y="0"/>
            <a:chExt cx="4467192" cy="1322543"/>
          </a:xfrm>
        </p:grpSpPr>
        <p:sp>
          <p:nvSpPr>
            <p:cNvPr id="5" name="Freeform 5"/>
            <p:cNvSpPr/>
            <p:nvPr/>
          </p:nvSpPr>
          <p:spPr>
            <a:xfrm>
              <a:off x="0" y="0"/>
              <a:ext cx="4467192" cy="1322543"/>
            </a:xfrm>
            <a:custGeom>
              <a:avLst/>
              <a:gdLst/>
              <a:ahLst/>
              <a:cxnLst/>
              <a:rect l="l" t="t" r="r" b="b"/>
              <a:pathLst>
                <a:path w="4467192" h="1322543">
                  <a:moveTo>
                    <a:pt x="23279" y="0"/>
                  </a:moveTo>
                  <a:lnTo>
                    <a:pt x="4443913" y="0"/>
                  </a:lnTo>
                  <a:cubicBezTo>
                    <a:pt x="4450087" y="0"/>
                    <a:pt x="4456008" y="2453"/>
                    <a:pt x="4460373" y="6818"/>
                  </a:cubicBezTo>
                  <a:cubicBezTo>
                    <a:pt x="4464739" y="11184"/>
                    <a:pt x="4467192" y="17105"/>
                    <a:pt x="4467192" y="23279"/>
                  </a:cubicBezTo>
                  <a:lnTo>
                    <a:pt x="4467192" y="1299265"/>
                  </a:lnTo>
                  <a:cubicBezTo>
                    <a:pt x="4467192" y="1305439"/>
                    <a:pt x="4464739" y="1311360"/>
                    <a:pt x="4460373" y="1315725"/>
                  </a:cubicBezTo>
                  <a:cubicBezTo>
                    <a:pt x="4456008" y="1320091"/>
                    <a:pt x="4450087" y="1322543"/>
                    <a:pt x="4443913" y="1322543"/>
                  </a:cubicBezTo>
                  <a:lnTo>
                    <a:pt x="23279" y="1322543"/>
                  </a:lnTo>
                  <a:cubicBezTo>
                    <a:pt x="17105" y="1322543"/>
                    <a:pt x="11184" y="1320091"/>
                    <a:pt x="6818" y="1315725"/>
                  </a:cubicBezTo>
                  <a:cubicBezTo>
                    <a:pt x="2453" y="1311360"/>
                    <a:pt x="0" y="1305439"/>
                    <a:pt x="0" y="1299265"/>
                  </a:cubicBezTo>
                  <a:lnTo>
                    <a:pt x="0" y="23279"/>
                  </a:lnTo>
                  <a:cubicBezTo>
                    <a:pt x="0" y="17105"/>
                    <a:pt x="2453" y="11184"/>
                    <a:pt x="6818" y="6818"/>
                  </a:cubicBezTo>
                  <a:cubicBezTo>
                    <a:pt x="11184" y="2453"/>
                    <a:pt x="17105" y="0"/>
                    <a:pt x="23279" y="0"/>
                  </a:cubicBezTo>
                  <a:close/>
                </a:path>
              </a:pathLst>
            </a:custGeom>
            <a:solidFill>
              <a:srgbClr val="F5FFF8"/>
            </a:solidFill>
          </p:spPr>
          <p:txBody>
            <a:bodyPr/>
            <a:lstStyle/>
            <a:p>
              <a:endParaRPr lang="en-US"/>
            </a:p>
          </p:txBody>
        </p:sp>
        <p:sp>
          <p:nvSpPr>
            <p:cNvPr id="6" name="TextBox 6"/>
            <p:cNvSpPr txBox="1"/>
            <p:nvPr/>
          </p:nvSpPr>
          <p:spPr>
            <a:xfrm>
              <a:off x="0" y="-47625"/>
              <a:ext cx="4467192" cy="137016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622622" y="4118565"/>
            <a:ext cx="2743200" cy="4114800"/>
          </a:xfrm>
          <a:custGeom>
            <a:avLst/>
            <a:gdLst/>
            <a:ahLst/>
            <a:cxnLst/>
            <a:rect l="l" t="t" r="r" b="b"/>
            <a:pathLst>
              <a:path w="2743200" h="4114800">
                <a:moveTo>
                  <a:pt x="0" y="0"/>
                </a:moveTo>
                <a:lnTo>
                  <a:pt x="2743200" y="0"/>
                </a:lnTo>
                <a:lnTo>
                  <a:pt x="27432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815253" y="394026"/>
            <a:ext cx="13730056" cy="920115"/>
          </a:xfrm>
          <a:prstGeom prst="rect">
            <a:avLst/>
          </a:prstGeom>
        </p:spPr>
        <p:txBody>
          <a:bodyPr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9" name="TextBox 9"/>
          <p:cNvSpPr txBox="1"/>
          <p:nvPr/>
        </p:nvSpPr>
        <p:spPr>
          <a:xfrm>
            <a:off x="872836" y="1476066"/>
            <a:ext cx="17010641" cy="847090"/>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chi </a:t>
            </a:r>
            <a:r>
              <a:rPr lang="en-US" sz="4900" dirty="0" err="1">
                <a:solidFill>
                  <a:srgbClr val="66889A"/>
                </a:solidFill>
                <a:latin typeface="#9Slide07 SVNUT Triumph Press"/>
              </a:rPr>
              <a:t>tiết</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r>
              <a:rPr lang="en-US" sz="4900" dirty="0">
                <a:solidFill>
                  <a:srgbClr val="66889A"/>
                </a:solidFill>
                <a:latin typeface="#9Slide07 SVNUT Triumph Press"/>
              </a:rPr>
              <a:t> “</a:t>
            </a:r>
            <a:r>
              <a:rPr lang="en-US" sz="4900" dirty="0" err="1">
                <a:solidFill>
                  <a:srgbClr val="66889A"/>
                </a:solidFill>
                <a:latin typeface="#9Slide07 SVNUT Triumph Press"/>
              </a:rPr>
              <a:t>Dế</a:t>
            </a:r>
            <a:r>
              <a:rPr lang="en-US" sz="4900" dirty="0">
                <a:solidFill>
                  <a:srgbClr val="66889A"/>
                </a:solidFill>
                <a:latin typeface="#9Slide07 SVNUT Triumph Press"/>
              </a:rPr>
              <a:t> </a:t>
            </a:r>
            <a:r>
              <a:rPr lang="en-US" sz="4900" dirty="0" err="1">
                <a:solidFill>
                  <a:srgbClr val="66889A"/>
                </a:solidFill>
                <a:latin typeface="#9Slide07 SVNUT Triumph Press"/>
              </a:rPr>
              <a:t>chọi</a:t>
            </a:r>
            <a:r>
              <a:rPr lang="en-US" sz="4900" dirty="0">
                <a:solidFill>
                  <a:srgbClr val="66889A"/>
                </a:solidFill>
                <a:latin typeface="#9Slide07 SVNUT Triumph Press"/>
              </a:rPr>
              <a:t>”</a:t>
            </a:r>
          </a:p>
        </p:txBody>
      </p:sp>
      <p:sp>
        <p:nvSpPr>
          <p:cNvPr id="10" name="TextBox 10"/>
          <p:cNvSpPr txBox="1"/>
          <p:nvPr/>
        </p:nvSpPr>
        <p:spPr>
          <a:xfrm>
            <a:off x="7122430" y="2408881"/>
            <a:ext cx="4155170" cy="955454"/>
          </a:xfrm>
          <a:prstGeom prst="rect">
            <a:avLst/>
          </a:prstGeom>
        </p:spPr>
        <p:txBody>
          <a:bodyPr wrap="square" lIns="0" tIns="0" rIns="0" bIns="0" rtlCol="0" anchor="t">
            <a:spAutoFit/>
          </a:bodyPr>
          <a:lstStyle/>
          <a:p>
            <a:pPr algn="ctr">
              <a:lnSpc>
                <a:spcPts val="8308"/>
              </a:lnSpc>
              <a:spcBef>
                <a:spcPct val="0"/>
              </a:spcBef>
            </a:pPr>
            <a:r>
              <a:rPr lang="en-US" sz="5934" dirty="0">
                <a:solidFill>
                  <a:srgbClr val="24516B"/>
                </a:solidFill>
                <a:latin typeface="#9Slide07 Crocante"/>
              </a:rPr>
              <a:t>SUY NGẪM</a:t>
            </a:r>
          </a:p>
        </p:txBody>
      </p:sp>
      <p:sp>
        <p:nvSpPr>
          <p:cNvPr id="11" name="TextBox 11"/>
          <p:cNvSpPr txBox="1"/>
          <p:nvPr/>
        </p:nvSpPr>
        <p:spPr>
          <a:xfrm>
            <a:off x="3498558" y="4670001"/>
            <a:ext cx="13371474" cy="2517097"/>
          </a:xfrm>
          <a:prstGeom prst="rect">
            <a:avLst/>
          </a:prstGeom>
        </p:spPr>
        <p:txBody>
          <a:bodyPr lIns="0" tIns="0" rIns="0" bIns="0" rtlCol="0" anchor="t">
            <a:spAutoFit/>
          </a:bodyPr>
          <a:lstStyle/>
          <a:p>
            <a:pPr algn="just">
              <a:lnSpc>
                <a:spcPts val="6687"/>
              </a:lnSpc>
              <a:spcBef>
                <a:spcPct val="0"/>
              </a:spcBef>
            </a:pPr>
            <a:r>
              <a:rPr lang="en-US" sz="4776">
                <a:solidFill>
                  <a:srgbClr val="24516B"/>
                </a:solidFill>
                <a:latin typeface="Roboto Condensed"/>
              </a:rPr>
              <a:t>Chỉ ra sự khác nhau về không gian trong tác phẩm </a:t>
            </a:r>
            <a:r>
              <a:rPr lang="en-US" sz="4776">
                <a:solidFill>
                  <a:srgbClr val="24516B"/>
                </a:solidFill>
                <a:latin typeface="Roboto Condensed Italics"/>
              </a:rPr>
              <a:t>Dế chọi </a:t>
            </a:r>
            <a:r>
              <a:rPr lang="en-US" sz="4776">
                <a:solidFill>
                  <a:srgbClr val="24516B"/>
                </a:solidFill>
                <a:latin typeface="Roboto Condensed"/>
              </a:rPr>
              <a:t>và tác phẩm </a:t>
            </a:r>
            <a:r>
              <a:rPr lang="en-US" sz="4776">
                <a:solidFill>
                  <a:srgbClr val="24516B"/>
                </a:solidFill>
                <a:latin typeface="Roboto Condensed Italics"/>
              </a:rPr>
              <a:t>Chuyện người con gái Nam Xương </a:t>
            </a:r>
            <a:r>
              <a:rPr lang="en-US" sz="4776">
                <a:solidFill>
                  <a:srgbClr val="24516B"/>
                </a:solidFill>
                <a:latin typeface="Roboto Condensed"/>
              </a:rPr>
              <a:t>để thấy sự đa dạng về không gian trong truyện truyền kì.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5234" b="-101598"/>
            </a:stretch>
          </a:blipFill>
        </p:spPr>
        <p:txBody>
          <a:bodyPr/>
          <a:lstStyle/>
          <a:p>
            <a:endParaRPr lang="en-US"/>
          </a:p>
        </p:txBody>
      </p:sp>
      <p:sp>
        <p:nvSpPr>
          <p:cNvPr id="3" name="TextBox 3"/>
          <p:cNvSpPr txBox="1"/>
          <p:nvPr/>
        </p:nvSpPr>
        <p:spPr>
          <a:xfrm>
            <a:off x="11078386" y="2553335"/>
            <a:ext cx="6373091" cy="2580640"/>
          </a:xfrm>
          <a:prstGeom prst="rect">
            <a:avLst/>
          </a:prstGeom>
        </p:spPr>
        <p:txBody>
          <a:bodyPr lIns="0" tIns="0" rIns="0" bIns="0" rtlCol="0" anchor="t">
            <a:spAutoFit/>
          </a:bodyPr>
          <a:lstStyle/>
          <a:p>
            <a:pPr algn="ctr">
              <a:lnSpc>
                <a:spcPts val="6860"/>
              </a:lnSpc>
              <a:spcBef>
                <a:spcPct val="0"/>
              </a:spcBef>
            </a:pPr>
            <a:r>
              <a:rPr lang="en-US" sz="4900" dirty="0">
                <a:solidFill>
                  <a:srgbClr val="41352F"/>
                </a:solidFill>
                <a:latin typeface="Roboto Condensed Bold"/>
              </a:rPr>
              <a:t>Em </a:t>
            </a:r>
            <a:r>
              <a:rPr lang="en-US" sz="4900" dirty="0" err="1">
                <a:solidFill>
                  <a:srgbClr val="41352F"/>
                </a:solidFill>
                <a:latin typeface="Roboto Condensed Bold"/>
              </a:rPr>
              <a:t>suy</a:t>
            </a:r>
            <a:r>
              <a:rPr lang="en-US" sz="4900" dirty="0">
                <a:solidFill>
                  <a:srgbClr val="41352F"/>
                </a:solidFill>
                <a:latin typeface="Roboto Condensed Bold"/>
              </a:rPr>
              <a:t> </a:t>
            </a:r>
            <a:r>
              <a:rPr lang="en-US" sz="4900" dirty="0" err="1">
                <a:solidFill>
                  <a:srgbClr val="41352F"/>
                </a:solidFill>
                <a:latin typeface="Roboto Condensed Bold"/>
              </a:rPr>
              <a:t>nghĩ</a:t>
            </a:r>
            <a:r>
              <a:rPr lang="en-US" sz="4900" dirty="0">
                <a:solidFill>
                  <a:srgbClr val="41352F"/>
                </a:solidFill>
                <a:latin typeface="Roboto Condensed Bold"/>
              </a:rPr>
              <a:t> </a:t>
            </a:r>
            <a:r>
              <a:rPr lang="en-US" sz="4900" dirty="0" err="1">
                <a:solidFill>
                  <a:srgbClr val="41352F"/>
                </a:solidFill>
                <a:latin typeface="Roboto Condensed Bold"/>
              </a:rPr>
              <a:t>thế</a:t>
            </a:r>
            <a:r>
              <a:rPr lang="en-US" sz="4900" dirty="0">
                <a:solidFill>
                  <a:srgbClr val="41352F"/>
                </a:solidFill>
                <a:latin typeface="Roboto Condensed Bold"/>
              </a:rPr>
              <a:t> </a:t>
            </a:r>
            <a:r>
              <a:rPr lang="en-US" sz="4900" dirty="0" err="1">
                <a:solidFill>
                  <a:srgbClr val="41352F"/>
                </a:solidFill>
                <a:latin typeface="Roboto Condensed Bold"/>
              </a:rPr>
              <a:t>nào</a:t>
            </a:r>
            <a:r>
              <a:rPr lang="en-US" sz="4900" dirty="0">
                <a:solidFill>
                  <a:srgbClr val="41352F"/>
                </a:solidFill>
                <a:latin typeface="Roboto Condensed Bold"/>
              </a:rPr>
              <a:t> </a:t>
            </a:r>
            <a:r>
              <a:rPr lang="en-US" sz="4900" dirty="0" err="1">
                <a:solidFill>
                  <a:srgbClr val="41352F"/>
                </a:solidFill>
                <a:latin typeface="Roboto Condensed Bold"/>
              </a:rPr>
              <a:t>về</a:t>
            </a:r>
            <a:r>
              <a:rPr lang="en-US" sz="4900" dirty="0">
                <a:solidFill>
                  <a:srgbClr val="41352F"/>
                </a:solidFill>
                <a:latin typeface="Roboto Condensed Bold"/>
              </a:rPr>
              <a:t> </a:t>
            </a:r>
            <a:r>
              <a:rPr lang="en-US" sz="4900" dirty="0" err="1">
                <a:solidFill>
                  <a:srgbClr val="41352F"/>
                </a:solidFill>
                <a:latin typeface="Roboto Condensed Bold"/>
              </a:rPr>
              <a:t>việc</a:t>
            </a:r>
            <a:r>
              <a:rPr lang="en-US" sz="4900" dirty="0">
                <a:solidFill>
                  <a:srgbClr val="41352F"/>
                </a:solidFill>
                <a:latin typeface="Roboto Condensed Bold"/>
              </a:rPr>
              <a:t> </a:t>
            </a:r>
            <a:r>
              <a:rPr lang="en-US" sz="4900" dirty="0" err="1">
                <a:solidFill>
                  <a:srgbClr val="41352F"/>
                </a:solidFill>
                <a:latin typeface="Roboto Condensed Bold"/>
              </a:rPr>
              <a:t>một</a:t>
            </a:r>
            <a:r>
              <a:rPr lang="en-US" sz="4900" dirty="0">
                <a:solidFill>
                  <a:srgbClr val="41352F"/>
                </a:solidFill>
                <a:latin typeface="Roboto Condensed Bold"/>
              </a:rPr>
              <a:t> </a:t>
            </a:r>
            <a:r>
              <a:rPr lang="en-US" sz="4900" dirty="0" err="1">
                <a:solidFill>
                  <a:srgbClr val="41352F"/>
                </a:solidFill>
                <a:latin typeface="Roboto Condensed Bold"/>
              </a:rPr>
              <a:t>ông</a:t>
            </a:r>
            <a:r>
              <a:rPr lang="en-US" sz="4900" dirty="0">
                <a:solidFill>
                  <a:srgbClr val="41352F"/>
                </a:solidFill>
                <a:latin typeface="Roboto Condensed Bold"/>
              </a:rPr>
              <a:t> </a:t>
            </a:r>
            <a:r>
              <a:rPr lang="en-US" sz="4900" dirty="0" err="1">
                <a:solidFill>
                  <a:srgbClr val="41352F"/>
                </a:solidFill>
                <a:latin typeface="Roboto Condensed Bold"/>
              </a:rPr>
              <a:t>vua</a:t>
            </a:r>
            <a:r>
              <a:rPr lang="en-US" sz="4900" dirty="0">
                <a:solidFill>
                  <a:srgbClr val="41352F"/>
                </a:solidFill>
                <a:latin typeface="Roboto Condensed Bold"/>
              </a:rPr>
              <a:t> </a:t>
            </a:r>
            <a:r>
              <a:rPr lang="en-US" sz="4900" dirty="0" err="1">
                <a:solidFill>
                  <a:srgbClr val="41352F"/>
                </a:solidFill>
                <a:latin typeface="Roboto Condensed Bold"/>
              </a:rPr>
              <a:t>lại</a:t>
            </a:r>
            <a:r>
              <a:rPr lang="en-US" sz="4900" dirty="0">
                <a:solidFill>
                  <a:srgbClr val="41352F"/>
                </a:solidFill>
                <a:latin typeface="Roboto Condensed Bold"/>
              </a:rPr>
              <a:t> </a:t>
            </a:r>
            <a:r>
              <a:rPr lang="en-US" sz="4900" dirty="0" err="1">
                <a:solidFill>
                  <a:srgbClr val="41352F"/>
                </a:solidFill>
                <a:latin typeface="Roboto Condensed Bold"/>
              </a:rPr>
              <a:t>mê</a:t>
            </a:r>
            <a:r>
              <a:rPr lang="en-US" sz="4900" dirty="0">
                <a:solidFill>
                  <a:srgbClr val="41352F"/>
                </a:solidFill>
                <a:latin typeface="Roboto Condensed Bold"/>
              </a:rPr>
              <a:t> </a:t>
            </a:r>
            <a:r>
              <a:rPr lang="en-US" sz="4900" dirty="0" err="1">
                <a:solidFill>
                  <a:srgbClr val="41352F"/>
                </a:solidFill>
                <a:latin typeface="Roboto Condensed Bold"/>
              </a:rPr>
              <a:t>chơi</a:t>
            </a:r>
            <a:r>
              <a:rPr lang="en-US" sz="4900" dirty="0">
                <a:solidFill>
                  <a:srgbClr val="41352F"/>
                </a:solidFill>
                <a:latin typeface="Roboto Condensed Bold"/>
              </a:rPr>
              <a:t> </a:t>
            </a:r>
            <a:r>
              <a:rPr lang="en-US" sz="4900" dirty="0" err="1">
                <a:solidFill>
                  <a:srgbClr val="41352F"/>
                </a:solidFill>
                <a:latin typeface="Roboto Condensed Bold"/>
              </a:rPr>
              <a:t>trò</a:t>
            </a:r>
            <a:r>
              <a:rPr lang="en-US" sz="4900" dirty="0">
                <a:solidFill>
                  <a:srgbClr val="41352F"/>
                </a:solidFill>
                <a:latin typeface="Roboto Condensed Bold"/>
              </a:rPr>
              <a:t> </a:t>
            </a:r>
            <a:r>
              <a:rPr lang="en-US" sz="4900" dirty="0" err="1">
                <a:solidFill>
                  <a:srgbClr val="41352F"/>
                </a:solidFill>
                <a:latin typeface="Roboto Condensed Bold"/>
              </a:rPr>
              <a:t>chọi</a:t>
            </a:r>
            <a:r>
              <a:rPr lang="en-US" sz="4900" dirty="0">
                <a:solidFill>
                  <a:srgbClr val="41352F"/>
                </a:solidFill>
                <a:latin typeface="Roboto Condensed Bold"/>
              </a:rPr>
              <a:t> </a:t>
            </a:r>
            <a:r>
              <a:rPr lang="en-US" sz="4900" dirty="0" err="1">
                <a:solidFill>
                  <a:srgbClr val="41352F"/>
                </a:solidFill>
                <a:latin typeface="Roboto Condensed Bold"/>
              </a:rPr>
              <a:t>dế</a:t>
            </a:r>
            <a:r>
              <a:rPr lang="en-US" sz="4900" dirty="0">
                <a:solidFill>
                  <a:srgbClr val="41352F"/>
                </a:solidFill>
                <a:latin typeface="Roboto Condensed Bold"/>
              </a:rPr>
              <a:t>?</a:t>
            </a:r>
          </a:p>
        </p:txBody>
      </p:sp>
      <p:sp>
        <p:nvSpPr>
          <p:cNvPr id="4" name="TextBox 4"/>
          <p:cNvSpPr txBox="1"/>
          <p:nvPr/>
        </p:nvSpPr>
        <p:spPr>
          <a:xfrm>
            <a:off x="10134600" y="734522"/>
            <a:ext cx="7124700" cy="1003126"/>
          </a:xfrm>
          <a:prstGeom prst="rect">
            <a:avLst/>
          </a:prstGeom>
        </p:spPr>
        <p:txBody>
          <a:bodyPr wrap="square" lIns="0" tIns="0" rIns="0" bIns="0" rtlCol="0" anchor="t">
            <a:spAutoFit/>
          </a:bodyPr>
          <a:lstStyle/>
          <a:p>
            <a:pPr algn="ctr">
              <a:lnSpc>
                <a:spcPts val="8287"/>
              </a:lnSpc>
            </a:pPr>
            <a:r>
              <a:rPr lang="en-US" sz="5919" dirty="0">
                <a:solidFill>
                  <a:srgbClr val="41352F"/>
                </a:solidFill>
                <a:latin typeface="Fraunces Bold"/>
              </a:rPr>
              <a:t>1. CHUẨN BỊ ĐỌC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71115" y="3755601"/>
            <a:ext cx="16961369" cy="5021532"/>
            <a:chOff x="0" y="0"/>
            <a:chExt cx="4467192" cy="1322543"/>
          </a:xfrm>
        </p:grpSpPr>
        <p:sp>
          <p:nvSpPr>
            <p:cNvPr id="5" name="Freeform 5"/>
            <p:cNvSpPr/>
            <p:nvPr/>
          </p:nvSpPr>
          <p:spPr>
            <a:xfrm>
              <a:off x="0" y="0"/>
              <a:ext cx="4467192" cy="1322543"/>
            </a:xfrm>
            <a:custGeom>
              <a:avLst/>
              <a:gdLst/>
              <a:ahLst/>
              <a:cxnLst/>
              <a:rect l="l" t="t" r="r" b="b"/>
              <a:pathLst>
                <a:path w="4467192" h="1322543">
                  <a:moveTo>
                    <a:pt x="23279" y="0"/>
                  </a:moveTo>
                  <a:lnTo>
                    <a:pt x="4443913" y="0"/>
                  </a:lnTo>
                  <a:cubicBezTo>
                    <a:pt x="4450087" y="0"/>
                    <a:pt x="4456008" y="2453"/>
                    <a:pt x="4460373" y="6818"/>
                  </a:cubicBezTo>
                  <a:cubicBezTo>
                    <a:pt x="4464739" y="11184"/>
                    <a:pt x="4467192" y="17105"/>
                    <a:pt x="4467192" y="23279"/>
                  </a:cubicBezTo>
                  <a:lnTo>
                    <a:pt x="4467192" y="1299265"/>
                  </a:lnTo>
                  <a:cubicBezTo>
                    <a:pt x="4467192" y="1305439"/>
                    <a:pt x="4464739" y="1311360"/>
                    <a:pt x="4460373" y="1315725"/>
                  </a:cubicBezTo>
                  <a:cubicBezTo>
                    <a:pt x="4456008" y="1320091"/>
                    <a:pt x="4450087" y="1322543"/>
                    <a:pt x="4443913" y="1322543"/>
                  </a:cubicBezTo>
                  <a:lnTo>
                    <a:pt x="23279" y="1322543"/>
                  </a:lnTo>
                  <a:cubicBezTo>
                    <a:pt x="17105" y="1322543"/>
                    <a:pt x="11184" y="1320091"/>
                    <a:pt x="6818" y="1315725"/>
                  </a:cubicBezTo>
                  <a:cubicBezTo>
                    <a:pt x="2453" y="1311360"/>
                    <a:pt x="0" y="1305439"/>
                    <a:pt x="0" y="1299265"/>
                  </a:cubicBezTo>
                  <a:lnTo>
                    <a:pt x="0" y="23279"/>
                  </a:lnTo>
                  <a:cubicBezTo>
                    <a:pt x="0" y="17105"/>
                    <a:pt x="2453" y="11184"/>
                    <a:pt x="6818" y="6818"/>
                  </a:cubicBezTo>
                  <a:cubicBezTo>
                    <a:pt x="11184" y="2453"/>
                    <a:pt x="17105" y="0"/>
                    <a:pt x="23279" y="0"/>
                  </a:cubicBezTo>
                  <a:close/>
                </a:path>
              </a:pathLst>
            </a:custGeom>
            <a:solidFill>
              <a:srgbClr val="F5FFF8"/>
            </a:solidFill>
          </p:spPr>
          <p:txBody>
            <a:bodyPr/>
            <a:lstStyle/>
            <a:p>
              <a:endParaRPr lang="en-US"/>
            </a:p>
          </p:txBody>
        </p:sp>
        <p:sp>
          <p:nvSpPr>
            <p:cNvPr id="6" name="TextBox 6"/>
            <p:cNvSpPr txBox="1"/>
            <p:nvPr/>
          </p:nvSpPr>
          <p:spPr>
            <a:xfrm>
              <a:off x="0" y="-47625"/>
              <a:ext cx="4467192" cy="137016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622622" y="4118565"/>
            <a:ext cx="2743200" cy="4114800"/>
          </a:xfrm>
          <a:custGeom>
            <a:avLst/>
            <a:gdLst/>
            <a:ahLst/>
            <a:cxnLst/>
            <a:rect l="l" t="t" r="r" b="b"/>
            <a:pathLst>
              <a:path w="2743200" h="4114800">
                <a:moveTo>
                  <a:pt x="0" y="0"/>
                </a:moveTo>
                <a:lnTo>
                  <a:pt x="2743200" y="0"/>
                </a:lnTo>
                <a:lnTo>
                  <a:pt x="27432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815253" y="394026"/>
            <a:ext cx="13730056" cy="920115"/>
          </a:xfrm>
          <a:prstGeom prst="rect">
            <a:avLst/>
          </a:prstGeom>
        </p:spPr>
        <p:txBody>
          <a:bodyPr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9" name="TextBox 9"/>
          <p:cNvSpPr txBox="1"/>
          <p:nvPr/>
        </p:nvSpPr>
        <p:spPr>
          <a:xfrm>
            <a:off x="872836" y="1476066"/>
            <a:ext cx="17010641" cy="847090"/>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chi </a:t>
            </a:r>
            <a:r>
              <a:rPr lang="en-US" sz="4900" dirty="0" err="1">
                <a:solidFill>
                  <a:srgbClr val="66889A"/>
                </a:solidFill>
                <a:latin typeface="#9Slide07 SVNUT Triumph Press"/>
              </a:rPr>
              <a:t>tiết</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r>
              <a:rPr lang="en-US" sz="4900" dirty="0">
                <a:solidFill>
                  <a:srgbClr val="66889A"/>
                </a:solidFill>
                <a:latin typeface="#9Slide07 SVNUT Triumph Press"/>
              </a:rPr>
              <a:t> “</a:t>
            </a:r>
            <a:r>
              <a:rPr lang="en-US" sz="4900" dirty="0" err="1">
                <a:solidFill>
                  <a:srgbClr val="66889A"/>
                </a:solidFill>
                <a:latin typeface="#9Slide07 SVNUT Triumph Press"/>
              </a:rPr>
              <a:t>Dế</a:t>
            </a:r>
            <a:r>
              <a:rPr lang="en-US" sz="4900" dirty="0">
                <a:solidFill>
                  <a:srgbClr val="66889A"/>
                </a:solidFill>
                <a:latin typeface="#9Slide07 SVNUT Triumph Press"/>
              </a:rPr>
              <a:t> </a:t>
            </a:r>
            <a:r>
              <a:rPr lang="en-US" sz="4900" dirty="0" err="1">
                <a:solidFill>
                  <a:srgbClr val="66889A"/>
                </a:solidFill>
                <a:latin typeface="#9Slide07 SVNUT Triumph Press"/>
              </a:rPr>
              <a:t>chọi</a:t>
            </a:r>
            <a:r>
              <a:rPr lang="en-US" sz="4900" dirty="0">
                <a:solidFill>
                  <a:srgbClr val="66889A"/>
                </a:solidFill>
                <a:latin typeface="#9Slide07 SVNUT Triumph Press"/>
              </a:rPr>
              <a:t>”</a:t>
            </a:r>
          </a:p>
        </p:txBody>
      </p:sp>
      <p:sp>
        <p:nvSpPr>
          <p:cNvPr id="10" name="TextBox 10"/>
          <p:cNvSpPr txBox="1"/>
          <p:nvPr/>
        </p:nvSpPr>
        <p:spPr>
          <a:xfrm>
            <a:off x="6781800" y="2561651"/>
            <a:ext cx="4075569" cy="955454"/>
          </a:xfrm>
          <a:prstGeom prst="rect">
            <a:avLst/>
          </a:prstGeom>
        </p:spPr>
        <p:txBody>
          <a:bodyPr wrap="square" lIns="0" tIns="0" rIns="0" bIns="0" rtlCol="0" anchor="t">
            <a:spAutoFit/>
          </a:bodyPr>
          <a:lstStyle/>
          <a:p>
            <a:pPr algn="ctr">
              <a:lnSpc>
                <a:spcPts val="8308"/>
              </a:lnSpc>
              <a:spcBef>
                <a:spcPct val="0"/>
              </a:spcBef>
            </a:pPr>
            <a:r>
              <a:rPr lang="en-US" sz="5934" dirty="0">
                <a:solidFill>
                  <a:srgbClr val="24516B"/>
                </a:solidFill>
                <a:latin typeface="#9Slide07 Crocante"/>
              </a:rPr>
              <a:t>SUY NGẪM</a:t>
            </a:r>
          </a:p>
        </p:txBody>
      </p:sp>
      <p:sp>
        <p:nvSpPr>
          <p:cNvPr id="11" name="TextBox 11"/>
          <p:cNvSpPr txBox="1"/>
          <p:nvPr/>
        </p:nvSpPr>
        <p:spPr>
          <a:xfrm>
            <a:off x="3481966" y="4112468"/>
            <a:ext cx="13371474" cy="4212547"/>
          </a:xfrm>
          <a:prstGeom prst="rect">
            <a:avLst/>
          </a:prstGeom>
        </p:spPr>
        <p:txBody>
          <a:bodyPr lIns="0" tIns="0" rIns="0" bIns="0" rtlCol="0" anchor="t">
            <a:spAutoFit/>
          </a:bodyPr>
          <a:lstStyle/>
          <a:p>
            <a:pPr algn="just">
              <a:lnSpc>
                <a:spcPts val="6687"/>
              </a:lnSpc>
              <a:spcBef>
                <a:spcPct val="0"/>
              </a:spcBef>
            </a:pPr>
            <a:r>
              <a:rPr lang="en-US" sz="4776">
                <a:solidFill>
                  <a:srgbClr val="24516B"/>
                </a:solidFill>
                <a:latin typeface="Roboto Condensed"/>
              </a:rPr>
              <a:t>Trong tác phẩm </a:t>
            </a:r>
            <a:r>
              <a:rPr lang="en-US" sz="4776">
                <a:solidFill>
                  <a:srgbClr val="24516B"/>
                </a:solidFill>
                <a:latin typeface="Roboto Condensed Italics"/>
              </a:rPr>
              <a:t>Chuyện người con gái Nam Xương</a:t>
            </a:r>
            <a:r>
              <a:rPr lang="en-US" sz="4776">
                <a:solidFill>
                  <a:srgbClr val="24516B"/>
                </a:solidFill>
                <a:latin typeface="Roboto Condensed"/>
              </a:rPr>
              <a:t> của Nguyễn Dữ, chi tiết cái bóng được cho là chi tiết đặc sắc thể hiện sâu sắc chủ đề tác phẩm. Vậy theo em, trong tác phẩm </a:t>
            </a:r>
            <a:r>
              <a:rPr lang="en-US" sz="4776">
                <a:solidFill>
                  <a:srgbClr val="24516B"/>
                </a:solidFill>
                <a:latin typeface="Roboto Condensed Italics"/>
              </a:rPr>
              <a:t>Dế chọi</a:t>
            </a:r>
            <a:r>
              <a:rPr lang="en-US" sz="4776">
                <a:solidFill>
                  <a:srgbClr val="24516B"/>
                </a:solidFill>
                <a:latin typeface="Roboto Condensed"/>
              </a:rPr>
              <a:t> của Bồ Tùng Linh, chi tiết nào là chi tiết đặc sắc? Vì sao?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1361" y="-1014005"/>
            <a:ext cx="18790723" cy="14093042"/>
          </a:xfrm>
          <a:custGeom>
            <a:avLst/>
            <a:gdLst/>
            <a:ahLst/>
            <a:cxnLst/>
            <a:rect l="l" t="t" r="r" b="b"/>
            <a:pathLst>
              <a:path w="18790723" h="14093042">
                <a:moveTo>
                  <a:pt x="0" y="0"/>
                </a:moveTo>
                <a:lnTo>
                  <a:pt x="18790722" y="0"/>
                </a:lnTo>
                <a:lnTo>
                  <a:pt x="18790722" y="14093042"/>
                </a:lnTo>
                <a:lnTo>
                  <a:pt x="0" y="14093042"/>
                </a:lnTo>
                <a:lnTo>
                  <a:pt x="0" y="0"/>
                </a:lnTo>
                <a:close/>
              </a:path>
            </a:pathLst>
          </a:custGeom>
          <a:blipFill>
            <a:blip r:embed="rId2">
              <a:alphaModFix amt="36000"/>
            </a:blip>
            <a:stretch>
              <a:fillRect/>
            </a:stretch>
          </a:blipFill>
        </p:spPr>
        <p:txBody>
          <a:bodyPr/>
          <a:lstStyle/>
          <a:p>
            <a:endParaRPr lang="en-US"/>
          </a:p>
        </p:txBody>
      </p:sp>
      <p:sp>
        <p:nvSpPr>
          <p:cNvPr id="3" name="Freeform 3"/>
          <p:cNvSpPr/>
          <p:nvPr/>
        </p:nvSpPr>
        <p:spPr>
          <a:xfrm>
            <a:off x="13823502" y="-291327"/>
            <a:ext cx="4059976" cy="1692781"/>
          </a:xfrm>
          <a:custGeom>
            <a:avLst/>
            <a:gdLst/>
            <a:ahLst/>
            <a:cxnLst/>
            <a:rect l="l" t="t" r="r" b="b"/>
            <a:pathLst>
              <a:path w="4059976" h="1692781">
                <a:moveTo>
                  <a:pt x="0" y="0"/>
                </a:moveTo>
                <a:lnTo>
                  <a:pt x="4059976" y="0"/>
                </a:lnTo>
                <a:lnTo>
                  <a:pt x="4059976" y="1692781"/>
                </a:lnTo>
                <a:lnTo>
                  <a:pt x="0" y="16927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471115" y="3755601"/>
            <a:ext cx="16961369" cy="4789244"/>
            <a:chOff x="0" y="0"/>
            <a:chExt cx="4467192" cy="1261365"/>
          </a:xfrm>
        </p:grpSpPr>
        <p:sp>
          <p:nvSpPr>
            <p:cNvPr id="5" name="Freeform 5"/>
            <p:cNvSpPr/>
            <p:nvPr/>
          </p:nvSpPr>
          <p:spPr>
            <a:xfrm>
              <a:off x="0" y="0"/>
              <a:ext cx="4467192" cy="1261365"/>
            </a:xfrm>
            <a:custGeom>
              <a:avLst/>
              <a:gdLst/>
              <a:ahLst/>
              <a:cxnLst/>
              <a:rect l="l" t="t" r="r" b="b"/>
              <a:pathLst>
                <a:path w="4467192" h="1261365">
                  <a:moveTo>
                    <a:pt x="23279" y="0"/>
                  </a:moveTo>
                  <a:lnTo>
                    <a:pt x="4443913" y="0"/>
                  </a:lnTo>
                  <a:cubicBezTo>
                    <a:pt x="4450087" y="0"/>
                    <a:pt x="4456008" y="2453"/>
                    <a:pt x="4460373" y="6818"/>
                  </a:cubicBezTo>
                  <a:cubicBezTo>
                    <a:pt x="4464739" y="11184"/>
                    <a:pt x="4467192" y="17105"/>
                    <a:pt x="4467192" y="23279"/>
                  </a:cubicBezTo>
                  <a:lnTo>
                    <a:pt x="4467192" y="1238086"/>
                  </a:lnTo>
                  <a:cubicBezTo>
                    <a:pt x="4467192" y="1244260"/>
                    <a:pt x="4464739" y="1250181"/>
                    <a:pt x="4460373" y="1254546"/>
                  </a:cubicBezTo>
                  <a:cubicBezTo>
                    <a:pt x="4456008" y="1258912"/>
                    <a:pt x="4450087" y="1261365"/>
                    <a:pt x="4443913" y="1261365"/>
                  </a:cubicBezTo>
                  <a:lnTo>
                    <a:pt x="23279" y="1261365"/>
                  </a:lnTo>
                  <a:cubicBezTo>
                    <a:pt x="17105" y="1261365"/>
                    <a:pt x="11184" y="1258912"/>
                    <a:pt x="6818" y="1254546"/>
                  </a:cubicBezTo>
                  <a:cubicBezTo>
                    <a:pt x="2453" y="1250181"/>
                    <a:pt x="0" y="1244260"/>
                    <a:pt x="0" y="1238086"/>
                  </a:cubicBezTo>
                  <a:lnTo>
                    <a:pt x="0" y="23279"/>
                  </a:lnTo>
                  <a:cubicBezTo>
                    <a:pt x="0" y="17105"/>
                    <a:pt x="2453" y="11184"/>
                    <a:pt x="6818" y="6818"/>
                  </a:cubicBezTo>
                  <a:cubicBezTo>
                    <a:pt x="11184" y="2453"/>
                    <a:pt x="17105" y="0"/>
                    <a:pt x="23279" y="0"/>
                  </a:cubicBezTo>
                  <a:close/>
                </a:path>
              </a:pathLst>
            </a:custGeom>
            <a:solidFill>
              <a:srgbClr val="F5FFF8"/>
            </a:solidFill>
          </p:spPr>
          <p:txBody>
            <a:bodyPr/>
            <a:lstStyle/>
            <a:p>
              <a:endParaRPr lang="en-US"/>
            </a:p>
          </p:txBody>
        </p:sp>
        <p:sp>
          <p:nvSpPr>
            <p:cNvPr id="6" name="TextBox 6"/>
            <p:cNvSpPr txBox="1"/>
            <p:nvPr/>
          </p:nvSpPr>
          <p:spPr>
            <a:xfrm>
              <a:off x="0" y="-47625"/>
              <a:ext cx="4467192" cy="130899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622622" y="4118565"/>
            <a:ext cx="2743200" cy="4114800"/>
          </a:xfrm>
          <a:custGeom>
            <a:avLst/>
            <a:gdLst/>
            <a:ahLst/>
            <a:cxnLst/>
            <a:rect l="l" t="t" r="r" b="b"/>
            <a:pathLst>
              <a:path w="2743200" h="4114800">
                <a:moveTo>
                  <a:pt x="0" y="0"/>
                </a:moveTo>
                <a:lnTo>
                  <a:pt x="2743200" y="0"/>
                </a:lnTo>
                <a:lnTo>
                  <a:pt x="27432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1815253" y="394026"/>
            <a:ext cx="13730056" cy="920115"/>
          </a:xfrm>
          <a:prstGeom prst="rect">
            <a:avLst/>
          </a:prstGeom>
        </p:spPr>
        <p:txBody>
          <a:bodyPr lIns="0" tIns="0" rIns="0" bIns="0" rtlCol="0" anchor="t">
            <a:spAutoFit/>
          </a:bodyPr>
          <a:lstStyle/>
          <a:p>
            <a:pPr algn="ctr">
              <a:lnSpc>
                <a:spcPts val="7559"/>
              </a:lnSpc>
            </a:pPr>
            <a:r>
              <a:rPr lang="en-US" sz="5400" dirty="0">
                <a:solidFill>
                  <a:srgbClr val="24516B"/>
                </a:solidFill>
                <a:latin typeface="Fraunces Bold"/>
              </a:rPr>
              <a:t>3. ĐỌC HIỂU VĂN BẢN</a:t>
            </a:r>
          </a:p>
        </p:txBody>
      </p:sp>
      <p:sp>
        <p:nvSpPr>
          <p:cNvPr id="9" name="TextBox 9"/>
          <p:cNvSpPr txBox="1"/>
          <p:nvPr/>
        </p:nvSpPr>
        <p:spPr>
          <a:xfrm>
            <a:off x="872836" y="1476066"/>
            <a:ext cx="17010641" cy="847090"/>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chi </a:t>
            </a:r>
            <a:r>
              <a:rPr lang="en-US" sz="4900" dirty="0" err="1">
                <a:solidFill>
                  <a:srgbClr val="66889A"/>
                </a:solidFill>
                <a:latin typeface="#9Slide07 SVNUT Triumph Press"/>
              </a:rPr>
              <a:t>tiết</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r>
              <a:rPr lang="en-US" sz="4900" dirty="0">
                <a:solidFill>
                  <a:srgbClr val="66889A"/>
                </a:solidFill>
                <a:latin typeface="#9Slide07 SVNUT Triumph Press"/>
              </a:rPr>
              <a:t> “</a:t>
            </a:r>
            <a:r>
              <a:rPr lang="en-US" sz="4900" dirty="0" err="1">
                <a:solidFill>
                  <a:srgbClr val="66889A"/>
                </a:solidFill>
                <a:latin typeface="#9Slide07 SVNUT Triumph Press"/>
              </a:rPr>
              <a:t>Dế</a:t>
            </a:r>
            <a:r>
              <a:rPr lang="en-US" sz="4900" dirty="0">
                <a:solidFill>
                  <a:srgbClr val="66889A"/>
                </a:solidFill>
                <a:latin typeface="#9Slide07 SVNUT Triumph Press"/>
              </a:rPr>
              <a:t> </a:t>
            </a:r>
            <a:r>
              <a:rPr lang="en-US" sz="4900" dirty="0" err="1">
                <a:solidFill>
                  <a:srgbClr val="66889A"/>
                </a:solidFill>
                <a:latin typeface="#9Slide07 SVNUT Triumph Press"/>
              </a:rPr>
              <a:t>chọi</a:t>
            </a:r>
            <a:r>
              <a:rPr lang="en-US" sz="4900" dirty="0">
                <a:solidFill>
                  <a:srgbClr val="66889A"/>
                </a:solidFill>
                <a:latin typeface="#9Slide07 SVNUT Triumph Press"/>
              </a:rPr>
              <a:t>”</a:t>
            </a:r>
          </a:p>
        </p:txBody>
      </p:sp>
      <p:sp>
        <p:nvSpPr>
          <p:cNvPr id="10" name="TextBox 10"/>
          <p:cNvSpPr txBox="1"/>
          <p:nvPr/>
        </p:nvSpPr>
        <p:spPr>
          <a:xfrm>
            <a:off x="7142615" y="2561651"/>
            <a:ext cx="4002770" cy="955454"/>
          </a:xfrm>
          <a:prstGeom prst="rect">
            <a:avLst/>
          </a:prstGeom>
        </p:spPr>
        <p:txBody>
          <a:bodyPr wrap="square" lIns="0" tIns="0" rIns="0" bIns="0" rtlCol="0" anchor="t">
            <a:spAutoFit/>
          </a:bodyPr>
          <a:lstStyle/>
          <a:p>
            <a:pPr algn="ctr">
              <a:lnSpc>
                <a:spcPts val="8308"/>
              </a:lnSpc>
              <a:spcBef>
                <a:spcPct val="0"/>
              </a:spcBef>
            </a:pPr>
            <a:r>
              <a:rPr lang="en-US" sz="5934" dirty="0">
                <a:solidFill>
                  <a:srgbClr val="24516B"/>
                </a:solidFill>
                <a:latin typeface="#9Slide07 Crocante"/>
              </a:rPr>
              <a:t>SUY NGẪM</a:t>
            </a:r>
          </a:p>
        </p:txBody>
      </p:sp>
      <p:sp>
        <p:nvSpPr>
          <p:cNvPr id="11" name="TextBox 11"/>
          <p:cNvSpPr txBox="1"/>
          <p:nvPr/>
        </p:nvSpPr>
        <p:spPr>
          <a:xfrm>
            <a:off x="3564926" y="5210869"/>
            <a:ext cx="13371474" cy="821647"/>
          </a:xfrm>
          <a:prstGeom prst="rect">
            <a:avLst/>
          </a:prstGeom>
        </p:spPr>
        <p:txBody>
          <a:bodyPr lIns="0" tIns="0" rIns="0" bIns="0" rtlCol="0" anchor="t">
            <a:spAutoFit/>
          </a:bodyPr>
          <a:lstStyle/>
          <a:p>
            <a:pPr algn="just">
              <a:lnSpc>
                <a:spcPts val="6687"/>
              </a:lnSpc>
              <a:spcBef>
                <a:spcPct val="0"/>
              </a:spcBef>
            </a:pPr>
            <a:r>
              <a:rPr lang="en-US" sz="4776">
                <a:solidFill>
                  <a:srgbClr val="24516B"/>
                </a:solidFill>
                <a:latin typeface="Roboto Condensed"/>
              </a:rPr>
              <a:t>Nêu chủ đề và thông điệp em rút ra được từ tác phẩm?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638679" y="419733"/>
            <a:ext cx="17010641" cy="1713865"/>
          </a:xfrm>
          <a:prstGeom prst="rect">
            <a:avLst/>
          </a:prstGeom>
        </p:spPr>
        <p:txBody>
          <a:bodyPr lIns="0" tIns="0" rIns="0" bIns="0" rtlCol="0" anchor="t">
            <a:spAutoFit/>
          </a:bodyPr>
          <a:lstStyle/>
          <a:p>
            <a:pPr algn="l">
              <a:lnSpc>
                <a:spcPts val="6860"/>
              </a:lnSpc>
            </a:pPr>
            <a:r>
              <a:rPr lang="en-US" sz="4900" dirty="0">
                <a:solidFill>
                  <a:srgbClr val="66889A"/>
                </a:solidFill>
                <a:latin typeface="#9Slide07 SVNUT Triumph Press"/>
              </a:rPr>
              <a:t>3.2 </a:t>
            </a:r>
            <a:r>
              <a:rPr lang="en-US" sz="4900" dirty="0" err="1">
                <a:solidFill>
                  <a:srgbClr val="66889A"/>
                </a:solidFill>
                <a:latin typeface="#9Slide07 SVNUT Triumph Press"/>
              </a:rPr>
              <a:t>Tìm</a:t>
            </a:r>
            <a:r>
              <a:rPr lang="en-US" sz="4900" dirty="0">
                <a:solidFill>
                  <a:srgbClr val="66889A"/>
                </a:solidFill>
                <a:latin typeface="#9Slide07 SVNUT Triumph Press"/>
              </a:rPr>
              <a:t> </a:t>
            </a:r>
            <a:r>
              <a:rPr lang="en-US" sz="4900" dirty="0" err="1">
                <a:solidFill>
                  <a:srgbClr val="66889A"/>
                </a:solidFill>
                <a:latin typeface="#9Slide07 SVNUT Triumph Press"/>
              </a:rPr>
              <a:t>hiểu</a:t>
            </a:r>
            <a:r>
              <a:rPr lang="en-US" sz="4900" dirty="0">
                <a:solidFill>
                  <a:srgbClr val="66889A"/>
                </a:solidFill>
                <a:latin typeface="#9Slide07 SVNUT Triumph Press"/>
              </a:rPr>
              <a:t> chi </a:t>
            </a:r>
            <a:r>
              <a:rPr lang="en-US" sz="4900" dirty="0" err="1">
                <a:solidFill>
                  <a:srgbClr val="66889A"/>
                </a:solidFill>
                <a:latin typeface="#9Slide07 SVNUT Triumph Press"/>
              </a:rPr>
              <a:t>tiết</a:t>
            </a:r>
            <a:r>
              <a:rPr lang="en-US" sz="4900" dirty="0">
                <a:solidFill>
                  <a:srgbClr val="66889A"/>
                </a:solidFill>
                <a:latin typeface="#9Slide07 SVNUT Triumph Press"/>
              </a:rPr>
              <a:t> </a:t>
            </a:r>
            <a:r>
              <a:rPr lang="en-US" sz="4900" dirty="0" err="1">
                <a:solidFill>
                  <a:srgbClr val="66889A"/>
                </a:solidFill>
                <a:latin typeface="#9Slide07 SVNUT Triumph Press"/>
              </a:rPr>
              <a:t>văn</a:t>
            </a:r>
            <a:r>
              <a:rPr lang="en-US" sz="4900" dirty="0">
                <a:solidFill>
                  <a:srgbClr val="66889A"/>
                </a:solidFill>
                <a:latin typeface="#9Slide07 SVNUT Triumph Press"/>
              </a:rPr>
              <a:t> </a:t>
            </a:r>
            <a:r>
              <a:rPr lang="en-US" sz="4900" dirty="0" err="1">
                <a:solidFill>
                  <a:srgbClr val="66889A"/>
                </a:solidFill>
                <a:latin typeface="#9Slide07 SVNUT Triumph Press"/>
              </a:rPr>
              <a:t>bản</a:t>
            </a:r>
            <a:r>
              <a:rPr lang="en-US" sz="4900" dirty="0">
                <a:solidFill>
                  <a:srgbClr val="66889A"/>
                </a:solidFill>
                <a:latin typeface="#9Slide07 SVNUT Triumph Press"/>
              </a:rPr>
              <a:t> “</a:t>
            </a:r>
            <a:r>
              <a:rPr lang="en-US" sz="4900" dirty="0" err="1">
                <a:solidFill>
                  <a:srgbClr val="66889A"/>
                </a:solidFill>
                <a:latin typeface="#9Slide07 SVNUT Triumph Press"/>
              </a:rPr>
              <a:t>Dế</a:t>
            </a:r>
            <a:r>
              <a:rPr lang="en-US" sz="4900" dirty="0">
                <a:solidFill>
                  <a:srgbClr val="66889A"/>
                </a:solidFill>
                <a:latin typeface="#9Slide07 SVNUT Triumph Press"/>
              </a:rPr>
              <a:t> </a:t>
            </a:r>
            <a:r>
              <a:rPr lang="en-US" sz="4900" dirty="0" err="1">
                <a:solidFill>
                  <a:srgbClr val="66889A"/>
                </a:solidFill>
                <a:latin typeface="#9Slide07 SVNUT Triumph Press"/>
              </a:rPr>
              <a:t>chọi</a:t>
            </a:r>
            <a:r>
              <a:rPr lang="en-US" sz="4900" dirty="0">
                <a:solidFill>
                  <a:srgbClr val="66889A"/>
                </a:solidFill>
                <a:latin typeface="#9Slide07 SVNUT Triumph Press"/>
              </a:rPr>
              <a:t>”</a:t>
            </a:r>
          </a:p>
          <a:p>
            <a:pPr algn="l">
              <a:lnSpc>
                <a:spcPts val="6860"/>
              </a:lnSpc>
            </a:pPr>
            <a:endParaRPr lang="en-US" sz="4900" dirty="0">
              <a:solidFill>
                <a:srgbClr val="66889A"/>
              </a:solidFill>
              <a:latin typeface="#9Slide07 SVNUT Triumph Press"/>
            </a:endParaRPr>
          </a:p>
        </p:txBody>
      </p:sp>
      <p:sp>
        <p:nvSpPr>
          <p:cNvPr id="6" name="TextBox 6"/>
          <p:cNvSpPr txBox="1"/>
          <p:nvPr/>
        </p:nvSpPr>
        <p:spPr>
          <a:xfrm>
            <a:off x="1028700" y="1148078"/>
            <a:ext cx="11383145" cy="1218493"/>
          </a:xfrm>
          <a:prstGeom prst="rect">
            <a:avLst/>
          </a:prstGeom>
        </p:spPr>
        <p:txBody>
          <a:bodyPr lIns="0" tIns="0" rIns="0" bIns="0" rtlCol="0" anchor="t">
            <a:spAutoFit/>
          </a:bodyPr>
          <a:lstStyle/>
          <a:p>
            <a:pPr algn="l">
              <a:lnSpc>
                <a:spcPts val="9603"/>
              </a:lnSpc>
            </a:pPr>
            <a:r>
              <a:rPr lang="en-US" sz="6859">
                <a:solidFill>
                  <a:srgbClr val="24516B"/>
                </a:solidFill>
                <a:latin typeface="#9Slide05 VL Fadilla"/>
              </a:rPr>
              <a:t>d. Tìm hiểu đề tài, chủ đề, thông điệp</a:t>
            </a:r>
          </a:p>
        </p:txBody>
      </p:sp>
      <p:sp>
        <p:nvSpPr>
          <p:cNvPr id="7" name="TextBox 7"/>
          <p:cNvSpPr txBox="1"/>
          <p:nvPr/>
        </p:nvSpPr>
        <p:spPr>
          <a:xfrm>
            <a:off x="1028700" y="2548392"/>
            <a:ext cx="8659857" cy="1348740"/>
          </a:xfrm>
          <a:prstGeom prst="rect">
            <a:avLst/>
          </a:prstGeom>
        </p:spPr>
        <p:txBody>
          <a:bodyPr lIns="0" tIns="0" rIns="0" bIns="0" rtlCol="0" anchor="t">
            <a:spAutoFit/>
          </a:bodyPr>
          <a:lstStyle/>
          <a:p>
            <a:pPr marL="842010" lvl="1" indent="-421005" algn="just">
              <a:lnSpc>
                <a:spcPts val="5459"/>
              </a:lnSpc>
              <a:buFont typeface="Arial"/>
              <a:buChar char="•"/>
            </a:pPr>
            <a:r>
              <a:rPr lang="en-US" sz="3900" dirty="0" err="1">
                <a:solidFill>
                  <a:srgbClr val="000000"/>
                </a:solidFill>
                <a:latin typeface="Roboto Condensed Bold"/>
              </a:rPr>
              <a:t>Đề</a:t>
            </a:r>
            <a:r>
              <a:rPr lang="en-US" sz="3900" dirty="0">
                <a:solidFill>
                  <a:srgbClr val="000000"/>
                </a:solidFill>
                <a:latin typeface="Roboto Condensed Bold"/>
              </a:rPr>
              <a:t> </a:t>
            </a:r>
            <a:r>
              <a:rPr lang="en-US" sz="3900" dirty="0" err="1">
                <a:solidFill>
                  <a:srgbClr val="000000"/>
                </a:solidFill>
                <a:latin typeface="Roboto Condensed Bold"/>
              </a:rPr>
              <a:t>tài</a:t>
            </a:r>
            <a:r>
              <a:rPr lang="en-US" sz="3900" dirty="0">
                <a:solidFill>
                  <a:srgbClr val="000000"/>
                </a:solidFill>
                <a:latin typeface="Roboto Condensed Bold"/>
              </a:rPr>
              <a:t>: </a:t>
            </a:r>
            <a:r>
              <a:rPr lang="en-US" sz="3900" dirty="0" err="1">
                <a:solidFill>
                  <a:srgbClr val="000000"/>
                </a:solidFill>
                <a:latin typeface="Roboto Condensed"/>
              </a:rPr>
              <a:t>cuộc</a:t>
            </a:r>
            <a:r>
              <a:rPr lang="en-US" sz="3900" dirty="0">
                <a:solidFill>
                  <a:srgbClr val="000000"/>
                </a:solidFill>
                <a:latin typeface="Roboto Condensed"/>
              </a:rPr>
              <a:t> </a:t>
            </a:r>
            <a:r>
              <a:rPr lang="en-US" sz="3900" dirty="0" err="1">
                <a:solidFill>
                  <a:srgbClr val="000000"/>
                </a:solidFill>
                <a:latin typeface="Roboto Condensed"/>
              </a:rPr>
              <a:t>sống</a:t>
            </a:r>
            <a:r>
              <a:rPr lang="en-US" sz="3900" dirty="0">
                <a:solidFill>
                  <a:srgbClr val="000000"/>
                </a:solidFill>
                <a:latin typeface="Roboto Condensed"/>
              </a:rPr>
              <a:t> </a:t>
            </a:r>
            <a:r>
              <a:rPr lang="en-US" sz="3900" dirty="0" err="1">
                <a:solidFill>
                  <a:srgbClr val="000000"/>
                </a:solidFill>
                <a:latin typeface="Roboto Condensed"/>
              </a:rPr>
              <a:t>người</a:t>
            </a:r>
            <a:r>
              <a:rPr lang="en-US" sz="3900" dirty="0">
                <a:solidFill>
                  <a:srgbClr val="000000"/>
                </a:solidFill>
                <a:latin typeface="Roboto Condensed"/>
              </a:rPr>
              <a:t> </a:t>
            </a:r>
            <a:r>
              <a:rPr lang="en-US" sz="3900" dirty="0" err="1">
                <a:solidFill>
                  <a:srgbClr val="000000"/>
                </a:solidFill>
                <a:latin typeface="Roboto Condensed"/>
              </a:rPr>
              <a:t>dân</a:t>
            </a:r>
            <a:endParaRPr lang="en-US" sz="3900" dirty="0">
              <a:solidFill>
                <a:srgbClr val="000000"/>
              </a:solidFill>
              <a:latin typeface="Roboto Condensed"/>
            </a:endParaRPr>
          </a:p>
          <a:p>
            <a:pPr algn="just">
              <a:lnSpc>
                <a:spcPts val="5459"/>
              </a:lnSpc>
            </a:pPr>
            <a:endParaRPr lang="en-US" sz="3900" dirty="0">
              <a:solidFill>
                <a:srgbClr val="000000"/>
              </a:solidFill>
              <a:latin typeface="Roboto Condensed"/>
            </a:endParaRPr>
          </a:p>
        </p:txBody>
      </p:sp>
      <p:sp>
        <p:nvSpPr>
          <p:cNvPr id="9" name="TextBox 9"/>
          <p:cNvSpPr txBox="1"/>
          <p:nvPr/>
        </p:nvSpPr>
        <p:spPr>
          <a:xfrm>
            <a:off x="1963882" y="3820932"/>
            <a:ext cx="13456938" cy="2034540"/>
          </a:xfrm>
          <a:prstGeom prst="rect">
            <a:avLst/>
          </a:prstGeom>
        </p:spPr>
        <p:txBody>
          <a:bodyPr lIns="0" tIns="0" rIns="0" bIns="0" rtlCol="0" anchor="t">
            <a:spAutoFit/>
          </a:bodyPr>
          <a:lstStyle/>
          <a:p>
            <a:pPr marL="842010" lvl="1" indent="-421005" algn="just">
              <a:lnSpc>
                <a:spcPts val="5459"/>
              </a:lnSpc>
              <a:buFont typeface="Arial"/>
              <a:buChar char="•"/>
            </a:pPr>
            <a:r>
              <a:rPr lang="en-US" sz="3900" dirty="0" err="1">
                <a:solidFill>
                  <a:srgbClr val="000000"/>
                </a:solidFill>
                <a:latin typeface="Roboto Condensed Bold"/>
              </a:rPr>
              <a:t>Chủ</a:t>
            </a:r>
            <a:r>
              <a:rPr lang="en-US" sz="3900" dirty="0">
                <a:solidFill>
                  <a:srgbClr val="000000"/>
                </a:solidFill>
                <a:latin typeface="Roboto Condensed Bold"/>
              </a:rPr>
              <a:t> </a:t>
            </a:r>
            <a:r>
              <a:rPr lang="en-US" sz="3900" dirty="0" err="1">
                <a:solidFill>
                  <a:srgbClr val="000000"/>
                </a:solidFill>
                <a:latin typeface="Roboto Condensed Bold"/>
              </a:rPr>
              <a:t>đề</a:t>
            </a:r>
            <a:r>
              <a:rPr lang="en-US" sz="3900" dirty="0">
                <a:solidFill>
                  <a:srgbClr val="000000"/>
                </a:solidFill>
                <a:latin typeface="Roboto Condensed Bold"/>
              </a:rPr>
              <a:t>:</a:t>
            </a:r>
            <a:r>
              <a:rPr lang="en-US" sz="3900" dirty="0">
                <a:solidFill>
                  <a:srgbClr val="000000"/>
                </a:solidFill>
                <a:latin typeface="Roboto Condensed"/>
              </a:rPr>
              <a:t> </a:t>
            </a:r>
            <a:r>
              <a:rPr lang="en-US" sz="3900" dirty="0" err="1">
                <a:solidFill>
                  <a:srgbClr val="000000"/>
                </a:solidFill>
                <a:latin typeface="Roboto Condensed"/>
              </a:rPr>
              <a:t>Thể</a:t>
            </a:r>
            <a:r>
              <a:rPr lang="en-US" sz="3900" dirty="0">
                <a:solidFill>
                  <a:srgbClr val="000000"/>
                </a:solidFill>
                <a:latin typeface="Roboto Condensed"/>
              </a:rPr>
              <a:t> </a:t>
            </a:r>
            <a:r>
              <a:rPr lang="en-US" sz="3900" dirty="0" err="1">
                <a:solidFill>
                  <a:srgbClr val="000000"/>
                </a:solidFill>
                <a:latin typeface="Roboto Condensed"/>
              </a:rPr>
              <a:t>hiện</a:t>
            </a:r>
            <a:r>
              <a:rPr lang="en-US" sz="3900" dirty="0">
                <a:solidFill>
                  <a:srgbClr val="000000"/>
                </a:solidFill>
                <a:latin typeface="Roboto Condensed"/>
              </a:rPr>
              <a:t> </a:t>
            </a:r>
            <a:r>
              <a:rPr lang="en-US" sz="3900" dirty="0" err="1">
                <a:solidFill>
                  <a:srgbClr val="000000"/>
                </a:solidFill>
                <a:latin typeface="Roboto Condensed"/>
              </a:rPr>
              <a:t>nghịch</a:t>
            </a:r>
            <a:r>
              <a:rPr lang="en-US" sz="3900" dirty="0">
                <a:solidFill>
                  <a:srgbClr val="000000"/>
                </a:solidFill>
                <a:latin typeface="Roboto Condensed"/>
              </a:rPr>
              <a:t> </a:t>
            </a:r>
            <a:r>
              <a:rPr lang="en-US" sz="3900" dirty="0" err="1">
                <a:solidFill>
                  <a:srgbClr val="000000"/>
                </a:solidFill>
                <a:latin typeface="Roboto Condensed"/>
              </a:rPr>
              <a:t>lí</a:t>
            </a:r>
            <a:r>
              <a:rPr lang="en-US" sz="3900" dirty="0">
                <a:solidFill>
                  <a:srgbClr val="000000"/>
                </a:solidFill>
                <a:latin typeface="Roboto Condensed"/>
              </a:rPr>
              <a:t> </a:t>
            </a:r>
            <a:r>
              <a:rPr lang="en-US" sz="3900" dirty="0" err="1">
                <a:solidFill>
                  <a:srgbClr val="000000"/>
                </a:solidFill>
                <a:latin typeface="Roboto Condensed"/>
              </a:rPr>
              <a:t>khó</a:t>
            </a:r>
            <a:r>
              <a:rPr lang="en-US" sz="3900" dirty="0">
                <a:solidFill>
                  <a:srgbClr val="000000"/>
                </a:solidFill>
                <a:latin typeface="Roboto Condensed"/>
              </a:rPr>
              <a:t> tin </a:t>
            </a:r>
            <a:r>
              <a:rPr lang="en-US" sz="3900" dirty="0" err="1">
                <a:solidFill>
                  <a:srgbClr val="000000"/>
                </a:solidFill>
                <a:latin typeface="Roboto Condensed"/>
              </a:rPr>
              <a:t>trong</a:t>
            </a:r>
            <a:r>
              <a:rPr lang="en-US" sz="3900" dirty="0">
                <a:solidFill>
                  <a:srgbClr val="000000"/>
                </a:solidFill>
                <a:latin typeface="Roboto Condensed"/>
              </a:rPr>
              <a:t> </a:t>
            </a:r>
            <a:r>
              <a:rPr lang="en-US" sz="3900" dirty="0" err="1">
                <a:solidFill>
                  <a:srgbClr val="000000"/>
                </a:solidFill>
                <a:latin typeface="Roboto Condensed"/>
              </a:rPr>
              <a:t>cuộc</a:t>
            </a:r>
            <a:r>
              <a:rPr lang="en-US" sz="3900" dirty="0">
                <a:solidFill>
                  <a:srgbClr val="000000"/>
                </a:solidFill>
                <a:latin typeface="Roboto Condensed"/>
              </a:rPr>
              <a:t> </a:t>
            </a:r>
            <a:r>
              <a:rPr lang="en-US" sz="3900" dirty="0" err="1">
                <a:solidFill>
                  <a:srgbClr val="000000"/>
                </a:solidFill>
                <a:latin typeface="Roboto Condensed"/>
              </a:rPr>
              <a:t>sống</a:t>
            </a:r>
            <a:r>
              <a:rPr lang="en-US" sz="3900" dirty="0">
                <a:solidFill>
                  <a:srgbClr val="000000"/>
                </a:solidFill>
                <a:latin typeface="Roboto Condensed"/>
              </a:rPr>
              <a:t> </a:t>
            </a:r>
            <a:r>
              <a:rPr lang="en-US" sz="3900" dirty="0" err="1">
                <a:solidFill>
                  <a:srgbClr val="000000"/>
                </a:solidFill>
                <a:latin typeface="Roboto Condensed"/>
              </a:rPr>
              <a:t>mà</a:t>
            </a:r>
            <a:r>
              <a:rPr lang="en-US" sz="3900" dirty="0">
                <a:solidFill>
                  <a:srgbClr val="000000"/>
                </a:solidFill>
                <a:latin typeface="Roboto Condensed"/>
              </a:rPr>
              <a:t> </a:t>
            </a:r>
            <a:r>
              <a:rPr lang="en-US" sz="3900" dirty="0" err="1">
                <a:solidFill>
                  <a:srgbClr val="000000"/>
                </a:solidFill>
                <a:latin typeface="Roboto Condensed"/>
              </a:rPr>
              <a:t>nguyên</a:t>
            </a:r>
            <a:r>
              <a:rPr lang="en-US" sz="3900" dirty="0">
                <a:solidFill>
                  <a:srgbClr val="000000"/>
                </a:solidFill>
                <a:latin typeface="Roboto Condensed"/>
              </a:rPr>
              <a:t> </a:t>
            </a:r>
            <a:r>
              <a:rPr lang="en-US" sz="3900" dirty="0" err="1">
                <a:solidFill>
                  <a:srgbClr val="000000"/>
                </a:solidFill>
                <a:latin typeface="Roboto Condensed"/>
              </a:rPr>
              <a:t>nhân</a:t>
            </a:r>
            <a:r>
              <a:rPr lang="en-US" sz="3900" dirty="0">
                <a:solidFill>
                  <a:srgbClr val="000000"/>
                </a:solidFill>
                <a:latin typeface="Roboto Condensed"/>
              </a:rPr>
              <a:t> </a:t>
            </a:r>
            <a:r>
              <a:rPr lang="en-US" sz="3900" dirty="0" err="1">
                <a:solidFill>
                  <a:srgbClr val="000000"/>
                </a:solidFill>
                <a:latin typeface="Roboto Condensed"/>
              </a:rPr>
              <a:t>chỉ</a:t>
            </a:r>
            <a:r>
              <a:rPr lang="en-US" sz="3900" dirty="0">
                <a:solidFill>
                  <a:srgbClr val="000000"/>
                </a:solidFill>
                <a:latin typeface="Roboto Condensed"/>
              </a:rPr>
              <a:t> </a:t>
            </a:r>
            <a:r>
              <a:rPr lang="en-US" sz="3900" dirty="0" err="1">
                <a:solidFill>
                  <a:srgbClr val="000000"/>
                </a:solidFill>
                <a:latin typeface="Roboto Condensed"/>
              </a:rPr>
              <a:t>từ</a:t>
            </a:r>
            <a:r>
              <a:rPr lang="en-US" sz="3900" dirty="0">
                <a:solidFill>
                  <a:srgbClr val="000000"/>
                </a:solidFill>
                <a:latin typeface="Roboto Condensed"/>
              </a:rPr>
              <a:t> </a:t>
            </a:r>
            <a:r>
              <a:rPr lang="en-US" sz="3900" dirty="0" err="1">
                <a:solidFill>
                  <a:srgbClr val="000000"/>
                </a:solidFill>
                <a:latin typeface="Roboto Condensed"/>
              </a:rPr>
              <a:t>một</a:t>
            </a:r>
            <a:r>
              <a:rPr lang="en-US" sz="3900" dirty="0">
                <a:solidFill>
                  <a:srgbClr val="000000"/>
                </a:solidFill>
                <a:latin typeface="Roboto Condensed"/>
              </a:rPr>
              <a:t> con </a:t>
            </a:r>
            <a:r>
              <a:rPr lang="en-US" sz="3900" dirty="0" err="1">
                <a:solidFill>
                  <a:srgbClr val="000000"/>
                </a:solidFill>
                <a:latin typeface="Roboto Condensed"/>
              </a:rPr>
              <a:t>dế</a:t>
            </a:r>
            <a:r>
              <a:rPr lang="en-US" sz="3900" dirty="0">
                <a:solidFill>
                  <a:srgbClr val="000000"/>
                </a:solidFill>
                <a:latin typeface="Roboto Condensed"/>
              </a:rPr>
              <a:t> </a:t>
            </a:r>
            <a:r>
              <a:rPr lang="en-US" sz="3900" dirty="0" err="1">
                <a:solidFill>
                  <a:srgbClr val="000000"/>
                </a:solidFill>
                <a:latin typeface="Roboto Condensed"/>
              </a:rPr>
              <a:t>nhỏ</a:t>
            </a:r>
            <a:r>
              <a:rPr lang="en-US" sz="3900" dirty="0">
                <a:solidFill>
                  <a:srgbClr val="000000"/>
                </a:solidFill>
                <a:latin typeface="Roboto Condensed"/>
              </a:rPr>
              <a:t>, qua </a:t>
            </a:r>
            <a:r>
              <a:rPr lang="en-US" sz="3900" dirty="0" err="1">
                <a:solidFill>
                  <a:srgbClr val="000000"/>
                </a:solidFill>
                <a:latin typeface="Roboto Condensed"/>
              </a:rPr>
              <a:t>đó</a:t>
            </a:r>
            <a:r>
              <a:rPr lang="en-US" sz="3900" dirty="0">
                <a:solidFill>
                  <a:srgbClr val="000000"/>
                </a:solidFill>
                <a:latin typeface="Roboto Condensed"/>
              </a:rPr>
              <a:t>, </a:t>
            </a:r>
            <a:r>
              <a:rPr lang="en-US" sz="3900" dirty="0" err="1">
                <a:solidFill>
                  <a:srgbClr val="000000"/>
                </a:solidFill>
                <a:latin typeface="Roboto Condensed"/>
              </a:rPr>
              <a:t>tác</a:t>
            </a:r>
            <a:r>
              <a:rPr lang="en-US" sz="3900" dirty="0">
                <a:solidFill>
                  <a:srgbClr val="000000"/>
                </a:solidFill>
                <a:latin typeface="Roboto Condensed"/>
              </a:rPr>
              <a:t> </a:t>
            </a:r>
            <a:r>
              <a:rPr lang="en-US" sz="3900" dirty="0" err="1">
                <a:solidFill>
                  <a:srgbClr val="000000"/>
                </a:solidFill>
                <a:latin typeface="Roboto Condensed"/>
              </a:rPr>
              <a:t>giả</a:t>
            </a:r>
            <a:r>
              <a:rPr lang="en-US" sz="3900" dirty="0">
                <a:solidFill>
                  <a:srgbClr val="000000"/>
                </a:solidFill>
                <a:latin typeface="Roboto Condensed"/>
              </a:rPr>
              <a:t> </a:t>
            </a:r>
            <a:r>
              <a:rPr lang="en-US" sz="3900" dirty="0" err="1">
                <a:solidFill>
                  <a:srgbClr val="000000"/>
                </a:solidFill>
                <a:latin typeface="Roboto Condensed"/>
              </a:rPr>
              <a:t>phê</a:t>
            </a:r>
            <a:r>
              <a:rPr lang="en-US" sz="3900" dirty="0">
                <a:solidFill>
                  <a:srgbClr val="000000"/>
                </a:solidFill>
                <a:latin typeface="Roboto Condensed"/>
              </a:rPr>
              <a:t> </a:t>
            </a:r>
            <a:r>
              <a:rPr lang="en-US" sz="3900" dirty="0" err="1">
                <a:solidFill>
                  <a:srgbClr val="000000"/>
                </a:solidFill>
                <a:latin typeface="Roboto Condensed"/>
              </a:rPr>
              <a:t>phán</a:t>
            </a:r>
            <a:r>
              <a:rPr lang="en-US" sz="3900" dirty="0">
                <a:solidFill>
                  <a:srgbClr val="000000"/>
                </a:solidFill>
                <a:latin typeface="Roboto Condensed"/>
              </a:rPr>
              <a:t> </a:t>
            </a:r>
            <a:r>
              <a:rPr lang="en-US" sz="3900" dirty="0" err="1">
                <a:solidFill>
                  <a:srgbClr val="000000"/>
                </a:solidFill>
                <a:latin typeface="Roboto Condensed"/>
              </a:rPr>
              <a:t>sâu</a:t>
            </a:r>
            <a:r>
              <a:rPr lang="en-US" sz="3900" dirty="0">
                <a:solidFill>
                  <a:srgbClr val="000000"/>
                </a:solidFill>
                <a:latin typeface="Roboto Condensed"/>
              </a:rPr>
              <a:t> </a:t>
            </a:r>
            <a:r>
              <a:rPr lang="en-US" sz="3900" dirty="0" err="1">
                <a:solidFill>
                  <a:srgbClr val="000000"/>
                </a:solidFill>
                <a:latin typeface="Roboto Condensed"/>
              </a:rPr>
              <a:t>sắc</a:t>
            </a:r>
            <a:r>
              <a:rPr lang="en-US" sz="3900" dirty="0">
                <a:solidFill>
                  <a:srgbClr val="000000"/>
                </a:solidFill>
                <a:latin typeface="Roboto Condensed"/>
              </a:rPr>
              <a:t> </a:t>
            </a:r>
            <a:r>
              <a:rPr lang="en-US" sz="3900" dirty="0" err="1">
                <a:solidFill>
                  <a:srgbClr val="000000"/>
                </a:solidFill>
                <a:latin typeface="Roboto Condensed"/>
              </a:rPr>
              <a:t>xã</a:t>
            </a:r>
            <a:r>
              <a:rPr lang="en-US" sz="3900" dirty="0">
                <a:solidFill>
                  <a:srgbClr val="000000"/>
                </a:solidFill>
                <a:latin typeface="Roboto Condensed"/>
              </a:rPr>
              <a:t> </a:t>
            </a:r>
            <a:r>
              <a:rPr lang="en-US" sz="3900" dirty="0" err="1">
                <a:solidFill>
                  <a:srgbClr val="000000"/>
                </a:solidFill>
                <a:latin typeface="Roboto Condensed"/>
              </a:rPr>
              <a:t>hội</a:t>
            </a:r>
            <a:r>
              <a:rPr lang="en-US" sz="3900" dirty="0">
                <a:solidFill>
                  <a:srgbClr val="000000"/>
                </a:solidFill>
                <a:latin typeface="Roboto Condensed"/>
              </a:rPr>
              <a:t> </a:t>
            </a:r>
            <a:r>
              <a:rPr lang="en-US" sz="3900" dirty="0" err="1">
                <a:solidFill>
                  <a:srgbClr val="000000"/>
                </a:solidFill>
                <a:latin typeface="Roboto Condensed"/>
              </a:rPr>
              <a:t>phong</a:t>
            </a:r>
            <a:r>
              <a:rPr lang="en-US" sz="3900" dirty="0">
                <a:solidFill>
                  <a:srgbClr val="000000"/>
                </a:solidFill>
                <a:latin typeface="Roboto Condensed"/>
              </a:rPr>
              <a:t> </a:t>
            </a:r>
            <a:r>
              <a:rPr lang="en-US" sz="3900" dirty="0" err="1">
                <a:solidFill>
                  <a:srgbClr val="000000"/>
                </a:solidFill>
                <a:latin typeface="Roboto Condensed"/>
              </a:rPr>
              <a:t>kiến</a:t>
            </a:r>
            <a:r>
              <a:rPr lang="en-US" sz="3900" dirty="0">
                <a:solidFill>
                  <a:srgbClr val="000000"/>
                </a:solidFill>
                <a:latin typeface="Roboto Condensed"/>
              </a:rPr>
              <a:t> </a:t>
            </a:r>
            <a:r>
              <a:rPr lang="en-US" sz="3900" dirty="0" err="1">
                <a:solidFill>
                  <a:srgbClr val="000000"/>
                </a:solidFill>
                <a:latin typeface="Roboto Condensed"/>
              </a:rPr>
              <a:t>đương</a:t>
            </a:r>
            <a:r>
              <a:rPr lang="en-US" sz="3900" dirty="0">
                <a:solidFill>
                  <a:srgbClr val="000000"/>
                </a:solidFill>
                <a:latin typeface="Roboto Condensed"/>
              </a:rPr>
              <a:t> </a:t>
            </a:r>
            <a:r>
              <a:rPr lang="en-US" sz="3900" dirty="0" err="1">
                <a:solidFill>
                  <a:srgbClr val="000000"/>
                </a:solidFill>
                <a:latin typeface="Roboto Condensed"/>
              </a:rPr>
              <a:t>thời</a:t>
            </a:r>
            <a:r>
              <a:rPr lang="en-US" sz="3900" dirty="0">
                <a:solidFill>
                  <a:srgbClr val="000000"/>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810490" y="441398"/>
            <a:ext cx="17010641" cy="1749425"/>
          </a:xfrm>
          <a:prstGeom prst="rect">
            <a:avLst/>
          </a:prstGeom>
        </p:spPr>
        <p:txBody>
          <a:bodyPr lIns="0" tIns="0" rIns="0" bIns="0" rtlCol="0" anchor="t">
            <a:spAutoFit/>
          </a:bodyPr>
          <a:lstStyle/>
          <a:p>
            <a:pPr algn="l">
              <a:lnSpc>
                <a:spcPts val="7000"/>
              </a:lnSpc>
            </a:pPr>
            <a:r>
              <a:rPr lang="en-US" sz="5000" dirty="0">
                <a:solidFill>
                  <a:srgbClr val="66889A"/>
                </a:solidFill>
                <a:latin typeface="#9Slide07 SVNUT Triumph Press"/>
              </a:rPr>
              <a:t>3.2 </a:t>
            </a:r>
            <a:r>
              <a:rPr lang="en-US" sz="5000" dirty="0" err="1">
                <a:solidFill>
                  <a:srgbClr val="66889A"/>
                </a:solidFill>
                <a:latin typeface="#9Slide07 SVNUT Triumph Press"/>
              </a:rPr>
              <a:t>Tìm</a:t>
            </a:r>
            <a:r>
              <a:rPr lang="en-US" sz="5000" dirty="0">
                <a:solidFill>
                  <a:srgbClr val="66889A"/>
                </a:solidFill>
                <a:latin typeface="#9Slide07 SVNUT Triumph Press"/>
              </a:rPr>
              <a:t> </a:t>
            </a:r>
            <a:r>
              <a:rPr lang="en-US" sz="5000" dirty="0" err="1">
                <a:solidFill>
                  <a:srgbClr val="66889A"/>
                </a:solidFill>
                <a:latin typeface="#9Slide07 SVNUT Triumph Press"/>
              </a:rPr>
              <a:t>hiểu</a:t>
            </a:r>
            <a:r>
              <a:rPr lang="en-US" sz="5000" dirty="0">
                <a:solidFill>
                  <a:srgbClr val="66889A"/>
                </a:solidFill>
                <a:latin typeface="#9Slide07 SVNUT Triumph Press"/>
              </a:rPr>
              <a:t> chi </a:t>
            </a:r>
            <a:r>
              <a:rPr lang="en-US" sz="5000" dirty="0" err="1">
                <a:solidFill>
                  <a:srgbClr val="66889A"/>
                </a:solidFill>
                <a:latin typeface="#9Slide07 SVNUT Triumph Press"/>
              </a:rPr>
              <a:t>tiết</a:t>
            </a:r>
            <a:r>
              <a:rPr lang="en-US" sz="5000" dirty="0">
                <a:solidFill>
                  <a:srgbClr val="66889A"/>
                </a:solidFill>
                <a:latin typeface="#9Slide07 SVNUT Triumph Press"/>
              </a:rPr>
              <a:t> </a:t>
            </a:r>
            <a:r>
              <a:rPr lang="en-US" sz="5000" dirty="0" err="1">
                <a:solidFill>
                  <a:srgbClr val="66889A"/>
                </a:solidFill>
                <a:latin typeface="#9Slide07 SVNUT Triumph Press"/>
              </a:rPr>
              <a:t>văn</a:t>
            </a:r>
            <a:r>
              <a:rPr lang="en-US" sz="5000" dirty="0">
                <a:solidFill>
                  <a:srgbClr val="66889A"/>
                </a:solidFill>
                <a:latin typeface="#9Slide07 SVNUT Triumph Press"/>
              </a:rPr>
              <a:t> </a:t>
            </a:r>
            <a:r>
              <a:rPr lang="en-US" sz="5000" dirty="0" err="1">
                <a:solidFill>
                  <a:srgbClr val="66889A"/>
                </a:solidFill>
                <a:latin typeface="#9Slide07 SVNUT Triumph Press"/>
              </a:rPr>
              <a:t>bản</a:t>
            </a:r>
            <a:r>
              <a:rPr lang="en-US" sz="5000" dirty="0">
                <a:solidFill>
                  <a:srgbClr val="66889A"/>
                </a:solidFill>
                <a:latin typeface="#9Slide07 SVNUT Triumph Press"/>
              </a:rPr>
              <a:t> “</a:t>
            </a:r>
            <a:r>
              <a:rPr lang="en-US" sz="5000" dirty="0" err="1">
                <a:solidFill>
                  <a:srgbClr val="66889A"/>
                </a:solidFill>
                <a:latin typeface="#9Slide07 SVNUT Triumph Press"/>
              </a:rPr>
              <a:t>Dế</a:t>
            </a:r>
            <a:r>
              <a:rPr lang="en-US" sz="5000" dirty="0">
                <a:solidFill>
                  <a:srgbClr val="66889A"/>
                </a:solidFill>
                <a:latin typeface="#9Slide07 SVNUT Triumph Press"/>
              </a:rPr>
              <a:t> </a:t>
            </a:r>
            <a:r>
              <a:rPr lang="en-US" sz="5000" dirty="0" err="1">
                <a:solidFill>
                  <a:srgbClr val="66889A"/>
                </a:solidFill>
                <a:latin typeface="#9Slide07 SVNUT Triumph Press"/>
              </a:rPr>
              <a:t>chọi</a:t>
            </a:r>
            <a:r>
              <a:rPr lang="en-US" sz="5000" dirty="0">
                <a:solidFill>
                  <a:srgbClr val="66889A"/>
                </a:solidFill>
                <a:latin typeface="#9Slide07 SVNUT Triumph Press"/>
              </a:rPr>
              <a:t>”</a:t>
            </a:r>
          </a:p>
          <a:p>
            <a:pPr algn="l">
              <a:lnSpc>
                <a:spcPts val="7000"/>
              </a:lnSpc>
            </a:pPr>
            <a:endParaRPr lang="en-US" sz="5000" dirty="0">
              <a:solidFill>
                <a:srgbClr val="66889A"/>
              </a:solidFill>
              <a:latin typeface="#9Slide07 SVNUT Triumph Press"/>
            </a:endParaRPr>
          </a:p>
        </p:txBody>
      </p:sp>
      <p:sp>
        <p:nvSpPr>
          <p:cNvPr id="6" name="TextBox 6"/>
          <p:cNvSpPr txBox="1"/>
          <p:nvPr/>
        </p:nvSpPr>
        <p:spPr>
          <a:xfrm>
            <a:off x="1028700" y="1220479"/>
            <a:ext cx="11383145" cy="1218493"/>
          </a:xfrm>
          <a:prstGeom prst="rect">
            <a:avLst/>
          </a:prstGeom>
        </p:spPr>
        <p:txBody>
          <a:bodyPr lIns="0" tIns="0" rIns="0" bIns="0" rtlCol="0" anchor="t">
            <a:spAutoFit/>
          </a:bodyPr>
          <a:lstStyle/>
          <a:p>
            <a:pPr algn="l">
              <a:lnSpc>
                <a:spcPts val="9603"/>
              </a:lnSpc>
            </a:pPr>
            <a:r>
              <a:rPr lang="en-US" sz="6859">
                <a:solidFill>
                  <a:srgbClr val="24516B"/>
                </a:solidFill>
                <a:latin typeface="#9Slide05 VL Fadilla"/>
              </a:rPr>
              <a:t>d. Tìm hiểu đề tài, chủ đề, thông điệp</a:t>
            </a:r>
          </a:p>
        </p:txBody>
      </p:sp>
      <p:sp>
        <p:nvSpPr>
          <p:cNvPr id="8" name="TextBox 8"/>
          <p:cNvSpPr txBox="1"/>
          <p:nvPr/>
        </p:nvSpPr>
        <p:spPr>
          <a:xfrm>
            <a:off x="638679" y="2602938"/>
            <a:ext cx="13456938" cy="679450"/>
          </a:xfrm>
          <a:prstGeom prst="rect">
            <a:avLst/>
          </a:prstGeom>
        </p:spPr>
        <p:txBody>
          <a:bodyPr lIns="0" tIns="0" rIns="0" bIns="0" rtlCol="0" anchor="t">
            <a:spAutoFit/>
          </a:bodyPr>
          <a:lstStyle/>
          <a:p>
            <a:pPr marL="863599" lvl="1" indent="-431800" algn="just">
              <a:lnSpc>
                <a:spcPts val="5599"/>
              </a:lnSpc>
              <a:buFont typeface="Arial"/>
              <a:buChar char="•"/>
            </a:pPr>
            <a:r>
              <a:rPr lang="en-US" sz="3999">
                <a:solidFill>
                  <a:srgbClr val="000000"/>
                </a:solidFill>
                <a:latin typeface="Roboto Condensed Bold"/>
              </a:rPr>
              <a:t>Thông điệp:</a:t>
            </a:r>
            <a:r>
              <a:rPr lang="en-US" sz="3999">
                <a:solidFill>
                  <a:srgbClr val="000000"/>
                </a:solidFill>
                <a:latin typeface="Roboto Condensed"/>
              </a:rPr>
              <a:t> </a:t>
            </a:r>
          </a:p>
        </p:txBody>
      </p:sp>
      <p:sp>
        <p:nvSpPr>
          <p:cNvPr id="9" name="TextBox 9"/>
          <p:cNvSpPr txBox="1"/>
          <p:nvPr/>
        </p:nvSpPr>
        <p:spPr>
          <a:xfrm>
            <a:off x="1086887" y="3617840"/>
            <a:ext cx="16562433" cy="3337558"/>
          </a:xfrm>
          <a:prstGeom prst="rect">
            <a:avLst/>
          </a:prstGeom>
        </p:spPr>
        <p:txBody>
          <a:bodyPr lIns="0" tIns="0" rIns="0" bIns="0" rtlCol="0" anchor="t">
            <a:spAutoFit/>
          </a:bodyPr>
          <a:lstStyle/>
          <a:p>
            <a:pPr marL="571500" indent="-571500" algn="just">
              <a:lnSpc>
                <a:spcPts val="6720"/>
              </a:lnSpc>
              <a:buFont typeface="Wingdings" panose="05000000000000000000" pitchFamily="2" charset="2"/>
              <a:buChar char="ü"/>
            </a:pPr>
            <a:r>
              <a:rPr lang="en-US" sz="4000" dirty="0" err="1">
                <a:solidFill>
                  <a:srgbClr val="000000"/>
                </a:solidFill>
                <a:latin typeface="Roboto Condensed"/>
              </a:rPr>
              <a:t>Vua</a:t>
            </a:r>
            <a:r>
              <a:rPr lang="en-US" sz="4000" dirty="0">
                <a:solidFill>
                  <a:srgbClr val="000000"/>
                </a:solidFill>
                <a:latin typeface="Roboto Condensed"/>
              </a:rPr>
              <a:t> </a:t>
            </a:r>
            <a:r>
              <a:rPr lang="en-US" sz="4000" dirty="0" err="1">
                <a:solidFill>
                  <a:srgbClr val="000000"/>
                </a:solidFill>
                <a:latin typeface="Roboto Condensed"/>
              </a:rPr>
              <a:t>quan</a:t>
            </a:r>
            <a:r>
              <a:rPr lang="en-US" sz="4000" dirty="0">
                <a:solidFill>
                  <a:srgbClr val="000000"/>
                </a:solidFill>
                <a:latin typeface="Roboto Condensed"/>
              </a:rPr>
              <a:t> </a:t>
            </a:r>
            <a:r>
              <a:rPr lang="en-US" sz="4000" dirty="0" err="1">
                <a:solidFill>
                  <a:srgbClr val="000000"/>
                </a:solidFill>
                <a:latin typeface="Roboto Condensed"/>
              </a:rPr>
              <a:t>mà</a:t>
            </a:r>
            <a:r>
              <a:rPr lang="en-US" sz="4000" dirty="0">
                <a:solidFill>
                  <a:srgbClr val="000000"/>
                </a:solidFill>
                <a:latin typeface="Roboto Condensed"/>
              </a:rPr>
              <a:t> </a:t>
            </a:r>
            <a:r>
              <a:rPr lang="en-US" sz="4000" dirty="0" err="1">
                <a:solidFill>
                  <a:srgbClr val="000000"/>
                </a:solidFill>
                <a:latin typeface="Roboto Condensed"/>
              </a:rPr>
              <a:t>chỉ</a:t>
            </a:r>
            <a:r>
              <a:rPr lang="en-US" sz="4000" dirty="0">
                <a:solidFill>
                  <a:srgbClr val="000000"/>
                </a:solidFill>
                <a:latin typeface="Roboto Condensed"/>
              </a:rPr>
              <a:t> </a:t>
            </a:r>
            <a:r>
              <a:rPr lang="en-US" sz="4000" dirty="0" err="1">
                <a:solidFill>
                  <a:srgbClr val="000000"/>
                </a:solidFill>
                <a:latin typeface="Roboto Condensed"/>
              </a:rPr>
              <a:t>mải</a:t>
            </a:r>
            <a:r>
              <a:rPr lang="en-US" sz="4000" dirty="0">
                <a:solidFill>
                  <a:srgbClr val="000000"/>
                </a:solidFill>
                <a:latin typeface="Roboto Condensed"/>
              </a:rPr>
              <a:t> </a:t>
            </a:r>
            <a:r>
              <a:rPr lang="en-US" sz="4000" dirty="0" err="1">
                <a:solidFill>
                  <a:srgbClr val="000000"/>
                </a:solidFill>
                <a:latin typeface="Roboto Condensed"/>
              </a:rPr>
              <a:t>mê</a:t>
            </a:r>
            <a:r>
              <a:rPr lang="en-US" sz="4000" dirty="0">
                <a:solidFill>
                  <a:srgbClr val="000000"/>
                </a:solidFill>
                <a:latin typeface="Roboto Condensed"/>
              </a:rPr>
              <a:t> </a:t>
            </a:r>
            <a:r>
              <a:rPr lang="en-US" sz="4000" dirty="0" err="1">
                <a:solidFill>
                  <a:srgbClr val="000000"/>
                </a:solidFill>
                <a:latin typeface="Roboto Condensed"/>
              </a:rPr>
              <a:t>chăm</a:t>
            </a:r>
            <a:r>
              <a:rPr lang="en-US" sz="4000" dirty="0">
                <a:solidFill>
                  <a:srgbClr val="000000"/>
                </a:solidFill>
                <a:latin typeface="Roboto Condensed"/>
              </a:rPr>
              <a:t> lo </a:t>
            </a:r>
            <a:r>
              <a:rPr lang="en-US" sz="4000" dirty="0" err="1">
                <a:solidFill>
                  <a:srgbClr val="000000"/>
                </a:solidFill>
                <a:latin typeface="Roboto Condensed"/>
              </a:rPr>
              <a:t>hưởng</a:t>
            </a:r>
            <a:r>
              <a:rPr lang="en-US" sz="4000" dirty="0">
                <a:solidFill>
                  <a:srgbClr val="000000"/>
                </a:solidFill>
                <a:latin typeface="Roboto Condensed"/>
              </a:rPr>
              <a:t> </a:t>
            </a:r>
            <a:r>
              <a:rPr lang="en-US" sz="4000" dirty="0" err="1">
                <a:solidFill>
                  <a:srgbClr val="000000"/>
                </a:solidFill>
                <a:latin typeface="Roboto Condensed"/>
              </a:rPr>
              <a:t>thụ</a:t>
            </a:r>
            <a:r>
              <a:rPr lang="en-US" sz="4000" dirty="0">
                <a:solidFill>
                  <a:srgbClr val="000000"/>
                </a:solidFill>
                <a:latin typeface="Roboto Condensed"/>
              </a:rPr>
              <a:t>, </a:t>
            </a:r>
            <a:r>
              <a:rPr lang="en-US" sz="4000" dirty="0" err="1">
                <a:solidFill>
                  <a:srgbClr val="000000"/>
                </a:solidFill>
                <a:latin typeface="Roboto Condensed"/>
              </a:rPr>
              <a:t>những</a:t>
            </a:r>
            <a:r>
              <a:rPr lang="en-US" sz="4000" dirty="0">
                <a:solidFill>
                  <a:srgbClr val="000000"/>
                </a:solidFill>
                <a:latin typeface="Roboto Condensed"/>
              </a:rPr>
              <a:t> </a:t>
            </a:r>
            <a:r>
              <a:rPr lang="en-US" sz="4000" dirty="0" err="1">
                <a:solidFill>
                  <a:srgbClr val="000000"/>
                </a:solidFill>
                <a:latin typeface="Roboto Condensed"/>
              </a:rPr>
              <a:t>thú</a:t>
            </a:r>
            <a:r>
              <a:rPr lang="en-US" sz="4000" dirty="0">
                <a:solidFill>
                  <a:srgbClr val="000000"/>
                </a:solidFill>
                <a:latin typeface="Roboto Condensed"/>
              </a:rPr>
              <a:t> </a:t>
            </a:r>
            <a:r>
              <a:rPr lang="en-US" sz="4000" dirty="0" err="1">
                <a:solidFill>
                  <a:srgbClr val="000000"/>
                </a:solidFill>
                <a:latin typeface="Roboto Condensed"/>
              </a:rPr>
              <a:t>vui</a:t>
            </a:r>
            <a:r>
              <a:rPr lang="en-US" sz="4000" dirty="0">
                <a:solidFill>
                  <a:srgbClr val="000000"/>
                </a:solidFill>
                <a:latin typeface="Roboto Condensed"/>
              </a:rPr>
              <a:t> </a:t>
            </a:r>
            <a:r>
              <a:rPr lang="en-US" sz="4000" dirty="0" err="1">
                <a:solidFill>
                  <a:srgbClr val="000000"/>
                </a:solidFill>
                <a:latin typeface="Roboto Condensed"/>
              </a:rPr>
              <a:t>tiêu</a:t>
            </a:r>
            <a:r>
              <a:rPr lang="en-US" sz="4000" dirty="0">
                <a:solidFill>
                  <a:srgbClr val="000000"/>
                </a:solidFill>
                <a:latin typeface="Roboto Condensed"/>
              </a:rPr>
              <a:t> </a:t>
            </a:r>
            <a:r>
              <a:rPr lang="en-US" sz="4000" dirty="0" err="1">
                <a:solidFill>
                  <a:srgbClr val="000000"/>
                </a:solidFill>
                <a:latin typeface="Roboto Condensed"/>
              </a:rPr>
              <a:t>khiển</a:t>
            </a:r>
            <a:r>
              <a:rPr lang="en-US" sz="4000" dirty="0">
                <a:solidFill>
                  <a:srgbClr val="000000"/>
                </a:solidFill>
                <a:latin typeface="Roboto Condensed"/>
              </a:rPr>
              <a:t>, </a:t>
            </a:r>
            <a:r>
              <a:rPr lang="en-US" sz="4000" dirty="0" err="1">
                <a:solidFill>
                  <a:srgbClr val="000000"/>
                </a:solidFill>
                <a:latin typeface="Roboto Condensed"/>
              </a:rPr>
              <a:t>ăn</a:t>
            </a:r>
            <a:r>
              <a:rPr lang="en-US" sz="4000" dirty="0">
                <a:solidFill>
                  <a:srgbClr val="000000"/>
                </a:solidFill>
                <a:latin typeface="Roboto Condensed"/>
              </a:rPr>
              <a:t> </a:t>
            </a:r>
            <a:r>
              <a:rPr lang="en-US" sz="4000" dirty="0" err="1">
                <a:solidFill>
                  <a:srgbClr val="000000"/>
                </a:solidFill>
                <a:latin typeface="Roboto Condensed"/>
              </a:rPr>
              <a:t>chơi</a:t>
            </a:r>
            <a:r>
              <a:rPr lang="en-US" sz="4000" dirty="0">
                <a:solidFill>
                  <a:srgbClr val="000000"/>
                </a:solidFill>
                <a:latin typeface="Roboto Condensed"/>
              </a:rPr>
              <a:t> </a:t>
            </a:r>
            <a:r>
              <a:rPr lang="en-US" sz="4000" dirty="0" err="1">
                <a:solidFill>
                  <a:srgbClr val="000000"/>
                </a:solidFill>
                <a:latin typeface="Roboto Condensed"/>
              </a:rPr>
              <a:t>sa</a:t>
            </a:r>
            <a:r>
              <a:rPr lang="en-US" sz="4000" dirty="0">
                <a:solidFill>
                  <a:srgbClr val="000000"/>
                </a:solidFill>
                <a:latin typeface="Roboto Condensed"/>
              </a:rPr>
              <a:t> </a:t>
            </a:r>
            <a:r>
              <a:rPr lang="en-US" sz="4000" dirty="0" err="1">
                <a:solidFill>
                  <a:srgbClr val="000000"/>
                </a:solidFill>
                <a:latin typeface="Roboto Condensed"/>
              </a:rPr>
              <a:t>đọa</a:t>
            </a:r>
            <a:r>
              <a:rPr lang="en-US" sz="4000" dirty="0">
                <a:solidFill>
                  <a:srgbClr val="000000"/>
                </a:solidFill>
                <a:latin typeface="Roboto Condensed"/>
              </a:rPr>
              <a:t> </a:t>
            </a:r>
            <a:r>
              <a:rPr lang="en-US" sz="4000" dirty="0" err="1">
                <a:solidFill>
                  <a:srgbClr val="000000"/>
                </a:solidFill>
                <a:latin typeface="Roboto Condensed"/>
              </a:rPr>
              <a:t>thì</a:t>
            </a:r>
            <a:r>
              <a:rPr lang="en-US" sz="4000" dirty="0">
                <a:solidFill>
                  <a:srgbClr val="000000"/>
                </a:solidFill>
                <a:latin typeface="Roboto Condensed"/>
              </a:rPr>
              <a:t> </a:t>
            </a:r>
            <a:r>
              <a:rPr lang="en-US" sz="4000" dirty="0" err="1">
                <a:solidFill>
                  <a:srgbClr val="000000"/>
                </a:solidFill>
                <a:latin typeface="Roboto Condensed"/>
              </a:rPr>
              <a:t>triều</a:t>
            </a:r>
            <a:r>
              <a:rPr lang="en-US" sz="4000" dirty="0">
                <a:solidFill>
                  <a:srgbClr val="000000"/>
                </a:solidFill>
                <a:latin typeface="Roboto Condensed"/>
              </a:rPr>
              <a:t> </a:t>
            </a:r>
            <a:r>
              <a:rPr lang="en-US" sz="4000" dirty="0" err="1">
                <a:solidFill>
                  <a:srgbClr val="000000"/>
                </a:solidFill>
                <a:latin typeface="Roboto Condensed"/>
              </a:rPr>
              <a:t>đại</a:t>
            </a:r>
            <a:r>
              <a:rPr lang="en-US" sz="4000" dirty="0">
                <a:solidFill>
                  <a:srgbClr val="000000"/>
                </a:solidFill>
                <a:latin typeface="Roboto Condensed"/>
              </a:rPr>
              <a:t> </a:t>
            </a:r>
            <a:r>
              <a:rPr lang="en-US" sz="4000" dirty="0" err="1">
                <a:solidFill>
                  <a:srgbClr val="000000"/>
                </a:solidFill>
                <a:latin typeface="Roboto Condensed"/>
              </a:rPr>
              <a:t>sớm</a:t>
            </a:r>
            <a:r>
              <a:rPr lang="en-US" sz="4000" dirty="0">
                <a:solidFill>
                  <a:srgbClr val="000000"/>
                </a:solidFill>
                <a:latin typeface="Roboto Condensed"/>
              </a:rPr>
              <a:t> </a:t>
            </a:r>
            <a:r>
              <a:rPr lang="en-US" sz="4000" dirty="0" err="1">
                <a:solidFill>
                  <a:srgbClr val="000000"/>
                </a:solidFill>
                <a:latin typeface="Roboto Condensed"/>
              </a:rPr>
              <a:t>muộn</a:t>
            </a:r>
            <a:r>
              <a:rPr lang="en-US" sz="4000" dirty="0">
                <a:solidFill>
                  <a:srgbClr val="000000"/>
                </a:solidFill>
                <a:latin typeface="Roboto Condensed"/>
              </a:rPr>
              <a:t> </a:t>
            </a:r>
            <a:r>
              <a:rPr lang="en-US" sz="4000" dirty="0" err="1">
                <a:solidFill>
                  <a:srgbClr val="000000"/>
                </a:solidFill>
                <a:latin typeface="Roboto Condensed"/>
              </a:rPr>
              <a:t>cũng</a:t>
            </a:r>
            <a:r>
              <a:rPr lang="en-US" sz="4000" dirty="0">
                <a:solidFill>
                  <a:srgbClr val="000000"/>
                </a:solidFill>
                <a:latin typeface="Roboto Condensed"/>
              </a:rPr>
              <a:t> </a:t>
            </a:r>
            <a:r>
              <a:rPr lang="en-US" sz="4000" dirty="0" err="1">
                <a:solidFill>
                  <a:srgbClr val="000000"/>
                </a:solidFill>
                <a:latin typeface="Roboto Condensed"/>
              </a:rPr>
              <a:t>suy</a:t>
            </a:r>
            <a:r>
              <a:rPr lang="en-US" sz="4000" dirty="0">
                <a:solidFill>
                  <a:srgbClr val="000000"/>
                </a:solidFill>
                <a:latin typeface="Roboto Condensed"/>
              </a:rPr>
              <a:t> </a:t>
            </a:r>
            <a:r>
              <a:rPr lang="en-US" sz="4000" dirty="0" err="1">
                <a:solidFill>
                  <a:srgbClr val="000000"/>
                </a:solidFill>
                <a:latin typeface="Roboto Condensed"/>
              </a:rPr>
              <a:t>vong</a:t>
            </a:r>
            <a:r>
              <a:rPr lang="en-US" sz="4000" dirty="0">
                <a:solidFill>
                  <a:srgbClr val="000000"/>
                </a:solidFill>
                <a:latin typeface="Roboto Condensed"/>
              </a:rPr>
              <a:t>, </a:t>
            </a:r>
            <a:r>
              <a:rPr lang="en-US" sz="4000" dirty="0" err="1">
                <a:solidFill>
                  <a:srgbClr val="000000"/>
                </a:solidFill>
                <a:latin typeface="Roboto Condensed"/>
              </a:rPr>
              <a:t>đời</a:t>
            </a:r>
            <a:r>
              <a:rPr lang="en-US" sz="4000" dirty="0">
                <a:solidFill>
                  <a:srgbClr val="000000"/>
                </a:solidFill>
                <a:latin typeface="Roboto Condensed"/>
              </a:rPr>
              <a:t> </a:t>
            </a:r>
            <a:r>
              <a:rPr lang="en-US" sz="4000" dirty="0" err="1">
                <a:solidFill>
                  <a:srgbClr val="000000"/>
                </a:solidFill>
                <a:latin typeface="Roboto Condensed"/>
              </a:rPr>
              <a:t>sống</a:t>
            </a:r>
            <a:r>
              <a:rPr lang="en-US" sz="4000" dirty="0">
                <a:solidFill>
                  <a:srgbClr val="000000"/>
                </a:solidFill>
                <a:latin typeface="Roboto Condensed"/>
              </a:rPr>
              <a:t> </a:t>
            </a:r>
            <a:r>
              <a:rPr lang="en-US" sz="4000" dirty="0" err="1">
                <a:solidFill>
                  <a:srgbClr val="000000"/>
                </a:solidFill>
                <a:latin typeface="Roboto Condensed"/>
              </a:rPr>
              <a:t>nhân</a:t>
            </a:r>
            <a:r>
              <a:rPr lang="en-US" sz="4000" dirty="0">
                <a:solidFill>
                  <a:srgbClr val="000000"/>
                </a:solidFill>
                <a:latin typeface="Roboto Condensed"/>
              </a:rPr>
              <a:t> </a:t>
            </a:r>
            <a:r>
              <a:rPr lang="en-US" sz="4000" dirty="0" err="1">
                <a:solidFill>
                  <a:srgbClr val="000000"/>
                </a:solidFill>
                <a:latin typeface="Roboto Condensed"/>
              </a:rPr>
              <a:t>dân</a:t>
            </a:r>
            <a:r>
              <a:rPr lang="en-US" sz="4000" dirty="0">
                <a:solidFill>
                  <a:srgbClr val="000000"/>
                </a:solidFill>
                <a:latin typeface="Roboto Condensed"/>
              </a:rPr>
              <a:t> </a:t>
            </a:r>
            <a:r>
              <a:rPr lang="en-US" sz="4000" dirty="0" err="1">
                <a:solidFill>
                  <a:srgbClr val="000000"/>
                </a:solidFill>
                <a:latin typeface="Roboto Condensed"/>
              </a:rPr>
              <a:t>khốn</a:t>
            </a:r>
            <a:r>
              <a:rPr lang="en-US" sz="4000" dirty="0">
                <a:solidFill>
                  <a:srgbClr val="000000"/>
                </a:solidFill>
                <a:latin typeface="Roboto Condensed"/>
              </a:rPr>
              <a:t> </a:t>
            </a:r>
            <a:r>
              <a:rPr lang="en-US" sz="4000" dirty="0" err="1">
                <a:solidFill>
                  <a:srgbClr val="000000"/>
                </a:solidFill>
                <a:latin typeface="Roboto Condensed"/>
              </a:rPr>
              <a:t>cùng</a:t>
            </a:r>
            <a:endParaRPr lang="en-US" sz="4000" dirty="0">
              <a:solidFill>
                <a:srgbClr val="000000"/>
              </a:solidFill>
              <a:latin typeface="Roboto Condensed"/>
            </a:endParaRPr>
          </a:p>
          <a:p>
            <a:pPr marL="571500" indent="-571500" algn="just">
              <a:lnSpc>
                <a:spcPts val="6720"/>
              </a:lnSpc>
              <a:buFont typeface="Wingdings" panose="05000000000000000000" pitchFamily="2" charset="2"/>
              <a:buChar char="ü"/>
            </a:pPr>
            <a:r>
              <a:rPr lang="en-US" sz="4000" dirty="0" err="1">
                <a:solidFill>
                  <a:srgbClr val="000000"/>
                </a:solidFill>
                <a:latin typeface="Roboto Condensed"/>
              </a:rPr>
              <a:t>Chỉ</a:t>
            </a:r>
            <a:r>
              <a:rPr lang="en-US" sz="4000" dirty="0">
                <a:solidFill>
                  <a:srgbClr val="000000"/>
                </a:solidFill>
                <a:latin typeface="Roboto Condensed"/>
              </a:rPr>
              <a:t> </a:t>
            </a:r>
            <a:r>
              <a:rPr lang="en-US" sz="4000" dirty="0" err="1">
                <a:solidFill>
                  <a:srgbClr val="000000"/>
                </a:solidFill>
                <a:latin typeface="Roboto Condensed"/>
              </a:rPr>
              <a:t>khi</a:t>
            </a:r>
            <a:r>
              <a:rPr lang="en-US" sz="4000" dirty="0">
                <a:solidFill>
                  <a:srgbClr val="000000"/>
                </a:solidFill>
                <a:latin typeface="Roboto Condensed"/>
              </a:rPr>
              <a:t> </a:t>
            </a:r>
            <a:r>
              <a:rPr lang="en-US" sz="4000" dirty="0" err="1">
                <a:solidFill>
                  <a:srgbClr val="000000"/>
                </a:solidFill>
                <a:latin typeface="Roboto Condensed"/>
              </a:rPr>
              <a:t>nào</a:t>
            </a:r>
            <a:r>
              <a:rPr lang="en-US" sz="4000" dirty="0">
                <a:solidFill>
                  <a:srgbClr val="000000"/>
                </a:solidFill>
                <a:latin typeface="Roboto Condensed"/>
              </a:rPr>
              <a:t> </a:t>
            </a:r>
            <a:r>
              <a:rPr lang="en-US" sz="4000" dirty="0" err="1">
                <a:solidFill>
                  <a:srgbClr val="000000"/>
                </a:solidFill>
                <a:latin typeface="Roboto Condensed"/>
              </a:rPr>
              <a:t>những</a:t>
            </a:r>
            <a:r>
              <a:rPr lang="en-US" sz="4000" dirty="0">
                <a:solidFill>
                  <a:srgbClr val="000000"/>
                </a:solidFill>
                <a:latin typeface="Roboto Condensed"/>
              </a:rPr>
              <a:t> </a:t>
            </a:r>
            <a:r>
              <a:rPr lang="en-US" sz="4000" dirty="0" err="1">
                <a:solidFill>
                  <a:srgbClr val="000000"/>
                </a:solidFill>
                <a:latin typeface="Roboto Condensed"/>
              </a:rPr>
              <a:t>người</a:t>
            </a:r>
            <a:r>
              <a:rPr lang="en-US" sz="4000" dirty="0">
                <a:solidFill>
                  <a:srgbClr val="000000"/>
                </a:solidFill>
                <a:latin typeface="Roboto Condensed"/>
              </a:rPr>
              <a:t> </a:t>
            </a:r>
            <a:r>
              <a:rPr lang="en-US" sz="4000" dirty="0" err="1">
                <a:solidFill>
                  <a:srgbClr val="000000"/>
                </a:solidFill>
                <a:latin typeface="Roboto Condensed"/>
              </a:rPr>
              <a:t>cầm</a:t>
            </a:r>
            <a:r>
              <a:rPr lang="en-US" sz="4000" dirty="0">
                <a:solidFill>
                  <a:srgbClr val="000000"/>
                </a:solidFill>
                <a:latin typeface="Roboto Condensed"/>
              </a:rPr>
              <a:t> </a:t>
            </a:r>
            <a:r>
              <a:rPr lang="en-US" sz="4000" dirty="0" err="1">
                <a:solidFill>
                  <a:srgbClr val="000000"/>
                </a:solidFill>
                <a:latin typeface="Roboto Condensed"/>
              </a:rPr>
              <a:t>quyền</a:t>
            </a:r>
            <a:r>
              <a:rPr lang="en-US" sz="4000" dirty="0">
                <a:solidFill>
                  <a:srgbClr val="000000"/>
                </a:solidFill>
                <a:latin typeface="Roboto Condensed"/>
              </a:rPr>
              <a:t> </a:t>
            </a:r>
            <a:r>
              <a:rPr lang="en-US" sz="4000" dirty="0" err="1">
                <a:solidFill>
                  <a:srgbClr val="000000"/>
                </a:solidFill>
                <a:latin typeface="Roboto Condensed"/>
              </a:rPr>
              <a:t>đặt</a:t>
            </a:r>
            <a:r>
              <a:rPr lang="en-US" sz="4000" dirty="0">
                <a:solidFill>
                  <a:srgbClr val="000000"/>
                </a:solidFill>
                <a:latin typeface="Roboto Condensed"/>
              </a:rPr>
              <a:t> </a:t>
            </a:r>
            <a:r>
              <a:rPr lang="en-US" sz="4000" dirty="0" err="1">
                <a:solidFill>
                  <a:srgbClr val="000000"/>
                </a:solidFill>
                <a:latin typeface="Roboto Condensed"/>
              </a:rPr>
              <a:t>cuộc</a:t>
            </a:r>
            <a:r>
              <a:rPr lang="en-US" sz="4000" dirty="0">
                <a:solidFill>
                  <a:srgbClr val="000000"/>
                </a:solidFill>
                <a:latin typeface="Roboto Condensed"/>
              </a:rPr>
              <a:t> </a:t>
            </a:r>
            <a:r>
              <a:rPr lang="en-US" sz="4000" dirty="0" err="1">
                <a:solidFill>
                  <a:srgbClr val="000000"/>
                </a:solidFill>
                <a:latin typeface="Roboto Condensed"/>
              </a:rPr>
              <a:t>sống</a:t>
            </a:r>
            <a:r>
              <a:rPr lang="en-US" sz="4000" dirty="0">
                <a:solidFill>
                  <a:srgbClr val="000000"/>
                </a:solidFill>
                <a:latin typeface="Roboto Condensed"/>
              </a:rPr>
              <a:t> </a:t>
            </a:r>
            <a:r>
              <a:rPr lang="en-US" sz="4000" dirty="0" err="1">
                <a:solidFill>
                  <a:srgbClr val="000000"/>
                </a:solidFill>
                <a:latin typeface="Roboto Condensed"/>
              </a:rPr>
              <a:t>hạnh</a:t>
            </a:r>
            <a:r>
              <a:rPr lang="en-US" sz="4000" dirty="0">
                <a:solidFill>
                  <a:srgbClr val="000000"/>
                </a:solidFill>
                <a:latin typeface="Roboto Condensed"/>
              </a:rPr>
              <a:t> </a:t>
            </a:r>
            <a:r>
              <a:rPr lang="en-US" sz="4000" dirty="0" err="1">
                <a:solidFill>
                  <a:srgbClr val="000000"/>
                </a:solidFill>
                <a:latin typeface="Roboto Condensed"/>
              </a:rPr>
              <a:t>phúc</a:t>
            </a:r>
            <a:r>
              <a:rPr lang="en-US" sz="4000" dirty="0">
                <a:solidFill>
                  <a:srgbClr val="000000"/>
                </a:solidFill>
                <a:latin typeface="Roboto Condensed"/>
              </a:rPr>
              <a:t> </a:t>
            </a:r>
            <a:r>
              <a:rPr lang="en-US" sz="4000" dirty="0" err="1">
                <a:solidFill>
                  <a:srgbClr val="000000"/>
                </a:solidFill>
                <a:latin typeface="Roboto Condensed"/>
              </a:rPr>
              <a:t>của</a:t>
            </a:r>
            <a:r>
              <a:rPr lang="en-US" sz="4000" dirty="0">
                <a:solidFill>
                  <a:srgbClr val="000000"/>
                </a:solidFill>
                <a:latin typeface="Roboto Condensed"/>
              </a:rPr>
              <a:t> </a:t>
            </a:r>
            <a:r>
              <a:rPr lang="en-US" sz="4000" dirty="0" err="1">
                <a:solidFill>
                  <a:srgbClr val="000000"/>
                </a:solidFill>
                <a:latin typeface="Roboto Condensed"/>
              </a:rPr>
              <a:t>nhân</a:t>
            </a:r>
            <a:r>
              <a:rPr lang="en-US" sz="4000" dirty="0">
                <a:solidFill>
                  <a:srgbClr val="000000"/>
                </a:solidFill>
                <a:latin typeface="Roboto Condensed"/>
              </a:rPr>
              <a:t> </a:t>
            </a:r>
            <a:r>
              <a:rPr lang="en-US" sz="4000" dirty="0" err="1">
                <a:solidFill>
                  <a:srgbClr val="000000"/>
                </a:solidFill>
                <a:latin typeface="Roboto Condensed"/>
              </a:rPr>
              <a:t>dân</a:t>
            </a:r>
            <a:r>
              <a:rPr lang="en-US" sz="4000" dirty="0">
                <a:solidFill>
                  <a:srgbClr val="000000"/>
                </a:solidFill>
                <a:latin typeface="Roboto Condensed"/>
              </a:rPr>
              <a:t> </a:t>
            </a:r>
            <a:r>
              <a:rPr lang="en-US" sz="4000" dirty="0" err="1">
                <a:solidFill>
                  <a:srgbClr val="000000"/>
                </a:solidFill>
                <a:latin typeface="Roboto Condensed"/>
              </a:rPr>
              <a:t>làm</a:t>
            </a:r>
            <a:r>
              <a:rPr lang="en-US" sz="4000" dirty="0">
                <a:solidFill>
                  <a:srgbClr val="000000"/>
                </a:solidFill>
                <a:latin typeface="Roboto Condensed"/>
              </a:rPr>
              <a:t> </a:t>
            </a:r>
            <a:r>
              <a:rPr lang="en-US" sz="4000" dirty="0" err="1">
                <a:solidFill>
                  <a:srgbClr val="000000"/>
                </a:solidFill>
                <a:latin typeface="Roboto Condensed"/>
              </a:rPr>
              <a:t>trọng</a:t>
            </a:r>
            <a:r>
              <a:rPr lang="en-US" sz="4000" dirty="0">
                <a:solidFill>
                  <a:srgbClr val="000000"/>
                </a:solidFill>
                <a:latin typeface="Roboto Condensed"/>
              </a:rPr>
              <a:t>, </a:t>
            </a:r>
            <a:r>
              <a:rPr lang="en-US" sz="4000" dirty="0" err="1">
                <a:solidFill>
                  <a:srgbClr val="000000"/>
                </a:solidFill>
                <a:latin typeface="Roboto Condensed"/>
              </a:rPr>
              <a:t>lấy</a:t>
            </a:r>
            <a:r>
              <a:rPr lang="en-US" sz="4000" dirty="0">
                <a:solidFill>
                  <a:srgbClr val="000000"/>
                </a:solidFill>
                <a:latin typeface="Roboto Condensed"/>
              </a:rPr>
              <a:t> </a:t>
            </a:r>
            <a:r>
              <a:rPr lang="en-US" sz="4000" dirty="0" err="1">
                <a:solidFill>
                  <a:srgbClr val="000000"/>
                </a:solidFill>
                <a:latin typeface="Roboto Condensed"/>
              </a:rPr>
              <a:t>dân</a:t>
            </a:r>
            <a:r>
              <a:rPr lang="en-US" sz="4000" dirty="0">
                <a:solidFill>
                  <a:srgbClr val="000000"/>
                </a:solidFill>
                <a:latin typeface="Roboto Condensed"/>
              </a:rPr>
              <a:t> </a:t>
            </a:r>
            <a:r>
              <a:rPr lang="en-US" sz="4000" dirty="0" err="1">
                <a:solidFill>
                  <a:srgbClr val="000000"/>
                </a:solidFill>
                <a:latin typeface="Roboto Condensed"/>
              </a:rPr>
              <a:t>làm</a:t>
            </a:r>
            <a:r>
              <a:rPr lang="en-US" sz="4000" dirty="0">
                <a:solidFill>
                  <a:srgbClr val="000000"/>
                </a:solidFill>
                <a:latin typeface="Roboto Condensed"/>
              </a:rPr>
              <a:t> </a:t>
            </a:r>
            <a:r>
              <a:rPr lang="en-US" sz="4000" dirty="0" err="1">
                <a:solidFill>
                  <a:srgbClr val="000000"/>
                </a:solidFill>
                <a:latin typeface="Roboto Condensed"/>
              </a:rPr>
              <a:t>gốc</a:t>
            </a:r>
            <a:r>
              <a:rPr lang="en-US" sz="4000" dirty="0">
                <a:solidFill>
                  <a:srgbClr val="000000"/>
                </a:solidFill>
                <a:latin typeface="Roboto Condensed"/>
              </a:rPr>
              <a:t> </a:t>
            </a:r>
            <a:r>
              <a:rPr lang="en-US" sz="4000" dirty="0" err="1">
                <a:solidFill>
                  <a:srgbClr val="000000"/>
                </a:solidFill>
                <a:latin typeface="Roboto Condensed"/>
              </a:rPr>
              <a:t>thì</a:t>
            </a:r>
            <a:r>
              <a:rPr lang="en-US" sz="4000" dirty="0">
                <a:solidFill>
                  <a:srgbClr val="000000"/>
                </a:solidFill>
                <a:latin typeface="Roboto Condensed"/>
              </a:rPr>
              <a:t> </a:t>
            </a:r>
            <a:r>
              <a:rPr lang="en-US" sz="4000" dirty="0" err="1">
                <a:solidFill>
                  <a:srgbClr val="000000"/>
                </a:solidFill>
                <a:latin typeface="Roboto Condensed"/>
              </a:rPr>
              <a:t>đời</a:t>
            </a:r>
            <a:r>
              <a:rPr lang="en-US" sz="4000" dirty="0">
                <a:solidFill>
                  <a:srgbClr val="000000"/>
                </a:solidFill>
                <a:latin typeface="Roboto Condensed"/>
              </a:rPr>
              <a:t> </a:t>
            </a:r>
            <a:r>
              <a:rPr lang="en-US" sz="4000" dirty="0" err="1">
                <a:solidFill>
                  <a:srgbClr val="000000"/>
                </a:solidFill>
                <a:latin typeface="Roboto Condensed"/>
              </a:rPr>
              <a:t>sống</a:t>
            </a:r>
            <a:r>
              <a:rPr lang="en-US" sz="4000" dirty="0">
                <a:solidFill>
                  <a:srgbClr val="000000"/>
                </a:solidFill>
                <a:latin typeface="Roboto Condensed"/>
              </a:rPr>
              <a:t> </a:t>
            </a:r>
            <a:r>
              <a:rPr lang="en-US" sz="4000" dirty="0" err="1">
                <a:solidFill>
                  <a:srgbClr val="000000"/>
                </a:solidFill>
                <a:latin typeface="Roboto Condensed"/>
              </a:rPr>
              <a:t>nhân</a:t>
            </a:r>
            <a:r>
              <a:rPr lang="en-US" sz="4000" dirty="0">
                <a:solidFill>
                  <a:srgbClr val="000000"/>
                </a:solidFill>
                <a:latin typeface="Roboto Condensed"/>
              </a:rPr>
              <a:t> </a:t>
            </a:r>
            <a:r>
              <a:rPr lang="en-US" sz="4000" dirty="0" err="1">
                <a:solidFill>
                  <a:srgbClr val="000000"/>
                </a:solidFill>
                <a:latin typeface="Roboto Condensed"/>
              </a:rPr>
              <a:t>dân</a:t>
            </a:r>
            <a:r>
              <a:rPr lang="en-US" sz="4000" dirty="0">
                <a:solidFill>
                  <a:srgbClr val="000000"/>
                </a:solidFill>
                <a:latin typeface="Roboto Condensed"/>
              </a:rPr>
              <a:t> </a:t>
            </a:r>
            <a:r>
              <a:rPr lang="en-US" sz="4000" dirty="0" err="1">
                <a:solidFill>
                  <a:srgbClr val="000000"/>
                </a:solidFill>
                <a:latin typeface="Roboto Condensed"/>
              </a:rPr>
              <a:t>mới</a:t>
            </a:r>
            <a:r>
              <a:rPr lang="en-US" sz="4000" dirty="0">
                <a:solidFill>
                  <a:srgbClr val="000000"/>
                </a:solidFill>
                <a:latin typeface="Roboto Condensed"/>
              </a:rPr>
              <a:t> </a:t>
            </a:r>
            <a:r>
              <a:rPr lang="en-US" sz="4000" dirty="0" err="1">
                <a:solidFill>
                  <a:srgbClr val="000000"/>
                </a:solidFill>
                <a:latin typeface="Roboto Condensed"/>
              </a:rPr>
              <a:t>được</a:t>
            </a:r>
            <a:r>
              <a:rPr lang="en-US" sz="4000" dirty="0">
                <a:solidFill>
                  <a:srgbClr val="000000"/>
                </a:solidFill>
                <a:latin typeface="Roboto Condensed"/>
              </a:rPr>
              <a:t> </a:t>
            </a:r>
            <a:r>
              <a:rPr lang="en-US" sz="4000" dirty="0" err="1">
                <a:solidFill>
                  <a:srgbClr val="000000"/>
                </a:solidFill>
                <a:latin typeface="Roboto Condensed"/>
              </a:rPr>
              <a:t>ấm</a:t>
            </a:r>
            <a:r>
              <a:rPr lang="en-US" sz="4000" dirty="0">
                <a:solidFill>
                  <a:srgbClr val="000000"/>
                </a:solidFill>
                <a:latin typeface="Roboto Condensed"/>
              </a:rPr>
              <a:t> </a:t>
            </a:r>
            <a:r>
              <a:rPr lang="en-US" sz="4000" dirty="0" err="1">
                <a:solidFill>
                  <a:srgbClr val="000000"/>
                </a:solidFill>
                <a:latin typeface="Roboto Condensed"/>
              </a:rPr>
              <a:t>êm</a:t>
            </a:r>
            <a:endParaRPr lang="en-US" sz="4000" dirty="0">
              <a:solidFill>
                <a:srgbClr val="000000"/>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91998" y="3179371"/>
            <a:ext cx="8452002" cy="4223212"/>
            <a:chOff x="0" y="0"/>
            <a:chExt cx="2226042" cy="1112286"/>
          </a:xfrm>
        </p:grpSpPr>
        <p:sp>
          <p:nvSpPr>
            <p:cNvPr id="4" name="Freeform 4"/>
            <p:cNvSpPr/>
            <p:nvPr/>
          </p:nvSpPr>
          <p:spPr>
            <a:xfrm>
              <a:off x="0" y="0"/>
              <a:ext cx="2226042" cy="1112286"/>
            </a:xfrm>
            <a:custGeom>
              <a:avLst/>
              <a:gdLst/>
              <a:ahLst/>
              <a:cxnLst/>
              <a:rect l="l" t="t" r="r" b="b"/>
              <a:pathLst>
                <a:path w="2226042" h="1112286">
                  <a:moveTo>
                    <a:pt x="46715" y="0"/>
                  </a:moveTo>
                  <a:lnTo>
                    <a:pt x="2179326" y="0"/>
                  </a:lnTo>
                  <a:cubicBezTo>
                    <a:pt x="2191716" y="0"/>
                    <a:pt x="2203598" y="4922"/>
                    <a:pt x="2212359" y="13683"/>
                  </a:cubicBezTo>
                  <a:cubicBezTo>
                    <a:pt x="2221120" y="22443"/>
                    <a:pt x="2226042" y="34326"/>
                    <a:pt x="2226042" y="46715"/>
                  </a:cubicBezTo>
                  <a:lnTo>
                    <a:pt x="2226042" y="1065571"/>
                  </a:lnTo>
                  <a:cubicBezTo>
                    <a:pt x="2226042" y="1091371"/>
                    <a:pt x="2205126" y="1112286"/>
                    <a:pt x="2179326" y="1112286"/>
                  </a:cubicBezTo>
                  <a:lnTo>
                    <a:pt x="46715" y="1112286"/>
                  </a:lnTo>
                  <a:cubicBezTo>
                    <a:pt x="34326" y="1112286"/>
                    <a:pt x="22443" y="1107365"/>
                    <a:pt x="13683" y="1098604"/>
                  </a:cubicBezTo>
                  <a:cubicBezTo>
                    <a:pt x="4922" y="1089843"/>
                    <a:pt x="0" y="1077961"/>
                    <a:pt x="0" y="1065571"/>
                  </a:cubicBezTo>
                  <a:lnTo>
                    <a:pt x="0" y="46715"/>
                  </a:lnTo>
                  <a:cubicBezTo>
                    <a:pt x="0" y="34326"/>
                    <a:pt x="4922" y="22443"/>
                    <a:pt x="13683" y="13683"/>
                  </a:cubicBezTo>
                  <a:cubicBezTo>
                    <a:pt x="22443" y="4922"/>
                    <a:pt x="34326" y="0"/>
                    <a:pt x="46715" y="0"/>
                  </a:cubicBezTo>
                  <a:close/>
                </a:path>
              </a:pathLst>
            </a:custGeom>
            <a:solidFill>
              <a:srgbClr val="DFE5E1"/>
            </a:solidFill>
          </p:spPr>
          <p:txBody>
            <a:bodyPr/>
            <a:lstStyle/>
            <a:p>
              <a:endParaRPr lang="en-US"/>
            </a:p>
          </p:txBody>
        </p:sp>
        <p:sp>
          <p:nvSpPr>
            <p:cNvPr id="5" name="TextBox 5"/>
            <p:cNvSpPr txBox="1"/>
            <p:nvPr/>
          </p:nvSpPr>
          <p:spPr>
            <a:xfrm>
              <a:off x="0" y="-47625"/>
              <a:ext cx="2226042" cy="115991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145741" y="471487"/>
            <a:ext cx="13730056" cy="1009650"/>
          </a:xfrm>
          <a:prstGeom prst="rect">
            <a:avLst/>
          </a:prstGeom>
        </p:spPr>
        <p:txBody>
          <a:bodyPr lIns="0" tIns="0" rIns="0" bIns="0" rtlCol="0" anchor="t">
            <a:spAutoFit/>
          </a:bodyPr>
          <a:lstStyle/>
          <a:p>
            <a:pPr algn="l">
              <a:lnSpc>
                <a:spcPts val="8399"/>
              </a:lnSpc>
            </a:pPr>
            <a:r>
              <a:rPr lang="en-US" sz="5999">
                <a:solidFill>
                  <a:srgbClr val="24516B"/>
                </a:solidFill>
                <a:latin typeface="Fraunces Bold"/>
              </a:rPr>
              <a:t>4. LUYỆN TẬP</a:t>
            </a:r>
          </a:p>
        </p:txBody>
      </p:sp>
      <p:sp>
        <p:nvSpPr>
          <p:cNvPr id="9" name="TextBox 9"/>
          <p:cNvSpPr txBox="1"/>
          <p:nvPr/>
        </p:nvSpPr>
        <p:spPr>
          <a:xfrm>
            <a:off x="904984" y="3677258"/>
            <a:ext cx="8026030" cy="3512185"/>
          </a:xfrm>
          <a:prstGeom prst="rect">
            <a:avLst/>
          </a:prstGeom>
        </p:spPr>
        <p:txBody>
          <a:bodyPr lIns="0" tIns="0" rIns="0" bIns="0" rtlCol="0" anchor="t">
            <a:spAutoFit/>
          </a:bodyPr>
          <a:lstStyle/>
          <a:p>
            <a:pPr algn="just">
              <a:lnSpc>
                <a:spcPts val="5739"/>
              </a:lnSpc>
            </a:pPr>
            <a:r>
              <a:rPr lang="en-US" sz="4099">
                <a:solidFill>
                  <a:srgbClr val="66889A"/>
                </a:solidFill>
                <a:latin typeface="Roboto Condensed Bold"/>
              </a:rPr>
              <a:t>Từ hiểu biết về đặc điểm của truyện truyền kì, cho biết đặc điểm của truyện truyền kì được thể hiện trong tác phẩm </a:t>
            </a:r>
            <a:r>
              <a:rPr lang="en-US" sz="4099">
                <a:solidFill>
                  <a:srgbClr val="66889A"/>
                </a:solidFill>
                <a:latin typeface="Roboto Condensed Bold Italics"/>
              </a:rPr>
              <a:t>Dế chọi </a:t>
            </a:r>
            <a:r>
              <a:rPr lang="en-US" sz="4099">
                <a:solidFill>
                  <a:srgbClr val="66889A"/>
                </a:solidFill>
                <a:latin typeface="Roboto Condensed Bold"/>
              </a:rPr>
              <a:t>ở những yếu tố nào?</a:t>
            </a:r>
          </a:p>
          <a:p>
            <a:pPr algn="just">
              <a:lnSpc>
                <a:spcPts val="5040"/>
              </a:lnSpc>
            </a:pPr>
            <a:endParaRPr lang="en-US" sz="4099">
              <a:solidFill>
                <a:srgbClr val="66889A"/>
              </a:solidFill>
              <a:latin typeface="Roboto Condensed Bold"/>
            </a:endParaRPr>
          </a:p>
        </p:txBody>
      </p:sp>
      <p:sp>
        <p:nvSpPr>
          <p:cNvPr id="10" name="TextBox 10"/>
          <p:cNvSpPr txBox="1"/>
          <p:nvPr/>
        </p:nvSpPr>
        <p:spPr>
          <a:xfrm>
            <a:off x="3296419" y="1739704"/>
            <a:ext cx="10665159" cy="1047750"/>
          </a:xfrm>
          <a:prstGeom prst="rect">
            <a:avLst/>
          </a:prstGeom>
        </p:spPr>
        <p:txBody>
          <a:bodyPr lIns="0" tIns="0" rIns="0" bIns="0" rtlCol="0" anchor="t">
            <a:spAutoFit/>
          </a:bodyPr>
          <a:lstStyle/>
          <a:p>
            <a:pPr algn="ctr">
              <a:lnSpc>
                <a:spcPts val="8400"/>
              </a:lnSpc>
            </a:pPr>
            <a:r>
              <a:rPr lang="en-US" sz="6000">
                <a:solidFill>
                  <a:srgbClr val="A33D28"/>
                </a:solidFill>
                <a:latin typeface="Roboto Condensed Bold"/>
              </a:rPr>
              <a:t>Nhiệm vụ 1</a:t>
            </a:r>
          </a:p>
        </p:txBody>
      </p:sp>
      <p:sp>
        <p:nvSpPr>
          <p:cNvPr id="11" name="TextBox 11"/>
          <p:cNvSpPr txBox="1"/>
          <p:nvPr/>
        </p:nvSpPr>
        <p:spPr>
          <a:xfrm>
            <a:off x="6594141" y="8060196"/>
            <a:ext cx="10665159" cy="1510030"/>
          </a:xfrm>
          <a:prstGeom prst="rect">
            <a:avLst/>
          </a:prstGeom>
        </p:spPr>
        <p:txBody>
          <a:bodyPr lIns="0" tIns="0" rIns="0" bIns="0" rtlCol="0" anchor="t">
            <a:spAutoFit/>
          </a:bodyPr>
          <a:lstStyle/>
          <a:p>
            <a:pPr algn="l">
              <a:lnSpc>
                <a:spcPts val="6020"/>
              </a:lnSpc>
            </a:pPr>
            <a:r>
              <a:rPr lang="en-US" sz="4300">
                <a:solidFill>
                  <a:srgbClr val="66889A"/>
                </a:solidFill>
                <a:latin typeface="Roboto Condensed"/>
              </a:rPr>
              <a:t>HS thực hiện theo cặp đôi</a:t>
            </a:r>
          </a:p>
          <a:p>
            <a:pPr algn="l">
              <a:lnSpc>
                <a:spcPts val="6020"/>
              </a:lnSpc>
            </a:pPr>
            <a:r>
              <a:rPr lang="en-US" sz="4300">
                <a:solidFill>
                  <a:srgbClr val="66889A"/>
                </a:solidFill>
                <a:latin typeface="Roboto Condensed"/>
              </a:rPr>
              <a:t>Thời gian: 3 phút</a:t>
            </a:r>
          </a:p>
        </p:txBody>
      </p:sp>
      <p:grpSp>
        <p:nvGrpSpPr>
          <p:cNvPr id="12" name="Group 12"/>
          <p:cNvGrpSpPr/>
          <p:nvPr/>
        </p:nvGrpSpPr>
        <p:grpSpPr>
          <a:xfrm>
            <a:off x="9439047" y="3177979"/>
            <a:ext cx="8452002" cy="4223212"/>
            <a:chOff x="0" y="0"/>
            <a:chExt cx="2226042" cy="1112286"/>
          </a:xfrm>
        </p:grpSpPr>
        <p:sp>
          <p:nvSpPr>
            <p:cNvPr id="13" name="Freeform 13"/>
            <p:cNvSpPr/>
            <p:nvPr/>
          </p:nvSpPr>
          <p:spPr>
            <a:xfrm>
              <a:off x="0" y="0"/>
              <a:ext cx="2226042" cy="1112286"/>
            </a:xfrm>
            <a:custGeom>
              <a:avLst/>
              <a:gdLst/>
              <a:ahLst/>
              <a:cxnLst/>
              <a:rect l="l" t="t" r="r" b="b"/>
              <a:pathLst>
                <a:path w="2226042" h="1112286">
                  <a:moveTo>
                    <a:pt x="46715" y="0"/>
                  </a:moveTo>
                  <a:lnTo>
                    <a:pt x="2179326" y="0"/>
                  </a:lnTo>
                  <a:cubicBezTo>
                    <a:pt x="2191716" y="0"/>
                    <a:pt x="2203598" y="4922"/>
                    <a:pt x="2212359" y="13683"/>
                  </a:cubicBezTo>
                  <a:cubicBezTo>
                    <a:pt x="2221120" y="22443"/>
                    <a:pt x="2226042" y="34326"/>
                    <a:pt x="2226042" y="46715"/>
                  </a:cubicBezTo>
                  <a:lnTo>
                    <a:pt x="2226042" y="1065571"/>
                  </a:lnTo>
                  <a:cubicBezTo>
                    <a:pt x="2226042" y="1091371"/>
                    <a:pt x="2205126" y="1112286"/>
                    <a:pt x="2179326" y="1112286"/>
                  </a:cubicBezTo>
                  <a:lnTo>
                    <a:pt x="46715" y="1112286"/>
                  </a:lnTo>
                  <a:cubicBezTo>
                    <a:pt x="34326" y="1112286"/>
                    <a:pt x="22443" y="1107365"/>
                    <a:pt x="13683" y="1098604"/>
                  </a:cubicBezTo>
                  <a:cubicBezTo>
                    <a:pt x="4922" y="1089843"/>
                    <a:pt x="0" y="1077961"/>
                    <a:pt x="0" y="1065571"/>
                  </a:cubicBezTo>
                  <a:lnTo>
                    <a:pt x="0" y="46715"/>
                  </a:lnTo>
                  <a:cubicBezTo>
                    <a:pt x="0" y="34326"/>
                    <a:pt x="4922" y="22443"/>
                    <a:pt x="13683" y="13683"/>
                  </a:cubicBezTo>
                  <a:cubicBezTo>
                    <a:pt x="22443" y="4922"/>
                    <a:pt x="34326" y="0"/>
                    <a:pt x="46715" y="0"/>
                  </a:cubicBezTo>
                  <a:close/>
                </a:path>
              </a:pathLst>
            </a:custGeom>
            <a:solidFill>
              <a:srgbClr val="DFE5E1"/>
            </a:solidFill>
          </p:spPr>
          <p:txBody>
            <a:bodyPr/>
            <a:lstStyle/>
            <a:p>
              <a:endParaRPr lang="en-US"/>
            </a:p>
          </p:txBody>
        </p:sp>
        <p:sp>
          <p:nvSpPr>
            <p:cNvPr id="14" name="TextBox 14"/>
            <p:cNvSpPr txBox="1"/>
            <p:nvPr/>
          </p:nvSpPr>
          <p:spPr>
            <a:xfrm>
              <a:off x="0" y="-47625"/>
              <a:ext cx="2226042" cy="1159911"/>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9652034" y="3675866"/>
            <a:ext cx="8026030" cy="2867660"/>
          </a:xfrm>
          <a:prstGeom prst="rect">
            <a:avLst/>
          </a:prstGeom>
        </p:spPr>
        <p:txBody>
          <a:bodyPr lIns="0" tIns="0" rIns="0" bIns="0" rtlCol="0" anchor="t">
            <a:spAutoFit/>
          </a:bodyPr>
          <a:lstStyle/>
          <a:p>
            <a:pPr algn="just">
              <a:lnSpc>
                <a:spcPts val="5739"/>
              </a:lnSpc>
            </a:pPr>
            <a:r>
              <a:rPr lang="en-US" sz="4099">
                <a:solidFill>
                  <a:srgbClr val="66889A"/>
                </a:solidFill>
                <a:latin typeface="Roboto Condensed Bold"/>
              </a:rPr>
              <a:t>Từ việc đọc hiểu văn bản </a:t>
            </a:r>
            <a:r>
              <a:rPr lang="en-US" sz="4099">
                <a:solidFill>
                  <a:srgbClr val="66889A"/>
                </a:solidFill>
                <a:latin typeface="Roboto Condensed Bold Italics"/>
              </a:rPr>
              <a:t>Chuyện người con gái Nam Xương, Dế chọi</a:t>
            </a:r>
            <a:r>
              <a:rPr lang="en-US" sz="4099">
                <a:solidFill>
                  <a:srgbClr val="66889A"/>
                </a:solidFill>
                <a:latin typeface="Roboto Condensed Bold"/>
              </a:rPr>
              <a:t>¸ hãy rút ra kinh nghiệm đọc hiểu văn bản thuộc thể loại truyện truyền kì.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145741" y="471487"/>
            <a:ext cx="13730056" cy="1009650"/>
          </a:xfrm>
          <a:prstGeom prst="rect">
            <a:avLst/>
          </a:prstGeom>
        </p:spPr>
        <p:txBody>
          <a:bodyPr lIns="0" tIns="0" rIns="0" bIns="0" rtlCol="0" anchor="t">
            <a:spAutoFit/>
          </a:bodyPr>
          <a:lstStyle/>
          <a:p>
            <a:pPr algn="l">
              <a:lnSpc>
                <a:spcPts val="8399"/>
              </a:lnSpc>
            </a:pPr>
            <a:r>
              <a:rPr lang="en-US" sz="5999">
                <a:solidFill>
                  <a:srgbClr val="24516B"/>
                </a:solidFill>
                <a:latin typeface="Fraunces Bold"/>
              </a:rPr>
              <a:t>4. LUYỆN TẬP</a:t>
            </a:r>
          </a:p>
        </p:txBody>
      </p:sp>
      <p:grpSp>
        <p:nvGrpSpPr>
          <p:cNvPr id="12" name="Group 12"/>
          <p:cNvGrpSpPr/>
          <p:nvPr/>
        </p:nvGrpSpPr>
        <p:grpSpPr>
          <a:xfrm>
            <a:off x="7315200" y="258973"/>
            <a:ext cx="10733534" cy="1672384"/>
            <a:chOff x="0" y="0"/>
            <a:chExt cx="2226042" cy="1112286"/>
          </a:xfrm>
        </p:grpSpPr>
        <p:sp>
          <p:nvSpPr>
            <p:cNvPr id="13" name="Freeform 13"/>
            <p:cNvSpPr/>
            <p:nvPr/>
          </p:nvSpPr>
          <p:spPr>
            <a:xfrm>
              <a:off x="0" y="0"/>
              <a:ext cx="2226042" cy="1112286"/>
            </a:xfrm>
            <a:custGeom>
              <a:avLst/>
              <a:gdLst/>
              <a:ahLst/>
              <a:cxnLst/>
              <a:rect l="l" t="t" r="r" b="b"/>
              <a:pathLst>
                <a:path w="2226042" h="1112286">
                  <a:moveTo>
                    <a:pt x="46715" y="0"/>
                  </a:moveTo>
                  <a:lnTo>
                    <a:pt x="2179326" y="0"/>
                  </a:lnTo>
                  <a:cubicBezTo>
                    <a:pt x="2191716" y="0"/>
                    <a:pt x="2203598" y="4922"/>
                    <a:pt x="2212359" y="13683"/>
                  </a:cubicBezTo>
                  <a:cubicBezTo>
                    <a:pt x="2221120" y="22443"/>
                    <a:pt x="2226042" y="34326"/>
                    <a:pt x="2226042" y="46715"/>
                  </a:cubicBezTo>
                  <a:lnTo>
                    <a:pt x="2226042" y="1065571"/>
                  </a:lnTo>
                  <a:cubicBezTo>
                    <a:pt x="2226042" y="1091371"/>
                    <a:pt x="2205126" y="1112286"/>
                    <a:pt x="2179326" y="1112286"/>
                  </a:cubicBezTo>
                  <a:lnTo>
                    <a:pt x="46715" y="1112286"/>
                  </a:lnTo>
                  <a:cubicBezTo>
                    <a:pt x="34326" y="1112286"/>
                    <a:pt x="22443" y="1107365"/>
                    <a:pt x="13683" y="1098604"/>
                  </a:cubicBezTo>
                  <a:cubicBezTo>
                    <a:pt x="4922" y="1089843"/>
                    <a:pt x="0" y="1077961"/>
                    <a:pt x="0" y="1065571"/>
                  </a:cubicBezTo>
                  <a:lnTo>
                    <a:pt x="0" y="46715"/>
                  </a:lnTo>
                  <a:cubicBezTo>
                    <a:pt x="0" y="34326"/>
                    <a:pt x="4922" y="22443"/>
                    <a:pt x="13683" y="13683"/>
                  </a:cubicBezTo>
                  <a:cubicBezTo>
                    <a:pt x="22443" y="4922"/>
                    <a:pt x="34326" y="0"/>
                    <a:pt x="46715" y="0"/>
                  </a:cubicBezTo>
                  <a:close/>
                </a:path>
              </a:pathLst>
            </a:custGeom>
            <a:solidFill>
              <a:srgbClr val="DFE5E1"/>
            </a:solidFill>
          </p:spPr>
          <p:txBody>
            <a:bodyPr/>
            <a:lstStyle/>
            <a:p>
              <a:endParaRPr lang="en-US"/>
            </a:p>
          </p:txBody>
        </p:sp>
        <p:sp>
          <p:nvSpPr>
            <p:cNvPr id="14" name="TextBox 14"/>
            <p:cNvSpPr txBox="1"/>
            <p:nvPr/>
          </p:nvSpPr>
          <p:spPr>
            <a:xfrm>
              <a:off x="0" y="-47625"/>
              <a:ext cx="2226042" cy="1159911"/>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7528163" y="389843"/>
            <a:ext cx="9690757" cy="1410643"/>
          </a:xfrm>
          <a:prstGeom prst="rect">
            <a:avLst/>
          </a:prstGeom>
        </p:spPr>
        <p:txBody>
          <a:bodyPr wrap="square" lIns="0" tIns="0" rIns="0" bIns="0" rtlCol="0" anchor="t">
            <a:spAutoFit/>
          </a:bodyPr>
          <a:lstStyle/>
          <a:p>
            <a:pPr algn="ctr">
              <a:lnSpc>
                <a:spcPts val="5739"/>
              </a:lnSpc>
            </a:pPr>
            <a:r>
              <a:rPr lang="en-US" sz="4099" dirty="0" err="1">
                <a:solidFill>
                  <a:srgbClr val="66889A"/>
                </a:solidFill>
                <a:latin typeface="Roboto Condensed Bold"/>
              </a:rPr>
              <a:t>Kinh</a:t>
            </a:r>
            <a:r>
              <a:rPr lang="en-US" sz="4099" dirty="0">
                <a:solidFill>
                  <a:srgbClr val="66889A"/>
                </a:solidFill>
                <a:latin typeface="Roboto Condensed Bold"/>
              </a:rPr>
              <a:t> </a:t>
            </a:r>
            <a:r>
              <a:rPr lang="en-US" sz="4099" dirty="0" err="1">
                <a:solidFill>
                  <a:srgbClr val="66889A"/>
                </a:solidFill>
                <a:latin typeface="Roboto Condensed Bold"/>
              </a:rPr>
              <a:t>nghiệm</a:t>
            </a:r>
            <a:r>
              <a:rPr lang="en-US" sz="4099" dirty="0">
                <a:solidFill>
                  <a:srgbClr val="66889A"/>
                </a:solidFill>
                <a:latin typeface="Roboto Condensed Bold"/>
              </a:rPr>
              <a:t> </a:t>
            </a:r>
            <a:r>
              <a:rPr lang="en-US" sz="4099" dirty="0" err="1">
                <a:solidFill>
                  <a:srgbClr val="66889A"/>
                </a:solidFill>
                <a:latin typeface="Roboto Condensed Bold"/>
              </a:rPr>
              <a:t>đọc</a:t>
            </a:r>
            <a:r>
              <a:rPr lang="en-US" sz="4099" dirty="0">
                <a:solidFill>
                  <a:srgbClr val="66889A"/>
                </a:solidFill>
                <a:latin typeface="Roboto Condensed Bold"/>
              </a:rPr>
              <a:t> </a:t>
            </a:r>
            <a:r>
              <a:rPr lang="en-US" sz="4099" dirty="0" err="1">
                <a:solidFill>
                  <a:srgbClr val="66889A"/>
                </a:solidFill>
                <a:latin typeface="Roboto Condensed Bold"/>
              </a:rPr>
              <a:t>hiểu</a:t>
            </a:r>
            <a:r>
              <a:rPr lang="en-US" sz="4099" dirty="0">
                <a:solidFill>
                  <a:srgbClr val="66889A"/>
                </a:solidFill>
                <a:latin typeface="Roboto Condensed Bold"/>
              </a:rPr>
              <a:t> </a:t>
            </a:r>
            <a:r>
              <a:rPr lang="en-US" sz="4099" dirty="0" err="1">
                <a:solidFill>
                  <a:srgbClr val="66889A"/>
                </a:solidFill>
                <a:latin typeface="Roboto Condensed Bold"/>
              </a:rPr>
              <a:t>văn</a:t>
            </a:r>
            <a:r>
              <a:rPr lang="en-US" sz="4099" dirty="0">
                <a:solidFill>
                  <a:srgbClr val="66889A"/>
                </a:solidFill>
                <a:latin typeface="Roboto Condensed Bold"/>
              </a:rPr>
              <a:t> </a:t>
            </a:r>
            <a:r>
              <a:rPr lang="en-US" sz="4099" dirty="0" err="1">
                <a:solidFill>
                  <a:srgbClr val="66889A"/>
                </a:solidFill>
                <a:latin typeface="Roboto Condensed Bold"/>
              </a:rPr>
              <a:t>bản</a:t>
            </a:r>
            <a:r>
              <a:rPr lang="en-US" sz="4099" dirty="0">
                <a:solidFill>
                  <a:srgbClr val="66889A"/>
                </a:solidFill>
                <a:latin typeface="Roboto Condensed Bold"/>
              </a:rPr>
              <a:t> </a:t>
            </a:r>
            <a:r>
              <a:rPr lang="en-US" sz="4099" dirty="0" err="1">
                <a:solidFill>
                  <a:srgbClr val="66889A"/>
                </a:solidFill>
                <a:latin typeface="Roboto Condensed Bold"/>
              </a:rPr>
              <a:t>thuộc</a:t>
            </a:r>
            <a:r>
              <a:rPr lang="en-US" sz="4099" dirty="0">
                <a:solidFill>
                  <a:srgbClr val="66889A"/>
                </a:solidFill>
                <a:latin typeface="Roboto Condensed Bold"/>
              </a:rPr>
              <a:t> </a:t>
            </a:r>
            <a:r>
              <a:rPr lang="en-US" sz="4099" dirty="0" err="1">
                <a:solidFill>
                  <a:srgbClr val="66889A"/>
                </a:solidFill>
                <a:latin typeface="Roboto Condensed Bold"/>
              </a:rPr>
              <a:t>thể</a:t>
            </a:r>
            <a:r>
              <a:rPr lang="en-US" sz="4099" dirty="0">
                <a:solidFill>
                  <a:srgbClr val="66889A"/>
                </a:solidFill>
                <a:latin typeface="Roboto Condensed Bold"/>
              </a:rPr>
              <a:t> </a:t>
            </a:r>
            <a:r>
              <a:rPr lang="en-US" sz="4099" dirty="0" err="1">
                <a:solidFill>
                  <a:srgbClr val="66889A"/>
                </a:solidFill>
                <a:latin typeface="Roboto Condensed Bold"/>
              </a:rPr>
              <a:t>loại</a:t>
            </a:r>
            <a:r>
              <a:rPr lang="en-US" sz="4099" dirty="0">
                <a:solidFill>
                  <a:srgbClr val="66889A"/>
                </a:solidFill>
                <a:latin typeface="Roboto Condensed Bold"/>
              </a:rPr>
              <a:t> </a:t>
            </a:r>
            <a:r>
              <a:rPr lang="en-US" sz="4099" dirty="0" err="1">
                <a:solidFill>
                  <a:srgbClr val="66889A"/>
                </a:solidFill>
                <a:latin typeface="Roboto Condensed Bold"/>
              </a:rPr>
              <a:t>truyện</a:t>
            </a:r>
            <a:r>
              <a:rPr lang="en-US" sz="4099" dirty="0">
                <a:solidFill>
                  <a:srgbClr val="66889A"/>
                </a:solidFill>
                <a:latin typeface="Roboto Condensed Bold"/>
              </a:rPr>
              <a:t> </a:t>
            </a:r>
            <a:r>
              <a:rPr lang="en-US" sz="4099" dirty="0" err="1">
                <a:solidFill>
                  <a:srgbClr val="66889A"/>
                </a:solidFill>
                <a:latin typeface="Roboto Condensed Bold"/>
              </a:rPr>
              <a:t>truyền</a:t>
            </a:r>
            <a:r>
              <a:rPr lang="en-US" sz="4099" dirty="0">
                <a:solidFill>
                  <a:srgbClr val="66889A"/>
                </a:solidFill>
                <a:latin typeface="Roboto Condensed Bold"/>
              </a:rPr>
              <a:t> </a:t>
            </a:r>
            <a:r>
              <a:rPr lang="en-US" sz="4099" dirty="0" err="1">
                <a:solidFill>
                  <a:srgbClr val="66889A"/>
                </a:solidFill>
                <a:latin typeface="Roboto Condensed Bold"/>
              </a:rPr>
              <a:t>kì</a:t>
            </a:r>
            <a:r>
              <a:rPr lang="en-US" sz="4099" dirty="0">
                <a:solidFill>
                  <a:srgbClr val="66889A"/>
                </a:solidFill>
                <a:latin typeface="Roboto Condensed Bold"/>
              </a:rPr>
              <a:t>.</a:t>
            </a:r>
          </a:p>
        </p:txBody>
      </p:sp>
      <p:graphicFrame>
        <p:nvGraphicFramePr>
          <p:cNvPr id="16" name="Sơ đồ 15">
            <a:extLst>
              <a:ext uri="{FF2B5EF4-FFF2-40B4-BE49-F238E27FC236}">
                <a16:creationId xmlns:a16="http://schemas.microsoft.com/office/drawing/2014/main" id="{332B7A24-DC74-DB05-8B7F-EF40BA1D4473}"/>
              </a:ext>
            </a:extLst>
          </p:cNvPr>
          <p:cNvGraphicFramePr/>
          <p:nvPr>
            <p:extLst>
              <p:ext uri="{D42A27DB-BD31-4B8C-83A1-F6EECF244321}">
                <p14:modId xmlns:p14="http://schemas.microsoft.com/office/powerpoint/2010/main" val="3447557463"/>
              </p:ext>
            </p:extLst>
          </p:nvPr>
        </p:nvGraphicFramePr>
        <p:xfrm>
          <a:off x="304800" y="2527528"/>
          <a:ext cx="17068800" cy="65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083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graphicEl>
                                              <a:dgm id="{82AEE1B7-A570-431E-9788-94EC02BFEE31}"/>
                                            </p:graphicEl>
                                          </p:spTgt>
                                        </p:tgtEl>
                                        <p:attrNameLst>
                                          <p:attrName>style.visibility</p:attrName>
                                        </p:attrNameLst>
                                      </p:cBhvr>
                                      <p:to>
                                        <p:strVal val="visible"/>
                                      </p:to>
                                    </p:set>
                                    <p:animEffect transition="in" filter="barn(inVertical)">
                                      <p:cBhvr>
                                        <p:cTn id="7" dur="500"/>
                                        <p:tgtEl>
                                          <p:spTgt spid="16">
                                            <p:graphicEl>
                                              <a:dgm id="{82AEE1B7-A570-431E-9788-94EC02BFEE3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graphicEl>
                                              <a:dgm id="{EAA6535D-0C7A-430F-8897-EA8BD0BCE746}"/>
                                            </p:graphicEl>
                                          </p:spTgt>
                                        </p:tgtEl>
                                        <p:attrNameLst>
                                          <p:attrName>style.visibility</p:attrName>
                                        </p:attrNameLst>
                                      </p:cBhvr>
                                      <p:to>
                                        <p:strVal val="visible"/>
                                      </p:to>
                                    </p:set>
                                    <p:animEffect transition="in" filter="barn(inVertical)">
                                      <p:cBhvr>
                                        <p:cTn id="12" dur="500"/>
                                        <p:tgtEl>
                                          <p:spTgt spid="16">
                                            <p:graphicEl>
                                              <a:dgm id="{EAA6535D-0C7A-430F-8897-EA8BD0BCE746}"/>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graphicEl>
                                              <a:dgm id="{097D7EFE-633A-468C-8173-0C102314FE5D}"/>
                                            </p:graphicEl>
                                          </p:spTgt>
                                        </p:tgtEl>
                                        <p:attrNameLst>
                                          <p:attrName>style.visibility</p:attrName>
                                        </p:attrNameLst>
                                      </p:cBhvr>
                                      <p:to>
                                        <p:strVal val="visible"/>
                                      </p:to>
                                    </p:set>
                                    <p:animEffect transition="in" filter="barn(inVertical)">
                                      <p:cBhvr>
                                        <p:cTn id="15" dur="500"/>
                                        <p:tgtEl>
                                          <p:spTgt spid="16">
                                            <p:graphicEl>
                                              <a:dgm id="{097D7EFE-633A-468C-8173-0C102314FE5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graphicEl>
                                              <a:dgm id="{CB225475-6941-49F5-ABAD-478713C82651}"/>
                                            </p:graphicEl>
                                          </p:spTgt>
                                        </p:tgtEl>
                                        <p:attrNameLst>
                                          <p:attrName>style.visibility</p:attrName>
                                        </p:attrNameLst>
                                      </p:cBhvr>
                                      <p:to>
                                        <p:strVal val="visible"/>
                                      </p:to>
                                    </p:set>
                                    <p:animEffect transition="in" filter="barn(inVertical)">
                                      <p:cBhvr>
                                        <p:cTn id="20" dur="500"/>
                                        <p:tgtEl>
                                          <p:spTgt spid="16">
                                            <p:graphicEl>
                                              <a:dgm id="{CB225475-6941-49F5-ABAD-478713C82651}"/>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graphicEl>
                                              <a:dgm id="{BF626365-B82D-4B56-B52D-696A3F764D38}"/>
                                            </p:graphicEl>
                                          </p:spTgt>
                                        </p:tgtEl>
                                        <p:attrNameLst>
                                          <p:attrName>style.visibility</p:attrName>
                                        </p:attrNameLst>
                                      </p:cBhvr>
                                      <p:to>
                                        <p:strVal val="visible"/>
                                      </p:to>
                                    </p:set>
                                    <p:animEffect transition="in" filter="barn(inVertical)">
                                      <p:cBhvr>
                                        <p:cTn id="23" dur="500"/>
                                        <p:tgtEl>
                                          <p:spTgt spid="16">
                                            <p:graphicEl>
                                              <a:dgm id="{BF626365-B82D-4B56-B52D-696A3F764D3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graphicEl>
                                              <a:dgm id="{BE832BA2-C964-4128-AE53-7023469CC5B0}"/>
                                            </p:graphicEl>
                                          </p:spTgt>
                                        </p:tgtEl>
                                        <p:attrNameLst>
                                          <p:attrName>style.visibility</p:attrName>
                                        </p:attrNameLst>
                                      </p:cBhvr>
                                      <p:to>
                                        <p:strVal val="visible"/>
                                      </p:to>
                                    </p:set>
                                    <p:animEffect transition="in" filter="barn(inVertical)">
                                      <p:cBhvr>
                                        <p:cTn id="28" dur="500"/>
                                        <p:tgtEl>
                                          <p:spTgt spid="16">
                                            <p:graphicEl>
                                              <a:dgm id="{BE832BA2-C964-4128-AE53-7023469CC5B0}"/>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graphicEl>
                                              <a:dgm id="{7BDE4AC0-0141-4AFD-969E-1BAE6A763832}"/>
                                            </p:graphicEl>
                                          </p:spTgt>
                                        </p:tgtEl>
                                        <p:attrNameLst>
                                          <p:attrName>style.visibility</p:attrName>
                                        </p:attrNameLst>
                                      </p:cBhvr>
                                      <p:to>
                                        <p:strVal val="visible"/>
                                      </p:to>
                                    </p:set>
                                    <p:animEffect transition="in" filter="barn(inVertical)">
                                      <p:cBhvr>
                                        <p:cTn id="31" dur="500"/>
                                        <p:tgtEl>
                                          <p:spTgt spid="16">
                                            <p:graphicEl>
                                              <a:dgm id="{7BDE4AC0-0141-4AFD-969E-1BAE6A76383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graphicEl>
                                              <a:dgm id="{A13DEF3A-F596-4503-9C36-7AF21D8B8CE9}"/>
                                            </p:graphicEl>
                                          </p:spTgt>
                                        </p:tgtEl>
                                        <p:attrNameLst>
                                          <p:attrName>style.visibility</p:attrName>
                                        </p:attrNameLst>
                                      </p:cBhvr>
                                      <p:to>
                                        <p:strVal val="visible"/>
                                      </p:to>
                                    </p:set>
                                    <p:animEffect transition="in" filter="barn(inVertical)">
                                      <p:cBhvr>
                                        <p:cTn id="36" dur="500"/>
                                        <p:tgtEl>
                                          <p:spTgt spid="16">
                                            <p:graphicEl>
                                              <a:dgm id="{A13DEF3A-F596-4503-9C36-7AF21D8B8CE9}"/>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6">
                                            <p:graphicEl>
                                              <a:dgm id="{DC0F986C-0009-49DD-A7A9-244A3291569A}"/>
                                            </p:graphicEl>
                                          </p:spTgt>
                                        </p:tgtEl>
                                        <p:attrNameLst>
                                          <p:attrName>style.visibility</p:attrName>
                                        </p:attrNameLst>
                                      </p:cBhvr>
                                      <p:to>
                                        <p:strVal val="visible"/>
                                      </p:to>
                                    </p:set>
                                    <p:animEffect transition="in" filter="barn(inVertical)">
                                      <p:cBhvr>
                                        <p:cTn id="39" dur="500"/>
                                        <p:tgtEl>
                                          <p:spTgt spid="16">
                                            <p:graphicEl>
                                              <a:dgm id="{DC0F986C-0009-49DD-A7A9-244A329156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704109" y="3179371"/>
            <a:ext cx="14672493" cy="4223212"/>
            <a:chOff x="0" y="0"/>
            <a:chExt cx="3864360" cy="1112286"/>
          </a:xfrm>
        </p:grpSpPr>
        <p:sp>
          <p:nvSpPr>
            <p:cNvPr id="4" name="Freeform 4"/>
            <p:cNvSpPr/>
            <p:nvPr/>
          </p:nvSpPr>
          <p:spPr>
            <a:xfrm>
              <a:off x="0" y="0"/>
              <a:ext cx="3864360" cy="1112286"/>
            </a:xfrm>
            <a:custGeom>
              <a:avLst/>
              <a:gdLst/>
              <a:ahLst/>
              <a:cxnLst/>
              <a:rect l="l" t="t" r="r" b="b"/>
              <a:pathLst>
                <a:path w="3864360" h="1112286">
                  <a:moveTo>
                    <a:pt x="26910" y="0"/>
                  </a:moveTo>
                  <a:lnTo>
                    <a:pt x="3837450" y="0"/>
                  </a:lnTo>
                  <a:cubicBezTo>
                    <a:pt x="3844587" y="0"/>
                    <a:pt x="3851432" y="2835"/>
                    <a:pt x="3856479" y="7882"/>
                  </a:cubicBezTo>
                  <a:cubicBezTo>
                    <a:pt x="3861525" y="12928"/>
                    <a:pt x="3864360" y="19773"/>
                    <a:pt x="3864360" y="26910"/>
                  </a:cubicBezTo>
                  <a:lnTo>
                    <a:pt x="3864360" y="1085376"/>
                  </a:lnTo>
                  <a:cubicBezTo>
                    <a:pt x="3864360" y="1092513"/>
                    <a:pt x="3861525" y="1099358"/>
                    <a:pt x="3856479" y="1104405"/>
                  </a:cubicBezTo>
                  <a:cubicBezTo>
                    <a:pt x="3851432" y="1109451"/>
                    <a:pt x="3844587" y="1112286"/>
                    <a:pt x="3837450" y="1112286"/>
                  </a:cubicBezTo>
                  <a:lnTo>
                    <a:pt x="26910" y="1112286"/>
                  </a:lnTo>
                  <a:cubicBezTo>
                    <a:pt x="19773" y="1112286"/>
                    <a:pt x="12928" y="1109451"/>
                    <a:pt x="7882" y="1104405"/>
                  </a:cubicBezTo>
                  <a:cubicBezTo>
                    <a:pt x="2835" y="1099358"/>
                    <a:pt x="0" y="1092513"/>
                    <a:pt x="0" y="1085376"/>
                  </a:cubicBezTo>
                  <a:lnTo>
                    <a:pt x="0" y="26910"/>
                  </a:lnTo>
                  <a:cubicBezTo>
                    <a:pt x="0" y="19773"/>
                    <a:pt x="2835" y="12928"/>
                    <a:pt x="7882" y="7882"/>
                  </a:cubicBezTo>
                  <a:cubicBezTo>
                    <a:pt x="12928" y="2835"/>
                    <a:pt x="19773" y="0"/>
                    <a:pt x="26910" y="0"/>
                  </a:cubicBezTo>
                  <a:close/>
                </a:path>
              </a:pathLst>
            </a:custGeom>
            <a:solidFill>
              <a:srgbClr val="DFE5E1"/>
            </a:solidFill>
          </p:spPr>
          <p:txBody>
            <a:bodyPr/>
            <a:lstStyle/>
            <a:p>
              <a:endParaRPr lang="en-US"/>
            </a:p>
          </p:txBody>
        </p:sp>
        <p:sp>
          <p:nvSpPr>
            <p:cNvPr id="5" name="TextBox 5"/>
            <p:cNvSpPr txBox="1"/>
            <p:nvPr/>
          </p:nvSpPr>
          <p:spPr>
            <a:xfrm>
              <a:off x="0" y="-47625"/>
              <a:ext cx="3864360" cy="115991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145741" y="471487"/>
            <a:ext cx="13730056" cy="1009650"/>
          </a:xfrm>
          <a:prstGeom prst="rect">
            <a:avLst/>
          </a:prstGeom>
        </p:spPr>
        <p:txBody>
          <a:bodyPr lIns="0" tIns="0" rIns="0" bIns="0" rtlCol="0" anchor="t">
            <a:spAutoFit/>
          </a:bodyPr>
          <a:lstStyle/>
          <a:p>
            <a:pPr algn="l">
              <a:lnSpc>
                <a:spcPts val="8399"/>
              </a:lnSpc>
            </a:pPr>
            <a:r>
              <a:rPr lang="en-US" sz="5999">
                <a:solidFill>
                  <a:srgbClr val="24516B"/>
                </a:solidFill>
                <a:latin typeface="Fraunces Bold"/>
              </a:rPr>
              <a:t>4. LUYỆN TẬP</a:t>
            </a:r>
          </a:p>
        </p:txBody>
      </p:sp>
      <p:sp>
        <p:nvSpPr>
          <p:cNvPr id="9" name="TextBox 9"/>
          <p:cNvSpPr txBox="1"/>
          <p:nvPr/>
        </p:nvSpPr>
        <p:spPr>
          <a:xfrm>
            <a:off x="2140335" y="4162314"/>
            <a:ext cx="13800042" cy="2625726"/>
          </a:xfrm>
          <a:prstGeom prst="rect">
            <a:avLst/>
          </a:prstGeom>
        </p:spPr>
        <p:txBody>
          <a:bodyPr lIns="0" tIns="0" rIns="0" bIns="0" rtlCol="0" anchor="t">
            <a:spAutoFit/>
          </a:bodyPr>
          <a:lstStyle/>
          <a:p>
            <a:pPr algn="just">
              <a:lnSpc>
                <a:spcPts val="6999"/>
              </a:lnSpc>
            </a:pPr>
            <a:r>
              <a:rPr lang="en-US" sz="4999">
                <a:solidFill>
                  <a:srgbClr val="66889A"/>
                </a:solidFill>
                <a:latin typeface="Roboto Condensed Bold"/>
              </a:rPr>
              <a:t>Viết kết nối đọc: Viết đoạn văn khoảng 7 – 9 câu nêu nhận xét của em về tính chất kì ảo của truyện </a:t>
            </a:r>
            <a:r>
              <a:rPr lang="en-US" sz="4999">
                <a:solidFill>
                  <a:srgbClr val="66889A"/>
                </a:solidFill>
                <a:latin typeface="Roboto Condensed Bold Italics"/>
              </a:rPr>
              <a:t>Dế chọi</a:t>
            </a:r>
            <a:r>
              <a:rPr lang="en-US" sz="4999">
                <a:solidFill>
                  <a:srgbClr val="66889A"/>
                </a:solidFill>
                <a:latin typeface="Roboto Condensed Bold"/>
              </a:rPr>
              <a:t>.</a:t>
            </a:r>
          </a:p>
          <a:p>
            <a:pPr algn="just">
              <a:lnSpc>
                <a:spcPts val="6999"/>
              </a:lnSpc>
            </a:pPr>
            <a:endParaRPr lang="en-US" sz="4999">
              <a:solidFill>
                <a:srgbClr val="66889A"/>
              </a:solidFill>
              <a:latin typeface="Roboto Condensed Bold"/>
            </a:endParaRPr>
          </a:p>
        </p:txBody>
      </p:sp>
      <p:sp>
        <p:nvSpPr>
          <p:cNvPr id="10" name="TextBox 10"/>
          <p:cNvSpPr txBox="1"/>
          <p:nvPr/>
        </p:nvSpPr>
        <p:spPr>
          <a:xfrm>
            <a:off x="3296419" y="1739704"/>
            <a:ext cx="10665159" cy="1047750"/>
          </a:xfrm>
          <a:prstGeom prst="rect">
            <a:avLst/>
          </a:prstGeom>
        </p:spPr>
        <p:txBody>
          <a:bodyPr lIns="0" tIns="0" rIns="0" bIns="0" rtlCol="0" anchor="t">
            <a:spAutoFit/>
          </a:bodyPr>
          <a:lstStyle/>
          <a:p>
            <a:pPr algn="ctr">
              <a:lnSpc>
                <a:spcPts val="8400"/>
              </a:lnSpc>
            </a:pPr>
            <a:r>
              <a:rPr lang="en-US" sz="6000">
                <a:solidFill>
                  <a:srgbClr val="A33D28"/>
                </a:solidFill>
                <a:latin typeface="Roboto Condensed Bold"/>
              </a:rPr>
              <a:t>Nhiệm vụ 2</a:t>
            </a:r>
          </a:p>
        </p:txBody>
      </p:sp>
      <p:sp>
        <p:nvSpPr>
          <p:cNvPr id="11" name="TextBox 11"/>
          <p:cNvSpPr txBox="1"/>
          <p:nvPr/>
        </p:nvSpPr>
        <p:spPr>
          <a:xfrm>
            <a:off x="6760497" y="7894276"/>
            <a:ext cx="10665159" cy="1510030"/>
          </a:xfrm>
          <a:prstGeom prst="rect">
            <a:avLst/>
          </a:prstGeom>
        </p:spPr>
        <p:txBody>
          <a:bodyPr lIns="0" tIns="0" rIns="0" bIns="0" rtlCol="0" anchor="t">
            <a:spAutoFit/>
          </a:bodyPr>
          <a:lstStyle/>
          <a:p>
            <a:pPr algn="l">
              <a:lnSpc>
                <a:spcPts val="6020"/>
              </a:lnSpc>
            </a:pPr>
            <a:r>
              <a:rPr lang="en-US" sz="4300">
                <a:solidFill>
                  <a:srgbClr val="66889A"/>
                </a:solidFill>
                <a:latin typeface="Roboto Condensed"/>
              </a:rPr>
              <a:t>HS thực hiện cá nhân (tối thiểu là lập dàn ý)</a:t>
            </a:r>
          </a:p>
          <a:p>
            <a:pPr algn="l">
              <a:lnSpc>
                <a:spcPts val="6020"/>
              </a:lnSpc>
            </a:pPr>
            <a:r>
              <a:rPr lang="en-US" sz="4300">
                <a:solidFill>
                  <a:srgbClr val="66889A"/>
                </a:solidFill>
                <a:latin typeface="Roboto Condensed"/>
              </a:rPr>
              <a:t>Thời gian: 10 phút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77329" y="3036521"/>
            <a:ext cx="14382834" cy="8083969"/>
          </a:xfrm>
          <a:custGeom>
            <a:avLst/>
            <a:gdLst/>
            <a:ahLst/>
            <a:cxnLst/>
            <a:rect l="l" t="t" r="r" b="b"/>
            <a:pathLst>
              <a:path w="14382834" h="8083969">
                <a:moveTo>
                  <a:pt x="0" y="0"/>
                </a:moveTo>
                <a:lnTo>
                  <a:pt x="14382834" y="0"/>
                </a:lnTo>
                <a:lnTo>
                  <a:pt x="14382834" y="8083968"/>
                </a:lnTo>
                <a:lnTo>
                  <a:pt x="0" y="8083968"/>
                </a:lnTo>
                <a:lnTo>
                  <a:pt x="0" y="0"/>
                </a:lnTo>
                <a:close/>
              </a:path>
            </a:pathLst>
          </a:custGeom>
          <a:blipFill>
            <a:blip r:embed="rId2"/>
            <a:stretch>
              <a:fillRect/>
            </a:stretch>
          </a:blipFill>
        </p:spPr>
        <p:txBody>
          <a:bodyPr/>
          <a:lstStyle/>
          <a:p>
            <a:endParaRPr lang="en-US"/>
          </a:p>
        </p:txBody>
      </p:sp>
      <p:sp>
        <p:nvSpPr>
          <p:cNvPr id="3" name="Freeform 3"/>
          <p:cNvSpPr/>
          <p:nvPr/>
        </p:nvSpPr>
        <p:spPr>
          <a:xfrm>
            <a:off x="-1417724" y="6788040"/>
            <a:ext cx="10733535" cy="8229600"/>
          </a:xfrm>
          <a:custGeom>
            <a:avLst/>
            <a:gdLst/>
            <a:ahLst/>
            <a:cxnLst/>
            <a:rect l="l" t="t" r="r" b="b"/>
            <a:pathLst>
              <a:path w="10733535" h="8229600">
                <a:moveTo>
                  <a:pt x="0" y="0"/>
                </a:moveTo>
                <a:lnTo>
                  <a:pt x="10733535" y="0"/>
                </a:lnTo>
                <a:lnTo>
                  <a:pt x="10733535" y="8229600"/>
                </a:lnTo>
                <a:lnTo>
                  <a:pt x="0" y="8229600"/>
                </a:lnTo>
                <a:lnTo>
                  <a:pt x="0" y="0"/>
                </a:lnTo>
                <a:close/>
              </a:path>
            </a:pathLst>
          </a:custGeom>
          <a:blipFill>
            <a:blip r:embed="rId3"/>
            <a:stretch>
              <a:fillRect/>
            </a:stretch>
          </a:blipFill>
        </p:spPr>
        <p:txBody>
          <a:bodyPr/>
          <a:lstStyle/>
          <a:p>
            <a:endParaRPr lang="en-US"/>
          </a:p>
        </p:txBody>
      </p:sp>
      <p:sp>
        <p:nvSpPr>
          <p:cNvPr id="4" name="Freeform 4"/>
          <p:cNvSpPr/>
          <p:nvPr/>
        </p:nvSpPr>
        <p:spPr>
          <a:xfrm>
            <a:off x="6760497" y="-1597566"/>
            <a:ext cx="16230600" cy="5592794"/>
          </a:xfrm>
          <a:custGeom>
            <a:avLst/>
            <a:gdLst/>
            <a:ahLst/>
            <a:cxnLst/>
            <a:rect l="l" t="t" r="r" b="b"/>
            <a:pathLst>
              <a:path w="16230600" h="5592794">
                <a:moveTo>
                  <a:pt x="0" y="0"/>
                </a:moveTo>
                <a:lnTo>
                  <a:pt x="16230600" y="0"/>
                </a:lnTo>
                <a:lnTo>
                  <a:pt x="16230600" y="5592794"/>
                </a:lnTo>
                <a:lnTo>
                  <a:pt x="0" y="5592794"/>
                </a:lnTo>
                <a:lnTo>
                  <a:pt x="0" y="0"/>
                </a:lnTo>
                <a:close/>
              </a:path>
            </a:pathLst>
          </a:custGeom>
          <a:blipFill>
            <a:blip r:embed="rId4"/>
            <a:stretch>
              <a:fillRect/>
            </a:stretch>
          </a:blipFill>
        </p:spPr>
        <p:txBody>
          <a:bodyPr/>
          <a:lstStyle/>
          <a:p>
            <a:endParaRPr lang="en-US"/>
          </a:p>
        </p:txBody>
      </p:sp>
      <p:graphicFrame>
        <p:nvGraphicFramePr>
          <p:cNvPr id="5" name="Table 5"/>
          <p:cNvGraphicFramePr>
            <a:graphicFrameLocks noGrp="1"/>
          </p:cNvGraphicFramePr>
          <p:nvPr/>
        </p:nvGraphicFramePr>
        <p:xfrm>
          <a:off x="462584" y="133648"/>
          <a:ext cx="17706454" cy="9810749"/>
        </p:xfrm>
        <a:graphic>
          <a:graphicData uri="http://schemas.openxmlformats.org/drawingml/2006/table">
            <a:tbl>
              <a:tblPr/>
              <a:tblGrid>
                <a:gridCol w="2182322">
                  <a:extLst>
                    <a:ext uri="{9D8B030D-6E8A-4147-A177-3AD203B41FA5}">
                      <a16:colId xmlns:a16="http://schemas.microsoft.com/office/drawing/2014/main" val="20000"/>
                    </a:ext>
                  </a:extLst>
                </a:gridCol>
                <a:gridCol w="15524132">
                  <a:extLst>
                    <a:ext uri="{9D8B030D-6E8A-4147-A177-3AD203B41FA5}">
                      <a16:colId xmlns:a16="http://schemas.microsoft.com/office/drawing/2014/main" val="20001"/>
                    </a:ext>
                  </a:extLst>
                </a:gridCol>
              </a:tblGrid>
              <a:tr h="1579862">
                <a:tc>
                  <a:txBody>
                    <a:bodyPr/>
                    <a:lstStyle/>
                    <a:p>
                      <a:pPr algn="ctr">
                        <a:lnSpc>
                          <a:spcPts val="4900"/>
                        </a:lnSpc>
                        <a:defRPr/>
                      </a:pPr>
                      <a:r>
                        <a:rPr lang="en-US" sz="3500">
                          <a:solidFill>
                            <a:srgbClr val="FFFFFF"/>
                          </a:solidFill>
                          <a:latin typeface="Roboto Condensed Bold"/>
                        </a:rPr>
                        <a:t>Mở đoạn </a:t>
                      </a:r>
                      <a:endParaRPr lang="en-US" sz="1100"/>
                    </a:p>
                    <a:p>
                      <a:pPr algn="ctr">
                        <a:lnSpc>
                          <a:spcPts val="4900"/>
                        </a:lnSpc>
                      </a:pPr>
                      <a:r>
                        <a:rPr lang="en-US" sz="3500">
                          <a:solidFill>
                            <a:srgbClr val="FFFFFF"/>
                          </a:solidFill>
                          <a:latin typeface="Roboto Condensed Bold"/>
                        </a:rPr>
                        <a:t>(1 câu)</a:t>
                      </a:r>
                    </a:p>
                  </a:txBody>
                  <a:tcPr marL="114300" marR="114300" marT="114300" marB="114300" anchor="ctr">
                    <a:lnL w="9525" cap="flat" cmpd="sng" algn="ctr">
                      <a:solidFill>
                        <a:srgbClr val="B8A284"/>
                      </a:solidFill>
                      <a:prstDash val="solid"/>
                      <a:round/>
                      <a:headEnd type="none" w="med" len="med"/>
                      <a:tailEnd type="none" w="med" len="med"/>
                    </a:lnL>
                    <a:lnR w="9525" cap="flat" cmpd="sng" algn="ctr">
                      <a:solidFill>
                        <a:srgbClr val="B8A284"/>
                      </a:solidFill>
                      <a:prstDash val="solid"/>
                      <a:round/>
                      <a:headEnd type="none" w="med" len="med"/>
                      <a:tailEnd type="none" w="med" len="med"/>
                    </a:lnR>
                    <a:lnT w="9525" cap="flat" cmpd="sng" algn="ctr">
                      <a:solidFill>
                        <a:srgbClr val="B8A284"/>
                      </a:solidFill>
                      <a:prstDash val="solid"/>
                      <a:round/>
                      <a:headEnd type="none" w="med" len="med"/>
                      <a:tailEnd type="none" w="med" len="med"/>
                    </a:lnT>
                    <a:lnB w="9525" cap="flat" cmpd="sng" algn="ctr">
                      <a:solidFill>
                        <a:srgbClr val="B8A284"/>
                      </a:solidFill>
                      <a:prstDash val="solid"/>
                      <a:round/>
                      <a:headEnd type="none" w="med" len="med"/>
                      <a:tailEnd type="none" w="med" len="med"/>
                    </a:lnB>
                    <a:solidFill>
                      <a:srgbClr val="9D907E"/>
                    </a:solidFill>
                  </a:tcPr>
                </a:tc>
                <a:tc>
                  <a:txBody>
                    <a:bodyPr/>
                    <a:lstStyle/>
                    <a:p>
                      <a:pPr algn="just">
                        <a:lnSpc>
                          <a:spcPts val="4900"/>
                        </a:lnSpc>
                        <a:defRPr/>
                      </a:pPr>
                      <a:r>
                        <a:rPr lang="en-US" sz="3500">
                          <a:solidFill>
                            <a:srgbClr val="000000"/>
                          </a:solidFill>
                          <a:latin typeface="Roboto Condensed"/>
                        </a:rPr>
                        <a:t>Giới thiệu tác giả, tác phẩm và ấn tượng chung về yếu tố kì ảo trong truyện</a:t>
                      </a:r>
                      <a:endParaRPr lang="en-US" sz="1100"/>
                    </a:p>
                  </a:txBody>
                  <a:tcPr marL="114300" marR="114300" marT="114300" marB="114300" anchor="ctr">
                    <a:lnL w="9525" cap="flat" cmpd="sng" algn="ctr">
                      <a:solidFill>
                        <a:srgbClr val="B8A284"/>
                      </a:solidFill>
                      <a:prstDash val="solid"/>
                      <a:round/>
                      <a:headEnd type="none" w="med" len="med"/>
                      <a:tailEnd type="none" w="med" len="med"/>
                    </a:lnL>
                    <a:lnR w="9525" cap="flat" cmpd="sng" algn="ctr">
                      <a:solidFill>
                        <a:srgbClr val="B8A284"/>
                      </a:solidFill>
                      <a:prstDash val="solid"/>
                      <a:round/>
                      <a:headEnd type="none" w="med" len="med"/>
                      <a:tailEnd type="none" w="med" len="med"/>
                    </a:lnR>
                    <a:lnT w="9525" cap="flat" cmpd="sng" algn="ctr">
                      <a:solidFill>
                        <a:srgbClr val="B8A284"/>
                      </a:solidFill>
                      <a:prstDash val="solid"/>
                      <a:round/>
                      <a:headEnd type="none" w="med" len="med"/>
                      <a:tailEnd type="none" w="med" len="med"/>
                    </a:lnT>
                    <a:lnB w="9525" cap="flat" cmpd="sng" algn="ctr">
                      <a:solidFill>
                        <a:srgbClr val="B8A284"/>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651025">
                <a:tc>
                  <a:txBody>
                    <a:bodyPr/>
                    <a:lstStyle/>
                    <a:p>
                      <a:pPr algn="ctr">
                        <a:lnSpc>
                          <a:spcPts val="4900"/>
                        </a:lnSpc>
                        <a:defRPr/>
                      </a:pPr>
                      <a:r>
                        <a:rPr lang="en-US" sz="3500">
                          <a:solidFill>
                            <a:srgbClr val="FFFFFF"/>
                          </a:solidFill>
                          <a:latin typeface="Roboto Condensed Bold"/>
                        </a:rPr>
                        <a:t>Thân đoạn </a:t>
                      </a:r>
                      <a:endParaRPr lang="en-US" sz="1100"/>
                    </a:p>
                    <a:p>
                      <a:pPr algn="ctr">
                        <a:lnSpc>
                          <a:spcPts val="4900"/>
                        </a:lnSpc>
                      </a:pPr>
                      <a:r>
                        <a:rPr lang="en-US" sz="3500">
                          <a:solidFill>
                            <a:srgbClr val="FFFFFF"/>
                          </a:solidFill>
                          <a:latin typeface="Roboto Condensed Bold"/>
                        </a:rPr>
                        <a:t>(6-7 câu)</a:t>
                      </a:r>
                    </a:p>
                  </a:txBody>
                  <a:tcPr marL="114300" marR="114300" marT="114300" marB="114300" anchor="ctr">
                    <a:lnL w="9525" cap="flat" cmpd="sng" algn="ctr">
                      <a:solidFill>
                        <a:srgbClr val="B8A284"/>
                      </a:solidFill>
                      <a:prstDash val="solid"/>
                      <a:round/>
                      <a:headEnd type="none" w="med" len="med"/>
                      <a:tailEnd type="none" w="med" len="med"/>
                    </a:lnL>
                    <a:lnR w="9525" cap="flat" cmpd="sng" algn="ctr">
                      <a:solidFill>
                        <a:srgbClr val="B8A284"/>
                      </a:solidFill>
                      <a:prstDash val="solid"/>
                      <a:round/>
                      <a:headEnd type="none" w="med" len="med"/>
                      <a:tailEnd type="none" w="med" len="med"/>
                    </a:lnR>
                    <a:lnT w="9525" cap="flat" cmpd="sng" algn="ctr">
                      <a:solidFill>
                        <a:srgbClr val="B8A284"/>
                      </a:solidFill>
                      <a:prstDash val="solid"/>
                      <a:round/>
                      <a:headEnd type="none" w="med" len="med"/>
                      <a:tailEnd type="none" w="med" len="med"/>
                    </a:lnT>
                    <a:lnB w="9525" cap="flat" cmpd="sng" algn="ctr">
                      <a:solidFill>
                        <a:srgbClr val="B8A284"/>
                      </a:solidFill>
                      <a:prstDash val="solid"/>
                      <a:round/>
                      <a:headEnd type="none" w="med" len="med"/>
                      <a:tailEnd type="none" w="med" len="med"/>
                    </a:lnB>
                    <a:solidFill>
                      <a:srgbClr val="9D907E"/>
                    </a:solidFill>
                  </a:tcPr>
                </a:tc>
                <a:tc>
                  <a:txBody>
                    <a:bodyPr/>
                    <a:lstStyle/>
                    <a:p>
                      <a:pPr algn="just">
                        <a:lnSpc>
                          <a:spcPts val="4900"/>
                        </a:lnSpc>
                        <a:defRPr/>
                      </a:pPr>
                      <a:r>
                        <a:rPr lang="en-US" sz="3500">
                          <a:solidFill>
                            <a:srgbClr val="000000"/>
                          </a:solidFill>
                          <a:latin typeface="Roboto Condensed"/>
                        </a:rPr>
                        <a:t>- Yếu tố kì ảo trong truyện được thể hiện qua hai sự việc:</a:t>
                      </a:r>
                      <a:endParaRPr lang="en-US" sz="1100"/>
                    </a:p>
                    <a:p>
                      <a:pPr algn="just">
                        <a:lnSpc>
                          <a:spcPts val="4900"/>
                        </a:lnSpc>
                      </a:pPr>
                      <a:r>
                        <a:rPr lang="en-US" sz="3500">
                          <a:solidFill>
                            <a:srgbClr val="000000"/>
                          </a:solidFill>
                          <a:latin typeface="Roboto Condensed"/>
                        </a:rPr>
                        <a:t>+ Mảnh giấy kì lạ của bà đồng giúp Thành bắt được con dế quý</a:t>
                      </a:r>
                    </a:p>
                    <a:p>
                      <a:pPr algn="just">
                        <a:lnSpc>
                          <a:spcPts val="4900"/>
                        </a:lnSpc>
                      </a:pPr>
                      <a:r>
                        <a:rPr lang="en-US" sz="3500">
                          <a:solidFill>
                            <a:srgbClr val="000000"/>
                          </a:solidFill>
                          <a:latin typeface="Roboto Condensed"/>
                        </a:rPr>
                        <a:t>+ Sau khi làm chết con dế quý của cha, đứa con trai 9 tuổi của Thành đã hóa thân thành con dế, tuy nhỏ nhưng có thể thắng bất cứ con dế nào</a:t>
                      </a:r>
                    </a:p>
                    <a:p>
                      <a:pPr algn="just">
                        <a:lnSpc>
                          <a:spcPts val="4900"/>
                        </a:lnSpc>
                      </a:pPr>
                      <a:r>
                        <a:rPr lang="en-US" sz="3500">
                          <a:solidFill>
                            <a:srgbClr val="000000"/>
                          </a:solidFill>
                          <a:latin typeface="Roboto Condensed"/>
                        </a:rPr>
                        <a:t>- Ý nghĩa của yếu tố kì ảo:</a:t>
                      </a:r>
                    </a:p>
                    <a:p>
                      <a:pPr algn="just">
                        <a:lnSpc>
                          <a:spcPts val="4900"/>
                        </a:lnSpc>
                      </a:pPr>
                      <a:r>
                        <a:rPr lang="en-US" sz="3500">
                          <a:solidFill>
                            <a:srgbClr val="000000"/>
                          </a:solidFill>
                          <a:latin typeface="Roboto Condensed"/>
                        </a:rPr>
                        <a:t>+ Câu chuyện li kì, hấp dẫn</a:t>
                      </a:r>
                    </a:p>
                    <a:p>
                      <a:pPr algn="just">
                        <a:lnSpc>
                          <a:spcPts val="4900"/>
                        </a:lnSpc>
                      </a:pPr>
                      <a:r>
                        <a:rPr lang="en-US" sz="3500">
                          <a:solidFill>
                            <a:srgbClr val="000000"/>
                          </a:solidFill>
                          <a:latin typeface="Roboto Condensed"/>
                        </a:rPr>
                        <a:t>+ Tháo gỡ bế tắc của nhân vật, đẩy câu chuyện phát triển theo chủ ý của tác giả</a:t>
                      </a:r>
                    </a:p>
                    <a:p>
                      <a:pPr algn="just">
                        <a:lnSpc>
                          <a:spcPts val="4900"/>
                        </a:lnSpc>
                      </a:pPr>
                      <a:r>
                        <a:rPr lang="en-US" sz="3500">
                          <a:solidFill>
                            <a:srgbClr val="000000"/>
                          </a:solidFill>
                          <a:latin typeface="Roboto Condensed"/>
                        </a:rPr>
                        <a:t>+ Bộc lộ rõ nét chủ đề tác phẩm: Thể hiện nghịch lí khó tin trong cuộc sống mà nguyên nhân chỉ từ một con dế nhỏ, qua đó, tác giả phê phán sâu sắc xã hội phong kiến đương thời.</a:t>
                      </a:r>
                    </a:p>
                  </a:txBody>
                  <a:tcPr marL="114300" marR="114300" marT="114300" marB="114300" anchor="ctr">
                    <a:lnL w="9525" cap="flat" cmpd="sng" algn="ctr">
                      <a:solidFill>
                        <a:srgbClr val="B8A284"/>
                      </a:solidFill>
                      <a:prstDash val="solid"/>
                      <a:round/>
                      <a:headEnd type="none" w="med" len="med"/>
                      <a:tailEnd type="none" w="med" len="med"/>
                    </a:lnL>
                    <a:lnR w="9525" cap="flat" cmpd="sng" algn="ctr">
                      <a:solidFill>
                        <a:srgbClr val="B8A284"/>
                      </a:solidFill>
                      <a:prstDash val="solid"/>
                      <a:round/>
                      <a:headEnd type="none" w="med" len="med"/>
                      <a:tailEnd type="none" w="med" len="med"/>
                    </a:lnR>
                    <a:lnT w="9525" cap="flat" cmpd="sng" algn="ctr">
                      <a:solidFill>
                        <a:srgbClr val="B8A284"/>
                      </a:solidFill>
                      <a:prstDash val="solid"/>
                      <a:round/>
                      <a:headEnd type="none" w="med" len="med"/>
                      <a:tailEnd type="none" w="med" len="med"/>
                    </a:lnT>
                    <a:lnB w="9525" cap="flat" cmpd="sng" algn="ctr">
                      <a:solidFill>
                        <a:srgbClr val="B8A28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79862">
                <a:tc>
                  <a:txBody>
                    <a:bodyPr/>
                    <a:lstStyle/>
                    <a:p>
                      <a:pPr algn="ctr">
                        <a:lnSpc>
                          <a:spcPts val="4900"/>
                        </a:lnSpc>
                        <a:defRPr/>
                      </a:pPr>
                      <a:r>
                        <a:rPr lang="en-US" sz="3500">
                          <a:solidFill>
                            <a:srgbClr val="FFFFFF"/>
                          </a:solidFill>
                          <a:latin typeface="Roboto Condensed Bold"/>
                        </a:rPr>
                        <a:t>Kết đoạn (1 câu)</a:t>
                      </a:r>
                      <a:endParaRPr lang="en-US" sz="1100"/>
                    </a:p>
                  </a:txBody>
                  <a:tcPr marL="114300" marR="114300" marT="114300" marB="114300" anchor="ctr">
                    <a:lnL w="9525" cap="flat" cmpd="sng" algn="ctr">
                      <a:solidFill>
                        <a:srgbClr val="B8A284"/>
                      </a:solidFill>
                      <a:prstDash val="solid"/>
                      <a:round/>
                      <a:headEnd type="none" w="med" len="med"/>
                      <a:tailEnd type="none" w="med" len="med"/>
                    </a:lnL>
                    <a:lnR w="9525" cap="flat" cmpd="sng" algn="ctr">
                      <a:solidFill>
                        <a:srgbClr val="B8A284"/>
                      </a:solidFill>
                      <a:prstDash val="solid"/>
                      <a:round/>
                      <a:headEnd type="none" w="med" len="med"/>
                      <a:tailEnd type="none" w="med" len="med"/>
                    </a:lnR>
                    <a:lnT w="9525" cap="flat" cmpd="sng" algn="ctr">
                      <a:solidFill>
                        <a:srgbClr val="B8A284"/>
                      </a:solidFill>
                      <a:prstDash val="solid"/>
                      <a:round/>
                      <a:headEnd type="none" w="med" len="med"/>
                      <a:tailEnd type="none" w="med" len="med"/>
                    </a:lnT>
                    <a:lnB w="9525" cap="flat" cmpd="sng" algn="ctr">
                      <a:solidFill>
                        <a:srgbClr val="B8A284"/>
                      </a:solidFill>
                      <a:prstDash val="solid"/>
                      <a:round/>
                      <a:headEnd type="none" w="med" len="med"/>
                      <a:tailEnd type="none" w="med" len="med"/>
                    </a:lnB>
                    <a:solidFill>
                      <a:srgbClr val="9D907E"/>
                    </a:solidFill>
                  </a:tcPr>
                </a:tc>
                <a:tc>
                  <a:txBody>
                    <a:bodyPr/>
                    <a:lstStyle/>
                    <a:p>
                      <a:pPr algn="just">
                        <a:lnSpc>
                          <a:spcPts val="4900"/>
                        </a:lnSpc>
                        <a:defRPr/>
                      </a:pPr>
                      <a:r>
                        <a:rPr lang="en-US" sz="3500">
                          <a:solidFill>
                            <a:srgbClr val="000000"/>
                          </a:solidFill>
                          <a:latin typeface="Roboto Condensed"/>
                        </a:rPr>
                        <a:t>Khẳng định lại yếu tố kì ảo là đặc trưng cơ bản của truyện truyền kì dùng để phản ánh sâu sắc hiện thực khiến tác phẩm có giá trị lớn.</a:t>
                      </a:r>
                      <a:endParaRPr lang="en-US" sz="1100"/>
                    </a:p>
                  </a:txBody>
                  <a:tcPr marL="114300" marR="114300" marT="114300" marB="114300" anchor="ctr">
                    <a:lnL w="9525" cap="flat" cmpd="sng" algn="ctr">
                      <a:solidFill>
                        <a:srgbClr val="B8A284"/>
                      </a:solidFill>
                      <a:prstDash val="solid"/>
                      <a:round/>
                      <a:headEnd type="none" w="med" len="med"/>
                      <a:tailEnd type="none" w="med" len="med"/>
                    </a:lnL>
                    <a:lnR w="9525" cap="flat" cmpd="sng" algn="ctr">
                      <a:solidFill>
                        <a:srgbClr val="B8A284"/>
                      </a:solidFill>
                      <a:prstDash val="solid"/>
                      <a:round/>
                      <a:headEnd type="none" w="med" len="med"/>
                      <a:tailEnd type="none" w="med" len="med"/>
                    </a:lnR>
                    <a:lnT w="9525" cap="flat" cmpd="sng" algn="ctr">
                      <a:solidFill>
                        <a:srgbClr val="B8A284"/>
                      </a:solidFill>
                      <a:prstDash val="solid"/>
                      <a:round/>
                      <a:headEnd type="none" w="med" len="med"/>
                      <a:tailEnd type="none" w="med" len="med"/>
                    </a:lnT>
                    <a:lnB w="9525" cap="flat" cmpd="sng" algn="ctr">
                      <a:solidFill>
                        <a:srgbClr val="B8A28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278972" y="2710311"/>
            <a:ext cx="13730056" cy="920115"/>
          </a:xfrm>
          <a:prstGeom prst="rect">
            <a:avLst/>
          </a:prstGeom>
        </p:spPr>
        <p:txBody>
          <a:bodyPr lIns="0" tIns="0" rIns="0" bIns="0" rtlCol="0" anchor="t">
            <a:spAutoFit/>
          </a:bodyPr>
          <a:lstStyle/>
          <a:p>
            <a:pPr algn="ctr">
              <a:lnSpc>
                <a:spcPts val="7559"/>
              </a:lnSpc>
            </a:pPr>
            <a:r>
              <a:rPr lang="en-US" sz="5400" dirty="0">
                <a:solidFill>
                  <a:srgbClr val="24516B"/>
                </a:solidFill>
                <a:latin typeface="Fraunces Bold"/>
              </a:rPr>
              <a:t>5. VẬN DỤNG</a:t>
            </a:r>
          </a:p>
        </p:txBody>
      </p:sp>
      <p:sp>
        <p:nvSpPr>
          <p:cNvPr id="6" name="TextBox 6"/>
          <p:cNvSpPr txBox="1"/>
          <p:nvPr/>
        </p:nvSpPr>
        <p:spPr>
          <a:xfrm>
            <a:off x="1676400" y="4234180"/>
            <a:ext cx="14630399" cy="1705595"/>
          </a:xfrm>
          <a:prstGeom prst="rect">
            <a:avLst/>
          </a:prstGeom>
        </p:spPr>
        <p:txBody>
          <a:bodyPr wrap="square" lIns="0" tIns="0" rIns="0" bIns="0" rtlCol="0" anchor="t">
            <a:spAutoFit/>
          </a:bodyPr>
          <a:lstStyle/>
          <a:p>
            <a:pPr algn="ctr">
              <a:lnSpc>
                <a:spcPts val="6860"/>
              </a:lnSpc>
            </a:pPr>
            <a:r>
              <a:rPr lang="en-US" sz="4900" dirty="0" err="1">
                <a:solidFill>
                  <a:srgbClr val="66889A"/>
                </a:solidFill>
                <a:latin typeface="Roboto Condensed Bold"/>
              </a:rPr>
              <a:t>Đọc</a:t>
            </a:r>
            <a:r>
              <a:rPr lang="en-US" sz="4900" dirty="0">
                <a:solidFill>
                  <a:srgbClr val="66889A"/>
                </a:solidFill>
                <a:latin typeface="Roboto Condensed Bold"/>
              </a:rPr>
              <a:t> </a:t>
            </a:r>
            <a:r>
              <a:rPr lang="en-US" sz="4900" dirty="0" err="1">
                <a:solidFill>
                  <a:srgbClr val="66889A"/>
                </a:solidFill>
                <a:latin typeface="Roboto Condensed Bold"/>
              </a:rPr>
              <a:t>mở</a:t>
            </a:r>
            <a:r>
              <a:rPr lang="en-US" sz="4900" dirty="0">
                <a:solidFill>
                  <a:srgbClr val="66889A"/>
                </a:solidFill>
                <a:latin typeface="Roboto Condensed Bold"/>
              </a:rPr>
              <a:t> </a:t>
            </a:r>
            <a:r>
              <a:rPr lang="en-US" sz="4900" dirty="0" err="1">
                <a:solidFill>
                  <a:srgbClr val="66889A"/>
                </a:solidFill>
                <a:latin typeface="Roboto Condensed Bold"/>
              </a:rPr>
              <a:t>rộng</a:t>
            </a:r>
            <a:r>
              <a:rPr lang="en-US" sz="4900" dirty="0">
                <a:solidFill>
                  <a:srgbClr val="66889A"/>
                </a:solidFill>
                <a:latin typeface="Roboto Condensed Bold"/>
              </a:rPr>
              <a:t> </a:t>
            </a:r>
            <a:r>
              <a:rPr lang="en-US" sz="4900" dirty="0" err="1">
                <a:solidFill>
                  <a:srgbClr val="66889A"/>
                </a:solidFill>
                <a:latin typeface="Roboto Condensed Bold"/>
              </a:rPr>
              <a:t>văn</a:t>
            </a:r>
            <a:r>
              <a:rPr lang="en-US" sz="4900" dirty="0">
                <a:solidFill>
                  <a:srgbClr val="66889A"/>
                </a:solidFill>
                <a:latin typeface="Roboto Condensed Bold"/>
              </a:rPr>
              <a:t> </a:t>
            </a:r>
            <a:r>
              <a:rPr lang="en-US" sz="4900" dirty="0" err="1">
                <a:solidFill>
                  <a:srgbClr val="66889A"/>
                </a:solidFill>
                <a:latin typeface="Roboto Condensed Bold"/>
              </a:rPr>
              <a:t>bản</a:t>
            </a:r>
            <a:r>
              <a:rPr lang="en-US" sz="4900" dirty="0">
                <a:solidFill>
                  <a:srgbClr val="66889A"/>
                </a:solidFill>
                <a:latin typeface="Roboto Condensed Bold"/>
              </a:rPr>
              <a:t>:</a:t>
            </a:r>
          </a:p>
          <a:p>
            <a:pPr algn="ctr">
              <a:lnSpc>
                <a:spcPts val="6860"/>
              </a:lnSpc>
            </a:pPr>
            <a:r>
              <a:rPr lang="en-US" sz="4900" dirty="0">
                <a:solidFill>
                  <a:srgbClr val="66889A"/>
                </a:solidFill>
                <a:latin typeface="Roboto Condensed Bold"/>
              </a:rPr>
              <a:t> </a:t>
            </a:r>
            <a:r>
              <a:rPr lang="en-US" sz="4900" dirty="0" err="1">
                <a:solidFill>
                  <a:srgbClr val="66889A"/>
                </a:solidFill>
                <a:latin typeface="Roboto Condensed Bold Italics"/>
              </a:rPr>
              <a:t>Gói</a:t>
            </a:r>
            <a:r>
              <a:rPr lang="en-US" sz="4900" dirty="0">
                <a:solidFill>
                  <a:srgbClr val="66889A"/>
                </a:solidFill>
                <a:latin typeface="Roboto Condensed Bold Italics"/>
              </a:rPr>
              <a:t> </a:t>
            </a:r>
            <a:r>
              <a:rPr lang="en-US" sz="4900" dirty="0" err="1">
                <a:solidFill>
                  <a:srgbClr val="66889A"/>
                </a:solidFill>
                <a:latin typeface="Roboto Condensed Bold Italics"/>
              </a:rPr>
              <a:t>thuốc</a:t>
            </a:r>
            <a:r>
              <a:rPr lang="en-US" sz="4900" dirty="0">
                <a:solidFill>
                  <a:srgbClr val="66889A"/>
                </a:solidFill>
                <a:latin typeface="Roboto Condensed Bold Italics"/>
              </a:rPr>
              <a:t> </a:t>
            </a:r>
            <a:r>
              <a:rPr lang="en-US" sz="4900" dirty="0" err="1">
                <a:solidFill>
                  <a:srgbClr val="66889A"/>
                </a:solidFill>
                <a:latin typeface="Roboto Condensed Bold Italics"/>
              </a:rPr>
              <a:t>lá</a:t>
            </a:r>
            <a:endParaRPr lang="en-US" sz="4900" dirty="0">
              <a:solidFill>
                <a:srgbClr val="66889A"/>
              </a:solidFill>
              <a:latin typeface="Roboto Condensed Bold Itali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5234" b="-101598"/>
            </a:stretch>
          </a:blipFill>
        </p:spPr>
        <p:txBody>
          <a:bodyPr/>
          <a:lstStyle/>
          <a:p>
            <a:endParaRPr lang="en-US"/>
          </a:p>
        </p:txBody>
      </p:sp>
      <p:sp>
        <p:nvSpPr>
          <p:cNvPr id="3" name="TextBox 3"/>
          <p:cNvSpPr txBox="1"/>
          <p:nvPr/>
        </p:nvSpPr>
        <p:spPr>
          <a:xfrm>
            <a:off x="9518739" y="2553335"/>
            <a:ext cx="7932738" cy="2580640"/>
          </a:xfrm>
          <a:prstGeom prst="rect">
            <a:avLst/>
          </a:prstGeom>
        </p:spPr>
        <p:txBody>
          <a:bodyPr lIns="0" tIns="0" rIns="0" bIns="0" rtlCol="0" anchor="t">
            <a:spAutoFit/>
          </a:bodyPr>
          <a:lstStyle/>
          <a:p>
            <a:pPr algn="ctr">
              <a:lnSpc>
                <a:spcPts val="6860"/>
              </a:lnSpc>
              <a:spcBef>
                <a:spcPct val="0"/>
              </a:spcBef>
            </a:pPr>
            <a:r>
              <a:rPr lang="en-US" sz="4900">
                <a:solidFill>
                  <a:srgbClr val="41352F"/>
                </a:solidFill>
                <a:latin typeface="Roboto Condensed Bold"/>
              </a:rPr>
              <a:t>Đọc nhan đề tác phẩm </a:t>
            </a:r>
            <a:r>
              <a:rPr lang="en-US" sz="4900">
                <a:solidFill>
                  <a:srgbClr val="41352F"/>
                </a:solidFill>
                <a:latin typeface="Roboto Condensed Bold Italics"/>
              </a:rPr>
              <a:t>Dế chọi</a:t>
            </a:r>
            <a:r>
              <a:rPr lang="en-US" sz="4900">
                <a:solidFill>
                  <a:srgbClr val="41352F"/>
                </a:solidFill>
                <a:latin typeface="Roboto Condensed Bold"/>
              </a:rPr>
              <a:t>, em có suy đoán gì về nội dung câu chuyện?</a:t>
            </a:r>
          </a:p>
        </p:txBody>
      </p:sp>
      <p:sp>
        <p:nvSpPr>
          <p:cNvPr id="4" name="TextBox 4"/>
          <p:cNvSpPr txBox="1"/>
          <p:nvPr/>
        </p:nvSpPr>
        <p:spPr>
          <a:xfrm>
            <a:off x="9518739" y="734522"/>
            <a:ext cx="7740561" cy="1003126"/>
          </a:xfrm>
          <a:prstGeom prst="rect">
            <a:avLst/>
          </a:prstGeom>
        </p:spPr>
        <p:txBody>
          <a:bodyPr wrap="square" lIns="0" tIns="0" rIns="0" bIns="0" rtlCol="0" anchor="t">
            <a:spAutoFit/>
          </a:bodyPr>
          <a:lstStyle/>
          <a:p>
            <a:pPr algn="ctr">
              <a:lnSpc>
                <a:spcPts val="8287"/>
              </a:lnSpc>
            </a:pPr>
            <a:r>
              <a:rPr lang="en-US" sz="5919" dirty="0">
                <a:solidFill>
                  <a:srgbClr val="41352F"/>
                </a:solidFill>
                <a:latin typeface="Fraunces Bold"/>
              </a:rPr>
              <a:t>1. CHUẨN BỊ ĐỌC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416" b="-9416"/>
            </a:stretch>
          </a:blipFill>
        </p:spPr>
        <p:txBody>
          <a:bodyPr/>
          <a:lstStyle/>
          <a:p>
            <a:endParaRPr lang="en-US"/>
          </a:p>
        </p:txBody>
      </p:sp>
      <p:sp>
        <p:nvSpPr>
          <p:cNvPr id="3" name="Freeform 3"/>
          <p:cNvSpPr/>
          <p:nvPr/>
        </p:nvSpPr>
        <p:spPr>
          <a:xfrm>
            <a:off x="-233654" y="8214086"/>
            <a:ext cx="19918842" cy="9959421"/>
          </a:xfrm>
          <a:custGeom>
            <a:avLst/>
            <a:gdLst/>
            <a:ahLst/>
            <a:cxnLst/>
            <a:rect l="l" t="t" r="r" b="b"/>
            <a:pathLst>
              <a:path w="19918842" h="9959421">
                <a:moveTo>
                  <a:pt x="0" y="0"/>
                </a:moveTo>
                <a:lnTo>
                  <a:pt x="19918842" y="0"/>
                </a:lnTo>
                <a:lnTo>
                  <a:pt x="19918842" y="9959421"/>
                </a:lnTo>
                <a:lnTo>
                  <a:pt x="0" y="9959421"/>
                </a:lnTo>
                <a:lnTo>
                  <a:pt x="0" y="0"/>
                </a:lnTo>
                <a:close/>
              </a:path>
            </a:pathLst>
          </a:custGeom>
          <a:blipFill>
            <a:blip r:embed="rId3"/>
            <a:stretch>
              <a:fillRect/>
            </a:stretch>
          </a:blipFill>
        </p:spPr>
        <p:txBody>
          <a:bodyPr/>
          <a:lstStyle/>
          <a:p>
            <a:endParaRPr lang="en-US"/>
          </a:p>
        </p:txBody>
      </p:sp>
      <p:sp>
        <p:nvSpPr>
          <p:cNvPr id="4" name="Freeform 4"/>
          <p:cNvSpPr/>
          <p:nvPr/>
        </p:nvSpPr>
        <p:spPr>
          <a:xfrm>
            <a:off x="12676480" y="2159095"/>
            <a:ext cx="2931601" cy="1271582"/>
          </a:xfrm>
          <a:custGeom>
            <a:avLst/>
            <a:gdLst/>
            <a:ahLst/>
            <a:cxnLst/>
            <a:rect l="l" t="t" r="r" b="b"/>
            <a:pathLst>
              <a:path w="2931601" h="1271582">
                <a:moveTo>
                  <a:pt x="0" y="0"/>
                </a:moveTo>
                <a:lnTo>
                  <a:pt x="2931601" y="0"/>
                </a:lnTo>
                <a:lnTo>
                  <a:pt x="2931601" y="1271582"/>
                </a:lnTo>
                <a:lnTo>
                  <a:pt x="0" y="12715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931708" y="4420984"/>
            <a:ext cx="5711771" cy="1851566"/>
          </a:xfrm>
          <a:custGeom>
            <a:avLst/>
            <a:gdLst/>
            <a:ahLst/>
            <a:cxnLst/>
            <a:rect l="l" t="t" r="r" b="b"/>
            <a:pathLst>
              <a:path w="5711771" h="1851566">
                <a:moveTo>
                  <a:pt x="0" y="0"/>
                </a:moveTo>
                <a:lnTo>
                  <a:pt x="5711771" y="0"/>
                </a:lnTo>
                <a:lnTo>
                  <a:pt x="5711771" y="1851566"/>
                </a:lnTo>
                <a:lnTo>
                  <a:pt x="0" y="1851566"/>
                </a:lnTo>
                <a:lnTo>
                  <a:pt x="0" y="0"/>
                </a:lnTo>
                <a:close/>
              </a:path>
            </a:pathLst>
          </a:custGeom>
          <a:blipFill>
            <a:blip r:embed="rId6"/>
            <a:stretch>
              <a:fillRect/>
            </a:stretch>
          </a:blipFill>
        </p:spPr>
        <p:txBody>
          <a:bodyPr/>
          <a:lstStyle/>
          <a:p>
            <a:endParaRPr lang="en-US"/>
          </a:p>
        </p:txBody>
      </p:sp>
      <p:sp>
        <p:nvSpPr>
          <p:cNvPr id="6" name="TextBox 6"/>
          <p:cNvSpPr txBox="1"/>
          <p:nvPr/>
        </p:nvSpPr>
        <p:spPr>
          <a:xfrm>
            <a:off x="16459200" y="1823873"/>
            <a:ext cx="1418092" cy="3435183"/>
          </a:xfrm>
          <a:prstGeom prst="rect">
            <a:avLst/>
          </a:prstGeom>
        </p:spPr>
        <p:txBody>
          <a:bodyPr lIns="0" tIns="0" rIns="0" bIns="0" rtlCol="0" anchor="t">
            <a:spAutoFit/>
          </a:bodyPr>
          <a:lstStyle/>
          <a:p>
            <a:pPr algn="ctr">
              <a:lnSpc>
                <a:spcPts val="6842"/>
              </a:lnSpc>
              <a:spcBef>
                <a:spcPct val="0"/>
              </a:spcBef>
            </a:pPr>
            <a:r>
              <a:rPr lang="en-US" sz="4887" dirty="0">
                <a:solidFill>
                  <a:srgbClr val="A33D28"/>
                </a:solidFill>
                <a:latin typeface="#9Slide05 VL Fadilla"/>
                <a:ea typeface="#9Slide05 VL Fadilla"/>
              </a:rPr>
              <a:t>𝕷𝖎𝖊̂𝖚 </a:t>
            </a:r>
          </a:p>
          <a:p>
            <a:pPr algn="ctr">
              <a:lnSpc>
                <a:spcPts val="6842"/>
              </a:lnSpc>
              <a:spcBef>
                <a:spcPct val="0"/>
              </a:spcBef>
            </a:pPr>
            <a:r>
              <a:rPr lang="en-US" sz="4887" dirty="0">
                <a:solidFill>
                  <a:srgbClr val="A33D28"/>
                </a:solidFill>
                <a:ea typeface="#9Slide05 VL Fadilla"/>
              </a:rPr>
              <a:t>𝕿𝖗𝖆𝖎 </a:t>
            </a:r>
          </a:p>
          <a:p>
            <a:pPr algn="ctr">
              <a:lnSpc>
                <a:spcPts val="6842"/>
              </a:lnSpc>
              <a:spcBef>
                <a:spcPct val="0"/>
              </a:spcBef>
            </a:pPr>
            <a:r>
              <a:rPr lang="en-US" sz="4887" dirty="0">
                <a:solidFill>
                  <a:srgbClr val="A33D28"/>
                </a:solidFill>
                <a:latin typeface="#9Slide05 VL Fadilla"/>
                <a:ea typeface="#9Slide05 VL Fadilla"/>
              </a:rPr>
              <a:t>𝖈𝖍𝖎́ </a:t>
            </a:r>
          </a:p>
          <a:p>
            <a:pPr algn="ctr">
              <a:lnSpc>
                <a:spcPts val="6842"/>
              </a:lnSpc>
              <a:spcBef>
                <a:spcPct val="0"/>
              </a:spcBef>
            </a:pPr>
            <a:r>
              <a:rPr lang="en-US" sz="4887" dirty="0">
                <a:solidFill>
                  <a:srgbClr val="A33D28"/>
                </a:solidFill>
                <a:latin typeface="#9Slide05 VL Fadilla"/>
                <a:ea typeface="#9Slide05 VL Fadilla"/>
              </a:rPr>
              <a:t>𝖉𝖎̣</a:t>
            </a:r>
          </a:p>
        </p:txBody>
      </p:sp>
      <p:sp>
        <p:nvSpPr>
          <p:cNvPr id="7" name="TextBox 7"/>
          <p:cNvSpPr txBox="1"/>
          <p:nvPr/>
        </p:nvSpPr>
        <p:spPr>
          <a:xfrm>
            <a:off x="2667000" y="344878"/>
            <a:ext cx="14858999" cy="1518557"/>
          </a:xfrm>
          <a:prstGeom prst="rect">
            <a:avLst/>
          </a:prstGeom>
        </p:spPr>
        <p:txBody>
          <a:bodyPr wrap="square" lIns="0" tIns="0" rIns="0" bIns="0" rtlCol="0" anchor="t">
            <a:spAutoFit/>
          </a:bodyPr>
          <a:lstStyle/>
          <a:p>
            <a:pPr algn="ctr">
              <a:lnSpc>
                <a:spcPts val="6239"/>
              </a:lnSpc>
            </a:pPr>
            <a:r>
              <a:rPr lang="en-US" sz="4000" spc="227" dirty="0">
                <a:solidFill>
                  <a:srgbClr val="C8624D"/>
                </a:solidFill>
                <a:latin typeface="Fraunces Bold"/>
              </a:rPr>
              <a:t>BÀI 6: </a:t>
            </a:r>
          </a:p>
          <a:p>
            <a:pPr algn="ctr">
              <a:lnSpc>
                <a:spcPts val="6239"/>
              </a:lnSpc>
            </a:pPr>
            <a:r>
              <a:rPr lang="en-US" sz="4000" spc="227" dirty="0">
                <a:solidFill>
                  <a:srgbClr val="C8624D"/>
                </a:solidFill>
                <a:latin typeface="Fraunces Bold"/>
              </a:rPr>
              <a:t>TRUYỆN TRUYỀN KÌ VÀ TRUYỆN TRINH THÁM</a:t>
            </a:r>
          </a:p>
        </p:txBody>
      </p:sp>
      <p:sp>
        <p:nvSpPr>
          <p:cNvPr id="8" name="TextBox 8"/>
          <p:cNvSpPr txBox="1"/>
          <p:nvPr/>
        </p:nvSpPr>
        <p:spPr>
          <a:xfrm>
            <a:off x="4651728" y="2698408"/>
            <a:ext cx="8352448" cy="3083203"/>
          </a:xfrm>
          <a:prstGeom prst="rect">
            <a:avLst/>
          </a:prstGeom>
        </p:spPr>
        <p:txBody>
          <a:bodyPr lIns="0" tIns="0" rIns="0" bIns="0" rtlCol="0" anchor="t">
            <a:spAutoFit/>
          </a:bodyPr>
          <a:lstStyle/>
          <a:p>
            <a:pPr algn="ctr">
              <a:lnSpc>
                <a:spcPts val="25123"/>
              </a:lnSpc>
            </a:pPr>
            <a:r>
              <a:rPr lang="en-US" sz="17945">
                <a:solidFill>
                  <a:srgbClr val="A33D28"/>
                </a:solidFill>
                <a:latin typeface="#9Slide05 Dear Saturday"/>
              </a:rPr>
              <a:t>Dế chọi</a:t>
            </a:r>
          </a:p>
        </p:txBody>
      </p:sp>
      <p:sp>
        <p:nvSpPr>
          <p:cNvPr id="9" name="TextBox 9"/>
          <p:cNvSpPr txBox="1"/>
          <p:nvPr/>
        </p:nvSpPr>
        <p:spPr>
          <a:xfrm>
            <a:off x="7494150" y="5839013"/>
            <a:ext cx="3554849" cy="771825"/>
          </a:xfrm>
          <a:prstGeom prst="rect">
            <a:avLst/>
          </a:prstGeom>
        </p:spPr>
        <p:txBody>
          <a:bodyPr wrap="square" lIns="0" tIns="0" rIns="0" bIns="0" rtlCol="0" anchor="t">
            <a:spAutoFit/>
          </a:bodyPr>
          <a:lstStyle/>
          <a:p>
            <a:pPr algn="ctr">
              <a:lnSpc>
                <a:spcPts val="6283"/>
              </a:lnSpc>
            </a:pPr>
            <a:r>
              <a:rPr lang="en-US" sz="4488" dirty="0">
                <a:solidFill>
                  <a:srgbClr val="A33D28"/>
                </a:solidFill>
                <a:latin typeface="Roboto Condensed"/>
              </a:rPr>
              <a:t>(</a:t>
            </a:r>
            <a:r>
              <a:rPr lang="en-US" sz="4488" dirty="0" err="1">
                <a:solidFill>
                  <a:srgbClr val="A33D28"/>
                </a:solidFill>
                <a:latin typeface="Roboto Condensed"/>
              </a:rPr>
              <a:t>Bồ</a:t>
            </a:r>
            <a:r>
              <a:rPr lang="en-US" sz="4488" dirty="0">
                <a:solidFill>
                  <a:srgbClr val="A33D28"/>
                </a:solidFill>
                <a:latin typeface="Roboto Condensed"/>
              </a:rPr>
              <a:t> </a:t>
            </a:r>
            <a:r>
              <a:rPr lang="en-US" sz="4488" dirty="0" err="1">
                <a:solidFill>
                  <a:srgbClr val="A33D28"/>
                </a:solidFill>
                <a:latin typeface="Roboto Condensed"/>
              </a:rPr>
              <a:t>Tùng</a:t>
            </a:r>
            <a:r>
              <a:rPr lang="en-US" sz="4488" dirty="0">
                <a:solidFill>
                  <a:srgbClr val="A33D28"/>
                </a:solidFill>
                <a:latin typeface="Roboto Condensed"/>
              </a:rPr>
              <a:t> Linh)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69252" y="325351"/>
            <a:ext cx="7690284" cy="1225521"/>
          </a:xfrm>
          <a:prstGeom prst="rect">
            <a:avLst/>
          </a:prstGeom>
        </p:spPr>
        <p:txBody>
          <a:bodyPr lIns="0" tIns="0" rIns="0" bIns="0" rtlCol="0" anchor="t">
            <a:spAutoFit/>
          </a:bodyPr>
          <a:lstStyle/>
          <a:p>
            <a:pPr algn="ctr">
              <a:lnSpc>
                <a:spcPts val="10005"/>
              </a:lnSpc>
            </a:pPr>
            <a:r>
              <a:rPr lang="en-US" sz="7146">
                <a:solidFill>
                  <a:srgbClr val="24516B"/>
                </a:solidFill>
                <a:latin typeface="Fraunces Bold"/>
              </a:rPr>
              <a:t>2. ĐỌC VĂN BẢN</a:t>
            </a:r>
          </a:p>
        </p:txBody>
      </p:sp>
      <p:sp>
        <p:nvSpPr>
          <p:cNvPr id="4" name="TextBox 4"/>
          <p:cNvSpPr txBox="1"/>
          <p:nvPr/>
        </p:nvSpPr>
        <p:spPr>
          <a:xfrm>
            <a:off x="631031" y="1706877"/>
            <a:ext cx="16628269" cy="3981450"/>
          </a:xfrm>
          <a:prstGeom prst="rect">
            <a:avLst/>
          </a:prstGeom>
        </p:spPr>
        <p:txBody>
          <a:bodyPr lIns="0" tIns="0" rIns="0" bIns="0" rtlCol="0" anchor="t">
            <a:spAutoFit/>
          </a:bodyPr>
          <a:lstStyle/>
          <a:p>
            <a:pPr marL="971550" lvl="1" indent="-485775" algn="just">
              <a:lnSpc>
                <a:spcPts val="6299"/>
              </a:lnSpc>
              <a:buFont typeface="Arial"/>
              <a:buChar char="•"/>
            </a:pPr>
            <a:r>
              <a:rPr lang="en-US" sz="4500" dirty="0">
                <a:solidFill>
                  <a:srgbClr val="24516B"/>
                </a:solidFill>
                <a:latin typeface="Roboto Condensed"/>
              </a:rPr>
              <a:t>100% HS </a:t>
            </a:r>
            <a:r>
              <a:rPr lang="en-US" sz="4500" dirty="0" err="1">
                <a:solidFill>
                  <a:srgbClr val="24516B"/>
                </a:solidFill>
                <a:latin typeface="Roboto Condensed"/>
              </a:rPr>
              <a:t>đọc</a:t>
            </a:r>
            <a:r>
              <a:rPr lang="en-US" sz="4500" dirty="0">
                <a:solidFill>
                  <a:srgbClr val="24516B"/>
                </a:solidFill>
                <a:latin typeface="Roboto Condensed"/>
              </a:rPr>
              <a:t> ở </a:t>
            </a:r>
            <a:r>
              <a:rPr lang="en-US" sz="4500" dirty="0" err="1">
                <a:solidFill>
                  <a:srgbClr val="24516B"/>
                </a:solidFill>
                <a:latin typeface="Roboto Condensed"/>
              </a:rPr>
              <a:t>nhà</a:t>
            </a:r>
            <a:endParaRPr lang="en-US" sz="4500" dirty="0">
              <a:solidFill>
                <a:srgbClr val="24516B"/>
              </a:solidFill>
              <a:latin typeface="Roboto Condensed"/>
            </a:endParaRPr>
          </a:p>
          <a:p>
            <a:pPr marL="971550" lvl="1" indent="-485775" algn="just">
              <a:lnSpc>
                <a:spcPts val="6299"/>
              </a:lnSpc>
              <a:buFont typeface="Arial"/>
              <a:buChar char="•"/>
            </a:pPr>
            <a:r>
              <a:rPr lang="en-US" sz="4500" dirty="0" err="1">
                <a:solidFill>
                  <a:srgbClr val="24516B"/>
                </a:solidFill>
                <a:latin typeface="Roboto Condensed"/>
              </a:rPr>
              <a:t>Trên</a:t>
            </a:r>
            <a:r>
              <a:rPr lang="en-US" sz="4500" dirty="0">
                <a:solidFill>
                  <a:srgbClr val="24516B"/>
                </a:solidFill>
                <a:latin typeface="Roboto Condensed"/>
              </a:rPr>
              <a:t> </a:t>
            </a:r>
            <a:r>
              <a:rPr lang="en-US" sz="4500" dirty="0" err="1">
                <a:solidFill>
                  <a:srgbClr val="24516B"/>
                </a:solidFill>
                <a:latin typeface="Roboto Condensed"/>
              </a:rPr>
              <a:t>lớp</a:t>
            </a:r>
            <a:r>
              <a:rPr lang="en-US" sz="4500" dirty="0">
                <a:solidFill>
                  <a:srgbClr val="24516B"/>
                </a:solidFill>
                <a:latin typeface="Roboto Condensed"/>
              </a:rPr>
              <a:t> </a:t>
            </a:r>
            <a:r>
              <a:rPr lang="en-US" sz="4500" dirty="0" err="1">
                <a:solidFill>
                  <a:srgbClr val="24516B"/>
                </a:solidFill>
                <a:latin typeface="Roboto Condensed"/>
              </a:rPr>
              <a:t>thực</a:t>
            </a:r>
            <a:r>
              <a:rPr lang="en-US" sz="4500" dirty="0">
                <a:solidFill>
                  <a:srgbClr val="24516B"/>
                </a:solidFill>
                <a:latin typeface="Roboto Condensed"/>
              </a:rPr>
              <a:t> </a:t>
            </a:r>
            <a:r>
              <a:rPr lang="en-US" sz="4500" dirty="0" err="1">
                <a:solidFill>
                  <a:srgbClr val="24516B"/>
                </a:solidFill>
                <a:latin typeface="Roboto Condensed"/>
              </a:rPr>
              <a:t>hành</a:t>
            </a:r>
            <a:r>
              <a:rPr lang="en-US" sz="4500" dirty="0">
                <a:solidFill>
                  <a:srgbClr val="24516B"/>
                </a:solidFill>
                <a:latin typeface="Roboto Condensed"/>
              </a:rPr>
              <a:t> </a:t>
            </a:r>
            <a:r>
              <a:rPr lang="en-US" sz="4500" dirty="0" err="1">
                <a:solidFill>
                  <a:srgbClr val="24516B"/>
                </a:solidFill>
                <a:latin typeface="Roboto Condensed"/>
              </a:rPr>
              <a:t>đọc</a:t>
            </a:r>
            <a:r>
              <a:rPr lang="en-US" sz="4500" dirty="0">
                <a:solidFill>
                  <a:srgbClr val="24516B"/>
                </a:solidFill>
                <a:latin typeface="Roboto Condensed"/>
              </a:rPr>
              <a:t> </a:t>
            </a:r>
            <a:r>
              <a:rPr lang="en-US" sz="4500" dirty="0" err="1">
                <a:solidFill>
                  <a:srgbClr val="24516B"/>
                </a:solidFill>
                <a:latin typeface="Roboto Condensed"/>
              </a:rPr>
              <a:t>diễn</a:t>
            </a:r>
            <a:r>
              <a:rPr lang="en-US" sz="4500" dirty="0">
                <a:solidFill>
                  <a:srgbClr val="24516B"/>
                </a:solidFill>
                <a:latin typeface="Roboto Condensed"/>
              </a:rPr>
              <a:t> </a:t>
            </a:r>
            <a:r>
              <a:rPr lang="en-US" sz="4500" dirty="0" err="1">
                <a:solidFill>
                  <a:srgbClr val="24516B"/>
                </a:solidFill>
                <a:latin typeface="Roboto Condensed"/>
              </a:rPr>
              <a:t>cảm</a:t>
            </a:r>
            <a:r>
              <a:rPr lang="en-US" sz="4500" dirty="0">
                <a:solidFill>
                  <a:srgbClr val="24516B"/>
                </a:solidFill>
                <a:latin typeface="Roboto Condensed"/>
              </a:rPr>
              <a:t> </a:t>
            </a:r>
            <a:r>
              <a:rPr lang="en-US" sz="4500" dirty="0" err="1">
                <a:solidFill>
                  <a:srgbClr val="24516B"/>
                </a:solidFill>
                <a:latin typeface="Roboto Condensed"/>
              </a:rPr>
              <a:t>một</a:t>
            </a:r>
            <a:r>
              <a:rPr lang="en-US" sz="4500" dirty="0">
                <a:solidFill>
                  <a:srgbClr val="24516B"/>
                </a:solidFill>
                <a:latin typeface="Roboto Condensed"/>
              </a:rPr>
              <a:t> </a:t>
            </a:r>
            <a:r>
              <a:rPr lang="en-US" sz="4500" dirty="0" err="1">
                <a:solidFill>
                  <a:srgbClr val="24516B"/>
                </a:solidFill>
                <a:latin typeface="Roboto Condensed"/>
              </a:rPr>
              <a:t>phần</a:t>
            </a:r>
            <a:r>
              <a:rPr lang="en-US" sz="4500" dirty="0">
                <a:solidFill>
                  <a:srgbClr val="24516B"/>
                </a:solidFill>
                <a:latin typeface="Roboto Condensed"/>
              </a:rPr>
              <a:t> </a:t>
            </a:r>
            <a:r>
              <a:rPr lang="en-US" sz="4500" dirty="0" err="1">
                <a:solidFill>
                  <a:srgbClr val="24516B"/>
                </a:solidFill>
                <a:latin typeface="Roboto Condensed"/>
              </a:rPr>
              <a:t>văn</a:t>
            </a:r>
            <a:r>
              <a:rPr lang="en-US" sz="4500" dirty="0">
                <a:solidFill>
                  <a:srgbClr val="24516B"/>
                </a:solidFill>
                <a:latin typeface="Roboto Condensed"/>
              </a:rPr>
              <a:t> </a:t>
            </a:r>
            <a:r>
              <a:rPr lang="en-US" sz="4500" dirty="0" err="1">
                <a:solidFill>
                  <a:srgbClr val="24516B"/>
                </a:solidFill>
                <a:latin typeface="Roboto Condensed"/>
              </a:rPr>
              <a:t>bản</a:t>
            </a:r>
            <a:r>
              <a:rPr lang="en-US" sz="4500" dirty="0">
                <a:solidFill>
                  <a:srgbClr val="24516B"/>
                </a:solidFill>
                <a:latin typeface="Roboto Condensed"/>
              </a:rPr>
              <a:t>:</a:t>
            </a:r>
          </a:p>
          <a:p>
            <a:pPr marL="971550" lvl="1" indent="-485775" algn="just">
              <a:lnSpc>
                <a:spcPts val="6299"/>
              </a:lnSpc>
              <a:buFont typeface="Arial"/>
              <a:buChar char="•"/>
            </a:pPr>
            <a:r>
              <a:rPr lang="en-US" sz="4500" dirty="0">
                <a:solidFill>
                  <a:srgbClr val="24516B"/>
                </a:solidFill>
                <a:latin typeface="Roboto Condensed"/>
              </a:rPr>
              <a:t>GV </a:t>
            </a:r>
            <a:r>
              <a:rPr lang="en-US" sz="4500" dirty="0" err="1">
                <a:solidFill>
                  <a:srgbClr val="24516B"/>
                </a:solidFill>
                <a:latin typeface="Roboto Condensed"/>
              </a:rPr>
              <a:t>mời</a:t>
            </a:r>
            <a:r>
              <a:rPr lang="en-US" sz="4500" dirty="0">
                <a:solidFill>
                  <a:srgbClr val="24516B"/>
                </a:solidFill>
                <a:latin typeface="Roboto Condensed"/>
              </a:rPr>
              <a:t> 1 HS </a:t>
            </a:r>
            <a:r>
              <a:rPr lang="en-US" sz="4500" dirty="0" err="1">
                <a:solidFill>
                  <a:srgbClr val="24516B"/>
                </a:solidFill>
                <a:latin typeface="Roboto Condensed"/>
              </a:rPr>
              <a:t>đọc</a:t>
            </a:r>
            <a:r>
              <a:rPr lang="en-US" sz="4500" dirty="0">
                <a:solidFill>
                  <a:srgbClr val="24516B"/>
                </a:solidFill>
                <a:latin typeface="Roboto Condensed"/>
              </a:rPr>
              <a:t> </a:t>
            </a:r>
            <a:r>
              <a:rPr lang="en-US" sz="4500" dirty="0" err="1">
                <a:solidFill>
                  <a:srgbClr val="24516B"/>
                </a:solidFill>
                <a:latin typeface="Roboto Condensed"/>
              </a:rPr>
              <a:t>từ</a:t>
            </a:r>
            <a:r>
              <a:rPr lang="en-US" sz="4500" dirty="0">
                <a:solidFill>
                  <a:srgbClr val="24516B"/>
                </a:solidFill>
                <a:latin typeface="Roboto Condensed"/>
              </a:rPr>
              <a:t> </a:t>
            </a:r>
            <a:r>
              <a:rPr lang="en-US" sz="4500" dirty="0" err="1">
                <a:solidFill>
                  <a:srgbClr val="24516B"/>
                </a:solidFill>
                <a:latin typeface="Roboto Condensed"/>
              </a:rPr>
              <a:t>đầu</a:t>
            </a:r>
            <a:r>
              <a:rPr lang="en-US" sz="4500" dirty="0">
                <a:solidFill>
                  <a:srgbClr val="24516B"/>
                </a:solidFill>
                <a:latin typeface="Roboto Condensed"/>
              </a:rPr>
              <a:t> </a:t>
            </a:r>
            <a:r>
              <a:rPr lang="en-US" sz="4500" dirty="0" err="1">
                <a:solidFill>
                  <a:srgbClr val="24516B"/>
                </a:solidFill>
                <a:latin typeface="Roboto Condensed"/>
              </a:rPr>
              <a:t>đến</a:t>
            </a:r>
            <a:r>
              <a:rPr lang="en-US" sz="4500" dirty="0">
                <a:solidFill>
                  <a:srgbClr val="24516B"/>
                </a:solidFill>
                <a:latin typeface="Roboto Condensed"/>
              </a:rPr>
              <a:t> “</a:t>
            </a:r>
            <a:r>
              <a:rPr lang="en-US" sz="4500" dirty="0" err="1">
                <a:solidFill>
                  <a:srgbClr val="24516B"/>
                </a:solidFill>
                <a:latin typeface="Roboto Condensed Italics"/>
              </a:rPr>
              <a:t>trời</a:t>
            </a:r>
            <a:r>
              <a:rPr lang="en-US" sz="4500" dirty="0">
                <a:solidFill>
                  <a:srgbClr val="24516B"/>
                </a:solidFill>
                <a:latin typeface="Roboto Condensed Italics"/>
              </a:rPr>
              <a:t> </a:t>
            </a:r>
            <a:r>
              <a:rPr lang="en-US" sz="4500" dirty="0" err="1">
                <a:solidFill>
                  <a:srgbClr val="24516B"/>
                </a:solidFill>
                <a:latin typeface="Roboto Condensed Italics"/>
              </a:rPr>
              <a:t>đã</a:t>
            </a:r>
            <a:r>
              <a:rPr lang="en-US" sz="4500" dirty="0">
                <a:solidFill>
                  <a:srgbClr val="24516B"/>
                </a:solidFill>
                <a:latin typeface="Roboto Condensed Italics"/>
              </a:rPr>
              <a:t> </a:t>
            </a:r>
            <a:r>
              <a:rPr lang="en-US" sz="4500" dirty="0" err="1">
                <a:solidFill>
                  <a:srgbClr val="24516B"/>
                </a:solidFill>
                <a:latin typeface="Roboto Condensed Italics"/>
              </a:rPr>
              <a:t>sáng</a:t>
            </a:r>
            <a:r>
              <a:rPr lang="en-US" sz="4500" dirty="0">
                <a:solidFill>
                  <a:srgbClr val="24516B"/>
                </a:solidFill>
                <a:latin typeface="Roboto Condensed Italics"/>
              </a:rPr>
              <a:t> </a:t>
            </a:r>
            <a:r>
              <a:rPr lang="en-US" sz="4500" dirty="0" err="1">
                <a:solidFill>
                  <a:srgbClr val="24516B"/>
                </a:solidFill>
                <a:latin typeface="Roboto Condensed Italics"/>
              </a:rPr>
              <a:t>rõ</a:t>
            </a:r>
            <a:r>
              <a:rPr lang="en-US" sz="4500" dirty="0">
                <a:solidFill>
                  <a:srgbClr val="24516B"/>
                </a:solidFill>
                <a:latin typeface="Roboto Condensed Italics"/>
              </a:rPr>
              <a:t> </a:t>
            </a:r>
            <a:r>
              <a:rPr lang="en-US" sz="4500" dirty="0" err="1">
                <a:solidFill>
                  <a:srgbClr val="24516B"/>
                </a:solidFill>
                <a:latin typeface="Roboto Condensed Italics"/>
              </a:rPr>
              <a:t>vẫn</a:t>
            </a:r>
            <a:r>
              <a:rPr lang="en-US" sz="4500" dirty="0">
                <a:solidFill>
                  <a:srgbClr val="24516B"/>
                </a:solidFill>
                <a:latin typeface="Roboto Condensed Italics"/>
              </a:rPr>
              <a:t> </a:t>
            </a:r>
            <a:r>
              <a:rPr lang="en-US" sz="4500" dirty="0" err="1">
                <a:solidFill>
                  <a:srgbClr val="24516B"/>
                </a:solidFill>
                <a:latin typeface="Roboto Condensed Italics"/>
              </a:rPr>
              <a:t>nằm</a:t>
            </a:r>
            <a:r>
              <a:rPr lang="en-US" sz="4500" dirty="0">
                <a:solidFill>
                  <a:srgbClr val="24516B"/>
                </a:solidFill>
                <a:latin typeface="Roboto Condensed Italics"/>
              </a:rPr>
              <a:t> </a:t>
            </a:r>
            <a:r>
              <a:rPr lang="en-US" sz="4500" dirty="0" err="1">
                <a:solidFill>
                  <a:srgbClr val="24516B"/>
                </a:solidFill>
                <a:latin typeface="Roboto Condensed Italics"/>
              </a:rPr>
              <a:t>đờ</a:t>
            </a:r>
            <a:r>
              <a:rPr lang="en-US" sz="4500" dirty="0">
                <a:solidFill>
                  <a:srgbClr val="24516B"/>
                </a:solidFill>
                <a:latin typeface="Roboto Condensed Italics"/>
              </a:rPr>
              <a:t> </a:t>
            </a:r>
            <a:r>
              <a:rPr lang="en-US" sz="4500" dirty="0" err="1">
                <a:solidFill>
                  <a:srgbClr val="24516B"/>
                </a:solidFill>
                <a:latin typeface="Roboto Condensed Italics"/>
              </a:rPr>
              <a:t>buồn</a:t>
            </a:r>
            <a:r>
              <a:rPr lang="en-US" sz="4500" dirty="0">
                <a:solidFill>
                  <a:srgbClr val="24516B"/>
                </a:solidFill>
                <a:latin typeface="Roboto Condensed Italics"/>
              </a:rPr>
              <a:t> </a:t>
            </a:r>
            <a:r>
              <a:rPr lang="en-US" sz="4500" dirty="0" err="1">
                <a:solidFill>
                  <a:srgbClr val="24516B"/>
                </a:solidFill>
                <a:latin typeface="Roboto Condensed Italics"/>
              </a:rPr>
              <a:t>bã</a:t>
            </a:r>
            <a:r>
              <a:rPr lang="en-US" sz="4500" dirty="0">
                <a:solidFill>
                  <a:srgbClr val="24516B"/>
                </a:solidFill>
                <a:latin typeface="Roboto Condensed"/>
              </a:rPr>
              <a:t>”</a:t>
            </a:r>
          </a:p>
          <a:p>
            <a:pPr marL="971550" lvl="1" indent="-485775" algn="just">
              <a:lnSpc>
                <a:spcPts val="6299"/>
              </a:lnSpc>
              <a:buFont typeface="Arial"/>
              <a:buChar char="•"/>
            </a:pPr>
            <a:r>
              <a:rPr lang="en-US" sz="4500" dirty="0">
                <a:solidFill>
                  <a:srgbClr val="24516B"/>
                </a:solidFill>
                <a:latin typeface="Roboto Condensed"/>
              </a:rPr>
              <a:t>HS </a:t>
            </a:r>
            <a:r>
              <a:rPr lang="en-US" sz="4500" dirty="0" err="1">
                <a:solidFill>
                  <a:srgbClr val="24516B"/>
                </a:solidFill>
                <a:latin typeface="Roboto Condensed"/>
              </a:rPr>
              <a:t>phía</a:t>
            </a:r>
            <a:r>
              <a:rPr lang="en-US" sz="4500" dirty="0">
                <a:solidFill>
                  <a:srgbClr val="24516B"/>
                </a:solidFill>
                <a:latin typeface="Roboto Condensed"/>
              </a:rPr>
              <a:t> </a:t>
            </a:r>
            <a:r>
              <a:rPr lang="en-US" sz="4500" dirty="0" err="1">
                <a:solidFill>
                  <a:srgbClr val="24516B"/>
                </a:solidFill>
                <a:latin typeface="Roboto Condensed"/>
              </a:rPr>
              <a:t>dưới</a:t>
            </a:r>
            <a:r>
              <a:rPr lang="en-US" sz="4500" dirty="0">
                <a:solidFill>
                  <a:srgbClr val="24516B"/>
                </a:solidFill>
                <a:latin typeface="Roboto Condensed"/>
              </a:rPr>
              <a:t> </a:t>
            </a:r>
            <a:r>
              <a:rPr lang="en-US" sz="4500" dirty="0" err="1">
                <a:solidFill>
                  <a:srgbClr val="24516B"/>
                </a:solidFill>
                <a:latin typeface="Roboto Condensed"/>
              </a:rPr>
              <a:t>lắng</a:t>
            </a:r>
            <a:r>
              <a:rPr lang="en-US" sz="4500" dirty="0">
                <a:solidFill>
                  <a:srgbClr val="24516B"/>
                </a:solidFill>
                <a:latin typeface="Roboto Condensed"/>
              </a:rPr>
              <a:t> </a:t>
            </a:r>
            <a:r>
              <a:rPr lang="en-US" sz="4500" dirty="0" err="1">
                <a:solidFill>
                  <a:srgbClr val="24516B"/>
                </a:solidFill>
                <a:latin typeface="Roboto Condensed"/>
              </a:rPr>
              <a:t>nghe</a:t>
            </a:r>
            <a:r>
              <a:rPr lang="en-US" sz="4500" dirty="0">
                <a:solidFill>
                  <a:srgbClr val="24516B"/>
                </a:solidFill>
                <a:latin typeface="Roboto Condensed"/>
              </a:rPr>
              <a:t>, </a:t>
            </a:r>
            <a:r>
              <a:rPr lang="en-US" sz="4500" dirty="0" err="1">
                <a:solidFill>
                  <a:srgbClr val="24516B"/>
                </a:solidFill>
                <a:latin typeface="Roboto Condensed"/>
              </a:rPr>
              <a:t>thực</a:t>
            </a:r>
            <a:r>
              <a:rPr lang="en-US" sz="4500" dirty="0">
                <a:solidFill>
                  <a:srgbClr val="24516B"/>
                </a:solidFill>
                <a:latin typeface="Roboto Condensed"/>
              </a:rPr>
              <a:t> </a:t>
            </a:r>
            <a:r>
              <a:rPr lang="en-US" sz="4500" dirty="0" err="1">
                <a:solidFill>
                  <a:srgbClr val="24516B"/>
                </a:solidFill>
                <a:latin typeface="Roboto Condensed"/>
              </a:rPr>
              <a:t>hiện</a:t>
            </a:r>
            <a:r>
              <a:rPr lang="en-US" sz="4500" dirty="0">
                <a:solidFill>
                  <a:srgbClr val="24516B"/>
                </a:solidFill>
                <a:latin typeface="Roboto Condensed"/>
              </a:rPr>
              <a:t> </a:t>
            </a:r>
            <a:r>
              <a:rPr lang="en-US" sz="4500" dirty="0" err="1">
                <a:solidFill>
                  <a:srgbClr val="24516B"/>
                </a:solidFill>
                <a:latin typeface="Roboto Condensed"/>
              </a:rPr>
              <a:t>chiến</a:t>
            </a:r>
            <a:r>
              <a:rPr lang="en-US" sz="4500" dirty="0">
                <a:solidFill>
                  <a:srgbClr val="24516B"/>
                </a:solidFill>
                <a:latin typeface="Roboto Condensed"/>
              </a:rPr>
              <a:t> </a:t>
            </a:r>
            <a:r>
              <a:rPr lang="en-US" sz="4500" dirty="0" err="1">
                <a:solidFill>
                  <a:srgbClr val="24516B"/>
                </a:solidFill>
                <a:latin typeface="Roboto Condensed"/>
              </a:rPr>
              <a:t>thuật</a:t>
            </a:r>
            <a:r>
              <a:rPr lang="en-US" sz="4500" dirty="0">
                <a:solidFill>
                  <a:srgbClr val="24516B"/>
                </a:solidFill>
                <a:latin typeface="Roboto Condensed"/>
              </a:rPr>
              <a:t> </a:t>
            </a:r>
            <a:r>
              <a:rPr lang="en-US" sz="4500" dirty="0" err="1">
                <a:solidFill>
                  <a:srgbClr val="24516B"/>
                </a:solidFill>
                <a:latin typeface="Roboto Condensed"/>
              </a:rPr>
              <a:t>đọc</a:t>
            </a:r>
            <a:r>
              <a:rPr lang="en-US" sz="4500" dirty="0">
                <a:solidFill>
                  <a:srgbClr val="24516B"/>
                </a:solidFill>
                <a:latin typeface="Roboto Condensed"/>
              </a:rPr>
              <a:t> </a:t>
            </a:r>
            <a:r>
              <a:rPr lang="en-US" sz="4500" dirty="0" err="1">
                <a:solidFill>
                  <a:srgbClr val="24516B"/>
                </a:solidFill>
                <a:latin typeface="Roboto Condensed"/>
              </a:rPr>
              <a:t>theo</a:t>
            </a:r>
            <a:r>
              <a:rPr lang="en-US" sz="4500" dirty="0">
                <a:solidFill>
                  <a:srgbClr val="24516B"/>
                </a:solidFill>
                <a:latin typeface="Roboto Condensed"/>
              </a:rPr>
              <a:t> </a:t>
            </a:r>
            <a:r>
              <a:rPr lang="en-US" sz="4500" dirty="0" err="1">
                <a:solidFill>
                  <a:srgbClr val="24516B"/>
                </a:solidFill>
                <a:latin typeface="Roboto Condensed"/>
              </a:rPr>
              <a:t>dõi</a:t>
            </a:r>
            <a:r>
              <a:rPr lang="en-US" sz="4500" dirty="0">
                <a:solidFill>
                  <a:srgbClr val="24516B"/>
                </a:solidFill>
                <a:latin typeface="Roboto Condensed"/>
              </a:rPr>
              <a:t>, </a:t>
            </a:r>
            <a:r>
              <a:rPr lang="en-US" sz="4500" dirty="0" err="1">
                <a:solidFill>
                  <a:srgbClr val="24516B"/>
                </a:solidFill>
                <a:latin typeface="Roboto Condensed"/>
              </a:rPr>
              <a:t>chú</a:t>
            </a:r>
            <a:r>
              <a:rPr lang="en-US" sz="4500" dirty="0">
                <a:solidFill>
                  <a:srgbClr val="24516B"/>
                </a:solidFill>
                <a:latin typeface="Roboto Condensed"/>
              </a:rPr>
              <a:t> </a:t>
            </a:r>
            <a:r>
              <a:rPr lang="en-US" sz="4500" dirty="0" err="1">
                <a:solidFill>
                  <a:srgbClr val="24516B"/>
                </a:solidFill>
                <a:latin typeface="Roboto Condensed"/>
              </a:rPr>
              <a:t>thích</a:t>
            </a:r>
            <a:r>
              <a:rPr lang="en-US" sz="4500" dirty="0">
                <a:solidFill>
                  <a:srgbClr val="24516B"/>
                </a:solidFill>
                <a:latin typeface="Roboto Condensed"/>
              </a:rPr>
              <a:t>, </a:t>
            </a:r>
            <a:r>
              <a:rPr lang="en-US" sz="4500" dirty="0" err="1">
                <a:solidFill>
                  <a:srgbClr val="24516B"/>
                </a:solidFill>
                <a:latin typeface="Roboto Condensed"/>
              </a:rPr>
              <a:t>tưởng</a:t>
            </a:r>
            <a:r>
              <a:rPr lang="en-US" sz="4500" dirty="0">
                <a:solidFill>
                  <a:srgbClr val="24516B"/>
                </a:solidFill>
                <a:latin typeface="Roboto Condensed"/>
              </a:rPr>
              <a:t> </a:t>
            </a:r>
            <a:r>
              <a:rPr lang="en-US" sz="4500" dirty="0" err="1">
                <a:solidFill>
                  <a:srgbClr val="24516B"/>
                </a:solidFill>
                <a:latin typeface="Roboto Condensed"/>
              </a:rPr>
              <a:t>tượng</a:t>
            </a:r>
            <a:r>
              <a:rPr lang="en-US" sz="4500" dirty="0">
                <a:solidFill>
                  <a:srgbClr val="24516B"/>
                </a:solidFill>
                <a:latin typeface="Roboto Condensed"/>
              </a:rPr>
              <a:t>; </a:t>
            </a:r>
            <a:r>
              <a:rPr lang="en-US" sz="4500" dirty="0" err="1">
                <a:solidFill>
                  <a:srgbClr val="24516B"/>
                </a:solidFill>
                <a:latin typeface="Roboto Condensed"/>
              </a:rPr>
              <a:t>sau</a:t>
            </a:r>
            <a:r>
              <a:rPr lang="en-US" sz="4500" dirty="0">
                <a:solidFill>
                  <a:srgbClr val="24516B"/>
                </a:solidFill>
                <a:latin typeface="Roboto Condensed"/>
              </a:rPr>
              <a:t> </a:t>
            </a:r>
            <a:r>
              <a:rPr lang="en-US" sz="4500" dirty="0" err="1">
                <a:solidFill>
                  <a:srgbClr val="24516B"/>
                </a:solidFill>
                <a:latin typeface="Roboto Condensed"/>
              </a:rPr>
              <a:t>đó</a:t>
            </a:r>
            <a:r>
              <a:rPr lang="en-US" sz="4500" dirty="0">
                <a:solidFill>
                  <a:srgbClr val="24516B"/>
                </a:solidFill>
                <a:latin typeface="Roboto Condensed"/>
              </a:rPr>
              <a:t> </a:t>
            </a:r>
            <a:r>
              <a:rPr lang="en-US" sz="4500" dirty="0" err="1">
                <a:solidFill>
                  <a:srgbClr val="24516B"/>
                </a:solidFill>
                <a:latin typeface="Roboto Condensed"/>
              </a:rPr>
              <a:t>nhận</a:t>
            </a:r>
            <a:r>
              <a:rPr lang="en-US" sz="4500" dirty="0">
                <a:solidFill>
                  <a:srgbClr val="24516B"/>
                </a:solidFill>
                <a:latin typeface="Roboto Condensed"/>
              </a:rPr>
              <a:t> </a:t>
            </a:r>
            <a:r>
              <a:rPr lang="en-US" sz="4500" dirty="0" err="1">
                <a:solidFill>
                  <a:srgbClr val="24516B"/>
                </a:solidFill>
                <a:latin typeface="Roboto Condensed"/>
              </a:rPr>
              <a:t>xét</a:t>
            </a:r>
            <a:r>
              <a:rPr lang="en-US" sz="4500" dirty="0">
                <a:solidFill>
                  <a:srgbClr val="24516B"/>
                </a:solidFill>
                <a:latin typeface="Roboto Condensed"/>
              </a:rPr>
              <a:t> </a:t>
            </a:r>
            <a:r>
              <a:rPr lang="en-US" sz="4500" dirty="0" err="1">
                <a:solidFill>
                  <a:srgbClr val="24516B"/>
                </a:solidFill>
                <a:latin typeface="Roboto Condensed"/>
              </a:rPr>
              <a:t>kĩ</a:t>
            </a:r>
            <a:r>
              <a:rPr lang="en-US" sz="4500" dirty="0">
                <a:solidFill>
                  <a:srgbClr val="24516B"/>
                </a:solidFill>
                <a:latin typeface="Roboto Condensed"/>
              </a:rPr>
              <a:t> </a:t>
            </a:r>
            <a:r>
              <a:rPr lang="en-US" sz="4500" dirty="0" err="1">
                <a:solidFill>
                  <a:srgbClr val="24516B"/>
                </a:solidFill>
                <a:latin typeface="Roboto Condensed"/>
              </a:rPr>
              <a:t>năng</a:t>
            </a:r>
            <a:r>
              <a:rPr lang="en-US" sz="4500" dirty="0">
                <a:solidFill>
                  <a:srgbClr val="24516B"/>
                </a:solidFill>
                <a:latin typeface="Roboto Condensed"/>
              </a:rPr>
              <a:t> </a:t>
            </a:r>
            <a:r>
              <a:rPr lang="en-US" sz="4500" dirty="0" err="1">
                <a:solidFill>
                  <a:srgbClr val="24516B"/>
                </a:solidFill>
                <a:latin typeface="Roboto Condensed"/>
              </a:rPr>
              <a:t>đọc</a:t>
            </a:r>
            <a:r>
              <a:rPr lang="en-US" sz="4500" dirty="0">
                <a:solidFill>
                  <a:srgbClr val="24516B"/>
                </a:solidFill>
                <a:latin typeface="Roboto Condensed"/>
              </a:rPr>
              <a:t> </a:t>
            </a:r>
            <a:r>
              <a:rPr lang="en-US" sz="4500" dirty="0" err="1">
                <a:solidFill>
                  <a:srgbClr val="24516B"/>
                </a:solidFill>
                <a:latin typeface="Roboto Condensed"/>
              </a:rPr>
              <a:t>diễn</a:t>
            </a:r>
            <a:r>
              <a:rPr lang="en-US" sz="4500" dirty="0">
                <a:solidFill>
                  <a:srgbClr val="24516B"/>
                </a:solidFill>
                <a:latin typeface="Roboto Condensed"/>
              </a:rPr>
              <a:t> </a:t>
            </a:r>
            <a:r>
              <a:rPr lang="en-US" sz="4500" dirty="0" err="1">
                <a:solidFill>
                  <a:srgbClr val="24516B"/>
                </a:solidFill>
                <a:latin typeface="Roboto Condensed"/>
              </a:rPr>
              <a:t>cảm</a:t>
            </a:r>
            <a:r>
              <a:rPr lang="en-US" sz="4500" dirty="0">
                <a:solidFill>
                  <a:srgbClr val="24516B"/>
                </a:solidFill>
                <a:latin typeface="Roboto Condensed"/>
              </a:rPr>
              <a:t> </a:t>
            </a:r>
            <a:r>
              <a:rPr lang="en-US" sz="4500" dirty="0" err="1">
                <a:solidFill>
                  <a:srgbClr val="24516B"/>
                </a:solidFill>
                <a:latin typeface="Roboto Condensed"/>
              </a:rPr>
              <a:t>của</a:t>
            </a:r>
            <a:r>
              <a:rPr lang="en-US" sz="4500" dirty="0">
                <a:solidFill>
                  <a:srgbClr val="24516B"/>
                </a:solidFill>
                <a:latin typeface="Roboto Condensed"/>
              </a:rPr>
              <a:t> </a:t>
            </a:r>
            <a:r>
              <a:rPr lang="en-US" sz="4500" dirty="0" err="1">
                <a:solidFill>
                  <a:srgbClr val="24516B"/>
                </a:solidFill>
                <a:latin typeface="Roboto Condensed"/>
              </a:rPr>
              <a:t>bạn</a:t>
            </a:r>
            <a:endParaRPr lang="en-US" sz="4500" dirty="0">
              <a:solidFill>
                <a:srgbClr val="24516B"/>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69252" y="372976"/>
            <a:ext cx="5272832" cy="837565"/>
          </a:xfrm>
          <a:prstGeom prst="rect">
            <a:avLst/>
          </a:prstGeom>
        </p:spPr>
        <p:txBody>
          <a:bodyPr lIns="0" tIns="0" rIns="0" bIns="0" rtlCol="0" anchor="t">
            <a:spAutoFit/>
          </a:bodyPr>
          <a:lstStyle/>
          <a:p>
            <a:pPr algn="ctr">
              <a:lnSpc>
                <a:spcPts val="6860"/>
              </a:lnSpc>
            </a:pPr>
            <a:r>
              <a:rPr lang="en-US" sz="4900">
                <a:solidFill>
                  <a:srgbClr val="24516B"/>
                </a:solidFill>
                <a:latin typeface="Fraunces Bold"/>
              </a:rPr>
              <a:t>2. ĐỌC VĂN BẢN</a:t>
            </a:r>
          </a:p>
        </p:txBody>
      </p:sp>
      <p:graphicFrame>
        <p:nvGraphicFramePr>
          <p:cNvPr id="4" name="Table 4"/>
          <p:cNvGraphicFramePr>
            <a:graphicFrameLocks noGrp="1"/>
          </p:cNvGraphicFramePr>
          <p:nvPr/>
        </p:nvGraphicFramePr>
        <p:xfrm>
          <a:off x="342536" y="1668400"/>
          <a:ext cx="17602928" cy="6950199"/>
        </p:xfrm>
        <a:graphic>
          <a:graphicData uri="http://schemas.openxmlformats.org/drawingml/2006/table">
            <a:tbl>
              <a:tblPr/>
              <a:tblGrid>
                <a:gridCol w="14985099">
                  <a:extLst>
                    <a:ext uri="{9D8B030D-6E8A-4147-A177-3AD203B41FA5}">
                      <a16:colId xmlns:a16="http://schemas.microsoft.com/office/drawing/2014/main" val="20000"/>
                    </a:ext>
                  </a:extLst>
                </a:gridCol>
                <a:gridCol w="1263795">
                  <a:extLst>
                    <a:ext uri="{9D8B030D-6E8A-4147-A177-3AD203B41FA5}">
                      <a16:colId xmlns:a16="http://schemas.microsoft.com/office/drawing/2014/main" val="20001"/>
                    </a:ext>
                  </a:extLst>
                </a:gridCol>
                <a:gridCol w="1354034">
                  <a:extLst>
                    <a:ext uri="{9D8B030D-6E8A-4147-A177-3AD203B41FA5}">
                      <a16:colId xmlns:a16="http://schemas.microsoft.com/office/drawing/2014/main" val="20002"/>
                    </a:ext>
                  </a:extLst>
                </a:gridCol>
              </a:tblGrid>
              <a:tr h="1245075">
                <a:tc>
                  <a:txBody>
                    <a:bodyPr/>
                    <a:lstStyle/>
                    <a:p>
                      <a:pPr algn="ctr">
                        <a:lnSpc>
                          <a:spcPts val="5039"/>
                        </a:lnSpc>
                        <a:defRPr/>
                      </a:pPr>
                      <a:r>
                        <a:rPr lang="en-US" sz="4199">
                          <a:solidFill>
                            <a:srgbClr val="FFFFFF">
                              <a:alpha val="73725"/>
                            </a:srgbClr>
                          </a:solidFill>
                          <a:latin typeface="Roboto Condensed Bold"/>
                        </a:rPr>
                        <a:t>Tiêu chí</a:t>
                      </a:r>
                      <a:endParaRPr lang="en-US" sz="1100"/>
                    </a:p>
                  </a:txBody>
                  <a:tcPr marL="190500" marR="190500" marT="190500" marB="190500">
                    <a:lnL w="38100" cap="flat" cmpd="sng" algn="ctr">
                      <a:solidFill>
                        <a:srgbClr val="66889A"/>
                      </a:solidFill>
                      <a:prstDash val="solid"/>
                      <a:round/>
                      <a:headEnd type="none" w="med" len="med"/>
                      <a:tailEnd type="none" w="med" len="med"/>
                    </a:lnL>
                    <a:lnR w="38100" cap="flat" cmpd="sng" algn="ctr">
                      <a:solidFill>
                        <a:srgbClr val="66889A"/>
                      </a:solidFill>
                      <a:prstDash val="solid"/>
                      <a:round/>
                      <a:headEnd type="none" w="med" len="med"/>
                      <a:tailEnd type="none" w="med" len="med"/>
                    </a:lnR>
                    <a:lnT w="38100" cap="flat" cmpd="sng" algn="ctr">
                      <a:solidFill>
                        <a:srgbClr val="66889A"/>
                      </a:solidFill>
                      <a:prstDash val="solid"/>
                      <a:round/>
                      <a:headEnd type="none" w="med" len="med"/>
                      <a:tailEnd type="none" w="med" len="med"/>
                    </a:lnT>
                    <a:lnB w="38100" cap="flat" cmpd="sng" algn="ctr">
                      <a:solidFill>
                        <a:srgbClr val="66889A"/>
                      </a:solidFill>
                      <a:prstDash val="solid"/>
                      <a:round/>
                      <a:headEnd type="none" w="med" len="med"/>
                      <a:tailEnd type="none" w="med" len="med"/>
                    </a:lnB>
                    <a:solidFill>
                      <a:srgbClr val="66889A">
                        <a:alpha val="73725"/>
                      </a:srgbClr>
                    </a:solidFill>
                  </a:tcPr>
                </a:tc>
                <a:tc>
                  <a:txBody>
                    <a:bodyPr/>
                    <a:lstStyle/>
                    <a:p>
                      <a:pPr algn="ctr">
                        <a:lnSpc>
                          <a:spcPts val="5039"/>
                        </a:lnSpc>
                        <a:defRPr/>
                      </a:pPr>
                      <a:r>
                        <a:rPr lang="en-US" sz="4199">
                          <a:solidFill>
                            <a:srgbClr val="FFFFFF">
                              <a:alpha val="73725"/>
                            </a:srgbClr>
                          </a:solidFill>
                          <a:latin typeface="Roboto Condensed Bold"/>
                        </a:rPr>
                        <a:t>Đạt </a:t>
                      </a:r>
                      <a:endParaRPr lang="en-US" sz="1100"/>
                    </a:p>
                  </a:txBody>
                  <a:tcPr marL="190500" marR="190500" marT="190500" marB="190500">
                    <a:lnL w="38100" cap="flat" cmpd="sng" algn="ctr">
                      <a:solidFill>
                        <a:srgbClr val="66889A"/>
                      </a:solidFill>
                      <a:prstDash val="solid"/>
                      <a:round/>
                      <a:headEnd type="none" w="med" len="med"/>
                      <a:tailEnd type="none" w="med" len="med"/>
                    </a:lnL>
                    <a:lnR w="38100" cap="flat" cmpd="sng" algn="ctr">
                      <a:solidFill>
                        <a:srgbClr val="66889A"/>
                      </a:solidFill>
                      <a:prstDash val="solid"/>
                      <a:round/>
                      <a:headEnd type="none" w="med" len="med"/>
                      <a:tailEnd type="none" w="med" len="med"/>
                    </a:lnR>
                    <a:lnT w="38100" cap="flat" cmpd="sng" algn="ctr">
                      <a:solidFill>
                        <a:srgbClr val="66889A"/>
                      </a:solidFill>
                      <a:prstDash val="solid"/>
                      <a:round/>
                      <a:headEnd type="none" w="med" len="med"/>
                      <a:tailEnd type="none" w="med" len="med"/>
                    </a:lnT>
                    <a:lnB w="38100" cap="flat" cmpd="sng" algn="ctr">
                      <a:solidFill>
                        <a:srgbClr val="66889A"/>
                      </a:solidFill>
                      <a:prstDash val="solid"/>
                      <a:round/>
                      <a:headEnd type="none" w="med" len="med"/>
                      <a:tailEnd type="none" w="med" len="med"/>
                    </a:lnB>
                    <a:solidFill>
                      <a:srgbClr val="66889A">
                        <a:alpha val="73725"/>
                      </a:srgbClr>
                    </a:solidFill>
                  </a:tcPr>
                </a:tc>
                <a:tc>
                  <a:txBody>
                    <a:bodyPr/>
                    <a:lstStyle/>
                    <a:p>
                      <a:pPr algn="ctr">
                        <a:lnSpc>
                          <a:spcPts val="5039"/>
                        </a:lnSpc>
                        <a:defRPr/>
                      </a:pPr>
                      <a:r>
                        <a:rPr lang="en-US" sz="4199">
                          <a:solidFill>
                            <a:srgbClr val="FFFFFF">
                              <a:alpha val="73725"/>
                            </a:srgbClr>
                          </a:solidFill>
                          <a:latin typeface="Roboto Condensed Bold"/>
                        </a:rPr>
                        <a:t>CĐ</a:t>
                      </a:r>
                      <a:endParaRPr lang="en-US" sz="1100"/>
                    </a:p>
                  </a:txBody>
                  <a:tcPr marL="190500" marR="190500" marT="190500" marB="190500">
                    <a:lnL w="38100" cap="flat" cmpd="sng" algn="ctr">
                      <a:solidFill>
                        <a:srgbClr val="66889A"/>
                      </a:solidFill>
                      <a:prstDash val="solid"/>
                      <a:round/>
                      <a:headEnd type="none" w="med" len="med"/>
                      <a:tailEnd type="none" w="med" len="med"/>
                    </a:lnL>
                    <a:lnR w="38100" cap="flat" cmpd="sng" algn="ctr">
                      <a:solidFill>
                        <a:srgbClr val="66889A"/>
                      </a:solidFill>
                      <a:prstDash val="solid"/>
                      <a:round/>
                      <a:headEnd type="none" w="med" len="med"/>
                      <a:tailEnd type="none" w="med" len="med"/>
                    </a:lnR>
                    <a:lnT w="38100" cap="flat" cmpd="sng" algn="ctr">
                      <a:solidFill>
                        <a:srgbClr val="66889A"/>
                      </a:solidFill>
                      <a:prstDash val="solid"/>
                      <a:round/>
                      <a:headEnd type="none" w="med" len="med"/>
                      <a:tailEnd type="none" w="med" len="med"/>
                    </a:lnT>
                    <a:lnB w="38100" cap="flat" cmpd="sng" algn="ctr">
                      <a:solidFill>
                        <a:srgbClr val="66889A"/>
                      </a:solidFill>
                      <a:prstDash val="solid"/>
                      <a:round/>
                      <a:headEnd type="none" w="med" len="med"/>
                      <a:tailEnd type="none" w="med" len="med"/>
                    </a:lnB>
                    <a:solidFill>
                      <a:srgbClr val="66889A">
                        <a:alpha val="73725"/>
                      </a:srgbClr>
                    </a:solidFill>
                  </a:tcPr>
                </a:tc>
                <a:extLst>
                  <a:ext uri="{0D108BD9-81ED-4DB2-BD59-A6C34878D82A}">
                    <a16:rowId xmlns:a16="http://schemas.microsoft.com/office/drawing/2014/main" val="10000"/>
                  </a:ext>
                </a:extLst>
              </a:tr>
              <a:tr h="1245075">
                <a:tc>
                  <a:txBody>
                    <a:bodyPr/>
                    <a:lstStyle/>
                    <a:p>
                      <a:pPr algn="l">
                        <a:lnSpc>
                          <a:spcPts val="5039"/>
                        </a:lnSpc>
                        <a:defRPr/>
                      </a:pPr>
                      <a:r>
                        <a:rPr lang="en-US" sz="4199">
                          <a:solidFill>
                            <a:srgbClr val="000000">
                              <a:alpha val="73725"/>
                            </a:srgbClr>
                          </a:solidFill>
                          <a:latin typeface="Roboto Condensed"/>
                        </a:rPr>
                        <a:t>Đọc diễn cảm, không bỏ từ, thêm từ.</a:t>
                      </a:r>
                      <a:endParaRPr lang="en-US" sz="1100"/>
                    </a:p>
                  </a:txBody>
                  <a:tcPr marL="190500" marR="190500" marT="190500" marB="190500">
                    <a:lnL w="38100" cap="flat" cmpd="sng" algn="ctr">
                      <a:solidFill>
                        <a:srgbClr val="66889A"/>
                      </a:solidFill>
                      <a:prstDash val="solid"/>
                      <a:round/>
                      <a:headEnd type="none" w="med" len="med"/>
                      <a:tailEnd type="none" w="med" len="med"/>
                    </a:lnL>
                    <a:lnR w="38100" cap="flat" cmpd="sng" algn="ctr">
                      <a:solidFill>
                        <a:srgbClr val="66889A"/>
                      </a:solidFill>
                      <a:prstDash val="solid"/>
                      <a:round/>
                      <a:headEnd type="none" w="med" len="med"/>
                      <a:tailEnd type="none" w="med" len="med"/>
                    </a:lnR>
                    <a:lnT w="38100" cap="flat" cmpd="sng" algn="ctr">
                      <a:solidFill>
                        <a:srgbClr val="66889A"/>
                      </a:solidFill>
                      <a:prstDash val="solid"/>
                      <a:round/>
                      <a:headEnd type="none" w="med" len="med"/>
                      <a:tailEnd type="none" w="med" len="med"/>
                    </a:lnT>
                    <a:lnB w="38100" cap="flat" cmpd="sng" algn="ctr">
                      <a:solidFill>
                        <a:srgbClr val="66889A"/>
                      </a:solidFill>
                      <a:prstDash val="solid"/>
                      <a:round/>
                      <a:headEnd type="none" w="med" len="med"/>
                      <a:tailEnd type="none" w="med" len="med"/>
                    </a:lnB>
                    <a:solidFill>
                      <a:srgbClr val="FFFDF5">
                        <a:alpha val="73725"/>
                      </a:srgbClr>
                    </a:solidFill>
                  </a:tcPr>
                </a:tc>
                <a:tc>
                  <a:txBody>
                    <a:bodyPr/>
                    <a:lstStyle/>
                    <a:p>
                      <a:pPr algn="l">
                        <a:lnSpc>
                          <a:spcPts val="5039"/>
                        </a:lnSpc>
                        <a:defRPr/>
                      </a:pPr>
                      <a:endParaRPr lang="en-US" sz="1100"/>
                    </a:p>
                  </a:txBody>
                  <a:tcPr marL="190500" marR="190500" marT="190500" marB="190500">
                    <a:lnL w="38100" cap="flat" cmpd="sng" algn="ctr">
                      <a:solidFill>
                        <a:srgbClr val="66889A"/>
                      </a:solidFill>
                      <a:prstDash val="solid"/>
                      <a:round/>
                      <a:headEnd type="none" w="med" len="med"/>
                      <a:tailEnd type="none" w="med" len="med"/>
                    </a:lnL>
                    <a:lnR w="38100" cap="flat" cmpd="sng" algn="ctr">
                      <a:solidFill>
                        <a:srgbClr val="66889A"/>
                      </a:solidFill>
                      <a:prstDash val="solid"/>
                      <a:round/>
                      <a:headEnd type="none" w="med" len="med"/>
                      <a:tailEnd type="none" w="med" len="med"/>
                    </a:lnR>
                    <a:lnT w="38100" cap="flat" cmpd="sng" algn="ctr">
                      <a:solidFill>
                        <a:srgbClr val="66889A"/>
                      </a:solidFill>
                      <a:prstDash val="solid"/>
                      <a:round/>
                      <a:headEnd type="none" w="med" len="med"/>
                      <a:tailEnd type="none" w="med" len="med"/>
                    </a:lnT>
                    <a:lnB w="38100" cap="flat" cmpd="sng" algn="ctr">
                      <a:solidFill>
                        <a:srgbClr val="66889A"/>
                      </a:solidFill>
                      <a:prstDash val="solid"/>
                      <a:round/>
                      <a:headEnd type="none" w="med" len="med"/>
                      <a:tailEnd type="none" w="med" len="med"/>
                    </a:lnB>
                    <a:solidFill>
                      <a:srgbClr val="FFFDF5">
                        <a:alpha val="73725"/>
                      </a:srgbClr>
                    </a:solidFill>
                  </a:tcPr>
                </a:tc>
                <a:tc>
                  <a:txBody>
                    <a:bodyPr/>
                    <a:lstStyle/>
                    <a:p>
                      <a:pPr algn="l">
                        <a:lnSpc>
                          <a:spcPts val="5039"/>
                        </a:lnSpc>
                        <a:defRPr/>
                      </a:pPr>
                      <a:endParaRPr lang="en-US" sz="1100"/>
                    </a:p>
                  </a:txBody>
                  <a:tcPr marL="190500" marR="190500" marT="190500" marB="190500">
                    <a:lnL w="38100" cap="flat" cmpd="sng" algn="ctr">
                      <a:solidFill>
                        <a:srgbClr val="66889A"/>
                      </a:solidFill>
                      <a:prstDash val="solid"/>
                      <a:round/>
                      <a:headEnd type="none" w="med" len="med"/>
                      <a:tailEnd type="none" w="med" len="med"/>
                    </a:lnL>
                    <a:lnR w="38100" cap="flat" cmpd="sng" algn="ctr">
                      <a:solidFill>
                        <a:srgbClr val="66889A"/>
                      </a:solidFill>
                      <a:prstDash val="solid"/>
                      <a:round/>
                      <a:headEnd type="none" w="med" len="med"/>
                      <a:tailEnd type="none" w="med" len="med"/>
                    </a:lnR>
                    <a:lnT w="38100" cap="flat" cmpd="sng" algn="ctr">
                      <a:solidFill>
                        <a:srgbClr val="66889A"/>
                      </a:solidFill>
                      <a:prstDash val="solid"/>
                      <a:round/>
                      <a:headEnd type="none" w="med" len="med"/>
                      <a:tailEnd type="none" w="med" len="med"/>
                    </a:lnT>
                    <a:lnB w="38100" cap="flat" cmpd="sng" algn="ctr">
                      <a:solidFill>
                        <a:srgbClr val="66889A"/>
                      </a:solidFill>
                      <a:prstDash val="solid"/>
                      <a:round/>
                      <a:headEnd type="none" w="med" len="med"/>
                      <a:tailEnd type="none" w="med" len="med"/>
                    </a:lnB>
                    <a:solidFill>
                      <a:srgbClr val="FFFDF5">
                        <a:alpha val="73725"/>
                      </a:srgbClr>
                    </a:solidFill>
                  </a:tcPr>
                </a:tc>
                <a:extLst>
                  <a:ext uri="{0D108BD9-81ED-4DB2-BD59-A6C34878D82A}">
                    <a16:rowId xmlns:a16="http://schemas.microsoft.com/office/drawing/2014/main" val="10001"/>
                  </a:ext>
                </a:extLst>
              </a:tr>
              <a:tr h="1251586">
                <a:tc>
                  <a:txBody>
                    <a:bodyPr/>
                    <a:lstStyle/>
                    <a:p>
                      <a:pPr algn="l">
                        <a:lnSpc>
                          <a:spcPts val="5039"/>
                        </a:lnSpc>
                        <a:defRPr/>
                      </a:pPr>
                      <a:r>
                        <a:rPr lang="en-US" sz="4199">
                          <a:solidFill>
                            <a:srgbClr val="000000">
                              <a:alpha val="73725"/>
                            </a:srgbClr>
                          </a:solidFill>
                          <a:latin typeface="Roboto Condensed"/>
                        </a:rPr>
                        <a:t>Đọc to, rõ bảo đảm trong không gian lớp học, cả lớp cùng nghe được.</a:t>
                      </a:r>
                      <a:endParaRPr lang="en-US" sz="1100"/>
                    </a:p>
                  </a:txBody>
                  <a:tcPr marL="190500" marR="190500" marT="190500" marB="190500">
                    <a:lnL w="38100" cap="flat" cmpd="sng" algn="ctr">
                      <a:solidFill>
                        <a:srgbClr val="66889A"/>
                      </a:solidFill>
                      <a:prstDash val="solid"/>
                      <a:round/>
                      <a:headEnd type="none" w="med" len="med"/>
                      <a:tailEnd type="none" w="med" len="med"/>
                    </a:lnL>
                    <a:lnR w="38100" cap="flat" cmpd="sng" algn="ctr">
                      <a:solidFill>
                        <a:srgbClr val="66889A"/>
                      </a:solidFill>
                      <a:prstDash val="solid"/>
                      <a:round/>
                      <a:headEnd type="none" w="med" len="med"/>
                      <a:tailEnd type="none" w="med" len="med"/>
                    </a:lnR>
                    <a:lnT w="38100" cap="flat" cmpd="sng" algn="ctr">
                      <a:solidFill>
                        <a:srgbClr val="66889A"/>
                      </a:solidFill>
                      <a:prstDash val="solid"/>
                      <a:round/>
                      <a:headEnd type="none" w="med" len="med"/>
                      <a:tailEnd type="none" w="med" len="med"/>
                    </a:lnT>
                    <a:lnB w="38100" cap="flat" cmpd="sng" algn="ctr">
                      <a:solidFill>
                        <a:srgbClr val="66889A"/>
                      </a:solidFill>
                      <a:prstDash val="solid"/>
                      <a:round/>
                      <a:headEnd type="none" w="med" len="med"/>
                      <a:tailEnd type="none" w="med" len="med"/>
                    </a:lnB>
                    <a:solidFill>
                      <a:srgbClr val="FFFDF5">
                        <a:alpha val="73725"/>
                      </a:srgbClr>
                    </a:solidFill>
                  </a:tcPr>
                </a:tc>
                <a:tc>
                  <a:txBody>
                    <a:bodyPr/>
                    <a:lstStyle/>
                    <a:p>
                      <a:pPr algn="l">
                        <a:lnSpc>
                          <a:spcPts val="5039"/>
                        </a:lnSpc>
                        <a:defRPr/>
                      </a:pPr>
                      <a:endParaRPr lang="en-US" sz="1100"/>
                    </a:p>
                  </a:txBody>
                  <a:tcPr marL="190500" marR="190500" marT="190500" marB="190500">
                    <a:lnL w="38100" cap="flat" cmpd="sng" algn="ctr">
                      <a:solidFill>
                        <a:srgbClr val="66889A"/>
                      </a:solidFill>
                      <a:prstDash val="solid"/>
                      <a:round/>
                      <a:headEnd type="none" w="med" len="med"/>
                      <a:tailEnd type="none" w="med" len="med"/>
                    </a:lnL>
                    <a:lnR w="38100" cap="flat" cmpd="sng" algn="ctr">
                      <a:solidFill>
                        <a:srgbClr val="66889A"/>
                      </a:solidFill>
                      <a:prstDash val="solid"/>
                      <a:round/>
                      <a:headEnd type="none" w="med" len="med"/>
                      <a:tailEnd type="none" w="med" len="med"/>
                    </a:lnR>
                    <a:lnT w="38100" cap="flat" cmpd="sng" algn="ctr">
                      <a:solidFill>
                        <a:srgbClr val="66889A"/>
                      </a:solidFill>
                      <a:prstDash val="solid"/>
                      <a:round/>
                      <a:headEnd type="none" w="med" len="med"/>
                      <a:tailEnd type="none" w="med" len="med"/>
                    </a:lnT>
                    <a:lnB w="38100" cap="flat" cmpd="sng" algn="ctr">
                      <a:solidFill>
                        <a:srgbClr val="66889A"/>
                      </a:solidFill>
                      <a:prstDash val="solid"/>
                      <a:round/>
                      <a:headEnd type="none" w="med" len="med"/>
                      <a:tailEnd type="none" w="med" len="med"/>
                    </a:lnB>
                    <a:solidFill>
                      <a:srgbClr val="FFFDF5">
                        <a:alpha val="73725"/>
                      </a:srgbClr>
                    </a:solidFill>
                  </a:tcPr>
                </a:tc>
                <a:tc>
                  <a:txBody>
                    <a:bodyPr/>
                    <a:lstStyle/>
                    <a:p>
                      <a:pPr algn="l">
                        <a:lnSpc>
                          <a:spcPts val="5039"/>
                        </a:lnSpc>
                        <a:defRPr/>
                      </a:pPr>
                      <a:endParaRPr lang="en-US" sz="1100"/>
                    </a:p>
                  </a:txBody>
                  <a:tcPr marL="190500" marR="190500" marT="190500" marB="190500">
                    <a:lnL w="38100" cap="flat" cmpd="sng" algn="ctr">
                      <a:solidFill>
                        <a:srgbClr val="66889A"/>
                      </a:solidFill>
                      <a:prstDash val="solid"/>
                      <a:round/>
                      <a:headEnd type="none" w="med" len="med"/>
                      <a:tailEnd type="none" w="med" len="med"/>
                    </a:lnL>
                    <a:lnR w="38100" cap="flat" cmpd="sng" algn="ctr">
                      <a:solidFill>
                        <a:srgbClr val="66889A"/>
                      </a:solidFill>
                      <a:prstDash val="solid"/>
                      <a:round/>
                      <a:headEnd type="none" w="med" len="med"/>
                      <a:tailEnd type="none" w="med" len="med"/>
                    </a:lnR>
                    <a:lnT w="38100" cap="flat" cmpd="sng" algn="ctr">
                      <a:solidFill>
                        <a:srgbClr val="66889A"/>
                      </a:solidFill>
                      <a:prstDash val="solid"/>
                      <a:round/>
                      <a:headEnd type="none" w="med" len="med"/>
                      <a:tailEnd type="none" w="med" len="med"/>
                    </a:lnT>
                    <a:lnB w="38100" cap="flat" cmpd="sng" algn="ctr">
                      <a:solidFill>
                        <a:srgbClr val="66889A"/>
                      </a:solidFill>
                      <a:prstDash val="solid"/>
                      <a:round/>
                      <a:headEnd type="none" w="med" len="med"/>
                      <a:tailEnd type="none" w="med" len="med"/>
                    </a:lnB>
                    <a:solidFill>
                      <a:srgbClr val="FFFDF5">
                        <a:alpha val="73725"/>
                      </a:srgbClr>
                    </a:solidFill>
                  </a:tcPr>
                </a:tc>
                <a:extLst>
                  <a:ext uri="{0D108BD9-81ED-4DB2-BD59-A6C34878D82A}">
                    <a16:rowId xmlns:a16="http://schemas.microsoft.com/office/drawing/2014/main" val="10002"/>
                  </a:ext>
                </a:extLst>
              </a:tr>
              <a:tr h="1245075">
                <a:tc>
                  <a:txBody>
                    <a:bodyPr/>
                    <a:lstStyle/>
                    <a:p>
                      <a:pPr algn="l">
                        <a:lnSpc>
                          <a:spcPts val="5039"/>
                        </a:lnSpc>
                        <a:defRPr/>
                      </a:pPr>
                      <a:r>
                        <a:rPr lang="en-US" sz="4199">
                          <a:solidFill>
                            <a:srgbClr val="000000">
                              <a:alpha val="73725"/>
                            </a:srgbClr>
                          </a:solidFill>
                          <a:latin typeface="Roboto Condensed"/>
                        </a:rPr>
                        <a:t>Tốc độ đọc phù hợp.</a:t>
                      </a:r>
                      <a:endParaRPr lang="en-US" sz="1100"/>
                    </a:p>
                  </a:txBody>
                  <a:tcPr marL="190500" marR="190500" marT="190500" marB="190500">
                    <a:lnL w="38100" cap="flat" cmpd="sng" algn="ctr">
                      <a:solidFill>
                        <a:srgbClr val="66889A"/>
                      </a:solidFill>
                      <a:prstDash val="solid"/>
                      <a:round/>
                      <a:headEnd type="none" w="med" len="med"/>
                      <a:tailEnd type="none" w="med" len="med"/>
                    </a:lnL>
                    <a:lnR w="38100" cap="flat" cmpd="sng" algn="ctr">
                      <a:solidFill>
                        <a:srgbClr val="66889A"/>
                      </a:solidFill>
                      <a:prstDash val="solid"/>
                      <a:round/>
                      <a:headEnd type="none" w="med" len="med"/>
                      <a:tailEnd type="none" w="med" len="med"/>
                    </a:lnR>
                    <a:lnT w="38100" cap="flat" cmpd="sng" algn="ctr">
                      <a:solidFill>
                        <a:srgbClr val="66889A"/>
                      </a:solidFill>
                      <a:prstDash val="solid"/>
                      <a:round/>
                      <a:headEnd type="none" w="med" len="med"/>
                      <a:tailEnd type="none" w="med" len="med"/>
                    </a:lnT>
                    <a:lnB w="38100" cap="flat" cmpd="sng" algn="ctr">
                      <a:solidFill>
                        <a:srgbClr val="66889A"/>
                      </a:solidFill>
                      <a:prstDash val="solid"/>
                      <a:round/>
                      <a:headEnd type="none" w="med" len="med"/>
                      <a:tailEnd type="none" w="med" len="med"/>
                    </a:lnB>
                    <a:solidFill>
                      <a:srgbClr val="FFFDF5">
                        <a:alpha val="73725"/>
                      </a:srgbClr>
                    </a:solidFill>
                  </a:tcPr>
                </a:tc>
                <a:tc>
                  <a:txBody>
                    <a:bodyPr/>
                    <a:lstStyle/>
                    <a:p>
                      <a:pPr algn="l">
                        <a:lnSpc>
                          <a:spcPts val="5039"/>
                        </a:lnSpc>
                        <a:defRPr/>
                      </a:pPr>
                      <a:endParaRPr lang="en-US" sz="1100"/>
                    </a:p>
                  </a:txBody>
                  <a:tcPr marL="190500" marR="190500" marT="190500" marB="190500">
                    <a:lnL w="38100" cap="flat" cmpd="sng" algn="ctr">
                      <a:solidFill>
                        <a:srgbClr val="66889A"/>
                      </a:solidFill>
                      <a:prstDash val="solid"/>
                      <a:round/>
                      <a:headEnd type="none" w="med" len="med"/>
                      <a:tailEnd type="none" w="med" len="med"/>
                    </a:lnL>
                    <a:lnR w="38100" cap="flat" cmpd="sng" algn="ctr">
                      <a:solidFill>
                        <a:srgbClr val="66889A"/>
                      </a:solidFill>
                      <a:prstDash val="solid"/>
                      <a:round/>
                      <a:headEnd type="none" w="med" len="med"/>
                      <a:tailEnd type="none" w="med" len="med"/>
                    </a:lnR>
                    <a:lnT w="38100" cap="flat" cmpd="sng" algn="ctr">
                      <a:solidFill>
                        <a:srgbClr val="66889A"/>
                      </a:solidFill>
                      <a:prstDash val="solid"/>
                      <a:round/>
                      <a:headEnd type="none" w="med" len="med"/>
                      <a:tailEnd type="none" w="med" len="med"/>
                    </a:lnT>
                    <a:lnB w="38100" cap="flat" cmpd="sng" algn="ctr">
                      <a:solidFill>
                        <a:srgbClr val="66889A"/>
                      </a:solidFill>
                      <a:prstDash val="solid"/>
                      <a:round/>
                      <a:headEnd type="none" w="med" len="med"/>
                      <a:tailEnd type="none" w="med" len="med"/>
                    </a:lnB>
                    <a:solidFill>
                      <a:srgbClr val="FFFDF5">
                        <a:alpha val="73725"/>
                      </a:srgbClr>
                    </a:solidFill>
                  </a:tcPr>
                </a:tc>
                <a:tc>
                  <a:txBody>
                    <a:bodyPr/>
                    <a:lstStyle/>
                    <a:p>
                      <a:pPr algn="l">
                        <a:lnSpc>
                          <a:spcPts val="5039"/>
                        </a:lnSpc>
                        <a:defRPr/>
                      </a:pPr>
                      <a:endParaRPr lang="en-US" sz="1100"/>
                    </a:p>
                  </a:txBody>
                  <a:tcPr marL="190500" marR="190500" marT="190500" marB="190500">
                    <a:lnL w="38100" cap="flat" cmpd="sng" algn="ctr">
                      <a:solidFill>
                        <a:srgbClr val="66889A"/>
                      </a:solidFill>
                      <a:prstDash val="solid"/>
                      <a:round/>
                      <a:headEnd type="none" w="med" len="med"/>
                      <a:tailEnd type="none" w="med" len="med"/>
                    </a:lnL>
                    <a:lnR w="38100" cap="flat" cmpd="sng" algn="ctr">
                      <a:solidFill>
                        <a:srgbClr val="66889A"/>
                      </a:solidFill>
                      <a:prstDash val="solid"/>
                      <a:round/>
                      <a:headEnd type="none" w="med" len="med"/>
                      <a:tailEnd type="none" w="med" len="med"/>
                    </a:lnR>
                    <a:lnT w="38100" cap="flat" cmpd="sng" algn="ctr">
                      <a:solidFill>
                        <a:srgbClr val="66889A"/>
                      </a:solidFill>
                      <a:prstDash val="solid"/>
                      <a:round/>
                      <a:headEnd type="none" w="med" len="med"/>
                      <a:tailEnd type="none" w="med" len="med"/>
                    </a:lnT>
                    <a:lnB w="38100" cap="flat" cmpd="sng" algn="ctr">
                      <a:solidFill>
                        <a:srgbClr val="66889A"/>
                      </a:solidFill>
                      <a:prstDash val="solid"/>
                      <a:round/>
                      <a:headEnd type="none" w="med" len="med"/>
                      <a:tailEnd type="none" w="med" len="med"/>
                    </a:lnB>
                    <a:solidFill>
                      <a:srgbClr val="FFFDF5">
                        <a:alpha val="73725"/>
                      </a:srgbClr>
                    </a:solidFill>
                  </a:tcPr>
                </a:tc>
                <a:extLst>
                  <a:ext uri="{0D108BD9-81ED-4DB2-BD59-A6C34878D82A}">
                    <a16:rowId xmlns:a16="http://schemas.microsoft.com/office/drawing/2014/main" val="10003"/>
                  </a:ext>
                </a:extLst>
              </a:tr>
              <a:tr h="1963388">
                <a:tc>
                  <a:txBody>
                    <a:bodyPr/>
                    <a:lstStyle/>
                    <a:p>
                      <a:pPr algn="just">
                        <a:lnSpc>
                          <a:spcPts val="5627"/>
                        </a:lnSpc>
                        <a:defRPr/>
                      </a:pPr>
                      <a:r>
                        <a:rPr lang="en-US" sz="4199">
                          <a:solidFill>
                            <a:srgbClr val="000000">
                              <a:alpha val="73725"/>
                            </a:srgbClr>
                          </a:solidFill>
                          <a:latin typeface="Roboto Condensed"/>
                        </a:rPr>
                        <a:t>Sử dụng giọng điệu khác nhau để thể hiện cảm xúc được lời người kể chuyện và lời nhân vật</a:t>
                      </a:r>
                      <a:endParaRPr lang="en-US" sz="1100"/>
                    </a:p>
                  </a:txBody>
                  <a:tcPr marL="190500" marR="190500" marT="190500" marB="190500">
                    <a:lnL w="38100" cap="flat" cmpd="sng" algn="ctr">
                      <a:solidFill>
                        <a:srgbClr val="66889A"/>
                      </a:solidFill>
                      <a:prstDash val="solid"/>
                      <a:round/>
                      <a:headEnd type="none" w="med" len="med"/>
                      <a:tailEnd type="none" w="med" len="med"/>
                    </a:lnL>
                    <a:lnR w="38100" cap="flat" cmpd="sng" algn="ctr">
                      <a:solidFill>
                        <a:srgbClr val="66889A"/>
                      </a:solidFill>
                      <a:prstDash val="solid"/>
                      <a:round/>
                      <a:headEnd type="none" w="med" len="med"/>
                      <a:tailEnd type="none" w="med" len="med"/>
                    </a:lnR>
                    <a:lnT w="38100" cap="flat" cmpd="sng" algn="ctr">
                      <a:solidFill>
                        <a:srgbClr val="66889A"/>
                      </a:solidFill>
                      <a:prstDash val="solid"/>
                      <a:round/>
                      <a:headEnd type="none" w="med" len="med"/>
                      <a:tailEnd type="none" w="med" len="med"/>
                    </a:lnT>
                    <a:lnB w="38100" cap="flat" cmpd="sng" algn="ctr">
                      <a:solidFill>
                        <a:srgbClr val="66889A"/>
                      </a:solidFill>
                      <a:prstDash val="solid"/>
                      <a:round/>
                      <a:headEnd type="none" w="med" len="med"/>
                      <a:tailEnd type="none" w="med" len="med"/>
                    </a:lnB>
                    <a:solidFill>
                      <a:srgbClr val="FFFDF5">
                        <a:alpha val="73725"/>
                      </a:srgbClr>
                    </a:solidFill>
                  </a:tcPr>
                </a:tc>
                <a:tc>
                  <a:txBody>
                    <a:bodyPr/>
                    <a:lstStyle/>
                    <a:p>
                      <a:pPr algn="l">
                        <a:lnSpc>
                          <a:spcPts val="5039"/>
                        </a:lnSpc>
                        <a:defRPr/>
                      </a:pPr>
                      <a:endParaRPr lang="en-US" sz="1100"/>
                    </a:p>
                  </a:txBody>
                  <a:tcPr marL="190500" marR="190500" marT="190500" marB="190500">
                    <a:lnL w="38100" cap="flat" cmpd="sng" algn="ctr">
                      <a:solidFill>
                        <a:srgbClr val="66889A"/>
                      </a:solidFill>
                      <a:prstDash val="solid"/>
                      <a:round/>
                      <a:headEnd type="none" w="med" len="med"/>
                      <a:tailEnd type="none" w="med" len="med"/>
                    </a:lnL>
                    <a:lnR w="38100" cap="flat" cmpd="sng" algn="ctr">
                      <a:solidFill>
                        <a:srgbClr val="66889A"/>
                      </a:solidFill>
                      <a:prstDash val="solid"/>
                      <a:round/>
                      <a:headEnd type="none" w="med" len="med"/>
                      <a:tailEnd type="none" w="med" len="med"/>
                    </a:lnR>
                    <a:lnT w="38100" cap="flat" cmpd="sng" algn="ctr">
                      <a:solidFill>
                        <a:srgbClr val="66889A"/>
                      </a:solidFill>
                      <a:prstDash val="solid"/>
                      <a:round/>
                      <a:headEnd type="none" w="med" len="med"/>
                      <a:tailEnd type="none" w="med" len="med"/>
                    </a:lnT>
                    <a:lnB w="38100" cap="flat" cmpd="sng" algn="ctr">
                      <a:solidFill>
                        <a:srgbClr val="66889A"/>
                      </a:solidFill>
                      <a:prstDash val="solid"/>
                      <a:round/>
                      <a:headEnd type="none" w="med" len="med"/>
                      <a:tailEnd type="none" w="med" len="med"/>
                    </a:lnB>
                    <a:solidFill>
                      <a:srgbClr val="FFFDF5">
                        <a:alpha val="73725"/>
                      </a:srgbClr>
                    </a:solidFill>
                  </a:tcPr>
                </a:tc>
                <a:tc>
                  <a:txBody>
                    <a:bodyPr/>
                    <a:lstStyle/>
                    <a:p>
                      <a:pPr algn="l">
                        <a:lnSpc>
                          <a:spcPts val="5039"/>
                        </a:lnSpc>
                        <a:defRPr/>
                      </a:pPr>
                      <a:endParaRPr lang="en-US" sz="1100"/>
                    </a:p>
                  </a:txBody>
                  <a:tcPr marL="190500" marR="190500" marT="190500" marB="190500">
                    <a:lnL w="38100" cap="flat" cmpd="sng" algn="ctr">
                      <a:solidFill>
                        <a:srgbClr val="66889A"/>
                      </a:solidFill>
                      <a:prstDash val="solid"/>
                      <a:round/>
                      <a:headEnd type="none" w="med" len="med"/>
                      <a:tailEnd type="none" w="med" len="med"/>
                    </a:lnL>
                    <a:lnR w="38100" cap="flat" cmpd="sng" algn="ctr">
                      <a:solidFill>
                        <a:srgbClr val="66889A"/>
                      </a:solidFill>
                      <a:prstDash val="solid"/>
                      <a:round/>
                      <a:headEnd type="none" w="med" len="med"/>
                      <a:tailEnd type="none" w="med" len="med"/>
                    </a:lnR>
                    <a:lnT w="38100" cap="flat" cmpd="sng" algn="ctr">
                      <a:solidFill>
                        <a:srgbClr val="66889A"/>
                      </a:solidFill>
                      <a:prstDash val="solid"/>
                      <a:round/>
                      <a:headEnd type="none" w="med" len="med"/>
                      <a:tailEnd type="none" w="med" len="med"/>
                    </a:lnT>
                    <a:lnB w="38100" cap="flat" cmpd="sng" algn="ctr">
                      <a:solidFill>
                        <a:srgbClr val="66889A"/>
                      </a:solidFill>
                      <a:prstDash val="solid"/>
                      <a:round/>
                      <a:headEnd type="none" w="med" len="med"/>
                      <a:tailEnd type="none" w="med" len="med"/>
                    </a:lnB>
                    <a:solidFill>
                      <a:srgbClr val="FFFDF5">
                        <a:alpha val="73725"/>
                      </a:srgbClr>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TotalTime>
  <Words>4744</Words>
  <Application>Microsoft Office PowerPoint</Application>
  <PresentationFormat>Custom</PresentationFormat>
  <Paragraphs>277</Paragraphs>
  <Slides>58</Slides>
  <Notes>1</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58</vt:i4>
      </vt:variant>
    </vt:vector>
  </HeadingPairs>
  <TitlesOfParts>
    <vt:vector size="74" baseType="lpstr">
      <vt:lpstr>#9Slide07 SVNUT Triumph Press</vt:lpstr>
      <vt:lpstr>Wingdings</vt:lpstr>
      <vt:lpstr>Roboto Condensed</vt:lpstr>
      <vt:lpstr>Fraunces Bold</vt:lpstr>
      <vt:lpstr>#9Slide05 Dear Saturday</vt:lpstr>
      <vt:lpstr>Aptos</vt:lpstr>
      <vt:lpstr>Calibri</vt:lpstr>
      <vt:lpstr>Roboto Condensed Bold</vt:lpstr>
      <vt:lpstr>#9Slide05 VL Fadilla</vt:lpstr>
      <vt:lpstr>Fraunces</vt:lpstr>
      <vt:lpstr>Roboto Condensed Bold Italics</vt:lpstr>
      <vt:lpstr>#9Slide05 Braxton Regular</vt:lpstr>
      <vt:lpstr>#9Slide07 Crocante</vt:lpstr>
      <vt:lpstr>Arial</vt:lpstr>
      <vt:lpstr>Roboto Condensed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9KN_B1_Doc 2_De choi</dc:title>
  <dc:creator>Cong Nguyen Thanh</dc:creator>
  <cp:lastModifiedBy>QuangHung Xuan</cp:lastModifiedBy>
  <cp:revision>7</cp:revision>
  <dcterms:created xsi:type="dcterms:W3CDTF">2006-08-16T00:00:00Z</dcterms:created>
  <dcterms:modified xsi:type="dcterms:W3CDTF">2026-01-26T03:21:51Z</dcterms:modified>
  <dc:identifier>DAGIt7Gf0-E</dc:identifier>
</cp:coreProperties>
</file>