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#9Slide05 VL Fadilla" panose="020B0604020202020204" charset="-93"/>
      <p:regular r:id="rId26"/>
    </p:embeddedFont>
    <p:embeddedFont>
      <p:font typeface="#9Slide07 SVNBango" panose="02000000000000000000" charset="0"/>
      <p:regular r:id="rId27"/>
    </p:embeddedFont>
    <p:embeddedFont>
      <p:font typeface="Barlow Bold" panose="020B0604020202020204" charset="0"/>
      <p:regular r:id="rId28"/>
    </p:embeddedFont>
    <p:embeddedFont>
      <p:font typeface="Fraunces Bold" panose="020B0604020202020204" charset="-93"/>
      <p:regular r:id="rId29"/>
    </p:embeddedFont>
    <p:embeddedFont>
      <p:font typeface="Roboto Condensed" panose="02000000000000000000" pitchFamily="2" charset="0"/>
      <p:regular r:id="rId30"/>
    </p:embeddedFont>
    <p:embeddedFont>
      <p:font typeface="Roboto Condensed Bold" panose="02000000000000000000" charset="0"/>
      <p:regular r:id="rId31"/>
    </p:embeddedFont>
    <p:embeddedFont>
      <p:font typeface="Roboto Condensed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FE76-260C-471E-92CB-E7F411A5B15A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E185-6727-4FB8-850E-AA8CA70070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927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FE185-6727-4FB8-850E-AA8CA7007040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80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9416622" y="194906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3" name="Group 13"/>
          <p:cNvGrpSpPr/>
          <p:nvPr/>
        </p:nvGrpSpPr>
        <p:grpSpPr>
          <a:xfrm>
            <a:off x="9828222" y="911721"/>
            <a:ext cx="7908037" cy="6795970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6204" y="0"/>
              <a:ext cx="800393" cy="698500"/>
            </a:xfrm>
            <a:custGeom>
              <a:avLst/>
              <a:gdLst/>
              <a:ahLst/>
              <a:cxnLst/>
              <a:rect l="l" t="t" r="r" b="b"/>
              <a:pathLst>
                <a:path w="800393" h="698500">
                  <a:moveTo>
                    <a:pt x="790349" y="377174"/>
                  </a:moveTo>
                  <a:lnTo>
                    <a:pt x="619643" y="670576"/>
                  </a:lnTo>
                  <a:cubicBezTo>
                    <a:pt x="609584" y="687864"/>
                    <a:pt x="591091" y="698500"/>
                    <a:pt x="571089" y="698500"/>
                  </a:cubicBezTo>
                  <a:lnTo>
                    <a:pt x="229303" y="698500"/>
                  </a:lnTo>
                  <a:cubicBezTo>
                    <a:pt x="209301" y="698500"/>
                    <a:pt x="190808" y="687864"/>
                    <a:pt x="180749" y="670576"/>
                  </a:cubicBezTo>
                  <a:lnTo>
                    <a:pt x="10043" y="377174"/>
                  </a:lnTo>
                  <a:cubicBezTo>
                    <a:pt x="0" y="359913"/>
                    <a:pt x="0" y="338587"/>
                    <a:pt x="10043" y="321326"/>
                  </a:cubicBezTo>
                  <a:lnTo>
                    <a:pt x="180749" y="27924"/>
                  </a:lnTo>
                  <a:cubicBezTo>
                    <a:pt x="190808" y="10636"/>
                    <a:pt x="209301" y="0"/>
                    <a:pt x="229303" y="0"/>
                  </a:cubicBezTo>
                  <a:lnTo>
                    <a:pt x="571089" y="0"/>
                  </a:lnTo>
                  <a:cubicBezTo>
                    <a:pt x="591091" y="0"/>
                    <a:pt x="609584" y="10636"/>
                    <a:pt x="619643" y="27924"/>
                  </a:cubicBezTo>
                  <a:lnTo>
                    <a:pt x="790349" y="321326"/>
                  </a:lnTo>
                  <a:cubicBezTo>
                    <a:pt x="800392" y="338587"/>
                    <a:pt x="800392" y="359913"/>
                    <a:pt x="790349" y="3771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420622" y="1326710"/>
            <a:ext cx="6723237" cy="5965993"/>
            <a:chOff x="0" y="0"/>
            <a:chExt cx="4346359" cy="3856825"/>
          </a:xfrm>
        </p:grpSpPr>
        <p:sp>
          <p:nvSpPr>
            <p:cNvPr id="17" name="Freeform 17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3"/>
              <a:stretch>
                <a:fillRect l="-29544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17233" y="308492"/>
            <a:ext cx="1084133" cy="1261537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895564" y="516003"/>
            <a:ext cx="727472" cy="846513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9526592" y="4858699"/>
            <a:ext cx="5973371" cy="5428301"/>
          </a:xfrm>
          <a:custGeom>
            <a:avLst/>
            <a:gdLst/>
            <a:ahLst/>
            <a:cxnLst/>
            <a:rect l="l" t="t" r="r" b="b"/>
            <a:pathLst>
              <a:path w="5973371" h="5428301">
                <a:moveTo>
                  <a:pt x="0" y="0"/>
                </a:moveTo>
                <a:lnTo>
                  <a:pt x="5973372" y="0"/>
                </a:lnTo>
                <a:lnTo>
                  <a:pt x="5973372" y="5428301"/>
                </a:lnTo>
                <a:lnTo>
                  <a:pt x="0" y="5428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5" name="Group 25"/>
          <p:cNvGrpSpPr/>
          <p:nvPr/>
        </p:nvGrpSpPr>
        <p:grpSpPr>
          <a:xfrm>
            <a:off x="9736201" y="5164741"/>
            <a:ext cx="5357059" cy="4603722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10545" y="0"/>
              <a:ext cx="791709" cy="698500"/>
            </a:xfrm>
            <a:custGeom>
              <a:avLst/>
              <a:gdLst/>
              <a:ahLst/>
              <a:cxnLst/>
              <a:rect l="l" t="t" r="r" b="b"/>
              <a:pathLst>
                <a:path w="791709" h="698500">
                  <a:moveTo>
                    <a:pt x="774638" y="396717"/>
                  </a:moveTo>
                  <a:lnTo>
                    <a:pt x="626672" y="651033"/>
                  </a:lnTo>
                  <a:cubicBezTo>
                    <a:pt x="609574" y="680421"/>
                    <a:pt x="578138" y="698500"/>
                    <a:pt x="544138" y="698500"/>
                  </a:cubicBezTo>
                  <a:lnTo>
                    <a:pt x="247572" y="698500"/>
                  </a:lnTo>
                  <a:cubicBezTo>
                    <a:pt x="213572" y="698500"/>
                    <a:pt x="182136" y="680421"/>
                    <a:pt x="165038" y="651033"/>
                  </a:cubicBezTo>
                  <a:lnTo>
                    <a:pt x="17072" y="396717"/>
                  </a:lnTo>
                  <a:cubicBezTo>
                    <a:pt x="0" y="367375"/>
                    <a:pt x="0" y="331125"/>
                    <a:pt x="17072" y="301783"/>
                  </a:cubicBezTo>
                  <a:lnTo>
                    <a:pt x="165038" y="47467"/>
                  </a:lnTo>
                  <a:cubicBezTo>
                    <a:pt x="182136" y="18079"/>
                    <a:pt x="213572" y="0"/>
                    <a:pt x="247572" y="0"/>
                  </a:cubicBezTo>
                  <a:lnTo>
                    <a:pt x="544138" y="0"/>
                  </a:lnTo>
                  <a:cubicBezTo>
                    <a:pt x="578138" y="0"/>
                    <a:pt x="609574" y="18079"/>
                    <a:pt x="626672" y="47467"/>
                  </a:cubicBezTo>
                  <a:lnTo>
                    <a:pt x="774638" y="301783"/>
                  </a:lnTo>
                  <a:cubicBezTo>
                    <a:pt x="791710" y="331125"/>
                    <a:pt x="791710" y="367375"/>
                    <a:pt x="774638" y="39671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65464" y="5488650"/>
            <a:ext cx="4479483" cy="3974955"/>
            <a:chOff x="0" y="0"/>
            <a:chExt cx="4346359" cy="3856825"/>
          </a:xfrm>
        </p:grpSpPr>
        <p:sp>
          <p:nvSpPr>
            <p:cNvPr id="29" name="Freeform 29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4"/>
              <a:stretch>
                <a:fillRect l="-10779" r="-10779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Freeform 30"/>
          <p:cNvSpPr/>
          <p:nvPr/>
        </p:nvSpPr>
        <p:spPr>
          <a:xfrm>
            <a:off x="204020" y="-195259"/>
            <a:ext cx="2671671" cy="2447919"/>
          </a:xfrm>
          <a:custGeom>
            <a:avLst/>
            <a:gdLst/>
            <a:ahLst/>
            <a:cxnLst/>
            <a:rect l="l" t="t" r="r" b="b"/>
            <a:pathLst>
              <a:path w="2671671" h="2447919">
                <a:moveTo>
                  <a:pt x="0" y="0"/>
                </a:moveTo>
                <a:lnTo>
                  <a:pt x="2671671" y="0"/>
                </a:lnTo>
                <a:lnTo>
                  <a:pt x="2671671" y="2447918"/>
                </a:lnTo>
                <a:lnTo>
                  <a:pt x="0" y="2447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TextBox 31"/>
          <p:cNvSpPr txBox="1"/>
          <p:nvPr/>
        </p:nvSpPr>
        <p:spPr>
          <a:xfrm>
            <a:off x="661301" y="711309"/>
            <a:ext cx="8822935" cy="131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07"/>
              </a:lnSpc>
            </a:pPr>
            <a:r>
              <a:rPr lang="en-US" sz="7647" b="1">
                <a:solidFill>
                  <a:srgbClr val="000000"/>
                </a:solidFill>
                <a:latin typeface="Fraunces Bold"/>
                <a:ea typeface="Fraunces Bold"/>
                <a:cs typeface="Fraunces Bold"/>
                <a:sym typeface="Fraunces Bold"/>
              </a:rPr>
              <a:t>KHỞI ĐỘNG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0" y="3027654"/>
            <a:ext cx="9736201" cy="2137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2"/>
              </a:lnSpc>
            </a:pPr>
            <a:r>
              <a:rPr lang="en-US" sz="6257">
                <a:solidFill>
                  <a:srgbClr val="F3A51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HOẠT ĐỘNG: </a:t>
            </a:r>
          </a:p>
          <a:p>
            <a:pPr marL="0" lvl="0" indent="0" algn="ctr">
              <a:lnSpc>
                <a:spcPts val="8572"/>
              </a:lnSpc>
            </a:pPr>
            <a:r>
              <a:rPr lang="en-US" sz="6257">
                <a:solidFill>
                  <a:srgbClr val="F3A51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VẬN ĐỘNG NÃO PHẢI</a:t>
            </a:r>
          </a:p>
        </p:txBody>
      </p:sp>
      <p:sp>
        <p:nvSpPr>
          <p:cNvPr id="33" name="Freeform 33"/>
          <p:cNvSpPr/>
          <p:nvPr/>
        </p:nvSpPr>
        <p:spPr>
          <a:xfrm rot="-1823056">
            <a:off x="3530920" y="6547375"/>
            <a:ext cx="3083699" cy="3754263"/>
          </a:xfrm>
          <a:custGeom>
            <a:avLst/>
            <a:gdLst/>
            <a:ahLst/>
            <a:cxnLst/>
            <a:rect l="l" t="t" r="r" b="b"/>
            <a:pathLst>
              <a:path w="3083699" h="3754263">
                <a:moveTo>
                  <a:pt x="0" y="0"/>
                </a:moveTo>
                <a:lnTo>
                  <a:pt x="3083698" y="0"/>
                </a:lnTo>
                <a:lnTo>
                  <a:pt x="3083698" y="3754263"/>
                </a:lnTo>
                <a:lnTo>
                  <a:pt x="0" y="375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375"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3455" y="3682270"/>
            <a:ext cx="9270684" cy="2456369"/>
            <a:chOff x="0" y="0"/>
            <a:chExt cx="2441662" cy="6469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662" cy="646945"/>
            </a:xfrm>
            <a:custGeom>
              <a:avLst/>
              <a:gdLst/>
              <a:ahLst/>
              <a:cxnLst/>
              <a:rect l="l" t="t" r="r" b="b"/>
              <a:pathLst>
                <a:path w="2441662" h="646945">
                  <a:moveTo>
                    <a:pt x="42590" y="0"/>
                  </a:moveTo>
                  <a:lnTo>
                    <a:pt x="2399072" y="0"/>
                  </a:lnTo>
                  <a:cubicBezTo>
                    <a:pt x="2410367" y="0"/>
                    <a:pt x="2421200" y="4487"/>
                    <a:pt x="2429187" y="12474"/>
                  </a:cubicBezTo>
                  <a:cubicBezTo>
                    <a:pt x="2437174" y="20461"/>
                    <a:pt x="2441662" y="31294"/>
                    <a:pt x="2441662" y="42590"/>
                  </a:cubicBezTo>
                  <a:lnTo>
                    <a:pt x="2441662" y="604355"/>
                  </a:lnTo>
                  <a:cubicBezTo>
                    <a:pt x="2441662" y="615650"/>
                    <a:pt x="2437174" y="626483"/>
                    <a:pt x="2429187" y="634471"/>
                  </a:cubicBezTo>
                  <a:cubicBezTo>
                    <a:pt x="2421200" y="642458"/>
                    <a:pt x="2410367" y="646945"/>
                    <a:pt x="2399072" y="646945"/>
                  </a:cubicBezTo>
                  <a:lnTo>
                    <a:pt x="42590" y="646945"/>
                  </a:lnTo>
                  <a:cubicBezTo>
                    <a:pt x="31294" y="646945"/>
                    <a:pt x="20461" y="642458"/>
                    <a:pt x="12474" y="634471"/>
                  </a:cubicBezTo>
                  <a:cubicBezTo>
                    <a:pt x="4487" y="626483"/>
                    <a:pt x="0" y="615650"/>
                    <a:pt x="0" y="604355"/>
                  </a:cubicBezTo>
                  <a:lnTo>
                    <a:pt x="0" y="42590"/>
                  </a:lnTo>
                  <a:cubicBezTo>
                    <a:pt x="0" y="31294"/>
                    <a:pt x="4487" y="20461"/>
                    <a:pt x="12474" y="12474"/>
                  </a:cubicBezTo>
                  <a:cubicBezTo>
                    <a:pt x="20461" y="4487"/>
                    <a:pt x="31294" y="0"/>
                    <a:pt x="425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CCF2">
                    <a:alpha val="100000"/>
                  </a:srgbClr>
                </a:gs>
                <a:gs pos="50000">
                  <a:srgbClr val="56CCF2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41662" cy="685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107624" y="2399208"/>
            <a:ext cx="5685821" cy="949687"/>
            <a:chOff x="0" y="0"/>
            <a:chExt cx="1497500" cy="25012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97500" cy="250123"/>
            </a:xfrm>
            <a:custGeom>
              <a:avLst/>
              <a:gdLst/>
              <a:ahLst/>
              <a:cxnLst/>
              <a:rect l="l" t="t" r="r" b="b"/>
              <a:pathLst>
                <a:path w="1497500" h="250123">
                  <a:moveTo>
                    <a:pt x="69443" y="0"/>
                  </a:moveTo>
                  <a:lnTo>
                    <a:pt x="1428058" y="0"/>
                  </a:lnTo>
                  <a:cubicBezTo>
                    <a:pt x="1466410" y="0"/>
                    <a:pt x="1497500" y="31090"/>
                    <a:pt x="1497500" y="69443"/>
                  </a:cubicBezTo>
                  <a:lnTo>
                    <a:pt x="1497500" y="180681"/>
                  </a:lnTo>
                  <a:cubicBezTo>
                    <a:pt x="1497500" y="199098"/>
                    <a:pt x="1490184" y="216761"/>
                    <a:pt x="1477161" y="229784"/>
                  </a:cubicBezTo>
                  <a:cubicBezTo>
                    <a:pt x="1464138" y="242807"/>
                    <a:pt x="1446475" y="250123"/>
                    <a:pt x="1428058" y="250123"/>
                  </a:cubicBezTo>
                  <a:lnTo>
                    <a:pt x="69443" y="250123"/>
                  </a:lnTo>
                  <a:cubicBezTo>
                    <a:pt x="51025" y="250123"/>
                    <a:pt x="33362" y="242807"/>
                    <a:pt x="20339" y="229784"/>
                  </a:cubicBezTo>
                  <a:cubicBezTo>
                    <a:pt x="7316" y="216761"/>
                    <a:pt x="0" y="199098"/>
                    <a:pt x="0" y="180681"/>
                  </a:cubicBezTo>
                  <a:lnTo>
                    <a:pt x="0" y="69443"/>
                  </a:lnTo>
                  <a:cubicBezTo>
                    <a:pt x="0" y="51025"/>
                    <a:pt x="7316" y="33362"/>
                    <a:pt x="20339" y="20339"/>
                  </a:cubicBezTo>
                  <a:cubicBezTo>
                    <a:pt x="33362" y="7316"/>
                    <a:pt x="51025" y="0"/>
                    <a:pt x="69443" y="0"/>
                  </a:cubicBezTo>
                  <a:close/>
                </a:path>
              </a:pathLst>
            </a:custGeom>
            <a:solidFill>
              <a:srgbClr val="FDEE2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497500" cy="28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23455" y="407130"/>
            <a:ext cx="9702167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 thứ nhất: </a:t>
            </a:r>
            <a:r>
              <a:rPr lang="en-US" sz="4399" b="1">
                <a:solidFill>
                  <a:srgbClr val="348AE7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 câu chuyện hoàn toàn dựa trên trí tưởng tượng của em</a:t>
            </a: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35347" y="2487410"/>
            <a:ext cx="472463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 dạng này, cần lưu ý: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8528" y="3767995"/>
            <a:ext cx="8476559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dù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tưởng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tượng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bay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bổng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mới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thế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thì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cũng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phải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999" b="1" dirty="0" err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bối</a:t>
            </a:r>
            <a:r>
              <a:rPr lang="en-US" sz="3999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cảnh</a:t>
            </a:r>
            <a:r>
              <a:rPr lang="en-US" sz="3999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3999" b="1" dirty="0" err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nhân</a:t>
            </a:r>
            <a:r>
              <a:rPr lang="en-US" sz="3999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vật</a:t>
            </a:r>
            <a:r>
              <a:rPr lang="en-US" sz="3999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3999" b="1" dirty="0" err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cốt</a:t>
            </a:r>
            <a:r>
              <a:rPr lang="en-US" sz="3999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truyện</a:t>
            </a:r>
            <a:r>
              <a:rPr lang="en-US" sz="3999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01465" y="6749806"/>
            <a:ext cx="9270684" cy="1677051"/>
            <a:chOff x="0" y="0"/>
            <a:chExt cx="2441662" cy="4416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441662" cy="441692"/>
            </a:xfrm>
            <a:custGeom>
              <a:avLst/>
              <a:gdLst/>
              <a:ahLst/>
              <a:cxnLst/>
              <a:rect l="l" t="t" r="r" b="b"/>
              <a:pathLst>
                <a:path w="2441662" h="441692">
                  <a:moveTo>
                    <a:pt x="42590" y="0"/>
                  </a:moveTo>
                  <a:lnTo>
                    <a:pt x="2399072" y="0"/>
                  </a:lnTo>
                  <a:cubicBezTo>
                    <a:pt x="2410367" y="0"/>
                    <a:pt x="2421200" y="4487"/>
                    <a:pt x="2429187" y="12474"/>
                  </a:cubicBezTo>
                  <a:cubicBezTo>
                    <a:pt x="2437174" y="20461"/>
                    <a:pt x="2441662" y="31294"/>
                    <a:pt x="2441662" y="42590"/>
                  </a:cubicBezTo>
                  <a:lnTo>
                    <a:pt x="2441662" y="399102"/>
                  </a:lnTo>
                  <a:cubicBezTo>
                    <a:pt x="2441662" y="410398"/>
                    <a:pt x="2437174" y="421231"/>
                    <a:pt x="2429187" y="429218"/>
                  </a:cubicBezTo>
                  <a:cubicBezTo>
                    <a:pt x="2421200" y="437205"/>
                    <a:pt x="2410367" y="441692"/>
                    <a:pt x="2399072" y="441692"/>
                  </a:cubicBezTo>
                  <a:lnTo>
                    <a:pt x="42590" y="441692"/>
                  </a:lnTo>
                  <a:cubicBezTo>
                    <a:pt x="31294" y="441692"/>
                    <a:pt x="20461" y="437205"/>
                    <a:pt x="12474" y="429218"/>
                  </a:cubicBezTo>
                  <a:cubicBezTo>
                    <a:pt x="4487" y="421231"/>
                    <a:pt x="0" y="410398"/>
                    <a:pt x="0" y="399102"/>
                  </a:cubicBezTo>
                  <a:lnTo>
                    <a:pt x="0" y="42590"/>
                  </a:lnTo>
                  <a:cubicBezTo>
                    <a:pt x="0" y="31294"/>
                    <a:pt x="4487" y="20461"/>
                    <a:pt x="12474" y="12474"/>
                  </a:cubicBezTo>
                  <a:cubicBezTo>
                    <a:pt x="20461" y="4487"/>
                    <a:pt x="31294" y="0"/>
                    <a:pt x="425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CCF2">
                    <a:alpha val="100000"/>
                  </a:srgbClr>
                </a:gs>
                <a:gs pos="50000">
                  <a:srgbClr val="56CCF2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2441662" cy="479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76539" y="6835531"/>
            <a:ext cx="847655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Bối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diễn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3455" y="3682270"/>
            <a:ext cx="9270684" cy="3381375"/>
            <a:chOff x="0" y="0"/>
            <a:chExt cx="2441662" cy="890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662" cy="890568"/>
            </a:xfrm>
            <a:custGeom>
              <a:avLst/>
              <a:gdLst/>
              <a:ahLst/>
              <a:cxnLst/>
              <a:rect l="l" t="t" r="r" b="b"/>
              <a:pathLst>
                <a:path w="2441662" h="890568">
                  <a:moveTo>
                    <a:pt x="42590" y="0"/>
                  </a:moveTo>
                  <a:lnTo>
                    <a:pt x="2399072" y="0"/>
                  </a:lnTo>
                  <a:cubicBezTo>
                    <a:pt x="2410367" y="0"/>
                    <a:pt x="2421200" y="4487"/>
                    <a:pt x="2429187" y="12474"/>
                  </a:cubicBezTo>
                  <a:cubicBezTo>
                    <a:pt x="2437174" y="20461"/>
                    <a:pt x="2441662" y="31294"/>
                    <a:pt x="2441662" y="42590"/>
                  </a:cubicBezTo>
                  <a:lnTo>
                    <a:pt x="2441662" y="847978"/>
                  </a:lnTo>
                  <a:cubicBezTo>
                    <a:pt x="2441662" y="859274"/>
                    <a:pt x="2437174" y="870106"/>
                    <a:pt x="2429187" y="878094"/>
                  </a:cubicBezTo>
                  <a:cubicBezTo>
                    <a:pt x="2421200" y="886081"/>
                    <a:pt x="2410367" y="890568"/>
                    <a:pt x="2399072" y="890568"/>
                  </a:cubicBezTo>
                  <a:lnTo>
                    <a:pt x="42590" y="890568"/>
                  </a:lnTo>
                  <a:cubicBezTo>
                    <a:pt x="31294" y="890568"/>
                    <a:pt x="20461" y="886081"/>
                    <a:pt x="12474" y="878094"/>
                  </a:cubicBezTo>
                  <a:cubicBezTo>
                    <a:pt x="4487" y="870106"/>
                    <a:pt x="0" y="859274"/>
                    <a:pt x="0" y="847978"/>
                  </a:cubicBezTo>
                  <a:lnTo>
                    <a:pt x="0" y="42590"/>
                  </a:lnTo>
                  <a:cubicBezTo>
                    <a:pt x="0" y="31294"/>
                    <a:pt x="4487" y="20461"/>
                    <a:pt x="12474" y="12474"/>
                  </a:cubicBezTo>
                  <a:cubicBezTo>
                    <a:pt x="20461" y="4487"/>
                    <a:pt x="31294" y="0"/>
                    <a:pt x="425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CCF2">
                    <a:alpha val="100000"/>
                  </a:srgbClr>
                </a:gs>
                <a:gs pos="50000">
                  <a:srgbClr val="56CCF2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41662" cy="92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107624" y="2399208"/>
            <a:ext cx="5685821" cy="949687"/>
            <a:chOff x="0" y="0"/>
            <a:chExt cx="1497500" cy="25012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97500" cy="250123"/>
            </a:xfrm>
            <a:custGeom>
              <a:avLst/>
              <a:gdLst/>
              <a:ahLst/>
              <a:cxnLst/>
              <a:rect l="l" t="t" r="r" b="b"/>
              <a:pathLst>
                <a:path w="1497500" h="250123">
                  <a:moveTo>
                    <a:pt x="69443" y="0"/>
                  </a:moveTo>
                  <a:lnTo>
                    <a:pt x="1428058" y="0"/>
                  </a:lnTo>
                  <a:cubicBezTo>
                    <a:pt x="1466410" y="0"/>
                    <a:pt x="1497500" y="31090"/>
                    <a:pt x="1497500" y="69443"/>
                  </a:cubicBezTo>
                  <a:lnTo>
                    <a:pt x="1497500" y="180681"/>
                  </a:lnTo>
                  <a:cubicBezTo>
                    <a:pt x="1497500" y="199098"/>
                    <a:pt x="1490184" y="216761"/>
                    <a:pt x="1477161" y="229784"/>
                  </a:cubicBezTo>
                  <a:cubicBezTo>
                    <a:pt x="1464138" y="242807"/>
                    <a:pt x="1446475" y="250123"/>
                    <a:pt x="1428058" y="250123"/>
                  </a:cubicBezTo>
                  <a:lnTo>
                    <a:pt x="69443" y="250123"/>
                  </a:lnTo>
                  <a:cubicBezTo>
                    <a:pt x="51025" y="250123"/>
                    <a:pt x="33362" y="242807"/>
                    <a:pt x="20339" y="229784"/>
                  </a:cubicBezTo>
                  <a:cubicBezTo>
                    <a:pt x="7316" y="216761"/>
                    <a:pt x="0" y="199098"/>
                    <a:pt x="0" y="180681"/>
                  </a:cubicBezTo>
                  <a:lnTo>
                    <a:pt x="0" y="69443"/>
                  </a:lnTo>
                  <a:cubicBezTo>
                    <a:pt x="0" y="51025"/>
                    <a:pt x="7316" y="33362"/>
                    <a:pt x="20339" y="20339"/>
                  </a:cubicBezTo>
                  <a:cubicBezTo>
                    <a:pt x="33362" y="7316"/>
                    <a:pt x="51025" y="0"/>
                    <a:pt x="69443" y="0"/>
                  </a:cubicBezTo>
                  <a:close/>
                </a:path>
              </a:pathLst>
            </a:custGeom>
            <a:solidFill>
              <a:srgbClr val="FDEE2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497500" cy="28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23455" y="407130"/>
            <a:ext cx="9702167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 thứ nhất: </a:t>
            </a:r>
            <a:r>
              <a:rPr lang="en-US" sz="4399" b="1">
                <a:solidFill>
                  <a:srgbClr val="348AE7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 câu chuyện hoàn toàn dựa trên trí tưởng tượng của em</a:t>
            </a: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35347" y="2487410"/>
            <a:ext cx="472463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 dạng này, cần lưu ý: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8528" y="3767995"/>
            <a:ext cx="8476559" cy="286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thần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tiên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ma,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quỷ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loài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cây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cối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đồ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,...;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phụ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grpSp>
        <p:nvGrpSpPr>
          <p:cNvPr id="31" name="Group 31"/>
          <p:cNvGrpSpPr/>
          <p:nvPr/>
        </p:nvGrpSpPr>
        <p:grpSpPr>
          <a:xfrm rot="-5478636">
            <a:off x="795248" y="7546587"/>
            <a:ext cx="1845214" cy="2147158"/>
            <a:chOff x="0" y="0"/>
            <a:chExt cx="6985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4847"/>
              <a:ext cx="698500" cy="803107"/>
            </a:xfrm>
            <a:custGeom>
              <a:avLst/>
              <a:gdLst/>
              <a:ahLst/>
              <a:cxnLst/>
              <a:rect l="l" t="t" r="r" b="b"/>
              <a:pathLst>
                <a:path w="698500" h="803107">
                  <a:moveTo>
                    <a:pt x="371066" y="7846"/>
                  </a:moveTo>
                  <a:lnTo>
                    <a:pt x="676684" y="185660"/>
                  </a:lnTo>
                  <a:cubicBezTo>
                    <a:pt x="690191" y="193519"/>
                    <a:pt x="698500" y="207966"/>
                    <a:pt x="698500" y="223593"/>
                  </a:cubicBezTo>
                  <a:lnTo>
                    <a:pt x="698500" y="579513"/>
                  </a:lnTo>
                  <a:cubicBezTo>
                    <a:pt x="698500" y="595140"/>
                    <a:pt x="690191" y="609587"/>
                    <a:pt x="676684" y="617446"/>
                  </a:cubicBezTo>
                  <a:lnTo>
                    <a:pt x="371066" y="795260"/>
                  </a:lnTo>
                  <a:cubicBezTo>
                    <a:pt x="357580" y="803106"/>
                    <a:pt x="340920" y="803106"/>
                    <a:pt x="327434" y="795260"/>
                  </a:cubicBezTo>
                  <a:lnTo>
                    <a:pt x="21816" y="617446"/>
                  </a:lnTo>
                  <a:cubicBezTo>
                    <a:pt x="8309" y="609587"/>
                    <a:pt x="0" y="595140"/>
                    <a:pt x="0" y="579513"/>
                  </a:cubicBezTo>
                  <a:lnTo>
                    <a:pt x="0" y="223593"/>
                  </a:lnTo>
                  <a:cubicBezTo>
                    <a:pt x="0" y="207966"/>
                    <a:pt x="8309" y="193519"/>
                    <a:pt x="21816" y="185660"/>
                  </a:cubicBezTo>
                  <a:lnTo>
                    <a:pt x="327434" y="7846"/>
                  </a:lnTo>
                  <a:cubicBezTo>
                    <a:pt x="340920" y="0"/>
                    <a:pt x="357580" y="0"/>
                    <a:pt x="371066" y="78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2107624" y="2399208"/>
            <a:ext cx="5685821" cy="949687"/>
            <a:chOff x="0" y="0"/>
            <a:chExt cx="1497500" cy="25012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97500" cy="250123"/>
            </a:xfrm>
            <a:custGeom>
              <a:avLst/>
              <a:gdLst/>
              <a:ahLst/>
              <a:cxnLst/>
              <a:rect l="l" t="t" r="r" b="b"/>
              <a:pathLst>
                <a:path w="1497500" h="250123">
                  <a:moveTo>
                    <a:pt x="69443" y="0"/>
                  </a:moveTo>
                  <a:lnTo>
                    <a:pt x="1428058" y="0"/>
                  </a:lnTo>
                  <a:cubicBezTo>
                    <a:pt x="1466410" y="0"/>
                    <a:pt x="1497500" y="31090"/>
                    <a:pt x="1497500" y="69443"/>
                  </a:cubicBezTo>
                  <a:lnTo>
                    <a:pt x="1497500" y="180681"/>
                  </a:lnTo>
                  <a:cubicBezTo>
                    <a:pt x="1497500" y="199098"/>
                    <a:pt x="1490184" y="216761"/>
                    <a:pt x="1477161" y="229784"/>
                  </a:cubicBezTo>
                  <a:cubicBezTo>
                    <a:pt x="1464138" y="242807"/>
                    <a:pt x="1446475" y="250123"/>
                    <a:pt x="1428058" y="250123"/>
                  </a:cubicBezTo>
                  <a:lnTo>
                    <a:pt x="69443" y="250123"/>
                  </a:lnTo>
                  <a:cubicBezTo>
                    <a:pt x="51025" y="250123"/>
                    <a:pt x="33362" y="242807"/>
                    <a:pt x="20339" y="229784"/>
                  </a:cubicBezTo>
                  <a:cubicBezTo>
                    <a:pt x="7316" y="216761"/>
                    <a:pt x="0" y="199098"/>
                    <a:pt x="0" y="180681"/>
                  </a:cubicBezTo>
                  <a:lnTo>
                    <a:pt x="0" y="69443"/>
                  </a:lnTo>
                  <a:cubicBezTo>
                    <a:pt x="0" y="51025"/>
                    <a:pt x="7316" y="33362"/>
                    <a:pt x="20339" y="20339"/>
                  </a:cubicBezTo>
                  <a:cubicBezTo>
                    <a:pt x="33362" y="7316"/>
                    <a:pt x="51025" y="0"/>
                    <a:pt x="69443" y="0"/>
                  </a:cubicBezTo>
                  <a:close/>
                </a:path>
              </a:pathLst>
            </a:custGeom>
            <a:solidFill>
              <a:srgbClr val="FDEE2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497500" cy="28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23455" y="407130"/>
            <a:ext cx="9702167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 thứ nhất: </a:t>
            </a:r>
            <a:r>
              <a:rPr lang="en-US" sz="4399" b="1">
                <a:solidFill>
                  <a:srgbClr val="348AE7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 câu chuyện hoàn toàn dựa trên trí tưởng tượng của em</a:t>
            </a: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35347" y="2487410"/>
            <a:ext cx="472463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 dạng này, cần lưu ý: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23455" y="3958495"/>
            <a:ext cx="10620536" cy="4975167"/>
            <a:chOff x="0" y="0"/>
            <a:chExt cx="2441662" cy="131033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441662" cy="1310332"/>
            </a:xfrm>
            <a:custGeom>
              <a:avLst/>
              <a:gdLst/>
              <a:ahLst/>
              <a:cxnLst/>
              <a:rect l="l" t="t" r="r" b="b"/>
              <a:pathLst>
                <a:path w="2441662" h="1310332">
                  <a:moveTo>
                    <a:pt x="42590" y="0"/>
                  </a:moveTo>
                  <a:lnTo>
                    <a:pt x="2399072" y="0"/>
                  </a:lnTo>
                  <a:cubicBezTo>
                    <a:pt x="2410367" y="0"/>
                    <a:pt x="2421200" y="4487"/>
                    <a:pt x="2429187" y="12474"/>
                  </a:cubicBezTo>
                  <a:cubicBezTo>
                    <a:pt x="2437174" y="20461"/>
                    <a:pt x="2441662" y="31294"/>
                    <a:pt x="2441662" y="42590"/>
                  </a:cubicBezTo>
                  <a:lnTo>
                    <a:pt x="2441662" y="1267742"/>
                  </a:lnTo>
                  <a:cubicBezTo>
                    <a:pt x="2441662" y="1279038"/>
                    <a:pt x="2437174" y="1289871"/>
                    <a:pt x="2429187" y="1297858"/>
                  </a:cubicBezTo>
                  <a:cubicBezTo>
                    <a:pt x="2421200" y="1305845"/>
                    <a:pt x="2410367" y="1310332"/>
                    <a:pt x="2399072" y="1310332"/>
                  </a:cubicBezTo>
                  <a:lnTo>
                    <a:pt x="42590" y="1310332"/>
                  </a:lnTo>
                  <a:cubicBezTo>
                    <a:pt x="31294" y="1310332"/>
                    <a:pt x="20461" y="1305845"/>
                    <a:pt x="12474" y="1297858"/>
                  </a:cubicBezTo>
                  <a:cubicBezTo>
                    <a:pt x="4487" y="1289871"/>
                    <a:pt x="0" y="1279038"/>
                    <a:pt x="0" y="1267742"/>
                  </a:cubicBezTo>
                  <a:lnTo>
                    <a:pt x="0" y="42590"/>
                  </a:lnTo>
                  <a:cubicBezTo>
                    <a:pt x="0" y="31294"/>
                    <a:pt x="4487" y="20461"/>
                    <a:pt x="12474" y="12474"/>
                  </a:cubicBezTo>
                  <a:cubicBezTo>
                    <a:pt x="20461" y="4487"/>
                    <a:pt x="31294" y="0"/>
                    <a:pt x="425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CCF2">
                    <a:alpha val="100000"/>
                  </a:srgbClr>
                </a:gs>
                <a:gs pos="50000">
                  <a:srgbClr val="56CCF2">
                    <a:alpha val="100000"/>
                  </a:srgbClr>
                </a:gs>
                <a:gs pos="100000">
                  <a:srgbClr val="3183E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441662" cy="1348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97487" y="4218940"/>
            <a:ext cx="10091040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7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Cốt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chuỗi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hành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hệ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nhau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hệ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quả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nối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tiếp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571500" indent="-571500" algn="just">
              <a:lnSpc>
                <a:spcPts val="57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dụng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kì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ảo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lí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nhất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kể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huyền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ảo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truyền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kì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2107624" y="2399208"/>
            <a:ext cx="5685821" cy="949687"/>
            <a:chOff x="0" y="0"/>
            <a:chExt cx="1497500" cy="25012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97500" cy="250123"/>
            </a:xfrm>
            <a:custGeom>
              <a:avLst/>
              <a:gdLst/>
              <a:ahLst/>
              <a:cxnLst/>
              <a:rect l="l" t="t" r="r" b="b"/>
              <a:pathLst>
                <a:path w="1497500" h="250123">
                  <a:moveTo>
                    <a:pt x="69443" y="0"/>
                  </a:moveTo>
                  <a:lnTo>
                    <a:pt x="1428058" y="0"/>
                  </a:lnTo>
                  <a:cubicBezTo>
                    <a:pt x="1466410" y="0"/>
                    <a:pt x="1497500" y="31090"/>
                    <a:pt x="1497500" y="69443"/>
                  </a:cubicBezTo>
                  <a:lnTo>
                    <a:pt x="1497500" y="180681"/>
                  </a:lnTo>
                  <a:cubicBezTo>
                    <a:pt x="1497500" y="199098"/>
                    <a:pt x="1490184" y="216761"/>
                    <a:pt x="1477161" y="229784"/>
                  </a:cubicBezTo>
                  <a:cubicBezTo>
                    <a:pt x="1464138" y="242807"/>
                    <a:pt x="1446475" y="250123"/>
                    <a:pt x="1428058" y="250123"/>
                  </a:cubicBezTo>
                  <a:lnTo>
                    <a:pt x="69443" y="250123"/>
                  </a:lnTo>
                  <a:cubicBezTo>
                    <a:pt x="51025" y="250123"/>
                    <a:pt x="33362" y="242807"/>
                    <a:pt x="20339" y="229784"/>
                  </a:cubicBezTo>
                  <a:cubicBezTo>
                    <a:pt x="7316" y="216761"/>
                    <a:pt x="0" y="199098"/>
                    <a:pt x="0" y="180681"/>
                  </a:cubicBezTo>
                  <a:lnTo>
                    <a:pt x="0" y="69443"/>
                  </a:lnTo>
                  <a:cubicBezTo>
                    <a:pt x="0" y="51025"/>
                    <a:pt x="7316" y="33362"/>
                    <a:pt x="20339" y="20339"/>
                  </a:cubicBezTo>
                  <a:cubicBezTo>
                    <a:pt x="33362" y="7316"/>
                    <a:pt x="51025" y="0"/>
                    <a:pt x="69443" y="0"/>
                  </a:cubicBezTo>
                  <a:close/>
                </a:path>
              </a:pathLst>
            </a:custGeom>
            <a:solidFill>
              <a:srgbClr val="F3A51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497500" cy="28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635347" y="2487410"/>
            <a:ext cx="472463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 dạng này, cần lưu ý: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23455" y="3958495"/>
            <a:ext cx="10415842" cy="4975167"/>
            <a:chOff x="0" y="0"/>
            <a:chExt cx="2441662" cy="13103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441662" cy="1310332"/>
            </a:xfrm>
            <a:custGeom>
              <a:avLst/>
              <a:gdLst/>
              <a:ahLst/>
              <a:cxnLst/>
              <a:rect l="l" t="t" r="r" b="b"/>
              <a:pathLst>
                <a:path w="2441662" h="1310332">
                  <a:moveTo>
                    <a:pt x="42590" y="0"/>
                  </a:moveTo>
                  <a:lnTo>
                    <a:pt x="2399072" y="0"/>
                  </a:lnTo>
                  <a:cubicBezTo>
                    <a:pt x="2410367" y="0"/>
                    <a:pt x="2421200" y="4487"/>
                    <a:pt x="2429187" y="12474"/>
                  </a:cubicBezTo>
                  <a:cubicBezTo>
                    <a:pt x="2437174" y="20461"/>
                    <a:pt x="2441662" y="31294"/>
                    <a:pt x="2441662" y="42590"/>
                  </a:cubicBezTo>
                  <a:lnTo>
                    <a:pt x="2441662" y="1267742"/>
                  </a:lnTo>
                  <a:cubicBezTo>
                    <a:pt x="2441662" y="1279038"/>
                    <a:pt x="2437174" y="1289871"/>
                    <a:pt x="2429187" y="1297858"/>
                  </a:cubicBezTo>
                  <a:cubicBezTo>
                    <a:pt x="2421200" y="1305845"/>
                    <a:pt x="2410367" y="1310332"/>
                    <a:pt x="2399072" y="1310332"/>
                  </a:cubicBezTo>
                  <a:lnTo>
                    <a:pt x="42590" y="1310332"/>
                  </a:lnTo>
                  <a:cubicBezTo>
                    <a:pt x="31294" y="1310332"/>
                    <a:pt x="20461" y="1305845"/>
                    <a:pt x="12474" y="1297858"/>
                  </a:cubicBezTo>
                  <a:cubicBezTo>
                    <a:pt x="4487" y="1289871"/>
                    <a:pt x="0" y="1279038"/>
                    <a:pt x="0" y="1267742"/>
                  </a:cubicBezTo>
                  <a:lnTo>
                    <a:pt x="0" y="42590"/>
                  </a:lnTo>
                  <a:cubicBezTo>
                    <a:pt x="0" y="31294"/>
                    <a:pt x="4487" y="20461"/>
                    <a:pt x="12474" y="12474"/>
                  </a:cubicBezTo>
                  <a:cubicBezTo>
                    <a:pt x="20461" y="4487"/>
                    <a:pt x="31294" y="0"/>
                    <a:pt x="425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441662" cy="1348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890631" y="4218940"/>
            <a:ext cx="9434990" cy="5116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7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sẵn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bối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cốt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571500" indent="-571500" algn="just">
              <a:lnSpc>
                <a:spcPts val="57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dụng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trí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tưởng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tượng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mình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thay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đổi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bổ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sung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bối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cốt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tức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“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biên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mới</a:t>
            </a:r>
            <a:r>
              <a:rPr lang="en-US" sz="40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lang="en-US" sz="4099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59387" y="407130"/>
            <a:ext cx="9856838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</a:pPr>
            <a:r>
              <a:rPr lang="en-US" sz="43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 thứ hai: </a:t>
            </a:r>
            <a:r>
              <a:rPr lang="en-US" sz="4399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 câu chuyện phỏng theo truyện đã đọc.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2504" y="3990680"/>
            <a:ext cx="1536940" cy="142166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780763" y="596358"/>
            <a:ext cx="9544858" cy="130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4643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 bước 1:</a:t>
            </a:r>
          </a:p>
          <a:p>
            <a:pPr marL="0" lvl="0" indent="0" algn="ctr">
              <a:lnSpc>
                <a:spcPts val="5014"/>
              </a:lnSpc>
            </a:pPr>
            <a:r>
              <a:rPr lang="en-US" sz="4643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Chuẩn bị bài nói (kể chuyện)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8784" y="2290415"/>
            <a:ext cx="10325621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 kể câu chuyện tưởng tượng theo một trong hai dạng </a:t>
            </a:r>
            <a:r>
              <a:rPr lang="en-US" sz="4399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 tài.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8784" y="5605926"/>
            <a:ext cx="10325621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Xác định </a:t>
            </a:r>
            <a:r>
              <a:rPr lang="en-US" sz="4399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mục đích, thời gian, không gian nói, đối tượng người nghe</a:t>
            </a:r>
            <a:r>
              <a:rPr lang="en-US" sz="43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để có cách kể phù hợp.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400227" y="4380361"/>
            <a:ext cx="5698193" cy="7293687"/>
            <a:chOff x="0" y="0"/>
            <a:chExt cx="6350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" cy="810511"/>
            </a:xfrm>
            <a:custGeom>
              <a:avLst/>
              <a:gdLst/>
              <a:ahLst/>
              <a:cxnLst/>
              <a:rect l="l" t="t" r="r" b="b"/>
              <a:pathLst>
                <a:path w="635000" h="810511">
                  <a:moveTo>
                    <a:pt x="635000" y="19106"/>
                  </a:moveTo>
                  <a:lnTo>
                    <a:pt x="635000" y="679394"/>
                  </a:lnTo>
                  <a:cubicBezTo>
                    <a:pt x="635000" y="690857"/>
                    <a:pt x="627809" y="701089"/>
                    <a:pt x="617023" y="704972"/>
                  </a:cubicBezTo>
                  <a:lnTo>
                    <a:pt x="335477" y="806328"/>
                  </a:lnTo>
                  <a:cubicBezTo>
                    <a:pt x="323857" y="810511"/>
                    <a:pt x="311143" y="810511"/>
                    <a:pt x="299523" y="806328"/>
                  </a:cubicBezTo>
                  <a:lnTo>
                    <a:pt x="17977" y="704972"/>
                  </a:lnTo>
                  <a:cubicBezTo>
                    <a:pt x="7191" y="701089"/>
                    <a:pt x="0" y="690857"/>
                    <a:pt x="0" y="679394"/>
                  </a:cubicBezTo>
                  <a:lnTo>
                    <a:pt x="0" y="19106"/>
                  </a:lnTo>
                  <a:cubicBezTo>
                    <a:pt x="0" y="14039"/>
                    <a:pt x="2013" y="9179"/>
                    <a:pt x="5596" y="5596"/>
                  </a:cubicBezTo>
                  <a:cubicBezTo>
                    <a:pt x="9179" y="2013"/>
                    <a:pt x="14039" y="0"/>
                    <a:pt x="19106" y="0"/>
                  </a:cubicBezTo>
                  <a:lnTo>
                    <a:pt x="615894" y="0"/>
                  </a:lnTo>
                  <a:cubicBezTo>
                    <a:pt x="620961" y="0"/>
                    <a:pt x="625821" y="2013"/>
                    <a:pt x="629404" y="5596"/>
                  </a:cubicBezTo>
                  <a:cubicBezTo>
                    <a:pt x="632987" y="9179"/>
                    <a:pt x="635000" y="14039"/>
                    <a:pt x="635000" y="1910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557995" y="7093214"/>
            <a:ext cx="9382656" cy="5758605"/>
          </a:xfrm>
          <a:custGeom>
            <a:avLst/>
            <a:gdLst/>
            <a:ahLst/>
            <a:cxnLst/>
            <a:rect l="l" t="t" r="r" b="b"/>
            <a:pathLst>
              <a:path w="9382656" h="5758605">
                <a:moveTo>
                  <a:pt x="0" y="0"/>
                </a:moveTo>
                <a:lnTo>
                  <a:pt x="9382656" y="0"/>
                </a:lnTo>
                <a:lnTo>
                  <a:pt x="9382656" y="5758606"/>
                </a:lnTo>
                <a:lnTo>
                  <a:pt x="0" y="575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9522265" y="4380361"/>
            <a:ext cx="5698193" cy="7293687"/>
            <a:chOff x="0" y="0"/>
            <a:chExt cx="6350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" cy="810511"/>
            </a:xfrm>
            <a:custGeom>
              <a:avLst/>
              <a:gdLst/>
              <a:ahLst/>
              <a:cxnLst/>
              <a:rect l="l" t="t" r="r" b="b"/>
              <a:pathLst>
                <a:path w="635000" h="810511">
                  <a:moveTo>
                    <a:pt x="635000" y="19106"/>
                  </a:moveTo>
                  <a:lnTo>
                    <a:pt x="635000" y="679394"/>
                  </a:lnTo>
                  <a:cubicBezTo>
                    <a:pt x="635000" y="690857"/>
                    <a:pt x="627809" y="701089"/>
                    <a:pt x="617023" y="704972"/>
                  </a:cubicBezTo>
                  <a:lnTo>
                    <a:pt x="335477" y="806328"/>
                  </a:lnTo>
                  <a:cubicBezTo>
                    <a:pt x="323857" y="810511"/>
                    <a:pt x="311143" y="810511"/>
                    <a:pt x="299523" y="806328"/>
                  </a:cubicBezTo>
                  <a:lnTo>
                    <a:pt x="17977" y="704972"/>
                  </a:lnTo>
                  <a:cubicBezTo>
                    <a:pt x="7191" y="701089"/>
                    <a:pt x="0" y="690857"/>
                    <a:pt x="0" y="679394"/>
                  </a:cubicBezTo>
                  <a:lnTo>
                    <a:pt x="0" y="19106"/>
                  </a:lnTo>
                  <a:cubicBezTo>
                    <a:pt x="0" y="14039"/>
                    <a:pt x="2013" y="9179"/>
                    <a:pt x="5596" y="5596"/>
                  </a:cubicBezTo>
                  <a:cubicBezTo>
                    <a:pt x="9179" y="2013"/>
                    <a:pt x="14039" y="0"/>
                    <a:pt x="19106" y="0"/>
                  </a:cubicBezTo>
                  <a:lnTo>
                    <a:pt x="615894" y="0"/>
                  </a:lnTo>
                  <a:cubicBezTo>
                    <a:pt x="620961" y="0"/>
                    <a:pt x="625821" y="2013"/>
                    <a:pt x="629404" y="5596"/>
                  </a:cubicBezTo>
                  <a:cubicBezTo>
                    <a:pt x="632987" y="9179"/>
                    <a:pt x="635000" y="14039"/>
                    <a:pt x="635000" y="1910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967113" y="5730096"/>
            <a:ext cx="4564420" cy="7367652"/>
            <a:chOff x="0" y="0"/>
            <a:chExt cx="1080630" cy="17442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80629" cy="1744297"/>
            </a:xfrm>
            <a:custGeom>
              <a:avLst/>
              <a:gdLst/>
              <a:ahLst/>
              <a:cxnLst/>
              <a:rect l="l" t="t" r="r" b="b"/>
              <a:pathLst>
                <a:path w="1080629" h="1744297">
                  <a:moveTo>
                    <a:pt x="61061" y="0"/>
                  </a:moveTo>
                  <a:lnTo>
                    <a:pt x="1019568" y="0"/>
                  </a:lnTo>
                  <a:cubicBezTo>
                    <a:pt x="1035763" y="0"/>
                    <a:pt x="1051294" y="6433"/>
                    <a:pt x="1062745" y="17884"/>
                  </a:cubicBezTo>
                  <a:cubicBezTo>
                    <a:pt x="1074196" y="29336"/>
                    <a:pt x="1080629" y="44867"/>
                    <a:pt x="1080629" y="61061"/>
                  </a:cubicBezTo>
                  <a:lnTo>
                    <a:pt x="1080629" y="1683236"/>
                  </a:lnTo>
                  <a:cubicBezTo>
                    <a:pt x="1080629" y="1699430"/>
                    <a:pt x="1074196" y="1714961"/>
                    <a:pt x="1062745" y="1726412"/>
                  </a:cubicBezTo>
                  <a:cubicBezTo>
                    <a:pt x="1051294" y="1737864"/>
                    <a:pt x="1035763" y="1744297"/>
                    <a:pt x="1019568" y="1744297"/>
                  </a:cubicBezTo>
                  <a:lnTo>
                    <a:pt x="61061" y="1744297"/>
                  </a:lnTo>
                  <a:cubicBezTo>
                    <a:pt x="44867" y="1744297"/>
                    <a:pt x="29336" y="1737864"/>
                    <a:pt x="17884" y="1726412"/>
                  </a:cubicBezTo>
                  <a:cubicBezTo>
                    <a:pt x="6433" y="1714961"/>
                    <a:pt x="0" y="1699430"/>
                    <a:pt x="0" y="1683236"/>
                  </a:cubicBezTo>
                  <a:lnTo>
                    <a:pt x="0" y="61061"/>
                  </a:lnTo>
                  <a:cubicBezTo>
                    <a:pt x="0" y="44867"/>
                    <a:pt x="6433" y="29336"/>
                    <a:pt x="17884" y="17884"/>
                  </a:cubicBezTo>
                  <a:cubicBezTo>
                    <a:pt x="29336" y="6433"/>
                    <a:pt x="44867" y="0"/>
                    <a:pt x="6106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080630" cy="1772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089151" y="5730096"/>
            <a:ext cx="4564420" cy="7367652"/>
            <a:chOff x="0" y="0"/>
            <a:chExt cx="1080630" cy="174429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0629" cy="1744297"/>
            </a:xfrm>
            <a:custGeom>
              <a:avLst/>
              <a:gdLst/>
              <a:ahLst/>
              <a:cxnLst/>
              <a:rect l="l" t="t" r="r" b="b"/>
              <a:pathLst>
                <a:path w="1080629" h="1744297">
                  <a:moveTo>
                    <a:pt x="61061" y="0"/>
                  </a:moveTo>
                  <a:lnTo>
                    <a:pt x="1019568" y="0"/>
                  </a:lnTo>
                  <a:cubicBezTo>
                    <a:pt x="1035763" y="0"/>
                    <a:pt x="1051294" y="6433"/>
                    <a:pt x="1062745" y="17884"/>
                  </a:cubicBezTo>
                  <a:cubicBezTo>
                    <a:pt x="1074196" y="29336"/>
                    <a:pt x="1080629" y="44867"/>
                    <a:pt x="1080629" y="61061"/>
                  </a:cubicBezTo>
                  <a:lnTo>
                    <a:pt x="1080629" y="1683236"/>
                  </a:lnTo>
                  <a:cubicBezTo>
                    <a:pt x="1080629" y="1699430"/>
                    <a:pt x="1074196" y="1714961"/>
                    <a:pt x="1062745" y="1726412"/>
                  </a:cubicBezTo>
                  <a:cubicBezTo>
                    <a:pt x="1051294" y="1737864"/>
                    <a:pt x="1035763" y="1744297"/>
                    <a:pt x="1019568" y="1744297"/>
                  </a:cubicBezTo>
                  <a:lnTo>
                    <a:pt x="61061" y="1744297"/>
                  </a:lnTo>
                  <a:cubicBezTo>
                    <a:pt x="44867" y="1744297"/>
                    <a:pt x="29336" y="1737864"/>
                    <a:pt x="17884" y="1726412"/>
                  </a:cubicBezTo>
                  <a:cubicBezTo>
                    <a:pt x="6433" y="1714961"/>
                    <a:pt x="0" y="1699430"/>
                    <a:pt x="0" y="1683236"/>
                  </a:cubicBezTo>
                  <a:lnTo>
                    <a:pt x="0" y="61061"/>
                  </a:lnTo>
                  <a:cubicBezTo>
                    <a:pt x="0" y="44867"/>
                    <a:pt x="6433" y="29336"/>
                    <a:pt x="17884" y="17884"/>
                  </a:cubicBezTo>
                  <a:cubicBezTo>
                    <a:pt x="29336" y="6433"/>
                    <a:pt x="44867" y="0"/>
                    <a:pt x="6106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80630" cy="1782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-5400000">
            <a:off x="5137550" y="3638483"/>
            <a:ext cx="2223547" cy="2020648"/>
          </a:xfrm>
          <a:custGeom>
            <a:avLst/>
            <a:gdLst/>
            <a:ahLst/>
            <a:cxnLst/>
            <a:rect l="l" t="t" r="r" b="b"/>
            <a:pathLst>
              <a:path w="2223547" h="2020648">
                <a:moveTo>
                  <a:pt x="0" y="0"/>
                </a:moveTo>
                <a:lnTo>
                  <a:pt x="2223547" y="0"/>
                </a:lnTo>
                <a:lnTo>
                  <a:pt x="2223547" y="2020648"/>
                </a:lnTo>
                <a:lnTo>
                  <a:pt x="0" y="20206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Freeform 28"/>
          <p:cNvSpPr/>
          <p:nvPr/>
        </p:nvSpPr>
        <p:spPr>
          <a:xfrm rot="-5400000">
            <a:off x="11259588" y="3638483"/>
            <a:ext cx="2223547" cy="2020648"/>
          </a:xfrm>
          <a:custGeom>
            <a:avLst/>
            <a:gdLst/>
            <a:ahLst/>
            <a:cxnLst/>
            <a:rect l="l" t="t" r="r" b="b"/>
            <a:pathLst>
              <a:path w="2223547" h="2020648">
                <a:moveTo>
                  <a:pt x="0" y="0"/>
                </a:moveTo>
                <a:lnTo>
                  <a:pt x="2223547" y="0"/>
                </a:lnTo>
                <a:lnTo>
                  <a:pt x="2223547" y="2020648"/>
                </a:lnTo>
                <a:lnTo>
                  <a:pt x="0" y="20206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9" name="Group 29"/>
          <p:cNvGrpSpPr/>
          <p:nvPr/>
        </p:nvGrpSpPr>
        <p:grpSpPr>
          <a:xfrm>
            <a:off x="5462095" y="3651671"/>
            <a:ext cx="1637410" cy="1905349"/>
            <a:chOff x="0" y="0"/>
            <a:chExt cx="6985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14044"/>
              <a:ext cx="698500" cy="784711"/>
            </a:xfrm>
            <a:custGeom>
              <a:avLst/>
              <a:gdLst/>
              <a:ahLst/>
              <a:cxnLst/>
              <a:rect l="l" t="t" r="r" b="b"/>
              <a:pathLst>
                <a:path w="698500" h="784711">
                  <a:moveTo>
                    <a:pt x="412467" y="22737"/>
                  </a:moveTo>
                  <a:lnTo>
                    <a:pt x="635283" y="152375"/>
                  </a:lnTo>
                  <a:cubicBezTo>
                    <a:pt x="674422" y="175147"/>
                    <a:pt x="698500" y="217013"/>
                    <a:pt x="698500" y="262295"/>
                  </a:cubicBezTo>
                  <a:lnTo>
                    <a:pt x="698500" y="522417"/>
                  </a:lnTo>
                  <a:cubicBezTo>
                    <a:pt x="698500" y="567699"/>
                    <a:pt x="674422" y="609565"/>
                    <a:pt x="635283" y="632337"/>
                  </a:cubicBezTo>
                  <a:lnTo>
                    <a:pt x="412467" y="761975"/>
                  </a:lnTo>
                  <a:cubicBezTo>
                    <a:pt x="373389" y="784712"/>
                    <a:pt x="325111" y="784712"/>
                    <a:pt x="286033" y="761975"/>
                  </a:cubicBezTo>
                  <a:lnTo>
                    <a:pt x="63217" y="632337"/>
                  </a:lnTo>
                  <a:cubicBezTo>
                    <a:pt x="24078" y="609565"/>
                    <a:pt x="0" y="567699"/>
                    <a:pt x="0" y="522417"/>
                  </a:cubicBezTo>
                  <a:lnTo>
                    <a:pt x="0" y="262295"/>
                  </a:lnTo>
                  <a:cubicBezTo>
                    <a:pt x="0" y="217013"/>
                    <a:pt x="24078" y="175147"/>
                    <a:pt x="63217" y="152375"/>
                  </a:cubicBezTo>
                  <a:lnTo>
                    <a:pt x="286033" y="22737"/>
                  </a:lnTo>
                  <a:cubicBezTo>
                    <a:pt x="325111" y="0"/>
                    <a:pt x="373389" y="0"/>
                    <a:pt x="412467" y="2273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584133" y="3651671"/>
            <a:ext cx="1637410" cy="1905349"/>
            <a:chOff x="0" y="0"/>
            <a:chExt cx="6985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14044"/>
              <a:ext cx="698500" cy="784711"/>
            </a:xfrm>
            <a:custGeom>
              <a:avLst/>
              <a:gdLst/>
              <a:ahLst/>
              <a:cxnLst/>
              <a:rect l="l" t="t" r="r" b="b"/>
              <a:pathLst>
                <a:path w="698500" h="784711">
                  <a:moveTo>
                    <a:pt x="412467" y="22737"/>
                  </a:moveTo>
                  <a:lnTo>
                    <a:pt x="635283" y="152375"/>
                  </a:lnTo>
                  <a:cubicBezTo>
                    <a:pt x="674422" y="175147"/>
                    <a:pt x="698500" y="217013"/>
                    <a:pt x="698500" y="262295"/>
                  </a:cubicBezTo>
                  <a:lnTo>
                    <a:pt x="698500" y="522417"/>
                  </a:lnTo>
                  <a:cubicBezTo>
                    <a:pt x="698500" y="567699"/>
                    <a:pt x="674422" y="609565"/>
                    <a:pt x="635283" y="632337"/>
                  </a:cubicBezTo>
                  <a:lnTo>
                    <a:pt x="412467" y="761975"/>
                  </a:lnTo>
                  <a:cubicBezTo>
                    <a:pt x="373389" y="784712"/>
                    <a:pt x="325111" y="784712"/>
                    <a:pt x="286033" y="761975"/>
                  </a:cubicBezTo>
                  <a:lnTo>
                    <a:pt x="63217" y="632337"/>
                  </a:lnTo>
                  <a:cubicBezTo>
                    <a:pt x="24078" y="609565"/>
                    <a:pt x="0" y="567699"/>
                    <a:pt x="0" y="522417"/>
                  </a:cubicBezTo>
                  <a:lnTo>
                    <a:pt x="0" y="262295"/>
                  </a:lnTo>
                  <a:cubicBezTo>
                    <a:pt x="0" y="217013"/>
                    <a:pt x="24078" y="175147"/>
                    <a:pt x="63217" y="152375"/>
                  </a:cubicBezTo>
                  <a:lnTo>
                    <a:pt x="286033" y="22737"/>
                  </a:lnTo>
                  <a:cubicBezTo>
                    <a:pt x="325111" y="0"/>
                    <a:pt x="373389" y="0"/>
                    <a:pt x="412467" y="2273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3" name="Freeform 33"/>
          <p:cNvSpPr/>
          <p:nvPr/>
        </p:nvSpPr>
        <p:spPr>
          <a:xfrm>
            <a:off x="5838708" y="4176671"/>
            <a:ext cx="884183" cy="944273"/>
          </a:xfrm>
          <a:custGeom>
            <a:avLst/>
            <a:gdLst/>
            <a:ahLst/>
            <a:cxnLst/>
            <a:rect l="l" t="t" r="r" b="b"/>
            <a:pathLst>
              <a:path w="884183" h="944273">
                <a:moveTo>
                  <a:pt x="0" y="0"/>
                </a:moveTo>
                <a:lnTo>
                  <a:pt x="884183" y="0"/>
                </a:lnTo>
                <a:lnTo>
                  <a:pt x="884183" y="944273"/>
                </a:lnTo>
                <a:lnTo>
                  <a:pt x="0" y="944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0" name="Freeform 40"/>
          <p:cNvSpPr/>
          <p:nvPr/>
        </p:nvSpPr>
        <p:spPr>
          <a:xfrm>
            <a:off x="11914366" y="4153769"/>
            <a:ext cx="976944" cy="967174"/>
          </a:xfrm>
          <a:custGeom>
            <a:avLst/>
            <a:gdLst/>
            <a:ahLst/>
            <a:cxnLst/>
            <a:rect l="l" t="t" r="r" b="b"/>
            <a:pathLst>
              <a:path w="976944" h="967174">
                <a:moveTo>
                  <a:pt x="0" y="0"/>
                </a:moveTo>
                <a:lnTo>
                  <a:pt x="976944" y="0"/>
                </a:lnTo>
                <a:lnTo>
                  <a:pt x="976944" y="967175"/>
                </a:lnTo>
                <a:lnTo>
                  <a:pt x="0" y="967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2" name="TextBox 42"/>
          <p:cNvSpPr txBox="1"/>
          <p:nvPr/>
        </p:nvSpPr>
        <p:spPr>
          <a:xfrm>
            <a:off x="4241678" y="6077741"/>
            <a:ext cx="4015290" cy="4715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4"/>
              </a:lnSpc>
            </a:pP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kể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phải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nhiên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ngữ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điệu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phù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nói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dụng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miêu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tả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kể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truyền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hấp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dẫn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4704"/>
              </a:lnSpc>
            </a:pPr>
            <a:endParaRPr lang="en-US" sz="3360" spc="-57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4368521" y="711914"/>
            <a:ext cx="9544858" cy="130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4643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 bước 2:</a:t>
            </a:r>
          </a:p>
          <a:p>
            <a:pPr marL="0" lvl="0" indent="0" algn="ctr">
              <a:lnSpc>
                <a:spcPts val="5014"/>
              </a:lnSpc>
            </a:pPr>
            <a:r>
              <a:rPr lang="en-US" sz="4643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luyện tập, trình bày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202882" y="3075537"/>
            <a:ext cx="2214921" cy="13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4"/>
              </a:lnSpc>
              <a:spcBef>
                <a:spcPct val="0"/>
              </a:spcBef>
            </a:pPr>
            <a:r>
              <a:rPr lang="en-US" sz="7374">
                <a:solidFill>
                  <a:srgbClr val="F3A518"/>
                </a:solidFill>
                <a:latin typeface="#9Slide05 VL Fadilla"/>
                <a:ea typeface="#9Slide05 VL Fadilla"/>
                <a:cs typeface="#9Slide05 VL Fadilla"/>
                <a:sym typeface="#9Slide05 VL Fadilla"/>
              </a:rPr>
              <a:t>Lưu ý: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40687" y="6077741"/>
            <a:ext cx="4015290" cy="23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4"/>
              </a:lnSpc>
            </a:pP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quay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phim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kể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thân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xem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điều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60" spc="-57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chỉnh</a:t>
            </a:r>
            <a:r>
              <a:rPr lang="en-US" sz="3360" spc="-57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4075405" y="6426507"/>
            <a:ext cx="7129508" cy="6126921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2F2F2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811000" y="5524500"/>
            <a:ext cx="5377142" cy="4169761"/>
          </a:xfrm>
          <a:custGeom>
            <a:avLst/>
            <a:gdLst/>
            <a:ahLst/>
            <a:cxnLst/>
            <a:rect l="l" t="t" r="r" b="b"/>
            <a:pathLst>
              <a:path w="5377142" h="5465964">
                <a:moveTo>
                  <a:pt x="0" y="0"/>
                </a:moveTo>
                <a:lnTo>
                  <a:pt x="5377142" y="0"/>
                </a:lnTo>
                <a:lnTo>
                  <a:pt x="5377142" y="5465964"/>
                </a:lnTo>
                <a:lnTo>
                  <a:pt x="0" y="546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TextBox 18"/>
          <p:cNvSpPr txBox="1"/>
          <p:nvPr/>
        </p:nvSpPr>
        <p:spPr>
          <a:xfrm>
            <a:off x="-1002837" y="2902346"/>
            <a:ext cx="9544858" cy="130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4643" dirty="0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 </a:t>
            </a:r>
            <a:r>
              <a:rPr lang="en-US" sz="4643" dirty="0" err="1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bước</a:t>
            </a:r>
            <a:r>
              <a:rPr lang="en-US" sz="4643" dirty="0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 3:</a:t>
            </a:r>
          </a:p>
          <a:p>
            <a:pPr marL="0" lvl="0" indent="0" algn="ctr">
              <a:lnSpc>
                <a:spcPts val="5014"/>
              </a:lnSpc>
            </a:pPr>
            <a:r>
              <a:rPr lang="en-US" sz="4643" dirty="0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TRAO ĐỔI, ĐÁNH GIÁ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884227" y="2061609"/>
            <a:ext cx="7268441" cy="286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Sau khi kể chuyện, dùng bảng kiểm sau để tự đánh giá kĩ năng kể chuyện của mình và kĩ năng kể chuyện của bạn.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252908" y="7754882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3245168" y="7098849"/>
            <a:ext cx="1716877" cy="1790745"/>
          </a:xfrm>
          <a:custGeom>
            <a:avLst/>
            <a:gdLst/>
            <a:ahLst/>
            <a:cxnLst/>
            <a:rect l="l" t="t" r="r" b="b"/>
            <a:pathLst>
              <a:path w="1716877" h="1790745">
                <a:moveTo>
                  <a:pt x="0" y="0"/>
                </a:moveTo>
                <a:lnTo>
                  <a:pt x="1716878" y="0"/>
                </a:lnTo>
                <a:lnTo>
                  <a:pt x="1716878" y="1790746"/>
                </a:lnTo>
                <a:lnTo>
                  <a:pt x="0" y="1790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5966404" y="6284520"/>
            <a:ext cx="1811604" cy="1709702"/>
          </a:xfrm>
          <a:custGeom>
            <a:avLst/>
            <a:gdLst/>
            <a:ahLst/>
            <a:cxnLst/>
            <a:rect l="l" t="t" r="r" b="b"/>
            <a:pathLst>
              <a:path w="1811604" h="1709702">
                <a:moveTo>
                  <a:pt x="0" y="0"/>
                </a:moveTo>
                <a:lnTo>
                  <a:pt x="1811604" y="0"/>
                </a:lnTo>
                <a:lnTo>
                  <a:pt x="1811604" y="1709702"/>
                </a:lnTo>
                <a:lnTo>
                  <a:pt x="0" y="1709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10698202" y="1706597"/>
            <a:ext cx="4333009" cy="1098074"/>
            <a:chOff x="0" y="0"/>
            <a:chExt cx="1141204" cy="2892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41204" cy="289205"/>
            </a:xfrm>
            <a:custGeom>
              <a:avLst/>
              <a:gdLst/>
              <a:ahLst/>
              <a:cxnLst/>
              <a:rect l="l" t="t" r="r" b="b"/>
              <a:pathLst>
                <a:path w="1141204" h="289205">
                  <a:moveTo>
                    <a:pt x="91123" y="0"/>
                  </a:moveTo>
                  <a:lnTo>
                    <a:pt x="1050081" y="0"/>
                  </a:lnTo>
                  <a:cubicBezTo>
                    <a:pt x="1100407" y="0"/>
                    <a:pt x="1141204" y="40797"/>
                    <a:pt x="1141204" y="91123"/>
                  </a:cubicBezTo>
                  <a:lnTo>
                    <a:pt x="1141204" y="198081"/>
                  </a:lnTo>
                  <a:cubicBezTo>
                    <a:pt x="1141204" y="222249"/>
                    <a:pt x="1131604" y="245426"/>
                    <a:pt x="1114515" y="262515"/>
                  </a:cubicBezTo>
                  <a:cubicBezTo>
                    <a:pt x="1097426" y="279604"/>
                    <a:pt x="1074248" y="289205"/>
                    <a:pt x="1050081" y="289205"/>
                  </a:cubicBezTo>
                  <a:lnTo>
                    <a:pt x="91123" y="289205"/>
                  </a:lnTo>
                  <a:cubicBezTo>
                    <a:pt x="66956" y="289205"/>
                    <a:pt x="43778" y="279604"/>
                    <a:pt x="26689" y="262515"/>
                  </a:cubicBezTo>
                  <a:cubicBezTo>
                    <a:pt x="9600" y="245426"/>
                    <a:pt x="0" y="222249"/>
                    <a:pt x="0" y="198081"/>
                  </a:cubicBezTo>
                  <a:lnTo>
                    <a:pt x="0" y="91123"/>
                  </a:lnTo>
                  <a:cubicBezTo>
                    <a:pt x="0" y="66956"/>
                    <a:pt x="9600" y="43778"/>
                    <a:pt x="26689" y="26689"/>
                  </a:cubicBezTo>
                  <a:cubicBezTo>
                    <a:pt x="43778" y="9600"/>
                    <a:pt x="66956" y="0"/>
                    <a:pt x="91123" y="0"/>
                  </a:cubicBezTo>
                  <a:close/>
                </a:path>
              </a:pathLst>
            </a:custGeom>
            <a:solidFill>
              <a:srgbClr val="FDEE2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41204" cy="3273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2333" y="572746"/>
            <a:ext cx="10771593" cy="158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301"/>
              </a:lnSpc>
            </a:pPr>
            <a:r>
              <a:rPr lang="en-US" sz="4599" b="1">
                <a:solidFill>
                  <a:srgbClr val="348AE7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THỰC HÀNH KỂ LẠI MỘT CÂU CHUYỆN TƯỞNG TƯỢNG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0947" y="2895831"/>
            <a:ext cx="7666640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5740"/>
              </a:lnSpc>
              <a:buFont typeface="Arial"/>
              <a:buChar char="•"/>
            </a:pPr>
            <a:r>
              <a:rPr lang="en-US" sz="4100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Lớp chia thành 6 nhóm.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2333" y="3692850"/>
            <a:ext cx="6804434" cy="286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5740"/>
              </a:lnSpc>
              <a:buFont typeface="Arial"/>
              <a:buChar char="•"/>
            </a:pPr>
            <a:r>
              <a:rPr lang="en-US" sz="4100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Tham gia kể lại một câu chuyện tưởng tượng (PHT Chuẩn bị nói)</a:t>
            </a:r>
          </a:p>
          <a:p>
            <a:pPr algn="ctr">
              <a:lnSpc>
                <a:spcPts val="5740"/>
              </a:lnSpc>
              <a:spcBef>
                <a:spcPct val="0"/>
              </a:spcBef>
            </a:pPr>
            <a:endParaRPr lang="en-US" sz="4100" b="1">
              <a:solidFill>
                <a:srgbClr val="152A69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88217" y="1869554"/>
            <a:ext cx="10752979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 tham khảo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91121" y="3516951"/>
            <a:ext cx="8927450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3" lvl="1" indent="-388622" algn="just">
              <a:lnSpc>
                <a:spcPts val="5040"/>
              </a:lnSpc>
              <a:buFont typeface="Arial"/>
              <a:buChar char="•"/>
            </a:pPr>
            <a:r>
              <a:rPr lang="en-US" sz="3600" i="1">
                <a:solidFill>
                  <a:srgbClr val="152A69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Hãy kể lại theo lời của Vũ Nương câu chuyện tưởng tượng về cuộc gặp gỡ bất ngờ giữa Vũ Nương và mẹ chồng ở một thế giới khác.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91121" y="5692572"/>
            <a:ext cx="8927450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3" lvl="1" indent="-388622" algn="just">
              <a:lnSpc>
                <a:spcPts val="5040"/>
              </a:lnSpc>
              <a:buFont typeface="Arial"/>
              <a:buChar char="•"/>
            </a:pPr>
            <a:r>
              <a:rPr lang="en-US" sz="3600" i="1">
                <a:solidFill>
                  <a:srgbClr val="152A69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Hãy nhập vai một trong ba nhân vật: Me-ri, cha dượng hoặc mẹ Me-ri trong văn bản “Vụ cải trang bất thành”.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91121" y="7652013"/>
            <a:ext cx="8927450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3" lvl="1" indent="-388622" algn="just">
              <a:lnSpc>
                <a:spcPts val="5040"/>
              </a:lnSpc>
              <a:buFont typeface="Arial"/>
              <a:buChar char="•"/>
            </a:pPr>
            <a:r>
              <a:rPr lang="en-US" sz="3600" i="1">
                <a:solidFill>
                  <a:srgbClr val="152A69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Cuộc trò chuyện giữa em với một sự vật (bàn ghế ở lớp học, chiếc máy tính, ...).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91121" y="9189348"/>
            <a:ext cx="8927450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3" lvl="1" indent="-388622" algn="just">
              <a:lnSpc>
                <a:spcPts val="5040"/>
              </a:lnSpc>
              <a:buFont typeface="Arial"/>
              <a:buChar char="•"/>
            </a:pPr>
            <a:r>
              <a:rPr lang="en-US" sz="3600" i="1">
                <a:solidFill>
                  <a:srgbClr val="152A69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Em gặp gỡ một nhân vật văn học...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10816747" y="4641968"/>
            <a:ext cx="4820744" cy="5304807"/>
          </a:xfrm>
          <a:custGeom>
            <a:avLst/>
            <a:gdLst/>
            <a:ahLst/>
            <a:cxnLst/>
            <a:rect l="l" t="t" r="r" b="b"/>
            <a:pathLst>
              <a:path w="4820744" h="5304807">
                <a:moveTo>
                  <a:pt x="0" y="0"/>
                </a:moveTo>
                <a:lnTo>
                  <a:pt x="4820744" y="0"/>
                </a:lnTo>
                <a:lnTo>
                  <a:pt x="4820744" y="5304808"/>
                </a:lnTo>
                <a:lnTo>
                  <a:pt x="0" y="5304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TextBox 22"/>
          <p:cNvSpPr txBox="1"/>
          <p:nvPr/>
        </p:nvSpPr>
        <p:spPr>
          <a:xfrm>
            <a:off x="425420" y="592582"/>
            <a:ext cx="10771593" cy="78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301"/>
              </a:lnSpc>
            </a:pPr>
            <a:r>
              <a:rPr lang="en-US" sz="4599" b="1">
                <a:solidFill>
                  <a:srgbClr val="348AE7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ĐÁNH GIÁ, RÚT KINH NGHIỆM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5657" y="1934589"/>
            <a:ext cx="7029524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- Đánh giá dựa trên bảng kiểm</a:t>
            </a:r>
          </a:p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- Rút kinh nghiệm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46406" y="1818892"/>
          <a:ext cx="17395187" cy="5915025"/>
        </p:xfrm>
        <a:graphic>
          <a:graphicData uri="http://schemas.openxmlformats.org/drawingml/2006/table">
            <a:tbl>
              <a:tblPr/>
              <a:tblGrid>
                <a:gridCol w="264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3005">
                <a:tc gridSpan="2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BẢNG KIỂM KĨ NĂNG KỂ LẠI MỘT CÂU CHUYỆN TƯỞNG TƯỢNG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BẢNG KIỂM KĨ NĂNG KỂ LẠI MỘT CÂU CHUYỆN TƯỞNG TƯỢNG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005">
                <a:tc rowSpan="4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Mở đầu truyện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Chào hỏi người nghe.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005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Mở đầu truyện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Giới thiệu ngắn gọn về bản thân.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005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Mở đầu truyện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Nêu nhan đề câu chuyện sẽ kể.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005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Mở đầu truyện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Tóm tắt nội dung truyện trong vài câu ngắn (nếu cần).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48199" y="402890"/>
            <a:ext cx="9311101" cy="9297548"/>
          </a:xfrm>
          <a:custGeom>
            <a:avLst/>
            <a:gdLst/>
            <a:ahLst/>
            <a:cxnLst/>
            <a:rect l="l" t="t" r="r" b="b"/>
            <a:pathLst>
              <a:path w="9311101" h="9297548">
                <a:moveTo>
                  <a:pt x="0" y="0"/>
                </a:moveTo>
                <a:lnTo>
                  <a:pt x="9311101" y="0"/>
                </a:lnTo>
                <a:lnTo>
                  <a:pt x="9311101" y="9297547"/>
                </a:lnTo>
                <a:lnTo>
                  <a:pt x="0" y="9297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TextBox 3"/>
          <p:cNvSpPr txBox="1"/>
          <p:nvPr/>
        </p:nvSpPr>
        <p:spPr>
          <a:xfrm>
            <a:off x="-244929" y="2481784"/>
            <a:ext cx="7849217" cy="726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6" lvl="1" indent="-496568" algn="just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57535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 chia thành 6 nhóm (các nhóm từ đây thực hiện xuyên suốt tiết học).</a:t>
            </a:r>
          </a:p>
          <a:p>
            <a:pPr marL="993136" lvl="1" indent="-496568" algn="just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57535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Hãy ghi lại những từ ngữ (có thể bao gồm sự vật, hoạt động, cảm xúc, trạng thái) mà các em liên tưởng được từ bức tranh.</a:t>
            </a:r>
          </a:p>
          <a:p>
            <a:pPr marL="993136" lvl="1" indent="-496568" algn="just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57535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 gian: 2 phút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431752" y="363547"/>
            <a:ext cx="10771593" cy="158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</a:pPr>
            <a:r>
              <a:rPr lang="en-US" sz="4599">
                <a:solidFill>
                  <a:srgbClr val="F3A51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HOẠT ĐỘNG: </a:t>
            </a:r>
          </a:p>
          <a:p>
            <a:pPr marL="0" lvl="0" indent="0" algn="ctr">
              <a:lnSpc>
                <a:spcPts val="6301"/>
              </a:lnSpc>
            </a:pPr>
            <a:r>
              <a:rPr lang="en-US" sz="4599">
                <a:solidFill>
                  <a:srgbClr val="F3A51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VẬN ĐỘNG NÃO PHẢI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46406" y="1818892"/>
          <a:ext cx="17395187" cy="6467475"/>
        </p:xfrm>
        <a:graphic>
          <a:graphicData uri="http://schemas.openxmlformats.org/drawingml/2006/table">
            <a:tbl>
              <a:tblPr/>
              <a:tblGrid>
                <a:gridCol w="264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2842">
                <a:tc gridSpan="2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BẢNG KIỂM KĨ NĂNG KỂ LẠI MỘT CÂU CHUYỆN TƯỞNG TƯỢNG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BẢNG KIỂM KĨ NĂNG KỂ LẠI MỘT CÂU CHUYỆN TƯỞNG TƯỢNG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842">
                <a:tc rowSpan="4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Nội dung chính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Giới thiệu nhân vật và/hoặc bối cảnh.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107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Nội dung chính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Thuật lại các sự kiện, diễn biến câu chuyện theo quan hệ nhân quả hoặc quan hệ tiếp nối.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842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Nội dung chính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Kết hợp kể với miêu tả, biểu cảm.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842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Nội dung chính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Làm nổi bật sự kiện, nhân vật chính.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46406" y="1818892"/>
          <a:ext cx="17395187" cy="5286375"/>
        </p:xfrm>
        <a:graphic>
          <a:graphicData uri="http://schemas.openxmlformats.org/drawingml/2006/table">
            <a:tbl>
              <a:tblPr/>
              <a:tblGrid>
                <a:gridCol w="264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3232">
                <a:tc gridSpan="2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BẢNG KIỂM KĨ NĂNG KỂ LẠI MỘT CÂU CHUYỆN TƯỞNG TƯỢNG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BẢNG KIỂM KĨ NĂNG KỂ LẠI MỘT CÂU CHUYỆN TƯỞNG TƯỢNG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232">
                <a:tc row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Kết thúc truyện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Kết thúc câu chuyện hợp lí.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679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Kết thúc truyện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Nêu câu hỏi để người nghe tự rút ra ý nghĩa, chủ đề hay thông điệp từ câu chuyện.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232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Kết thúc truyện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Cảm ơn người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446406" y="1818892"/>
          <a:ext cx="17395187" cy="4838701"/>
        </p:xfrm>
        <a:graphic>
          <a:graphicData uri="http://schemas.openxmlformats.org/drawingml/2006/table">
            <a:tbl>
              <a:tblPr/>
              <a:tblGrid>
                <a:gridCol w="264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3430">
                <a:tc gridSpan="2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BẢNG KIỂM KĨ NĂNG KỂ LẠI MỘT CÂU CHUYỆN TƯỞNG TƯỢNG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BẢNG KIỂM KĨ NĂNG KỂ LẠI MỘT CÂU CHUYỆN TƯỞNG TƯỢNG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430">
                <a:tc row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Kĩ năng sử trình bày, tương tác với người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Sử dụng hình ảnh, từ ngữ, kiểu câu phù hợp.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430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Kĩ năng sử trình bày, tương tác với người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Sử dụng hợp lí các phương tiện phi ngôn ngữ.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411">
                <a:tc v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Kĩ năng sử trình bày, tương tác với người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B613">
                            <a:alpha val="100000"/>
                          </a:srgbClr>
                        </a:gs>
                        <a:gs pos="100000">
                          <a:srgbClr val="FFE42F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 cách mở đầu và kết thúc ấn tượng, hợp lí.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7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425420" y="564007"/>
            <a:ext cx="10771593" cy="117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589"/>
              </a:lnSpc>
            </a:pPr>
            <a:r>
              <a:rPr lang="en-US" sz="6999" b="1">
                <a:solidFill>
                  <a:srgbClr val="348AE7"/>
                </a:solidFill>
                <a:latin typeface="Fraunces Bold"/>
                <a:ea typeface="Fraunces Bold"/>
                <a:cs typeface="Fraunces Bold"/>
                <a:sym typeface="Fraunces Bold"/>
              </a:rPr>
              <a:t>IV. VẬN DỤNG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5420" y="2101965"/>
            <a:ext cx="10329904" cy="645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6" lvl="1" indent="-496568" algn="l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quay video kể lại một câu chuyện tưởng tượng.</a:t>
            </a:r>
          </a:p>
          <a:p>
            <a:pPr marL="993136" lvl="1" indent="-496568" algn="l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ghi tóm tắt câu chuyện tưởng tượng đó gồm nhân vật (tên tuổi, đặc điểm), cốt truyện và nộp bài cho GV qua padlet, GG form, Drive, …</a:t>
            </a:r>
          </a:p>
          <a:p>
            <a:pPr marL="993136" lvl="1" indent="-496568" algn="l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 hạn nộp: 3 ngày </a:t>
            </a:r>
          </a:p>
          <a:p>
            <a:pPr algn="l">
              <a:lnSpc>
                <a:spcPts val="6439"/>
              </a:lnSpc>
            </a:pPr>
            <a:endParaRPr lang="en-US" sz="4599">
              <a:solidFill>
                <a:srgbClr val="152A6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-5400000">
            <a:off x="-378473" y="-491336"/>
            <a:ext cx="7835201" cy="7120239"/>
          </a:xfrm>
          <a:custGeom>
            <a:avLst/>
            <a:gdLst/>
            <a:ahLst/>
            <a:cxnLst/>
            <a:rect l="l" t="t" r="r" b="b"/>
            <a:pathLst>
              <a:path w="7835201" h="7120239">
                <a:moveTo>
                  <a:pt x="0" y="0"/>
                </a:moveTo>
                <a:lnTo>
                  <a:pt x="7835201" y="0"/>
                </a:lnTo>
                <a:lnTo>
                  <a:pt x="7835201" y="7120239"/>
                </a:lnTo>
                <a:lnTo>
                  <a:pt x="0" y="7120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3" name="Group 13"/>
          <p:cNvGrpSpPr/>
          <p:nvPr/>
        </p:nvGrpSpPr>
        <p:grpSpPr>
          <a:xfrm>
            <a:off x="741222" y="-230953"/>
            <a:ext cx="6007782" cy="6990874"/>
            <a:chOff x="0" y="0"/>
            <a:chExt cx="6985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8932"/>
              <a:ext cx="698500" cy="794937"/>
            </a:xfrm>
            <a:custGeom>
              <a:avLst/>
              <a:gdLst/>
              <a:ahLst/>
              <a:cxnLst/>
              <a:rect l="l" t="t" r="r" b="b"/>
              <a:pathLst>
                <a:path w="698500" h="794937">
                  <a:moveTo>
                    <a:pt x="389453" y="14459"/>
                  </a:moveTo>
                  <a:lnTo>
                    <a:pt x="658297" y="170877"/>
                  </a:lnTo>
                  <a:cubicBezTo>
                    <a:pt x="683188" y="185359"/>
                    <a:pt x="698500" y="211983"/>
                    <a:pt x="698500" y="240780"/>
                  </a:cubicBezTo>
                  <a:lnTo>
                    <a:pt x="698500" y="554156"/>
                  </a:lnTo>
                  <a:cubicBezTo>
                    <a:pt x="698500" y="582953"/>
                    <a:pt x="683188" y="609577"/>
                    <a:pt x="658297" y="624059"/>
                  </a:cubicBezTo>
                  <a:lnTo>
                    <a:pt x="389453" y="780477"/>
                  </a:lnTo>
                  <a:cubicBezTo>
                    <a:pt x="364601" y="794936"/>
                    <a:pt x="333899" y="794936"/>
                    <a:pt x="309047" y="780477"/>
                  </a:cubicBezTo>
                  <a:lnTo>
                    <a:pt x="40203" y="624059"/>
                  </a:lnTo>
                  <a:cubicBezTo>
                    <a:pt x="15312" y="609577"/>
                    <a:pt x="0" y="582953"/>
                    <a:pt x="0" y="554156"/>
                  </a:cubicBezTo>
                  <a:lnTo>
                    <a:pt x="0" y="240780"/>
                  </a:lnTo>
                  <a:cubicBezTo>
                    <a:pt x="0" y="211983"/>
                    <a:pt x="15312" y="185359"/>
                    <a:pt x="40203" y="170877"/>
                  </a:cubicBezTo>
                  <a:lnTo>
                    <a:pt x="309047" y="14459"/>
                  </a:lnTo>
                  <a:cubicBezTo>
                    <a:pt x="333899" y="0"/>
                    <a:pt x="364601" y="0"/>
                    <a:pt x="389453" y="14459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63863" y="144485"/>
            <a:ext cx="5362499" cy="6239998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10006"/>
              <a:ext cx="698500" cy="792787"/>
            </a:xfrm>
            <a:custGeom>
              <a:avLst/>
              <a:gdLst/>
              <a:ahLst/>
              <a:cxnLst/>
              <a:rect l="l" t="t" r="r" b="b"/>
              <a:pathLst>
                <a:path w="698500" h="792787">
                  <a:moveTo>
                    <a:pt x="394290" y="16199"/>
                  </a:moveTo>
                  <a:lnTo>
                    <a:pt x="653460" y="166989"/>
                  </a:lnTo>
                  <a:cubicBezTo>
                    <a:pt x="681345" y="183213"/>
                    <a:pt x="698500" y="213041"/>
                    <a:pt x="698500" y="245303"/>
                  </a:cubicBezTo>
                  <a:lnTo>
                    <a:pt x="698500" y="547485"/>
                  </a:lnTo>
                  <a:cubicBezTo>
                    <a:pt x="698500" y="579747"/>
                    <a:pt x="681345" y="609575"/>
                    <a:pt x="653460" y="625799"/>
                  </a:cubicBezTo>
                  <a:lnTo>
                    <a:pt x="394290" y="776589"/>
                  </a:lnTo>
                  <a:cubicBezTo>
                    <a:pt x="366448" y="792788"/>
                    <a:pt x="332052" y="792788"/>
                    <a:pt x="304210" y="776589"/>
                  </a:cubicBezTo>
                  <a:lnTo>
                    <a:pt x="45040" y="625799"/>
                  </a:lnTo>
                  <a:cubicBezTo>
                    <a:pt x="17155" y="609575"/>
                    <a:pt x="0" y="579747"/>
                    <a:pt x="0" y="547485"/>
                  </a:cubicBezTo>
                  <a:lnTo>
                    <a:pt x="0" y="245303"/>
                  </a:lnTo>
                  <a:cubicBezTo>
                    <a:pt x="0" y="213041"/>
                    <a:pt x="17155" y="183213"/>
                    <a:pt x="45040" y="166989"/>
                  </a:cubicBezTo>
                  <a:lnTo>
                    <a:pt x="304210" y="16199"/>
                  </a:lnTo>
                  <a:cubicBezTo>
                    <a:pt x="332052" y="0"/>
                    <a:pt x="366448" y="0"/>
                    <a:pt x="394290" y="16199"/>
                  </a:cubicBezTo>
                  <a:close/>
                </a:path>
              </a:pathLst>
            </a:custGeom>
            <a:blipFill>
              <a:blip r:embed="rId3"/>
              <a:stretch>
                <a:fillRect l="-12854" t="-355" r="-12854" b="-355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5884295" y="7721729"/>
            <a:ext cx="1084133" cy="1261537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6062626" y="7929241"/>
            <a:ext cx="727472" cy="846513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1252837" y="635410"/>
            <a:ext cx="1084133" cy="1261537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1431168" y="842922"/>
            <a:ext cx="727472" cy="846513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766925" y="4965842"/>
            <a:ext cx="4764095" cy="5543675"/>
            <a:chOff x="0" y="0"/>
            <a:chExt cx="6985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11263"/>
              <a:ext cx="698500" cy="790274"/>
            </a:xfrm>
            <a:custGeom>
              <a:avLst/>
              <a:gdLst/>
              <a:ahLst/>
              <a:cxnLst/>
              <a:rect l="l" t="t" r="r" b="b"/>
              <a:pathLst>
                <a:path w="698500" h="790274">
                  <a:moveTo>
                    <a:pt x="399948" y="18234"/>
                  </a:moveTo>
                  <a:lnTo>
                    <a:pt x="647802" y="162440"/>
                  </a:lnTo>
                  <a:cubicBezTo>
                    <a:pt x="679190" y="180702"/>
                    <a:pt x="698500" y="214277"/>
                    <a:pt x="698500" y="250591"/>
                  </a:cubicBezTo>
                  <a:lnTo>
                    <a:pt x="698500" y="539683"/>
                  </a:lnTo>
                  <a:cubicBezTo>
                    <a:pt x="698500" y="575997"/>
                    <a:pt x="679190" y="609572"/>
                    <a:pt x="647802" y="627834"/>
                  </a:cubicBezTo>
                  <a:lnTo>
                    <a:pt x="399948" y="772040"/>
                  </a:lnTo>
                  <a:cubicBezTo>
                    <a:pt x="368608" y="790274"/>
                    <a:pt x="329892" y="790274"/>
                    <a:pt x="298552" y="772040"/>
                  </a:cubicBezTo>
                  <a:lnTo>
                    <a:pt x="50698" y="627834"/>
                  </a:lnTo>
                  <a:cubicBezTo>
                    <a:pt x="19310" y="609572"/>
                    <a:pt x="0" y="575997"/>
                    <a:pt x="0" y="539683"/>
                  </a:cubicBezTo>
                  <a:lnTo>
                    <a:pt x="0" y="250591"/>
                  </a:lnTo>
                  <a:cubicBezTo>
                    <a:pt x="0" y="214277"/>
                    <a:pt x="19310" y="180702"/>
                    <a:pt x="50698" y="162440"/>
                  </a:cubicBezTo>
                  <a:lnTo>
                    <a:pt x="298552" y="18234"/>
                  </a:lnTo>
                  <a:cubicBezTo>
                    <a:pt x="329892" y="0"/>
                    <a:pt x="368608" y="0"/>
                    <a:pt x="399948" y="18234"/>
                  </a:cubicBezTo>
                  <a:close/>
                </a:path>
              </a:pathLst>
            </a:custGeom>
            <a:blipFill>
              <a:blip r:embed="rId4"/>
              <a:stretch>
                <a:fillRect l="-5916" r="-5916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" name="Freeform 34"/>
          <p:cNvSpPr/>
          <p:nvPr/>
        </p:nvSpPr>
        <p:spPr>
          <a:xfrm rot="-1823056">
            <a:off x="6934981" y="4449615"/>
            <a:ext cx="4204527" cy="4812049"/>
          </a:xfrm>
          <a:custGeom>
            <a:avLst/>
            <a:gdLst/>
            <a:ahLst/>
            <a:cxnLst/>
            <a:rect l="l" t="t" r="r" b="b"/>
            <a:pathLst>
              <a:path w="4204527" h="4812049">
                <a:moveTo>
                  <a:pt x="0" y="0"/>
                </a:moveTo>
                <a:lnTo>
                  <a:pt x="4204527" y="0"/>
                </a:lnTo>
                <a:lnTo>
                  <a:pt x="4204527" y="4812049"/>
                </a:lnTo>
                <a:lnTo>
                  <a:pt x="0" y="48120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5" name="TextBox 35"/>
          <p:cNvSpPr txBox="1"/>
          <p:nvPr/>
        </p:nvSpPr>
        <p:spPr>
          <a:xfrm>
            <a:off x="6426362" y="385894"/>
            <a:ext cx="12346479" cy="160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9"/>
              </a:lnSpc>
            </a:pPr>
            <a:r>
              <a:rPr lang="en-US" sz="4642" b="1">
                <a:solidFill>
                  <a:srgbClr val="F3A518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 6: </a:t>
            </a:r>
          </a:p>
          <a:p>
            <a:pPr algn="ctr">
              <a:lnSpc>
                <a:spcPts val="6499"/>
              </a:lnSpc>
            </a:pPr>
            <a:r>
              <a:rPr lang="en-US" sz="4642" b="1">
                <a:solidFill>
                  <a:srgbClr val="F3A518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TRUYỆN TRUYỀN KÌ VÀ TRUYỆN TRINH THÁM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50752" y="2432575"/>
            <a:ext cx="13237538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KĨ NĂNG NÓI - NGHE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117704" y="3484135"/>
            <a:ext cx="10963795" cy="125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2"/>
              </a:lnSpc>
              <a:spcBef>
                <a:spcPct val="0"/>
              </a:spcBef>
            </a:pPr>
            <a:r>
              <a:rPr lang="en-US" sz="8010">
                <a:solidFill>
                  <a:srgbClr val="152A69"/>
                </a:solidFill>
                <a:latin typeface="#9Slide05 VL Fadilla"/>
                <a:ea typeface="#9Slide05 VL Fadilla"/>
                <a:cs typeface="#9Slide05 VL Fadilla"/>
                <a:sym typeface="#9Slide05 VL Fadilla"/>
              </a:rPr>
              <a:t>Kể một câu chuyện tưởng tượng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1224636" y="3271422"/>
            <a:ext cx="8364326" cy="7015578"/>
          </a:xfrm>
          <a:custGeom>
            <a:avLst/>
            <a:gdLst/>
            <a:ahLst/>
            <a:cxnLst/>
            <a:rect l="l" t="t" r="r" b="b"/>
            <a:pathLst>
              <a:path w="8364326" h="7015578">
                <a:moveTo>
                  <a:pt x="0" y="0"/>
                </a:moveTo>
                <a:lnTo>
                  <a:pt x="8364326" y="0"/>
                </a:lnTo>
                <a:lnTo>
                  <a:pt x="8364326" y="7015578"/>
                </a:lnTo>
                <a:lnTo>
                  <a:pt x="0" y="7015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TextBox 14"/>
          <p:cNvSpPr txBox="1"/>
          <p:nvPr/>
        </p:nvSpPr>
        <p:spPr>
          <a:xfrm>
            <a:off x="512333" y="572746"/>
            <a:ext cx="10771593" cy="2386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1"/>
              </a:lnSpc>
            </a:pPr>
            <a:r>
              <a:rPr lang="en-US" sz="4599" b="1">
                <a:solidFill>
                  <a:srgbClr val="348AE7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CÁCH THỨC THỰC HIỆN KỂ LẠI MỘT CÂU CHUYỆN TƯỞNG TƯỢNG</a:t>
            </a:r>
          </a:p>
          <a:p>
            <a:pPr marL="0" lvl="0" indent="0" algn="just">
              <a:lnSpc>
                <a:spcPts val="6301"/>
              </a:lnSpc>
            </a:pPr>
            <a:endParaRPr lang="en-US" sz="4599" b="1">
              <a:solidFill>
                <a:srgbClr val="348AE7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84122" y="4172684"/>
            <a:ext cx="6245354" cy="321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>
                <a:solidFill>
                  <a:srgbClr val="57535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kể lại một câu chuyện tưởng tượng được hiệu quả, người nói cần đảm bảo những yêu cầu nào?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95340" y="167844"/>
            <a:ext cx="10771593" cy="158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301"/>
              </a:lnSpc>
            </a:pPr>
            <a:r>
              <a:rPr lang="en-US" sz="4599" b="1">
                <a:solidFill>
                  <a:srgbClr val="348AE7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CÁCH THỨC THỰC HIỆN KỂ LẠI MỘT CÂU CHUYỆN TƯỞNG TƯỢNG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881" y="1876924"/>
            <a:ext cx="10963795" cy="125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2"/>
              </a:lnSpc>
              <a:spcBef>
                <a:spcPct val="0"/>
              </a:spcBef>
            </a:pPr>
            <a:r>
              <a:rPr lang="en-US" sz="8010">
                <a:solidFill>
                  <a:srgbClr val="152A69"/>
                </a:solidFill>
                <a:latin typeface="#9Slide05 VL Fadilla"/>
                <a:ea typeface="#9Slide05 VL Fadilla"/>
                <a:cs typeface="#9Slide05 VL Fadilla"/>
                <a:sym typeface="#9Slide05 VL Fadilla"/>
              </a:rPr>
              <a:t>1. Yêu cầu của kiểu bài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223875" y="3578778"/>
            <a:ext cx="5920125" cy="1176036"/>
            <a:chOff x="0" y="0"/>
            <a:chExt cx="1559210" cy="3097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9210" cy="309738"/>
            </a:xfrm>
            <a:custGeom>
              <a:avLst/>
              <a:gdLst/>
              <a:ahLst/>
              <a:cxnLst/>
              <a:rect l="l" t="t" r="r" b="b"/>
              <a:pathLst>
                <a:path w="1559210" h="309738">
                  <a:moveTo>
                    <a:pt x="66694" y="0"/>
                  </a:moveTo>
                  <a:lnTo>
                    <a:pt x="1492516" y="0"/>
                  </a:lnTo>
                  <a:cubicBezTo>
                    <a:pt x="1529350" y="0"/>
                    <a:pt x="1559210" y="29860"/>
                    <a:pt x="1559210" y="66694"/>
                  </a:cubicBezTo>
                  <a:lnTo>
                    <a:pt x="1559210" y="243044"/>
                  </a:lnTo>
                  <a:cubicBezTo>
                    <a:pt x="1559210" y="279878"/>
                    <a:pt x="1529350" y="309738"/>
                    <a:pt x="1492516" y="309738"/>
                  </a:cubicBezTo>
                  <a:lnTo>
                    <a:pt x="66694" y="309738"/>
                  </a:lnTo>
                  <a:cubicBezTo>
                    <a:pt x="29860" y="309738"/>
                    <a:pt x="0" y="279878"/>
                    <a:pt x="0" y="243044"/>
                  </a:cubicBezTo>
                  <a:lnTo>
                    <a:pt x="0" y="66694"/>
                  </a:lnTo>
                  <a:cubicBezTo>
                    <a:pt x="0" y="29860"/>
                    <a:pt x="29860" y="0"/>
                    <a:pt x="66694" y="0"/>
                  </a:cubicBezTo>
                  <a:close/>
                </a:path>
              </a:pathLst>
            </a:custGeom>
            <a:solidFill>
              <a:srgbClr val="FDEE2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59210" cy="347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733800" y="3692134"/>
            <a:ext cx="4876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999" dirty="0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99" dirty="0" err="1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999" dirty="0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307265"/>
            <a:ext cx="13460594" cy="430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0333" lvl="1" indent="-530166" algn="just">
              <a:lnSpc>
                <a:spcPts val="6875"/>
              </a:lnSpc>
              <a:buFont typeface="Arial"/>
              <a:buChar char="•"/>
            </a:pP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Giới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thiệu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bối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L="1060333" lvl="1" indent="-530166" algn="just">
              <a:lnSpc>
                <a:spcPts val="6875"/>
              </a:lnSpc>
              <a:buFont typeface="Arial"/>
              <a:buChar char="•"/>
            </a:pP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Thuật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kiện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diễn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biến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hệ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quả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hệ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tiếp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nối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L="1060333" lvl="1" indent="-530166" algn="just">
              <a:lnSpc>
                <a:spcPts val="6875"/>
              </a:lnSpc>
              <a:buFont typeface="Arial"/>
              <a:buChar char="•"/>
            </a:pP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miêu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tả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L="1060333" lvl="1" indent="-530166" algn="just">
              <a:lnSpc>
                <a:spcPts val="6875"/>
              </a:lnSpc>
              <a:buFont typeface="Arial"/>
              <a:buChar char="•"/>
            </a:pP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nổi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bật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kiện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911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4911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95340" y="167844"/>
            <a:ext cx="10771593" cy="158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301"/>
              </a:lnSpc>
            </a:pPr>
            <a:r>
              <a:rPr lang="en-US" sz="4599" b="1">
                <a:solidFill>
                  <a:srgbClr val="348AE7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CÁCH THỨC THỰC HIỆN KỂ LẠI MỘT CÂU CHUYỆN TƯỞNG TƯỢNG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881" y="1876924"/>
            <a:ext cx="10963795" cy="125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2"/>
              </a:lnSpc>
              <a:spcBef>
                <a:spcPct val="0"/>
              </a:spcBef>
            </a:pPr>
            <a:r>
              <a:rPr lang="en-US" sz="8010">
                <a:solidFill>
                  <a:srgbClr val="152A69"/>
                </a:solidFill>
                <a:latin typeface="#9Slide05 VL Fadilla"/>
                <a:ea typeface="#9Slide05 VL Fadilla"/>
                <a:cs typeface="#9Slide05 VL Fadilla"/>
                <a:sym typeface="#9Slide05 VL Fadilla"/>
              </a:rPr>
              <a:t>1. Yêu cầu của kiểu bài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79488" y="3867829"/>
            <a:ext cx="6964512" cy="1163263"/>
            <a:chOff x="0" y="0"/>
            <a:chExt cx="1497500" cy="2501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7500" cy="250123"/>
            </a:xfrm>
            <a:custGeom>
              <a:avLst/>
              <a:gdLst/>
              <a:ahLst/>
              <a:cxnLst/>
              <a:rect l="l" t="t" r="r" b="b"/>
              <a:pathLst>
                <a:path w="1497500" h="250123">
                  <a:moveTo>
                    <a:pt x="56693" y="0"/>
                  </a:moveTo>
                  <a:lnTo>
                    <a:pt x="1440807" y="0"/>
                  </a:lnTo>
                  <a:cubicBezTo>
                    <a:pt x="1472118" y="0"/>
                    <a:pt x="1497500" y="25382"/>
                    <a:pt x="1497500" y="56693"/>
                  </a:cubicBezTo>
                  <a:lnTo>
                    <a:pt x="1497500" y="193430"/>
                  </a:lnTo>
                  <a:cubicBezTo>
                    <a:pt x="1497500" y="224741"/>
                    <a:pt x="1472118" y="250123"/>
                    <a:pt x="1440807" y="250123"/>
                  </a:cubicBezTo>
                  <a:lnTo>
                    <a:pt x="56693" y="250123"/>
                  </a:lnTo>
                  <a:cubicBezTo>
                    <a:pt x="25382" y="250123"/>
                    <a:pt x="0" y="224741"/>
                    <a:pt x="0" y="193430"/>
                  </a:cubicBezTo>
                  <a:lnTo>
                    <a:pt x="0" y="56693"/>
                  </a:lnTo>
                  <a:cubicBezTo>
                    <a:pt x="0" y="25382"/>
                    <a:pt x="25382" y="0"/>
                    <a:pt x="56693" y="0"/>
                  </a:cubicBezTo>
                  <a:close/>
                </a:path>
              </a:pathLst>
            </a:custGeom>
            <a:solidFill>
              <a:srgbClr val="FDEE2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97500" cy="28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19400" y="3964428"/>
            <a:ext cx="5012791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dirty="0" err="1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899" dirty="0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899" dirty="0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899" dirty="0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bày</a:t>
            </a:r>
            <a:endParaRPr lang="en-US" sz="4899" dirty="0">
              <a:solidFill>
                <a:srgbClr val="152A6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1931" y="5869292"/>
            <a:ext cx="782846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just">
              <a:lnSpc>
                <a:spcPts val="6299"/>
              </a:lnSpc>
              <a:buFont typeface="Arial"/>
              <a:buChar char="•"/>
            </a:pPr>
            <a:r>
              <a:rPr lang="en-US" sz="4500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Nói</a:t>
            </a:r>
            <a:r>
              <a:rPr lang="en-US" sz="4500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to, </a:t>
            </a:r>
            <a:r>
              <a:rPr lang="en-US" sz="4500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500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ràng</a:t>
            </a:r>
            <a:r>
              <a:rPr lang="en-US" sz="4500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truyền</a:t>
            </a:r>
            <a:r>
              <a:rPr lang="en-US" sz="4500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endParaRPr lang="en-US" sz="4500" dirty="0">
              <a:solidFill>
                <a:srgbClr val="112D4E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500" dirty="0">
              <a:solidFill>
                <a:srgbClr val="112D4E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42390" y="7226197"/>
            <a:ext cx="9909167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7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dụng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phi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ngôn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ngữ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điệu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bộ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cử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nét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mặt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ánh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mắt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…)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phù</a:t>
            </a:r>
            <a:r>
              <a:rPr lang="en-US" sz="4499" dirty="0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99" dirty="0" err="1">
                <a:solidFill>
                  <a:srgbClr val="112D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endParaRPr lang="en-US" sz="4499" dirty="0">
              <a:solidFill>
                <a:srgbClr val="112D4E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512333" y="572746"/>
            <a:ext cx="10771593" cy="2386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1"/>
              </a:lnSpc>
            </a:pPr>
            <a:r>
              <a:rPr lang="en-US" sz="4599" b="1">
                <a:solidFill>
                  <a:srgbClr val="348AE7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CÁCH THỨC THỰC HIỆN KỂ LẠI MỘT CÂU CHUYỆN TƯỞNG TƯỢNG</a:t>
            </a:r>
          </a:p>
          <a:p>
            <a:pPr marL="0" lvl="0" indent="0" algn="just">
              <a:lnSpc>
                <a:spcPts val="6301"/>
              </a:lnSpc>
            </a:pPr>
            <a:endParaRPr lang="en-US" sz="4599" b="1">
              <a:solidFill>
                <a:srgbClr val="348AE7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97634" y="2899497"/>
            <a:ext cx="7714925" cy="4836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7535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Em hãy nêu cách thức thực hiện khi kể lại một câu chuyện tưởng tượng</a:t>
            </a:r>
          </a:p>
          <a:p>
            <a:pPr marL="993136" lvl="1" indent="-496568" algn="just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57535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b="1">
                <a:solidFill>
                  <a:srgbClr val="57535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THINK: 3 phút</a:t>
            </a:r>
          </a:p>
          <a:p>
            <a:pPr marL="993136" lvl="1" indent="-496568" algn="just">
              <a:lnSpc>
                <a:spcPts val="6439"/>
              </a:lnSpc>
              <a:buFont typeface="Arial"/>
              <a:buChar char="•"/>
            </a:pPr>
            <a:r>
              <a:rPr lang="en-US" sz="4599" b="1">
                <a:solidFill>
                  <a:srgbClr val="57535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PAIR: 2 phút</a:t>
            </a:r>
          </a:p>
          <a:p>
            <a:pPr marL="993136" lvl="1" indent="-496568" algn="just">
              <a:lnSpc>
                <a:spcPts val="6439"/>
              </a:lnSpc>
              <a:buFont typeface="Arial"/>
              <a:buChar char="•"/>
            </a:pPr>
            <a:r>
              <a:rPr lang="en-US" sz="4599" b="1">
                <a:solidFill>
                  <a:srgbClr val="57535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SHARE: 5 phút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 rot="-5400000">
            <a:off x="943693" y="4898402"/>
            <a:ext cx="3147115" cy="2859941"/>
          </a:xfrm>
          <a:custGeom>
            <a:avLst/>
            <a:gdLst/>
            <a:ahLst/>
            <a:cxnLst/>
            <a:rect l="l" t="t" r="r" b="b"/>
            <a:pathLst>
              <a:path w="3147115" h="2859941">
                <a:moveTo>
                  <a:pt x="0" y="0"/>
                </a:moveTo>
                <a:lnTo>
                  <a:pt x="3147115" y="0"/>
                </a:lnTo>
                <a:lnTo>
                  <a:pt x="3147115" y="2859940"/>
                </a:lnTo>
                <a:lnTo>
                  <a:pt x="0" y="2859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1083933" y="4804968"/>
            <a:ext cx="2595892" cy="3046809"/>
            <a:chOff x="0" y="0"/>
            <a:chExt cx="698500" cy="819832"/>
          </a:xfrm>
        </p:grpSpPr>
        <p:sp>
          <p:nvSpPr>
            <p:cNvPr id="15" name="Freeform 15"/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00100" y="5094145"/>
            <a:ext cx="2163558" cy="2517595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9581323" y="4898402"/>
            <a:ext cx="3147115" cy="2859941"/>
          </a:xfrm>
          <a:custGeom>
            <a:avLst/>
            <a:gdLst/>
            <a:ahLst/>
            <a:cxnLst/>
            <a:rect l="l" t="t" r="r" b="b"/>
            <a:pathLst>
              <a:path w="3147115" h="2859941">
                <a:moveTo>
                  <a:pt x="0" y="0"/>
                </a:moveTo>
                <a:lnTo>
                  <a:pt x="3147115" y="0"/>
                </a:lnTo>
                <a:lnTo>
                  <a:pt x="3147115" y="2859940"/>
                </a:lnTo>
                <a:lnTo>
                  <a:pt x="0" y="2859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9" name="Group 19"/>
          <p:cNvGrpSpPr/>
          <p:nvPr/>
        </p:nvGrpSpPr>
        <p:grpSpPr>
          <a:xfrm>
            <a:off x="9637529" y="4804968"/>
            <a:ext cx="2595892" cy="3046809"/>
            <a:chOff x="0" y="0"/>
            <a:chExt cx="698500" cy="819832"/>
          </a:xfrm>
        </p:grpSpPr>
        <p:sp>
          <p:nvSpPr>
            <p:cNvPr id="20" name="Freeform 20"/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853696" y="5094145"/>
            <a:ext cx="2163558" cy="2517595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3" name="Freeform 23"/>
          <p:cNvSpPr/>
          <p:nvPr/>
        </p:nvSpPr>
        <p:spPr>
          <a:xfrm rot="-5400000">
            <a:off x="5213352" y="5655408"/>
            <a:ext cx="3147115" cy="2859941"/>
          </a:xfrm>
          <a:custGeom>
            <a:avLst/>
            <a:gdLst/>
            <a:ahLst/>
            <a:cxnLst/>
            <a:rect l="l" t="t" r="r" b="b"/>
            <a:pathLst>
              <a:path w="3147115" h="2859941">
                <a:moveTo>
                  <a:pt x="0" y="0"/>
                </a:moveTo>
                <a:lnTo>
                  <a:pt x="3147114" y="0"/>
                </a:lnTo>
                <a:lnTo>
                  <a:pt x="3147114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4" name="Group 24"/>
          <p:cNvGrpSpPr/>
          <p:nvPr/>
        </p:nvGrpSpPr>
        <p:grpSpPr>
          <a:xfrm>
            <a:off x="5356711" y="5561974"/>
            <a:ext cx="2595892" cy="3046809"/>
            <a:chOff x="0" y="0"/>
            <a:chExt cx="698500" cy="819832"/>
          </a:xfrm>
        </p:grpSpPr>
        <p:sp>
          <p:nvSpPr>
            <p:cNvPr id="25" name="Freeform 25"/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2878" y="5845631"/>
            <a:ext cx="2163558" cy="2517595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12333" y="572746"/>
            <a:ext cx="10771593" cy="2386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1"/>
              </a:lnSpc>
            </a:pPr>
            <a:r>
              <a:rPr lang="en-US" sz="4599" b="1">
                <a:solidFill>
                  <a:srgbClr val="348AE7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CÁCH THỨC THỰC HIỆN KỂ LẠI MỘT CÂU CHUYỆN TƯỞNG TƯỢNG</a:t>
            </a:r>
          </a:p>
          <a:p>
            <a:pPr marL="0" lvl="0" indent="0" algn="just">
              <a:lnSpc>
                <a:spcPts val="6301"/>
              </a:lnSpc>
            </a:pPr>
            <a:endParaRPr lang="en-US" sz="4599" b="1">
              <a:solidFill>
                <a:srgbClr val="348AE7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271812" y="3219605"/>
            <a:ext cx="10771593" cy="78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301"/>
              </a:lnSpc>
            </a:pPr>
            <a:r>
              <a:rPr lang="en-US" sz="4599">
                <a:solidFill>
                  <a:srgbClr val="F3A51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CÁC BƯỚC THỰC HIỆN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52535" y="5748969"/>
            <a:ext cx="1258688" cy="11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2"/>
              </a:lnSpc>
            </a:pPr>
            <a:r>
              <a:rPr lang="en-US" sz="8400" b="1" spc="-21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01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8050289"/>
            <a:ext cx="2649603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3000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 Chuẩn bị bài nói (kể chuyện)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306131" y="5748969"/>
            <a:ext cx="1258688" cy="11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2"/>
              </a:lnSpc>
            </a:pPr>
            <a:r>
              <a:rPr lang="en-US" sz="8400" b="1" spc="-21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03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025313" y="6481406"/>
            <a:ext cx="1258688" cy="117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2"/>
              </a:lnSpc>
            </a:pPr>
            <a:r>
              <a:rPr lang="en-US" sz="8400" b="1" spc="-21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02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03000" y="8687511"/>
            <a:ext cx="2649603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3000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Luyện tập, trình bày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724910" y="8050289"/>
            <a:ext cx="2649603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r>
              <a:rPr lang="en-US" sz="3000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Trao đổi, đánh giá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780763" y="596358"/>
            <a:ext cx="9544858" cy="130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4643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 bước 1:</a:t>
            </a:r>
          </a:p>
          <a:p>
            <a:pPr marL="0" lvl="0" indent="0" algn="ctr">
              <a:lnSpc>
                <a:spcPts val="5014"/>
              </a:lnSpc>
            </a:pPr>
            <a:r>
              <a:rPr lang="en-US" sz="4643">
                <a:solidFill>
                  <a:srgbClr val="152A69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Chuẩn bị bài nói (kể chuyện)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8784" y="2290415"/>
            <a:ext cx="10325621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 kể câu chuyện tưởng tượng theo một trong hai dạng </a:t>
            </a:r>
            <a:r>
              <a:rPr lang="en-US" sz="4399" b="1">
                <a:solidFill>
                  <a:srgbClr val="152A6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 tài</a:t>
            </a:r>
            <a:r>
              <a:rPr lang="en-US" sz="4399">
                <a:solidFill>
                  <a:srgbClr val="152A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sau: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4237469"/>
            <a:ext cx="10325621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6" lvl="1" indent="-474973" algn="just">
              <a:lnSpc>
                <a:spcPts val="6159"/>
              </a:lnSpc>
              <a:buFont typeface="Arial"/>
              <a:buChar char="•"/>
            </a:pP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 thứ nhất: </a:t>
            </a:r>
            <a:r>
              <a:rPr lang="en-US" sz="4399" b="1">
                <a:solidFill>
                  <a:srgbClr val="348AE7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 câu chuyện hoàn toàn dựa trên trí tưởng tượng của em</a:t>
            </a: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6331096"/>
            <a:ext cx="10325621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6" lvl="1" indent="-474973" algn="just">
              <a:lnSpc>
                <a:spcPts val="6159"/>
              </a:lnSpc>
              <a:buFont typeface="Arial"/>
              <a:buChar char="•"/>
            </a:pPr>
            <a:r>
              <a:rPr lang="en-US" sz="4399">
                <a:solidFill>
                  <a:srgbClr val="348AE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 thứ hai: </a:t>
            </a:r>
            <a:r>
              <a:rPr lang="en-US" sz="4399" b="1">
                <a:solidFill>
                  <a:srgbClr val="348AE7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 câu chuyện phỏng theo truyện đã đọc.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1252</Words>
  <Application>Microsoft Office PowerPoint</Application>
  <PresentationFormat>Custom</PresentationFormat>
  <Paragraphs>117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#9Slide05 VL Fadilla</vt:lpstr>
      <vt:lpstr>Roboto Condensed Italics</vt:lpstr>
      <vt:lpstr>#9Slide07 SVNBango</vt:lpstr>
      <vt:lpstr>Aptos</vt:lpstr>
      <vt:lpstr>Fraunces Bold</vt:lpstr>
      <vt:lpstr>Roboto Condensed</vt:lpstr>
      <vt:lpstr>Roboto Condensed Bold</vt:lpstr>
      <vt:lpstr>Arial</vt:lpstr>
      <vt:lpstr>Barlow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9CD_B6_Noi nghe</dc:title>
  <dc:creator>Cong Nguyen Thanh</dc:creator>
  <cp:lastModifiedBy>QuangHung Xuan</cp:lastModifiedBy>
  <cp:revision>3</cp:revision>
  <dcterms:created xsi:type="dcterms:W3CDTF">2006-08-16T00:00:00Z</dcterms:created>
  <dcterms:modified xsi:type="dcterms:W3CDTF">2026-01-26T08:19:14Z</dcterms:modified>
  <dc:identifier>DAGQhZ1Z2z8</dc:identifier>
</cp:coreProperties>
</file>