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6"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8288000" cy="10287000"/>
  <p:notesSz cx="6858000" cy="9144000"/>
  <p:embeddedFontLst>
    <p:embeddedFont>
      <p:font typeface="#9Slide05 Dear Saturday" panose="020B0604020202020204" charset="-93"/>
      <p:regular r:id="rId46"/>
    </p:embeddedFont>
    <p:embeddedFont>
      <p:font typeface="#9Slide07 Crocante" panose="020B0604020202020204" charset="-93"/>
      <p:regular r:id="rId47"/>
    </p:embeddedFont>
    <p:embeddedFont>
      <p:font typeface="#9Slide07 SVNUT Triumph Press" panose="00000500000000000000" charset="0"/>
      <p:regular r:id="rId48"/>
      <p:boldItalic r:id="rId49"/>
    </p:embeddedFont>
    <p:embeddedFont>
      <p:font typeface="Fraunces Bold" panose="020B0604020202020204" charset="-93"/>
      <p:regular r:id="rId50"/>
    </p:embeddedFont>
    <p:embeddedFont>
      <p:font typeface="Roboto Bold" panose="020B0604020202020204" charset="0"/>
      <p:regular r:id="rId51"/>
      <p:bold r:id="rId52"/>
    </p:embeddedFont>
    <p:embeddedFont>
      <p:font typeface="Roboto Condensed" panose="02000000000000000000" pitchFamily="2" charset="0"/>
      <p:regular r:id="rId53"/>
    </p:embeddedFont>
    <p:embeddedFont>
      <p:font typeface="Roboto Condensed Bold" panose="02000000000000000000" charset="0"/>
      <p:regular r:id="rId54"/>
    </p:embeddedFont>
    <p:embeddedFont>
      <p:font typeface="Roboto Condensed Bold Italics" panose="020B0604020202020204" charset="0"/>
      <p:regular r:id="rId55"/>
    </p:embeddedFont>
    <p:embeddedFont>
      <p:font typeface="Roboto Condensed Italics"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622" autoAdjust="0"/>
  </p:normalViewPr>
  <p:slideViewPr>
    <p:cSldViewPr>
      <p:cViewPr varScale="1">
        <p:scale>
          <a:sx n="51" d="100"/>
          <a:sy n="51" d="100"/>
        </p:scale>
        <p:origin x="29"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sv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sv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2.sv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4.sv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svg"/><Relationship Id="rId7" Type="http://schemas.openxmlformats.org/officeDocument/2006/relationships/image" Target="../media/image14.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1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6.sv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8.sv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2.svg"/></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0" name="Group 10"/>
          <p:cNvGrpSpPr/>
          <p:nvPr/>
        </p:nvGrpSpPr>
        <p:grpSpPr>
          <a:xfrm>
            <a:off x="829173" y="918456"/>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3" name="Group 13"/>
          <p:cNvGrpSpPr/>
          <p:nvPr/>
        </p:nvGrpSpPr>
        <p:grpSpPr>
          <a:xfrm>
            <a:off x="2000002" y="242327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6" name="Group 16"/>
          <p:cNvGrpSpPr/>
          <p:nvPr/>
        </p:nvGrpSpPr>
        <p:grpSpPr>
          <a:xfrm>
            <a:off x="15995178" y="4159641"/>
            <a:ext cx="399053" cy="3990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9" name="Group 19"/>
          <p:cNvGrpSpPr/>
          <p:nvPr/>
        </p:nvGrpSpPr>
        <p:grpSpPr>
          <a:xfrm>
            <a:off x="17100816" y="2622798"/>
            <a:ext cx="399053" cy="3990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2" name="Group 22"/>
          <p:cNvGrpSpPr/>
          <p:nvPr/>
        </p:nvGrpSpPr>
        <p:grpSpPr>
          <a:xfrm>
            <a:off x="15958340" y="718929"/>
            <a:ext cx="399053" cy="39905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31" name="TextBox 31"/>
          <p:cNvSpPr txBox="1"/>
          <p:nvPr/>
        </p:nvSpPr>
        <p:spPr>
          <a:xfrm>
            <a:off x="2585481" y="1861319"/>
            <a:ext cx="12614352" cy="771525"/>
          </a:xfrm>
          <a:prstGeom prst="rect">
            <a:avLst/>
          </a:prstGeom>
        </p:spPr>
        <p:txBody>
          <a:bodyPr lIns="0" tIns="0" rIns="0" bIns="0" rtlCol="0" anchor="t">
            <a:spAutoFit/>
          </a:bodyPr>
          <a:lstStyle/>
          <a:p>
            <a:pPr algn="ctr">
              <a:lnSpc>
                <a:spcPts val="6000"/>
              </a:lnSpc>
            </a:pPr>
            <a:r>
              <a:rPr lang="en-US" sz="5000" b="1" spc="250">
                <a:solidFill>
                  <a:srgbClr val="7A4675"/>
                </a:solidFill>
                <a:latin typeface="Fraunces Bold"/>
                <a:ea typeface="Fraunces Bold"/>
                <a:cs typeface="Fraunces Bold"/>
                <a:sym typeface="Fraunces Bold"/>
              </a:rPr>
              <a:t>KHỞI ĐỘNG</a:t>
            </a:r>
          </a:p>
        </p:txBody>
      </p:sp>
      <p:sp>
        <p:nvSpPr>
          <p:cNvPr id="32" name="TextBox 32"/>
          <p:cNvSpPr txBox="1"/>
          <p:nvPr/>
        </p:nvSpPr>
        <p:spPr>
          <a:xfrm>
            <a:off x="4802702" y="2673569"/>
            <a:ext cx="8250282" cy="1197552"/>
          </a:xfrm>
          <a:prstGeom prst="rect">
            <a:avLst/>
          </a:prstGeom>
        </p:spPr>
        <p:txBody>
          <a:bodyPr lIns="0" tIns="0" rIns="0" bIns="0" rtlCol="0" anchor="t">
            <a:spAutoFit/>
          </a:bodyPr>
          <a:lstStyle/>
          <a:p>
            <a:pPr algn="just">
              <a:lnSpc>
                <a:spcPts val="9182"/>
              </a:lnSpc>
            </a:pPr>
            <a:r>
              <a:rPr lang="en-US" sz="6558" dirty="0">
                <a:solidFill>
                  <a:srgbClr val="D5773F"/>
                </a:solidFill>
                <a:latin typeface="#9Slide07 Crocante"/>
                <a:ea typeface="#9Slide07 Crocante"/>
                <a:cs typeface="#9Slide07 Crocante"/>
                <a:sym typeface="#9Slide07 Crocante"/>
              </a:rPr>
              <a:t>PHÉP THUẬT NGÔN TỪ</a:t>
            </a:r>
          </a:p>
        </p:txBody>
      </p:sp>
      <p:sp>
        <p:nvSpPr>
          <p:cNvPr id="33" name="TextBox 33"/>
          <p:cNvSpPr txBox="1"/>
          <p:nvPr/>
        </p:nvSpPr>
        <p:spPr>
          <a:xfrm>
            <a:off x="3157164" y="4026148"/>
            <a:ext cx="11541358" cy="4918075"/>
          </a:xfrm>
          <a:prstGeom prst="rect">
            <a:avLst/>
          </a:prstGeom>
        </p:spPr>
        <p:txBody>
          <a:bodyPr lIns="0" tIns="0" rIns="0" bIns="0" rtlCol="0" anchor="t">
            <a:spAutoFit/>
          </a:bodyPr>
          <a:lstStyle/>
          <a:p>
            <a:pPr marL="863601" lvl="1" indent="-431801" algn="just">
              <a:lnSpc>
                <a:spcPts val="5600"/>
              </a:lnSpc>
              <a:buFont typeface="Arial"/>
              <a:buChar char="•"/>
            </a:pPr>
            <a:r>
              <a:rPr lang="en-US" sz="4000">
                <a:solidFill>
                  <a:srgbClr val="4F2C33"/>
                </a:solidFill>
                <a:latin typeface="Roboto Condensed"/>
                <a:ea typeface="Roboto Condensed"/>
                <a:cs typeface="Roboto Condensed"/>
                <a:sym typeface="Roboto Condensed"/>
              </a:rPr>
              <a:t>HS chia thành các nhóm đôi.</a:t>
            </a:r>
          </a:p>
          <a:p>
            <a:pPr marL="863601" lvl="1" indent="-431801" algn="just">
              <a:lnSpc>
                <a:spcPts val="5600"/>
              </a:lnSpc>
              <a:buFont typeface="Arial"/>
              <a:buChar char="•"/>
            </a:pPr>
            <a:r>
              <a:rPr lang="en-US" sz="4000">
                <a:solidFill>
                  <a:srgbClr val="4F2C33"/>
                </a:solidFill>
                <a:latin typeface="Roboto Condensed"/>
                <a:ea typeface="Roboto Condensed"/>
                <a:cs typeface="Roboto Condensed"/>
                <a:sym typeface="Roboto Condensed"/>
              </a:rPr>
              <a:t>GV đưa ra 03 câu văn.</a:t>
            </a:r>
          </a:p>
          <a:p>
            <a:pPr marL="863601" lvl="1" indent="-431801" algn="just">
              <a:lnSpc>
                <a:spcPts val="5600"/>
              </a:lnSpc>
              <a:buFont typeface="Arial"/>
              <a:buChar char="•"/>
            </a:pPr>
            <a:r>
              <a:rPr lang="en-US" sz="4000">
                <a:solidFill>
                  <a:srgbClr val="4F2C33"/>
                </a:solidFill>
                <a:latin typeface="Roboto Condensed"/>
                <a:ea typeface="Roboto Condensed"/>
                <a:cs typeface="Roboto Condensed"/>
                <a:sym typeface="Roboto Condensed"/>
              </a:rPr>
              <a:t>Trong vòng 01 phút, các nhóm viết lại câu văn bằng cách đảo vị trí các từ ngữ trong câu mà không thay đổi ý nghĩa của câu. Mỗi câu văn là 1 lượt chơi.</a:t>
            </a:r>
          </a:p>
          <a:p>
            <a:pPr marL="863601" lvl="1" indent="-431801" algn="just">
              <a:lnSpc>
                <a:spcPts val="5600"/>
              </a:lnSpc>
              <a:buFont typeface="Arial"/>
              <a:buChar char="•"/>
            </a:pPr>
            <a:r>
              <a:rPr lang="en-US" sz="4000">
                <a:solidFill>
                  <a:srgbClr val="4F2C33"/>
                </a:solidFill>
                <a:latin typeface="Roboto Condensed"/>
                <a:ea typeface="Roboto Condensed"/>
                <a:cs typeface="Roboto Condensed"/>
                <a:sym typeface="Roboto Condensed"/>
              </a:rPr>
              <a:t> Nhóm nào viết được nhiều câu đúng nhất sẽ giành chiến thắng.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23489" y="387735"/>
          <a:ext cx="17441023" cy="8870564"/>
        </p:xfrm>
        <a:graphic>
          <a:graphicData uri="http://schemas.openxmlformats.org/drawingml/2006/table">
            <a:tbl>
              <a:tblPr/>
              <a:tblGrid>
                <a:gridCol w="6723092">
                  <a:extLst>
                    <a:ext uri="{9D8B030D-6E8A-4147-A177-3AD203B41FA5}">
                      <a16:colId xmlns:a16="http://schemas.microsoft.com/office/drawing/2014/main" val="20000"/>
                    </a:ext>
                  </a:extLst>
                </a:gridCol>
                <a:gridCol w="4055770">
                  <a:extLst>
                    <a:ext uri="{9D8B030D-6E8A-4147-A177-3AD203B41FA5}">
                      <a16:colId xmlns:a16="http://schemas.microsoft.com/office/drawing/2014/main" val="20001"/>
                    </a:ext>
                  </a:extLst>
                </a:gridCol>
                <a:gridCol w="3347799">
                  <a:extLst>
                    <a:ext uri="{9D8B030D-6E8A-4147-A177-3AD203B41FA5}">
                      <a16:colId xmlns:a16="http://schemas.microsoft.com/office/drawing/2014/main" val="20002"/>
                    </a:ext>
                  </a:extLst>
                </a:gridCol>
                <a:gridCol w="3314362">
                  <a:extLst>
                    <a:ext uri="{9D8B030D-6E8A-4147-A177-3AD203B41FA5}">
                      <a16:colId xmlns:a16="http://schemas.microsoft.com/office/drawing/2014/main" val="20003"/>
                    </a:ext>
                  </a:extLst>
                </a:gridCol>
              </a:tblGrid>
              <a:tr h="1840763">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0"/>
                  </a:ext>
                </a:extLst>
              </a:tr>
              <a:tr h="7029801">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3058837" y="906764"/>
            <a:ext cx="1457127"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Câu văn</a:t>
            </a:r>
          </a:p>
        </p:txBody>
      </p:sp>
      <p:sp>
        <p:nvSpPr>
          <p:cNvPr id="4" name="TextBox 4"/>
          <p:cNvSpPr txBox="1"/>
          <p:nvPr/>
        </p:nvSpPr>
        <p:spPr>
          <a:xfrm>
            <a:off x="8054654" y="587676"/>
            <a:ext cx="2333575"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Yếu tố được </a:t>
            </a:r>
          </a:p>
          <a:p>
            <a:pPr algn="ctr">
              <a:lnSpc>
                <a:spcPts val="5057"/>
              </a:lnSpc>
            </a:pPr>
            <a:r>
              <a:rPr lang="en-US" sz="3612" b="1">
                <a:solidFill>
                  <a:srgbClr val="362828"/>
                </a:solidFill>
                <a:latin typeface="Roboto Condensed Bold"/>
                <a:ea typeface="Roboto Condensed Bold"/>
                <a:cs typeface="Roboto Condensed Bold"/>
                <a:sym typeface="Roboto Condensed Bold"/>
              </a:rPr>
              <a:t>biến đổi</a:t>
            </a:r>
          </a:p>
        </p:txBody>
      </p:sp>
      <p:sp>
        <p:nvSpPr>
          <p:cNvPr id="5" name="TextBox 5"/>
          <p:cNvSpPr txBox="1"/>
          <p:nvPr/>
        </p:nvSpPr>
        <p:spPr>
          <a:xfrm>
            <a:off x="11197854" y="587676"/>
            <a:ext cx="3229212"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Hình thức biến đổi cấu trúc câu</a:t>
            </a:r>
          </a:p>
        </p:txBody>
      </p:sp>
      <p:sp>
        <p:nvSpPr>
          <p:cNvPr id="6" name="TextBox 6"/>
          <p:cNvSpPr txBox="1"/>
          <p:nvPr/>
        </p:nvSpPr>
        <p:spPr>
          <a:xfrm>
            <a:off x="15240179" y="694356"/>
            <a:ext cx="2414538" cy="1189664"/>
          </a:xfrm>
          <a:prstGeom prst="rect">
            <a:avLst/>
          </a:prstGeom>
        </p:spPr>
        <p:txBody>
          <a:bodyPr lIns="0" tIns="0" rIns="0" bIns="0" rtlCol="0" anchor="t">
            <a:spAutoFit/>
          </a:bodyPr>
          <a:lstStyle/>
          <a:p>
            <a:pPr algn="ctr">
              <a:lnSpc>
                <a:spcPts val="4777"/>
              </a:lnSpc>
            </a:pPr>
            <a:r>
              <a:rPr lang="en-US" sz="3412" b="1">
                <a:solidFill>
                  <a:srgbClr val="362828"/>
                </a:solidFill>
                <a:latin typeface="Roboto Condensed Bold"/>
                <a:ea typeface="Roboto Condensed Bold"/>
                <a:cs typeface="Roboto Condensed Bold"/>
                <a:sym typeface="Roboto Condensed Bold"/>
              </a:rPr>
              <a:t>Tác dụng của </a:t>
            </a:r>
          </a:p>
          <a:p>
            <a:pPr algn="ctr">
              <a:lnSpc>
                <a:spcPts val="4777"/>
              </a:lnSpc>
            </a:pPr>
            <a:r>
              <a:rPr lang="en-US" sz="3412" b="1">
                <a:solidFill>
                  <a:srgbClr val="362828"/>
                </a:solidFill>
                <a:latin typeface="Roboto Condensed Bold"/>
                <a:ea typeface="Roboto Condensed Bold"/>
                <a:cs typeface="Roboto Condensed Bold"/>
                <a:sym typeface="Roboto Condensed Bold"/>
              </a:rPr>
              <a:t>việc biến đổi</a:t>
            </a:r>
          </a:p>
        </p:txBody>
      </p:sp>
      <p:sp>
        <p:nvSpPr>
          <p:cNvPr id="7" name="TextBox 7"/>
          <p:cNvSpPr txBox="1"/>
          <p:nvPr/>
        </p:nvSpPr>
        <p:spPr>
          <a:xfrm>
            <a:off x="2847451" y="2449439"/>
            <a:ext cx="1879898"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Ngữ liệu 3</a:t>
            </a:r>
          </a:p>
        </p:txBody>
      </p:sp>
      <p:sp>
        <p:nvSpPr>
          <p:cNvPr id="8" name="TextBox 8"/>
          <p:cNvSpPr txBox="1"/>
          <p:nvPr/>
        </p:nvSpPr>
        <p:spPr>
          <a:xfrm>
            <a:off x="7361004" y="2510073"/>
            <a:ext cx="3446303" cy="6366184"/>
          </a:xfrm>
          <a:prstGeom prst="rect">
            <a:avLst/>
          </a:prstGeom>
        </p:spPr>
        <p:txBody>
          <a:bodyPr lIns="0" tIns="0" rIns="0" bIns="0" rtlCol="0" anchor="t">
            <a:spAutoFit/>
          </a:bodyPr>
          <a:lstStyle/>
          <a:p>
            <a:pPr algn="just">
              <a:lnSpc>
                <a:spcPts val="5057"/>
              </a:lnSpc>
            </a:pP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(1) </a:t>
            </a:r>
            <a:r>
              <a:rPr lang="en-US" sz="3612" dirty="0" err="1">
                <a:solidFill>
                  <a:srgbClr val="362828"/>
                </a:solidFill>
                <a:latin typeface="Roboto Condensed"/>
                <a:ea typeface="Roboto Condensed"/>
                <a:cs typeface="Roboto Condensed"/>
                <a:sym typeface="Roboto Condensed"/>
              </a:rPr>
              <a:t>là</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chủ</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động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chủ</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ngữ</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là</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chủ</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thể</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tác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giả</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(2) </a:t>
            </a:r>
            <a:r>
              <a:rPr lang="en-US" sz="3612" dirty="0" err="1">
                <a:solidFill>
                  <a:srgbClr val="362828"/>
                </a:solidFill>
                <a:latin typeface="Roboto Condensed"/>
                <a:ea typeface="Roboto Condensed"/>
                <a:cs typeface="Roboto Condensed"/>
                <a:sym typeface="Roboto Condensed"/>
              </a:rPr>
              <a:t>chuyển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chuyển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thành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bị</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động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chủ</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ngữ</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là</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đối</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tượng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của</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hoạt</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động</a:t>
            </a:r>
            <a:r>
              <a:rPr lang="en-US" sz="3612" dirty="0">
                <a:solidFill>
                  <a:srgbClr val="362828"/>
                </a:solidFill>
                <a:latin typeface="Roboto Condensed"/>
                <a:ea typeface="Roboto Condensed"/>
                <a:cs typeface="Roboto Condensed"/>
                <a:sym typeface="Roboto Condensed"/>
              </a:rPr>
              <a:t>)</a:t>
            </a:r>
          </a:p>
          <a:p>
            <a:pPr algn="just">
              <a:lnSpc>
                <a:spcPts val="5057"/>
              </a:lnSpc>
            </a:pPr>
            <a:endParaRPr lang="en-US" sz="3612" dirty="0">
              <a:solidFill>
                <a:srgbClr val="362828"/>
              </a:solidFill>
              <a:latin typeface="Roboto Condensed"/>
              <a:ea typeface="Roboto Condensed"/>
              <a:cs typeface="Roboto Condensed"/>
              <a:sym typeface="Roboto Condensed"/>
            </a:endParaRPr>
          </a:p>
          <a:p>
            <a:pPr algn="just">
              <a:lnSpc>
                <a:spcPts val="5057"/>
              </a:lnSpc>
            </a:pPr>
            <a:endParaRPr lang="en-US" sz="3612" dirty="0">
              <a:solidFill>
                <a:srgbClr val="362828"/>
              </a:solidFill>
              <a:latin typeface="Roboto Condensed"/>
              <a:ea typeface="Roboto Condensed"/>
              <a:cs typeface="Roboto Condensed"/>
              <a:sym typeface="Roboto Condensed"/>
            </a:endParaRPr>
          </a:p>
        </p:txBody>
      </p:sp>
      <p:sp>
        <p:nvSpPr>
          <p:cNvPr id="9" name="TextBox 9"/>
          <p:cNvSpPr txBox="1"/>
          <p:nvPr/>
        </p:nvSpPr>
        <p:spPr>
          <a:xfrm>
            <a:off x="11645673" y="2510073"/>
            <a:ext cx="2333575" cy="4451659"/>
          </a:xfrm>
          <a:prstGeom prst="rect">
            <a:avLst/>
          </a:prstGeom>
        </p:spPr>
        <p:txBody>
          <a:bodyPr lIns="0" tIns="0" rIns="0" bIns="0" rtlCol="0" anchor="t">
            <a:spAutoFit/>
          </a:bodyPr>
          <a:lstStyle/>
          <a:p>
            <a:pPr algn="just">
              <a:lnSpc>
                <a:spcPts val="5057"/>
              </a:lnSpc>
            </a:pPr>
            <a:r>
              <a:rPr lang="en-US" sz="3612" dirty="0" err="1">
                <a:solidFill>
                  <a:srgbClr val="362828"/>
                </a:solidFill>
                <a:latin typeface="Roboto Condensed"/>
                <a:ea typeface="Roboto Condensed"/>
                <a:cs typeface="Roboto Condensed"/>
                <a:sym typeface="Roboto Condensed"/>
              </a:rPr>
              <a:t>Chuyển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chủ</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động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thành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bị</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động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hoặc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ngược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lại</a:t>
            </a:r>
            <a:r>
              <a:rPr lang="en-US" sz="3612" dirty="0">
                <a:solidFill>
                  <a:srgbClr val="362828"/>
                </a:solidFill>
                <a:latin typeface="Roboto Condensed"/>
                <a:ea typeface="Roboto Condensed"/>
                <a:cs typeface="Roboto Condensed"/>
                <a:sym typeface="Roboto Condensed"/>
              </a:rPr>
              <a:t>.</a:t>
            </a:r>
          </a:p>
          <a:p>
            <a:pPr algn="just">
              <a:lnSpc>
                <a:spcPts val="5057"/>
              </a:lnSpc>
            </a:pPr>
            <a:endParaRPr lang="en-US" sz="3612" dirty="0">
              <a:solidFill>
                <a:srgbClr val="362828"/>
              </a:solidFill>
              <a:latin typeface="Roboto Condensed"/>
              <a:ea typeface="Roboto Condensed"/>
              <a:cs typeface="Roboto Condensed"/>
              <a:sym typeface="Roboto Condensed"/>
            </a:endParaRPr>
          </a:p>
          <a:p>
            <a:pPr algn="just">
              <a:lnSpc>
                <a:spcPts val="5057"/>
              </a:lnSpc>
            </a:pPr>
            <a:endParaRPr lang="en-US" sz="3612" dirty="0">
              <a:solidFill>
                <a:srgbClr val="362828"/>
              </a:solidFill>
              <a:latin typeface="Roboto Condensed"/>
              <a:ea typeface="Roboto Condensed"/>
              <a:cs typeface="Roboto Condensed"/>
              <a:sym typeface="Roboto Condensed"/>
            </a:endParaRPr>
          </a:p>
        </p:txBody>
      </p:sp>
      <p:sp>
        <p:nvSpPr>
          <p:cNvPr id="10" name="TextBox 10"/>
          <p:cNvSpPr txBox="1"/>
          <p:nvPr/>
        </p:nvSpPr>
        <p:spPr>
          <a:xfrm>
            <a:off x="14427067" y="2357673"/>
            <a:ext cx="3227650" cy="6366184"/>
          </a:xfrm>
          <a:prstGeom prst="rect">
            <a:avLst/>
          </a:prstGeom>
        </p:spPr>
        <p:txBody>
          <a:bodyPr lIns="0" tIns="0" rIns="0" bIns="0" rtlCol="0" anchor="t">
            <a:spAutoFit/>
          </a:bodyPr>
          <a:lstStyle/>
          <a:p>
            <a:pPr marL="780012" lvl="1" indent="-390006" algn="just">
              <a:lnSpc>
                <a:spcPts val="5057"/>
              </a:lnSpc>
              <a:buFont typeface="Arial"/>
              <a:buChar char="•"/>
            </a:pPr>
            <a:r>
              <a:rPr lang="en-US" sz="3612" dirty="0" err="1">
                <a:solidFill>
                  <a:srgbClr val="362828"/>
                </a:solidFill>
                <a:latin typeface="Roboto Condensed"/>
                <a:ea typeface="Roboto Condensed"/>
                <a:cs typeface="Roboto Condensed"/>
                <a:sym typeface="Roboto Condensed"/>
              </a:rPr>
              <a:t>Đảm</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bảo</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tính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liên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kết</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mạch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lạc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trong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văn</a:t>
            </a:r>
            <a:r>
              <a:rPr lang="en-US" sz="3612" dirty="0">
                <a:solidFill>
                  <a:srgbClr val="362828"/>
                </a:solidFill>
                <a:latin typeface="Roboto Condensed"/>
                <a:ea typeface="Roboto Condensed"/>
                <a:cs typeface="Roboto Condensed"/>
                <a:sym typeface="Roboto Condensed"/>
              </a:rPr>
              <a:t>.</a:t>
            </a:r>
          </a:p>
          <a:p>
            <a:pPr marL="780012" lvl="1" indent="-390006" algn="just">
              <a:lnSpc>
                <a:spcPts val="5057"/>
              </a:lnSpc>
              <a:buFont typeface="Arial"/>
              <a:buChar char="•"/>
            </a:pPr>
            <a:r>
              <a:rPr lang="en-US" sz="3612" dirty="0" err="1">
                <a:solidFill>
                  <a:srgbClr val="362828"/>
                </a:solidFill>
                <a:latin typeface="Roboto Condensed"/>
                <a:ea typeface="Roboto Condensed"/>
                <a:cs typeface="Roboto Condensed"/>
                <a:sym typeface="Roboto Condensed"/>
              </a:rPr>
              <a:t>Nhấn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mạnh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yếu</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tố</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được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nhắc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đến</a:t>
            </a:r>
            <a:r>
              <a:rPr lang="en-US" sz="3612" dirty="0">
                <a:solidFill>
                  <a:srgbClr val="362828"/>
                </a:solidFill>
                <a:latin typeface="Roboto Condensed"/>
                <a:ea typeface="Roboto Condensed"/>
                <a:cs typeface="Roboto Condensed"/>
                <a:sym typeface="Roboto Condensed"/>
              </a:rPr>
              <a:t> ở </a:t>
            </a:r>
            <a:r>
              <a:rPr lang="en-US" sz="3612" dirty="0" err="1">
                <a:solidFill>
                  <a:srgbClr val="362828"/>
                </a:solidFill>
                <a:latin typeface="Roboto Condensed"/>
                <a:ea typeface="Roboto Condensed"/>
                <a:cs typeface="Roboto Condensed"/>
                <a:sym typeface="Roboto Condensed"/>
              </a:rPr>
              <a:t>chủ</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ngữ</a:t>
            </a:r>
            <a:r>
              <a:rPr lang="en-US" sz="3612" dirty="0">
                <a:solidFill>
                  <a:srgbClr val="362828"/>
                </a:solidFill>
                <a:latin typeface="Roboto Condensed"/>
                <a:ea typeface="Roboto Condensed"/>
                <a:cs typeface="Roboto Condensed"/>
                <a:sym typeface="Roboto Condensed"/>
              </a:rPr>
              <a:t>.</a:t>
            </a:r>
          </a:p>
          <a:p>
            <a:pPr algn="just">
              <a:lnSpc>
                <a:spcPts val="5057"/>
              </a:lnSpc>
            </a:pPr>
            <a:endParaRPr lang="en-US" sz="3612" dirty="0">
              <a:solidFill>
                <a:srgbClr val="362828"/>
              </a:solidFill>
              <a:latin typeface="Roboto Condensed"/>
              <a:ea typeface="Roboto Condensed"/>
              <a:cs typeface="Roboto Condensed"/>
              <a:sym typeface="Roboto Condensed"/>
            </a:endParaRPr>
          </a:p>
        </p:txBody>
      </p:sp>
      <p:sp>
        <p:nvSpPr>
          <p:cNvPr id="11" name="TextBox 11"/>
          <p:cNvSpPr txBox="1"/>
          <p:nvPr/>
        </p:nvSpPr>
        <p:spPr>
          <a:xfrm>
            <a:off x="775386" y="3416332"/>
            <a:ext cx="6024028" cy="5089834"/>
          </a:xfrm>
          <a:prstGeom prst="rect">
            <a:avLst/>
          </a:prstGeom>
        </p:spPr>
        <p:txBody>
          <a:bodyPr lIns="0" tIns="0" rIns="0" bIns="0" rtlCol="0" anchor="t">
            <a:spAutoFit/>
          </a:bodyPr>
          <a:lstStyle/>
          <a:p>
            <a:pPr algn="just">
              <a:lnSpc>
                <a:spcPts val="5057"/>
              </a:lnSpc>
            </a:pPr>
            <a:r>
              <a:rPr lang="en-US" sz="3612">
                <a:solidFill>
                  <a:srgbClr val="362828"/>
                </a:solidFill>
                <a:latin typeface="Roboto Condensed"/>
                <a:ea typeface="Roboto Condensed"/>
                <a:cs typeface="Roboto Condensed"/>
                <a:sym typeface="Roboto Condensed"/>
              </a:rPr>
              <a:t>(1) Tác giả đã thể hiện một cách đầy ấn tượng vẻ đẹp thân thương, diễm lệ của đất nước trong bài thơ.</a:t>
            </a:r>
          </a:p>
          <a:p>
            <a:pPr algn="just">
              <a:lnSpc>
                <a:spcPts val="5057"/>
              </a:lnSpc>
            </a:pPr>
            <a:r>
              <a:rPr lang="en-US" sz="3612">
                <a:solidFill>
                  <a:srgbClr val="362828"/>
                </a:solidFill>
                <a:latin typeface="Roboto Condensed"/>
                <a:ea typeface="Roboto Condensed"/>
                <a:cs typeface="Roboto Condensed"/>
                <a:sym typeface="Roboto Condensed"/>
              </a:rPr>
              <a:t>(2) Vẻ đẹp thân thương và diễm lệ của đất nước đã được tác giả thể hiện đầy ấn tượng trong bài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4" name="Freeform 4"/>
          <p:cNvSpPr/>
          <p:nvPr/>
        </p:nvSpPr>
        <p:spPr>
          <a:xfrm>
            <a:off x="1028700" y="757225"/>
            <a:ext cx="6053368" cy="5833933"/>
          </a:xfrm>
          <a:custGeom>
            <a:avLst/>
            <a:gdLst/>
            <a:ahLst/>
            <a:cxnLst/>
            <a:rect l="l" t="t" r="r" b="b"/>
            <a:pathLst>
              <a:path w="6053368" h="5833933">
                <a:moveTo>
                  <a:pt x="0" y="0"/>
                </a:moveTo>
                <a:lnTo>
                  <a:pt x="6053368" y="0"/>
                </a:lnTo>
                <a:lnTo>
                  <a:pt x="6053368" y="5833933"/>
                </a:lnTo>
                <a:lnTo>
                  <a:pt x="0" y="58339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a:off x="1688092" y="5143500"/>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4" name="TextBox 14"/>
          <p:cNvSpPr txBox="1"/>
          <p:nvPr/>
        </p:nvSpPr>
        <p:spPr>
          <a:xfrm>
            <a:off x="8600315" y="272447"/>
            <a:ext cx="17317970" cy="783379"/>
          </a:xfrm>
          <a:prstGeom prst="rect">
            <a:avLst/>
          </a:prstGeom>
        </p:spPr>
        <p:txBody>
          <a:bodyPr lIns="0" tIns="0" rIns="0" bIns="0" rtlCol="0" anchor="t">
            <a:spAutoFit/>
          </a:bodyPr>
          <a:lstStyle/>
          <a:p>
            <a:pPr algn="l">
              <a:lnSpc>
                <a:spcPts val="6459"/>
              </a:lnSpc>
            </a:pPr>
            <a:r>
              <a:rPr lang="en-US" sz="4613" b="1">
                <a:solidFill>
                  <a:srgbClr val="CB715E"/>
                </a:solidFill>
                <a:latin typeface="Fraunces Bold"/>
                <a:ea typeface="Fraunces Bold"/>
                <a:cs typeface="Fraunces Bold"/>
                <a:sym typeface="Fraunces Bold"/>
              </a:rPr>
              <a:t>I. BIẾN ĐỔI CẤU TRÚC CÂU</a:t>
            </a:r>
          </a:p>
        </p:txBody>
      </p:sp>
      <p:sp>
        <p:nvSpPr>
          <p:cNvPr id="15" name="TextBox 15"/>
          <p:cNvSpPr txBox="1"/>
          <p:nvPr/>
        </p:nvSpPr>
        <p:spPr>
          <a:xfrm>
            <a:off x="8600315" y="1284910"/>
            <a:ext cx="5405619"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Tri thức tiếng Việt </a:t>
            </a:r>
          </a:p>
        </p:txBody>
      </p:sp>
      <p:sp>
        <p:nvSpPr>
          <p:cNvPr id="16" name="TextBox 16"/>
          <p:cNvSpPr txBox="1"/>
          <p:nvPr/>
        </p:nvSpPr>
        <p:spPr>
          <a:xfrm>
            <a:off x="9144000" y="3146513"/>
            <a:ext cx="7773538" cy="4330700"/>
          </a:xfrm>
          <a:prstGeom prst="rect">
            <a:avLst/>
          </a:prstGeom>
        </p:spPr>
        <p:txBody>
          <a:bodyPr lIns="0" tIns="0" rIns="0" bIns="0" rtlCol="0" anchor="t">
            <a:spAutoFit/>
          </a:bodyPr>
          <a:lstStyle/>
          <a:p>
            <a:pPr algn="ctr">
              <a:lnSpc>
                <a:spcPts val="4900"/>
              </a:lnSpc>
            </a:pPr>
            <a:r>
              <a:rPr lang="en-US" sz="3500" b="1" dirty="0" err="1">
                <a:solidFill>
                  <a:srgbClr val="4F2C33"/>
                </a:solidFill>
                <a:latin typeface="Roboto Condensed Bold"/>
                <a:ea typeface="Roboto Condensed Bold"/>
                <a:cs typeface="Roboto Condensed Bold"/>
                <a:sym typeface="Roboto Condensed Bold"/>
              </a:rPr>
              <a:t>Nhiệm</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vụ</a:t>
            </a:r>
            <a:r>
              <a:rPr lang="en-US" sz="3500" b="1" dirty="0">
                <a:solidFill>
                  <a:srgbClr val="4F2C33"/>
                </a:solidFill>
                <a:latin typeface="Roboto Condensed Bold"/>
                <a:ea typeface="Roboto Condensed Bold"/>
                <a:cs typeface="Roboto Condensed Bold"/>
                <a:sym typeface="Roboto Condensed Bold"/>
              </a:rPr>
              <a:t> 2: Qua </a:t>
            </a:r>
            <a:r>
              <a:rPr lang="en-US" sz="3500" b="1" dirty="0" err="1">
                <a:solidFill>
                  <a:srgbClr val="4F2C33"/>
                </a:solidFill>
                <a:latin typeface="Roboto Condensed Bold"/>
                <a:ea typeface="Roboto Condensed Bold"/>
                <a:cs typeface="Roboto Condensed Bold"/>
                <a:sym typeface="Roboto Condensed Bold"/>
              </a:rPr>
              <a:t>bài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tập</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trên</a:t>
            </a:r>
            <a:r>
              <a:rPr lang="en-US" sz="3500" b="1" dirty="0">
                <a:solidFill>
                  <a:srgbClr val="4F2C33"/>
                </a:solidFill>
                <a:latin typeface="Roboto Condensed Bold"/>
                <a:ea typeface="Roboto Condensed Bold"/>
                <a:cs typeface="Roboto Condensed Bold"/>
                <a:sym typeface="Roboto Condensed Bold"/>
              </a:rPr>
              <a:t>,</a:t>
            </a:r>
          </a:p>
          <a:p>
            <a:pPr algn="ctr">
              <a:lnSpc>
                <a:spcPts val="4900"/>
              </a:lnSpc>
            </a:pP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em</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hãy</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cho</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biết</a:t>
            </a:r>
            <a:r>
              <a:rPr lang="en-US" sz="3500" b="1" dirty="0">
                <a:solidFill>
                  <a:srgbClr val="4F2C33"/>
                </a:solidFill>
                <a:latin typeface="Roboto Condensed Bold"/>
                <a:ea typeface="Roboto Condensed Bold"/>
                <a:cs typeface="Roboto Condensed Bold"/>
                <a:sym typeface="Roboto Condensed Bold"/>
              </a:rPr>
              <a:t>:</a:t>
            </a:r>
          </a:p>
          <a:p>
            <a:pPr marL="755654" lvl="1" indent="-377827" algn="just">
              <a:lnSpc>
                <a:spcPts val="4900"/>
              </a:lnSpc>
              <a:buFont typeface="Arial"/>
              <a:buChar char="•"/>
            </a:pPr>
            <a:r>
              <a:rPr lang="en-US" sz="3500" i="1" dirty="0" err="1">
                <a:solidFill>
                  <a:srgbClr val="4F2C33"/>
                </a:solidFill>
                <a:latin typeface="Roboto Condensed Italics"/>
                <a:ea typeface="Roboto Condensed Italics"/>
                <a:cs typeface="Roboto Condensed Italics"/>
                <a:sym typeface="Roboto Condensed Italics"/>
              </a:rPr>
              <a:t>Thế</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nào</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biến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đổi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câu</a:t>
            </a:r>
            <a:r>
              <a:rPr lang="en-US" sz="3500" i="1" dirty="0">
                <a:solidFill>
                  <a:srgbClr val="4F2C33"/>
                </a:solidFill>
                <a:latin typeface="Roboto Condensed Italics"/>
                <a:ea typeface="Roboto Condensed Italics"/>
                <a:cs typeface="Roboto Condensed Italics"/>
                <a:sym typeface="Roboto Condensed Italics"/>
              </a:rPr>
              <a:t>?</a:t>
            </a:r>
          </a:p>
          <a:p>
            <a:pPr marL="755654" lvl="1" indent="-377827" algn="just">
              <a:lnSpc>
                <a:spcPts val="4900"/>
              </a:lnSpc>
              <a:buFont typeface="Arial"/>
              <a:buChar char="•"/>
            </a:pPr>
            <a:r>
              <a:rPr lang="en-US" sz="3500" i="1" dirty="0" err="1">
                <a:solidFill>
                  <a:srgbClr val="4F2C33"/>
                </a:solidFill>
                <a:latin typeface="Roboto Condensed Italics"/>
                <a:ea typeface="Roboto Condensed Italics"/>
                <a:cs typeface="Roboto Condensed Italics"/>
                <a:sym typeface="Roboto Condensed Italics"/>
              </a:rPr>
              <a:t>Mục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đích</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của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việc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biến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đổi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câu</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gì</a:t>
            </a:r>
            <a:r>
              <a:rPr lang="en-US" sz="3500" i="1" dirty="0">
                <a:solidFill>
                  <a:srgbClr val="4F2C33"/>
                </a:solidFill>
                <a:latin typeface="Roboto Condensed Italics"/>
                <a:ea typeface="Roboto Condensed Italics"/>
                <a:cs typeface="Roboto Condensed Italics"/>
                <a:sym typeface="Roboto Condensed Italics"/>
              </a:rPr>
              <a:t>?</a:t>
            </a:r>
          </a:p>
          <a:p>
            <a:pPr marL="755654" lvl="1" indent="-377827" algn="just">
              <a:lnSpc>
                <a:spcPts val="4900"/>
              </a:lnSpc>
              <a:buFont typeface="Arial"/>
              <a:buChar char="•"/>
            </a:pPr>
            <a:r>
              <a:rPr lang="en-US" sz="3500" i="1" dirty="0" err="1">
                <a:solidFill>
                  <a:srgbClr val="4F2C33"/>
                </a:solidFill>
                <a:latin typeface="Roboto Condensed Italics"/>
                <a:ea typeface="Roboto Condensed Italics"/>
                <a:cs typeface="Roboto Condensed Italics"/>
                <a:sym typeface="Roboto Condensed Italics"/>
              </a:rPr>
              <a:t>Có</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những</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cách</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nào</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để</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có</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thể</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thực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hiện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biến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đổi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câu</a:t>
            </a:r>
            <a:r>
              <a:rPr lang="en-US" sz="3500" i="1" dirty="0">
                <a:solidFill>
                  <a:srgbClr val="4F2C33"/>
                </a:solidFill>
                <a:latin typeface="Roboto Condensed Italics"/>
                <a:ea typeface="Roboto Condensed Italics"/>
                <a:cs typeface="Roboto Condensed Italics"/>
                <a:sym typeface="Roboto Condensed Italics"/>
              </a:rPr>
              <a:t>?</a:t>
            </a:r>
          </a:p>
          <a:p>
            <a:pPr algn="just">
              <a:lnSpc>
                <a:spcPts val="4900"/>
              </a:lnSpc>
            </a:pPr>
            <a:endParaRPr lang="en-US" sz="3500" i="1" dirty="0">
              <a:solidFill>
                <a:srgbClr val="4F2C33"/>
              </a:solidFill>
              <a:latin typeface="Roboto Condensed Italics"/>
              <a:ea typeface="Roboto Condensed Italics"/>
              <a:cs typeface="Roboto Condensed Italics"/>
              <a:sym typeface="Roboto Condensed Itali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barn(inVertical)">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arn(inVertical)">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barn(inVertical)">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1028700" y="757225"/>
            <a:ext cx="6053368" cy="5833933"/>
          </a:xfrm>
          <a:custGeom>
            <a:avLst/>
            <a:gdLst/>
            <a:ahLst/>
            <a:cxnLst/>
            <a:rect l="l" t="t" r="r" b="b"/>
            <a:pathLst>
              <a:path w="6053368" h="5833933">
                <a:moveTo>
                  <a:pt x="0" y="0"/>
                </a:moveTo>
                <a:lnTo>
                  <a:pt x="6053368" y="0"/>
                </a:lnTo>
                <a:lnTo>
                  <a:pt x="6053368" y="5833933"/>
                </a:lnTo>
                <a:lnTo>
                  <a:pt x="0" y="5833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a:off x="1688092" y="5143500"/>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vi-VN"/>
          </a:p>
        </p:txBody>
      </p:sp>
      <p:sp>
        <p:nvSpPr>
          <p:cNvPr id="13" name="TextBox 13"/>
          <p:cNvSpPr txBox="1"/>
          <p:nvPr/>
        </p:nvSpPr>
        <p:spPr>
          <a:xfrm>
            <a:off x="8641118" y="678669"/>
            <a:ext cx="18016773" cy="821055"/>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BIẾN ĐỔI CÂU</a:t>
            </a:r>
          </a:p>
        </p:txBody>
      </p:sp>
      <p:sp>
        <p:nvSpPr>
          <p:cNvPr id="14" name="TextBox 14"/>
          <p:cNvSpPr txBox="1"/>
          <p:nvPr/>
        </p:nvSpPr>
        <p:spPr>
          <a:xfrm>
            <a:off x="8550788" y="2061699"/>
            <a:ext cx="6689212" cy="795089"/>
          </a:xfrm>
          <a:prstGeom prst="rect">
            <a:avLst/>
          </a:prstGeom>
        </p:spPr>
        <p:txBody>
          <a:bodyPr wrap="square" lIns="0" tIns="0" rIns="0" bIns="0" rtlCol="0" anchor="t">
            <a:spAutoFit/>
          </a:bodyPr>
          <a:lstStyle/>
          <a:p>
            <a:pPr marL="952728" lvl="1" indent="-476364" algn="ctr">
              <a:lnSpc>
                <a:spcPts val="6177"/>
              </a:lnSpc>
              <a:buAutoNum type="arabicPeriod"/>
            </a:pPr>
            <a:r>
              <a:rPr lang="en-US" sz="4412" dirty="0">
                <a:solidFill>
                  <a:srgbClr val="EC9E5E"/>
                </a:solidFill>
                <a:latin typeface="#9Slide07 SVNUT Triumph Press"/>
                <a:ea typeface="#9Slide07 SVNUT Triumph Press"/>
                <a:cs typeface="#9Slide07 SVNUT Triumph Press"/>
                <a:sym typeface="#9Slide07 SVNUT Triumph Press"/>
              </a:rPr>
              <a:t>Tri </a:t>
            </a:r>
            <a:r>
              <a:rPr lang="en-US" sz="4412" dirty="0" err="1">
                <a:solidFill>
                  <a:srgbClr val="EC9E5E"/>
                </a:solidFill>
                <a:latin typeface="#9Slide07 SVNUT Triumph Press"/>
                <a:ea typeface="#9Slide07 SVNUT Triumph Press"/>
                <a:cs typeface="#9Slide07 SVNUT Triumph Press"/>
                <a:sym typeface="#9Slide07 SVNUT Triumph Press"/>
              </a:rPr>
              <a:t>thức</a:t>
            </a:r>
            <a:r>
              <a:rPr lang="en-US" sz="4412" dirty="0">
                <a:solidFill>
                  <a:srgbClr val="EC9E5E"/>
                </a:solidFill>
                <a:latin typeface="#9Slide07 SVNUT Triumph Press"/>
                <a:ea typeface="#9Slide07 SVNUT Triumph Press"/>
                <a:cs typeface="#9Slide07 SVNUT Triumph Press"/>
                <a:sym typeface="#9Slide07 SVNUT Triumph Press"/>
              </a:rPr>
              <a:t> </a:t>
            </a:r>
            <a:r>
              <a:rPr lang="en-US" sz="4412" dirty="0" err="1">
                <a:solidFill>
                  <a:srgbClr val="EC9E5E"/>
                </a:solidFill>
                <a:latin typeface="#9Slide07 SVNUT Triumph Press"/>
                <a:ea typeface="#9Slide07 SVNUT Triumph Press"/>
                <a:cs typeface="#9Slide07 SVNUT Triumph Press"/>
                <a:sym typeface="#9Slide07 SVNUT Triumph Press"/>
              </a:rPr>
              <a:t>tiếng</a:t>
            </a:r>
            <a:r>
              <a:rPr lang="en-US" sz="4412" dirty="0">
                <a:solidFill>
                  <a:srgbClr val="EC9E5E"/>
                </a:solidFill>
                <a:latin typeface="#9Slide07 SVNUT Triumph Press"/>
                <a:ea typeface="#9Slide07 SVNUT Triumph Press"/>
                <a:cs typeface="#9Slide07 SVNUT Triumph Press"/>
                <a:sym typeface="#9Slide07 SVNUT Triumph Press"/>
              </a:rPr>
              <a:t> </a:t>
            </a:r>
            <a:r>
              <a:rPr lang="en-US" sz="4412" dirty="0" err="1">
                <a:solidFill>
                  <a:srgbClr val="EC9E5E"/>
                </a:solidFill>
                <a:latin typeface="#9Slide07 SVNUT Triumph Press"/>
                <a:ea typeface="#9Slide07 SVNUT Triumph Press"/>
                <a:cs typeface="#9Slide07 SVNUT Triumph Press"/>
                <a:sym typeface="#9Slide07 SVNUT Triumph Press"/>
              </a:rPr>
              <a:t>Việt</a:t>
            </a:r>
            <a:endParaRPr lang="en-US" sz="4412" dirty="0">
              <a:solidFill>
                <a:srgbClr val="EC9E5E"/>
              </a:solidFill>
              <a:latin typeface="#9Slide07 SVNUT Triumph Press"/>
              <a:ea typeface="#9Slide07 SVNUT Triumph Press"/>
              <a:cs typeface="#9Slide07 SVNUT Triumph Press"/>
              <a:sym typeface="#9Slide07 SVNUT Triumph Press"/>
            </a:endParaRPr>
          </a:p>
        </p:txBody>
      </p:sp>
      <p:sp>
        <p:nvSpPr>
          <p:cNvPr id="15" name="TextBox 15"/>
          <p:cNvSpPr txBox="1"/>
          <p:nvPr/>
        </p:nvSpPr>
        <p:spPr>
          <a:xfrm>
            <a:off x="9144000" y="4358722"/>
            <a:ext cx="7606629" cy="2326640"/>
          </a:xfrm>
          <a:prstGeom prst="rect">
            <a:avLst/>
          </a:prstGeom>
        </p:spPr>
        <p:txBody>
          <a:bodyPr lIns="0" tIns="0" rIns="0" bIns="0" rtlCol="0" anchor="t">
            <a:spAutoFit/>
          </a:bodyPr>
          <a:lstStyle/>
          <a:p>
            <a:pPr algn="just">
              <a:lnSpc>
                <a:spcPts val="6160"/>
              </a:lnSpc>
            </a:pPr>
            <a:r>
              <a:rPr lang="en-US" sz="4400">
                <a:solidFill>
                  <a:srgbClr val="4F2C33"/>
                </a:solidFill>
                <a:latin typeface="Roboto Condensed"/>
                <a:ea typeface="Roboto Condensed"/>
                <a:cs typeface="Roboto Condensed"/>
                <a:sym typeface="Roboto Condensed"/>
              </a:rPr>
              <a:t>Là </a:t>
            </a:r>
            <a:r>
              <a:rPr lang="en-US" sz="4400" b="1">
                <a:solidFill>
                  <a:srgbClr val="4F2C33"/>
                </a:solidFill>
                <a:latin typeface="Roboto Condensed Bold"/>
                <a:ea typeface="Roboto Condensed Bold"/>
                <a:cs typeface="Roboto Condensed Bold"/>
                <a:sym typeface="Roboto Condensed Bold"/>
              </a:rPr>
              <a:t>thay đổi kiểu cấu tạo câu</a:t>
            </a:r>
            <a:r>
              <a:rPr lang="en-US" sz="4400">
                <a:solidFill>
                  <a:srgbClr val="4F2C33"/>
                </a:solidFill>
                <a:latin typeface="Roboto Condensed"/>
                <a:ea typeface="Roboto Condensed"/>
                <a:cs typeface="Roboto Condensed"/>
                <a:sym typeface="Roboto Condensed"/>
              </a:rPr>
              <a:t> mà </a:t>
            </a:r>
            <a:r>
              <a:rPr lang="en-US" sz="4400" b="1">
                <a:solidFill>
                  <a:srgbClr val="4F2C33"/>
                </a:solidFill>
                <a:latin typeface="Roboto Condensed Bold"/>
                <a:ea typeface="Roboto Condensed Bold"/>
                <a:cs typeface="Roboto Condensed Bold"/>
                <a:sym typeface="Roboto Condensed Bold"/>
              </a:rPr>
              <a:t>không làm thay đổi </a:t>
            </a:r>
            <a:r>
              <a:rPr lang="en-US" sz="4400">
                <a:solidFill>
                  <a:srgbClr val="4F2C33"/>
                </a:solidFill>
                <a:latin typeface="Roboto Condensed"/>
                <a:ea typeface="Roboto Condensed"/>
                <a:cs typeface="Roboto Condensed"/>
                <a:sym typeface="Roboto Condensed"/>
              </a:rPr>
              <a:t>cơ bản</a:t>
            </a:r>
            <a:r>
              <a:rPr lang="en-US" sz="4400" b="1">
                <a:solidFill>
                  <a:srgbClr val="4F2C33"/>
                </a:solidFill>
                <a:latin typeface="Roboto Condensed Bold"/>
                <a:ea typeface="Roboto Condensed Bold"/>
                <a:cs typeface="Roboto Condensed Bold"/>
                <a:sym typeface="Roboto Condensed Bold"/>
              </a:rPr>
              <a:t> nghĩa</a:t>
            </a:r>
            <a:r>
              <a:rPr lang="en-US" sz="4400">
                <a:solidFill>
                  <a:srgbClr val="4F2C33"/>
                </a:solidFill>
                <a:latin typeface="Roboto Condensed"/>
                <a:ea typeface="Roboto Condensed"/>
                <a:cs typeface="Roboto Condensed"/>
                <a:sym typeface="Roboto Condensed"/>
              </a:rPr>
              <a:t> của câu. </a:t>
            </a:r>
          </a:p>
        </p:txBody>
      </p:sp>
      <p:sp>
        <p:nvSpPr>
          <p:cNvPr id="16" name="TextBox 16"/>
          <p:cNvSpPr txBox="1"/>
          <p:nvPr/>
        </p:nvSpPr>
        <p:spPr>
          <a:xfrm>
            <a:off x="10845307" y="3048717"/>
            <a:ext cx="4513936" cy="748030"/>
          </a:xfrm>
          <a:prstGeom prst="rect">
            <a:avLst/>
          </a:prstGeom>
        </p:spPr>
        <p:txBody>
          <a:bodyPr lIns="0" tIns="0" rIns="0" bIns="0" rtlCol="0" anchor="t">
            <a:spAutoFit/>
          </a:bodyPr>
          <a:lstStyle/>
          <a:p>
            <a:pPr algn="just">
              <a:lnSpc>
                <a:spcPts val="6019"/>
              </a:lnSpc>
            </a:pPr>
            <a:r>
              <a:rPr lang="en-US" sz="4299" b="1">
                <a:solidFill>
                  <a:srgbClr val="4F2C33"/>
                </a:solidFill>
                <a:latin typeface="Roboto Condensed Bold"/>
                <a:ea typeface="Roboto Condensed Bold"/>
                <a:cs typeface="Roboto Condensed Bold"/>
                <a:sym typeface="Roboto Condensed Bold"/>
              </a:rPr>
              <a:t>a. Khái niệm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1028700" y="757225"/>
            <a:ext cx="6053368" cy="5833933"/>
          </a:xfrm>
          <a:custGeom>
            <a:avLst/>
            <a:gdLst/>
            <a:ahLst/>
            <a:cxnLst/>
            <a:rect l="l" t="t" r="r" b="b"/>
            <a:pathLst>
              <a:path w="6053368" h="5833933">
                <a:moveTo>
                  <a:pt x="0" y="0"/>
                </a:moveTo>
                <a:lnTo>
                  <a:pt x="6053368" y="0"/>
                </a:lnTo>
                <a:lnTo>
                  <a:pt x="6053368" y="5833933"/>
                </a:lnTo>
                <a:lnTo>
                  <a:pt x="0" y="5833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a:off x="1688092" y="5143500"/>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vi-VN"/>
          </a:p>
        </p:txBody>
      </p:sp>
      <p:sp>
        <p:nvSpPr>
          <p:cNvPr id="13" name="TextBox 13"/>
          <p:cNvSpPr txBox="1"/>
          <p:nvPr/>
        </p:nvSpPr>
        <p:spPr>
          <a:xfrm>
            <a:off x="8641118" y="678669"/>
            <a:ext cx="18016773" cy="821055"/>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BIẾN ĐỔI CÂU</a:t>
            </a:r>
          </a:p>
        </p:txBody>
      </p:sp>
      <p:sp>
        <p:nvSpPr>
          <p:cNvPr id="14" name="TextBox 14"/>
          <p:cNvSpPr txBox="1"/>
          <p:nvPr/>
        </p:nvSpPr>
        <p:spPr>
          <a:xfrm>
            <a:off x="8550787" y="2061699"/>
            <a:ext cx="6808455" cy="795089"/>
          </a:xfrm>
          <a:prstGeom prst="rect">
            <a:avLst/>
          </a:prstGeom>
        </p:spPr>
        <p:txBody>
          <a:bodyPr wrap="square" lIns="0" tIns="0" rIns="0" bIns="0" rtlCol="0" anchor="t">
            <a:spAutoFit/>
          </a:bodyPr>
          <a:lstStyle/>
          <a:p>
            <a:pPr marL="952728" lvl="1" indent="-476364" algn="ctr">
              <a:lnSpc>
                <a:spcPts val="6177"/>
              </a:lnSpc>
              <a:buAutoNum type="arabicPeriod"/>
            </a:pPr>
            <a:r>
              <a:rPr lang="en-US" sz="4412" dirty="0">
                <a:solidFill>
                  <a:srgbClr val="EC9E5E"/>
                </a:solidFill>
                <a:latin typeface="#9Slide07 SVNUT Triumph Press"/>
                <a:ea typeface="#9Slide07 SVNUT Triumph Press"/>
                <a:cs typeface="#9Slide07 SVNUT Triumph Press"/>
                <a:sym typeface="#9Slide07 SVNUT Triumph Press"/>
              </a:rPr>
              <a:t>Tri </a:t>
            </a:r>
            <a:r>
              <a:rPr lang="en-US" sz="4412" dirty="0" err="1">
                <a:solidFill>
                  <a:srgbClr val="EC9E5E"/>
                </a:solidFill>
                <a:latin typeface="#9Slide07 SVNUT Triumph Press"/>
                <a:ea typeface="#9Slide07 SVNUT Triumph Press"/>
                <a:cs typeface="#9Slide07 SVNUT Triumph Press"/>
                <a:sym typeface="#9Slide07 SVNUT Triumph Press"/>
              </a:rPr>
              <a:t>thức</a:t>
            </a:r>
            <a:r>
              <a:rPr lang="en-US" sz="4412" dirty="0">
                <a:solidFill>
                  <a:srgbClr val="EC9E5E"/>
                </a:solidFill>
                <a:latin typeface="#9Slide07 SVNUT Triumph Press"/>
                <a:ea typeface="#9Slide07 SVNUT Triumph Press"/>
                <a:cs typeface="#9Slide07 SVNUT Triumph Press"/>
                <a:sym typeface="#9Slide07 SVNUT Triumph Press"/>
              </a:rPr>
              <a:t> </a:t>
            </a:r>
            <a:r>
              <a:rPr lang="en-US" sz="4412" dirty="0" err="1">
                <a:solidFill>
                  <a:srgbClr val="EC9E5E"/>
                </a:solidFill>
                <a:latin typeface="#9Slide07 SVNUT Triumph Press"/>
                <a:ea typeface="#9Slide07 SVNUT Triumph Press"/>
                <a:cs typeface="#9Slide07 SVNUT Triumph Press"/>
                <a:sym typeface="#9Slide07 SVNUT Triumph Press"/>
              </a:rPr>
              <a:t>tiếng</a:t>
            </a:r>
            <a:r>
              <a:rPr lang="en-US" sz="4412" dirty="0">
                <a:solidFill>
                  <a:srgbClr val="EC9E5E"/>
                </a:solidFill>
                <a:latin typeface="#9Slide07 SVNUT Triumph Press"/>
                <a:ea typeface="#9Slide07 SVNUT Triumph Press"/>
                <a:cs typeface="#9Slide07 SVNUT Triumph Press"/>
                <a:sym typeface="#9Slide07 SVNUT Triumph Press"/>
              </a:rPr>
              <a:t> </a:t>
            </a:r>
            <a:r>
              <a:rPr lang="en-US" sz="4412" dirty="0" err="1">
                <a:solidFill>
                  <a:srgbClr val="EC9E5E"/>
                </a:solidFill>
                <a:latin typeface="#9Slide07 SVNUT Triumph Press"/>
                <a:ea typeface="#9Slide07 SVNUT Triumph Press"/>
                <a:cs typeface="#9Slide07 SVNUT Triumph Press"/>
                <a:sym typeface="#9Slide07 SVNUT Triumph Press"/>
              </a:rPr>
              <a:t>Việt</a:t>
            </a:r>
            <a:endParaRPr lang="en-US" sz="4412" dirty="0">
              <a:solidFill>
                <a:srgbClr val="EC9E5E"/>
              </a:solidFill>
              <a:latin typeface="#9Slide07 SVNUT Triumph Press"/>
              <a:ea typeface="#9Slide07 SVNUT Triumph Press"/>
              <a:cs typeface="#9Slide07 SVNUT Triumph Press"/>
              <a:sym typeface="#9Slide07 SVNUT Triumph Press"/>
            </a:endParaRPr>
          </a:p>
        </p:txBody>
      </p:sp>
      <p:sp>
        <p:nvSpPr>
          <p:cNvPr id="15" name="TextBox 15"/>
          <p:cNvSpPr txBox="1"/>
          <p:nvPr/>
        </p:nvSpPr>
        <p:spPr>
          <a:xfrm>
            <a:off x="9144000" y="4358722"/>
            <a:ext cx="7606629" cy="3107690"/>
          </a:xfrm>
          <a:prstGeom prst="rect">
            <a:avLst/>
          </a:prstGeom>
        </p:spPr>
        <p:txBody>
          <a:bodyPr lIns="0" tIns="0" rIns="0" bIns="0" rtlCol="0" anchor="t">
            <a:spAutoFit/>
          </a:bodyPr>
          <a:lstStyle/>
          <a:p>
            <a:pPr marL="949961" lvl="1" indent="-474980" algn="just">
              <a:lnSpc>
                <a:spcPts val="6160"/>
              </a:lnSpc>
              <a:buFont typeface="Arial"/>
              <a:buChar char="•"/>
            </a:pPr>
            <a:r>
              <a:rPr lang="en-US" sz="4400">
                <a:solidFill>
                  <a:srgbClr val="4F2C33"/>
                </a:solidFill>
                <a:latin typeface="Roboto Condensed"/>
                <a:ea typeface="Roboto Condensed"/>
                <a:cs typeface="Roboto Condensed"/>
                <a:sym typeface="Roboto Condensed"/>
              </a:rPr>
              <a:t>Nhấn mạnh ý</a:t>
            </a:r>
          </a:p>
          <a:p>
            <a:pPr marL="949961" lvl="1" indent="-474980" algn="just">
              <a:lnSpc>
                <a:spcPts val="6160"/>
              </a:lnSpc>
              <a:buFont typeface="Arial"/>
              <a:buChar char="•"/>
            </a:pPr>
            <a:r>
              <a:rPr lang="en-US" sz="4400">
                <a:solidFill>
                  <a:srgbClr val="4F2C33"/>
                </a:solidFill>
                <a:latin typeface="Roboto Condensed"/>
                <a:ea typeface="Roboto Condensed"/>
                <a:cs typeface="Roboto Condensed"/>
                <a:sym typeface="Roboto Condensed"/>
              </a:rPr>
              <a:t>Tăng cường sự liên kết câu</a:t>
            </a:r>
          </a:p>
          <a:p>
            <a:pPr marL="949961" lvl="1" indent="-474980" algn="just">
              <a:lnSpc>
                <a:spcPts val="6160"/>
              </a:lnSpc>
              <a:buFont typeface="Arial"/>
              <a:buChar char="•"/>
            </a:pPr>
            <a:r>
              <a:rPr lang="en-US" sz="4400">
                <a:solidFill>
                  <a:srgbClr val="4F2C33"/>
                </a:solidFill>
                <a:latin typeface="Roboto Condensed"/>
                <a:ea typeface="Roboto Condensed"/>
                <a:cs typeface="Roboto Condensed"/>
                <a:sym typeface="Roboto Condensed"/>
              </a:rPr>
              <a:t>Làm cho cách diễn đạt phong phú, sinh động hơn</a:t>
            </a:r>
          </a:p>
        </p:txBody>
      </p:sp>
      <p:sp>
        <p:nvSpPr>
          <p:cNvPr id="16" name="TextBox 16"/>
          <p:cNvSpPr txBox="1"/>
          <p:nvPr/>
        </p:nvSpPr>
        <p:spPr>
          <a:xfrm>
            <a:off x="10845307" y="3048717"/>
            <a:ext cx="4513936" cy="748030"/>
          </a:xfrm>
          <a:prstGeom prst="rect">
            <a:avLst/>
          </a:prstGeom>
        </p:spPr>
        <p:txBody>
          <a:bodyPr lIns="0" tIns="0" rIns="0" bIns="0" rtlCol="0" anchor="t">
            <a:spAutoFit/>
          </a:bodyPr>
          <a:lstStyle/>
          <a:p>
            <a:pPr algn="just">
              <a:lnSpc>
                <a:spcPts val="6019"/>
              </a:lnSpc>
            </a:pPr>
            <a:r>
              <a:rPr lang="en-US" sz="4299" b="1">
                <a:solidFill>
                  <a:srgbClr val="4F2C33"/>
                </a:solidFill>
                <a:latin typeface="Roboto Condensed Bold"/>
                <a:ea typeface="Roboto Condensed Bold"/>
                <a:cs typeface="Roboto Condensed Bold"/>
                <a:sym typeface="Roboto Condensed Bold"/>
              </a:rPr>
              <a:t>b. Mục đích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1028700" y="757225"/>
            <a:ext cx="6053368" cy="5833933"/>
          </a:xfrm>
          <a:custGeom>
            <a:avLst/>
            <a:gdLst/>
            <a:ahLst/>
            <a:cxnLst/>
            <a:rect l="l" t="t" r="r" b="b"/>
            <a:pathLst>
              <a:path w="6053368" h="5833933">
                <a:moveTo>
                  <a:pt x="0" y="0"/>
                </a:moveTo>
                <a:lnTo>
                  <a:pt x="6053368" y="0"/>
                </a:lnTo>
                <a:lnTo>
                  <a:pt x="6053368" y="5833933"/>
                </a:lnTo>
                <a:lnTo>
                  <a:pt x="0" y="5833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a:off x="1688092" y="5143500"/>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vi-VN"/>
          </a:p>
        </p:txBody>
      </p:sp>
      <p:sp>
        <p:nvSpPr>
          <p:cNvPr id="13" name="TextBox 13"/>
          <p:cNvSpPr txBox="1"/>
          <p:nvPr/>
        </p:nvSpPr>
        <p:spPr>
          <a:xfrm>
            <a:off x="8641118" y="678669"/>
            <a:ext cx="18016773" cy="821055"/>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BIẾN ĐỔI CÂU</a:t>
            </a:r>
          </a:p>
        </p:txBody>
      </p:sp>
      <p:sp>
        <p:nvSpPr>
          <p:cNvPr id="14" name="TextBox 14"/>
          <p:cNvSpPr txBox="1"/>
          <p:nvPr/>
        </p:nvSpPr>
        <p:spPr>
          <a:xfrm>
            <a:off x="8550788" y="2061699"/>
            <a:ext cx="6841612" cy="795089"/>
          </a:xfrm>
          <a:prstGeom prst="rect">
            <a:avLst/>
          </a:prstGeom>
        </p:spPr>
        <p:txBody>
          <a:bodyPr wrap="square" lIns="0" tIns="0" rIns="0" bIns="0" rtlCol="0" anchor="t">
            <a:spAutoFit/>
          </a:bodyPr>
          <a:lstStyle/>
          <a:p>
            <a:pPr marL="952728" lvl="1" indent="-476364" algn="ctr">
              <a:lnSpc>
                <a:spcPts val="6177"/>
              </a:lnSpc>
              <a:buAutoNum type="arabicPeriod"/>
            </a:pPr>
            <a:r>
              <a:rPr lang="en-US" sz="4412" dirty="0">
                <a:solidFill>
                  <a:srgbClr val="EC9E5E"/>
                </a:solidFill>
                <a:latin typeface="#9Slide07 SVNUT Triumph Press"/>
                <a:ea typeface="#9Slide07 SVNUT Triumph Press"/>
                <a:cs typeface="#9Slide07 SVNUT Triumph Press"/>
                <a:sym typeface="#9Slide07 SVNUT Triumph Press"/>
              </a:rPr>
              <a:t>Tri </a:t>
            </a:r>
            <a:r>
              <a:rPr lang="en-US" sz="4412" dirty="0" err="1">
                <a:solidFill>
                  <a:srgbClr val="EC9E5E"/>
                </a:solidFill>
                <a:latin typeface="#9Slide07 SVNUT Triumph Press"/>
                <a:ea typeface="#9Slide07 SVNUT Triumph Press"/>
                <a:cs typeface="#9Slide07 SVNUT Triumph Press"/>
                <a:sym typeface="#9Slide07 SVNUT Triumph Press"/>
              </a:rPr>
              <a:t>thức</a:t>
            </a:r>
            <a:r>
              <a:rPr lang="en-US" sz="4412" dirty="0">
                <a:solidFill>
                  <a:srgbClr val="EC9E5E"/>
                </a:solidFill>
                <a:latin typeface="#9Slide07 SVNUT Triumph Press"/>
                <a:ea typeface="#9Slide07 SVNUT Triumph Press"/>
                <a:cs typeface="#9Slide07 SVNUT Triumph Press"/>
                <a:sym typeface="#9Slide07 SVNUT Triumph Press"/>
              </a:rPr>
              <a:t> </a:t>
            </a:r>
            <a:r>
              <a:rPr lang="en-US" sz="4412" dirty="0" err="1">
                <a:solidFill>
                  <a:srgbClr val="EC9E5E"/>
                </a:solidFill>
                <a:latin typeface="#9Slide07 SVNUT Triumph Press"/>
                <a:ea typeface="#9Slide07 SVNUT Triumph Press"/>
                <a:cs typeface="#9Slide07 SVNUT Triumph Press"/>
                <a:sym typeface="#9Slide07 SVNUT Triumph Press"/>
              </a:rPr>
              <a:t>tiếng</a:t>
            </a:r>
            <a:r>
              <a:rPr lang="en-US" sz="4412" dirty="0">
                <a:solidFill>
                  <a:srgbClr val="EC9E5E"/>
                </a:solidFill>
                <a:latin typeface="#9Slide07 SVNUT Triumph Press"/>
                <a:ea typeface="#9Slide07 SVNUT Triumph Press"/>
                <a:cs typeface="#9Slide07 SVNUT Triumph Press"/>
                <a:sym typeface="#9Slide07 SVNUT Triumph Press"/>
              </a:rPr>
              <a:t> </a:t>
            </a:r>
            <a:r>
              <a:rPr lang="en-US" sz="4412" dirty="0" err="1">
                <a:solidFill>
                  <a:srgbClr val="EC9E5E"/>
                </a:solidFill>
                <a:latin typeface="#9Slide07 SVNUT Triumph Press"/>
                <a:ea typeface="#9Slide07 SVNUT Triumph Press"/>
                <a:cs typeface="#9Slide07 SVNUT Triumph Press"/>
                <a:sym typeface="#9Slide07 SVNUT Triumph Press"/>
              </a:rPr>
              <a:t>Việt</a:t>
            </a:r>
            <a:endParaRPr lang="en-US" sz="4412" dirty="0">
              <a:solidFill>
                <a:srgbClr val="EC9E5E"/>
              </a:solidFill>
              <a:latin typeface="#9Slide07 SVNUT Triumph Press"/>
              <a:ea typeface="#9Slide07 SVNUT Triumph Press"/>
              <a:cs typeface="#9Slide07 SVNUT Triumph Press"/>
              <a:sym typeface="#9Slide07 SVNUT Triumph Press"/>
            </a:endParaRPr>
          </a:p>
        </p:txBody>
      </p:sp>
      <p:sp>
        <p:nvSpPr>
          <p:cNvPr id="15" name="TextBox 15"/>
          <p:cNvSpPr txBox="1"/>
          <p:nvPr/>
        </p:nvSpPr>
        <p:spPr>
          <a:xfrm>
            <a:off x="8826051" y="4211818"/>
            <a:ext cx="7606629" cy="3107690"/>
          </a:xfrm>
          <a:prstGeom prst="rect">
            <a:avLst/>
          </a:prstGeom>
        </p:spPr>
        <p:txBody>
          <a:bodyPr lIns="0" tIns="0" rIns="0" bIns="0" rtlCol="0" anchor="t">
            <a:spAutoFit/>
          </a:bodyPr>
          <a:lstStyle/>
          <a:p>
            <a:pPr marL="949961" lvl="1" indent="-474980" algn="just">
              <a:lnSpc>
                <a:spcPts val="6160"/>
              </a:lnSpc>
              <a:buFont typeface="Arial"/>
              <a:buChar char="•"/>
            </a:pPr>
            <a:r>
              <a:rPr lang="en-US" sz="4400" dirty="0" err="1">
                <a:solidFill>
                  <a:srgbClr val="4F2C33"/>
                </a:solidFill>
                <a:latin typeface="Roboto Condensed"/>
                <a:ea typeface="Roboto Condensed"/>
                <a:cs typeface="Roboto Condensed"/>
                <a:sym typeface="Roboto Condensed"/>
              </a:rPr>
              <a:t>Thay</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đổi</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trật</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tự</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các</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thành</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phần</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trong</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câu</a:t>
            </a:r>
            <a:endParaRPr lang="en-US" sz="4400" dirty="0">
              <a:solidFill>
                <a:srgbClr val="4F2C33"/>
              </a:solidFill>
              <a:latin typeface="Roboto Condensed"/>
              <a:ea typeface="Roboto Condensed"/>
              <a:cs typeface="Roboto Condensed"/>
              <a:sym typeface="Roboto Condensed"/>
            </a:endParaRPr>
          </a:p>
          <a:p>
            <a:pPr marL="949961" lvl="1" indent="-474980" algn="just">
              <a:lnSpc>
                <a:spcPts val="6160"/>
              </a:lnSpc>
              <a:buFont typeface="Arial"/>
              <a:buChar char="•"/>
            </a:pPr>
            <a:r>
              <a:rPr lang="en-US" sz="4400" dirty="0" err="1">
                <a:solidFill>
                  <a:srgbClr val="4F2C33"/>
                </a:solidFill>
                <a:latin typeface="Roboto Condensed"/>
                <a:ea typeface="Roboto Condensed"/>
                <a:cs typeface="Roboto Condensed"/>
                <a:sym typeface="Roboto Condensed"/>
              </a:rPr>
              <a:t>Biến</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đổi</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câu</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chủ</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động</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thành</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câu</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bị</a:t>
            </a:r>
            <a:r>
              <a:rPr lang="en-US" sz="4400" dirty="0">
                <a:solidFill>
                  <a:srgbClr val="4F2C33"/>
                </a:solidFill>
                <a:latin typeface="Roboto Condensed"/>
                <a:ea typeface="Roboto Condensed"/>
                <a:cs typeface="Roboto Condensed"/>
                <a:sym typeface="Roboto Condensed"/>
              </a:rPr>
              <a:t> </a:t>
            </a:r>
            <a:r>
              <a:rPr lang="en-US" sz="4400" dirty="0" err="1">
                <a:solidFill>
                  <a:srgbClr val="4F2C33"/>
                </a:solidFill>
                <a:latin typeface="Roboto Condensed"/>
                <a:ea typeface="Roboto Condensed"/>
                <a:cs typeface="Roboto Condensed"/>
                <a:sym typeface="Roboto Condensed"/>
              </a:rPr>
              <a:t>động</a:t>
            </a:r>
            <a:endParaRPr lang="en-US" sz="4400" dirty="0">
              <a:solidFill>
                <a:srgbClr val="4F2C33"/>
              </a:solidFill>
              <a:latin typeface="Roboto Condensed"/>
              <a:ea typeface="Roboto Condensed"/>
              <a:cs typeface="Roboto Condensed"/>
              <a:sym typeface="Roboto Condensed"/>
            </a:endParaRPr>
          </a:p>
        </p:txBody>
      </p:sp>
      <p:sp>
        <p:nvSpPr>
          <p:cNvPr id="16" name="TextBox 16"/>
          <p:cNvSpPr txBox="1"/>
          <p:nvPr/>
        </p:nvSpPr>
        <p:spPr>
          <a:xfrm>
            <a:off x="10845307" y="3048717"/>
            <a:ext cx="4513936" cy="748030"/>
          </a:xfrm>
          <a:prstGeom prst="rect">
            <a:avLst/>
          </a:prstGeom>
        </p:spPr>
        <p:txBody>
          <a:bodyPr lIns="0" tIns="0" rIns="0" bIns="0" rtlCol="0" anchor="t">
            <a:spAutoFit/>
          </a:bodyPr>
          <a:lstStyle/>
          <a:p>
            <a:pPr algn="just">
              <a:lnSpc>
                <a:spcPts val="6019"/>
              </a:lnSpc>
            </a:pPr>
            <a:r>
              <a:rPr lang="en-US" sz="4299" b="1">
                <a:solidFill>
                  <a:srgbClr val="4F2C33"/>
                </a:solidFill>
                <a:latin typeface="Roboto Condensed Bold"/>
                <a:ea typeface="Roboto Condensed Bold"/>
                <a:cs typeface="Roboto Condensed Bold"/>
                <a:sym typeface="Roboto Condensed Bold"/>
              </a:rPr>
              <a:t>c. Các kiểu biến đổi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263711" y="1194219"/>
            <a:ext cx="17414688" cy="7664629"/>
          </a:xfrm>
          <a:custGeom>
            <a:avLst/>
            <a:gdLst/>
            <a:ahLst/>
            <a:cxnLst/>
            <a:rect l="l" t="t" r="r" b="b"/>
            <a:pathLst>
              <a:path w="13101930" h="7664629">
                <a:moveTo>
                  <a:pt x="0" y="0"/>
                </a:moveTo>
                <a:lnTo>
                  <a:pt x="13101930" y="0"/>
                </a:lnTo>
                <a:lnTo>
                  <a:pt x="13101930" y="7664629"/>
                </a:lnTo>
                <a:lnTo>
                  <a:pt x="0" y="76646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6" name="Group 6"/>
          <p:cNvGrpSpPr/>
          <p:nvPr/>
        </p:nvGrpSpPr>
        <p:grpSpPr>
          <a:xfrm>
            <a:off x="15092523" y="8058939"/>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0813036" y="2532689"/>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2" name="Group 12"/>
          <p:cNvGrpSpPr/>
          <p:nvPr/>
        </p:nvGrpSpPr>
        <p:grpSpPr>
          <a:xfrm>
            <a:off x="17059773" y="1928734"/>
            <a:ext cx="399053" cy="39905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5" name="Freeform 15"/>
          <p:cNvSpPr/>
          <p:nvPr/>
        </p:nvSpPr>
        <p:spPr>
          <a:xfrm>
            <a:off x="9220131" y="736874"/>
            <a:ext cx="1592905" cy="1590914"/>
          </a:xfrm>
          <a:custGeom>
            <a:avLst/>
            <a:gdLst/>
            <a:ahLst/>
            <a:cxnLst/>
            <a:rect l="l" t="t" r="r" b="b"/>
            <a:pathLst>
              <a:path w="1592905" h="1590914">
                <a:moveTo>
                  <a:pt x="0" y="0"/>
                </a:moveTo>
                <a:lnTo>
                  <a:pt x="1592905" y="0"/>
                </a:lnTo>
                <a:lnTo>
                  <a:pt x="1592905" y="1590913"/>
                </a:lnTo>
                <a:lnTo>
                  <a:pt x="0" y="159091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7" name="Freeform 17"/>
          <p:cNvSpPr/>
          <p:nvPr/>
        </p:nvSpPr>
        <p:spPr>
          <a:xfrm>
            <a:off x="1163125" y="4838903"/>
            <a:ext cx="799987" cy="983087"/>
          </a:xfrm>
          <a:custGeom>
            <a:avLst/>
            <a:gdLst/>
            <a:ahLst/>
            <a:cxnLst/>
            <a:rect l="l" t="t" r="r" b="b"/>
            <a:pathLst>
              <a:path w="799987" h="983087">
                <a:moveTo>
                  <a:pt x="0" y="0"/>
                </a:moveTo>
                <a:lnTo>
                  <a:pt x="799987" y="0"/>
                </a:lnTo>
                <a:lnTo>
                  <a:pt x="799987" y="983087"/>
                </a:lnTo>
                <a:lnTo>
                  <a:pt x="0" y="9830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8" name="Freeform 18"/>
          <p:cNvSpPr/>
          <p:nvPr/>
        </p:nvSpPr>
        <p:spPr>
          <a:xfrm>
            <a:off x="2450909" y="5821990"/>
            <a:ext cx="741637" cy="909984"/>
          </a:xfrm>
          <a:custGeom>
            <a:avLst/>
            <a:gdLst/>
            <a:ahLst/>
            <a:cxnLst/>
            <a:rect l="l" t="t" r="r" b="b"/>
            <a:pathLst>
              <a:path w="741637" h="909984">
                <a:moveTo>
                  <a:pt x="0" y="0"/>
                </a:moveTo>
                <a:lnTo>
                  <a:pt x="741637" y="0"/>
                </a:lnTo>
                <a:lnTo>
                  <a:pt x="741637" y="909984"/>
                </a:lnTo>
                <a:lnTo>
                  <a:pt x="0" y="909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19" name="Freeform 19"/>
          <p:cNvSpPr/>
          <p:nvPr/>
        </p:nvSpPr>
        <p:spPr>
          <a:xfrm>
            <a:off x="3458122" y="6617199"/>
            <a:ext cx="636348" cy="923918"/>
          </a:xfrm>
          <a:custGeom>
            <a:avLst/>
            <a:gdLst/>
            <a:ahLst/>
            <a:cxnLst/>
            <a:rect l="l" t="t" r="r" b="b"/>
            <a:pathLst>
              <a:path w="636348" h="923918">
                <a:moveTo>
                  <a:pt x="0" y="0"/>
                </a:moveTo>
                <a:lnTo>
                  <a:pt x="636348" y="0"/>
                </a:lnTo>
                <a:lnTo>
                  <a:pt x="636348" y="923918"/>
                </a:lnTo>
                <a:lnTo>
                  <a:pt x="0" y="9239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20" name="TextBox 20"/>
          <p:cNvSpPr txBox="1"/>
          <p:nvPr/>
        </p:nvSpPr>
        <p:spPr>
          <a:xfrm>
            <a:off x="1563119" y="2855542"/>
            <a:ext cx="5249976" cy="1899351"/>
          </a:xfrm>
          <a:prstGeom prst="rect">
            <a:avLst/>
          </a:prstGeom>
        </p:spPr>
        <p:txBody>
          <a:bodyPr lIns="0" tIns="0" rIns="0" bIns="0" rtlCol="0" anchor="t">
            <a:spAutoFit/>
          </a:bodyPr>
          <a:lstStyle/>
          <a:p>
            <a:pPr algn="just">
              <a:lnSpc>
                <a:spcPts val="5040"/>
              </a:lnSpc>
            </a:pPr>
            <a:r>
              <a:rPr lang="en-US" sz="3600">
                <a:solidFill>
                  <a:srgbClr val="4F2C33"/>
                </a:solidFill>
                <a:latin typeface="Roboto Condensed"/>
                <a:ea typeface="Roboto Condensed"/>
                <a:cs typeface="Roboto Condensed"/>
                <a:sym typeface="Roboto Condensed"/>
              </a:rPr>
              <a:t>Lớp chia thành 6 nhóm nhỏ, các nhóm lần lượt vượt qua các thử thách. </a:t>
            </a:r>
          </a:p>
        </p:txBody>
      </p:sp>
      <p:sp>
        <p:nvSpPr>
          <p:cNvPr id="21" name="TextBox 21"/>
          <p:cNvSpPr txBox="1"/>
          <p:nvPr/>
        </p:nvSpPr>
        <p:spPr>
          <a:xfrm>
            <a:off x="2101063" y="4912233"/>
            <a:ext cx="5249976" cy="661057"/>
          </a:xfrm>
          <a:prstGeom prst="rect">
            <a:avLst/>
          </a:prstGeom>
        </p:spPr>
        <p:txBody>
          <a:bodyPr lIns="0" tIns="0" rIns="0" bIns="0" rtlCol="0" anchor="t">
            <a:spAutoFit/>
          </a:bodyPr>
          <a:lstStyle/>
          <a:p>
            <a:pPr algn="just">
              <a:lnSpc>
                <a:spcPts val="5040"/>
              </a:lnSpc>
            </a:pPr>
            <a:r>
              <a:rPr lang="en-US" sz="3600" dirty="0">
                <a:solidFill>
                  <a:srgbClr val="B282B6"/>
                </a:solidFill>
                <a:latin typeface="#9Slide07 Crocante"/>
                <a:ea typeface="#9Slide07 Crocante"/>
                <a:cs typeface="#9Slide07 Crocante"/>
                <a:sym typeface="#9Slide07 Crocante"/>
              </a:rPr>
              <a:t>VẬN ĐỘNG CÙNG CÂU </a:t>
            </a:r>
          </a:p>
        </p:txBody>
      </p:sp>
      <p:sp>
        <p:nvSpPr>
          <p:cNvPr id="22" name="TextBox 22"/>
          <p:cNvSpPr txBox="1"/>
          <p:nvPr/>
        </p:nvSpPr>
        <p:spPr>
          <a:xfrm>
            <a:off x="3192546" y="5801856"/>
            <a:ext cx="5249976" cy="661057"/>
          </a:xfrm>
          <a:prstGeom prst="rect">
            <a:avLst/>
          </a:prstGeom>
        </p:spPr>
        <p:txBody>
          <a:bodyPr lIns="0" tIns="0" rIns="0" bIns="0" rtlCol="0" anchor="t">
            <a:spAutoFit/>
          </a:bodyPr>
          <a:lstStyle/>
          <a:p>
            <a:pPr algn="just">
              <a:lnSpc>
                <a:spcPts val="5040"/>
              </a:lnSpc>
            </a:pPr>
            <a:r>
              <a:rPr lang="en-US" sz="3600">
                <a:solidFill>
                  <a:srgbClr val="4A7168"/>
                </a:solidFill>
                <a:latin typeface="#9Slide07 Crocante"/>
                <a:ea typeface="#9Slide07 Crocante"/>
                <a:cs typeface="#9Slide07 Crocante"/>
                <a:sym typeface="#9Slide07 Crocante"/>
              </a:rPr>
              <a:t>KHÁM PHÁ CÂU</a:t>
            </a:r>
          </a:p>
        </p:txBody>
      </p:sp>
      <p:sp>
        <p:nvSpPr>
          <p:cNvPr id="23" name="TextBox 23"/>
          <p:cNvSpPr txBox="1"/>
          <p:nvPr/>
        </p:nvSpPr>
        <p:spPr>
          <a:xfrm>
            <a:off x="4232246" y="6691480"/>
            <a:ext cx="5249976" cy="661057"/>
          </a:xfrm>
          <a:prstGeom prst="rect">
            <a:avLst/>
          </a:prstGeom>
        </p:spPr>
        <p:txBody>
          <a:bodyPr lIns="0" tIns="0" rIns="0" bIns="0" rtlCol="0" anchor="t">
            <a:spAutoFit/>
          </a:bodyPr>
          <a:lstStyle/>
          <a:p>
            <a:pPr algn="just">
              <a:lnSpc>
                <a:spcPts val="5040"/>
              </a:lnSpc>
            </a:pPr>
            <a:r>
              <a:rPr lang="en-US" sz="3600">
                <a:solidFill>
                  <a:srgbClr val="ECB45E"/>
                </a:solidFill>
                <a:latin typeface="#9Slide07 Crocante"/>
                <a:ea typeface="#9Slide07 Crocante"/>
                <a:cs typeface="#9Slide07 Crocante"/>
                <a:sym typeface="#9Slide07 Crocante"/>
              </a:rPr>
              <a:t>CHINH PHỤC CÂU </a:t>
            </a:r>
          </a:p>
        </p:txBody>
      </p:sp>
      <p:sp>
        <p:nvSpPr>
          <p:cNvPr id="24" name="TextBox 24"/>
          <p:cNvSpPr txBox="1"/>
          <p:nvPr/>
        </p:nvSpPr>
        <p:spPr>
          <a:xfrm>
            <a:off x="263711" y="1833484"/>
            <a:ext cx="4765489" cy="795089"/>
          </a:xfrm>
          <a:prstGeom prst="rect">
            <a:avLst/>
          </a:prstGeom>
        </p:spPr>
        <p:txBody>
          <a:bodyPr wrap="square" lIns="0" tIns="0" rIns="0" bIns="0" rtlCol="0" anchor="t">
            <a:spAutoFit/>
          </a:bodyPr>
          <a:lstStyle/>
          <a:p>
            <a:pPr algn="ctr">
              <a:lnSpc>
                <a:spcPts val="6177"/>
              </a:lnSpc>
            </a:pPr>
            <a:r>
              <a:rPr lang="en-US" sz="4412" dirty="0">
                <a:solidFill>
                  <a:srgbClr val="EC9E5E"/>
                </a:solidFill>
                <a:latin typeface="#9Slide07 SVNUT Triumph Press"/>
                <a:ea typeface="#9Slide07 SVNUT Triumph Press"/>
                <a:cs typeface="#9Slide07 SVNUT Triumph Press"/>
                <a:sym typeface="#9Slide07 SVNUT Triumph Press"/>
              </a:rPr>
              <a:t>2. </a:t>
            </a:r>
            <a:r>
              <a:rPr lang="en-US" sz="4412" dirty="0" err="1">
                <a:solidFill>
                  <a:srgbClr val="EC9E5E"/>
                </a:solidFill>
                <a:latin typeface="#9Slide07 SVNUT Triumph Press"/>
                <a:ea typeface="#9Slide07 SVNUT Triumph Press"/>
                <a:cs typeface="#9Slide07 SVNUT Triumph Press"/>
                <a:sym typeface="#9Slide07 SVNUT Triumph Press"/>
              </a:rPr>
              <a:t>Thực</a:t>
            </a:r>
            <a:r>
              <a:rPr lang="en-US" sz="4412" dirty="0">
                <a:solidFill>
                  <a:srgbClr val="EC9E5E"/>
                </a:solidFill>
                <a:latin typeface="#9Slide07 SVNUT Triumph Press"/>
                <a:ea typeface="#9Slide07 SVNUT Triumph Press"/>
                <a:cs typeface="#9Slide07 SVNUT Triumph Press"/>
                <a:sym typeface="#9Slide07 SVNUT Triumph Press"/>
              </a:rPr>
              <a:t> </a:t>
            </a:r>
            <a:r>
              <a:rPr lang="en-US" sz="4412" dirty="0" err="1">
                <a:solidFill>
                  <a:srgbClr val="EC9E5E"/>
                </a:solidFill>
                <a:latin typeface="#9Slide07 SVNUT Triumph Press"/>
                <a:ea typeface="#9Slide07 SVNUT Triumph Press"/>
                <a:cs typeface="#9Slide07 SVNUT Triumph Press"/>
                <a:sym typeface="#9Slide07 SVNUT Triumph Press"/>
              </a:rPr>
              <a:t>hành</a:t>
            </a:r>
            <a:endParaRPr lang="en-US" sz="4412" dirty="0">
              <a:solidFill>
                <a:srgbClr val="EC9E5E"/>
              </a:solidFill>
              <a:latin typeface="#9Slide07 SVNUT Triumph Press"/>
              <a:ea typeface="#9Slide07 SVNUT Triumph Press"/>
              <a:cs typeface="#9Slide07 SVNUT Triumph Press"/>
              <a:sym typeface="#9Slide07 SVNUT Triumph Pres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10" name="Freeform 10"/>
          <p:cNvSpPr/>
          <p:nvPr/>
        </p:nvSpPr>
        <p:spPr>
          <a:xfrm flipH="1">
            <a:off x="10797699" y="1302825"/>
            <a:ext cx="1830534" cy="1777906"/>
          </a:xfrm>
          <a:custGeom>
            <a:avLst/>
            <a:gdLst/>
            <a:ahLst/>
            <a:cxnLst/>
            <a:rect l="l" t="t" r="r" b="b"/>
            <a:pathLst>
              <a:path w="1830534" h="1777906">
                <a:moveTo>
                  <a:pt x="1830534" y="0"/>
                </a:moveTo>
                <a:lnTo>
                  <a:pt x="0" y="0"/>
                </a:lnTo>
                <a:lnTo>
                  <a:pt x="0" y="1777906"/>
                </a:lnTo>
                <a:lnTo>
                  <a:pt x="1830534" y="1777906"/>
                </a:lnTo>
                <a:lnTo>
                  <a:pt x="183053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12" name="Group 12"/>
          <p:cNvGrpSpPr/>
          <p:nvPr/>
        </p:nvGrpSpPr>
        <p:grpSpPr>
          <a:xfrm>
            <a:off x="12628233" y="3330280"/>
            <a:ext cx="399053" cy="39905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5" name="Group 15"/>
          <p:cNvGrpSpPr/>
          <p:nvPr/>
        </p:nvGrpSpPr>
        <p:grpSpPr>
          <a:xfrm>
            <a:off x="6112251" y="7158521"/>
            <a:ext cx="399053" cy="3990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9" name="Freeform 19"/>
          <p:cNvSpPr/>
          <p:nvPr/>
        </p:nvSpPr>
        <p:spPr>
          <a:xfrm>
            <a:off x="14041785" y="649512"/>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20" name="Freeform 20"/>
          <p:cNvSpPr/>
          <p:nvPr/>
        </p:nvSpPr>
        <p:spPr>
          <a:xfrm rot="4839684">
            <a:off x="9235991" y="5867291"/>
            <a:ext cx="1308260" cy="1306625"/>
          </a:xfrm>
          <a:custGeom>
            <a:avLst/>
            <a:gdLst/>
            <a:ahLst/>
            <a:cxnLst/>
            <a:rect l="l" t="t" r="r" b="b"/>
            <a:pathLst>
              <a:path w="1308260" h="1306625">
                <a:moveTo>
                  <a:pt x="0" y="0"/>
                </a:moveTo>
                <a:lnTo>
                  <a:pt x="1308261" y="0"/>
                </a:lnTo>
                <a:lnTo>
                  <a:pt x="1308261" y="1306625"/>
                </a:lnTo>
                <a:lnTo>
                  <a:pt x="0" y="130662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21" name="Freeform 21"/>
          <p:cNvSpPr/>
          <p:nvPr/>
        </p:nvSpPr>
        <p:spPr>
          <a:xfrm flipH="1">
            <a:off x="16839323" y="3080731"/>
            <a:ext cx="1308260" cy="1306625"/>
          </a:xfrm>
          <a:custGeom>
            <a:avLst/>
            <a:gdLst/>
            <a:ahLst/>
            <a:cxnLst/>
            <a:rect l="l" t="t" r="r" b="b"/>
            <a:pathLst>
              <a:path w="1308260" h="1306625">
                <a:moveTo>
                  <a:pt x="1308261" y="0"/>
                </a:moveTo>
                <a:lnTo>
                  <a:pt x="0" y="0"/>
                </a:lnTo>
                <a:lnTo>
                  <a:pt x="0" y="1306625"/>
                </a:lnTo>
                <a:lnTo>
                  <a:pt x="1308261" y="1306625"/>
                </a:lnTo>
                <a:lnTo>
                  <a:pt x="1308261"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22" name="Freeform 22"/>
          <p:cNvSpPr/>
          <p:nvPr/>
        </p:nvSpPr>
        <p:spPr>
          <a:xfrm>
            <a:off x="196696" y="280393"/>
            <a:ext cx="1664008" cy="2044863"/>
          </a:xfrm>
          <a:custGeom>
            <a:avLst/>
            <a:gdLst/>
            <a:ahLst/>
            <a:cxnLst/>
            <a:rect l="l" t="t" r="r" b="b"/>
            <a:pathLst>
              <a:path w="1664008" h="2044863">
                <a:moveTo>
                  <a:pt x="0" y="0"/>
                </a:moveTo>
                <a:lnTo>
                  <a:pt x="1664008" y="0"/>
                </a:lnTo>
                <a:lnTo>
                  <a:pt x="1664008" y="2044864"/>
                </a:lnTo>
                <a:lnTo>
                  <a:pt x="0" y="2044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grpSp>
        <p:nvGrpSpPr>
          <p:cNvPr id="23" name="Group 23"/>
          <p:cNvGrpSpPr/>
          <p:nvPr/>
        </p:nvGrpSpPr>
        <p:grpSpPr>
          <a:xfrm>
            <a:off x="2568951" y="2186283"/>
            <a:ext cx="7923948" cy="3582847"/>
            <a:chOff x="0" y="0"/>
            <a:chExt cx="2086966" cy="943631"/>
          </a:xfrm>
        </p:grpSpPr>
        <p:sp>
          <p:nvSpPr>
            <p:cNvPr id="24" name="Freeform 24"/>
            <p:cNvSpPr/>
            <p:nvPr/>
          </p:nvSpPr>
          <p:spPr>
            <a:xfrm>
              <a:off x="0" y="0"/>
              <a:ext cx="2086966" cy="943631"/>
            </a:xfrm>
            <a:custGeom>
              <a:avLst/>
              <a:gdLst/>
              <a:ahLst/>
              <a:cxnLst/>
              <a:rect l="l" t="t" r="r" b="b"/>
              <a:pathLst>
                <a:path w="2086966" h="943631">
                  <a:moveTo>
                    <a:pt x="49828" y="0"/>
                  </a:moveTo>
                  <a:lnTo>
                    <a:pt x="2037137" y="0"/>
                  </a:lnTo>
                  <a:cubicBezTo>
                    <a:pt x="2064657" y="0"/>
                    <a:pt x="2086966" y="22309"/>
                    <a:pt x="2086966" y="49828"/>
                  </a:cubicBezTo>
                  <a:lnTo>
                    <a:pt x="2086966" y="893802"/>
                  </a:lnTo>
                  <a:cubicBezTo>
                    <a:pt x="2086966" y="921322"/>
                    <a:pt x="2064657" y="943631"/>
                    <a:pt x="2037137" y="943631"/>
                  </a:cubicBezTo>
                  <a:lnTo>
                    <a:pt x="49828" y="943631"/>
                  </a:lnTo>
                  <a:cubicBezTo>
                    <a:pt x="22309" y="943631"/>
                    <a:pt x="0" y="921322"/>
                    <a:pt x="0" y="893802"/>
                  </a:cubicBezTo>
                  <a:lnTo>
                    <a:pt x="0" y="49828"/>
                  </a:lnTo>
                  <a:cubicBezTo>
                    <a:pt x="0" y="22309"/>
                    <a:pt x="22309" y="0"/>
                    <a:pt x="49828" y="0"/>
                  </a:cubicBezTo>
                  <a:close/>
                </a:path>
              </a:pathLst>
            </a:custGeom>
            <a:solidFill>
              <a:srgbClr val="A8E1D2"/>
            </a:solidFill>
          </p:spPr>
          <p:txBody>
            <a:bodyPr/>
            <a:lstStyle/>
            <a:p>
              <a:endParaRPr lang="vi-VN"/>
            </a:p>
          </p:txBody>
        </p:sp>
        <p:sp>
          <p:nvSpPr>
            <p:cNvPr id="25" name="TextBox 25"/>
            <p:cNvSpPr txBox="1"/>
            <p:nvPr/>
          </p:nvSpPr>
          <p:spPr>
            <a:xfrm>
              <a:off x="0" y="-47625"/>
              <a:ext cx="2086966" cy="991256"/>
            </a:xfrm>
            <a:prstGeom prst="rect">
              <a:avLst/>
            </a:prstGeom>
          </p:spPr>
          <p:txBody>
            <a:bodyPr lIns="50800" tIns="50800" rIns="50800" bIns="50800" rtlCol="0" anchor="ctr"/>
            <a:lstStyle/>
            <a:p>
              <a:pPr algn="ctr">
                <a:lnSpc>
                  <a:spcPts val="3662"/>
                </a:lnSpc>
              </a:pPr>
              <a:endParaRPr/>
            </a:p>
          </p:txBody>
        </p:sp>
      </p:grpSp>
      <p:sp>
        <p:nvSpPr>
          <p:cNvPr id="26" name="TextBox 26"/>
          <p:cNvSpPr txBox="1"/>
          <p:nvPr/>
        </p:nvSpPr>
        <p:spPr>
          <a:xfrm>
            <a:off x="2062246" y="503762"/>
            <a:ext cx="8898116" cy="1107666"/>
          </a:xfrm>
          <a:prstGeom prst="rect">
            <a:avLst/>
          </a:prstGeom>
        </p:spPr>
        <p:txBody>
          <a:bodyPr lIns="0" tIns="0" rIns="0" bIns="0" rtlCol="0" anchor="t">
            <a:spAutoFit/>
          </a:bodyPr>
          <a:lstStyle/>
          <a:p>
            <a:pPr algn="just">
              <a:lnSpc>
                <a:spcPts val="8542"/>
              </a:lnSpc>
            </a:pPr>
            <a:r>
              <a:rPr lang="en-US" sz="6101">
                <a:solidFill>
                  <a:srgbClr val="B282B6"/>
                </a:solidFill>
                <a:latin typeface="#9Slide07 Crocante"/>
                <a:ea typeface="#9Slide07 Crocante"/>
                <a:cs typeface="#9Slide07 Crocante"/>
                <a:sym typeface="#9Slide07 Crocante"/>
              </a:rPr>
              <a:t>VẬN ĐỘNG CÙNG CÂU </a:t>
            </a:r>
          </a:p>
        </p:txBody>
      </p:sp>
      <p:sp>
        <p:nvSpPr>
          <p:cNvPr id="27" name="TextBox 27"/>
          <p:cNvSpPr txBox="1"/>
          <p:nvPr/>
        </p:nvSpPr>
        <p:spPr>
          <a:xfrm>
            <a:off x="2937195" y="2606040"/>
            <a:ext cx="7148218" cy="2537460"/>
          </a:xfrm>
          <a:prstGeom prst="rect">
            <a:avLst/>
          </a:prstGeom>
        </p:spPr>
        <p:txBody>
          <a:bodyPr lIns="0" tIns="0" rIns="0" bIns="0" rtlCol="0" anchor="t">
            <a:spAutoFit/>
          </a:bodyPr>
          <a:lstStyle/>
          <a:p>
            <a:pPr marL="777243" lvl="1" indent="-388622" algn="just">
              <a:lnSpc>
                <a:spcPts val="5040"/>
              </a:lnSpc>
              <a:buFont typeface="Arial"/>
              <a:buChar char="•"/>
            </a:pPr>
            <a:r>
              <a:rPr lang="en-US" sz="3600">
                <a:solidFill>
                  <a:srgbClr val="4F2C33"/>
                </a:solidFill>
                <a:latin typeface="Roboto Condensed"/>
                <a:ea typeface="Roboto Condensed"/>
                <a:cs typeface="Roboto Condensed"/>
                <a:sym typeface="Roboto Condensed"/>
              </a:rPr>
              <a:t>HS thực hiện bài 1 SGK (Ngữ liệu a – Ngữ liệu d)</a:t>
            </a:r>
          </a:p>
          <a:p>
            <a:pPr marL="777243" lvl="1" indent="-388622" algn="just">
              <a:lnSpc>
                <a:spcPts val="5040"/>
              </a:lnSpc>
              <a:buFont typeface="Arial"/>
              <a:buChar char="•"/>
            </a:pPr>
            <a:r>
              <a:rPr lang="en-US" sz="3600">
                <a:solidFill>
                  <a:srgbClr val="4F2C33"/>
                </a:solidFill>
                <a:latin typeface="Roboto Condensed"/>
                <a:ea typeface="Roboto Condensed"/>
                <a:cs typeface="Roboto Condensed"/>
                <a:sym typeface="Roboto Condensed"/>
              </a:rPr>
              <a:t>Thời gian thực hiện: 15s/câu</a:t>
            </a:r>
          </a:p>
          <a:p>
            <a:pPr marL="777243" lvl="1" indent="-388622" algn="just">
              <a:lnSpc>
                <a:spcPts val="5040"/>
              </a:lnSpc>
              <a:buFont typeface="Arial"/>
              <a:buChar char="•"/>
            </a:pPr>
            <a:r>
              <a:rPr lang="en-US" sz="3600">
                <a:solidFill>
                  <a:srgbClr val="4F2C33"/>
                </a:solidFill>
                <a:latin typeface="Roboto Condensed"/>
                <a:ea typeface="Roboto Condensed"/>
                <a:cs typeface="Roboto Condensed"/>
                <a:sym typeface="Roboto Condensed"/>
              </a:rPr>
              <a:t>Cách tính điểm: 10 điểm/câu đúng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a:off x="319369" y="154553"/>
            <a:ext cx="934407" cy="1148272"/>
          </a:xfrm>
          <a:custGeom>
            <a:avLst/>
            <a:gdLst/>
            <a:ahLst/>
            <a:cxnLst/>
            <a:rect l="l" t="t" r="r" b="b"/>
            <a:pathLst>
              <a:path w="934407" h="1148272">
                <a:moveTo>
                  <a:pt x="0" y="0"/>
                </a:moveTo>
                <a:lnTo>
                  <a:pt x="934407" y="0"/>
                </a:lnTo>
                <a:lnTo>
                  <a:pt x="934407" y="1148272"/>
                </a:lnTo>
                <a:lnTo>
                  <a:pt x="0" y="1148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TextBox 5"/>
          <p:cNvSpPr txBox="1"/>
          <p:nvPr/>
        </p:nvSpPr>
        <p:spPr>
          <a:xfrm>
            <a:off x="1765882" y="4061626"/>
            <a:ext cx="15086276" cy="3508375"/>
          </a:xfrm>
          <a:prstGeom prst="rect">
            <a:avLst/>
          </a:prstGeom>
        </p:spPr>
        <p:txBody>
          <a:bodyPr lIns="0" tIns="0" rIns="0" bIns="0" rtlCol="0" anchor="t">
            <a:spAutoFit/>
          </a:bodyPr>
          <a:lstStyle/>
          <a:p>
            <a:pPr algn="just">
              <a:lnSpc>
                <a:spcPts val="5600"/>
              </a:lnSpc>
            </a:pPr>
            <a:r>
              <a:rPr lang="en-US" sz="4000" i="1" dirty="0">
                <a:solidFill>
                  <a:srgbClr val="4F2C33"/>
                </a:solidFill>
                <a:latin typeface="Roboto Condensed Italics"/>
                <a:ea typeface="Roboto Condensed Italics"/>
                <a:cs typeface="Roboto Condensed Italics"/>
                <a:sym typeface="Roboto Condensed Italics"/>
              </a:rPr>
              <a:t>a. </a:t>
            </a:r>
            <a:r>
              <a:rPr lang="en-US" sz="4000" i="1" dirty="0" err="1">
                <a:solidFill>
                  <a:srgbClr val="4F2C33"/>
                </a:solidFill>
                <a:latin typeface="Roboto Condensed Italics"/>
                <a:ea typeface="Roboto Condensed Italics"/>
                <a:cs typeface="Roboto Condensed Italics"/>
                <a:sym typeface="Roboto Condensed Italics"/>
              </a:rPr>
              <a:t>Mùa</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thu</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năm</a:t>
            </a:r>
            <a:r>
              <a:rPr lang="en-US" sz="4000" i="1" dirty="0">
                <a:solidFill>
                  <a:srgbClr val="4F2C33"/>
                </a:solidFill>
                <a:latin typeface="Roboto Condensed Italics"/>
                <a:ea typeface="Roboto Condensed Italics"/>
                <a:cs typeface="Roboto Condensed Italics"/>
                <a:sym typeface="Roboto Condensed Italics"/>
              </a:rPr>
              <a:t> 1940, </a:t>
            </a:r>
            <a:r>
              <a:rPr lang="en-US" sz="4000" i="1" dirty="0" err="1">
                <a:solidFill>
                  <a:srgbClr val="4F2C33"/>
                </a:solidFill>
                <a:latin typeface="Roboto Condensed Italics"/>
                <a:ea typeface="Roboto Condensed Italics"/>
                <a:cs typeface="Roboto Condensed Italics"/>
                <a:sym typeface="Roboto Condensed Italics"/>
              </a:rPr>
              <a:t>phát</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xít</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Nhật</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đến</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xâm</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lăng</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Đông</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Dương</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để</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mở</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thêm</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căn</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cứ</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đánh</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Đồng</a:t>
            </a:r>
            <a:r>
              <a:rPr lang="en-US" sz="4000" i="1" dirty="0">
                <a:solidFill>
                  <a:srgbClr val="4F2C33"/>
                </a:solidFill>
                <a:latin typeface="Roboto Condensed Italics"/>
                <a:ea typeface="Roboto Condensed Italics"/>
                <a:cs typeface="Roboto Condensed Italics"/>
                <a:sym typeface="Roboto Condensed Italics"/>
              </a:rPr>
              <a:t> minh, </a:t>
            </a:r>
            <a:r>
              <a:rPr lang="en-US" sz="4000" i="1" dirty="0" err="1">
                <a:solidFill>
                  <a:srgbClr val="4F2C33"/>
                </a:solidFill>
                <a:latin typeface="Roboto Condensed Italics"/>
                <a:ea typeface="Roboto Condensed Italics"/>
                <a:cs typeface="Roboto Condensed Italics"/>
                <a:sym typeface="Roboto Condensed Italics"/>
              </a:rPr>
              <a:t>thì</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bọn</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thực</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dân</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Pháp</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quỳ</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gối</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đầu</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hàng</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mở</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cửa</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nước</a:t>
            </a:r>
            <a:r>
              <a:rPr lang="en-US" sz="4000" i="1" dirty="0">
                <a:solidFill>
                  <a:srgbClr val="4F2C33"/>
                </a:solidFill>
                <a:latin typeface="Roboto Condensed Italics"/>
                <a:ea typeface="Roboto Condensed Italics"/>
                <a:cs typeface="Roboto Condensed Italics"/>
                <a:sym typeface="Roboto Condensed Italics"/>
              </a:rPr>
              <a:t> ta </a:t>
            </a:r>
            <a:r>
              <a:rPr lang="en-US" sz="4000" i="1" dirty="0" err="1">
                <a:solidFill>
                  <a:srgbClr val="4F2C33"/>
                </a:solidFill>
                <a:latin typeface="Roboto Condensed Italics"/>
                <a:ea typeface="Roboto Condensed Italics"/>
                <a:cs typeface="Roboto Condensed Italics"/>
                <a:sym typeface="Roboto Condensed Italics"/>
              </a:rPr>
              <a:t>rước</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Nhật</a:t>
            </a:r>
            <a:r>
              <a:rPr lang="en-US" sz="4000" i="1" dirty="0">
                <a:solidFill>
                  <a:srgbClr val="4F2C33"/>
                </a:solidFill>
                <a:latin typeface="Roboto Condensed Italics"/>
                <a:ea typeface="Roboto Condensed Italics"/>
                <a:cs typeface="Roboto Condensed Italics"/>
                <a:sym typeface="Roboto Condensed Italics"/>
              </a:rPr>
              <a:t>.</a:t>
            </a:r>
            <a:r>
              <a:rPr lang="en-US" sz="4000" b="1" i="1" dirty="0">
                <a:solidFill>
                  <a:srgbClr val="4F2C33"/>
                </a:solidFill>
                <a:latin typeface="Roboto Condensed Bold Italics"/>
                <a:ea typeface="Roboto Condensed Bold Italics"/>
                <a:cs typeface="Roboto Condensed Bold Italics"/>
                <a:sym typeface="Roboto Condensed Bold Italics"/>
              </a:rPr>
              <a:t> </a:t>
            </a:r>
            <a:r>
              <a:rPr lang="en-US" sz="4000" b="1" i="1" dirty="0" err="1">
                <a:solidFill>
                  <a:srgbClr val="4F2C33"/>
                </a:solidFill>
                <a:latin typeface="Roboto Condensed Bold Italics"/>
                <a:ea typeface="Roboto Condensed Bold Italics"/>
                <a:cs typeface="Roboto Condensed Bold Italics"/>
                <a:sym typeface="Roboto Condensed Bold Italics"/>
              </a:rPr>
              <a:t>Từ</a:t>
            </a:r>
            <a:r>
              <a:rPr lang="en-US" sz="4000" b="1" i="1" dirty="0">
                <a:solidFill>
                  <a:srgbClr val="4F2C33"/>
                </a:solidFill>
                <a:latin typeface="Roboto Condensed Bold Italics"/>
                <a:ea typeface="Roboto Condensed Bold Italics"/>
                <a:cs typeface="Roboto Condensed Bold Italics"/>
                <a:sym typeface="Roboto Condensed Bold Italics"/>
              </a:rPr>
              <a:t> </a:t>
            </a:r>
            <a:r>
              <a:rPr lang="en-US" sz="4000" b="1" i="1" dirty="0" err="1">
                <a:solidFill>
                  <a:srgbClr val="4F2C33"/>
                </a:solidFill>
                <a:latin typeface="Roboto Condensed Bold Italics"/>
                <a:ea typeface="Roboto Condensed Bold Italics"/>
                <a:cs typeface="Roboto Condensed Bold Italics"/>
                <a:sym typeface="Roboto Condensed Bold Italics"/>
              </a:rPr>
              <a:t>đó</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dân</a:t>
            </a:r>
            <a:r>
              <a:rPr lang="en-US" sz="4000" i="1" dirty="0">
                <a:solidFill>
                  <a:srgbClr val="4F2C33"/>
                </a:solidFill>
                <a:latin typeface="Roboto Condensed Italics"/>
                <a:ea typeface="Roboto Condensed Italics"/>
                <a:cs typeface="Roboto Condensed Italics"/>
                <a:sym typeface="Roboto Condensed Italics"/>
              </a:rPr>
              <a:t> ta </a:t>
            </a:r>
            <a:r>
              <a:rPr lang="en-US" sz="4000" i="1" dirty="0" err="1">
                <a:solidFill>
                  <a:srgbClr val="4F2C33"/>
                </a:solidFill>
                <a:latin typeface="Roboto Condensed Italics"/>
                <a:ea typeface="Roboto Condensed Italics"/>
                <a:cs typeface="Roboto Condensed Italics"/>
                <a:sym typeface="Roboto Condensed Italics"/>
              </a:rPr>
              <a:t>chịu</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hai</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tầng</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xiềng</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xích</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Pháp</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và</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Nhật</a:t>
            </a:r>
            <a:r>
              <a:rPr lang="en-US" sz="4000" i="1" dirty="0">
                <a:solidFill>
                  <a:srgbClr val="4F2C33"/>
                </a:solidFill>
                <a:latin typeface="Roboto Condensed Italics"/>
                <a:ea typeface="Roboto Condensed Italics"/>
                <a:cs typeface="Roboto Condensed Italics"/>
                <a:sym typeface="Roboto Condensed Italics"/>
              </a:rPr>
              <a:t>.</a:t>
            </a:r>
            <a:r>
              <a:rPr lang="en-US" sz="4000" b="1" i="1" dirty="0">
                <a:solidFill>
                  <a:srgbClr val="4F2C33"/>
                </a:solidFill>
                <a:latin typeface="Roboto Condensed Bold Italics"/>
                <a:ea typeface="Roboto Condensed Bold Italics"/>
                <a:cs typeface="Roboto Condensed Bold Italics"/>
                <a:sym typeface="Roboto Condensed Bold Italics"/>
              </a:rPr>
              <a:t> </a:t>
            </a:r>
            <a:r>
              <a:rPr lang="en-US" sz="4000" b="1" i="1" dirty="0" err="1">
                <a:solidFill>
                  <a:srgbClr val="4F2C33"/>
                </a:solidFill>
                <a:latin typeface="Roboto Condensed Bold Italics"/>
                <a:ea typeface="Roboto Condensed Bold Italics"/>
                <a:cs typeface="Roboto Condensed Bold Italics"/>
                <a:sym typeface="Roboto Condensed Bold Italics"/>
              </a:rPr>
              <a:t>Từ</a:t>
            </a:r>
            <a:r>
              <a:rPr lang="en-US" sz="4000" b="1" i="1" dirty="0">
                <a:solidFill>
                  <a:srgbClr val="4F2C33"/>
                </a:solidFill>
                <a:latin typeface="Roboto Condensed Bold Italics"/>
                <a:ea typeface="Roboto Condensed Bold Italics"/>
                <a:cs typeface="Roboto Condensed Bold Italics"/>
                <a:sym typeface="Roboto Condensed Bold Italics"/>
              </a:rPr>
              <a:t> </a:t>
            </a:r>
            <a:r>
              <a:rPr lang="en-US" sz="4000" b="1" i="1" dirty="0" err="1">
                <a:solidFill>
                  <a:srgbClr val="4F2C33"/>
                </a:solidFill>
                <a:latin typeface="Roboto Condensed Bold Italics"/>
                <a:ea typeface="Roboto Condensed Bold Italics"/>
                <a:cs typeface="Roboto Condensed Bold Italics"/>
                <a:sym typeface="Roboto Condensed Bold Italics"/>
              </a:rPr>
              <a:t>đó</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dân</a:t>
            </a:r>
            <a:r>
              <a:rPr lang="en-US" sz="4000" i="1" dirty="0">
                <a:solidFill>
                  <a:srgbClr val="4F2C33"/>
                </a:solidFill>
                <a:latin typeface="Roboto Condensed Italics"/>
                <a:ea typeface="Roboto Condensed Italics"/>
                <a:cs typeface="Roboto Condensed Italics"/>
                <a:sym typeface="Roboto Condensed Italics"/>
              </a:rPr>
              <a:t> ta </a:t>
            </a:r>
            <a:r>
              <a:rPr lang="en-US" sz="4000" i="1" dirty="0" err="1">
                <a:solidFill>
                  <a:srgbClr val="4F2C33"/>
                </a:solidFill>
                <a:latin typeface="Roboto Condensed Italics"/>
                <a:ea typeface="Roboto Condensed Italics"/>
                <a:cs typeface="Roboto Condensed Italics"/>
                <a:sym typeface="Roboto Condensed Italics"/>
              </a:rPr>
              <a:t>càng</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cực</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khổ</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nghèo</a:t>
            </a:r>
            <a:r>
              <a:rPr lang="en-US" sz="4000" i="1" dirty="0">
                <a:solidFill>
                  <a:srgbClr val="4F2C33"/>
                </a:solidFill>
                <a:latin typeface="Roboto Condensed Italics"/>
                <a:ea typeface="Roboto Condensed Italics"/>
                <a:cs typeface="Roboto Condensed Italics"/>
                <a:sym typeface="Roboto Condensed Italics"/>
              </a:rPr>
              <a:t> </a:t>
            </a:r>
            <a:r>
              <a:rPr lang="en-US" sz="4000" i="1" dirty="0" err="1">
                <a:solidFill>
                  <a:srgbClr val="4F2C33"/>
                </a:solidFill>
                <a:latin typeface="Roboto Condensed Italics"/>
                <a:ea typeface="Roboto Condensed Italics"/>
                <a:cs typeface="Roboto Condensed Italics"/>
                <a:sym typeface="Roboto Condensed Italics"/>
              </a:rPr>
              <a:t>nàn</a:t>
            </a:r>
            <a:r>
              <a:rPr lang="en-US" sz="4000" i="1" dirty="0">
                <a:solidFill>
                  <a:srgbClr val="4F2C33"/>
                </a:solidFill>
                <a:latin typeface="Roboto Condensed Italics"/>
                <a:ea typeface="Roboto Condensed Italics"/>
                <a:cs typeface="Roboto Condensed Italics"/>
                <a:sym typeface="Roboto Condensed Italics"/>
              </a:rPr>
              <a:t>.</a:t>
            </a:r>
          </a:p>
          <a:p>
            <a:pPr algn="r">
              <a:lnSpc>
                <a:spcPts val="5600"/>
              </a:lnSpc>
            </a:pPr>
            <a:endParaRPr lang="en-US" sz="4000" i="1" dirty="0">
              <a:solidFill>
                <a:srgbClr val="4F2C33"/>
              </a:solidFill>
              <a:latin typeface="Roboto Condensed Italics"/>
              <a:ea typeface="Roboto Condensed Italics"/>
              <a:cs typeface="Roboto Condensed Italics"/>
              <a:sym typeface="Roboto Condensed Italics"/>
            </a:endParaRPr>
          </a:p>
        </p:txBody>
      </p:sp>
      <p:sp>
        <p:nvSpPr>
          <p:cNvPr id="6" name="Freeform 6"/>
          <p:cNvSpPr/>
          <p:nvPr/>
        </p:nvSpPr>
        <p:spPr>
          <a:xfrm>
            <a:off x="3087318" y="6785140"/>
            <a:ext cx="1274646" cy="1327756"/>
          </a:xfrm>
          <a:custGeom>
            <a:avLst/>
            <a:gdLst/>
            <a:ahLst/>
            <a:cxnLst/>
            <a:rect l="l" t="t" r="r" b="b"/>
            <a:pathLst>
              <a:path w="1274646" h="1327756">
                <a:moveTo>
                  <a:pt x="0" y="0"/>
                </a:moveTo>
                <a:lnTo>
                  <a:pt x="1274646" y="0"/>
                </a:lnTo>
                <a:lnTo>
                  <a:pt x="1274646" y="1327756"/>
                </a:lnTo>
                <a:lnTo>
                  <a:pt x="0" y="1327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TextBox 7"/>
          <p:cNvSpPr txBox="1"/>
          <p:nvPr/>
        </p:nvSpPr>
        <p:spPr>
          <a:xfrm>
            <a:off x="1393974" y="133057"/>
            <a:ext cx="8898116" cy="1019813"/>
          </a:xfrm>
          <a:prstGeom prst="rect">
            <a:avLst/>
          </a:prstGeom>
        </p:spPr>
        <p:txBody>
          <a:bodyPr lIns="0" tIns="0" rIns="0" bIns="0" rtlCol="0" anchor="t">
            <a:spAutoFit/>
          </a:bodyPr>
          <a:lstStyle/>
          <a:p>
            <a:pPr algn="just">
              <a:lnSpc>
                <a:spcPts val="7842"/>
              </a:lnSpc>
            </a:pPr>
            <a:r>
              <a:rPr lang="en-US" sz="5601">
                <a:solidFill>
                  <a:srgbClr val="B282B6"/>
                </a:solidFill>
                <a:latin typeface="#9Slide07 Crocante"/>
                <a:ea typeface="#9Slide07 Crocante"/>
                <a:cs typeface="#9Slide07 Crocante"/>
                <a:sym typeface="#9Slide07 Crocante"/>
              </a:rPr>
              <a:t>VẬN ĐỘNG CÙNG CÂU </a:t>
            </a:r>
          </a:p>
        </p:txBody>
      </p:sp>
      <p:sp>
        <p:nvSpPr>
          <p:cNvPr id="8" name="TextBox 8"/>
          <p:cNvSpPr txBox="1"/>
          <p:nvPr/>
        </p:nvSpPr>
        <p:spPr>
          <a:xfrm>
            <a:off x="1028700" y="1483936"/>
            <a:ext cx="15960294" cy="2207895"/>
          </a:xfrm>
          <a:prstGeom prst="rect">
            <a:avLst/>
          </a:prstGeom>
        </p:spPr>
        <p:txBody>
          <a:bodyPr lIns="0" tIns="0" rIns="0" bIns="0" rtlCol="0" anchor="t">
            <a:spAutoFit/>
          </a:bodyPr>
          <a:lstStyle/>
          <a:p>
            <a:pPr algn="just">
              <a:lnSpc>
                <a:spcPts val="5880"/>
              </a:lnSpc>
            </a:pPr>
            <a:r>
              <a:rPr lang="en-US" sz="4200" b="1">
                <a:solidFill>
                  <a:srgbClr val="4F2C33"/>
                </a:solidFill>
                <a:latin typeface="Roboto Condensed Bold"/>
                <a:ea typeface="Roboto Condensed Bold"/>
                <a:cs typeface="Roboto Condensed Bold"/>
                <a:sym typeface="Roboto Condensed Bold"/>
              </a:rPr>
              <a:t>Thử chuyển mỗi thành phần câu hoặc thành phần của cụm từ được in đậm sang vị trí khác trong câu. Giải thích vì sao các tác giả lại chọn vị trí của chúng như ở những câu đã cho. </a:t>
            </a:r>
          </a:p>
        </p:txBody>
      </p:sp>
      <p:sp>
        <p:nvSpPr>
          <p:cNvPr id="9" name="TextBox 9"/>
          <p:cNvSpPr txBox="1"/>
          <p:nvPr/>
        </p:nvSpPr>
        <p:spPr>
          <a:xfrm>
            <a:off x="4606893" y="7363293"/>
            <a:ext cx="10812525" cy="2803525"/>
          </a:xfrm>
          <a:prstGeom prst="rect">
            <a:avLst/>
          </a:prstGeom>
        </p:spPr>
        <p:txBody>
          <a:bodyPr lIns="0" tIns="0" rIns="0" bIns="0" rtlCol="0" anchor="t">
            <a:spAutoFit/>
          </a:bodyPr>
          <a:lstStyle/>
          <a:p>
            <a:pPr algn="just">
              <a:lnSpc>
                <a:spcPts val="5600"/>
              </a:lnSpc>
            </a:pPr>
            <a:r>
              <a:rPr lang="en-US" sz="4000" b="1" dirty="0" err="1">
                <a:solidFill>
                  <a:srgbClr val="4F2C33"/>
                </a:solidFill>
                <a:latin typeface="Roboto Condensed Bold"/>
                <a:ea typeface="Roboto Condensed Bold"/>
                <a:cs typeface="Roboto Condensed Bold"/>
                <a:sym typeface="Roboto Condensed Bold"/>
              </a:rPr>
              <a:t>Đặt</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Từ</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đó</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ngay</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sau</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Dân</a:t>
            </a:r>
            <a:r>
              <a:rPr lang="en-US" sz="4000" b="1" dirty="0">
                <a:solidFill>
                  <a:srgbClr val="4F2C33"/>
                </a:solidFill>
                <a:latin typeface="Roboto Condensed Bold"/>
                <a:ea typeface="Roboto Condensed Bold"/>
                <a:cs typeface="Roboto Condensed Bold"/>
                <a:sym typeface="Roboto Condensed Bold"/>
              </a:rPr>
              <a:t> ta </a:t>
            </a:r>
            <a:r>
              <a:rPr lang="en-US" sz="4000" b="1" dirty="0" err="1">
                <a:solidFill>
                  <a:srgbClr val="4F2C33"/>
                </a:solidFill>
                <a:latin typeface="Roboto Condensed Bold"/>
                <a:ea typeface="Roboto Condensed Bold"/>
                <a:cs typeface="Roboto Condensed Bold"/>
                <a:sym typeface="Roboto Condensed Bold"/>
              </a:rPr>
              <a:t>chịu</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hai</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tầng</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xiềng</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xích</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Pháp</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và</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Nhật</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để</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nối</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liền</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nguyên</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nhân</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và</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hậu</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quả</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của</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sự</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kiện</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Từ</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đó</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dân</a:t>
            </a:r>
            <a:r>
              <a:rPr lang="en-US" sz="4000" b="1" dirty="0">
                <a:solidFill>
                  <a:srgbClr val="4F2C33"/>
                </a:solidFill>
                <a:latin typeface="Roboto Condensed Bold"/>
                <a:ea typeface="Roboto Condensed Bold"/>
                <a:cs typeface="Roboto Condensed Bold"/>
                <a:sym typeface="Roboto Condensed Bold"/>
              </a:rPr>
              <a:t> ta </a:t>
            </a:r>
            <a:r>
              <a:rPr lang="en-US" sz="4000" b="1" dirty="0" err="1">
                <a:solidFill>
                  <a:srgbClr val="4F2C33"/>
                </a:solidFill>
                <a:latin typeface="Roboto Condensed Bold"/>
                <a:ea typeface="Roboto Condensed Bold"/>
                <a:cs typeface="Roboto Condensed Bold"/>
                <a:sym typeface="Roboto Condensed Bold"/>
              </a:rPr>
              <a:t>càng</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cực</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khổ</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nghèo</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nàn</a:t>
            </a:r>
            <a:r>
              <a:rPr lang="en-US" sz="4000" b="1" dirty="0">
                <a:solidFill>
                  <a:srgbClr val="4F2C33"/>
                </a:solidFill>
                <a:latin typeface="Roboto Condensed Bold"/>
                <a:ea typeface="Roboto Condensed Bold"/>
                <a:cs typeface="Roboto Condensed Bold"/>
                <a:sym typeface="Roboto Condensed Bold"/>
              </a:rPr>
              <a:t>.</a:t>
            </a:r>
          </a:p>
        </p:txBody>
      </p:sp>
      <p:sp>
        <p:nvSpPr>
          <p:cNvPr id="10" name="TextBox 10"/>
          <p:cNvSpPr txBox="1"/>
          <p:nvPr/>
        </p:nvSpPr>
        <p:spPr>
          <a:xfrm>
            <a:off x="14695669" y="379110"/>
            <a:ext cx="16560640" cy="622935"/>
          </a:xfrm>
          <a:prstGeom prst="rect">
            <a:avLst/>
          </a:prstGeom>
        </p:spPr>
        <p:txBody>
          <a:bodyPr lIns="0" tIns="0" rIns="0" bIns="0" rtlCol="0" anchor="t">
            <a:spAutoFit/>
          </a:bodyPr>
          <a:lstStyle/>
          <a:p>
            <a:pPr algn="just">
              <a:lnSpc>
                <a:spcPts val="5040"/>
              </a:lnSpc>
            </a:pPr>
            <a:r>
              <a:rPr lang="en-US" sz="3600" b="1">
                <a:solidFill>
                  <a:srgbClr val="CB715E"/>
                </a:solidFill>
                <a:latin typeface="Roboto Condensed Bold"/>
                <a:ea typeface="Roboto Condensed Bold"/>
                <a:cs typeface="Roboto Condensed Bold"/>
                <a:sym typeface="Roboto Condensed Bold"/>
              </a:rPr>
              <a:t>Bài 1 SGK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a:off x="319369" y="154553"/>
            <a:ext cx="934407" cy="1148272"/>
          </a:xfrm>
          <a:custGeom>
            <a:avLst/>
            <a:gdLst/>
            <a:ahLst/>
            <a:cxnLst/>
            <a:rect l="l" t="t" r="r" b="b"/>
            <a:pathLst>
              <a:path w="934407" h="1148272">
                <a:moveTo>
                  <a:pt x="0" y="0"/>
                </a:moveTo>
                <a:lnTo>
                  <a:pt x="934407" y="0"/>
                </a:lnTo>
                <a:lnTo>
                  <a:pt x="934407" y="1148272"/>
                </a:lnTo>
                <a:lnTo>
                  <a:pt x="0" y="1148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TextBox 5"/>
          <p:cNvSpPr txBox="1"/>
          <p:nvPr/>
        </p:nvSpPr>
        <p:spPr>
          <a:xfrm>
            <a:off x="1765882" y="4061626"/>
            <a:ext cx="15086276" cy="2098675"/>
          </a:xfrm>
          <a:prstGeom prst="rect">
            <a:avLst/>
          </a:prstGeom>
        </p:spPr>
        <p:txBody>
          <a:bodyPr lIns="0" tIns="0" rIns="0" bIns="0" rtlCol="0" anchor="t">
            <a:spAutoFit/>
          </a:bodyPr>
          <a:lstStyle/>
          <a:p>
            <a:pPr algn="just">
              <a:lnSpc>
                <a:spcPts val="5600"/>
              </a:lnSpc>
            </a:pPr>
            <a:r>
              <a:rPr lang="en-US" sz="4000" i="1">
                <a:solidFill>
                  <a:srgbClr val="4F2C33"/>
                </a:solidFill>
                <a:latin typeface="Roboto Condensed Italics"/>
                <a:ea typeface="Roboto Condensed Italics"/>
                <a:cs typeface="Roboto Condensed Italics"/>
                <a:sym typeface="Roboto Condensed Italics"/>
              </a:rPr>
              <a:t>b. Vì đường xa, chúng tôi chỉ ở nhà được có ba ngày. </a:t>
            </a:r>
            <a:r>
              <a:rPr lang="en-US" sz="4000" b="1" i="1">
                <a:solidFill>
                  <a:srgbClr val="4F2C33"/>
                </a:solidFill>
                <a:latin typeface="Roboto Condensed Bold Italics"/>
                <a:ea typeface="Roboto Condensed Bold Italics"/>
                <a:cs typeface="Roboto Condensed Bold Italics"/>
                <a:sym typeface="Roboto Condensed Bold Italics"/>
              </a:rPr>
              <a:t>Trong ba ngày ngắn ngủi đó,</a:t>
            </a:r>
            <a:r>
              <a:rPr lang="en-US" sz="4000" i="1">
                <a:solidFill>
                  <a:srgbClr val="4F2C33"/>
                </a:solidFill>
                <a:latin typeface="Roboto Condensed Italics"/>
                <a:ea typeface="Roboto Condensed Italics"/>
                <a:cs typeface="Roboto Condensed Italics"/>
                <a:sym typeface="Roboto Condensed Italics"/>
              </a:rPr>
              <a:t> con bé không kịp nhận ra anh là cha.</a:t>
            </a:r>
          </a:p>
          <a:p>
            <a:pPr algn="r">
              <a:lnSpc>
                <a:spcPts val="5600"/>
              </a:lnSpc>
            </a:pPr>
            <a:endParaRPr lang="en-US" sz="4000" i="1">
              <a:solidFill>
                <a:srgbClr val="4F2C33"/>
              </a:solidFill>
              <a:latin typeface="Roboto Condensed Italics"/>
              <a:ea typeface="Roboto Condensed Italics"/>
              <a:cs typeface="Roboto Condensed Italics"/>
              <a:sym typeface="Roboto Condensed Italics"/>
            </a:endParaRPr>
          </a:p>
        </p:txBody>
      </p:sp>
      <p:sp>
        <p:nvSpPr>
          <p:cNvPr id="6" name="Freeform 6"/>
          <p:cNvSpPr/>
          <p:nvPr/>
        </p:nvSpPr>
        <p:spPr>
          <a:xfrm>
            <a:off x="2892591" y="6269521"/>
            <a:ext cx="1274646" cy="1327756"/>
          </a:xfrm>
          <a:custGeom>
            <a:avLst/>
            <a:gdLst/>
            <a:ahLst/>
            <a:cxnLst/>
            <a:rect l="l" t="t" r="r" b="b"/>
            <a:pathLst>
              <a:path w="1274646" h="1327756">
                <a:moveTo>
                  <a:pt x="0" y="0"/>
                </a:moveTo>
                <a:lnTo>
                  <a:pt x="1274646" y="0"/>
                </a:lnTo>
                <a:lnTo>
                  <a:pt x="1274646" y="1327756"/>
                </a:lnTo>
                <a:lnTo>
                  <a:pt x="0" y="13277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TextBox 7"/>
          <p:cNvSpPr txBox="1"/>
          <p:nvPr/>
        </p:nvSpPr>
        <p:spPr>
          <a:xfrm>
            <a:off x="1393974" y="133057"/>
            <a:ext cx="8898116" cy="1019813"/>
          </a:xfrm>
          <a:prstGeom prst="rect">
            <a:avLst/>
          </a:prstGeom>
        </p:spPr>
        <p:txBody>
          <a:bodyPr lIns="0" tIns="0" rIns="0" bIns="0" rtlCol="0" anchor="t">
            <a:spAutoFit/>
          </a:bodyPr>
          <a:lstStyle/>
          <a:p>
            <a:pPr algn="just">
              <a:lnSpc>
                <a:spcPts val="7842"/>
              </a:lnSpc>
            </a:pPr>
            <a:r>
              <a:rPr lang="en-US" sz="5601">
                <a:solidFill>
                  <a:srgbClr val="B282B6"/>
                </a:solidFill>
                <a:latin typeface="#9Slide07 Crocante"/>
                <a:ea typeface="#9Slide07 Crocante"/>
                <a:cs typeface="#9Slide07 Crocante"/>
                <a:sym typeface="#9Slide07 Crocante"/>
              </a:rPr>
              <a:t>VẬN ĐỘNG CÙNG CÂU </a:t>
            </a:r>
          </a:p>
        </p:txBody>
      </p:sp>
      <p:sp>
        <p:nvSpPr>
          <p:cNvPr id="8" name="TextBox 8"/>
          <p:cNvSpPr txBox="1"/>
          <p:nvPr/>
        </p:nvSpPr>
        <p:spPr>
          <a:xfrm>
            <a:off x="1028700" y="1483936"/>
            <a:ext cx="16560640" cy="2098675"/>
          </a:xfrm>
          <a:prstGeom prst="rect">
            <a:avLst/>
          </a:prstGeom>
        </p:spPr>
        <p:txBody>
          <a:bodyPr lIns="0" tIns="0" rIns="0" bIns="0" rtlCol="0" anchor="t">
            <a:spAutoFit/>
          </a:bodyPr>
          <a:lstStyle/>
          <a:p>
            <a:pPr algn="just">
              <a:lnSpc>
                <a:spcPts val="5600"/>
              </a:lnSpc>
            </a:pPr>
            <a:r>
              <a:rPr lang="en-US" sz="4000" b="1">
                <a:solidFill>
                  <a:srgbClr val="4F2C33"/>
                </a:solidFill>
                <a:latin typeface="Roboto Condensed Bold"/>
                <a:ea typeface="Roboto Condensed Bold"/>
                <a:cs typeface="Roboto Condensed Bold"/>
                <a:sym typeface="Roboto Condensed Bold"/>
              </a:rPr>
              <a:t>Thử chuyển mỗi thành phần câu hoặc thành phần của cụm từ được in đậm sang vị trí khác trong câu. Giải thích vì sao các tác giả lại chọn vị trí của chúng như ở những câu đã cho. </a:t>
            </a:r>
          </a:p>
        </p:txBody>
      </p:sp>
      <p:sp>
        <p:nvSpPr>
          <p:cNvPr id="9" name="TextBox 9"/>
          <p:cNvSpPr txBox="1"/>
          <p:nvPr/>
        </p:nvSpPr>
        <p:spPr>
          <a:xfrm>
            <a:off x="4364348" y="7353419"/>
            <a:ext cx="10812525" cy="2098675"/>
          </a:xfrm>
          <a:prstGeom prst="rect">
            <a:avLst/>
          </a:prstGeom>
        </p:spPr>
        <p:txBody>
          <a:bodyPr lIns="0" tIns="0" rIns="0" bIns="0" rtlCol="0" anchor="t">
            <a:spAutoFit/>
          </a:bodyPr>
          <a:lstStyle/>
          <a:p>
            <a:pPr algn="just">
              <a:lnSpc>
                <a:spcPts val="5600"/>
              </a:lnSpc>
            </a:pPr>
            <a:r>
              <a:rPr lang="en-US" sz="4000" b="1" dirty="0" err="1">
                <a:solidFill>
                  <a:srgbClr val="4F2C33"/>
                </a:solidFill>
                <a:latin typeface="Roboto Condensed Bold"/>
                <a:ea typeface="Roboto Condensed Bold"/>
                <a:cs typeface="Roboto Condensed Bold"/>
                <a:sym typeface="Roboto Condensed Bold"/>
              </a:rPr>
              <a:t>Đặt</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Trong</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ba</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ngày</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ngắn</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ngủi</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đó</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ngay</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sau</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chúng</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tôi</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chỉ</a:t>
            </a:r>
            <a:r>
              <a:rPr lang="en-US" sz="4000" b="1" dirty="0">
                <a:solidFill>
                  <a:srgbClr val="4F2C33"/>
                </a:solidFill>
                <a:latin typeface="Roboto Condensed Bold"/>
                <a:ea typeface="Roboto Condensed Bold"/>
                <a:cs typeface="Roboto Condensed Bold"/>
                <a:sym typeface="Roboto Condensed Bold"/>
              </a:rPr>
              <a:t> ở </a:t>
            </a:r>
            <a:r>
              <a:rPr lang="en-US" sz="4000" b="1" dirty="0" err="1">
                <a:solidFill>
                  <a:srgbClr val="4F2C33"/>
                </a:solidFill>
                <a:latin typeface="Roboto Condensed Bold"/>
                <a:ea typeface="Roboto Condensed Bold"/>
                <a:cs typeface="Roboto Condensed Bold"/>
                <a:sym typeface="Roboto Condensed Bold"/>
              </a:rPr>
              <a:t>nhà</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được</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có</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ba</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ngày</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để</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làm</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rõ</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thời</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gian</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và</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tình</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huống</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diễn</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ra.</a:t>
            </a:r>
            <a:r>
              <a:rPr lang="en-US" sz="4000" b="1" dirty="0">
                <a:solidFill>
                  <a:srgbClr val="4F2C33"/>
                </a:solidFill>
                <a:latin typeface="Roboto Condensed Bold"/>
                <a:ea typeface="Roboto Condensed Bold"/>
                <a:cs typeface="Roboto Condensed Bold"/>
                <a:sym typeface="Roboto Condensed Bold"/>
              </a:rPr>
              <a:t> </a:t>
            </a:r>
          </a:p>
        </p:txBody>
      </p:sp>
      <p:sp>
        <p:nvSpPr>
          <p:cNvPr id="10" name="TextBox 10"/>
          <p:cNvSpPr txBox="1"/>
          <p:nvPr/>
        </p:nvSpPr>
        <p:spPr>
          <a:xfrm>
            <a:off x="14695669" y="379110"/>
            <a:ext cx="16560640" cy="622935"/>
          </a:xfrm>
          <a:prstGeom prst="rect">
            <a:avLst/>
          </a:prstGeom>
        </p:spPr>
        <p:txBody>
          <a:bodyPr lIns="0" tIns="0" rIns="0" bIns="0" rtlCol="0" anchor="t">
            <a:spAutoFit/>
          </a:bodyPr>
          <a:lstStyle/>
          <a:p>
            <a:pPr algn="just">
              <a:lnSpc>
                <a:spcPts val="5040"/>
              </a:lnSpc>
            </a:pPr>
            <a:r>
              <a:rPr lang="en-US" sz="3600" b="1">
                <a:solidFill>
                  <a:srgbClr val="CB715E"/>
                </a:solidFill>
                <a:latin typeface="Roboto Condensed Bold"/>
                <a:ea typeface="Roboto Condensed Bold"/>
                <a:cs typeface="Roboto Condensed Bold"/>
                <a:sym typeface="Roboto Condensed Bold"/>
              </a:rPr>
              <a:t>Bài 1 SGK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a:off x="319369" y="154553"/>
            <a:ext cx="934407" cy="1148272"/>
          </a:xfrm>
          <a:custGeom>
            <a:avLst/>
            <a:gdLst/>
            <a:ahLst/>
            <a:cxnLst/>
            <a:rect l="l" t="t" r="r" b="b"/>
            <a:pathLst>
              <a:path w="934407" h="1148272">
                <a:moveTo>
                  <a:pt x="0" y="0"/>
                </a:moveTo>
                <a:lnTo>
                  <a:pt x="934407" y="0"/>
                </a:lnTo>
                <a:lnTo>
                  <a:pt x="934407" y="1148272"/>
                </a:lnTo>
                <a:lnTo>
                  <a:pt x="0" y="1148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TextBox 5"/>
          <p:cNvSpPr txBox="1"/>
          <p:nvPr/>
        </p:nvSpPr>
        <p:spPr>
          <a:xfrm>
            <a:off x="1462286" y="4670114"/>
            <a:ext cx="15086276" cy="2803525"/>
          </a:xfrm>
          <a:prstGeom prst="rect">
            <a:avLst/>
          </a:prstGeom>
        </p:spPr>
        <p:txBody>
          <a:bodyPr lIns="0" tIns="0" rIns="0" bIns="0" rtlCol="0" anchor="t">
            <a:spAutoFit/>
          </a:bodyPr>
          <a:lstStyle/>
          <a:p>
            <a:pPr algn="just">
              <a:lnSpc>
                <a:spcPts val="5600"/>
              </a:lnSpc>
            </a:pPr>
            <a:r>
              <a:rPr lang="en-US" sz="4000" i="1">
                <a:solidFill>
                  <a:srgbClr val="4F2C33"/>
                </a:solidFill>
                <a:latin typeface="Roboto Condensed Italics"/>
                <a:ea typeface="Roboto Condensed Italics"/>
                <a:cs typeface="Roboto Condensed Italics"/>
                <a:sym typeface="Roboto Condensed Italics"/>
              </a:rPr>
              <a:t>c. Giữa mặt vịnh mênh mông xanh ngắt và tim tím </a:t>
            </a:r>
            <a:r>
              <a:rPr lang="en-US" sz="4000" b="1" i="1">
                <a:solidFill>
                  <a:srgbClr val="4F2C33"/>
                </a:solidFill>
                <a:latin typeface="Roboto Condensed Bold Italics"/>
                <a:ea typeface="Roboto Condensed Bold Italics"/>
                <a:cs typeface="Roboto Condensed Bold Italics"/>
                <a:sym typeface="Roboto Condensed Bold Italics"/>
              </a:rPr>
              <a:t>nhô lên </a:t>
            </a:r>
            <a:r>
              <a:rPr lang="en-US" sz="4000" i="1">
                <a:solidFill>
                  <a:srgbClr val="4F2C33"/>
                </a:solidFill>
                <a:latin typeface="Roboto Condensed Italics"/>
                <a:ea typeface="Roboto Condensed Italics"/>
                <a:cs typeface="Roboto Condensed Italics"/>
                <a:sym typeface="Roboto Condensed Italics"/>
              </a:rPr>
              <a:t>những tảng đá vôi hình thù kì dị và dường như được bút sơn của một hoạ sĩ quét lên vô số màu sắc, từ màu xanh ngọc bích đến màu đỏ nâu và vàng.</a:t>
            </a:r>
          </a:p>
          <a:p>
            <a:pPr algn="r">
              <a:lnSpc>
                <a:spcPts val="5600"/>
              </a:lnSpc>
            </a:pPr>
            <a:endParaRPr lang="en-US" sz="4000" i="1">
              <a:solidFill>
                <a:srgbClr val="4F2C33"/>
              </a:solidFill>
              <a:latin typeface="Roboto Condensed Italics"/>
              <a:ea typeface="Roboto Condensed Italics"/>
              <a:cs typeface="Roboto Condensed Italics"/>
              <a:sym typeface="Roboto Condensed Italics"/>
            </a:endParaRPr>
          </a:p>
        </p:txBody>
      </p:sp>
      <p:sp>
        <p:nvSpPr>
          <p:cNvPr id="6" name="Freeform 6"/>
          <p:cNvSpPr/>
          <p:nvPr/>
        </p:nvSpPr>
        <p:spPr>
          <a:xfrm>
            <a:off x="3087318" y="7125875"/>
            <a:ext cx="1274646" cy="1327756"/>
          </a:xfrm>
          <a:custGeom>
            <a:avLst/>
            <a:gdLst/>
            <a:ahLst/>
            <a:cxnLst/>
            <a:rect l="l" t="t" r="r" b="b"/>
            <a:pathLst>
              <a:path w="1274646" h="1327756">
                <a:moveTo>
                  <a:pt x="0" y="0"/>
                </a:moveTo>
                <a:lnTo>
                  <a:pt x="1274646" y="0"/>
                </a:lnTo>
                <a:lnTo>
                  <a:pt x="1274646" y="1327755"/>
                </a:lnTo>
                <a:lnTo>
                  <a:pt x="0" y="13277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TextBox 7"/>
          <p:cNvSpPr txBox="1"/>
          <p:nvPr/>
        </p:nvSpPr>
        <p:spPr>
          <a:xfrm>
            <a:off x="1393974" y="133057"/>
            <a:ext cx="8898116" cy="1019813"/>
          </a:xfrm>
          <a:prstGeom prst="rect">
            <a:avLst/>
          </a:prstGeom>
        </p:spPr>
        <p:txBody>
          <a:bodyPr lIns="0" tIns="0" rIns="0" bIns="0" rtlCol="0" anchor="t">
            <a:spAutoFit/>
          </a:bodyPr>
          <a:lstStyle/>
          <a:p>
            <a:pPr algn="just">
              <a:lnSpc>
                <a:spcPts val="7842"/>
              </a:lnSpc>
            </a:pPr>
            <a:r>
              <a:rPr lang="en-US" sz="5601">
                <a:solidFill>
                  <a:srgbClr val="B282B6"/>
                </a:solidFill>
                <a:latin typeface="#9Slide07 Crocante"/>
                <a:ea typeface="#9Slide07 Crocante"/>
                <a:cs typeface="#9Slide07 Crocante"/>
                <a:sym typeface="#9Slide07 Crocante"/>
              </a:rPr>
              <a:t>VẬN ĐỘNG CÙNG CÂU </a:t>
            </a:r>
          </a:p>
        </p:txBody>
      </p:sp>
      <p:sp>
        <p:nvSpPr>
          <p:cNvPr id="8" name="TextBox 8"/>
          <p:cNvSpPr txBox="1"/>
          <p:nvPr/>
        </p:nvSpPr>
        <p:spPr>
          <a:xfrm>
            <a:off x="1028700" y="1483936"/>
            <a:ext cx="15823458" cy="2098675"/>
          </a:xfrm>
          <a:prstGeom prst="rect">
            <a:avLst/>
          </a:prstGeom>
        </p:spPr>
        <p:txBody>
          <a:bodyPr lIns="0" tIns="0" rIns="0" bIns="0" rtlCol="0" anchor="t">
            <a:spAutoFit/>
          </a:bodyPr>
          <a:lstStyle/>
          <a:p>
            <a:pPr algn="just">
              <a:lnSpc>
                <a:spcPts val="5600"/>
              </a:lnSpc>
            </a:pPr>
            <a:r>
              <a:rPr lang="en-US" sz="4000" b="1">
                <a:solidFill>
                  <a:srgbClr val="4F2C33"/>
                </a:solidFill>
                <a:latin typeface="Roboto Condensed Bold"/>
                <a:ea typeface="Roboto Condensed Bold"/>
                <a:cs typeface="Roboto Condensed Bold"/>
                <a:sym typeface="Roboto Condensed Bold"/>
              </a:rPr>
              <a:t>Thử chuyển mỗi thành phần câu hoặc thành phần của cụm từ được in đậm sang vị trí khác trong câu. Giải thích vì sao các tác giả lại chọn vị trí của chúng như ở những câu đã cho. </a:t>
            </a:r>
          </a:p>
        </p:txBody>
      </p:sp>
      <p:sp>
        <p:nvSpPr>
          <p:cNvPr id="9" name="TextBox 9"/>
          <p:cNvSpPr txBox="1"/>
          <p:nvPr/>
        </p:nvSpPr>
        <p:spPr>
          <a:xfrm>
            <a:off x="4565246" y="8070288"/>
            <a:ext cx="10812525" cy="2098675"/>
          </a:xfrm>
          <a:prstGeom prst="rect">
            <a:avLst/>
          </a:prstGeom>
        </p:spPr>
        <p:txBody>
          <a:bodyPr lIns="0" tIns="0" rIns="0" bIns="0" rtlCol="0" anchor="t">
            <a:spAutoFit/>
          </a:bodyPr>
          <a:lstStyle/>
          <a:p>
            <a:pPr algn="just">
              <a:lnSpc>
                <a:spcPts val="5600"/>
              </a:lnSpc>
            </a:pPr>
            <a:r>
              <a:rPr lang="en-US" sz="4000" b="1" dirty="0" err="1">
                <a:solidFill>
                  <a:srgbClr val="4F2C33"/>
                </a:solidFill>
                <a:latin typeface="Roboto Condensed Bold"/>
                <a:ea typeface="Roboto Condensed Bold"/>
                <a:cs typeface="Roboto Condensed Bold"/>
                <a:sym typeface="Roboto Condensed Bold"/>
              </a:rPr>
              <a:t>Đặt</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nhô</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lên</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ngay</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sau</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tim</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tím</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để</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mô</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tả</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rõ</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hơn</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cảnh</a:t>
            </a:r>
            <a:r>
              <a:rPr lang="en-US" sz="4000" b="1" dirty="0">
                <a:solidFill>
                  <a:srgbClr val="4F2C33"/>
                </a:solidFill>
                <a:latin typeface="Roboto Condensed Bold"/>
                <a:ea typeface="Roboto Condensed Bold"/>
                <a:cs typeface="Roboto Condensed Bold"/>
                <a:sym typeface="Roboto Condensed Bold"/>
              </a:rPr>
              <a:t> </a:t>
            </a:r>
            <a:r>
              <a:rPr lang="en-US" sz="4000" b="1" dirty="0" err="1">
                <a:solidFill>
                  <a:srgbClr val="4F2C33"/>
                </a:solidFill>
                <a:latin typeface="Roboto Condensed Bold"/>
                <a:ea typeface="Roboto Condensed Bold"/>
                <a:cs typeface="Roboto Condensed Bold"/>
                <a:sym typeface="Roboto Condensed Bold"/>
              </a:rPr>
              <a:t>vật</a:t>
            </a:r>
            <a:r>
              <a:rPr lang="en-US" sz="4000" b="1" dirty="0">
                <a:solidFill>
                  <a:srgbClr val="4F2C33"/>
                </a:solidFill>
                <a:latin typeface="Roboto Condensed Bold"/>
                <a:ea typeface="Roboto Condensed Bold"/>
                <a:cs typeface="Roboto Condensed Bold"/>
                <a:sym typeface="Roboto Condensed Bold"/>
              </a:rPr>
              <a:t>.</a:t>
            </a:r>
          </a:p>
          <a:p>
            <a:pPr algn="just">
              <a:lnSpc>
                <a:spcPts val="5600"/>
              </a:lnSpc>
            </a:pPr>
            <a:endParaRPr lang="en-US" sz="4000" b="1" dirty="0">
              <a:solidFill>
                <a:srgbClr val="4F2C33"/>
              </a:solidFill>
              <a:latin typeface="Roboto Condensed Bold"/>
              <a:ea typeface="Roboto Condensed Bold"/>
              <a:cs typeface="Roboto Condensed Bold"/>
              <a:sym typeface="Roboto Condensed Bold"/>
            </a:endParaRPr>
          </a:p>
        </p:txBody>
      </p:sp>
      <p:sp>
        <p:nvSpPr>
          <p:cNvPr id="10" name="TextBox 10"/>
          <p:cNvSpPr txBox="1"/>
          <p:nvPr/>
        </p:nvSpPr>
        <p:spPr>
          <a:xfrm>
            <a:off x="14695669" y="379110"/>
            <a:ext cx="16560640" cy="622935"/>
          </a:xfrm>
          <a:prstGeom prst="rect">
            <a:avLst/>
          </a:prstGeom>
        </p:spPr>
        <p:txBody>
          <a:bodyPr lIns="0" tIns="0" rIns="0" bIns="0" rtlCol="0" anchor="t">
            <a:spAutoFit/>
          </a:bodyPr>
          <a:lstStyle/>
          <a:p>
            <a:pPr algn="just">
              <a:lnSpc>
                <a:spcPts val="5040"/>
              </a:lnSpc>
            </a:pPr>
            <a:r>
              <a:rPr lang="en-US" sz="3600" b="1">
                <a:solidFill>
                  <a:srgbClr val="CB715E"/>
                </a:solidFill>
                <a:latin typeface="Roboto Condensed Bold"/>
                <a:ea typeface="Roboto Condensed Bold"/>
                <a:cs typeface="Roboto Condensed Bold"/>
                <a:sym typeface="Roboto Condensed Bold"/>
              </a:rPr>
              <a:t>Bài 1 SGK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0" name="Group 10"/>
          <p:cNvGrpSpPr/>
          <p:nvPr/>
        </p:nvGrpSpPr>
        <p:grpSpPr>
          <a:xfrm>
            <a:off x="829173" y="918456"/>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3" name="Group 13"/>
          <p:cNvGrpSpPr/>
          <p:nvPr/>
        </p:nvGrpSpPr>
        <p:grpSpPr>
          <a:xfrm>
            <a:off x="2000002" y="242327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6" name="Group 16"/>
          <p:cNvGrpSpPr/>
          <p:nvPr/>
        </p:nvGrpSpPr>
        <p:grpSpPr>
          <a:xfrm>
            <a:off x="15995178" y="4159641"/>
            <a:ext cx="399053" cy="3990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9" name="Group 19"/>
          <p:cNvGrpSpPr/>
          <p:nvPr/>
        </p:nvGrpSpPr>
        <p:grpSpPr>
          <a:xfrm>
            <a:off x="17100816" y="2622798"/>
            <a:ext cx="399053" cy="3990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2" name="Group 22"/>
          <p:cNvGrpSpPr/>
          <p:nvPr/>
        </p:nvGrpSpPr>
        <p:grpSpPr>
          <a:xfrm>
            <a:off x="15958340" y="718929"/>
            <a:ext cx="399053" cy="39905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31" name="TextBox 31"/>
          <p:cNvSpPr txBox="1"/>
          <p:nvPr/>
        </p:nvSpPr>
        <p:spPr>
          <a:xfrm>
            <a:off x="3048000" y="3314700"/>
            <a:ext cx="11803182" cy="4937249"/>
          </a:xfrm>
          <a:prstGeom prst="rect">
            <a:avLst/>
          </a:prstGeom>
        </p:spPr>
        <p:txBody>
          <a:bodyPr wrap="square" lIns="0" tIns="0" rIns="0" bIns="0" rtlCol="0" anchor="t">
            <a:spAutoFit/>
          </a:bodyPr>
          <a:lstStyle/>
          <a:p>
            <a:pPr algn="just">
              <a:lnSpc>
                <a:spcPts val="5460"/>
              </a:lnSpc>
            </a:pPr>
            <a:r>
              <a:rPr lang="en-US" sz="3900" dirty="0" err="1">
                <a:solidFill>
                  <a:srgbClr val="4F2C33"/>
                </a:solidFill>
                <a:latin typeface="Roboto Condensed"/>
                <a:ea typeface="Roboto Condensed"/>
                <a:cs typeface="Roboto Condensed"/>
                <a:sym typeface="Roboto Condensed"/>
              </a:rPr>
              <a:t>Viết</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lại</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câu</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văn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bằng</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cách</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đảo</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vị</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trí</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các</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từ</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ngữ</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trong</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câu</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mà</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không</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thay</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đổi</a:t>
            </a:r>
            <a:r>
              <a:rPr lang="en-US" sz="3900" dirty="0">
                <a:solidFill>
                  <a:srgbClr val="4F2C33"/>
                </a:solidFill>
                <a:latin typeface="Roboto Condensed"/>
                <a:ea typeface="Roboto Condensed"/>
                <a:cs typeface="Roboto Condensed"/>
                <a:sym typeface="Roboto Condensed"/>
              </a:rPr>
              <a:t> ý </a:t>
            </a:r>
            <a:r>
              <a:rPr lang="en-US" sz="3900" dirty="0" err="1">
                <a:solidFill>
                  <a:srgbClr val="4F2C33"/>
                </a:solidFill>
                <a:latin typeface="Roboto Condensed"/>
                <a:ea typeface="Roboto Condensed"/>
                <a:cs typeface="Roboto Condensed"/>
                <a:sym typeface="Roboto Condensed"/>
              </a:rPr>
              <a:t>nghĩa</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của</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câu</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Mỗi</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câu</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văn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là</a:t>
            </a:r>
            <a:r>
              <a:rPr lang="en-US" sz="3900" dirty="0">
                <a:solidFill>
                  <a:srgbClr val="4F2C33"/>
                </a:solidFill>
                <a:latin typeface="Roboto Condensed"/>
                <a:ea typeface="Roboto Condensed"/>
                <a:cs typeface="Roboto Condensed"/>
                <a:sym typeface="Roboto Condensed"/>
              </a:rPr>
              <a:t> 1 </a:t>
            </a:r>
            <a:r>
              <a:rPr lang="en-US" sz="3900" dirty="0" err="1">
                <a:solidFill>
                  <a:srgbClr val="4F2C33"/>
                </a:solidFill>
                <a:latin typeface="Roboto Condensed"/>
                <a:ea typeface="Roboto Condensed"/>
                <a:cs typeface="Roboto Condensed"/>
                <a:sym typeface="Roboto Condensed"/>
              </a:rPr>
              <a:t>lượt</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chơi</a:t>
            </a:r>
            <a:r>
              <a:rPr lang="en-US" sz="3900" dirty="0">
                <a:solidFill>
                  <a:srgbClr val="4F2C33"/>
                </a:solidFill>
                <a:latin typeface="Roboto Condensed"/>
                <a:ea typeface="Roboto Condensed"/>
                <a:cs typeface="Roboto Condensed"/>
                <a:sym typeface="Roboto Condensed"/>
              </a:rPr>
              <a:t>.</a:t>
            </a:r>
          </a:p>
          <a:p>
            <a:pPr marL="842012" lvl="1" indent="-421006" algn="just">
              <a:lnSpc>
                <a:spcPts val="5460"/>
              </a:lnSpc>
              <a:buFont typeface="Arial"/>
              <a:buChar char="•"/>
            </a:pPr>
            <a:r>
              <a:rPr lang="en-US" sz="3900" i="1" dirty="0" err="1">
                <a:solidFill>
                  <a:srgbClr val="4F2C33"/>
                </a:solidFill>
                <a:latin typeface="Roboto Condensed Italics"/>
                <a:ea typeface="Roboto Condensed Italics"/>
                <a:cs typeface="Roboto Condensed Italics"/>
                <a:sym typeface="Roboto Condensed Italics"/>
              </a:rPr>
              <a:t>Trên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cành</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cây</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những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chú</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chim</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chào</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mào</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cất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tiếng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hót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líu</a:t>
            </a:r>
            <a:r>
              <a:rPr lang="en-US" sz="3900" i="1" dirty="0">
                <a:solidFill>
                  <a:srgbClr val="4F2C33"/>
                </a:solidFill>
                <a:latin typeface="Roboto Condensed Italics"/>
                <a:ea typeface="Roboto Condensed Italics"/>
                <a:cs typeface="Roboto Condensed Italics"/>
                <a:sym typeface="Roboto Condensed Italics"/>
              </a:rPr>
              <a:t> lo.</a:t>
            </a:r>
          </a:p>
          <a:p>
            <a:pPr marL="842012" lvl="1" indent="-421006" algn="just">
              <a:lnSpc>
                <a:spcPts val="5460"/>
              </a:lnSpc>
              <a:buFont typeface="Arial"/>
              <a:buChar char="•"/>
            </a:pP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Hôm</a:t>
            </a:r>
            <a:r>
              <a:rPr lang="en-US" sz="3900" i="1" dirty="0">
                <a:solidFill>
                  <a:srgbClr val="4F2C33"/>
                </a:solidFill>
                <a:latin typeface="Roboto Condensed Italics"/>
                <a:ea typeface="Roboto Condensed Italics"/>
                <a:cs typeface="Roboto Condensed Italics"/>
                <a:sym typeface="Roboto Condensed Italics"/>
              </a:rPr>
              <a:t> nay, </a:t>
            </a:r>
            <a:r>
              <a:rPr lang="en-US" sz="3900" i="1" dirty="0" err="1">
                <a:solidFill>
                  <a:srgbClr val="4F2C33"/>
                </a:solidFill>
                <a:latin typeface="Roboto Condensed Italics"/>
                <a:ea typeface="Roboto Condensed Italics"/>
                <a:cs typeface="Roboto Condensed Italics"/>
                <a:sym typeface="Roboto Condensed Italics"/>
              </a:rPr>
              <a:t>tôi</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trở</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về</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nhà</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sau</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nhiều</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năm</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xa</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cách</a:t>
            </a:r>
            <a:r>
              <a:rPr lang="en-US" sz="3900" i="1" dirty="0">
                <a:solidFill>
                  <a:srgbClr val="4F2C33"/>
                </a:solidFill>
                <a:latin typeface="Roboto Condensed Italics"/>
                <a:ea typeface="Roboto Condensed Italics"/>
                <a:cs typeface="Roboto Condensed Italics"/>
                <a:sym typeface="Roboto Condensed Italics"/>
              </a:rPr>
              <a:t>.</a:t>
            </a:r>
          </a:p>
          <a:p>
            <a:pPr marL="842012" lvl="1" indent="-421006" algn="just">
              <a:lnSpc>
                <a:spcPts val="5460"/>
              </a:lnSpc>
              <a:buFont typeface="Arial"/>
              <a:buChar char="•"/>
            </a:pP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Anh</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ấy</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là</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người</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về</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nhất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trong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cuộc</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thi</a:t>
            </a:r>
            <a:r>
              <a:rPr lang="en-US" sz="3900" i="1" dirty="0">
                <a:solidFill>
                  <a:srgbClr val="4F2C33"/>
                </a:solidFill>
                <a:latin typeface="Roboto Condensed Italics"/>
                <a:ea typeface="Roboto Condensed Italics"/>
                <a:cs typeface="Roboto Condensed Italics"/>
                <a:sym typeface="Roboto Condensed Italics"/>
              </a:rPr>
              <a:t>. </a:t>
            </a:r>
          </a:p>
          <a:p>
            <a:pPr algn="just">
              <a:lnSpc>
                <a:spcPts val="5460"/>
              </a:lnSpc>
            </a:pPr>
            <a:endParaRPr lang="en-US" sz="3900" i="1" dirty="0">
              <a:solidFill>
                <a:srgbClr val="4F2C33"/>
              </a:solidFill>
              <a:latin typeface="Roboto Condensed Italics"/>
              <a:ea typeface="Roboto Condensed Italics"/>
              <a:cs typeface="Roboto Condensed Italics"/>
              <a:sym typeface="Roboto Condensed Italics"/>
            </a:endParaRPr>
          </a:p>
        </p:txBody>
      </p:sp>
      <p:sp>
        <p:nvSpPr>
          <p:cNvPr id="32" name="TextBox 32"/>
          <p:cNvSpPr txBox="1"/>
          <p:nvPr/>
        </p:nvSpPr>
        <p:spPr>
          <a:xfrm>
            <a:off x="5738838" y="2117554"/>
            <a:ext cx="6953013" cy="927037"/>
          </a:xfrm>
          <a:prstGeom prst="rect">
            <a:avLst/>
          </a:prstGeom>
        </p:spPr>
        <p:txBody>
          <a:bodyPr lIns="0" tIns="0" rIns="0" bIns="0" rtlCol="0" anchor="t">
            <a:spAutoFit/>
          </a:bodyPr>
          <a:lstStyle/>
          <a:p>
            <a:pPr algn="just">
              <a:lnSpc>
                <a:spcPts val="7178"/>
              </a:lnSpc>
            </a:pPr>
            <a:r>
              <a:rPr lang="en-US" sz="5127">
                <a:solidFill>
                  <a:srgbClr val="D5773F"/>
                </a:solidFill>
                <a:latin typeface="#9Slide07 Crocante"/>
                <a:ea typeface="#9Slide07 Crocante"/>
                <a:cs typeface="#9Slide07 Crocante"/>
                <a:sym typeface="#9Slide07 Crocante"/>
              </a:rPr>
              <a:t>PHÉP THUẬT NGÔN TỪ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barn(inVertical)">
                                      <p:cBhvr>
                                        <p:cTn id="7" dur="500"/>
                                        <p:tgtEl>
                                          <p:spTgt spid="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xEl>
                                              <p:pRg st="2" end="2"/>
                                            </p:txEl>
                                          </p:spTgt>
                                        </p:tgtEl>
                                        <p:attrNameLst>
                                          <p:attrName>style.visibility</p:attrName>
                                        </p:attrNameLst>
                                      </p:cBhvr>
                                      <p:to>
                                        <p:strVal val="visible"/>
                                      </p:to>
                                    </p:set>
                                    <p:animEffect transition="in" filter="barn(inVertical)">
                                      <p:cBhvr>
                                        <p:cTn id="12" dur="500"/>
                                        <p:tgtEl>
                                          <p:spTgt spid="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xEl>
                                              <p:pRg st="3" end="3"/>
                                            </p:txEl>
                                          </p:spTgt>
                                        </p:tgtEl>
                                        <p:attrNameLst>
                                          <p:attrName>style.visibility</p:attrName>
                                        </p:attrNameLst>
                                      </p:cBhvr>
                                      <p:to>
                                        <p:strVal val="visible"/>
                                      </p:to>
                                    </p:set>
                                    <p:animEffect transition="in" filter="barn(inVertical)">
                                      <p:cBhvr>
                                        <p:cTn id="17"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a:off x="319369" y="154553"/>
            <a:ext cx="934407" cy="1148272"/>
          </a:xfrm>
          <a:custGeom>
            <a:avLst/>
            <a:gdLst/>
            <a:ahLst/>
            <a:cxnLst/>
            <a:rect l="l" t="t" r="r" b="b"/>
            <a:pathLst>
              <a:path w="934407" h="1148272">
                <a:moveTo>
                  <a:pt x="0" y="0"/>
                </a:moveTo>
                <a:lnTo>
                  <a:pt x="934407" y="0"/>
                </a:lnTo>
                <a:lnTo>
                  <a:pt x="934407" y="1148272"/>
                </a:lnTo>
                <a:lnTo>
                  <a:pt x="0" y="1148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TextBox 5"/>
          <p:cNvSpPr txBox="1"/>
          <p:nvPr/>
        </p:nvSpPr>
        <p:spPr>
          <a:xfrm>
            <a:off x="2748952" y="4177606"/>
            <a:ext cx="15086276" cy="2207895"/>
          </a:xfrm>
          <a:prstGeom prst="rect">
            <a:avLst/>
          </a:prstGeom>
        </p:spPr>
        <p:txBody>
          <a:bodyPr lIns="0" tIns="0" rIns="0" bIns="0" rtlCol="0" anchor="t">
            <a:spAutoFit/>
          </a:bodyPr>
          <a:lstStyle/>
          <a:p>
            <a:pPr algn="just">
              <a:lnSpc>
                <a:spcPts val="5880"/>
              </a:lnSpc>
            </a:pPr>
            <a:r>
              <a:rPr lang="en-US" sz="4200" i="1">
                <a:solidFill>
                  <a:srgbClr val="4F2C33"/>
                </a:solidFill>
                <a:latin typeface="Roboto Condensed Italics"/>
                <a:ea typeface="Roboto Condensed Italics"/>
                <a:cs typeface="Roboto Condensed Italics"/>
                <a:sym typeface="Roboto Condensed Italics"/>
              </a:rPr>
              <a:t>d. Lom khom dưới núi, vài chú </a:t>
            </a:r>
            <a:r>
              <a:rPr lang="en-US" sz="4200" b="1" i="1">
                <a:solidFill>
                  <a:srgbClr val="4F2C33"/>
                </a:solidFill>
                <a:latin typeface="Roboto Condensed Bold Italics"/>
                <a:ea typeface="Roboto Condensed Bold Italics"/>
                <a:cs typeface="Roboto Condensed Bold Italics"/>
                <a:sym typeface="Roboto Condensed Bold Italics"/>
              </a:rPr>
              <a:t>tiều</a:t>
            </a:r>
            <a:r>
              <a:rPr lang="en-US" sz="4200" i="1">
                <a:solidFill>
                  <a:srgbClr val="4F2C33"/>
                </a:solidFill>
                <a:latin typeface="Roboto Condensed Italics"/>
                <a:ea typeface="Roboto Condensed Italics"/>
                <a:cs typeface="Roboto Condensed Italics"/>
                <a:sym typeface="Roboto Condensed Italics"/>
              </a:rPr>
              <a:t>,</a:t>
            </a:r>
          </a:p>
          <a:p>
            <a:pPr algn="just">
              <a:lnSpc>
                <a:spcPts val="5880"/>
              </a:lnSpc>
            </a:pPr>
            <a:r>
              <a:rPr lang="en-US" sz="4200">
                <a:solidFill>
                  <a:srgbClr val="4F2C33"/>
                </a:solidFill>
                <a:latin typeface="Roboto Condensed"/>
                <a:ea typeface="Roboto Condensed"/>
                <a:cs typeface="Roboto Condensed"/>
                <a:sym typeface="Roboto Condensed"/>
              </a:rPr>
              <a:t>   </a:t>
            </a:r>
            <a:r>
              <a:rPr lang="en-US" sz="4200" i="1">
                <a:solidFill>
                  <a:srgbClr val="4F2C33"/>
                </a:solidFill>
                <a:latin typeface="Roboto Condensed Italics"/>
                <a:ea typeface="Roboto Condensed Italics"/>
                <a:cs typeface="Roboto Condensed Italics"/>
                <a:sym typeface="Roboto Condensed Italics"/>
              </a:rPr>
              <a:t>Lác đác bên sông, mấy nhà </a:t>
            </a:r>
            <a:r>
              <a:rPr lang="en-US" sz="4200" b="1" i="1">
                <a:solidFill>
                  <a:srgbClr val="4F2C33"/>
                </a:solidFill>
                <a:latin typeface="Roboto Condensed Bold Italics"/>
                <a:ea typeface="Roboto Condensed Bold Italics"/>
                <a:cs typeface="Roboto Condensed Bold Italics"/>
                <a:sym typeface="Roboto Condensed Bold Italics"/>
              </a:rPr>
              <a:t>chợ</a:t>
            </a:r>
            <a:r>
              <a:rPr lang="en-US" sz="4200" i="1">
                <a:solidFill>
                  <a:srgbClr val="4F2C33"/>
                </a:solidFill>
                <a:latin typeface="Roboto Condensed Italics"/>
                <a:ea typeface="Roboto Condensed Italics"/>
                <a:cs typeface="Roboto Condensed Italics"/>
                <a:sym typeface="Roboto Condensed Italics"/>
              </a:rPr>
              <a:t>.</a:t>
            </a:r>
            <a:r>
              <a:rPr lang="en-US" sz="4200">
                <a:solidFill>
                  <a:srgbClr val="4F2C33"/>
                </a:solidFill>
                <a:latin typeface="Roboto Condensed"/>
                <a:ea typeface="Roboto Condensed"/>
                <a:cs typeface="Roboto Condensed"/>
                <a:sym typeface="Roboto Condensed"/>
              </a:rPr>
              <a:t>  </a:t>
            </a:r>
          </a:p>
          <a:p>
            <a:pPr algn="r">
              <a:lnSpc>
                <a:spcPts val="5880"/>
              </a:lnSpc>
            </a:pPr>
            <a:endParaRPr lang="en-US" sz="4200">
              <a:solidFill>
                <a:srgbClr val="4F2C33"/>
              </a:solidFill>
              <a:latin typeface="Roboto Condensed"/>
              <a:ea typeface="Roboto Condensed"/>
              <a:cs typeface="Roboto Condensed"/>
              <a:sym typeface="Roboto Condensed"/>
            </a:endParaRPr>
          </a:p>
        </p:txBody>
      </p:sp>
      <p:sp>
        <p:nvSpPr>
          <p:cNvPr id="6" name="Freeform 6"/>
          <p:cNvSpPr/>
          <p:nvPr/>
        </p:nvSpPr>
        <p:spPr>
          <a:xfrm>
            <a:off x="2725682" y="5963825"/>
            <a:ext cx="1274646" cy="1327756"/>
          </a:xfrm>
          <a:custGeom>
            <a:avLst/>
            <a:gdLst/>
            <a:ahLst/>
            <a:cxnLst/>
            <a:rect l="l" t="t" r="r" b="b"/>
            <a:pathLst>
              <a:path w="1274646" h="1327756">
                <a:moveTo>
                  <a:pt x="0" y="0"/>
                </a:moveTo>
                <a:lnTo>
                  <a:pt x="1274646" y="0"/>
                </a:lnTo>
                <a:lnTo>
                  <a:pt x="1274646" y="1327755"/>
                </a:lnTo>
                <a:lnTo>
                  <a:pt x="0" y="13277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TextBox 7"/>
          <p:cNvSpPr txBox="1"/>
          <p:nvPr/>
        </p:nvSpPr>
        <p:spPr>
          <a:xfrm>
            <a:off x="1393974" y="133057"/>
            <a:ext cx="8898116" cy="1019813"/>
          </a:xfrm>
          <a:prstGeom prst="rect">
            <a:avLst/>
          </a:prstGeom>
        </p:spPr>
        <p:txBody>
          <a:bodyPr lIns="0" tIns="0" rIns="0" bIns="0" rtlCol="0" anchor="t">
            <a:spAutoFit/>
          </a:bodyPr>
          <a:lstStyle/>
          <a:p>
            <a:pPr algn="just">
              <a:lnSpc>
                <a:spcPts val="7842"/>
              </a:lnSpc>
            </a:pPr>
            <a:r>
              <a:rPr lang="en-US" sz="5601">
                <a:solidFill>
                  <a:srgbClr val="B282B6"/>
                </a:solidFill>
                <a:latin typeface="#9Slide07 Crocante"/>
                <a:ea typeface="#9Slide07 Crocante"/>
                <a:cs typeface="#9Slide07 Crocante"/>
                <a:sym typeface="#9Slide07 Crocante"/>
              </a:rPr>
              <a:t>VẬN ĐỘNG CÙNG CÂU </a:t>
            </a:r>
          </a:p>
        </p:txBody>
      </p:sp>
      <p:sp>
        <p:nvSpPr>
          <p:cNvPr id="8" name="TextBox 8"/>
          <p:cNvSpPr txBox="1"/>
          <p:nvPr/>
        </p:nvSpPr>
        <p:spPr>
          <a:xfrm>
            <a:off x="1028700" y="1483936"/>
            <a:ext cx="16560640" cy="2207895"/>
          </a:xfrm>
          <a:prstGeom prst="rect">
            <a:avLst/>
          </a:prstGeom>
        </p:spPr>
        <p:txBody>
          <a:bodyPr lIns="0" tIns="0" rIns="0" bIns="0" rtlCol="0" anchor="t">
            <a:spAutoFit/>
          </a:bodyPr>
          <a:lstStyle/>
          <a:p>
            <a:pPr algn="just">
              <a:lnSpc>
                <a:spcPts val="5880"/>
              </a:lnSpc>
            </a:pPr>
            <a:r>
              <a:rPr lang="en-US" sz="4200" b="1">
                <a:solidFill>
                  <a:srgbClr val="4F2C33"/>
                </a:solidFill>
                <a:latin typeface="Roboto Condensed Bold"/>
                <a:ea typeface="Roboto Condensed Bold"/>
                <a:cs typeface="Roboto Condensed Bold"/>
                <a:sym typeface="Roboto Condensed Bold"/>
              </a:rPr>
              <a:t>Thử chuyển mỗi thành phần câu hoặc thành phần của cụm từ được in đậm sang vị trí khác trong câu. Giải thích vì sao các tác giả lại chọn vị trí của chúng như ở những câu đã cho. </a:t>
            </a:r>
          </a:p>
        </p:txBody>
      </p:sp>
      <p:sp>
        <p:nvSpPr>
          <p:cNvPr id="9" name="TextBox 9"/>
          <p:cNvSpPr txBox="1"/>
          <p:nvPr/>
        </p:nvSpPr>
        <p:spPr>
          <a:xfrm>
            <a:off x="3902758" y="7349490"/>
            <a:ext cx="10812525" cy="2207895"/>
          </a:xfrm>
          <a:prstGeom prst="rect">
            <a:avLst/>
          </a:prstGeom>
        </p:spPr>
        <p:txBody>
          <a:bodyPr lIns="0" tIns="0" rIns="0" bIns="0" rtlCol="0" anchor="t">
            <a:spAutoFit/>
          </a:bodyPr>
          <a:lstStyle/>
          <a:p>
            <a:pPr algn="just">
              <a:lnSpc>
                <a:spcPts val="5880"/>
              </a:lnSpc>
            </a:pPr>
            <a:r>
              <a:rPr lang="en-US" sz="4200" b="1" dirty="0" err="1">
                <a:solidFill>
                  <a:srgbClr val="4F2C33"/>
                </a:solidFill>
                <a:latin typeface="Roboto Condensed Bold"/>
                <a:ea typeface="Roboto Condensed Bold"/>
                <a:cs typeface="Roboto Condensed Bold"/>
                <a:sym typeface="Roboto Condensed Bold"/>
              </a:rPr>
              <a:t>Đặt</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vài</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chú</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ngay</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sau</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tiều</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và</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mấy</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nhà</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ngay</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sau</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chợ</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để</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nhấn</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mạnh</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sự</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tiêu</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điều</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của</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cảnh</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vật</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và</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tăng</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giá</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trị</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gợi</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hình</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gợi</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cảm</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cho</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câu</a:t>
            </a:r>
            <a:r>
              <a:rPr lang="en-US" sz="4200" b="1" dirty="0">
                <a:solidFill>
                  <a:srgbClr val="4F2C33"/>
                </a:solidFill>
                <a:latin typeface="Roboto Condensed Bold"/>
                <a:ea typeface="Roboto Condensed Bold"/>
                <a:cs typeface="Roboto Condensed Bold"/>
                <a:sym typeface="Roboto Condensed Bold"/>
              </a:rPr>
              <a:t> </a:t>
            </a:r>
            <a:r>
              <a:rPr lang="en-US" sz="4200" b="1" dirty="0" err="1">
                <a:solidFill>
                  <a:srgbClr val="4F2C33"/>
                </a:solidFill>
                <a:latin typeface="Roboto Condensed Bold"/>
                <a:ea typeface="Roboto Condensed Bold"/>
                <a:cs typeface="Roboto Condensed Bold"/>
                <a:sym typeface="Roboto Condensed Bold"/>
              </a:rPr>
              <a:t>thơ</a:t>
            </a:r>
            <a:endParaRPr lang="en-US" sz="4200" b="1" dirty="0">
              <a:solidFill>
                <a:srgbClr val="4F2C33"/>
              </a:solidFill>
              <a:latin typeface="Roboto Condensed Bold"/>
              <a:ea typeface="Roboto Condensed Bold"/>
              <a:cs typeface="Roboto Condensed Bold"/>
              <a:sym typeface="Roboto Condensed Bold"/>
            </a:endParaRPr>
          </a:p>
        </p:txBody>
      </p:sp>
      <p:sp>
        <p:nvSpPr>
          <p:cNvPr id="10" name="TextBox 10"/>
          <p:cNvSpPr txBox="1"/>
          <p:nvPr/>
        </p:nvSpPr>
        <p:spPr>
          <a:xfrm>
            <a:off x="14695669" y="379110"/>
            <a:ext cx="16560640" cy="622935"/>
          </a:xfrm>
          <a:prstGeom prst="rect">
            <a:avLst/>
          </a:prstGeom>
        </p:spPr>
        <p:txBody>
          <a:bodyPr lIns="0" tIns="0" rIns="0" bIns="0" rtlCol="0" anchor="t">
            <a:spAutoFit/>
          </a:bodyPr>
          <a:lstStyle/>
          <a:p>
            <a:pPr algn="just">
              <a:lnSpc>
                <a:spcPts val="5040"/>
              </a:lnSpc>
            </a:pPr>
            <a:r>
              <a:rPr lang="en-US" sz="3600" b="1">
                <a:solidFill>
                  <a:srgbClr val="CB715E"/>
                </a:solidFill>
                <a:latin typeface="Roboto Condensed Bold"/>
                <a:ea typeface="Roboto Condensed Bold"/>
                <a:cs typeface="Roboto Condensed Bold"/>
                <a:sym typeface="Roboto Condensed Bold"/>
              </a:rPr>
              <a:t>Bài 1 SGK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16" name="TextBox 16"/>
          <p:cNvSpPr txBox="1"/>
          <p:nvPr/>
        </p:nvSpPr>
        <p:spPr>
          <a:xfrm>
            <a:off x="2192323" y="104730"/>
            <a:ext cx="9071240" cy="1135221"/>
          </a:xfrm>
          <a:prstGeom prst="rect">
            <a:avLst/>
          </a:prstGeom>
        </p:spPr>
        <p:txBody>
          <a:bodyPr lIns="0" tIns="0" rIns="0" bIns="0" rtlCol="0" anchor="t">
            <a:spAutoFit/>
          </a:bodyPr>
          <a:lstStyle/>
          <a:p>
            <a:pPr algn="just">
              <a:lnSpc>
                <a:spcPts val="8708"/>
              </a:lnSpc>
            </a:pPr>
            <a:r>
              <a:rPr lang="en-US" sz="6220">
                <a:solidFill>
                  <a:srgbClr val="4A7168"/>
                </a:solidFill>
                <a:latin typeface="#9Slide07 Crocante"/>
                <a:ea typeface="#9Slide07 Crocante"/>
                <a:cs typeface="#9Slide07 Crocante"/>
                <a:sym typeface="#9Slide07 Crocante"/>
              </a:rPr>
              <a:t>KHÁM PHÁ CÂU</a:t>
            </a:r>
          </a:p>
        </p:txBody>
      </p:sp>
      <p:sp>
        <p:nvSpPr>
          <p:cNvPr id="17" name="Freeform 17"/>
          <p:cNvSpPr/>
          <p:nvPr/>
        </p:nvSpPr>
        <p:spPr>
          <a:xfrm>
            <a:off x="1142362" y="295230"/>
            <a:ext cx="741637" cy="909984"/>
          </a:xfrm>
          <a:custGeom>
            <a:avLst/>
            <a:gdLst/>
            <a:ahLst/>
            <a:cxnLst/>
            <a:rect l="l" t="t" r="r" b="b"/>
            <a:pathLst>
              <a:path w="741637" h="909984">
                <a:moveTo>
                  <a:pt x="0" y="0"/>
                </a:moveTo>
                <a:lnTo>
                  <a:pt x="741638" y="0"/>
                </a:lnTo>
                <a:lnTo>
                  <a:pt x="741638" y="909985"/>
                </a:lnTo>
                <a:lnTo>
                  <a:pt x="0" y="909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18" name="Group 18"/>
          <p:cNvGrpSpPr/>
          <p:nvPr/>
        </p:nvGrpSpPr>
        <p:grpSpPr>
          <a:xfrm>
            <a:off x="1884000" y="1637319"/>
            <a:ext cx="6854569" cy="2729618"/>
            <a:chOff x="0" y="0"/>
            <a:chExt cx="1805319" cy="718912"/>
          </a:xfrm>
        </p:grpSpPr>
        <p:sp>
          <p:nvSpPr>
            <p:cNvPr id="19" name="Freeform 19"/>
            <p:cNvSpPr/>
            <p:nvPr/>
          </p:nvSpPr>
          <p:spPr>
            <a:xfrm>
              <a:off x="0" y="0"/>
              <a:ext cx="1805318" cy="718912"/>
            </a:xfrm>
            <a:custGeom>
              <a:avLst/>
              <a:gdLst/>
              <a:ahLst/>
              <a:cxnLst/>
              <a:rect l="l" t="t" r="r" b="b"/>
              <a:pathLst>
                <a:path w="1805318" h="718912">
                  <a:moveTo>
                    <a:pt x="57602" y="0"/>
                  </a:moveTo>
                  <a:lnTo>
                    <a:pt x="1747716" y="0"/>
                  </a:lnTo>
                  <a:cubicBezTo>
                    <a:pt x="1779529" y="0"/>
                    <a:pt x="1805318" y="25789"/>
                    <a:pt x="1805318" y="57602"/>
                  </a:cubicBezTo>
                  <a:lnTo>
                    <a:pt x="1805318" y="661310"/>
                  </a:lnTo>
                  <a:cubicBezTo>
                    <a:pt x="1805318" y="693122"/>
                    <a:pt x="1779529" y="718912"/>
                    <a:pt x="1747716" y="718912"/>
                  </a:cubicBezTo>
                  <a:lnTo>
                    <a:pt x="57602" y="718912"/>
                  </a:lnTo>
                  <a:cubicBezTo>
                    <a:pt x="25789" y="718912"/>
                    <a:pt x="0" y="693122"/>
                    <a:pt x="0" y="661310"/>
                  </a:cubicBezTo>
                  <a:lnTo>
                    <a:pt x="0" y="57602"/>
                  </a:lnTo>
                  <a:cubicBezTo>
                    <a:pt x="0" y="25789"/>
                    <a:pt x="25789" y="0"/>
                    <a:pt x="57602" y="0"/>
                  </a:cubicBezTo>
                  <a:close/>
                </a:path>
              </a:pathLst>
            </a:custGeom>
            <a:solidFill>
              <a:srgbClr val="A8E1D2"/>
            </a:solidFill>
          </p:spPr>
          <p:txBody>
            <a:bodyPr/>
            <a:lstStyle/>
            <a:p>
              <a:endParaRPr lang="vi-VN"/>
            </a:p>
          </p:txBody>
        </p:sp>
        <p:sp>
          <p:nvSpPr>
            <p:cNvPr id="20" name="TextBox 20"/>
            <p:cNvSpPr txBox="1"/>
            <p:nvPr/>
          </p:nvSpPr>
          <p:spPr>
            <a:xfrm>
              <a:off x="0" y="-47625"/>
              <a:ext cx="1805319" cy="766537"/>
            </a:xfrm>
            <a:prstGeom prst="rect">
              <a:avLst/>
            </a:prstGeom>
          </p:spPr>
          <p:txBody>
            <a:bodyPr lIns="50800" tIns="50800" rIns="50800" bIns="50800" rtlCol="0" anchor="ctr"/>
            <a:lstStyle/>
            <a:p>
              <a:pPr algn="ctr">
                <a:lnSpc>
                  <a:spcPts val="3662"/>
                </a:lnSpc>
              </a:pPr>
              <a:endParaRPr/>
            </a:p>
          </p:txBody>
        </p:sp>
      </p:grpSp>
      <p:sp>
        <p:nvSpPr>
          <p:cNvPr id="21" name="TextBox 21"/>
          <p:cNvSpPr txBox="1"/>
          <p:nvPr/>
        </p:nvSpPr>
        <p:spPr>
          <a:xfrm>
            <a:off x="1884000" y="1890519"/>
            <a:ext cx="6525498" cy="1899285"/>
          </a:xfrm>
          <a:prstGeom prst="rect">
            <a:avLst/>
          </a:prstGeom>
        </p:spPr>
        <p:txBody>
          <a:bodyPr lIns="0" tIns="0" rIns="0" bIns="0" rtlCol="0" anchor="t">
            <a:spAutoFit/>
          </a:bodyPr>
          <a:lstStyle/>
          <a:p>
            <a:pPr marL="777243" lvl="1" indent="-388622" algn="just">
              <a:lnSpc>
                <a:spcPts val="5040"/>
              </a:lnSpc>
              <a:buFont typeface="Arial"/>
              <a:buChar char="•"/>
            </a:pPr>
            <a:r>
              <a:rPr lang="en-US" sz="3600">
                <a:solidFill>
                  <a:srgbClr val="4F2C33"/>
                </a:solidFill>
                <a:latin typeface="Roboto Condensed"/>
                <a:ea typeface="Roboto Condensed"/>
                <a:cs typeface="Roboto Condensed"/>
                <a:sym typeface="Roboto Condensed"/>
              </a:rPr>
              <a:t>HS thực hiện bài 2 SGK tr.18</a:t>
            </a:r>
          </a:p>
          <a:p>
            <a:pPr marL="777243" lvl="1" indent="-388622" algn="just">
              <a:lnSpc>
                <a:spcPts val="5040"/>
              </a:lnSpc>
              <a:buFont typeface="Arial"/>
              <a:buChar char="•"/>
            </a:pPr>
            <a:r>
              <a:rPr lang="en-US" sz="3600">
                <a:solidFill>
                  <a:srgbClr val="4F2C33"/>
                </a:solidFill>
                <a:latin typeface="Roboto Condensed"/>
                <a:ea typeface="Roboto Condensed"/>
                <a:cs typeface="Roboto Condensed"/>
                <a:sym typeface="Roboto Condensed"/>
              </a:rPr>
              <a:t>Thời gian thực hiện: 2 phút/câu</a:t>
            </a:r>
          </a:p>
          <a:p>
            <a:pPr marL="777243" lvl="1" indent="-388622" algn="just">
              <a:lnSpc>
                <a:spcPts val="5040"/>
              </a:lnSpc>
              <a:buFont typeface="Arial"/>
              <a:buChar char="•"/>
            </a:pPr>
            <a:r>
              <a:rPr lang="en-US" sz="3600">
                <a:solidFill>
                  <a:srgbClr val="4F2C33"/>
                </a:solidFill>
                <a:latin typeface="Roboto Condensed"/>
                <a:ea typeface="Roboto Condensed"/>
                <a:cs typeface="Roboto Condensed"/>
                <a:sym typeface="Roboto Condensed"/>
              </a:rPr>
              <a:t>Cách tính điểm: 30 điểm/câu</a:t>
            </a:r>
          </a:p>
        </p:txBody>
      </p:sp>
      <p:sp>
        <p:nvSpPr>
          <p:cNvPr id="22" name="TextBox 22"/>
          <p:cNvSpPr txBox="1"/>
          <p:nvPr/>
        </p:nvSpPr>
        <p:spPr>
          <a:xfrm>
            <a:off x="9473609" y="1850421"/>
            <a:ext cx="6196427" cy="2143760"/>
          </a:xfrm>
          <a:prstGeom prst="rect">
            <a:avLst/>
          </a:prstGeom>
        </p:spPr>
        <p:txBody>
          <a:bodyPr lIns="0" tIns="0" rIns="0" bIns="0" rtlCol="0" anchor="t">
            <a:spAutoFit/>
          </a:bodyPr>
          <a:lstStyle/>
          <a:p>
            <a:pPr marL="885191" lvl="1" indent="-442595" algn="just">
              <a:lnSpc>
                <a:spcPts val="5740"/>
              </a:lnSpc>
              <a:buFont typeface="Arial"/>
              <a:buChar char="•"/>
            </a:pPr>
            <a:r>
              <a:rPr lang="en-US" sz="4100" b="1">
                <a:solidFill>
                  <a:srgbClr val="4F2C33"/>
                </a:solidFill>
                <a:latin typeface="Roboto Condensed Bold"/>
                <a:ea typeface="Roboto Condensed Bold"/>
                <a:cs typeface="Roboto Condensed Bold"/>
                <a:sym typeface="Roboto Condensed Bold"/>
              </a:rPr>
              <a:t>Nhóm 1: Ngữ liệu a</a:t>
            </a:r>
          </a:p>
          <a:p>
            <a:pPr marL="885191" lvl="1" indent="-442595" algn="just">
              <a:lnSpc>
                <a:spcPts val="5740"/>
              </a:lnSpc>
              <a:buFont typeface="Arial"/>
              <a:buChar char="•"/>
            </a:pPr>
            <a:r>
              <a:rPr lang="en-US" sz="4100" b="1">
                <a:solidFill>
                  <a:srgbClr val="4F2C33"/>
                </a:solidFill>
                <a:latin typeface="Roboto Condensed Bold"/>
                <a:ea typeface="Roboto Condensed Bold"/>
                <a:cs typeface="Roboto Condensed Bold"/>
                <a:sym typeface="Roboto Condensed Bold"/>
              </a:rPr>
              <a:t>Nhóm 2: Ngữ liệu b</a:t>
            </a:r>
          </a:p>
          <a:p>
            <a:pPr marL="885191" lvl="1" indent="-442595" algn="just">
              <a:lnSpc>
                <a:spcPts val="5740"/>
              </a:lnSpc>
              <a:buFont typeface="Arial"/>
              <a:buChar char="•"/>
            </a:pPr>
            <a:r>
              <a:rPr lang="en-US" sz="4100" b="1">
                <a:solidFill>
                  <a:srgbClr val="4F2C33"/>
                </a:solidFill>
                <a:latin typeface="Roboto Condensed Bold"/>
                <a:ea typeface="Roboto Condensed Bold"/>
                <a:cs typeface="Roboto Condensed Bold"/>
                <a:sym typeface="Roboto Condensed Bold"/>
              </a:rPr>
              <a:t>Nhóm 3: Ngữ liệu 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1" name="Group 11"/>
          <p:cNvGrpSpPr/>
          <p:nvPr/>
        </p:nvGrpSpPr>
        <p:grpSpPr>
          <a:xfrm>
            <a:off x="4375645" y="580592"/>
            <a:ext cx="399053" cy="39905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4" name="Freeform 14"/>
          <p:cNvSpPr/>
          <p:nvPr/>
        </p:nvSpPr>
        <p:spPr>
          <a:xfrm>
            <a:off x="7107402" y="126806"/>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15" name="Freeform 15"/>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16" name="Freeform 16"/>
          <p:cNvSpPr/>
          <p:nvPr/>
        </p:nvSpPr>
        <p:spPr>
          <a:xfrm>
            <a:off x="533400" y="1595294"/>
            <a:ext cx="741637" cy="909984"/>
          </a:xfrm>
          <a:custGeom>
            <a:avLst/>
            <a:gdLst/>
            <a:ahLst/>
            <a:cxnLst/>
            <a:rect l="l" t="t" r="r" b="b"/>
            <a:pathLst>
              <a:path w="741637" h="909984">
                <a:moveTo>
                  <a:pt x="0" y="0"/>
                </a:moveTo>
                <a:lnTo>
                  <a:pt x="741637" y="0"/>
                </a:lnTo>
                <a:lnTo>
                  <a:pt x="741637" y="909984"/>
                </a:lnTo>
                <a:lnTo>
                  <a:pt x="0" y="9099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7" name="TextBox 17"/>
          <p:cNvSpPr txBox="1"/>
          <p:nvPr/>
        </p:nvSpPr>
        <p:spPr>
          <a:xfrm>
            <a:off x="1447800" y="1605000"/>
            <a:ext cx="9071240" cy="1135221"/>
          </a:xfrm>
          <a:prstGeom prst="rect">
            <a:avLst/>
          </a:prstGeom>
        </p:spPr>
        <p:txBody>
          <a:bodyPr lIns="0" tIns="0" rIns="0" bIns="0" rtlCol="0" anchor="t">
            <a:spAutoFit/>
          </a:bodyPr>
          <a:lstStyle/>
          <a:p>
            <a:pPr algn="just">
              <a:lnSpc>
                <a:spcPts val="8708"/>
              </a:lnSpc>
            </a:pPr>
            <a:r>
              <a:rPr lang="en-US" sz="6220" dirty="0">
                <a:solidFill>
                  <a:srgbClr val="4A7168"/>
                </a:solidFill>
                <a:latin typeface="#9Slide07 Crocante"/>
                <a:ea typeface="#9Slide07 Crocante"/>
                <a:cs typeface="#9Slide07 Crocante"/>
                <a:sym typeface="#9Slide07 Crocante"/>
              </a:rPr>
              <a:t>KHÁM PHÁ CÂU</a:t>
            </a:r>
          </a:p>
        </p:txBody>
      </p:sp>
      <p:sp>
        <p:nvSpPr>
          <p:cNvPr id="18" name="TextBox 18"/>
          <p:cNvSpPr txBox="1"/>
          <p:nvPr/>
        </p:nvSpPr>
        <p:spPr>
          <a:xfrm>
            <a:off x="1066800" y="2811452"/>
            <a:ext cx="16560640" cy="830580"/>
          </a:xfrm>
          <a:prstGeom prst="rect">
            <a:avLst/>
          </a:prstGeom>
        </p:spPr>
        <p:txBody>
          <a:bodyPr lIns="0" tIns="0" rIns="0" bIns="0" rtlCol="0" anchor="t">
            <a:spAutoFit/>
          </a:bodyPr>
          <a:lstStyle/>
          <a:p>
            <a:pPr algn="just">
              <a:lnSpc>
                <a:spcPts val="6719"/>
              </a:lnSpc>
            </a:pPr>
            <a:r>
              <a:rPr lang="en-US" sz="4799" b="1" dirty="0" err="1">
                <a:solidFill>
                  <a:srgbClr val="CB715E"/>
                </a:solidFill>
                <a:latin typeface="Roboto Condensed Bold"/>
                <a:ea typeface="Roboto Condensed Bold"/>
                <a:cs typeface="Roboto Condensed Bold"/>
                <a:sym typeface="Roboto Condensed Bold"/>
              </a:rPr>
              <a:t>Bài</a:t>
            </a:r>
            <a:r>
              <a:rPr lang="en-US" sz="4799" b="1" dirty="0">
                <a:solidFill>
                  <a:srgbClr val="CB715E"/>
                </a:solidFill>
                <a:latin typeface="Roboto Condensed Bold"/>
                <a:ea typeface="Roboto Condensed Bold"/>
                <a:cs typeface="Roboto Condensed Bold"/>
                <a:sym typeface="Roboto Condensed Bold"/>
              </a:rPr>
              <a:t> 2 SGK tr.18</a:t>
            </a:r>
          </a:p>
        </p:txBody>
      </p:sp>
      <p:sp>
        <p:nvSpPr>
          <p:cNvPr id="19" name="TextBox 19"/>
          <p:cNvSpPr txBox="1"/>
          <p:nvPr/>
        </p:nvSpPr>
        <p:spPr>
          <a:xfrm>
            <a:off x="838782" y="4229100"/>
            <a:ext cx="7472777" cy="2601418"/>
          </a:xfrm>
          <a:prstGeom prst="rect">
            <a:avLst/>
          </a:prstGeom>
        </p:spPr>
        <p:txBody>
          <a:bodyPr lIns="0" tIns="0" rIns="0" bIns="0" rtlCol="0" anchor="t">
            <a:spAutoFit/>
          </a:bodyPr>
          <a:lstStyle/>
          <a:p>
            <a:pPr marL="800335" lvl="1" indent="-400168" algn="just">
              <a:lnSpc>
                <a:spcPts val="5189"/>
              </a:lnSpc>
              <a:buFont typeface="Arial"/>
              <a:buChar char="•"/>
            </a:pPr>
            <a:r>
              <a:rPr lang="en-US" sz="3706" dirty="0" err="1">
                <a:solidFill>
                  <a:srgbClr val="4F2C33"/>
                </a:solidFill>
                <a:latin typeface="Roboto Condensed"/>
                <a:ea typeface="Roboto Condensed"/>
                <a:cs typeface="Roboto Condensed"/>
                <a:sym typeface="Roboto Condensed"/>
              </a:rPr>
              <a:t>Tìm</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câu</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bị</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động</a:t>
            </a:r>
            <a:r>
              <a:rPr lang="en-US" sz="3706" dirty="0">
                <a:solidFill>
                  <a:srgbClr val="4F2C33"/>
                </a:solidFill>
                <a:latin typeface="Roboto Condensed"/>
                <a:ea typeface="Roboto Condensed"/>
                <a:cs typeface="Roboto Condensed"/>
                <a:sym typeface="Roboto Condensed"/>
              </a:rPr>
              <a:t>.</a:t>
            </a:r>
          </a:p>
          <a:p>
            <a:pPr marL="800335" lvl="1" indent="-400168" algn="just">
              <a:lnSpc>
                <a:spcPts val="5189"/>
              </a:lnSpc>
              <a:buFont typeface="Arial"/>
              <a:buChar char="•"/>
            </a:pPr>
            <a:r>
              <a:rPr lang="en-US" sz="3706" dirty="0">
                <a:solidFill>
                  <a:srgbClr val="4F2C33"/>
                </a:solidFill>
                <a:latin typeface="Roboto Condensed"/>
                <a:ea typeface="Roboto Condensed"/>
                <a:cs typeface="Roboto Condensed"/>
                <a:sym typeface="Roboto Condensed"/>
              </a:rPr>
              <a:t>Cho </a:t>
            </a:r>
            <a:r>
              <a:rPr lang="en-US" sz="3706" dirty="0" err="1">
                <a:solidFill>
                  <a:srgbClr val="4F2C33"/>
                </a:solidFill>
                <a:latin typeface="Roboto Condensed"/>
                <a:ea typeface="Roboto Condensed"/>
                <a:cs typeface="Roboto Condensed"/>
                <a:sym typeface="Roboto Condensed"/>
              </a:rPr>
              <a:t>biết</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việc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sử</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dụng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những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câu</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bị</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động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đó</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phù</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hợp</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như</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thế</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nào</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đối</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với</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văn</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cảnh</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và</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mục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đích</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diễn</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đạt</a:t>
            </a:r>
            <a:r>
              <a:rPr lang="en-US" sz="3706" dirty="0">
                <a:solidFill>
                  <a:srgbClr val="4F2C33"/>
                </a:solidFill>
                <a:latin typeface="Roboto Condensed"/>
                <a:ea typeface="Roboto Condensed"/>
                <a:cs typeface="Roboto Condensed"/>
                <a:sym typeface="Roboto Condensed"/>
              </a:rPr>
              <a:t>.</a:t>
            </a:r>
          </a:p>
        </p:txBody>
      </p:sp>
      <p:pic>
        <p:nvPicPr>
          <p:cNvPr id="20" name="Picture 19">
            <a:extLst>
              <a:ext uri="{FF2B5EF4-FFF2-40B4-BE49-F238E27FC236}">
                <a16:creationId xmlns:a16="http://schemas.microsoft.com/office/drawing/2014/main" id="{3AE5B60D-9759-DDF8-8FA3-043E5B09490E}"/>
              </a:ext>
            </a:extLst>
          </p:cNvPr>
          <p:cNvPicPr>
            <a:picLocks noChangeAspect="1"/>
          </p:cNvPicPr>
          <p:nvPr/>
        </p:nvPicPr>
        <p:blipFill>
          <a:blip r:embed="rId6"/>
          <a:stretch>
            <a:fillRect/>
          </a:stretch>
        </p:blipFill>
        <p:spPr>
          <a:xfrm>
            <a:off x="8839200" y="1226904"/>
            <a:ext cx="7151228" cy="798035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9" name="Freeform 9"/>
          <p:cNvSpPr/>
          <p:nvPr/>
        </p:nvSpPr>
        <p:spPr>
          <a:xfrm>
            <a:off x="824247" y="1433430"/>
            <a:ext cx="7151432" cy="7977269"/>
          </a:xfrm>
          <a:custGeom>
            <a:avLst/>
            <a:gdLst/>
            <a:ahLst/>
            <a:cxnLst/>
            <a:rect l="l" t="t" r="r" b="b"/>
            <a:pathLst>
              <a:path w="1489248" h="2040880">
                <a:moveTo>
                  <a:pt x="0" y="0"/>
                </a:moveTo>
                <a:lnTo>
                  <a:pt x="1489247" y="0"/>
                </a:lnTo>
                <a:lnTo>
                  <a:pt x="1489247" y="2040880"/>
                </a:lnTo>
                <a:lnTo>
                  <a:pt x="0" y="2040880"/>
                </a:lnTo>
                <a:lnTo>
                  <a:pt x="0" y="0"/>
                </a:lnTo>
                <a:close/>
              </a:path>
            </a:pathLst>
          </a:custGeom>
          <a:blipFill>
            <a:blip r:embed="rId2">
              <a:extLst>
                <a:ext uri="{96DAC541-7B7A-43D3-8B79-37D633B846F1}">
                  <asvg:svgBlip xmlns:asvg="http://schemas.microsoft.com/office/drawing/2016/SVG/main" r:embed="rId3"/>
                </a:ext>
              </a:extLst>
            </a:blip>
            <a:stretch>
              <a:fillRect t="-123257" r="-316263"/>
            </a:stretch>
          </a:blipFill>
        </p:spPr>
        <p:txBody>
          <a:bodyPr/>
          <a:lstStyle/>
          <a:p>
            <a:endParaRPr lang="vi-VN"/>
          </a:p>
        </p:txBody>
      </p:sp>
      <p:grpSp>
        <p:nvGrpSpPr>
          <p:cNvPr id="11" name="Group 11"/>
          <p:cNvGrpSpPr/>
          <p:nvPr/>
        </p:nvGrpSpPr>
        <p:grpSpPr>
          <a:xfrm>
            <a:off x="4375645" y="580592"/>
            <a:ext cx="399053" cy="39905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4" name="Freeform 14"/>
          <p:cNvSpPr/>
          <p:nvPr/>
        </p:nvSpPr>
        <p:spPr>
          <a:xfrm>
            <a:off x="7107402" y="126806"/>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5" name="Freeform 15"/>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6" name="Freeform 16"/>
          <p:cNvSpPr/>
          <p:nvPr/>
        </p:nvSpPr>
        <p:spPr>
          <a:xfrm>
            <a:off x="10312322" y="718629"/>
            <a:ext cx="741637" cy="909984"/>
          </a:xfrm>
          <a:custGeom>
            <a:avLst/>
            <a:gdLst/>
            <a:ahLst/>
            <a:cxnLst/>
            <a:rect l="l" t="t" r="r" b="b"/>
            <a:pathLst>
              <a:path w="741637" h="909984">
                <a:moveTo>
                  <a:pt x="0" y="0"/>
                </a:moveTo>
                <a:lnTo>
                  <a:pt x="741637" y="0"/>
                </a:lnTo>
                <a:lnTo>
                  <a:pt x="741637" y="909984"/>
                </a:lnTo>
                <a:lnTo>
                  <a:pt x="0" y="9099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7" name="TextBox 17"/>
          <p:cNvSpPr txBox="1"/>
          <p:nvPr/>
        </p:nvSpPr>
        <p:spPr>
          <a:xfrm>
            <a:off x="11362283" y="528129"/>
            <a:ext cx="9071240" cy="1135221"/>
          </a:xfrm>
          <a:prstGeom prst="rect">
            <a:avLst/>
          </a:prstGeom>
        </p:spPr>
        <p:txBody>
          <a:bodyPr lIns="0" tIns="0" rIns="0" bIns="0" rtlCol="0" anchor="t">
            <a:spAutoFit/>
          </a:bodyPr>
          <a:lstStyle/>
          <a:p>
            <a:pPr algn="just">
              <a:lnSpc>
                <a:spcPts val="8708"/>
              </a:lnSpc>
            </a:pPr>
            <a:r>
              <a:rPr lang="en-US" sz="6220">
                <a:solidFill>
                  <a:srgbClr val="4A7168"/>
                </a:solidFill>
                <a:latin typeface="#9Slide07 Crocante"/>
                <a:ea typeface="#9Slide07 Crocante"/>
                <a:cs typeface="#9Slide07 Crocante"/>
                <a:sym typeface="#9Slide07 Crocante"/>
              </a:rPr>
              <a:t>KHÁM PHÁ CÂU</a:t>
            </a:r>
          </a:p>
        </p:txBody>
      </p:sp>
      <p:sp>
        <p:nvSpPr>
          <p:cNvPr id="18" name="TextBox 18"/>
          <p:cNvSpPr txBox="1"/>
          <p:nvPr/>
        </p:nvSpPr>
        <p:spPr>
          <a:xfrm>
            <a:off x="14447832" y="1747243"/>
            <a:ext cx="16560640" cy="646430"/>
          </a:xfrm>
          <a:prstGeom prst="rect">
            <a:avLst/>
          </a:prstGeom>
        </p:spPr>
        <p:txBody>
          <a:bodyPr lIns="0" tIns="0" rIns="0" bIns="0" rtlCol="0" anchor="t">
            <a:spAutoFit/>
          </a:bodyPr>
          <a:lstStyle/>
          <a:p>
            <a:pPr algn="just">
              <a:lnSpc>
                <a:spcPts val="5320"/>
              </a:lnSpc>
            </a:pPr>
            <a:r>
              <a:rPr lang="en-US" sz="3800" b="1">
                <a:solidFill>
                  <a:srgbClr val="CB715E"/>
                </a:solidFill>
                <a:latin typeface="Roboto Condensed Bold"/>
                <a:ea typeface="Roboto Condensed Bold"/>
                <a:cs typeface="Roboto Condensed Bold"/>
                <a:sym typeface="Roboto Condensed Bold"/>
              </a:rPr>
              <a:t>Bài 2 SGK tr.18</a:t>
            </a:r>
          </a:p>
        </p:txBody>
      </p:sp>
      <p:sp>
        <p:nvSpPr>
          <p:cNvPr id="19" name="TextBox 19"/>
          <p:cNvSpPr txBox="1"/>
          <p:nvPr/>
        </p:nvSpPr>
        <p:spPr>
          <a:xfrm>
            <a:off x="9164774" y="2683566"/>
            <a:ext cx="8298979" cy="1286968"/>
          </a:xfrm>
          <a:prstGeom prst="rect">
            <a:avLst/>
          </a:prstGeom>
        </p:spPr>
        <p:txBody>
          <a:bodyPr lIns="0" tIns="0" rIns="0" bIns="0" rtlCol="0" anchor="t">
            <a:spAutoFit/>
          </a:bodyPr>
          <a:lstStyle/>
          <a:p>
            <a:pPr algn="just">
              <a:lnSpc>
                <a:spcPts val="5189"/>
              </a:lnSpc>
            </a:pPr>
            <a:r>
              <a:rPr lang="en-US" sz="3706" b="1" i="1" dirty="0" err="1">
                <a:solidFill>
                  <a:srgbClr val="4F2C33"/>
                </a:solidFill>
                <a:latin typeface="Roboto Condensed Bold Italics"/>
                <a:ea typeface="Roboto Condensed Bold Italics"/>
                <a:cs typeface="Roboto Condensed Bold Italics"/>
                <a:sym typeface="Roboto Condensed Bold Italics"/>
              </a:rPr>
              <a:t>Câu</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bị</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động</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Nghi</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thức</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xe</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đài</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được</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thực</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hiện</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rất</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đa</a:t>
            </a:r>
            <a:r>
              <a:rPr lang="en-US" sz="3706" b="1" i="1" dirty="0">
                <a:solidFill>
                  <a:srgbClr val="4F2C33"/>
                </a:solidFill>
                <a:latin typeface="Roboto Condensed Bold Italics"/>
                <a:ea typeface="Roboto Condensed Bold Italics"/>
                <a:cs typeface="Roboto Condensed Bold Italics"/>
                <a:sym typeface="Roboto Condensed Bold Italics"/>
              </a:rPr>
              <a:t> </a:t>
            </a:r>
            <a:r>
              <a:rPr lang="en-US" sz="3706" b="1" i="1" dirty="0" err="1">
                <a:solidFill>
                  <a:srgbClr val="4F2C33"/>
                </a:solidFill>
                <a:latin typeface="Roboto Condensed Bold Italics"/>
                <a:ea typeface="Roboto Condensed Bold Italics"/>
                <a:cs typeface="Roboto Condensed Bold Italics"/>
                <a:sym typeface="Roboto Condensed Bold Italics"/>
              </a:rPr>
              <a:t>dạng</a:t>
            </a:r>
            <a:r>
              <a:rPr lang="en-US" sz="3706" b="1" i="1" dirty="0">
                <a:solidFill>
                  <a:srgbClr val="4F2C33"/>
                </a:solidFill>
                <a:latin typeface="Roboto Condensed Bold Italics"/>
                <a:ea typeface="Roboto Condensed Bold Italics"/>
                <a:cs typeface="Roboto Condensed Bold Italics"/>
                <a:sym typeface="Roboto Condensed Bold Italics"/>
              </a:rPr>
              <a:t>."</a:t>
            </a:r>
          </a:p>
        </p:txBody>
      </p:sp>
      <p:sp>
        <p:nvSpPr>
          <p:cNvPr id="20" name="TextBox 20"/>
          <p:cNvSpPr txBox="1"/>
          <p:nvPr/>
        </p:nvSpPr>
        <p:spPr>
          <a:xfrm>
            <a:off x="9144000" y="5194511"/>
            <a:ext cx="8319753" cy="3258643"/>
          </a:xfrm>
          <a:prstGeom prst="rect">
            <a:avLst/>
          </a:prstGeom>
        </p:spPr>
        <p:txBody>
          <a:bodyPr lIns="0" tIns="0" rIns="0" bIns="0" rtlCol="0" anchor="t">
            <a:spAutoFit/>
          </a:bodyPr>
          <a:lstStyle/>
          <a:p>
            <a:pPr marL="800335" lvl="1" indent="-400168" algn="just">
              <a:lnSpc>
                <a:spcPts val="5189"/>
              </a:lnSpc>
              <a:buFont typeface="Arial"/>
              <a:buChar char="•"/>
            </a:pP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Phù</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hợp</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để</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tập</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trung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sự</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chú</a:t>
            </a:r>
            <a:r>
              <a:rPr lang="en-US" sz="3706" dirty="0">
                <a:solidFill>
                  <a:srgbClr val="4F2C33"/>
                </a:solidFill>
                <a:latin typeface="Roboto Condensed"/>
                <a:ea typeface="Roboto Condensed"/>
                <a:cs typeface="Roboto Condensed"/>
                <a:sym typeface="Roboto Condensed"/>
              </a:rPr>
              <a:t> ý </a:t>
            </a:r>
            <a:r>
              <a:rPr lang="en-US" sz="3706" dirty="0" err="1">
                <a:solidFill>
                  <a:srgbClr val="4F2C33"/>
                </a:solidFill>
                <a:latin typeface="Roboto Condensed"/>
                <a:ea typeface="Roboto Condensed"/>
                <a:cs typeface="Roboto Condensed"/>
                <a:sym typeface="Roboto Condensed"/>
              </a:rPr>
              <a:t>vào</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hành</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động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được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thực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hiện</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chứ</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không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phải</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người</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hoặc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vật</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thực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hiện</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nó</a:t>
            </a:r>
            <a:r>
              <a:rPr lang="en-US" sz="3706" dirty="0">
                <a:solidFill>
                  <a:srgbClr val="4F2C33"/>
                </a:solidFill>
                <a:latin typeface="Roboto Condensed"/>
                <a:ea typeface="Roboto Condensed"/>
                <a:cs typeface="Roboto Condensed"/>
                <a:sym typeface="Roboto Condensed"/>
              </a:rPr>
              <a:t>.</a:t>
            </a:r>
          </a:p>
          <a:p>
            <a:pPr marL="800335" lvl="1" indent="-400168" algn="just">
              <a:lnSpc>
                <a:spcPts val="5189"/>
              </a:lnSpc>
              <a:buFont typeface="Arial"/>
              <a:buChar char="•"/>
            </a:pP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Tạo</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ra</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sự</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trừu</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tượng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và</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tập</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trung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vào</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hành</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động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chính</a:t>
            </a:r>
            <a:r>
              <a:rPr lang="en-US" sz="3706" dirty="0">
                <a:solidFill>
                  <a:srgbClr val="4F2C33"/>
                </a:solidFill>
                <a:latin typeface="Roboto Condensed"/>
                <a:ea typeface="Roboto Condensed"/>
                <a:cs typeface="Roboto Condensed"/>
                <a:sym typeface="Roboto Condensed"/>
              </a:rPr>
              <a:t>.</a:t>
            </a:r>
          </a:p>
        </p:txBody>
      </p:sp>
      <p:sp>
        <p:nvSpPr>
          <p:cNvPr id="21" name="Freeform 21"/>
          <p:cNvSpPr/>
          <p:nvPr/>
        </p:nvSpPr>
        <p:spPr>
          <a:xfrm>
            <a:off x="11362283" y="4158452"/>
            <a:ext cx="945646" cy="985048"/>
          </a:xfrm>
          <a:custGeom>
            <a:avLst/>
            <a:gdLst/>
            <a:ahLst/>
            <a:cxnLst/>
            <a:rect l="l" t="t" r="r" b="b"/>
            <a:pathLst>
              <a:path w="945646" h="985048">
                <a:moveTo>
                  <a:pt x="0" y="0"/>
                </a:moveTo>
                <a:lnTo>
                  <a:pt x="945646" y="0"/>
                </a:lnTo>
                <a:lnTo>
                  <a:pt x="945646" y="985048"/>
                </a:lnTo>
                <a:lnTo>
                  <a:pt x="0" y="9850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barn(inVertical)">
                                      <p:cBhvr>
                                        <p:cTn id="20"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1" name="Group 11"/>
          <p:cNvGrpSpPr/>
          <p:nvPr/>
        </p:nvGrpSpPr>
        <p:grpSpPr>
          <a:xfrm>
            <a:off x="4375645" y="580592"/>
            <a:ext cx="399053" cy="39905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5" name="Freeform 15"/>
          <p:cNvSpPr/>
          <p:nvPr/>
        </p:nvSpPr>
        <p:spPr>
          <a:xfrm>
            <a:off x="10312322" y="718629"/>
            <a:ext cx="741637" cy="909984"/>
          </a:xfrm>
          <a:custGeom>
            <a:avLst/>
            <a:gdLst/>
            <a:ahLst/>
            <a:cxnLst/>
            <a:rect l="l" t="t" r="r" b="b"/>
            <a:pathLst>
              <a:path w="741637" h="909984">
                <a:moveTo>
                  <a:pt x="0" y="0"/>
                </a:moveTo>
                <a:lnTo>
                  <a:pt x="741637" y="0"/>
                </a:lnTo>
                <a:lnTo>
                  <a:pt x="741637" y="909984"/>
                </a:lnTo>
                <a:lnTo>
                  <a:pt x="0" y="909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6" name="TextBox 16"/>
          <p:cNvSpPr txBox="1"/>
          <p:nvPr/>
        </p:nvSpPr>
        <p:spPr>
          <a:xfrm>
            <a:off x="11362283" y="528129"/>
            <a:ext cx="9071240" cy="1135221"/>
          </a:xfrm>
          <a:prstGeom prst="rect">
            <a:avLst/>
          </a:prstGeom>
        </p:spPr>
        <p:txBody>
          <a:bodyPr lIns="0" tIns="0" rIns="0" bIns="0" rtlCol="0" anchor="t">
            <a:spAutoFit/>
          </a:bodyPr>
          <a:lstStyle/>
          <a:p>
            <a:pPr algn="just">
              <a:lnSpc>
                <a:spcPts val="8708"/>
              </a:lnSpc>
            </a:pPr>
            <a:r>
              <a:rPr lang="en-US" sz="6220">
                <a:solidFill>
                  <a:srgbClr val="4A7168"/>
                </a:solidFill>
                <a:latin typeface="#9Slide07 Crocante"/>
                <a:ea typeface="#9Slide07 Crocante"/>
                <a:cs typeface="#9Slide07 Crocante"/>
                <a:sym typeface="#9Slide07 Crocante"/>
              </a:rPr>
              <a:t>KHÁM PHÁ CÂU</a:t>
            </a:r>
          </a:p>
        </p:txBody>
      </p:sp>
      <p:sp>
        <p:nvSpPr>
          <p:cNvPr id="17" name="TextBox 17"/>
          <p:cNvSpPr txBox="1"/>
          <p:nvPr/>
        </p:nvSpPr>
        <p:spPr>
          <a:xfrm>
            <a:off x="14447832" y="1747243"/>
            <a:ext cx="16560640" cy="646430"/>
          </a:xfrm>
          <a:prstGeom prst="rect">
            <a:avLst/>
          </a:prstGeom>
        </p:spPr>
        <p:txBody>
          <a:bodyPr lIns="0" tIns="0" rIns="0" bIns="0" rtlCol="0" anchor="t">
            <a:spAutoFit/>
          </a:bodyPr>
          <a:lstStyle/>
          <a:p>
            <a:pPr algn="just">
              <a:lnSpc>
                <a:spcPts val="5320"/>
              </a:lnSpc>
            </a:pPr>
            <a:r>
              <a:rPr lang="en-US" sz="3800" b="1">
                <a:solidFill>
                  <a:srgbClr val="CB715E"/>
                </a:solidFill>
                <a:latin typeface="Roboto Condensed Bold"/>
                <a:ea typeface="Roboto Condensed Bold"/>
                <a:cs typeface="Roboto Condensed Bold"/>
                <a:sym typeface="Roboto Condensed Bold"/>
              </a:rPr>
              <a:t>Bài 2 SGK tr.18</a:t>
            </a:r>
          </a:p>
        </p:txBody>
      </p:sp>
      <p:sp>
        <p:nvSpPr>
          <p:cNvPr id="18" name="TextBox 18"/>
          <p:cNvSpPr txBox="1"/>
          <p:nvPr/>
        </p:nvSpPr>
        <p:spPr>
          <a:xfrm>
            <a:off x="9164774" y="2683566"/>
            <a:ext cx="8298979" cy="2601418"/>
          </a:xfrm>
          <a:prstGeom prst="rect">
            <a:avLst/>
          </a:prstGeom>
        </p:spPr>
        <p:txBody>
          <a:bodyPr lIns="0" tIns="0" rIns="0" bIns="0" rtlCol="0" anchor="t">
            <a:spAutoFit/>
          </a:bodyPr>
          <a:lstStyle/>
          <a:p>
            <a:pPr algn="just">
              <a:lnSpc>
                <a:spcPts val="5189"/>
              </a:lnSpc>
            </a:pPr>
            <a:r>
              <a:rPr lang="en-US" sz="3706" b="1" i="1">
                <a:solidFill>
                  <a:srgbClr val="4F2C33"/>
                </a:solidFill>
                <a:latin typeface="Roboto Condensed Bold Italics"/>
                <a:ea typeface="Roboto Condensed Bold Italics"/>
                <a:cs typeface="Roboto Condensed Bold Italics"/>
                <a:sym typeface="Roboto Condensed Bold Italics"/>
              </a:rPr>
              <a:t>Câu bị động: "Địa đạo được xây dựng sớm nhất tại hai xã Tân Phú Trung và Phước Vĩnh An [...] Sang giai đoạn kháng chiến chống đế quốc Mỹ, địa đạo được gia cố và mở rộng."</a:t>
            </a:r>
          </a:p>
        </p:txBody>
      </p:sp>
      <p:sp>
        <p:nvSpPr>
          <p:cNvPr id="19" name="TextBox 19"/>
          <p:cNvSpPr txBox="1"/>
          <p:nvPr/>
        </p:nvSpPr>
        <p:spPr>
          <a:xfrm>
            <a:off x="9460049" y="6790495"/>
            <a:ext cx="8003704" cy="2601418"/>
          </a:xfrm>
          <a:prstGeom prst="rect">
            <a:avLst/>
          </a:prstGeom>
        </p:spPr>
        <p:txBody>
          <a:bodyPr lIns="0" tIns="0" rIns="0" bIns="0" rtlCol="0" anchor="t">
            <a:spAutoFit/>
          </a:bodyPr>
          <a:lstStyle/>
          <a:p>
            <a:pPr algn="just">
              <a:lnSpc>
                <a:spcPts val="5189"/>
              </a:lnSpc>
            </a:pPr>
            <a:r>
              <a:rPr lang="en-US" sz="3706" dirty="0" err="1">
                <a:solidFill>
                  <a:srgbClr val="4F2C33"/>
                </a:solidFill>
                <a:latin typeface="Roboto Condensed"/>
                <a:ea typeface="Roboto Condensed"/>
                <a:cs typeface="Roboto Condensed"/>
                <a:sym typeface="Roboto Condensed"/>
              </a:rPr>
              <a:t>Phù</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hợp</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để</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tập</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trung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vào</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việc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hành</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động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được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xây</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dựng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được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gia</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cố</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và</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mở</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rộng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thay</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vì</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người</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nào</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hoặc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tổ</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chức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nào</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thực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hiện</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hành</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động</a:t>
            </a:r>
            <a:r>
              <a:rPr lang="en-US" sz="3706" dirty="0">
                <a:solidFill>
                  <a:srgbClr val="4F2C33"/>
                </a:solidFill>
                <a:latin typeface="Roboto Condensed"/>
                <a:ea typeface="Roboto Condensed"/>
                <a:cs typeface="Roboto Condensed"/>
                <a:sym typeface="Roboto Condensed"/>
              </a:rPr>
              <a:t>.</a:t>
            </a:r>
          </a:p>
        </p:txBody>
      </p:sp>
      <p:sp>
        <p:nvSpPr>
          <p:cNvPr id="20" name="Freeform 20"/>
          <p:cNvSpPr/>
          <p:nvPr/>
        </p:nvSpPr>
        <p:spPr>
          <a:xfrm>
            <a:off x="12358231" y="5578553"/>
            <a:ext cx="945646" cy="985048"/>
          </a:xfrm>
          <a:custGeom>
            <a:avLst/>
            <a:gdLst/>
            <a:ahLst/>
            <a:cxnLst/>
            <a:rect l="l" t="t" r="r" b="b"/>
            <a:pathLst>
              <a:path w="945646" h="985048">
                <a:moveTo>
                  <a:pt x="0" y="0"/>
                </a:moveTo>
                <a:lnTo>
                  <a:pt x="945645" y="0"/>
                </a:lnTo>
                <a:lnTo>
                  <a:pt x="945645" y="985048"/>
                </a:lnTo>
                <a:lnTo>
                  <a:pt x="0" y="9850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pic>
        <p:nvPicPr>
          <p:cNvPr id="21" name="Picture 20">
            <a:extLst>
              <a:ext uri="{FF2B5EF4-FFF2-40B4-BE49-F238E27FC236}">
                <a16:creationId xmlns:a16="http://schemas.microsoft.com/office/drawing/2014/main" id="{CB586AE3-F7C6-9874-0D9F-F2419CF88020}"/>
              </a:ext>
            </a:extLst>
          </p:cNvPr>
          <p:cNvPicPr>
            <a:picLocks noChangeAspect="1"/>
          </p:cNvPicPr>
          <p:nvPr/>
        </p:nvPicPr>
        <p:blipFill>
          <a:blip r:embed="rId6"/>
          <a:stretch>
            <a:fillRect/>
          </a:stretch>
        </p:blipFill>
        <p:spPr>
          <a:xfrm>
            <a:off x="1161673" y="879998"/>
            <a:ext cx="7151228" cy="7980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15" name="Freeform 15"/>
          <p:cNvSpPr/>
          <p:nvPr/>
        </p:nvSpPr>
        <p:spPr>
          <a:xfrm>
            <a:off x="325658" y="436188"/>
            <a:ext cx="741637" cy="909984"/>
          </a:xfrm>
          <a:custGeom>
            <a:avLst/>
            <a:gdLst/>
            <a:ahLst/>
            <a:cxnLst/>
            <a:rect l="l" t="t" r="r" b="b"/>
            <a:pathLst>
              <a:path w="741637" h="909984">
                <a:moveTo>
                  <a:pt x="0" y="0"/>
                </a:moveTo>
                <a:lnTo>
                  <a:pt x="741637" y="0"/>
                </a:lnTo>
                <a:lnTo>
                  <a:pt x="741637" y="909984"/>
                </a:lnTo>
                <a:lnTo>
                  <a:pt x="0" y="9099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6" name="TextBox 16"/>
          <p:cNvSpPr txBox="1"/>
          <p:nvPr/>
        </p:nvSpPr>
        <p:spPr>
          <a:xfrm>
            <a:off x="1375618" y="245688"/>
            <a:ext cx="9071240" cy="1135221"/>
          </a:xfrm>
          <a:prstGeom prst="rect">
            <a:avLst/>
          </a:prstGeom>
        </p:spPr>
        <p:txBody>
          <a:bodyPr lIns="0" tIns="0" rIns="0" bIns="0" rtlCol="0" anchor="t">
            <a:spAutoFit/>
          </a:bodyPr>
          <a:lstStyle/>
          <a:p>
            <a:pPr algn="just">
              <a:lnSpc>
                <a:spcPts val="8708"/>
              </a:lnSpc>
            </a:pPr>
            <a:r>
              <a:rPr lang="en-US" sz="6220">
                <a:solidFill>
                  <a:srgbClr val="4A7168"/>
                </a:solidFill>
                <a:latin typeface="#9Slide07 Crocante"/>
                <a:ea typeface="#9Slide07 Crocante"/>
                <a:cs typeface="#9Slide07 Crocante"/>
                <a:sym typeface="#9Slide07 Crocante"/>
              </a:rPr>
              <a:t>KHÁM PHÁ CÂU</a:t>
            </a:r>
          </a:p>
        </p:txBody>
      </p:sp>
      <p:sp>
        <p:nvSpPr>
          <p:cNvPr id="17" name="TextBox 17"/>
          <p:cNvSpPr txBox="1"/>
          <p:nvPr/>
        </p:nvSpPr>
        <p:spPr>
          <a:xfrm>
            <a:off x="10751657" y="547233"/>
            <a:ext cx="16560640" cy="646430"/>
          </a:xfrm>
          <a:prstGeom prst="rect">
            <a:avLst/>
          </a:prstGeom>
        </p:spPr>
        <p:txBody>
          <a:bodyPr lIns="0" tIns="0" rIns="0" bIns="0" rtlCol="0" anchor="t">
            <a:spAutoFit/>
          </a:bodyPr>
          <a:lstStyle/>
          <a:p>
            <a:pPr algn="just">
              <a:lnSpc>
                <a:spcPts val="5320"/>
              </a:lnSpc>
            </a:pPr>
            <a:r>
              <a:rPr lang="en-US" sz="3800" b="1">
                <a:solidFill>
                  <a:srgbClr val="CB715E"/>
                </a:solidFill>
                <a:latin typeface="Roboto Condensed Bold"/>
                <a:ea typeface="Roboto Condensed Bold"/>
                <a:cs typeface="Roboto Condensed Bold"/>
                <a:sym typeface="Roboto Condensed Bold"/>
              </a:rPr>
              <a:t>Bài 2 SGK tr.18</a:t>
            </a:r>
          </a:p>
        </p:txBody>
      </p:sp>
      <p:sp>
        <p:nvSpPr>
          <p:cNvPr id="18" name="TextBox 18"/>
          <p:cNvSpPr txBox="1"/>
          <p:nvPr/>
        </p:nvSpPr>
        <p:spPr>
          <a:xfrm>
            <a:off x="7052823" y="1884857"/>
            <a:ext cx="10906433" cy="3258643"/>
          </a:xfrm>
          <a:prstGeom prst="rect">
            <a:avLst/>
          </a:prstGeom>
        </p:spPr>
        <p:txBody>
          <a:bodyPr lIns="0" tIns="0" rIns="0" bIns="0" rtlCol="0" anchor="t">
            <a:spAutoFit/>
          </a:bodyPr>
          <a:lstStyle/>
          <a:p>
            <a:pPr algn="just">
              <a:lnSpc>
                <a:spcPts val="5189"/>
              </a:lnSpc>
            </a:pPr>
            <a:r>
              <a:rPr lang="en-US" sz="3706" b="1" i="1">
                <a:solidFill>
                  <a:srgbClr val="4F2C33"/>
                </a:solidFill>
                <a:latin typeface="Roboto Condensed Bold Italics"/>
                <a:ea typeface="Roboto Condensed Bold Italics"/>
                <a:cs typeface="Roboto Condensed Bold Italics"/>
                <a:sym typeface="Roboto Condensed Bold Italics"/>
              </a:rPr>
              <a:t>Câu bị động: "Môi trường sống của động vật bị con người chiếm đóng, phá hoại [...]. Nhiều loài thậm chí thường xuyên bị con người ngược đãi, sẵn bắt vô tổ chức và tàn sát không nương tay."</a:t>
            </a:r>
          </a:p>
          <a:p>
            <a:pPr algn="just">
              <a:lnSpc>
                <a:spcPts val="5189"/>
              </a:lnSpc>
            </a:pPr>
            <a:endParaRPr lang="en-US" sz="3706" b="1" i="1">
              <a:solidFill>
                <a:srgbClr val="4F2C33"/>
              </a:solidFill>
              <a:latin typeface="Roboto Condensed Bold Italics"/>
              <a:ea typeface="Roboto Condensed Bold Italics"/>
              <a:cs typeface="Roboto Condensed Bold Italics"/>
              <a:sym typeface="Roboto Condensed Bold Italics"/>
            </a:endParaRPr>
          </a:p>
        </p:txBody>
      </p:sp>
      <p:sp>
        <p:nvSpPr>
          <p:cNvPr id="19" name="TextBox 19"/>
          <p:cNvSpPr txBox="1"/>
          <p:nvPr/>
        </p:nvSpPr>
        <p:spPr>
          <a:xfrm>
            <a:off x="7338694" y="5910707"/>
            <a:ext cx="10334691" cy="3258643"/>
          </a:xfrm>
          <a:prstGeom prst="rect">
            <a:avLst/>
          </a:prstGeom>
        </p:spPr>
        <p:txBody>
          <a:bodyPr lIns="0" tIns="0" rIns="0" bIns="0" rtlCol="0" anchor="t">
            <a:spAutoFit/>
          </a:bodyPr>
          <a:lstStyle/>
          <a:p>
            <a:pPr marL="800335" lvl="1" indent="-400168" algn="just">
              <a:lnSpc>
                <a:spcPts val="5189"/>
              </a:lnSpc>
              <a:buFont typeface="Arial"/>
              <a:buChar char="•"/>
            </a:pPr>
            <a:r>
              <a:rPr lang="en-US" sz="3706" dirty="0" err="1">
                <a:solidFill>
                  <a:srgbClr val="4F2C33"/>
                </a:solidFill>
                <a:latin typeface="Roboto Condensed"/>
                <a:ea typeface="Roboto Condensed"/>
                <a:cs typeface="Roboto Condensed"/>
                <a:sym typeface="Roboto Condensed"/>
              </a:rPr>
              <a:t>Phù</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hợp</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để</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tập</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trung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vào</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việc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hành</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động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bị</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chiếm</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đóng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phá</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hoại</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bị</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ngược</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đãi</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sẵn</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bắt</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và</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tàn</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sát</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thay</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vì</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người</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làm</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hành</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động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đó</a:t>
            </a:r>
            <a:r>
              <a:rPr lang="en-US" sz="3706" dirty="0">
                <a:solidFill>
                  <a:srgbClr val="4F2C33"/>
                </a:solidFill>
                <a:latin typeface="Roboto Condensed"/>
                <a:ea typeface="Roboto Condensed"/>
                <a:cs typeface="Roboto Condensed"/>
                <a:sym typeface="Roboto Condensed"/>
              </a:rPr>
              <a:t>. </a:t>
            </a:r>
          </a:p>
          <a:p>
            <a:pPr marL="800335" lvl="1" indent="-400168" algn="just">
              <a:lnSpc>
                <a:spcPts val="5189"/>
              </a:lnSpc>
              <a:buFont typeface="Arial"/>
              <a:buChar char="•"/>
            </a:pPr>
            <a:r>
              <a:rPr lang="en-US" sz="3706" dirty="0" err="1">
                <a:solidFill>
                  <a:srgbClr val="4F2C33"/>
                </a:solidFill>
                <a:latin typeface="Roboto Condensed"/>
                <a:ea typeface="Roboto Condensed"/>
                <a:cs typeface="Roboto Condensed"/>
                <a:sym typeface="Roboto Condensed"/>
              </a:rPr>
              <a:t>Câu</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bị</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động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cũng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làm</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cho</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thông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điệp</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trở</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nên</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mạnh</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mẽ</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và</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tập</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trung</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hơn</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vào</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hành</a:t>
            </a:r>
            <a:r>
              <a:rPr lang="en-US" sz="3706" dirty="0">
                <a:solidFill>
                  <a:srgbClr val="4F2C33"/>
                </a:solidFill>
                <a:latin typeface="Roboto Condensed"/>
                <a:ea typeface="Roboto Condensed"/>
                <a:cs typeface="Roboto Condensed"/>
                <a:sym typeface="Roboto Condensed"/>
              </a:rPr>
              <a:t> </a:t>
            </a:r>
            <a:r>
              <a:rPr lang="en-US" sz="3706" dirty="0" err="1">
                <a:solidFill>
                  <a:srgbClr val="4F2C33"/>
                </a:solidFill>
                <a:latin typeface="Roboto Condensed"/>
                <a:ea typeface="Roboto Condensed"/>
                <a:cs typeface="Roboto Condensed"/>
                <a:sym typeface="Roboto Condensed"/>
              </a:rPr>
              <a:t>động</a:t>
            </a:r>
            <a:r>
              <a:rPr lang="en-US" sz="3706" dirty="0">
                <a:solidFill>
                  <a:srgbClr val="4F2C33"/>
                </a:solidFill>
                <a:latin typeface="Roboto Condensed"/>
                <a:ea typeface="Roboto Condensed"/>
                <a:cs typeface="Roboto Condensed"/>
                <a:sym typeface="Roboto Condensed"/>
              </a:rPr>
              <a:t>.</a:t>
            </a:r>
          </a:p>
        </p:txBody>
      </p:sp>
      <p:sp>
        <p:nvSpPr>
          <p:cNvPr id="20" name="Freeform 20"/>
          <p:cNvSpPr/>
          <p:nvPr/>
        </p:nvSpPr>
        <p:spPr>
          <a:xfrm>
            <a:off x="11843714" y="4770749"/>
            <a:ext cx="945646" cy="985048"/>
          </a:xfrm>
          <a:custGeom>
            <a:avLst/>
            <a:gdLst/>
            <a:ahLst/>
            <a:cxnLst/>
            <a:rect l="l" t="t" r="r" b="b"/>
            <a:pathLst>
              <a:path w="945646" h="985048">
                <a:moveTo>
                  <a:pt x="0" y="0"/>
                </a:moveTo>
                <a:lnTo>
                  <a:pt x="945646" y="0"/>
                </a:lnTo>
                <a:lnTo>
                  <a:pt x="945646" y="985048"/>
                </a:lnTo>
                <a:lnTo>
                  <a:pt x="0" y="9850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pic>
        <p:nvPicPr>
          <p:cNvPr id="21" name="Picture 20">
            <a:extLst>
              <a:ext uri="{FF2B5EF4-FFF2-40B4-BE49-F238E27FC236}">
                <a16:creationId xmlns:a16="http://schemas.microsoft.com/office/drawing/2014/main" id="{6EA99336-B60A-29EA-E349-1805A48FC339}"/>
              </a:ext>
            </a:extLst>
          </p:cNvPr>
          <p:cNvPicPr>
            <a:picLocks noChangeAspect="1"/>
          </p:cNvPicPr>
          <p:nvPr/>
        </p:nvPicPr>
        <p:blipFill>
          <a:blip r:embed="rId6"/>
          <a:stretch>
            <a:fillRect/>
          </a:stretch>
        </p:blipFill>
        <p:spPr>
          <a:xfrm>
            <a:off x="686483" y="2060956"/>
            <a:ext cx="6078231" cy="7980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8" name="Group 8"/>
          <p:cNvGrpSpPr/>
          <p:nvPr/>
        </p:nvGrpSpPr>
        <p:grpSpPr>
          <a:xfrm>
            <a:off x="8744947" y="4572055"/>
            <a:ext cx="399053" cy="39905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1" name="Group 11"/>
          <p:cNvGrpSpPr/>
          <p:nvPr/>
        </p:nvGrpSpPr>
        <p:grpSpPr>
          <a:xfrm>
            <a:off x="6495146" y="1028700"/>
            <a:ext cx="399053" cy="39905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4" name="Group 14"/>
          <p:cNvGrpSpPr/>
          <p:nvPr/>
        </p:nvGrpSpPr>
        <p:grpSpPr>
          <a:xfrm>
            <a:off x="17259300" y="606370"/>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7" name="Freeform 17"/>
          <p:cNvSpPr/>
          <p:nvPr/>
        </p:nvSpPr>
        <p:spPr>
          <a:xfrm>
            <a:off x="2514600" y="2370982"/>
            <a:ext cx="3474746" cy="4304302"/>
          </a:xfrm>
          <a:custGeom>
            <a:avLst/>
            <a:gdLst/>
            <a:ahLst/>
            <a:cxnLst/>
            <a:rect l="l" t="t" r="r" b="b"/>
            <a:pathLst>
              <a:path w="3474746" h="4304302">
                <a:moveTo>
                  <a:pt x="0" y="0"/>
                </a:moveTo>
                <a:lnTo>
                  <a:pt x="3474746" y="0"/>
                </a:lnTo>
                <a:lnTo>
                  <a:pt x="3474746" y="4304302"/>
                </a:lnTo>
                <a:lnTo>
                  <a:pt x="0" y="43043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8" name="Freeform 18"/>
          <p:cNvSpPr/>
          <p:nvPr/>
        </p:nvSpPr>
        <p:spPr>
          <a:xfrm rot="5527736">
            <a:off x="11086111" y="7697797"/>
            <a:ext cx="2108080" cy="2105445"/>
          </a:xfrm>
          <a:custGeom>
            <a:avLst/>
            <a:gdLst/>
            <a:ahLst/>
            <a:cxnLst/>
            <a:rect l="l" t="t" r="r" b="b"/>
            <a:pathLst>
              <a:path w="2108080" h="2105445">
                <a:moveTo>
                  <a:pt x="0" y="0"/>
                </a:moveTo>
                <a:lnTo>
                  <a:pt x="2108080" y="0"/>
                </a:lnTo>
                <a:lnTo>
                  <a:pt x="2108080" y="2105445"/>
                </a:lnTo>
                <a:lnTo>
                  <a:pt x="0" y="210544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21" name="TextBox 21"/>
          <p:cNvSpPr txBox="1"/>
          <p:nvPr/>
        </p:nvSpPr>
        <p:spPr>
          <a:xfrm>
            <a:off x="10199374" y="252276"/>
            <a:ext cx="9457780" cy="1175477"/>
          </a:xfrm>
          <a:prstGeom prst="rect">
            <a:avLst/>
          </a:prstGeom>
        </p:spPr>
        <p:txBody>
          <a:bodyPr lIns="0" tIns="0" rIns="0" bIns="0" rtlCol="0" anchor="t">
            <a:spAutoFit/>
          </a:bodyPr>
          <a:lstStyle/>
          <a:p>
            <a:pPr algn="just">
              <a:lnSpc>
                <a:spcPts val="9079"/>
              </a:lnSpc>
            </a:pPr>
            <a:r>
              <a:rPr lang="en-US" sz="6485" dirty="0">
                <a:solidFill>
                  <a:srgbClr val="ECB45E"/>
                </a:solidFill>
                <a:latin typeface="#9Slide07 Crocante"/>
                <a:ea typeface="#9Slide07 Crocante"/>
                <a:cs typeface="#9Slide07 Crocante"/>
                <a:sym typeface="#9Slide07 Crocante"/>
              </a:rPr>
              <a:t>CHINH PHỤC CÂU </a:t>
            </a:r>
          </a:p>
        </p:txBody>
      </p:sp>
      <p:sp>
        <p:nvSpPr>
          <p:cNvPr id="22" name="Freeform 22"/>
          <p:cNvSpPr/>
          <p:nvPr/>
        </p:nvSpPr>
        <p:spPr>
          <a:xfrm>
            <a:off x="9144000" y="304309"/>
            <a:ext cx="636348" cy="923918"/>
          </a:xfrm>
          <a:custGeom>
            <a:avLst/>
            <a:gdLst/>
            <a:ahLst/>
            <a:cxnLst/>
            <a:rect l="l" t="t" r="r" b="b"/>
            <a:pathLst>
              <a:path w="636348" h="923918">
                <a:moveTo>
                  <a:pt x="0" y="0"/>
                </a:moveTo>
                <a:lnTo>
                  <a:pt x="636348" y="0"/>
                </a:lnTo>
                <a:lnTo>
                  <a:pt x="636348" y="923918"/>
                </a:lnTo>
                <a:lnTo>
                  <a:pt x="0" y="9239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grpSp>
        <p:nvGrpSpPr>
          <p:cNvPr id="23" name="Group 23"/>
          <p:cNvGrpSpPr/>
          <p:nvPr/>
        </p:nvGrpSpPr>
        <p:grpSpPr>
          <a:xfrm>
            <a:off x="10316343" y="2370982"/>
            <a:ext cx="6383679" cy="3074916"/>
            <a:chOff x="0" y="0"/>
            <a:chExt cx="1681298" cy="809854"/>
          </a:xfrm>
        </p:grpSpPr>
        <p:sp>
          <p:nvSpPr>
            <p:cNvPr id="24" name="Freeform 24"/>
            <p:cNvSpPr/>
            <p:nvPr/>
          </p:nvSpPr>
          <p:spPr>
            <a:xfrm>
              <a:off x="0" y="0"/>
              <a:ext cx="1681298" cy="809854"/>
            </a:xfrm>
            <a:custGeom>
              <a:avLst/>
              <a:gdLst/>
              <a:ahLst/>
              <a:cxnLst/>
              <a:rect l="l" t="t" r="r" b="b"/>
              <a:pathLst>
                <a:path w="1681298" h="809854">
                  <a:moveTo>
                    <a:pt x="61851" y="0"/>
                  </a:moveTo>
                  <a:lnTo>
                    <a:pt x="1619447" y="0"/>
                  </a:lnTo>
                  <a:cubicBezTo>
                    <a:pt x="1635851" y="0"/>
                    <a:pt x="1651583" y="6516"/>
                    <a:pt x="1663182" y="18116"/>
                  </a:cubicBezTo>
                  <a:cubicBezTo>
                    <a:pt x="1674782" y="29715"/>
                    <a:pt x="1681298" y="45447"/>
                    <a:pt x="1681298" y="61851"/>
                  </a:cubicBezTo>
                  <a:lnTo>
                    <a:pt x="1681298" y="748003"/>
                  </a:lnTo>
                  <a:cubicBezTo>
                    <a:pt x="1681298" y="764407"/>
                    <a:pt x="1674782" y="780139"/>
                    <a:pt x="1663182" y="791739"/>
                  </a:cubicBezTo>
                  <a:cubicBezTo>
                    <a:pt x="1651583" y="803338"/>
                    <a:pt x="1635851" y="809854"/>
                    <a:pt x="1619447" y="809854"/>
                  </a:cubicBezTo>
                  <a:lnTo>
                    <a:pt x="61851" y="809854"/>
                  </a:lnTo>
                  <a:cubicBezTo>
                    <a:pt x="45447" y="809854"/>
                    <a:pt x="29715" y="803338"/>
                    <a:pt x="18116" y="791739"/>
                  </a:cubicBezTo>
                  <a:cubicBezTo>
                    <a:pt x="6516" y="780139"/>
                    <a:pt x="0" y="764407"/>
                    <a:pt x="0" y="748003"/>
                  </a:cubicBezTo>
                  <a:lnTo>
                    <a:pt x="0" y="61851"/>
                  </a:lnTo>
                  <a:cubicBezTo>
                    <a:pt x="0" y="45447"/>
                    <a:pt x="6516" y="29715"/>
                    <a:pt x="18116" y="18116"/>
                  </a:cubicBezTo>
                  <a:cubicBezTo>
                    <a:pt x="29715" y="6516"/>
                    <a:pt x="45447" y="0"/>
                    <a:pt x="61851" y="0"/>
                  </a:cubicBezTo>
                  <a:close/>
                </a:path>
              </a:pathLst>
            </a:custGeom>
            <a:solidFill>
              <a:srgbClr val="A8E1D2"/>
            </a:solidFill>
          </p:spPr>
          <p:txBody>
            <a:bodyPr/>
            <a:lstStyle/>
            <a:p>
              <a:endParaRPr lang="vi-VN"/>
            </a:p>
          </p:txBody>
        </p:sp>
        <p:sp>
          <p:nvSpPr>
            <p:cNvPr id="25" name="TextBox 25"/>
            <p:cNvSpPr txBox="1"/>
            <p:nvPr/>
          </p:nvSpPr>
          <p:spPr>
            <a:xfrm>
              <a:off x="0" y="-47625"/>
              <a:ext cx="1681298" cy="857479"/>
            </a:xfrm>
            <a:prstGeom prst="rect">
              <a:avLst/>
            </a:prstGeom>
          </p:spPr>
          <p:txBody>
            <a:bodyPr lIns="50800" tIns="50800" rIns="50800" bIns="50800" rtlCol="0" anchor="ctr"/>
            <a:lstStyle/>
            <a:p>
              <a:pPr algn="ctr">
                <a:lnSpc>
                  <a:spcPts val="3662"/>
                </a:lnSpc>
              </a:pPr>
              <a:endParaRPr/>
            </a:p>
          </p:txBody>
        </p:sp>
      </p:grpSp>
      <p:sp>
        <p:nvSpPr>
          <p:cNvPr id="26" name="TextBox 26"/>
          <p:cNvSpPr txBox="1"/>
          <p:nvPr/>
        </p:nvSpPr>
        <p:spPr>
          <a:xfrm>
            <a:off x="10316343" y="2846302"/>
            <a:ext cx="6641513" cy="1899285"/>
          </a:xfrm>
          <a:prstGeom prst="rect">
            <a:avLst/>
          </a:prstGeom>
        </p:spPr>
        <p:txBody>
          <a:bodyPr lIns="0" tIns="0" rIns="0" bIns="0" rtlCol="0" anchor="t">
            <a:spAutoFit/>
          </a:bodyPr>
          <a:lstStyle/>
          <a:p>
            <a:pPr marL="777243" lvl="1" indent="-388622" algn="just">
              <a:lnSpc>
                <a:spcPts val="5040"/>
              </a:lnSpc>
              <a:buFont typeface="Arial"/>
              <a:buChar char="•"/>
            </a:pPr>
            <a:r>
              <a:rPr lang="en-US" sz="3600">
                <a:solidFill>
                  <a:srgbClr val="4F2C33"/>
                </a:solidFill>
                <a:latin typeface="Roboto Condensed"/>
                <a:ea typeface="Roboto Condensed"/>
                <a:cs typeface="Roboto Condensed"/>
                <a:sym typeface="Roboto Condensed"/>
              </a:rPr>
              <a:t>HS thực hiện bài 3 SGK tr.18</a:t>
            </a:r>
          </a:p>
          <a:p>
            <a:pPr marL="777243" lvl="1" indent="-388622" algn="just">
              <a:lnSpc>
                <a:spcPts val="5040"/>
              </a:lnSpc>
              <a:buFont typeface="Arial"/>
              <a:buChar char="•"/>
            </a:pPr>
            <a:r>
              <a:rPr lang="en-US" sz="3600">
                <a:solidFill>
                  <a:srgbClr val="4F2C33"/>
                </a:solidFill>
                <a:latin typeface="Roboto Condensed"/>
                <a:ea typeface="Roboto Condensed"/>
                <a:cs typeface="Roboto Condensed"/>
                <a:sym typeface="Roboto Condensed"/>
              </a:rPr>
              <a:t>Thời gian thực hiện: 5 phút</a:t>
            </a:r>
          </a:p>
          <a:p>
            <a:pPr marL="777243" lvl="1" indent="-388622" algn="just">
              <a:lnSpc>
                <a:spcPts val="5040"/>
              </a:lnSpc>
              <a:buFont typeface="Arial"/>
              <a:buChar char="•"/>
            </a:pPr>
            <a:r>
              <a:rPr lang="en-US" sz="3600">
                <a:solidFill>
                  <a:srgbClr val="4F2C33"/>
                </a:solidFill>
                <a:latin typeface="Roboto Condensed"/>
                <a:ea typeface="Roboto Condensed"/>
                <a:cs typeface="Roboto Condensed"/>
                <a:sym typeface="Roboto Condensed"/>
              </a:rPr>
              <a:t>Cách tính điểm: 40 điểm/câu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8" name="Group 8"/>
          <p:cNvGrpSpPr/>
          <p:nvPr/>
        </p:nvGrpSpPr>
        <p:grpSpPr>
          <a:xfrm>
            <a:off x="8198664" y="4744447"/>
            <a:ext cx="399053" cy="39905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1" name="Group 11"/>
          <p:cNvGrpSpPr/>
          <p:nvPr/>
        </p:nvGrpSpPr>
        <p:grpSpPr>
          <a:xfrm>
            <a:off x="6495146" y="1028700"/>
            <a:ext cx="399053" cy="39905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4" name="Group 14"/>
          <p:cNvGrpSpPr/>
          <p:nvPr/>
        </p:nvGrpSpPr>
        <p:grpSpPr>
          <a:xfrm>
            <a:off x="17259300" y="606370"/>
            <a:ext cx="399053" cy="39905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7" name="Freeform 17"/>
          <p:cNvSpPr/>
          <p:nvPr/>
        </p:nvSpPr>
        <p:spPr>
          <a:xfrm>
            <a:off x="2099891" y="805897"/>
            <a:ext cx="1092415" cy="1091050"/>
          </a:xfrm>
          <a:custGeom>
            <a:avLst/>
            <a:gdLst/>
            <a:ahLst/>
            <a:cxnLst/>
            <a:rect l="l" t="t" r="r" b="b"/>
            <a:pathLst>
              <a:path w="1092415" h="1091050">
                <a:moveTo>
                  <a:pt x="0" y="0"/>
                </a:moveTo>
                <a:lnTo>
                  <a:pt x="1092416" y="0"/>
                </a:lnTo>
                <a:lnTo>
                  <a:pt x="1092416" y="1091049"/>
                </a:lnTo>
                <a:lnTo>
                  <a:pt x="0" y="109104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18" name="Freeform 18"/>
          <p:cNvSpPr/>
          <p:nvPr/>
        </p:nvSpPr>
        <p:spPr>
          <a:xfrm>
            <a:off x="6355527" y="2434691"/>
            <a:ext cx="1584634" cy="1582653"/>
          </a:xfrm>
          <a:custGeom>
            <a:avLst/>
            <a:gdLst/>
            <a:ahLst/>
            <a:cxnLst/>
            <a:rect l="l" t="t" r="r" b="b"/>
            <a:pathLst>
              <a:path w="1584634" h="1582653">
                <a:moveTo>
                  <a:pt x="0" y="0"/>
                </a:moveTo>
                <a:lnTo>
                  <a:pt x="1584634" y="0"/>
                </a:lnTo>
                <a:lnTo>
                  <a:pt x="1584634" y="1582653"/>
                </a:lnTo>
                <a:lnTo>
                  <a:pt x="0" y="158265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19" name="TextBox 19"/>
          <p:cNvSpPr txBox="1"/>
          <p:nvPr/>
        </p:nvSpPr>
        <p:spPr>
          <a:xfrm>
            <a:off x="10199374" y="252276"/>
            <a:ext cx="9457780" cy="1175477"/>
          </a:xfrm>
          <a:prstGeom prst="rect">
            <a:avLst/>
          </a:prstGeom>
        </p:spPr>
        <p:txBody>
          <a:bodyPr lIns="0" tIns="0" rIns="0" bIns="0" rtlCol="0" anchor="t">
            <a:spAutoFit/>
          </a:bodyPr>
          <a:lstStyle/>
          <a:p>
            <a:pPr algn="just">
              <a:lnSpc>
                <a:spcPts val="9079"/>
              </a:lnSpc>
            </a:pPr>
            <a:r>
              <a:rPr lang="en-US" sz="6485">
                <a:solidFill>
                  <a:srgbClr val="ECB45E"/>
                </a:solidFill>
                <a:latin typeface="#9Slide07 Crocante"/>
                <a:ea typeface="#9Slide07 Crocante"/>
                <a:cs typeface="#9Slide07 Crocante"/>
                <a:sym typeface="#9Slide07 Crocante"/>
              </a:rPr>
              <a:t>CHINH PHỤC CÂU </a:t>
            </a:r>
          </a:p>
        </p:txBody>
      </p:sp>
      <p:sp>
        <p:nvSpPr>
          <p:cNvPr id="20" name="Freeform 20"/>
          <p:cNvSpPr/>
          <p:nvPr/>
        </p:nvSpPr>
        <p:spPr>
          <a:xfrm>
            <a:off x="9144000" y="304309"/>
            <a:ext cx="636348" cy="923918"/>
          </a:xfrm>
          <a:custGeom>
            <a:avLst/>
            <a:gdLst/>
            <a:ahLst/>
            <a:cxnLst/>
            <a:rect l="l" t="t" r="r" b="b"/>
            <a:pathLst>
              <a:path w="636348" h="923918">
                <a:moveTo>
                  <a:pt x="0" y="0"/>
                </a:moveTo>
                <a:lnTo>
                  <a:pt x="636348" y="0"/>
                </a:lnTo>
                <a:lnTo>
                  <a:pt x="636348" y="923918"/>
                </a:lnTo>
                <a:lnTo>
                  <a:pt x="0" y="9239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1" name="TextBox 21"/>
          <p:cNvSpPr txBox="1"/>
          <p:nvPr/>
        </p:nvSpPr>
        <p:spPr>
          <a:xfrm>
            <a:off x="13087321" y="1535632"/>
            <a:ext cx="16560640" cy="646430"/>
          </a:xfrm>
          <a:prstGeom prst="rect">
            <a:avLst/>
          </a:prstGeom>
        </p:spPr>
        <p:txBody>
          <a:bodyPr lIns="0" tIns="0" rIns="0" bIns="0" rtlCol="0" anchor="t">
            <a:spAutoFit/>
          </a:bodyPr>
          <a:lstStyle/>
          <a:p>
            <a:pPr algn="just">
              <a:lnSpc>
                <a:spcPts val="5320"/>
              </a:lnSpc>
            </a:pPr>
            <a:r>
              <a:rPr lang="en-US" sz="3800" b="1">
                <a:solidFill>
                  <a:srgbClr val="CB715E"/>
                </a:solidFill>
                <a:latin typeface="Roboto Condensed Bold"/>
                <a:ea typeface="Roboto Condensed Bold"/>
                <a:cs typeface="Roboto Condensed Bold"/>
                <a:sym typeface="Roboto Condensed Bold"/>
              </a:rPr>
              <a:t>Bài 3 SGK tr.18</a:t>
            </a:r>
          </a:p>
        </p:txBody>
      </p:sp>
      <p:sp>
        <p:nvSpPr>
          <p:cNvPr id="22" name="TextBox 22"/>
          <p:cNvSpPr txBox="1"/>
          <p:nvPr/>
        </p:nvSpPr>
        <p:spPr>
          <a:xfrm>
            <a:off x="9968349" y="2596275"/>
            <a:ext cx="9001125" cy="629743"/>
          </a:xfrm>
          <a:prstGeom prst="rect">
            <a:avLst/>
          </a:prstGeom>
        </p:spPr>
        <p:txBody>
          <a:bodyPr lIns="0" tIns="0" rIns="0" bIns="0" rtlCol="0" anchor="t">
            <a:spAutoFit/>
          </a:bodyPr>
          <a:lstStyle/>
          <a:p>
            <a:pPr algn="just">
              <a:lnSpc>
                <a:spcPts val="5189"/>
              </a:lnSpc>
            </a:pPr>
            <a:r>
              <a:rPr lang="en-US" sz="3706">
                <a:solidFill>
                  <a:srgbClr val="4F2C33"/>
                </a:solidFill>
                <a:latin typeface="Roboto Condensed"/>
                <a:ea typeface="Roboto Condensed"/>
                <a:cs typeface="Roboto Condensed"/>
                <a:sym typeface="Roboto Condensed"/>
              </a:rPr>
              <a:t>Biến đổi câu chủ động thành câu bị động.</a:t>
            </a:r>
          </a:p>
        </p:txBody>
      </p:sp>
      <p:sp>
        <p:nvSpPr>
          <p:cNvPr id="23" name="TextBox 23"/>
          <p:cNvSpPr txBox="1"/>
          <p:nvPr/>
        </p:nvSpPr>
        <p:spPr>
          <a:xfrm>
            <a:off x="10199374" y="4027982"/>
            <a:ext cx="7644108" cy="5230318"/>
          </a:xfrm>
          <a:prstGeom prst="rect">
            <a:avLst/>
          </a:prstGeom>
        </p:spPr>
        <p:txBody>
          <a:bodyPr lIns="0" tIns="0" rIns="0" bIns="0" rtlCol="0" anchor="t">
            <a:spAutoFit/>
          </a:bodyPr>
          <a:lstStyle/>
          <a:p>
            <a:pPr algn="just">
              <a:lnSpc>
                <a:spcPts val="5189"/>
              </a:lnSpc>
            </a:pPr>
            <a:r>
              <a:rPr lang="en-US" sz="3706">
                <a:solidFill>
                  <a:srgbClr val="4F2C33"/>
                </a:solidFill>
                <a:latin typeface="Roboto Condensed"/>
                <a:ea typeface="Roboto Condensed"/>
                <a:cs typeface="Roboto Condensed"/>
                <a:sym typeface="Roboto Condensed"/>
              </a:rPr>
              <a:t>a) Hai con trai đã được dẫn đi hầu khắp những nơi nổi tiếng về phong cảnh đẹp, về di tích lịch sử của Nghệ An bởi Quan Phó bảng Sắc.</a:t>
            </a:r>
          </a:p>
          <a:p>
            <a:pPr algn="just">
              <a:lnSpc>
                <a:spcPts val="5189"/>
              </a:lnSpc>
            </a:pPr>
            <a:r>
              <a:rPr lang="en-US" sz="3706">
                <a:solidFill>
                  <a:srgbClr val="4F2C33"/>
                </a:solidFill>
                <a:latin typeface="Roboto Condensed"/>
                <a:ea typeface="Roboto Condensed"/>
                <a:cs typeface="Roboto Condensed"/>
                <a:sym typeface="Roboto Condensed"/>
              </a:rPr>
              <a:t>b) Nó đã được bế lên bởi ba.</a:t>
            </a:r>
          </a:p>
          <a:p>
            <a:pPr algn="just">
              <a:lnSpc>
                <a:spcPts val="5189"/>
              </a:lnSpc>
            </a:pPr>
            <a:r>
              <a:rPr lang="en-US" sz="3706">
                <a:solidFill>
                  <a:srgbClr val="4F2C33"/>
                </a:solidFill>
                <a:latin typeface="Roboto Condensed"/>
                <a:ea typeface="Roboto Condensed"/>
                <a:cs typeface="Roboto Condensed"/>
                <a:sym typeface="Roboto Condensed"/>
              </a:rPr>
              <a:t>c) Nhà tôi đã bị đốt rồi, bác ạ.</a:t>
            </a:r>
          </a:p>
          <a:p>
            <a:pPr algn="just">
              <a:lnSpc>
                <a:spcPts val="5189"/>
              </a:lnSpc>
            </a:pPr>
            <a:r>
              <a:rPr lang="en-US" sz="3706">
                <a:solidFill>
                  <a:srgbClr val="4F2C33"/>
                </a:solidFill>
                <a:latin typeface="Roboto Condensed"/>
                <a:ea typeface="Roboto Condensed"/>
                <a:cs typeface="Roboto Condensed"/>
                <a:sym typeface="Roboto Condensed"/>
              </a:rPr>
              <a:t>d) Nước đã được mọi người sử dụng càng nhiều hơn. </a:t>
            </a:r>
          </a:p>
        </p:txBody>
      </p:sp>
      <p:pic>
        <p:nvPicPr>
          <p:cNvPr id="24" name="Picture 23">
            <a:extLst>
              <a:ext uri="{FF2B5EF4-FFF2-40B4-BE49-F238E27FC236}">
                <a16:creationId xmlns:a16="http://schemas.microsoft.com/office/drawing/2014/main" id="{155B63D6-BD93-19E6-A7DB-B3C724CCB54E}"/>
              </a:ext>
            </a:extLst>
          </p:cNvPr>
          <p:cNvPicPr>
            <a:picLocks noChangeAspect="1"/>
          </p:cNvPicPr>
          <p:nvPr/>
        </p:nvPicPr>
        <p:blipFill>
          <a:blip r:embed="rId6"/>
          <a:stretch>
            <a:fillRect/>
          </a:stretch>
        </p:blipFill>
        <p:spPr>
          <a:xfrm>
            <a:off x="2589828" y="2911146"/>
            <a:ext cx="3475021" cy="430414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a:off x="1465582" y="2370303"/>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41118" y="281972"/>
            <a:ext cx="18016773" cy="745490"/>
          </a:xfrm>
          <a:prstGeom prst="rect">
            <a:avLst/>
          </a:prstGeom>
        </p:spPr>
        <p:txBody>
          <a:bodyPr lIns="0" tIns="0" rIns="0" bIns="0" rtlCol="0" anchor="t">
            <a:spAutoFit/>
          </a:bodyPr>
          <a:lstStyle/>
          <a:p>
            <a:pPr algn="l">
              <a:lnSpc>
                <a:spcPts val="6160"/>
              </a:lnSpc>
            </a:pPr>
            <a:r>
              <a:rPr lang="en-US" sz="4400" b="1">
                <a:solidFill>
                  <a:srgbClr val="CB715E"/>
                </a:solidFill>
                <a:latin typeface="Fraunces Bold"/>
                <a:ea typeface="Fraunces Bold"/>
                <a:cs typeface="Fraunces Bold"/>
                <a:sym typeface="Fraunces Bold"/>
              </a:rPr>
              <a:t>II. MỞ RỘNG CẤU TRÚC CÂU</a:t>
            </a:r>
          </a:p>
        </p:txBody>
      </p:sp>
      <p:sp>
        <p:nvSpPr>
          <p:cNvPr id="14" name="TextBox 14"/>
          <p:cNvSpPr txBox="1"/>
          <p:nvPr/>
        </p:nvSpPr>
        <p:spPr>
          <a:xfrm>
            <a:off x="8641118" y="1284910"/>
            <a:ext cx="5405619"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Tri thức tiếng Việt </a:t>
            </a:r>
          </a:p>
        </p:txBody>
      </p:sp>
      <p:sp>
        <p:nvSpPr>
          <p:cNvPr id="15" name="TextBox 15"/>
          <p:cNvSpPr txBox="1"/>
          <p:nvPr/>
        </p:nvSpPr>
        <p:spPr>
          <a:xfrm>
            <a:off x="8954951" y="2753922"/>
            <a:ext cx="7773538" cy="3092450"/>
          </a:xfrm>
          <a:prstGeom prst="rect">
            <a:avLst/>
          </a:prstGeom>
        </p:spPr>
        <p:txBody>
          <a:bodyPr lIns="0" tIns="0" rIns="0" bIns="0" rtlCol="0" anchor="t">
            <a:spAutoFit/>
          </a:bodyPr>
          <a:lstStyle/>
          <a:p>
            <a:pPr algn="just">
              <a:lnSpc>
                <a:spcPts val="4900"/>
              </a:lnSpc>
            </a:pPr>
            <a:r>
              <a:rPr lang="en-US" sz="3500" i="1" dirty="0">
                <a:solidFill>
                  <a:srgbClr val="4F2C33"/>
                </a:solidFill>
                <a:latin typeface="Roboto Condensed Italics"/>
                <a:ea typeface="Roboto Condensed Italics"/>
                <a:cs typeface="Roboto Condensed Italics"/>
                <a:sym typeface="Roboto Condensed Italics"/>
              </a:rPr>
              <a:t>a. </a:t>
            </a:r>
            <a:r>
              <a:rPr lang="en-US" sz="3500" i="1" dirty="0" err="1">
                <a:solidFill>
                  <a:srgbClr val="4F2C33"/>
                </a:solidFill>
                <a:latin typeface="Roboto Condensed Italics"/>
                <a:ea typeface="Roboto Condensed Italics"/>
                <a:cs typeface="Roboto Condensed Italics"/>
                <a:sym typeface="Roboto Condensed Italics"/>
              </a:rPr>
              <a:t>Nhàn</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Thuyền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trưởng</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của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anh</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ai</a:t>
            </a:r>
            <a:r>
              <a:rPr lang="en-US" sz="3500" i="1" dirty="0">
                <a:solidFill>
                  <a:srgbClr val="4F2C33"/>
                </a:solidFill>
                <a:latin typeface="Roboto Condensed Italics"/>
                <a:ea typeface="Roboto Condensed Italics"/>
                <a:cs typeface="Roboto Condensed Italics"/>
                <a:sym typeface="Roboto Condensed Italics"/>
              </a:rPr>
              <a:t>?</a:t>
            </a:r>
          </a:p>
          <a:p>
            <a:pPr algn="just">
              <a:lnSpc>
                <a:spcPts val="4900"/>
              </a:lnSpc>
            </a:pPr>
            <a:r>
              <a:rPr lang="en-US" sz="3500" i="1" dirty="0" err="1">
                <a:solidFill>
                  <a:srgbClr val="4F2C33"/>
                </a:solidFill>
                <a:latin typeface="Roboto Condensed Italics"/>
                <a:ea typeface="Roboto Condensed Italics"/>
                <a:cs typeface="Roboto Condensed Italics"/>
                <a:sym typeface="Roboto Condensed Italics"/>
              </a:rPr>
              <a:t>Tiến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người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lặn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lội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mưa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gió</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nước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lũ</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đoàn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lan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này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về</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đây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cho</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cô</a:t>
            </a:r>
            <a:r>
              <a:rPr lang="en-US" sz="3500" i="1" dirty="0">
                <a:solidFill>
                  <a:srgbClr val="4F2C33"/>
                </a:solidFill>
                <a:latin typeface="Roboto Condensed Italics"/>
                <a:ea typeface="Roboto Condensed Italics"/>
                <a:cs typeface="Roboto Condensed Italics"/>
                <a:sym typeface="Roboto Condensed Italics"/>
              </a:rPr>
              <a:t>.</a:t>
            </a:r>
          </a:p>
          <a:p>
            <a:pPr algn="r">
              <a:lnSpc>
                <a:spcPts val="4900"/>
              </a:lnSpc>
            </a:pPr>
            <a:r>
              <a:rPr lang="en-US" sz="3500" dirty="0">
                <a:solidFill>
                  <a:srgbClr val="4F2C33"/>
                </a:solidFill>
                <a:latin typeface="Roboto Condensed"/>
                <a:ea typeface="Roboto Condensed"/>
                <a:cs typeface="Roboto Condensed"/>
                <a:sym typeface="Roboto Condensed"/>
              </a:rPr>
              <a:t>(</a:t>
            </a:r>
            <a:r>
              <a:rPr lang="en-US" sz="3500" dirty="0" err="1">
                <a:solidFill>
                  <a:srgbClr val="4F2C33"/>
                </a:solidFill>
                <a:latin typeface="Roboto Condensed"/>
                <a:ea typeface="Roboto Condensed"/>
                <a:cs typeface="Roboto Condensed"/>
                <a:sym typeface="Roboto Condensed"/>
              </a:rPr>
              <a:t>Lưu</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Quang</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Vũ</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Bệnh</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sĩ</a:t>
            </a:r>
            <a:r>
              <a:rPr lang="en-US" sz="3500" dirty="0">
                <a:solidFill>
                  <a:srgbClr val="4F2C33"/>
                </a:solidFill>
                <a:latin typeface="Roboto Condensed"/>
                <a:ea typeface="Roboto Condensed"/>
                <a:cs typeface="Roboto Condensed"/>
                <a:sym typeface="Roboto Condensed"/>
              </a:rPr>
              <a:t>)</a:t>
            </a:r>
          </a:p>
          <a:p>
            <a:pPr algn="just">
              <a:lnSpc>
                <a:spcPts val="4900"/>
              </a:lnSpc>
            </a:pPr>
            <a:endParaRPr lang="en-US" sz="3500" dirty="0">
              <a:solidFill>
                <a:srgbClr val="4F2C33"/>
              </a:solidFill>
              <a:latin typeface="Roboto Condensed"/>
              <a:ea typeface="Roboto Condensed"/>
              <a:cs typeface="Roboto Condensed"/>
              <a:sym typeface="Roboto Condensed"/>
            </a:endParaRPr>
          </a:p>
        </p:txBody>
      </p:sp>
      <p:sp>
        <p:nvSpPr>
          <p:cNvPr id="16" name="TextBox 16"/>
          <p:cNvSpPr txBox="1"/>
          <p:nvPr/>
        </p:nvSpPr>
        <p:spPr>
          <a:xfrm>
            <a:off x="10372398" y="6110591"/>
            <a:ext cx="6356091" cy="1854200"/>
          </a:xfrm>
          <a:prstGeom prst="rect">
            <a:avLst/>
          </a:prstGeom>
        </p:spPr>
        <p:txBody>
          <a:bodyPr lIns="0" tIns="0" rIns="0" bIns="0" rtlCol="0" anchor="t">
            <a:spAutoFit/>
          </a:bodyPr>
          <a:lstStyle/>
          <a:p>
            <a:pPr algn="just">
              <a:lnSpc>
                <a:spcPts val="4900"/>
              </a:lnSpc>
            </a:pPr>
            <a:r>
              <a:rPr lang="en-US" sz="3500" b="1">
                <a:solidFill>
                  <a:srgbClr val="4F2C33"/>
                </a:solidFill>
                <a:latin typeface="Roboto Condensed Bold"/>
                <a:ea typeface="Roboto Condensed Bold"/>
                <a:cs typeface="Roboto Condensed Bold"/>
                <a:sym typeface="Roboto Condensed Bold"/>
              </a:rPr>
              <a:t>Vì sao người nói lại lược bỏ thành phần đó?</a:t>
            </a:r>
          </a:p>
          <a:p>
            <a:pPr algn="just">
              <a:lnSpc>
                <a:spcPts val="4900"/>
              </a:lnSpc>
            </a:pPr>
            <a:r>
              <a:rPr lang="en-US" sz="3500" b="1">
                <a:solidFill>
                  <a:srgbClr val="4F2C33"/>
                </a:solidFill>
                <a:latin typeface="Roboto Condensed Bold"/>
                <a:ea typeface="Roboto Condensed Bold"/>
                <a:cs typeface="Roboto Condensed Bold"/>
                <a:sym typeface="Roboto Condensed Bold"/>
              </a:rPr>
              <a:t>Hãy khôi phục lại thành phần đó.</a:t>
            </a:r>
          </a:p>
        </p:txBody>
      </p:sp>
      <p:sp>
        <p:nvSpPr>
          <p:cNvPr id="17" name="Freeform 17"/>
          <p:cNvSpPr/>
          <p:nvPr/>
        </p:nvSpPr>
        <p:spPr>
          <a:xfrm>
            <a:off x="9144000" y="6252763"/>
            <a:ext cx="948485" cy="1503362"/>
          </a:xfrm>
          <a:custGeom>
            <a:avLst/>
            <a:gdLst/>
            <a:ahLst/>
            <a:cxnLst/>
            <a:rect l="l" t="t" r="r" b="b"/>
            <a:pathLst>
              <a:path w="948485" h="1503362">
                <a:moveTo>
                  <a:pt x="0" y="0"/>
                </a:moveTo>
                <a:lnTo>
                  <a:pt x="948485" y="0"/>
                </a:lnTo>
                <a:lnTo>
                  <a:pt x="948485" y="1503362"/>
                </a:lnTo>
                <a:lnTo>
                  <a:pt x="0" y="15033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a:off x="1743134" y="2045669"/>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00315" y="272447"/>
            <a:ext cx="17317970" cy="783379"/>
          </a:xfrm>
          <a:prstGeom prst="rect">
            <a:avLst/>
          </a:prstGeom>
        </p:spPr>
        <p:txBody>
          <a:bodyPr lIns="0" tIns="0" rIns="0" bIns="0" rtlCol="0" anchor="t">
            <a:spAutoFit/>
          </a:bodyPr>
          <a:lstStyle/>
          <a:p>
            <a:pPr algn="l">
              <a:lnSpc>
                <a:spcPts val="6459"/>
              </a:lnSpc>
            </a:pPr>
            <a:r>
              <a:rPr lang="en-US" sz="4613" b="1">
                <a:solidFill>
                  <a:srgbClr val="CB715E"/>
                </a:solidFill>
                <a:latin typeface="Fraunces Bold"/>
                <a:ea typeface="Fraunces Bold"/>
                <a:cs typeface="Fraunces Bold"/>
                <a:sym typeface="Fraunces Bold"/>
              </a:rPr>
              <a:t>II. MỞ RỘNG CẤU TRÚC CÂU</a:t>
            </a:r>
          </a:p>
        </p:txBody>
      </p:sp>
      <p:sp>
        <p:nvSpPr>
          <p:cNvPr id="14" name="TextBox 14"/>
          <p:cNvSpPr txBox="1"/>
          <p:nvPr/>
        </p:nvSpPr>
        <p:spPr>
          <a:xfrm>
            <a:off x="8600315" y="1284910"/>
            <a:ext cx="5405619"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Tri thức tiếng Việt </a:t>
            </a:r>
          </a:p>
        </p:txBody>
      </p:sp>
      <p:sp>
        <p:nvSpPr>
          <p:cNvPr id="15" name="TextBox 15"/>
          <p:cNvSpPr txBox="1"/>
          <p:nvPr/>
        </p:nvSpPr>
        <p:spPr>
          <a:xfrm>
            <a:off x="8742597" y="2450079"/>
            <a:ext cx="7773538" cy="4949825"/>
          </a:xfrm>
          <a:prstGeom prst="rect">
            <a:avLst/>
          </a:prstGeom>
        </p:spPr>
        <p:txBody>
          <a:bodyPr lIns="0" tIns="0" rIns="0" bIns="0" rtlCol="0" anchor="t">
            <a:spAutoFit/>
          </a:bodyPr>
          <a:lstStyle/>
          <a:p>
            <a:pPr algn="ctr">
              <a:lnSpc>
                <a:spcPts val="4900"/>
              </a:lnSpc>
            </a:pPr>
            <a:r>
              <a:rPr lang="en-US" sz="3500" b="1">
                <a:solidFill>
                  <a:srgbClr val="4F2C33"/>
                </a:solidFill>
                <a:latin typeface="Roboto Condensed Bold"/>
                <a:ea typeface="Roboto Condensed Bold"/>
                <a:cs typeface="Roboto Condensed Bold"/>
                <a:sym typeface="Roboto Condensed Bold"/>
              </a:rPr>
              <a:t>NHIỆM VỤ 1: THỬ THÁCH </a:t>
            </a:r>
          </a:p>
          <a:p>
            <a:pPr algn="ctr">
              <a:lnSpc>
                <a:spcPts val="4900"/>
              </a:lnSpc>
            </a:pPr>
            <a:r>
              <a:rPr lang="en-US" sz="3500" b="1">
                <a:solidFill>
                  <a:srgbClr val="4F2C33"/>
                </a:solidFill>
                <a:latin typeface="Roboto Condensed Bold"/>
                <a:ea typeface="Roboto Condensed Bold"/>
                <a:cs typeface="Roboto Condensed Bold"/>
                <a:sym typeface="Roboto Condensed Bold"/>
              </a:rPr>
              <a:t>MỞ RỘNG CẤU TRÚC CÂU.</a:t>
            </a:r>
          </a:p>
          <a:p>
            <a:pPr marL="755654" lvl="1" indent="-377827" algn="just">
              <a:lnSpc>
                <a:spcPts val="4900"/>
              </a:lnSpc>
              <a:buFont typeface="Arial"/>
              <a:buChar char="•"/>
            </a:pPr>
            <a:r>
              <a:rPr lang="en-US" sz="3500">
                <a:solidFill>
                  <a:srgbClr val="4F2C33"/>
                </a:solidFill>
                <a:latin typeface="Roboto Condensed"/>
                <a:ea typeface="Roboto Condensed"/>
                <a:cs typeface="Roboto Condensed"/>
                <a:sym typeface="Roboto Condensed"/>
              </a:rPr>
              <a:t>GV đưa ra câu văn: </a:t>
            </a:r>
          </a:p>
          <a:p>
            <a:pPr marL="755654" lvl="1" indent="-377827" algn="just">
              <a:lnSpc>
                <a:spcPts val="4900"/>
              </a:lnSpc>
              <a:buFont typeface="Arial"/>
              <a:buChar char="•"/>
            </a:pPr>
            <a:r>
              <a:rPr lang="en-US" sz="3500">
                <a:solidFill>
                  <a:srgbClr val="4F2C33"/>
                </a:solidFill>
                <a:latin typeface="Roboto Condensed"/>
                <a:ea typeface="Roboto Condensed"/>
                <a:cs typeface="Roboto Condensed"/>
                <a:sym typeface="Roboto Condensed"/>
              </a:rPr>
              <a:t>HS thảo luận theo cặp và thực hiện yêu yêu cầu: Giữ nguyên nòng cốt của câu, hãy mở rộng câu văn bằng cách thêm từ ngữ cho câu, sao cho ý nghĩa cốt lõi của câu không thay đổi.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3" name="Group 13"/>
          <p:cNvGrpSpPr/>
          <p:nvPr/>
        </p:nvGrpSpPr>
        <p:grpSpPr>
          <a:xfrm>
            <a:off x="829173" y="918456"/>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6" name="Group 16"/>
          <p:cNvGrpSpPr/>
          <p:nvPr/>
        </p:nvGrpSpPr>
        <p:grpSpPr>
          <a:xfrm>
            <a:off x="2000002" y="2423272"/>
            <a:ext cx="399053" cy="3990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9" name="Group 19"/>
          <p:cNvGrpSpPr/>
          <p:nvPr/>
        </p:nvGrpSpPr>
        <p:grpSpPr>
          <a:xfrm>
            <a:off x="15995178" y="4159641"/>
            <a:ext cx="399053" cy="3990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2" name="Group 22"/>
          <p:cNvGrpSpPr/>
          <p:nvPr/>
        </p:nvGrpSpPr>
        <p:grpSpPr>
          <a:xfrm>
            <a:off x="17100816" y="2622798"/>
            <a:ext cx="399053" cy="39905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5" name="Group 25"/>
          <p:cNvGrpSpPr/>
          <p:nvPr/>
        </p:nvGrpSpPr>
        <p:grpSpPr>
          <a:xfrm>
            <a:off x="15958340" y="718929"/>
            <a:ext cx="399053" cy="399053"/>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31" name="Freeform 31"/>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32" name="Freeform 32"/>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34" name="TextBox 34"/>
          <p:cNvSpPr txBox="1"/>
          <p:nvPr/>
        </p:nvSpPr>
        <p:spPr>
          <a:xfrm>
            <a:off x="2908169" y="2384175"/>
            <a:ext cx="12614352" cy="876300"/>
          </a:xfrm>
          <a:prstGeom prst="rect">
            <a:avLst/>
          </a:prstGeom>
        </p:spPr>
        <p:txBody>
          <a:bodyPr lIns="0" tIns="0" rIns="0" bIns="0" rtlCol="0" anchor="t">
            <a:spAutoFit/>
          </a:bodyPr>
          <a:lstStyle/>
          <a:p>
            <a:pPr algn="ctr">
              <a:lnSpc>
                <a:spcPts val="3517"/>
              </a:lnSpc>
            </a:pPr>
            <a:r>
              <a:rPr lang="en-US" sz="2931" b="1" spc="146">
                <a:solidFill>
                  <a:srgbClr val="7A4675"/>
                </a:solidFill>
                <a:latin typeface="Fraunces Bold"/>
                <a:ea typeface="Fraunces Bold"/>
                <a:cs typeface="Fraunces Bold"/>
                <a:sym typeface="Fraunces Bold"/>
              </a:rPr>
              <a:t>BÀI 6: </a:t>
            </a:r>
          </a:p>
          <a:p>
            <a:pPr algn="ctr">
              <a:lnSpc>
                <a:spcPts val="3517"/>
              </a:lnSpc>
            </a:pPr>
            <a:r>
              <a:rPr lang="en-US" sz="2931" b="1" spc="146">
                <a:solidFill>
                  <a:srgbClr val="7A4675"/>
                </a:solidFill>
                <a:latin typeface="Fraunces Bold"/>
                <a:ea typeface="Fraunces Bold"/>
                <a:cs typeface="Fraunces Bold"/>
                <a:sym typeface="Fraunces Bold"/>
              </a:rPr>
              <a:t>TRUYỆN TRUYỀN KÌ VÀ TRUYỆN TRINH THÁM</a:t>
            </a:r>
          </a:p>
        </p:txBody>
      </p:sp>
      <p:sp>
        <p:nvSpPr>
          <p:cNvPr id="35" name="TextBox 35"/>
          <p:cNvSpPr txBox="1"/>
          <p:nvPr/>
        </p:nvSpPr>
        <p:spPr>
          <a:xfrm>
            <a:off x="3747835" y="3955307"/>
            <a:ext cx="10697766" cy="721995"/>
          </a:xfrm>
          <a:prstGeom prst="rect">
            <a:avLst/>
          </a:prstGeom>
        </p:spPr>
        <p:txBody>
          <a:bodyPr lIns="0" tIns="0" rIns="0" bIns="0" rtlCol="0" anchor="t">
            <a:spAutoFit/>
          </a:bodyPr>
          <a:lstStyle/>
          <a:p>
            <a:pPr algn="ctr">
              <a:lnSpc>
                <a:spcPts val="5880"/>
              </a:lnSpc>
            </a:pPr>
            <a:r>
              <a:rPr lang="en-US" sz="4200" b="1">
                <a:solidFill>
                  <a:srgbClr val="89A162"/>
                </a:solidFill>
                <a:latin typeface="Roboto Bold"/>
                <a:ea typeface="Roboto Bold"/>
                <a:cs typeface="Roboto Bold"/>
                <a:sym typeface="Roboto Bold"/>
              </a:rPr>
              <a:t>THỰC HÀNH TIẾNG VIỆT </a:t>
            </a:r>
          </a:p>
        </p:txBody>
      </p:sp>
      <p:sp>
        <p:nvSpPr>
          <p:cNvPr id="36" name="TextBox 36"/>
          <p:cNvSpPr txBox="1"/>
          <p:nvPr/>
        </p:nvSpPr>
        <p:spPr>
          <a:xfrm>
            <a:off x="3400547" y="5122953"/>
            <a:ext cx="11885199" cy="2566203"/>
          </a:xfrm>
          <a:prstGeom prst="rect">
            <a:avLst/>
          </a:prstGeom>
        </p:spPr>
        <p:txBody>
          <a:bodyPr lIns="0" tIns="0" rIns="0" bIns="0" rtlCol="0" anchor="t">
            <a:spAutoFit/>
          </a:bodyPr>
          <a:lstStyle/>
          <a:p>
            <a:pPr algn="ctr">
              <a:lnSpc>
                <a:spcPts val="10389"/>
              </a:lnSpc>
            </a:pPr>
            <a:r>
              <a:rPr lang="en-US" sz="6746">
                <a:solidFill>
                  <a:srgbClr val="EC9E5E"/>
                </a:solidFill>
                <a:latin typeface="#9Slide05 Dear Saturday"/>
                <a:ea typeface="#9Slide05 Dear Saturday"/>
                <a:cs typeface="#9Slide05 Dear Saturday"/>
                <a:sym typeface="#9Slide05 Dear Saturday"/>
              </a:rPr>
              <a:t>Biến đổi, mở rộng</a:t>
            </a:r>
          </a:p>
          <a:p>
            <a:pPr algn="ctr">
              <a:lnSpc>
                <a:spcPts val="10389"/>
              </a:lnSpc>
            </a:pPr>
            <a:r>
              <a:rPr lang="en-US" sz="6746">
                <a:solidFill>
                  <a:srgbClr val="EC9E5E"/>
                </a:solidFill>
                <a:latin typeface="#9Slide05 Dear Saturday"/>
                <a:ea typeface="#9Slide05 Dear Saturday"/>
                <a:cs typeface="#9Slide05 Dear Saturday"/>
                <a:sym typeface="#9Slide05 Dear Saturday"/>
              </a:rPr>
              <a:t>cấu trúc câu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a:off x="1561953" y="1894425"/>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00315" y="272447"/>
            <a:ext cx="17317970" cy="783379"/>
          </a:xfrm>
          <a:prstGeom prst="rect">
            <a:avLst/>
          </a:prstGeom>
        </p:spPr>
        <p:txBody>
          <a:bodyPr lIns="0" tIns="0" rIns="0" bIns="0" rtlCol="0" anchor="t">
            <a:spAutoFit/>
          </a:bodyPr>
          <a:lstStyle/>
          <a:p>
            <a:pPr algn="l">
              <a:lnSpc>
                <a:spcPts val="6459"/>
              </a:lnSpc>
            </a:pPr>
            <a:r>
              <a:rPr lang="en-US" sz="4613" b="1">
                <a:solidFill>
                  <a:srgbClr val="CB715E"/>
                </a:solidFill>
                <a:latin typeface="Fraunces Bold"/>
                <a:ea typeface="Fraunces Bold"/>
                <a:cs typeface="Fraunces Bold"/>
                <a:sym typeface="Fraunces Bold"/>
              </a:rPr>
              <a:t>II. MỞ RỘNG CẤU TRÚC CÂU</a:t>
            </a:r>
          </a:p>
        </p:txBody>
      </p:sp>
      <p:sp>
        <p:nvSpPr>
          <p:cNvPr id="14" name="TextBox 14"/>
          <p:cNvSpPr txBox="1"/>
          <p:nvPr/>
        </p:nvSpPr>
        <p:spPr>
          <a:xfrm>
            <a:off x="8600315" y="1284910"/>
            <a:ext cx="5405619"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Tri thức tiếng Việt </a:t>
            </a:r>
          </a:p>
        </p:txBody>
      </p:sp>
      <p:sp>
        <p:nvSpPr>
          <p:cNvPr id="15" name="TextBox 15"/>
          <p:cNvSpPr txBox="1"/>
          <p:nvPr/>
        </p:nvSpPr>
        <p:spPr>
          <a:xfrm>
            <a:off x="8742597" y="2459604"/>
            <a:ext cx="7926619" cy="5666105"/>
          </a:xfrm>
          <a:prstGeom prst="rect">
            <a:avLst/>
          </a:prstGeom>
        </p:spPr>
        <p:txBody>
          <a:bodyPr lIns="0" tIns="0" rIns="0" bIns="0" rtlCol="0" anchor="t">
            <a:spAutoFit/>
          </a:bodyPr>
          <a:lstStyle/>
          <a:p>
            <a:pPr algn="just">
              <a:lnSpc>
                <a:spcPts val="5740"/>
              </a:lnSpc>
            </a:pPr>
            <a:r>
              <a:rPr lang="en-US" sz="4100">
                <a:solidFill>
                  <a:srgbClr val="4F2C33"/>
                </a:solidFill>
                <a:latin typeface="Roboto Condensed"/>
                <a:ea typeface="Roboto Condensed"/>
                <a:cs typeface="Roboto Condensed"/>
                <a:sym typeface="Roboto Condensed"/>
              </a:rPr>
              <a:t>Giữ nguyên nòng cốt của câu, hãy mở rộng câu văn bằng cách thêm từ ngữ cho câu, sao cho ý nghĩa cốt lõi của câu không thay đổi.</a:t>
            </a:r>
          </a:p>
          <a:p>
            <a:pPr marL="885191" lvl="1" indent="-442595" algn="just">
              <a:lnSpc>
                <a:spcPts val="5740"/>
              </a:lnSpc>
              <a:buFont typeface="Arial"/>
              <a:buChar char="•"/>
            </a:pPr>
            <a:r>
              <a:rPr lang="en-US" sz="4100" i="1">
                <a:solidFill>
                  <a:srgbClr val="4F2C33"/>
                </a:solidFill>
                <a:latin typeface="Roboto Condensed Italics"/>
                <a:ea typeface="Roboto Condensed Italics"/>
                <a:cs typeface="Roboto Condensed Italics"/>
                <a:sym typeface="Roboto Condensed Italics"/>
              </a:rPr>
              <a:t>Hôm nay, tôi đi học.</a:t>
            </a:r>
          </a:p>
          <a:p>
            <a:pPr marL="885191" lvl="1" indent="-442595" algn="just">
              <a:lnSpc>
                <a:spcPts val="5740"/>
              </a:lnSpc>
              <a:buFont typeface="Arial"/>
              <a:buChar char="•"/>
            </a:pPr>
            <a:r>
              <a:rPr lang="en-US" sz="4100" i="1">
                <a:solidFill>
                  <a:srgbClr val="4F2C33"/>
                </a:solidFill>
                <a:latin typeface="Roboto Condensed Italics"/>
                <a:ea typeface="Roboto Condensed Italics"/>
                <a:cs typeface="Roboto Condensed Italics"/>
                <a:sym typeface="Roboto Condensed Italics"/>
              </a:rPr>
              <a:t>Mặt biển trải rộng một màu xanh.</a:t>
            </a:r>
          </a:p>
          <a:p>
            <a:pPr marL="885191" lvl="1" indent="-442595" algn="just">
              <a:lnSpc>
                <a:spcPts val="5740"/>
              </a:lnSpc>
              <a:buFont typeface="Arial"/>
              <a:buChar char="•"/>
            </a:pPr>
            <a:r>
              <a:rPr lang="en-US" sz="4100" i="1">
                <a:solidFill>
                  <a:srgbClr val="4F2C33"/>
                </a:solidFill>
                <a:latin typeface="Roboto Condensed Italics"/>
                <a:ea typeface="Roboto Condensed Italics"/>
                <a:cs typeface="Roboto Condensed Italics"/>
                <a:sym typeface="Roboto Condensed Italics"/>
              </a:rPr>
              <a:t>Những bông hoa nở rộ trong vườn.</a:t>
            </a:r>
          </a:p>
          <a:p>
            <a:pPr algn="just">
              <a:lnSpc>
                <a:spcPts val="4900"/>
              </a:lnSpc>
            </a:pPr>
            <a:endParaRPr lang="en-US" sz="4100" i="1">
              <a:solidFill>
                <a:srgbClr val="4F2C33"/>
              </a:solidFill>
              <a:latin typeface="Roboto Condensed Italics"/>
              <a:ea typeface="Roboto Condensed Italics"/>
              <a:cs typeface="Roboto Condensed Italics"/>
              <a:sym typeface="Roboto Condensed Itali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a:off x="1358683" y="2293478"/>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00315" y="272447"/>
            <a:ext cx="17317970" cy="783379"/>
          </a:xfrm>
          <a:prstGeom prst="rect">
            <a:avLst/>
          </a:prstGeom>
        </p:spPr>
        <p:txBody>
          <a:bodyPr lIns="0" tIns="0" rIns="0" bIns="0" rtlCol="0" anchor="t">
            <a:spAutoFit/>
          </a:bodyPr>
          <a:lstStyle/>
          <a:p>
            <a:pPr algn="l">
              <a:lnSpc>
                <a:spcPts val="6459"/>
              </a:lnSpc>
            </a:pPr>
            <a:r>
              <a:rPr lang="en-US" sz="4613" b="1">
                <a:solidFill>
                  <a:srgbClr val="CB715E"/>
                </a:solidFill>
                <a:latin typeface="Fraunces Bold"/>
                <a:ea typeface="Fraunces Bold"/>
                <a:cs typeface="Fraunces Bold"/>
                <a:sym typeface="Fraunces Bold"/>
              </a:rPr>
              <a:t>II. MỞ RỘNG CẤU TRÚC CÂU</a:t>
            </a:r>
          </a:p>
        </p:txBody>
      </p:sp>
      <p:sp>
        <p:nvSpPr>
          <p:cNvPr id="14" name="TextBox 14"/>
          <p:cNvSpPr txBox="1"/>
          <p:nvPr/>
        </p:nvSpPr>
        <p:spPr>
          <a:xfrm>
            <a:off x="8600315" y="1284910"/>
            <a:ext cx="5405619"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Tri thức tiếng Việt </a:t>
            </a:r>
          </a:p>
        </p:txBody>
      </p:sp>
      <p:sp>
        <p:nvSpPr>
          <p:cNvPr id="15" name="TextBox 15"/>
          <p:cNvSpPr txBox="1"/>
          <p:nvPr/>
        </p:nvSpPr>
        <p:spPr>
          <a:xfrm>
            <a:off x="8742597" y="2459604"/>
            <a:ext cx="7773538" cy="5039360"/>
          </a:xfrm>
          <a:prstGeom prst="rect">
            <a:avLst/>
          </a:prstGeom>
        </p:spPr>
        <p:txBody>
          <a:bodyPr lIns="0" tIns="0" rIns="0" bIns="0" rtlCol="0" anchor="t">
            <a:spAutoFit/>
          </a:bodyPr>
          <a:lstStyle/>
          <a:p>
            <a:pPr algn="ctr">
              <a:lnSpc>
                <a:spcPts val="5740"/>
              </a:lnSpc>
            </a:pPr>
            <a:r>
              <a:rPr lang="en-US" sz="4100" b="1">
                <a:solidFill>
                  <a:srgbClr val="4F2C33"/>
                </a:solidFill>
                <a:latin typeface="Roboto Condensed Bold"/>
                <a:ea typeface="Roboto Condensed Bold"/>
                <a:cs typeface="Roboto Condensed Bold"/>
                <a:sym typeface="Roboto Condensed Bold"/>
              </a:rPr>
              <a:t>NHIỆM VỤ 2: TRẢ LỜI CÂU HỎI</a:t>
            </a:r>
          </a:p>
          <a:p>
            <a:pPr algn="just">
              <a:lnSpc>
                <a:spcPts val="5740"/>
              </a:lnSpc>
            </a:pPr>
            <a:endParaRPr lang="en-US" sz="4100" b="1">
              <a:solidFill>
                <a:srgbClr val="4F2C33"/>
              </a:solidFill>
              <a:latin typeface="Roboto Condensed Bold"/>
              <a:ea typeface="Roboto Condensed Bold"/>
              <a:cs typeface="Roboto Condensed Bold"/>
              <a:sym typeface="Roboto Condensed Bold"/>
            </a:endParaRPr>
          </a:p>
          <a:p>
            <a:pPr marL="885191" lvl="1" indent="-442595" algn="just">
              <a:lnSpc>
                <a:spcPts val="5740"/>
              </a:lnSpc>
              <a:buFont typeface="Arial"/>
              <a:buChar char="•"/>
            </a:pPr>
            <a:r>
              <a:rPr lang="en-US" sz="4100">
                <a:solidFill>
                  <a:srgbClr val="4F2C33"/>
                </a:solidFill>
                <a:latin typeface="Roboto Condensed"/>
                <a:ea typeface="Roboto Condensed"/>
                <a:cs typeface="Roboto Condensed"/>
                <a:sym typeface="Roboto Condensed"/>
              </a:rPr>
              <a:t>Qua hoạt động vừa rồi, em hiểu thế nào là mở rộng cấu trúc câu? Việc mở rộng này có tác dụng gì?</a:t>
            </a:r>
          </a:p>
          <a:p>
            <a:pPr marL="885191" lvl="1" indent="-442595" algn="just">
              <a:lnSpc>
                <a:spcPts val="5740"/>
              </a:lnSpc>
              <a:buFont typeface="Arial"/>
              <a:buChar char="•"/>
            </a:pPr>
            <a:r>
              <a:rPr lang="en-US" sz="4100">
                <a:solidFill>
                  <a:srgbClr val="4F2C33"/>
                </a:solidFill>
                <a:latin typeface="Roboto Condensed"/>
                <a:ea typeface="Roboto Condensed"/>
                <a:cs typeface="Roboto Condensed"/>
                <a:sym typeface="Roboto Condensed"/>
              </a:rPr>
              <a:t>Theo em, có những cách thức nào để mở rộng cấu trúc câu?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a:off x="1358683" y="2460385"/>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00315" y="272447"/>
            <a:ext cx="17317970" cy="783379"/>
          </a:xfrm>
          <a:prstGeom prst="rect">
            <a:avLst/>
          </a:prstGeom>
        </p:spPr>
        <p:txBody>
          <a:bodyPr lIns="0" tIns="0" rIns="0" bIns="0" rtlCol="0" anchor="t">
            <a:spAutoFit/>
          </a:bodyPr>
          <a:lstStyle/>
          <a:p>
            <a:pPr algn="l">
              <a:lnSpc>
                <a:spcPts val="6459"/>
              </a:lnSpc>
            </a:pPr>
            <a:r>
              <a:rPr lang="en-US" sz="4613" b="1">
                <a:solidFill>
                  <a:srgbClr val="CB715E"/>
                </a:solidFill>
                <a:latin typeface="Fraunces Bold"/>
                <a:ea typeface="Fraunces Bold"/>
                <a:cs typeface="Fraunces Bold"/>
                <a:sym typeface="Fraunces Bold"/>
              </a:rPr>
              <a:t>II. MỞ RỘNG CẤU TRÚC CÂU</a:t>
            </a:r>
          </a:p>
        </p:txBody>
      </p:sp>
      <p:sp>
        <p:nvSpPr>
          <p:cNvPr id="14" name="TextBox 14"/>
          <p:cNvSpPr txBox="1"/>
          <p:nvPr/>
        </p:nvSpPr>
        <p:spPr>
          <a:xfrm>
            <a:off x="8600315" y="1284910"/>
            <a:ext cx="5405619"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Tri thức tiếng Việt </a:t>
            </a:r>
          </a:p>
        </p:txBody>
      </p:sp>
      <p:sp>
        <p:nvSpPr>
          <p:cNvPr id="15" name="TextBox 15"/>
          <p:cNvSpPr txBox="1"/>
          <p:nvPr/>
        </p:nvSpPr>
        <p:spPr>
          <a:xfrm>
            <a:off x="9144000" y="2431029"/>
            <a:ext cx="7149509" cy="4097655"/>
          </a:xfrm>
          <a:prstGeom prst="rect">
            <a:avLst/>
          </a:prstGeom>
        </p:spPr>
        <p:txBody>
          <a:bodyPr lIns="0" tIns="0" rIns="0" bIns="0" rtlCol="0" anchor="t">
            <a:spAutoFit/>
          </a:bodyPr>
          <a:lstStyle/>
          <a:p>
            <a:pPr algn="ctr">
              <a:lnSpc>
                <a:spcPts val="6719"/>
              </a:lnSpc>
            </a:pPr>
            <a:r>
              <a:rPr lang="en-US" sz="4799" b="1">
                <a:solidFill>
                  <a:srgbClr val="4F2C33"/>
                </a:solidFill>
                <a:latin typeface="Roboto Condensed Bold"/>
                <a:ea typeface="Roboto Condensed Bold"/>
                <a:cs typeface="Roboto Condensed Bold"/>
                <a:sym typeface="Roboto Condensed Bold"/>
              </a:rPr>
              <a:t>a. Khái niệm</a:t>
            </a:r>
          </a:p>
          <a:p>
            <a:pPr algn="just">
              <a:lnSpc>
                <a:spcPts val="5740"/>
              </a:lnSpc>
            </a:pPr>
            <a:endParaRPr lang="en-US" sz="4799" b="1">
              <a:solidFill>
                <a:srgbClr val="4F2C33"/>
              </a:solidFill>
              <a:latin typeface="Roboto Condensed Bold"/>
              <a:ea typeface="Roboto Condensed Bold"/>
              <a:cs typeface="Roboto Condensed Bold"/>
              <a:sym typeface="Roboto Condensed Bold"/>
            </a:endParaRPr>
          </a:p>
          <a:p>
            <a:pPr algn="just">
              <a:lnSpc>
                <a:spcPts val="6719"/>
              </a:lnSpc>
            </a:pPr>
            <a:r>
              <a:rPr lang="en-US" sz="4799">
                <a:solidFill>
                  <a:srgbClr val="4F2C33"/>
                </a:solidFill>
                <a:latin typeface="Roboto Condensed"/>
                <a:ea typeface="Roboto Condensed"/>
                <a:cs typeface="Roboto Condensed"/>
                <a:sym typeface="Roboto Condensed"/>
              </a:rPr>
              <a:t>Mở rộng cấu trúc câu là bổ sung hoặc mở rộng một thành phần câu.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a:off x="913302" y="1665289"/>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00315" y="272447"/>
            <a:ext cx="17317970" cy="783379"/>
          </a:xfrm>
          <a:prstGeom prst="rect">
            <a:avLst/>
          </a:prstGeom>
        </p:spPr>
        <p:txBody>
          <a:bodyPr lIns="0" tIns="0" rIns="0" bIns="0" rtlCol="0" anchor="t">
            <a:spAutoFit/>
          </a:bodyPr>
          <a:lstStyle/>
          <a:p>
            <a:pPr algn="l">
              <a:lnSpc>
                <a:spcPts val="6459"/>
              </a:lnSpc>
            </a:pPr>
            <a:r>
              <a:rPr lang="en-US" sz="4613" b="1">
                <a:solidFill>
                  <a:srgbClr val="CB715E"/>
                </a:solidFill>
                <a:latin typeface="Fraunces Bold"/>
                <a:ea typeface="Fraunces Bold"/>
                <a:cs typeface="Fraunces Bold"/>
                <a:sym typeface="Fraunces Bold"/>
              </a:rPr>
              <a:t>II. MỞ RỘNG CẤU TRÚC CÂU</a:t>
            </a:r>
          </a:p>
        </p:txBody>
      </p:sp>
      <p:sp>
        <p:nvSpPr>
          <p:cNvPr id="14" name="TextBox 14"/>
          <p:cNvSpPr txBox="1"/>
          <p:nvPr/>
        </p:nvSpPr>
        <p:spPr>
          <a:xfrm>
            <a:off x="8600315" y="1284910"/>
            <a:ext cx="5405619"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Tri thức tiếng Việt </a:t>
            </a:r>
          </a:p>
        </p:txBody>
      </p:sp>
      <p:sp>
        <p:nvSpPr>
          <p:cNvPr id="15" name="TextBox 15"/>
          <p:cNvSpPr txBox="1"/>
          <p:nvPr/>
        </p:nvSpPr>
        <p:spPr>
          <a:xfrm>
            <a:off x="8782769" y="3398900"/>
            <a:ext cx="7693194" cy="5276850"/>
          </a:xfrm>
          <a:prstGeom prst="rect">
            <a:avLst/>
          </a:prstGeom>
        </p:spPr>
        <p:txBody>
          <a:bodyPr lIns="0" tIns="0" rIns="0" bIns="0" rtlCol="0" anchor="t">
            <a:spAutoFit/>
          </a:bodyPr>
          <a:lstStyle/>
          <a:p>
            <a:pPr marL="906780" lvl="1" indent="-453390" algn="just">
              <a:lnSpc>
                <a:spcPts val="5880"/>
              </a:lnSpc>
              <a:buFont typeface="Arial"/>
              <a:buChar char="•"/>
            </a:pPr>
            <a:r>
              <a:rPr lang="en-US" sz="4200">
                <a:solidFill>
                  <a:srgbClr val="4F2C33"/>
                </a:solidFill>
                <a:latin typeface="Roboto Condensed"/>
                <a:ea typeface="Roboto Condensed"/>
                <a:cs typeface="Roboto Condensed"/>
                <a:sym typeface="Roboto Condensed"/>
              </a:rPr>
              <a:t>Biểu thị rõ ràng, chính xác nội dung cần diễn đạt.</a:t>
            </a:r>
          </a:p>
          <a:p>
            <a:pPr marL="906780" lvl="1" indent="-453390" algn="just">
              <a:lnSpc>
                <a:spcPts val="5880"/>
              </a:lnSpc>
              <a:buFont typeface="Arial"/>
              <a:buChar char="•"/>
            </a:pPr>
            <a:r>
              <a:rPr lang="en-US" sz="4200">
                <a:solidFill>
                  <a:srgbClr val="4F2C33"/>
                </a:solidFill>
                <a:latin typeface="Roboto Condensed"/>
                <a:ea typeface="Roboto Condensed"/>
                <a:cs typeface="Roboto Condensed"/>
                <a:sym typeface="Roboto Condensed"/>
              </a:rPr>
              <a:t>Thể hiện các sắc thái tình cảm, sự đánh giá của người nói (người viết) đối với sự vật, sự việc được nói đến trong câu.</a:t>
            </a:r>
          </a:p>
          <a:p>
            <a:pPr algn="just">
              <a:lnSpc>
                <a:spcPts val="6719"/>
              </a:lnSpc>
            </a:pPr>
            <a:endParaRPr lang="en-US" sz="4200">
              <a:solidFill>
                <a:srgbClr val="4F2C33"/>
              </a:solidFill>
              <a:latin typeface="Roboto Condensed"/>
              <a:ea typeface="Roboto Condensed"/>
              <a:cs typeface="Roboto Condensed"/>
              <a:sym typeface="Roboto Condensed"/>
            </a:endParaRPr>
          </a:p>
        </p:txBody>
      </p:sp>
      <p:sp>
        <p:nvSpPr>
          <p:cNvPr id="16" name="TextBox 16"/>
          <p:cNvSpPr txBox="1"/>
          <p:nvPr/>
        </p:nvSpPr>
        <p:spPr>
          <a:xfrm>
            <a:off x="11302588" y="2337142"/>
            <a:ext cx="4089812" cy="795089"/>
          </a:xfrm>
          <a:prstGeom prst="rect">
            <a:avLst/>
          </a:prstGeom>
        </p:spPr>
        <p:txBody>
          <a:bodyPr wrap="square" lIns="0" tIns="0" rIns="0" bIns="0" rtlCol="0" anchor="t">
            <a:spAutoFit/>
          </a:bodyPr>
          <a:lstStyle/>
          <a:p>
            <a:pPr algn="ctr">
              <a:lnSpc>
                <a:spcPts val="6177"/>
              </a:lnSpc>
            </a:pPr>
            <a:r>
              <a:rPr lang="en-US" sz="4412" b="1" dirty="0">
                <a:solidFill>
                  <a:srgbClr val="4F2C33"/>
                </a:solidFill>
                <a:latin typeface="Roboto Condensed Bold"/>
                <a:ea typeface="Roboto Condensed Bold"/>
                <a:cs typeface="Roboto Condensed Bold"/>
                <a:sym typeface="Roboto Condensed Bold"/>
              </a:rPr>
              <a:t>b. </a:t>
            </a:r>
            <a:r>
              <a:rPr lang="en-US" sz="4412" b="1" dirty="0" err="1">
                <a:solidFill>
                  <a:srgbClr val="4F2C33"/>
                </a:solidFill>
                <a:latin typeface="Roboto Condensed Bold"/>
                <a:ea typeface="Roboto Condensed Bold"/>
                <a:cs typeface="Roboto Condensed Bold"/>
                <a:sym typeface="Roboto Condensed Bold"/>
              </a:rPr>
              <a:t>Mục</a:t>
            </a:r>
            <a:r>
              <a:rPr lang="en-US" sz="4412" b="1" dirty="0">
                <a:solidFill>
                  <a:srgbClr val="4F2C33"/>
                </a:solidFill>
                <a:latin typeface="Roboto Condensed Bold"/>
                <a:ea typeface="Roboto Condensed Bold"/>
                <a:cs typeface="Roboto Condensed Bold"/>
                <a:sym typeface="Roboto Condensed Bold"/>
              </a:rPr>
              <a:t> </a:t>
            </a:r>
            <a:r>
              <a:rPr lang="en-US" sz="4412" b="1" dirty="0" err="1">
                <a:solidFill>
                  <a:srgbClr val="4F2C33"/>
                </a:solidFill>
                <a:latin typeface="Roboto Condensed Bold"/>
                <a:ea typeface="Roboto Condensed Bold"/>
                <a:cs typeface="Roboto Condensed Bold"/>
                <a:sym typeface="Roboto Condensed Bold"/>
              </a:rPr>
              <a:t>đích</a:t>
            </a:r>
            <a:endParaRPr lang="en-US" sz="4412" b="1" dirty="0">
              <a:solidFill>
                <a:srgbClr val="4F2C33"/>
              </a:solidFill>
              <a:latin typeface="Roboto Condensed Bold"/>
              <a:ea typeface="Roboto Condensed Bold"/>
              <a:cs typeface="Roboto Condensed Bold"/>
              <a:sym typeface="Roboto Condensed Bo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5" name="Freeform 5"/>
          <p:cNvSpPr/>
          <p:nvPr/>
        </p:nvSpPr>
        <p:spPr>
          <a:xfrm>
            <a:off x="1103207" y="1712915"/>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00315" y="272447"/>
            <a:ext cx="17317970" cy="783379"/>
          </a:xfrm>
          <a:prstGeom prst="rect">
            <a:avLst/>
          </a:prstGeom>
        </p:spPr>
        <p:txBody>
          <a:bodyPr lIns="0" tIns="0" rIns="0" bIns="0" rtlCol="0" anchor="t">
            <a:spAutoFit/>
          </a:bodyPr>
          <a:lstStyle/>
          <a:p>
            <a:pPr algn="l">
              <a:lnSpc>
                <a:spcPts val="6459"/>
              </a:lnSpc>
            </a:pPr>
            <a:r>
              <a:rPr lang="en-US" sz="4613" b="1">
                <a:solidFill>
                  <a:srgbClr val="CB715E"/>
                </a:solidFill>
                <a:latin typeface="Fraunces Bold"/>
                <a:ea typeface="Fraunces Bold"/>
                <a:cs typeface="Fraunces Bold"/>
                <a:sym typeface="Fraunces Bold"/>
              </a:rPr>
              <a:t>II. MỞ RỘNG CẤU TRÚC CÂU</a:t>
            </a:r>
          </a:p>
        </p:txBody>
      </p:sp>
      <p:sp>
        <p:nvSpPr>
          <p:cNvPr id="14" name="TextBox 14"/>
          <p:cNvSpPr txBox="1"/>
          <p:nvPr/>
        </p:nvSpPr>
        <p:spPr>
          <a:xfrm>
            <a:off x="8600315" y="1284910"/>
            <a:ext cx="5405619"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Tri thức tiếng Việt </a:t>
            </a:r>
          </a:p>
        </p:txBody>
      </p:sp>
      <p:sp>
        <p:nvSpPr>
          <p:cNvPr id="15" name="TextBox 15"/>
          <p:cNvSpPr txBox="1"/>
          <p:nvPr/>
        </p:nvSpPr>
        <p:spPr>
          <a:xfrm>
            <a:off x="8782769" y="3389375"/>
            <a:ext cx="7693194" cy="3034030"/>
          </a:xfrm>
          <a:prstGeom prst="rect">
            <a:avLst/>
          </a:prstGeom>
        </p:spPr>
        <p:txBody>
          <a:bodyPr lIns="0" tIns="0" rIns="0" bIns="0" rtlCol="0" anchor="t">
            <a:spAutoFit/>
          </a:bodyPr>
          <a:lstStyle/>
          <a:p>
            <a:pPr marL="928369" lvl="1" indent="-464185" algn="just">
              <a:lnSpc>
                <a:spcPts val="6019"/>
              </a:lnSpc>
              <a:buFont typeface="Arial"/>
              <a:buChar char="•"/>
            </a:pPr>
            <a:r>
              <a:rPr lang="en-US" sz="4299">
                <a:solidFill>
                  <a:srgbClr val="4F2C33"/>
                </a:solidFill>
                <a:latin typeface="Roboto Condensed"/>
                <a:ea typeface="Roboto Condensed"/>
                <a:cs typeface="Roboto Condensed"/>
                <a:sym typeface="Roboto Condensed"/>
              </a:rPr>
              <a:t>Thêm thành phần phụ, thành phần biệt lập cho câu.</a:t>
            </a:r>
          </a:p>
          <a:p>
            <a:pPr marL="928369" lvl="1" indent="-464185" algn="just">
              <a:lnSpc>
                <a:spcPts val="6019"/>
              </a:lnSpc>
              <a:buFont typeface="Arial"/>
              <a:buChar char="•"/>
            </a:pPr>
            <a:r>
              <a:rPr lang="en-US" sz="4299">
                <a:solidFill>
                  <a:srgbClr val="4F2C33"/>
                </a:solidFill>
                <a:latin typeface="Roboto Condensed"/>
                <a:ea typeface="Roboto Condensed"/>
                <a:cs typeface="Roboto Condensed"/>
                <a:sym typeface="Roboto Condensed"/>
              </a:rPr>
              <a:t>Mở rộng các thành phần câu.</a:t>
            </a:r>
          </a:p>
          <a:p>
            <a:pPr algn="just">
              <a:lnSpc>
                <a:spcPts val="6019"/>
              </a:lnSpc>
            </a:pPr>
            <a:endParaRPr lang="en-US" sz="4299">
              <a:solidFill>
                <a:srgbClr val="4F2C33"/>
              </a:solidFill>
              <a:latin typeface="Roboto Condensed"/>
              <a:ea typeface="Roboto Condensed"/>
              <a:cs typeface="Roboto Condensed"/>
              <a:sym typeface="Roboto Condensed"/>
            </a:endParaRPr>
          </a:p>
        </p:txBody>
      </p:sp>
      <p:sp>
        <p:nvSpPr>
          <p:cNvPr id="16" name="TextBox 16"/>
          <p:cNvSpPr txBox="1"/>
          <p:nvPr/>
        </p:nvSpPr>
        <p:spPr>
          <a:xfrm>
            <a:off x="9537735" y="2337142"/>
            <a:ext cx="6183263" cy="764214"/>
          </a:xfrm>
          <a:prstGeom prst="rect">
            <a:avLst/>
          </a:prstGeom>
        </p:spPr>
        <p:txBody>
          <a:bodyPr lIns="0" tIns="0" rIns="0" bIns="0" rtlCol="0" anchor="t">
            <a:spAutoFit/>
          </a:bodyPr>
          <a:lstStyle/>
          <a:p>
            <a:pPr algn="ctr">
              <a:lnSpc>
                <a:spcPts val="6177"/>
              </a:lnSpc>
            </a:pPr>
            <a:r>
              <a:rPr lang="en-US" sz="4412" b="1">
                <a:solidFill>
                  <a:srgbClr val="4F2C33"/>
                </a:solidFill>
                <a:latin typeface="Roboto Condensed Bold"/>
                <a:ea typeface="Roboto Condensed Bold"/>
                <a:cs typeface="Roboto Condensed Bold"/>
                <a:sym typeface="Roboto Condensed Bold"/>
              </a:rPr>
              <a:t>c. Một số cách mở rộng câu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5" name="Freeform 5"/>
          <p:cNvSpPr/>
          <p:nvPr/>
        </p:nvSpPr>
        <p:spPr>
          <a:xfrm>
            <a:off x="1229925" y="2413967"/>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3" name="TextBox 13"/>
          <p:cNvSpPr txBox="1"/>
          <p:nvPr/>
        </p:nvSpPr>
        <p:spPr>
          <a:xfrm>
            <a:off x="8600315" y="272447"/>
            <a:ext cx="17317970" cy="783379"/>
          </a:xfrm>
          <a:prstGeom prst="rect">
            <a:avLst/>
          </a:prstGeom>
        </p:spPr>
        <p:txBody>
          <a:bodyPr lIns="0" tIns="0" rIns="0" bIns="0" rtlCol="0" anchor="t">
            <a:spAutoFit/>
          </a:bodyPr>
          <a:lstStyle/>
          <a:p>
            <a:pPr algn="l">
              <a:lnSpc>
                <a:spcPts val="6459"/>
              </a:lnSpc>
            </a:pPr>
            <a:r>
              <a:rPr lang="en-US" sz="4613" b="1">
                <a:solidFill>
                  <a:srgbClr val="CB715E"/>
                </a:solidFill>
                <a:latin typeface="Fraunces Bold"/>
                <a:ea typeface="Fraunces Bold"/>
                <a:cs typeface="Fraunces Bold"/>
                <a:sym typeface="Fraunces Bold"/>
              </a:rPr>
              <a:t>II. MỞ RỘNG CẤU TRÚC CÂU</a:t>
            </a:r>
          </a:p>
        </p:txBody>
      </p:sp>
      <p:sp>
        <p:nvSpPr>
          <p:cNvPr id="14" name="TextBox 14"/>
          <p:cNvSpPr txBox="1"/>
          <p:nvPr/>
        </p:nvSpPr>
        <p:spPr>
          <a:xfrm>
            <a:off x="8600315" y="1316104"/>
            <a:ext cx="4353685" cy="795089"/>
          </a:xfrm>
          <a:prstGeom prst="rect">
            <a:avLst/>
          </a:prstGeom>
        </p:spPr>
        <p:txBody>
          <a:bodyPr wrap="square" lIns="0" tIns="0" rIns="0" bIns="0" rtlCol="0" anchor="t">
            <a:spAutoFit/>
          </a:bodyPr>
          <a:lstStyle/>
          <a:p>
            <a:pPr algn="ctr">
              <a:lnSpc>
                <a:spcPts val="6177"/>
              </a:lnSpc>
            </a:pPr>
            <a:r>
              <a:rPr lang="en-US" sz="4412" dirty="0">
                <a:solidFill>
                  <a:srgbClr val="EC9E5E"/>
                </a:solidFill>
                <a:latin typeface="#9Slide07 SVNUT Triumph Press"/>
                <a:ea typeface="#9Slide07 SVNUT Triumph Press"/>
                <a:cs typeface="#9Slide07 SVNUT Triumph Press"/>
                <a:sym typeface="#9Slide07 SVNUT Triumph Press"/>
              </a:rPr>
              <a:t>2. </a:t>
            </a:r>
            <a:r>
              <a:rPr lang="en-US" sz="4412" dirty="0" err="1">
                <a:solidFill>
                  <a:srgbClr val="EC9E5E"/>
                </a:solidFill>
                <a:latin typeface="#9Slide07 SVNUT Triumph Press"/>
                <a:ea typeface="#9Slide07 SVNUT Triumph Press"/>
                <a:cs typeface="#9Slide07 SVNUT Triumph Press"/>
                <a:sym typeface="#9Slide07 SVNUT Triumph Press"/>
              </a:rPr>
              <a:t>Thực</a:t>
            </a:r>
            <a:r>
              <a:rPr lang="en-US" sz="4412" dirty="0">
                <a:solidFill>
                  <a:srgbClr val="EC9E5E"/>
                </a:solidFill>
                <a:latin typeface="#9Slide07 SVNUT Triumph Press"/>
                <a:ea typeface="#9Slide07 SVNUT Triumph Press"/>
                <a:cs typeface="#9Slide07 SVNUT Triumph Press"/>
                <a:sym typeface="#9Slide07 SVNUT Triumph Press"/>
              </a:rPr>
              <a:t> </a:t>
            </a:r>
            <a:r>
              <a:rPr lang="en-US" sz="4412" dirty="0" err="1">
                <a:solidFill>
                  <a:srgbClr val="EC9E5E"/>
                </a:solidFill>
                <a:latin typeface="#9Slide07 SVNUT Triumph Press"/>
                <a:ea typeface="#9Slide07 SVNUT Triumph Press"/>
                <a:cs typeface="#9Slide07 SVNUT Triumph Press"/>
                <a:sym typeface="#9Slide07 SVNUT Triumph Press"/>
              </a:rPr>
              <a:t>hành</a:t>
            </a:r>
            <a:endParaRPr lang="en-US" sz="4412" dirty="0">
              <a:solidFill>
                <a:srgbClr val="EC9E5E"/>
              </a:solidFill>
              <a:latin typeface="#9Slide07 SVNUT Triumph Press"/>
              <a:ea typeface="#9Slide07 SVNUT Triumph Press"/>
              <a:cs typeface="#9Slide07 SVNUT Triumph Press"/>
              <a:sym typeface="#9Slide07 SVNUT Triumph Press"/>
            </a:endParaRPr>
          </a:p>
        </p:txBody>
      </p:sp>
      <p:sp>
        <p:nvSpPr>
          <p:cNvPr id="15" name="TextBox 15"/>
          <p:cNvSpPr txBox="1"/>
          <p:nvPr/>
        </p:nvSpPr>
        <p:spPr>
          <a:xfrm>
            <a:off x="8782769" y="3389375"/>
            <a:ext cx="7693194" cy="3796030"/>
          </a:xfrm>
          <a:prstGeom prst="rect">
            <a:avLst/>
          </a:prstGeom>
        </p:spPr>
        <p:txBody>
          <a:bodyPr lIns="0" tIns="0" rIns="0" bIns="0" rtlCol="0" anchor="t">
            <a:spAutoFit/>
          </a:bodyPr>
          <a:lstStyle/>
          <a:p>
            <a:pPr marL="928369" lvl="1" indent="-464185" algn="just">
              <a:lnSpc>
                <a:spcPts val="6019"/>
              </a:lnSpc>
              <a:buFont typeface="Arial"/>
              <a:buChar char="•"/>
            </a:pPr>
            <a:r>
              <a:rPr lang="en-US" sz="4299">
                <a:solidFill>
                  <a:srgbClr val="4F2C33"/>
                </a:solidFill>
                <a:latin typeface="Roboto Condensed"/>
                <a:ea typeface="Roboto Condensed"/>
                <a:cs typeface="Roboto Condensed"/>
                <a:sym typeface="Roboto Condensed"/>
              </a:rPr>
              <a:t>HS thảo luận theo cặp đôi để thực hiện thực hiện bài tập 1, 2 - SGK, tr.101)</a:t>
            </a:r>
          </a:p>
          <a:p>
            <a:pPr marL="928369" lvl="1" indent="-464185" algn="just">
              <a:lnSpc>
                <a:spcPts val="6019"/>
              </a:lnSpc>
              <a:buFont typeface="Arial"/>
              <a:buChar char="•"/>
            </a:pPr>
            <a:r>
              <a:rPr lang="en-US" sz="4299">
                <a:solidFill>
                  <a:srgbClr val="4F2C33"/>
                </a:solidFill>
                <a:latin typeface="Roboto Condensed"/>
                <a:ea typeface="Roboto Condensed"/>
                <a:cs typeface="Roboto Condensed"/>
                <a:sym typeface="Roboto Condensed"/>
              </a:rPr>
              <a:t>Thời gian: 5 phút</a:t>
            </a:r>
          </a:p>
          <a:p>
            <a:pPr algn="just">
              <a:lnSpc>
                <a:spcPts val="6019"/>
              </a:lnSpc>
            </a:pPr>
            <a:endParaRPr lang="en-US" sz="4299">
              <a:solidFill>
                <a:srgbClr val="4F2C33"/>
              </a:solidFill>
              <a:latin typeface="Roboto Condensed"/>
              <a:ea typeface="Roboto Condensed"/>
              <a:cs typeface="Roboto Condensed"/>
              <a:sym typeface="Roboto Condensed"/>
            </a:endParaRPr>
          </a:p>
        </p:txBody>
      </p:sp>
      <p:sp>
        <p:nvSpPr>
          <p:cNvPr id="16" name="TextBox 16"/>
          <p:cNvSpPr txBox="1"/>
          <p:nvPr/>
        </p:nvSpPr>
        <p:spPr>
          <a:xfrm>
            <a:off x="11665183" y="2337142"/>
            <a:ext cx="1928366" cy="764214"/>
          </a:xfrm>
          <a:prstGeom prst="rect">
            <a:avLst/>
          </a:prstGeom>
        </p:spPr>
        <p:txBody>
          <a:bodyPr lIns="0" tIns="0" rIns="0" bIns="0" rtlCol="0" anchor="t">
            <a:spAutoFit/>
          </a:bodyPr>
          <a:lstStyle/>
          <a:p>
            <a:pPr algn="ctr">
              <a:lnSpc>
                <a:spcPts val="6177"/>
              </a:lnSpc>
            </a:pPr>
            <a:r>
              <a:rPr lang="en-US" sz="4412" b="1">
                <a:solidFill>
                  <a:srgbClr val="4F2C33"/>
                </a:solidFill>
                <a:latin typeface="Roboto Condensed Bold"/>
                <a:ea typeface="Roboto Condensed Bold"/>
                <a:cs typeface="Roboto Condensed Bold"/>
                <a:sym typeface="Roboto Condensed Bold"/>
              </a:rPr>
              <a:t>Yêu cầu: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664434">
            <a:off x="13559512" y="3402481"/>
            <a:ext cx="6647475" cy="8296380"/>
          </a:xfrm>
          <a:custGeom>
            <a:avLst/>
            <a:gdLst/>
            <a:ahLst/>
            <a:cxnLst/>
            <a:rect l="l" t="t" r="r" b="b"/>
            <a:pathLst>
              <a:path w="6647475" h="8296380">
                <a:moveTo>
                  <a:pt x="0" y="0"/>
                </a:moveTo>
                <a:lnTo>
                  <a:pt x="6647475" y="0"/>
                </a:lnTo>
                <a:lnTo>
                  <a:pt x="6647475" y="8296381"/>
                </a:lnTo>
                <a:lnTo>
                  <a:pt x="0" y="8296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flipH="1">
            <a:off x="12824636" y="1028700"/>
            <a:ext cx="4236602" cy="4114800"/>
          </a:xfrm>
          <a:custGeom>
            <a:avLst/>
            <a:gdLst/>
            <a:ahLst/>
            <a:cxnLst/>
            <a:rect l="l" t="t" r="r" b="b"/>
            <a:pathLst>
              <a:path w="4236602" h="4114800">
                <a:moveTo>
                  <a:pt x="4236602" y="0"/>
                </a:moveTo>
                <a:lnTo>
                  <a:pt x="0" y="0"/>
                </a:lnTo>
                <a:lnTo>
                  <a:pt x="0" y="4114800"/>
                </a:lnTo>
                <a:lnTo>
                  <a:pt x="4236602" y="4114800"/>
                </a:lnTo>
                <a:lnTo>
                  <a:pt x="423660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4" name="Group 4"/>
          <p:cNvGrpSpPr/>
          <p:nvPr/>
        </p:nvGrpSpPr>
        <p:grpSpPr>
          <a:xfrm>
            <a:off x="13072021" y="4943973"/>
            <a:ext cx="399053" cy="39905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7" name="Group 7"/>
          <p:cNvGrpSpPr/>
          <p:nvPr/>
        </p:nvGrpSpPr>
        <p:grpSpPr>
          <a:xfrm>
            <a:off x="16413510" y="8859247"/>
            <a:ext cx="399053" cy="39905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0" name="Group 10"/>
          <p:cNvGrpSpPr/>
          <p:nvPr/>
        </p:nvGrpSpPr>
        <p:grpSpPr>
          <a:xfrm>
            <a:off x="16861711" y="1028700"/>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4" name="Freeform 14"/>
          <p:cNvSpPr/>
          <p:nvPr/>
        </p:nvSpPr>
        <p:spPr>
          <a:xfrm>
            <a:off x="16241350" y="5941554"/>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5" name="Freeform 15"/>
          <p:cNvSpPr/>
          <p:nvPr/>
        </p:nvSpPr>
        <p:spPr>
          <a:xfrm>
            <a:off x="10879549" y="1079794"/>
            <a:ext cx="1592905" cy="1590914"/>
          </a:xfrm>
          <a:custGeom>
            <a:avLst/>
            <a:gdLst/>
            <a:ahLst/>
            <a:cxnLst/>
            <a:rect l="l" t="t" r="r" b="b"/>
            <a:pathLst>
              <a:path w="1592905" h="1590914">
                <a:moveTo>
                  <a:pt x="0" y="0"/>
                </a:moveTo>
                <a:lnTo>
                  <a:pt x="1592905" y="0"/>
                </a:lnTo>
                <a:lnTo>
                  <a:pt x="1592905" y="1590913"/>
                </a:lnTo>
                <a:lnTo>
                  <a:pt x="0" y="159091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grpSp>
        <p:nvGrpSpPr>
          <p:cNvPr id="16" name="Group 16"/>
          <p:cNvGrpSpPr/>
          <p:nvPr/>
        </p:nvGrpSpPr>
        <p:grpSpPr>
          <a:xfrm>
            <a:off x="1274475" y="1605924"/>
            <a:ext cx="4402591" cy="1114044"/>
            <a:chOff x="0" y="0"/>
            <a:chExt cx="1159530" cy="293411"/>
          </a:xfrm>
        </p:grpSpPr>
        <p:sp>
          <p:nvSpPr>
            <p:cNvPr id="17" name="Freeform 17"/>
            <p:cNvSpPr/>
            <p:nvPr/>
          </p:nvSpPr>
          <p:spPr>
            <a:xfrm>
              <a:off x="0" y="0"/>
              <a:ext cx="1159530" cy="293411"/>
            </a:xfrm>
            <a:custGeom>
              <a:avLst/>
              <a:gdLst/>
              <a:ahLst/>
              <a:cxnLst/>
              <a:rect l="l" t="t" r="r" b="b"/>
              <a:pathLst>
                <a:path w="1159530" h="293411">
                  <a:moveTo>
                    <a:pt x="0" y="0"/>
                  </a:moveTo>
                  <a:lnTo>
                    <a:pt x="1159530" y="0"/>
                  </a:lnTo>
                  <a:lnTo>
                    <a:pt x="1159530" y="293411"/>
                  </a:lnTo>
                  <a:lnTo>
                    <a:pt x="0" y="293411"/>
                  </a:lnTo>
                  <a:close/>
                </a:path>
              </a:pathLst>
            </a:custGeom>
            <a:solidFill>
              <a:srgbClr val="F7CC73"/>
            </a:solidFill>
          </p:spPr>
          <p:txBody>
            <a:bodyPr/>
            <a:lstStyle/>
            <a:p>
              <a:endParaRPr lang="vi-VN"/>
            </a:p>
          </p:txBody>
        </p:sp>
        <p:sp>
          <p:nvSpPr>
            <p:cNvPr id="18" name="TextBox 18"/>
            <p:cNvSpPr txBox="1"/>
            <p:nvPr/>
          </p:nvSpPr>
          <p:spPr>
            <a:xfrm>
              <a:off x="0" y="-47625"/>
              <a:ext cx="1159530" cy="341036"/>
            </a:xfrm>
            <a:prstGeom prst="rect">
              <a:avLst/>
            </a:prstGeom>
          </p:spPr>
          <p:txBody>
            <a:bodyPr lIns="50800" tIns="50800" rIns="50800" bIns="50800" rtlCol="0" anchor="ctr"/>
            <a:lstStyle/>
            <a:p>
              <a:pPr algn="ctr">
                <a:lnSpc>
                  <a:spcPts val="3662"/>
                </a:lnSpc>
              </a:pPr>
              <a:endParaRPr/>
            </a:p>
          </p:txBody>
        </p:sp>
      </p:grpSp>
      <p:sp>
        <p:nvSpPr>
          <p:cNvPr id="19" name="TextBox 19"/>
          <p:cNvSpPr txBox="1"/>
          <p:nvPr/>
        </p:nvSpPr>
        <p:spPr>
          <a:xfrm>
            <a:off x="0" y="467419"/>
            <a:ext cx="6020626" cy="764214"/>
          </a:xfrm>
          <a:prstGeom prst="rect">
            <a:avLst/>
          </a:prstGeom>
        </p:spPr>
        <p:txBody>
          <a:bodyPr lIns="0" tIns="0" rIns="0" bIns="0" rtlCol="0" anchor="t">
            <a:spAutoFit/>
          </a:bodyPr>
          <a:lstStyle/>
          <a:p>
            <a:pPr algn="ctr">
              <a:lnSpc>
                <a:spcPts val="6177"/>
              </a:lnSpc>
            </a:pPr>
            <a:r>
              <a:rPr lang="en-US" sz="4412">
                <a:solidFill>
                  <a:srgbClr val="4F2C33"/>
                </a:solidFill>
                <a:latin typeface="#9Slide07 SVNUT Triumph Press"/>
                <a:ea typeface="#9Slide07 SVNUT Triumph Press"/>
                <a:cs typeface="#9Slide07 SVNUT Triumph Press"/>
                <a:sym typeface="#9Slide07 SVNUT Triumph Press"/>
              </a:rPr>
              <a:t>Bài 1/SGK - Phần a</a:t>
            </a:r>
          </a:p>
        </p:txBody>
      </p:sp>
      <p:sp>
        <p:nvSpPr>
          <p:cNvPr id="20" name="TextBox 20"/>
          <p:cNvSpPr txBox="1"/>
          <p:nvPr/>
        </p:nvSpPr>
        <p:spPr>
          <a:xfrm>
            <a:off x="2086799" y="1780000"/>
            <a:ext cx="3590267" cy="748030"/>
          </a:xfrm>
          <a:prstGeom prst="rect">
            <a:avLst/>
          </a:prstGeom>
        </p:spPr>
        <p:txBody>
          <a:bodyPr lIns="0" tIns="0" rIns="0" bIns="0" rtlCol="0" anchor="t">
            <a:spAutoFit/>
          </a:bodyPr>
          <a:lstStyle/>
          <a:p>
            <a:pPr algn="just">
              <a:lnSpc>
                <a:spcPts val="6019"/>
              </a:lnSpc>
            </a:pPr>
            <a:r>
              <a:rPr lang="en-US" sz="4299" b="1">
                <a:solidFill>
                  <a:srgbClr val="4F2C33"/>
                </a:solidFill>
                <a:latin typeface="Roboto Condensed Bold"/>
                <a:ea typeface="Roboto Condensed Bold"/>
                <a:cs typeface="Roboto Condensed Bold"/>
                <a:sym typeface="Roboto Condensed Bold"/>
              </a:rPr>
              <a:t>Mở rộng câu</a:t>
            </a:r>
          </a:p>
        </p:txBody>
      </p:sp>
      <p:grpSp>
        <p:nvGrpSpPr>
          <p:cNvPr id="21" name="Group 21"/>
          <p:cNvGrpSpPr/>
          <p:nvPr/>
        </p:nvGrpSpPr>
        <p:grpSpPr>
          <a:xfrm>
            <a:off x="7420054" y="3483543"/>
            <a:ext cx="4043616" cy="1151518"/>
            <a:chOff x="0" y="0"/>
            <a:chExt cx="1064985" cy="303280"/>
          </a:xfrm>
        </p:grpSpPr>
        <p:sp>
          <p:nvSpPr>
            <p:cNvPr id="22" name="Freeform 22"/>
            <p:cNvSpPr/>
            <p:nvPr/>
          </p:nvSpPr>
          <p:spPr>
            <a:xfrm>
              <a:off x="0" y="0"/>
              <a:ext cx="1064985" cy="303280"/>
            </a:xfrm>
            <a:custGeom>
              <a:avLst/>
              <a:gdLst/>
              <a:ahLst/>
              <a:cxnLst/>
              <a:rect l="l" t="t" r="r" b="b"/>
              <a:pathLst>
                <a:path w="1064985" h="303280">
                  <a:moveTo>
                    <a:pt x="0" y="0"/>
                  </a:moveTo>
                  <a:lnTo>
                    <a:pt x="1064985" y="0"/>
                  </a:lnTo>
                  <a:lnTo>
                    <a:pt x="1064985" y="303280"/>
                  </a:lnTo>
                  <a:lnTo>
                    <a:pt x="0" y="303280"/>
                  </a:lnTo>
                  <a:close/>
                </a:path>
              </a:pathLst>
            </a:custGeom>
            <a:solidFill>
              <a:srgbClr val="F7CC73"/>
            </a:solidFill>
          </p:spPr>
          <p:txBody>
            <a:bodyPr/>
            <a:lstStyle/>
            <a:p>
              <a:endParaRPr lang="vi-VN"/>
            </a:p>
          </p:txBody>
        </p:sp>
        <p:sp>
          <p:nvSpPr>
            <p:cNvPr id="23" name="TextBox 23"/>
            <p:cNvSpPr txBox="1"/>
            <p:nvPr/>
          </p:nvSpPr>
          <p:spPr>
            <a:xfrm>
              <a:off x="0" y="-47625"/>
              <a:ext cx="1064985" cy="350905"/>
            </a:xfrm>
            <a:prstGeom prst="rect">
              <a:avLst/>
            </a:prstGeom>
          </p:spPr>
          <p:txBody>
            <a:bodyPr lIns="50800" tIns="50800" rIns="50800" bIns="50800" rtlCol="0" anchor="ctr"/>
            <a:lstStyle/>
            <a:p>
              <a:pPr algn="ctr">
                <a:lnSpc>
                  <a:spcPts val="3662"/>
                </a:lnSpc>
              </a:pPr>
              <a:endParaRPr/>
            </a:p>
          </p:txBody>
        </p:sp>
      </p:grpSp>
      <p:sp>
        <p:nvSpPr>
          <p:cNvPr id="24" name="TextBox 24"/>
          <p:cNvSpPr txBox="1"/>
          <p:nvPr/>
        </p:nvSpPr>
        <p:spPr>
          <a:xfrm>
            <a:off x="8359051" y="3637662"/>
            <a:ext cx="2165621" cy="748030"/>
          </a:xfrm>
          <a:prstGeom prst="rect">
            <a:avLst/>
          </a:prstGeom>
        </p:spPr>
        <p:txBody>
          <a:bodyPr lIns="0" tIns="0" rIns="0" bIns="0" rtlCol="0" anchor="t">
            <a:spAutoFit/>
          </a:bodyPr>
          <a:lstStyle/>
          <a:p>
            <a:pPr algn="just">
              <a:lnSpc>
                <a:spcPts val="6019"/>
              </a:lnSpc>
            </a:pPr>
            <a:r>
              <a:rPr lang="en-US" sz="4299" b="1">
                <a:solidFill>
                  <a:srgbClr val="4F2C33"/>
                </a:solidFill>
                <a:latin typeface="Roboto Condensed Bold"/>
                <a:ea typeface="Roboto Condensed Bold"/>
                <a:cs typeface="Roboto Condensed Bold"/>
                <a:sym typeface="Roboto Condensed Bold"/>
              </a:rPr>
              <a:t>Tác dụng</a:t>
            </a:r>
          </a:p>
        </p:txBody>
      </p:sp>
      <p:sp>
        <p:nvSpPr>
          <p:cNvPr id="25" name="TextBox 25"/>
          <p:cNvSpPr txBox="1"/>
          <p:nvPr/>
        </p:nvSpPr>
        <p:spPr>
          <a:xfrm>
            <a:off x="424293" y="2818406"/>
            <a:ext cx="5736743" cy="6149340"/>
          </a:xfrm>
          <a:prstGeom prst="rect">
            <a:avLst/>
          </a:prstGeom>
        </p:spPr>
        <p:txBody>
          <a:bodyPr lIns="0" tIns="0" rIns="0" bIns="0" rtlCol="0" anchor="t">
            <a:spAutoFit/>
          </a:bodyPr>
          <a:lstStyle/>
          <a:p>
            <a:pPr algn="just">
              <a:lnSpc>
                <a:spcPts val="5460"/>
              </a:lnSpc>
            </a:pPr>
            <a:r>
              <a:rPr lang="en-US" sz="3900" dirty="0" err="1">
                <a:solidFill>
                  <a:srgbClr val="4F2C33"/>
                </a:solidFill>
                <a:latin typeface="Roboto Condensed"/>
                <a:ea typeface="Roboto Condensed"/>
                <a:cs typeface="Roboto Condensed"/>
                <a:sym typeface="Roboto Condensed"/>
              </a:rPr>
              <a:t>Bổ</a:t>
            </a:r>
            <a:r>
              <a:rPr lang="en-US" sz="3900" dirty="0">
                <a:solidFill>
                  <a:srgbClr val="4F2C33"/>
                </a:solidFill>
                <a:latin typeface="Roboto Condensed"/>
                <a:ea typeface="Roboto Condensed"/>
                <a:cs typeface="Roboto Condensed"/>
                <a:sym typeface="Roboto Condensed"/>
              </a:rPr>
              <a:t> sung </a:t>
            </a:r>
            <a:r>
              <a:rPr lang="en-US" sz="3900" dirty="0" err="1">
                <a:solidFill>
                  <a:srgbClr val="4F2C33"/>
                </a:solidFill>
                <a:latin typeface="Roboto Condensed"/>
                <a:ea typeface="Roboto Condensed"/>
                <a:cs typeface="Roboto Condensed"/>
                <a:sym typeface="Roboto Condensed"/>
              </a:rPr>
              <a:t>thành</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phần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biệt</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lập</a:t>
            </a:r>
            <a:r>
              <a:rPr lang="en-US" sz="3900" dirty="0">
                <a:solidFill>
                  <a:srgbClr val="4F2C33"/>
                </a:solidFill>
                <a:latin typeface="Roboto Condensed"/>
                <a:ea typeface="Roboto Condensed"/>
                <a:cs typeface="Roboto Condensed"/>
                <a:sym typeface="Roboto Condensed"/>
              </a:rPr>
              <a:t>:</a:t>
            </a:r>
          </a:p>
          <a:p>
            <a:pPr algn="just">
              <a:lnSpc>
                <a:spcPts val="5460"/>
              </a:lnSpc>
            </a:pPr>
            <a:r>
              <a:rPr lang="en-US" sz="3900" dirty="0">
                <a:solidFill>
                  <a:srgbClr val="4F2C33"/>
                </a:solidFill>
                <a:latin typeface="Roboto Condensed"/>
                <a:ea typeface="Roboto Condensed"/>
                <a:cs typeface="Roboto Condensed"/>
                <a:sym typeface="Roboto Condensed"/>
              </a:rPr>
              <a:t>    </a:t>
            </a:r>
            <a:r>
              <a:rPr lang="en-US" sz="3900" i="1" dirty="0" err="1">
                <a:solidFill>
                  <a:srgbClr val="4F2C33"/>
                </a:solidFill>
                <a:latin typeface="Roboto Condensed Italics"/>
                <a:ea typeface="Roboto Condensed Italics"/>
                <a:cs typeface="Roboto Condensed Italics"/>
                <a:sym typeface="Roboto Condensed Italics"/>
              </a:rPr>
              <a:t>Yên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Tử</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thật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sự</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trở</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thành</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nơi</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trung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tâm</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náo</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nhiệt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của</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Phật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giáo</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Trúc</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Lâm</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chỉ</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từ</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khi</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vua</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Trần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Nhân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Tông</a:t>
            </a:r>
            <a:r>
              <a:rPr lang="en-US" sz="3900" i="1" dirty="0">
                <a:solidFill>
                  <a:srgbClr val="4F2C33"/>
                </a:solidFill>
                <a:latin typeface="Roboto Condensed Italics"/>
                <a:ea typeface="Roboto Condensed Italics"/>
                <a:cs typeface="Roboto Condensed Italics"/>
                <a:sym typeface="Roboto Condensed Italics"/>
              </a:rPr>
              <a:t> – </a:t>
            </a:r>
            <a:r>
              <a:rPr lang="en-US" sz="3900" i="1" dirty="0" err="1">
                <a:solidFill>
                  <a:srgbClr val="4F2C33"/>
                </a:solidFill>
                <a:latin typeface="Roboto Condensed Italics"/>
                <a:ea typeface="Roboto Condensed Italics"/>
                <a:cs typeface="Roboto Condensed Italics"/>
                <a:sym typeface="Roboto Condensed Italics"/>
              </a:rPr>
              <a:t>một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trong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những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vị</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vua</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anh</a:t>
            </a:r>
            <a:r>
              <a:rPr lang="en-US" sz="3900" i="1" dirty="0">
                <a:solidFill>
                  <a:srgbClr val="4F2C33"/>
                </a:solidFill>
                <a:latin typeface="Roboto Condensed Italics"/>
                <a:ea typeface="Roboto Condensed Italics"/>
                <a:cs typeface="Roboto Condensed Italics"/>
                <a:sym typeface="Roboto Condensed Italics"/>
              </a:rPr>
              <a:t> minh </a:t>
            </a:r>
            <a:r>
              <a:rPr lang="en-US" sz="3900" i="1" dirty="0" err="1">
                <a:solidFill>
                  <a:srgbClr val="4F2C33"/>
                </a:solidFill>
                <a:latin typeface="Roboto Condensed Italics"/>
                <a:ea typeface="Roboto Condensed Italics"/>
                <a:cs typeface="Roboto Condensed Italics"/>
                <a:sym typeface="Roboto Condensed Italics"/>
              </a:rPr>
              <a:t>nhất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của</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lịch</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sử</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Việt</a:t>
            </a:r>
            <a:r>
              <a:rPr lang="en-US" sz="3900" i="1" dirty="0">
                <a:solidFill>
                  <a:srgbClr val="4F2C33"/>
                </a:solidFill>
                <a:latin typeface="Roboto Condensed Italics"/>
                <a:ea typeface="Roboto Condensed Italics"/>
                <a:cs typeface="Roboto Condensed Italics"/>
                <a:sym typeface="Roboto Condensed Italics"/>
              </a:rPr>
              <a:t> Nam – </a:t>
            </a:r>
            <a:r>
              <a:rPr lang="en-US" sz="3900" i="1" dirty="0" err="1">
                <a:solidFill>
                  <a:srgbClr val="4F2C33"/>
                </a:solidFill>
                <a:latin typeface="Roboto Condensed Italics"/>
                <a:ea typeface="Roboto Condensed Italics"/>
                <a:cs typeface="Roboto Condensed Italics"/>
                <a:sym typeface="Roboto Condensed Italics"/>
              </a:rPr>
              <a:t>đến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Yên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Tử</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tu</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hành</a:t>
            </a:r>
            <a:r>
              <a:rPr lang="en-US" sz="3900" i="1" dirty="0">
                <a:solidFill>
                  <a:srgbClr val="4F2C33"/>
                </a:solidFill>
                <a:latin typeface="Roboto Condensed Italics"/>
                <a:ea typeface="Roboto Condensed Italics"/>
                <a:cs typeface="Roboto Condensed Italics"/>
                <a:sym typeface="Roboto Condensed Italics"/>
              </a:rPr>
              <a:t>.</a:t>
            </a:r>
          </a:p>
          <a:p>
            <a:pPr algn="just">
              <a:lnSpc>
                <a:spcPts val="5460"/>
              </a:lnSpc>
            </a:pPr>
            <a:endParaRPr lang="en-US" sz="3900" i="1" dirty="0">
              <a:solidFill>
                <a:srgbClr val="4F2C33"/>
              </a:solidFill>
              <a:latin typeface="Roboto Condensed Italics"/>
              <a:ea typeface="Roboto Condensed Italics"/>
              <a:cs typeface="Roboto Condensed Italics"/>
              <a:sym typeface="Roboto Condensed Italics"/>
            </a:endParaRPr>
          </a:p>
        </p:txBody>
      </p:sp>
      <p:sp>
        <p:nvSpPr>
          <p:cNvPr id="26" name="TextBox 26"/>
          <p:cNvSpPr txBox="1"/>
          <p:nvPr/>
        </p:nvSpPr>
        <p:spPr>
          <a:xfrm>
            <a:off x="6761479" y="5067300"/>
            <a:ext cx="4702190" cy="2034540"/>
          </a:xfrm>
          <a:prstGeom prst="rect">
            <a:avLst/>
          </a:prstGeom>
        </p:spPr>
        <p:txBody>
          <a:bodyPr lIns="0" tIns="0" rIns="0" bIns="0" rtlCol="0" anchor="t">
            <a:spAutoFit/>
          </a:bodyPr>
          <a:lstStyle/>
          <a:p>
            <a:pPr algn="just">
              <a:lnSpc>
                <a:spcPts val="5460"/>
              </a:lnSpc>
            </a:pPr>
            <a:r>
              <a:rPr lang="en-US" sz="3900" dirty="0" err="1">
                <a:solidFill>
                  <a:srgbClr val="4F2C33"/>
                </a:solidFill>
                <a:latin typeface="Roboto Condensed"/>
                <a:ea typeface="Roboto Condensed"/>
                <a:cs typeface="Roboto Condensed"/>
                <a:sym typeface="Roboto Condensed"/>
              </a:rPr>
              <a:t>Bổ</a:t>
            </a:r>
            <a:r>
              <a:rPr lang="en-US" sz="3900" dirty="0">
                <a:solidFill>
                  <a:srgbClr val="4F2C33"/>
                </a:solidFill>
                <a:latin typeface="Roboto Condensed"/>
                <a:ea typeface="Roboto Condensed"/>
                <a:cs typeface="Roboto Condensed"/>
                <a:sym typeface="Roboto Condensed"/>
              </a:rPr>
              <a:t> sung </a:t>
            </a:r>
            <a:r>
              <a:rPr lang="en-US" sz="3900" dirty="0" err="1">
                <a:solidFill>
                  <a:srgbClr val="4F2C33"/>
                </a:solidFill>
                <a:latin typeface="Roboto Condensed"/>
                <a:ea typeface="Roboto Condensed"/>
                <a:cs typeface="Roboto Condensed"/>
                <a:sym typeface="Roboto Condensed"/>
              </a:rPr>
              <a:t>thêm</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thông</a:t>
            </a:r>
            <a:r>
              <a:rPr lang="en-US" sz="3900" dirty="0">
                <a:solidFill>
                  <a:srgbClr val="4F2C33"/>
                </a:solidFill>
                <a:latin typeface="Roboto Condensed"/>
                <a:ea typeface="Roboto Condensed"/>
                <a:cs typeface="Roboto Condensed"/>
                <a:sym typeface="Roboto Condensed"/>
              </a:rPr>
              <a:t> tin </a:t>
            </a:r>
            <a:r>
              <a:rPr lang="en-US" sz="3900" dirty="0" err="1">
                <a:solidFill>
                  <a:srgbClr val="4F2C33"/>
                </a:solidFill>
                <a:latin typeface="Roboto Condensed"/>
                <a:ea typeface="Roboto Condensed"/>
                <a:cs typeface="Roboto Condensed"/>
                <a:sym typeface="Roboto Condensed"/>
              </a:rPr>
              <a:t>về</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vua</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Trần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Nhân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Tông</a:t>
            </a:r>
            <a:r>
              <a:rPr lang="en-US" sz="3900" dirty="0">
                <a:solidFill>
                  <a:srgbClr val="4F2C33"/>
                </a:solidFill>
                <a:latin typeface="Roboto Condensed"/>
                <a:ea typeface="Roboto Condensed"/>
                <a:cs typeface="Roboto Condensed"/>
                <a:sym typeface="Roboto Condensed"/>
              </a:rPr>
              <a:t>.</a:t>
            </a:r>
          </a:p>
          <a:p>
            <a:pPr algn="just">
              <a:lnSpc>
                <a:spcPts val="5460"/>
              </a:lnSpc>
            </a:pPr>
            <a:endParaRPr lang="en-US" sz="3900" dirty="0">
              <a:solidFill>
                <a:srgbClr val="4F2C33"/>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664434">
            <a:off x="13559512" y="3402481"/>
            <a:ext cx="6647475" cy="8296380"/>
          </a:xfrm>
          <a:custGeom>
            <a:avLst/>
            <a:gdLst/>
            <a:ahLst/>
            <a:cxnLst/>
            <a:rect l="l" t="t" r="r" b="b"/>
            <a:pathLst>
              <a:path w="6647475" h="8296380">
                <a:moveTo>
                  <a:pt x="0" y="0"/>
                </a:moveTo>
                <a:lnTo>
                  <a:pt x="6647475" y="0"/>
                </a:lnTo>
                <a:lnTo>
                  <a:pt x="6647475" y="8296381"/>
                </a:lnTo>
                <a:lnTo>
                  <a:pt x="0" y="8296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flipH="1">
            <a:off x="12824636" y="1028700"/>
            <a:ext cx="4236602" cy="4114800"/>
          </a:xfrm>
          <a:custGeom>
            <a:avLst/>
            <a:gdLst/>
            <a:ahLst/>
            <a:cxnLst/>
            <a:rect l="l" t="t" r="r" b="b"/>
            <a:pathLst>
              <a:path w="4236602" h="4114800">
                <a:moveTo>
                  <a:pt x="4236602" y="0"/>
                </a:moveTo>
                <a:lnTo>
                  <a:pt x="0" y="0"/>
                </a:lnTo>
                <a:lnTo>
                  <a:pt x="0" y="4114800"/>
                </a:lnTo>
                <a:lnTo>
                  <a:pt x="4236602" y="4114800"/>
                </a:lnTo>
                <a:lnTo>
                  <a:pt x="423660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4" name="Group 4"/>
          <p:cNvGrpSpPr/>
          <p:nvPr/>
        </p:nvGrpSpPr>
        <p:grpSpPr>
          <a:xfrm>
            <a:off x="13072021" y="4943973"/>
            <a:ext cx="399053" cy="39905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7" name="Group 7"/>
          <p:cNvGrpSpPr/>
          <p:nvPr/>
        </p:nvGrpSpPr>
        <p:grpSpPr>
          <a:xfrm>
            <a:off x="16413510" y="8859247"/>
            <a:ext cx="399053" cy="39905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0" name="Group 10"/>
          <p:cNvGrpSpPr/>
          <p:nvPr/>
        </p:nvGrpSpPr>
        <p:grpSpPr>
          <a:xfrm>
            <a:off x="16861711" y="1028700"/>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4" name="Freeform 14"/>
          <p:cNvSpPr/>
          <p:nvPr/>
        </p:nvSpPr>
        <p:spPr>
          <a:xfrm>
            <a:off x="16241350" y="5941554"/>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5" name="Freeform 15"/>
          <p:cNvSpPr/>
          <p:nvPr/>
        </p:nvSpPr>
        <p:spPr>
          <a:xfrm>
            <a:off x="10879549" y="1079794"/>
            <a:ext cx="1592905" cy="1590914"/>
          </a:xfrm>
          <a:custGeom>
            <a:avLst/>
            <a:gdLst/>
            <a:ahLst/>
            <a:cxnLst/>
            <a:rect l="l" t="t" r="r" b="b"/>
            <a:pathLst>
              <a:path w="1592905" h="1590914">
                <a:moveTo>
                  <a:pt x="0" y="0"/>
                </a:moveTo>
                <a:lnTo>
                  <a:pt x="1592905" y="0"/>
                </a:lnTo>
                <a:lnTo>
                  <a:pt x="1592905" y="1590913"/>
                </a:lnTo>
                <a:lnTo>
                  <a:pt x="0" y="159091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grpSp>
        <p:nvGrpSpPr>
          <p:cNvPr id="16" name="Group 16"/>
          <p:cNvGrpSpPr/>
          <p:nvPr/>
        </p:nvGrpSpPr>
        <p:grpSpPr>
          <a:xfrm>
            <a:off x="1274475" y="1912084"/>
            <a:ext cx="3086100" cy="807884"/>
            <a:chOff x="0" y="0"/>
            <a:chExt cx="812800" cy="212776"/>
          </a:xfrm>
        </p:grpSpPr>
        <p:sp>
          <p:nvSpPr>
            <p:cNvPr id="17" name="Freeform 17"/>
            <p:cNvSpPr/>
            <p:nvPr/>
          </p:nvSpPr>
          <p:spPr>
            <a:xfrm>
              <a:off x="0" y="0"/>
              <a:ext cx="812800" cy="212776"/>
            </a:xfrm>
            <a:custGeom>
              <a:avLst/>
              <a:gdLst/>
              <a:ahLst/>
              <a:cxnLst/>
              <a:rect l="l" t="t" r="r" b="b"/>
              <a:pathLst>
                <a:path w="812800" h="212776">
                  <a:moveTo>
                    <a:pt x="0" y="0"/>
                  </a:moveTo>
                  <a:lnTo>
                    <a:pt x="812800" y="0"/>
                  </a:lnTo>
                  <a:lnTo>
                    <a:pt x="812800" y="212776"/>
                  </a:lnTo>
                  <a:lnTo>
                    <a:pt x="0" y="212776"/>
                  </a:lnTo>
                  <a:close/>
                </a:path>
              </a:pathLst>
            </a:custGeom>
            <a:solidFill>
              <a:srgbClr val="F7CC73"/>
            </a:solidFill>
          </p:spPr>
          <p:txBody>
            <a:bodyPr/>
            <a:lstStyle/>
            <a:p>
              <a:endParaRPr lang="vi-VN"/>
            </a:p>
          </p:txBody>
        </p:sp>
        <p:sp>
          <p:nvSpPr>
            <p:cNvPr id="18" name="TextBox 18"/>
            <p:cNvSpPr txBox="1"/>
            <p:nvPr/>
          </p:nvSpPr>
          <p:spPr>
            <a:xfrm>
              <a:off x="0" y="-47625"/>
              <a:ext cx="812800" cy="260401"/>
            </a:xfrm>
            <a:prstGeom prst="rect">
              <a:avLst/>
            </a:prstGeom>
          </p:spPr>
          <p:txBody>
            <a:bodyPr lIns="50800" tIns="50800" rIns="50800" bIns="50800" rtlCol="0" anchor="ctr"/>
            <a:lstStyle/>
            <a:p>
              <a:pPr algn="ctr">
                <a:lnSpc>
                  <a:spcPts val="3662"/>
                </a:lnSpc>
              </a:pPr>
              <a:endParaRPr/>
            </a:p>
          </p:txBody>
        </p:sp>
      </p:grpSp>
      <p:sp>
        <p:nvSpPr>
          <p:cNvPr id="19" name="TextBox 19"/>
          <p:cNvSpPr txBox="1"/>
          <p:nvPr/>
        </p:nvSpPr>
        <p:spPr>
          <a:xfrm>
            <a:off x="0" y="467419"/>
            <a:ext cx="6020626" cy="764214"/>
          </a:xfrm>
          <a:prstGeom prst="rect">
            <a:avLst/>
          </a:prstGeom>
        </p:spPr>
        <p:txBody>
          <a:bodyPr lIns="0" tIns="0" rIns="0" bIns="0" rtlCol="0" anchor="t">
            <a:spAutoFit/>
          </a:bodyPr>
          <a:lstStyle/>
          <a:p>
            <a:pPr algn="ctr">
              <a:lnSpc>
                <a:spcPts val="6177"/>
              </a:lnSpc>
            </a:pPr>
            <a:r>
              <a:rPr lang="en-US" sz="4412">
                <a:solidFill>
                  <a:srgbClr val="4F2C33"/>
                </a:solidFill>
                <a:latin typeface="#9Slide07 SVNUT Triumph Press"/>
                <a:ea typeface="#9Slide07 SVNUT Triumph Press"/>
                <a:cs typeface="#9Slide07 SVNUT Triumph Press"/>
                <a:sym typeface="#9Slide07 SVNUT Triumph Press"/>
              </a:rPr>
              <a:t>Bài 1/SGK - Phần b</a:t>
            </a:r>
          </a:p>
        </p:txBody>
      </p:sp>
      <p:sp>
        <p:nvSpPr>
          <p:cNvPr id="20" name="TextBox 20"/>
          <p:cNvSpPr txBox="1"/>
          <p:nvPr/>
        </p:nvSpPr>
        <p:spPr>
          <a:xfrm>
            <a:off x="1599077" y="1989025"/>
            <a:ext cx="2533014" cy="622935"/>
          </a:xfrm>
          <a:prstGeom prst="rect">
            <a:avLst/>
          </a:prstGeom>
        </p:spPr>
        <p:txBody>
          <a:bodyPr lIns="0" tIns="0" rIns="0" bIns="0" rtlCol="0" anchor="t">
            <a:spAutoFit/>
          </a:bodyPr>
          <a:lstStyle/>
          <a:p>
            <a:pPr algn="just">
              <a:lnSpc>
                <a:spcPts val="5040"/>
              </a:lnSpc>
            </a:pPr>
            <a:r>
              <a:rPr lang="en-US" sz="3600" b="1">
                <a:solidFill>
                  <a:srgbClr val="4F2C33"/>
                </a:solidFill>
                <a:latin typeface="Roboto Condensed Bold"/>
                <a:ea typeface="Roboto Condensed Bold"/>
                <a:cs typeface="Roboto Condensed Bold"/>
                <a:sym typeface="Roboto Condensed Bold"/>
              </a:rPr>
              <a:t>Mở rộng câu</a:t>
            </a:r>
          </a:p>
        </p:txBody>
      </p:sp>
      <p:grpSp>
        <p:nvGrpSpPr>
          <p:cNvPr id="21" name="Group 21"/>
          <p:cNvGrpSpPr/>
          <p:nvPr/>
        </p:nvGrpSpPr>
        <p:grpSpPr>
          <a:xfrm>
            <a:off x="8216506" y="3901414"/>
            <a:ext cx="3086100" cy="807884"/>
            <a:chOff x="0" y="0"/>
            <a:chExt cx="812800" cy="212776"/>
          </a:xfrm>
        </p:grpSpPr>
        <p:sp>
          <p:nvSpPr>
            <p:cNvPr id="22" name="Freeform 22"/>
            <p:cNvSpPr/>
            <p:nvPr/>
          </p:nvSpPr>
          <p:spPr>
            <a:xfrm>
              <a:off x="0" y="0"/>
              <a:ext cx="812800" cy="212776"/>
            </a:xfrm>
            <a:custGeom>
              <a:avLst/>
              <a:gdLst/>
              <a:ahLst/>
              <a:cxnLst/>
              <a:rect l="l" t="t" r="r" b="b"/>
              <a:pathLst>
                <a:path w="812800" h="212776">
                  <a:moveTo>
                    <a:pt x="0" y="0"/>
                  </a:moveTo>
                  <a:lnTo>
                    <a:pt x="812800" y="0"/>
                  </a:lnTo>
                  <a:lnTo>
                    <a:pt x="812800" y="212776"/>
                  </a:lnTo>
                  <a:lnTo>
                    <a:pt x="0" y="212776"/>
                  </a:lnTo>
                  <a:close/>
                </a:path>
              </a:pathLst>
            </a:custGeom>
            <a:solidFill>
              <a:srgbClr val="F7CC73"/>
            </a:solidFill>
          </p:spPr>
          <p:txBody>
            <a:bodyPr/>
            <a:lstStyle/>
            <a:p>
              <a:endParaRPr lang="vi-VN"/>
            </a:p>
          </p:txBody>
        </p:sp>
        <p:sp>
          <p:nvSpPr>
            <p:cNvPr id="23" name="TextBox 23"/>
            <p:cNvSpPr txBox="1"/>
            <p:nvPr/>
          </p:nvSpPr>
          <p:spPr>
            <a:xfrm>
              <a:off x="0" y="-47625"/>
              <a:ext cx="812800" cy="260401"/>
            </a:xfrm>
            <a:prstGeom prst="rect">
              <a:avLst/>
            </a:prstGeom>
          </p:spPr>
          <p:txBody>
            <a:bodyPr lIns="50800" tIns="50800" rIns="50800" bIns="50800" rtlCol="0" anchor="ctr"/>
            <a:lstStyle/>
            <a:p>
              <a:pPr algn="ctr">
                <a:lnSpc>
                  <a:spcPts val="3662"/>
                </a:lnSpc>
              </a:pPr>
              <a:endParaRPr/>
            </a:p>
          </p:txBody>
        </p:sp>
      </p:grpSp>
      <p:sp>
        <p:nvSpPr>
          <p:cNvPr id="24" name="TextBox 24"/>
          <p:cNvSpPr txBox="1"/>
          <p:nvPr/>
        </p:nvSpPr>
        <p:spPr>
          <a:xfrm>
            <a:off x="8857642" y="3951155"/>
            <a:ext cx="2165621" cy="622935"/>
          </a:xfrm>
          <a:prstGeom prst="rect">
            <a:avLst/>
          </a:prstGeom>
        </p:spPr>
        <p:txBody>
          <a:bodyPr lIns="0" tIns="0" rIns="0" bIns="0" rtlCol="0" anchor="t">
            <a:spAutoFit/>
          </a:bodyPr>
          <a:lstStyle/>
          <a:p>
            <a:pPr algn="just">
              <a:lnSpc>
                <a:spcPts val="5040"/>
              </a:lnSpc>
            </a:pPr>
            <a:r>
              <a:rPr lang="en-US" sz="3600" b="1">
                <a:solidFill>
                  <a:srgbClr val="4F2C33"/>
                </a:solidFill>
                <a:latin typeface="Roboto Condensed Bold"/>
                <a:ea typeface="Roboto Condensed Bold"/>
                <a:cs typeface="Roboto Condensed Bold"/>
                <a:sym typeface="Roboto Condensed Bold"/>
              </a:rPr>
              <a:t>Tác dụng</a:t>
            </a:r>
          </a:p>
        </p:txBody>
      </p:sp>
      <p:sp>
        <p:nvSpPr>
          <p:cNvPr id="25" name="TextBox 25"/>
          <p:cNvSpPr txBox="1"/>
          <p:nvPr/>
        </p:nvSpPr>
        <p:spPr>
          <a:xfrm>
            <a:off x="424293" y="2818406"/>
            <a:ext cx="6158608" cy="3406140"/>
          </a:xfrm>
          <a:prstGeom prst="rect">
            <a:avLst/>
          </a:prstGeom>
        </p:spPr>
        <p:txBody>
          <a:bodyPr lIns="0" tIns="0" rIns="0" bIns="0" rtlCol="0" anchor="t">
            <a:spAutoFit/>
          </a:bodyPr>
          <a:lstStyle/>
          <a:p>
            <a:pPr algn="just">
              <a:lnSpc>
                <a:spcPts val="5460"/>
              </a:lnSpc>
            </a:pPr>
            <a:r>
              <a:rPr lang="en-US" sz="3900" dirty="0" err="1">
                <a:solidFill>
                  <a:srgbClr val="4F2C33"/>
                </a:solidFill>
                <a:latin typeface="Roboto Condensed"/>
                <a:ea typeface="Roboto Condensed"/>
                <a:cs typeface="Roboto Condensed"/>
                <a:sym typeface="Roboto Condensed"/>
              </a:rPr>
              <a:t>Bổ</a:t>
            </a:r>
            <a:r>
              <a:rPr lang="en-US" sz="3900" dirty="0">
                <a:solidFill>
                  <a:srgbClr val="4F2C33"/>
                </a:solidFill>
                <a:latin typeface="Roboto Condensed"/>
                <a:ea typeface="Roboto Condensed"/>
                <a:cs typeface="Roboto Condensed"/>
                <a:sym typeface="Roboto Condensed"/>
              </a:rPr>
              <a:t> sung </a:t>
            </a:r>
            <a:r>
              <a:rPr lang="en-US" sz="3900" dirty="0" err="1">
                <a:solidFill>
                  <a:srgbClr val="4F2C33"/>
                </a:solidFill>
                <a:latin typeface="Roboto Condensed"/>
                <a:ea typeface="Roboto Condensed"/>
                <a:cs typeface="Roboto Condensed"/>
                <a:sym typeface="Roboto Condensed"/>
              </a:rPr>
              <a:t>thành</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phần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trạng</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ngữ</a:t>
            </a:r>
            <a:r>
              <a:rPr lang="en-US" sz="3900" dirty="0">
                <a:solidFill>
                  <a:srgbClr val="4F2C33"/>
                </a:solidFill>
                <a:latin typeface="Roboto Condensed"/>
                <a:ea typeface="Roboto Condensed"/>
                <a:cs typeface="Roboto Condensed"/>
                <a:sym typeface="Roboto Condensed"/>
              </a:rPr>
              <a:t>: </a:t>
            </a:r>
          </a:p>
          <a:p>
            <a:pPr algn="just">
              <a:lnSpc>
                <a:spcPts val="5460"/>
              </a:lnSpc>
            </a:pPr>
            <a:r>
              <a:rPr lang="en-US" sz="3900" i="1" dirty="0" err="1">
                <a:solidFill>
                  <a:srgbClr val="4F2C33"/>
                </a:solidFill>
                <a:latin typeface="Roboto Condensed Italics"/>
                <a:ea typeface="Roboto Condensed Italics"/>
                <a:cs typeface="Roboto Condensed Italics"/>
                <a:sym typeface="Roboto Condensed Italics"/>
              </a:rPr>
              <a:t>Trong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bối</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cảnh</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toàn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cầu</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hoá</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hiện</a:t>
            </a:r>
            <a:r>
              <a:rPr lang="en-US" sz="3900" i="1" dirty="0">
                <a:solidFill>
                  <a:srgbClr val="4F2C33"/>
                </a:solidFill>
                <a:latin typeface="Roboto Condensed Italics"/>
                <a:ea typeface="Roboto Condensed Italics"/>
                <a:cs typeface="Roboto Condensed Italics"/>
                <a:sym typeface="Roboto Condensed Italics"/>
              </a:rPr>
              <a:t> nay, </a:t>
            </a:r>
            <a:r>
              <a:rPr lang="en-US" sz="3900" i="1" dirty="0" err="1">
                <a:solidFill>
                  <a:srgbClr val="4F2C33"/>
                </a:solidFill>
                <a:latin typeface="Roboto Condensed Italics"/>
                <a:ea typeface="Roboto Condensed Italics"/>
                <a:cs typeface="Roboto Condensed Italics"/>
                <a:sym typeface="Roboto Condensed Italics"/>
              </a:rPr>
              <a:t>nhiều</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ngôn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ngữ</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trên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thế</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giới</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có</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nguy</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cơ</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biến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mất</a:t>
            </a:r>
            <a:r>
              <a:rPr lang="en-US" sz="3900" i="1" dirty="0">
                <a:solidFill>
                  <a:srgbClr val="4F2C33"/>
                </a:solidFill>
                <a:latin typeface="Roboto Condensed Italics"/>
                <a:ea typeface="Roboto Condensed Italics"/>
                <a:cs typeface="Roboto Condensed Italics"/>
                <a:sym typeface="Roboto Condensed Italics"/>
              </a:rPr>
              <a:t>.</a:t>
            </a:r>
          </a:p>
          <a:p>
            <a:pPr algn="just">
              <a:lnSpc>
                <a:spcPts val="5460"/>
              </a:lnSpc>
            </a:pPr>
            <a:endParaRPr lang="en-US" sz="3900" i="1" dirty="0">
              <a:solidFill>
                <a:srgbClr val="4F2C33"/>
              </a:solidFill>
              <a:latin typeface="Roboto Condensed Italics"/>
              <a:ea typeface="Roboto Condensed Italics"/>
              <a:cs typeface="Roboto Condensed Italics"/>
              <a:sym typeface="Roboto Condensed Italics"/>
            </a:endParaRPr>
          </a:p>
        </p:txBody>
      </p:sp>
      <p:sp>
        <p:nvSpPr>
          <p:cNvPr id="26" name="TextBox 26"/>
          <p:cNvSpPr txBox="1"/>
          <p:nvPr/>
        </p:nvSpPr>
        <p:spPr>
          <a:xfrm>
            <a:off x="7557932" y="5141537"/>
            <a:ext cx="4118070" cy="3406140"/>
          </a:xfrm>
          <a:prstGeom prst="rect">
            <a:avLst/>
          </a:prstGeom>
        </p:spPr>
        <p:txBody>
          <a:bodyPr lIns="0" tIns="0" rIns="0" bIns="0" rtlCol="0" anchor="t">
            <a:spAutoFit/>
          </a:bodyPr>
          <a:lstStyle/>
          <a:p>
            <a:pPr algn="just">
              <a:lnSpc>
                <a:spcPts val="5460"/>
              </a:lnSpc>
            </a:pPr>
            <a:r>
              <a:rPr lang="en-US" sz="3900" dirty="0" err="1">
                <a:solidFill>
                  <a:srgbClr val="4F2C33"/>
                </a:solidFill>
                <a:latin typeface="Roboto Condensed"/>
                <a:ea typeface="Roboto Condensed"/>
                <a:cs typeface="Roboto Condensed"/>
                <a:sym typeface="Roboto Condensed"/>
              </a:rPr>
              <a:t>Bổ</a:t>
            </a:r>
            <a:r>
              <a:rPr lang="en-US" sz="3900" dirty="0">
                <a:solidFill>
                  <a:srgbClr val="4F2C33"/>
                </a:solidFill>
                <a:latin typeface="Roboto Condensed"/>
                <a:ea typeface="Roboto Condensed"/>
                <a:cs typeface="Roboto Condensed"/>
                <a:sym typeface="Roboto Condensed"/>
              </a:rPr>
              <a:t> sung </a:t>
            </a:r>
            <a:r>
              <a:rPr lang="en-US" sz="3900" dirty="0" err="1">
                <a:solidFill>
                  <a:srgbClr val="4F2C33"/>
                </a:solidFill>
                <a:latin typeface="Roboto Condensed"/>
                <a:ea typeface="Roboto Condensed"/>
                <a:cs typeface="Roboto Condensed"/>
                <a:sym typeface="Roboto Condensed"/>
              </a:rPr>
              <a:t>thêm</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thông</a:t>
            </a:r>
            <a:r>
              <a:rPr lang="en-US" sz="3900" dirty="0">
                <a:solidFill>
                  <a:srgbClr val="4F2C33"/>
                </a:solidFill>
                <a:latin typeface="Roboto Condensed"/>
                <a:ea typeface="Roboto Condensed"/>
                <a:cs typeface="Roboto Condensed"/>
                <a:sym typeface="Roboto Condensed"/>
              </a:rPr>
              <a:t> tin </a:t>
            </a:r>
            <a:r>
              <a:rPr lang="en-US" sz="3900" dirty="0" err="1">
                <a:solidFill>
                  <a:srgbClr val="4F2C33"/>
                </a:solidFill>
                <a:latin typeface="Roboto Condensed"/>
                <a:ea typeface="Roboto Condensed"/>
                <a:cs typeface="Roboto Condensed"/>
                <a:sym typeface="Roboto Condensed"/>
              </a:rPr>
              <a:t>về</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bối</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cảnh</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của</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hiện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tượng</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biến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mất</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nhiều</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ngôn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ngữ</a:t>
            </a:r>
            <a:r>
              <a:rPr lang="en-US" sz="3900" dirty="0">
                <a:solidFill>
                  <a:srgbClr val="4F2C33"/>
                </a:solidFill>
                <a:latin typeface="Roboto Condensed"/>
                <a:ea typeface="Roboto Condensed"/>
                <a:cs typeface="Roboto Condensed"/>
                <a:sym typeface="Roboto Condensed"/>
              </a:rPr>
              <a:t>.</a:t>
            </a:r>
          </a:p>
          <a:p>
            <a:pPr algn="just">
              <a:lnSpc>
                <a:spcPts val="5460"/>
              </a:lnSpc>
            </a:pPr>
            <a:endParaRPr lang="en-US" sz="3900" dirty="0">
              <a:solidFill>
                <a:srgbClr val="4F2C33"/>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664434">
            <a:off x="13559512" y="3402481"/>
            <a:ext cx="6647475" cy="8296380"/>
          </a:xfrm>
          <a:custGeom>
            <a:avLst/>
            <a:gdLst/>
            <a:ahLst/>
            <a:cxnLst/>
            <a:rect l="l" t="t" r="r" b="b"/>
            <a:pathLst>
              <a:path w="6647475" h="8296380">
                <a:moveTo>
                  <a:pt x="0" y="0"/>
                </a:moveTo>
                <a:lnTo>
                  <a:pt x="6647475" y="0"/>
                </a:lnTo>
                <a:lnTo>
                  <a:pt x="6647475" y="8296381"/>
                </a:lnTo>
                <a:lnTo>
                  <a:pt x="0" y="8296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flipH="1">
            <a:off x="12824636" y="1028700"/>
            <a:ext cx="4236602" cy="4114800"/>
          </a:xfrm>
          <a:custGeom>
            <a:avLst/>
            <a:gdLst/>
            <a:ahLst/>
            <a:cxnLst/>
            <a:rect l="l" t="t" r="r" b="b"/>
            <a:pathLst>
              <a:path w="4236602" h="4114800">
                <a:moveTo>
                  <a:pt x="4236602" y="0"/>
                </a:moveTo>
                <a:lnTo>
                  <a:pt x="0" y="0"/>
                </a:lnTo>
                <a:lnTo>
                  <a:pt x="0" y="4114800"/>
                </a:lnTo>
                <a:lnTo>
                  <a:pt x="4236602" y="4114800"/>
                </a:lnTo>
                <a:lnTo>
                  <a:pt x="423660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4" name="Group 4"/>
          <p:cNvGrpSpPr/>
          <p:nvPr/>
        </p:nvGrpSpPr>
        <p:grpSpPr>
          <a:xfrm>
            <a:off x="13072021" y="4943973"/>
            <a:ext cx="399053" cy="39905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7" name="Group 7"/>
          <p:cNvGrpSpPr/>
          <p:nvPr/>
        </p:nvGrpSpPr>
        <p:grpSpPr>
          <a:xfrm>
            <a:off x="16413510" y="8859247"/>
            <a:ext cx="399053" cy="39905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0" name="Group 10"/>
          <p:cNvGrpSpPr/>
          <p:nvPr/>
        </p:nvGrpSpPr>
        <p:grpSpPr>
          <a:xfrm>
            <a:off x="16861711" y="1028700"/>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4" name="Freeform 14"/>
          <p:cNvSpPr/>
          <p:nvPr/>
        </p:nvSpPr>
        <p:spPr>
          <a:xfrm>
            <a:off x="16241350" y="5941554"/>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5" name="Freeform 15"/>
          <p:cNvSpPr/>
          <p:nvPr/>
        </p:nvSpPr>
        <p:spPr>
          <a:xfrm>
            <a:off x="10879549" y="1079794"/>
            <a:ext cx="1592905" cy="1590914"/>
          </a:xfrm>
          <a:custGeom>
            <a:avLst/>
            <a:gdLst/>
            <a:ahLst/>
            <a:cxnLst/>
            <a:rect l="l" t="t" r="r" b="b"/>
            <a:pathLst>
              <a:path w="1592905" h="1590914">
                <a:moveTo>
                  <a:pt x="0" y="0"/>
                </a:moveTo>
                <a:lnTo>
                  <a:pt x="1592905" y="0"/>
                </a:lnTo>
                <a:lnTo>
                  <a:pt x="1592905" y="1590913"/>
                </a:lnTo>
                <a:lnTo>
                  <a:pt x="0" y="159091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grpSp>
        <p:nvGrpSpPr>
          <p:cNvPr id="16" name="Group 16"/>
          <p:cNvGrpSpPr/>
          <p:nvPr/>
        </p:nvGrpSpPr>
        <p:grpSpPr>
          <a:xfrm>
            <a:off x="1274475" y="1912084"/>
            <a:ext cx="3086100" cy="807884"/>
            <a:chOff x="0" y="0"/>
            <a:chExt cx="812800" cy="212776"/>
          </a:xfrm>
        </p:grpSpPr>
        <p:sp>
          <p:nvSpPr>
            <p:cNvPr id="17" name="Freeform 17"/>
            <p:cNvSpPr/>
            <p:nvPr/>
          </p:nvSpPr>
          <p:spPr>
            <a:xfrm>
              <a:off x="0" y="0"/>
              <a:ext cx="812800" cy="212776"/>
            </a:xfrm>
            <a:custGeom>
              <a:avLst/>
              <a:gdLst/>
              <a:ahLst/>
              <a:cxnLst/>
              <a:rect l="l" t="t" r="r" b="b"/>
              <a:pathLst>
                <a:path w="812800" h="212776">
                  <a:moveTo>
                    <a:pt x="0" y="0"/>
                  </a:moveTo>
                  <a:lnTo>
                    <a:pt x="812800" y="0"/>
                  </a:lnTo>
                  <a:lnTo>
                    <a:pt x="812800" y="212776"/>
                  </a:lnTo>
                  <a:lnTo>
                    <a:pt x="0" y="212776"/>
                  </a:lnTo>
                  <a:close/>
                </a:path>
              </a:pathLst>
            </a:custGeom>
            <a:solidFill>
              <a:srgbClr val="F7CC73"/>
            </a:solidFill>
          </p:spPr>
          <p:txBody>
            <a:bodyPr/>
            <a:lstStyle/>
            <a:p>
              <a:endParaRPr lang="vi-VN"/>
            </a:p>
          </p:txBody>
        </p:sp>
        <p:sp>
          <p:nvSpPr>
            <p:cNvPr id="18" name="TextBox 18"/>
            <p:cNvSpPr txBox="1"/>
            <p:nvPr/>
          </p:nvSpPr>
          <p:spPr>
            <a:xfrm>
              <a:off x="0" y="-47625"/>
              <a:ext cx="812800" cy="260401"/>
            </a:xfrm>
            <a:prstGeom prst="rect">
              <a:avLst/>
            </a:prstGeom>
          </p:spPr>
          <p:txBody>
            <a:bodyPr lIns="50800" tIns="50800" rIns="50800" bIns="50800" rtlCol="0" anchor="ctr"/>
            <a:lstStyle/>
            <a:p>
              <a:pPr algn="ctr">
                <a:lnSpc>
                  <a:spcPts val="3662"/>
                </a:lnSpc>
              </a:pPr>
              <a:endParaRPr/>
            </a:p>
          </p:txBody>
        </p:sp>
      </p:grpSp>
      <p:sp>
        <p:nvSpPr>
          <p:cNvPr id="19" name="TextBox 19"/>
          <p:cNvSpPr txBox="1"/>
          <p:nvPr/>
        </p:nvSpPr>
        <p:spPr>
          <a:xfrm>
            <a:off x="0" y="467419"/>
            <a:ext cx="6020626" cy="764214"/>
          </a:xfrm>
          <a:prstGeom prst="rect">
            <a:avLst/>
          </a:prstGeom>
        </p:spPr>
        <p:txBody>
          <a:bodyPr lIns="0" tIns="0" rIns="0" bIns="0" rtlCol="0" anchor="t">
            <a:spAutoFit/>
          </a:bodyPr>
          <a:lstStyle/>
          <a:p>
            <a:pPr algn="ctr">
              <a:lnSpc>
                <a:spcPts val="6177"/>
              </a:lnSpc>
            </a:pPr>
            <a:r>
              <a:rPr lang="en-US" sz="4412">
                <a:solidFill>
                  <a:srgbClr val="4F2C33"/>
                </a:solidFill>
                <a:latin typeface="#9Slide07 SVNUT Triumph Press"/>
                <a:ea typeface="#9Slide07 SVNUT Triumph Press"/>
                <a:cs typeface="#9Slide07 SVNUT Triumph Press"/>
                <a:sym typeface="#9Slide07 SVNUT Triumph Press"/>
              </a:rPr>
              <a:t>Bài 1/SGK - Phần c</a:t>
            </a:r>
          </a:p>
        </p:txBody>
      </p:sp>
      <p:sp>
        <p:nvSpPr>
          <p:cNvPr id="20" name="TextBox 20"/>
          <p:cNvSpPr txBox="1"/>
          <p:nvPr/>
        </p:nvSpPr>
        <p:spPr>
          <a:xfrm>
            <a:off x="1599077" y="1989025"/>
            <a:ext cx="2533014" cy="622935"/>
          </a:xfrm>
          <a:prstGeom prst="rect">
            <a:avLst/>
          </a:prstGeom>
        </p:spPr>
        <p:txBody>
          <a:bodyPr lIns="0" tIns="0" rIns="0" bIns="0" rtlCol="0" anchor="t">
            <a:spAutoFit/>
          </a:bodyPr>
          <a:lstStyle/>
          <a:p>
            <a:pPr algn="just">
              <a:lnSpc>
                <a:spcPts val="5040"/>
              </a:lnSpc>
            </a:pPr>
            <a:r>
              <a:rPr lang="en-US" sz="3600" b="1">
                <a:solidFill>
                  <a:srgbClr val="4F2C33"/>
                </a:solidFill>
                <a:latin typeface="Roboto Condensed Bold"/>
                <a:ea typeface="Roboto Condensed Bold"/>
                <a:cs typeface="Roboto Condensed Bold"/>
                <a:sym typeface="Roboto Condensed Bold"/>
              </a:rPr>
              <a:t>Mở rộng câu</a:t>
            </a:r>
          </a:p>
        </p:txBody>
      </p:sp>
      <p:grpSp>
        <p:nvGrpSpPr>
          <p:cNvPr id="21" name="Group 21"/>
          <p:cNvGrpSpPr/>
          <p:nvPr/>
        </p:nvGrpSpPr>
        <p:grpSpPr>
          <a:xfrm>
            <a:off x="7931300" y="3926237"/>
            <a:ext cx="3086100" cy="807884"/>
            <a:chOff x="0" y="0"/>
            <a:chExt cx="812800" cy="212776"/>
          </a:xfrm>
        </p:grpSpPr>
        <p:sp>
          <p:nvSpPr>
            <p:cNvPr id="22" name="Freeform 22"/>
            <p:cNvSpPr/>
            <p:nvPr/>
          </p:nvSpPr>
          <p:spPr>
            <a:xfrm>
              <a:off x="0" y="0"/>
              <a:ext cx="812800" cy="212776"/>
            </a:xfrm>
            <a:custGeom>
              <a:avLst/>
              <a:gdLst/>
              <a:ahLst/>
              <a:cxnLst/>
              <a:rect l="l" t="t" r="r" b="b"/>
              <a:pathLst>
                <a:path w="812800" h="212776">
                  <a:moveTo>
                    <a:pt x="0" y="0"/>
                  </a:moveTo>
                  <a:lnTo>
                    <a:pt x="812800" y="0"/>
                  </a:lnTo>
                  <a:lnTo>
                    <a:pt x="812800" y="212776"/>
                  </a:lnTo>
                  <a:lnTo>
                    <a:pt x="0" y="212776"/>
                  </a:lnTo>
                  <a:close/>
                </a:path>
              </a:pathLst>
            </a:custGeom>
            <a:solidFill>
              <a:srgbClr val="F7CC73"/>
            </a:solidFill>
          </p:spPr>
          <p:txBody>
            <a:bodyPr/>
            <a:lstStyle/>
            <a:p>
              <a:endParaRPr lang="vi-VN"/>
            </a:p>
          </p:txBody>
        </p:sp>
        <p:sp>
          <p:nvSpPr>
            <p:cNvPr id="23" name="TextBox 23"/>
            <p:cNvSpPr txBox="1"/>
            <p:nvPr/>
          </p:nvSpPr>
          <p:spPr>
            <a:xfrm>
              <a:off x="0" y="-47625"/>
              <a:ext cx="812800" cy="260401"/>
            </a:xfrm>
            <a:prstGeom prst="rect">
              <a:avLst/>
            </a:prstGeom>
          </p:spPr>
          <p:txBody>
            <a:bodyPr lIns="50800" tIns="50800" rIns="50800" bIns="50800" rtlCol="0" anchor="ctr"/>
            <a:lstStyle/>
            <a:p>
              <a:pPr algn="ctr">
                <a:lnSpc>
                  <a:spcPts val="3662"/>
                </a:lnSpc>
              </a:pPr>
              <a:endParaRPr/>
            </a:p>
          </p:txBody>
        </p:sp>
      </p:grpSp>
      <p:sp>
        <p:nvSpPr>
          <p:cNvPr id="24" name="TextBox 24"/>
          <p:cNvSpPr txBox="1"/>
          <p:nvPr/>
        </p:nvSpPr>
        <p:spPr>
          <a:xfrm>
            <a:off x="8572436" y="3975978"/>
            <a:ext cx="2165621" cy="622935"/>
          </a:xfrm>
          <a:prstGeom prst="rect">
            <a:avLst/>
          </a:prstGeom>
        </p:spPr>
        <p:txBody>
          <a:bodyPr lIns="0" tIns="0" rIns="0" bIns="0" rtlCol="0" anchor="t">
            <a:spAutoFit/>
          </a:bodyPr>
          <a:lstStyle/>
          <a:p>
            <a:pPr algn="just">
              <a:lnSpc>
                <a:spcPts val="5040"/>
              </a:lnSpc>
            </a:pPr>
            <a:r>
              <a:rPr lang="en-US" sz="3600" b="1">
                <a:solidFill>
                  <a:srgbClr val="4F2C33"/>
                </a:solidFill>
                <a:latin typeface="Roboto Condensed Bold"/>
                <a:ea typeface="Roboto Condensed Bold"/>
                <a:cs typeface="Roboto Condensed Bold"/>
                <a:sym typeface="Roboto Condensed Bold"/>
              </a:rPr>
              <a:t>Tác dụng</a:t>
            </a:r>
          </a:p>
        </p:txBody>
      </p:sp>
      <p:sp>
        <p:nvSpPr>
          <p:cNvPr id="25" name="TextBox 25"/>
          <p:cNvSpPr txBox="1"/>
          <p:nvPr/>
        </p:nvSpPr>
        <p:spPr>
          <a:xfrm>
            <a:off x="424293" y="2818406"/>
            <a:ext cx="5947675" cy="6149340"/>
          </a:xfrm>
          <a:prstGeom prst="rect">
            <a:avLst/>
          </a:prstGeom>
        </p:spPr>
        <p:txBody>
          <a:bodyPr lIns="0" tIns="0" rIns="0" bIns="0" rtlCol="0" anchor="t">
            <a:spAutoFit/>
          </a:bodyPr>
          <a:lstStyle/>
          <a:p>
            <a:pPr algn="just">
              <a:lnSpc>
                <a:spcPts val="5460"/>
              </a:lnSpc>
            </a:pPr>
            <a:r>
              <a:rPr lang="en-US" sz="3900" dirty="0" err="1">
                <a:solidFill>
                  <a:srgbClr val="4F2C33"/>
                </a:solidFill>
                <a:latin typeface="Roboto Condensed"/>
                <a:ea typeface="Roboto Condensed"/>
                <a:cs typeface="Roboto Condensed"/>
                <a:sym typeface="Roboto Condensed"/>
              </a:rPr>
              <a:t>Bổ</a:t>
            </a:r>
            <a:r>
              <a:rPr lang="en-US" sz="3900" dirty="0">
                <a:solidFill>
                  <a:srgbClr val="4F2C33"/>
                </a:solidFill>
                <a:latin typeface="Roboto Condensed"/>
                <a:ea typeface="Roboto Condensed"/>
                <a:cs typeface="Roboto Condensed"/>
                <a:sym typeface="Roboto Condensed"/>
              </a:rPr>
              <a:t> sung </a:t>
            </a:r>
            <a:r>
              <a:rPr lang="en-US" sz="3900" dirty="0" err="1">
                <a:solidFill>
                  <a:srgbClr val="4F2C33"/>
                </a:solidFill>
                <a:latin typeface="Roboto Condensed"/>
                <a:ea typeface="Roboto Condensed"/>
                <a:cs typeface="Roboto Condensed"/>
                <a:sym typeface="Roboto Condensed"/>
              </a:rPr>
              <a:t>thành</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phần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biệt</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lập</a:t>
            </a:r>
            <a:r>
              <a:rPr lang="en-US" sz="3900" dirty="0">
                <a:solidFill>
                  <a:srgbClr val="4F2C33"/>
                </a:solidFill>
                <a:latin typeface="Roboto Condensed"/>
                <a:ea typeface="Roboto Condensed"/>
                <a:cs typeface="Roboto Condensed"/>
                <a:sym typeface="Roboto Condensed"/>
              </a:rPr>
              <a:t>: </a:t>
            </a:r>
          </a:p>
          <a:p>
            <a:pPr algn="just">
              <a:lnSpc>
                <a:spcPts val="5460"/>
              </a:lnSpc>
            </a:pPr>
            <a:r>
              <a:rPr lang="en-US" sz="3900" i="1" dirty="0" err="1">
                <a:solidFill>
                  <a:srgbClr val="4F2C33"/>
                </a:solidFill>
                <a:latin typeface="Roboto Condensed Italics"/>
                <a:ea typeface="Roboto Condensed Italics"/>
                <a:cs typeface="Roboto Condensed Italics"/>
                <a:sym typeface="Roboto Condensed Italics"/>
              </a:rPr>
              <a:t>Các</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nền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giáo</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dục</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trên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thế</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giới</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cần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phải</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thay</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đổi</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nội</a:t>
            </a:r>
            <a:r>
              <a:rPr lang="en-US" sz="3900" i="1" dirty="0">
                <a:solidFill>
                  <a:srgbClr val="4F2C33"/>
                </a:solidFill>
                <a:latin typeface="Roboto Condensed Italics"/>
                <a:ea typeface="Roboto Condensed Italics"/>
                <a:cs typeface="Roboto Condensed Italics"/>
                <a:sym typeface="Roboto Condensed Italics"/>
              </a:rPr>
              <a:t> dung </a:t>
            </a:r>
            <a:r>
              <a:rPr lang="en-US" sz="3900" i="1" dirty="0" err="1">
                <a:solidFill>
                  <a:srgbClr val="4F2C33"/>
                </a:solidFill>
                <a:latin typeface="Roboto Condensed Italics"/>
                <a:ea typeface="Roboto Condensed Italics"/>
                <a:cs typeface="Roboto Condensed Italics"/>
                <a:sym typeface="Roboto Condensed Italics"/>
              </a:rPr>
              <a:t>và</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phương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pháp</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giáo</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dục</a:t>
            </a:r>
            <a:r>
              <a:rPr lang="en-US" sz="3900" i="1" dirty="0">
                <a:solidFill>
                  <a:srgbClr val="4F2C33"/>
                </a:solidFill>
                <a:latin typeface="Roboto Condensed Italics"/>
                <a:ea typeface="Roboto Condensed Italics"/>
                <a:cs typeface="Roboto Condensed Italics"/>
                <a:sym typeface="Roboto Condensed Italics"/>
              </a:rPr>
              <a:t> – </a:t>
            </a:r>
            <a:r>
              <a:rPr lang="en-US" sz="3900" i="1" dirty="0" err="1">
                <a:solidFill>
                  <a:srgbClr val="4F2C33"/>
                </a:solidFill>
                <a:latin typeface="Roboto Condensed Italics"/>
                <a:ea typeface="Roboto Condensed Italics"/>
                <a:cs typeface="Roboto Condensed Italics"/>
                <a:sym typeface="Roboto Condensed Italics"/>
              </a:rPr>
              <a:t>những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yếu</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tố</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cốt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lõi</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phản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chiếu</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trình</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độ</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của</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một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trong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những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hoạt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động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quan</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trọng</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nhất</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của</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xã</a:t>
            </a:r>
            <a:r>
              <a:rPr lang="en-US" sz="3900" i="1" dirty="0">
                <a:solidFill>
                  <a:srgbClr val="4F2C33"/>
                </a:solidFill>
                <a:latin typeface="Roboto Condensed Italics"/>
                <a:ea typeface="Roboto Condensed Italics"/>
                <a:cs typeface="Roboto Condensed Italics"/>
                <a:sym typeface="Roboto Condensed Italics"/>
              </a:rPr>
              <a:t> </a:t>
            </a:r>
            <a:r>
              <a:rPr lang="en-US" sz="3900" i="1" dirty="0" err="1">
                <a:solidFill>
                  <a:srgbClr val="4F2C33"/>
                </a:solidFill>
                <a:latin typeface="Roboto Condensed Italics"/>
                <a:ea typeface="Roboto Condensed Italics"/>
                <a:cs typeface="Roboto Condensed Italics"/>
                <a:sym typeface="Roboto Condensed Italics"/>
              </a:rPr>
              <a:t>hội</a:t>
            </a:r>
            <a:r>
              <a:rPr lang="en-US" sz="3900" i="1" dirty="0">
                <a:solidFill>
                  <a:srgbClr val="4F2C33"/>
                </a:solidFill>
                <a:latin typeface="Roboto Condensed Italics"/>
                <a:ea typeface="Roboto Condensed Italics"/>
                <a:cs typeface="Roboto Condensed Italics"/>
                <a:sym typeface="Roboto Condensed Italics"/>
              </a:rPr>
              <a:t>.</a:t>
            </a:r>
          </a:p>
          <a:p>
            <a:pPr algn="just">
              <a:lnSpc>
                <a:spcPts val="5460"/>
              </a:lnSpc>
            </a:pPr>
            <a:endParaRPr lang="en-US" sz="3900" i="1" dirty="0">
              <a:solidFill>
                <a:srgbClr val="4F2C33"/>
              </a:solidFill>
              <a:latin typeface="Roboto Condensed Italics"/>
              <a:ea typeface="Roboto Condensed Italics"/>
              <a:cs typeface="Roboto Condensed Italics"/>
              <a:sym typeface="Roboto Condensed Italics"/>
            </a:endParaRPr>
          </a:p>
        </p:txBody>
      </p:sp>
      <p:sp>
        <p:nvSpPr>
          <p:cNvPr id="26" name="TextBox 26"/>
          <p:cNvSpPr txBox="1"/>
          <p:nvPr/>
        </p:nvSpPr>
        <p:spPr>
          <a:xfrm>
            <a:off x="7272726" y="5166360"/>
            <a:ext cx="4604837" cy="3406140"/>
          </a:xfrm>
          <a:prstGeom prst="rect">
            <a:avLst/>
          </a:prstGeom>
        </p:spPr>
        <p:txBody>
          <a:bodyPr lIns="0" tIns="0" rIns="0" bIns="0" rtlCol="0" anchor="t">
            <a:spAutoFit/>
          </a:bodyPr>
          <a:lstStyle/>
          <a:p>
            <a:pPr algn="just">
              <a:lnSpc>
                <a:spcPts val="5460"/>
              </a:lnSpc>
            </a:pPr>
            <a:r>
              <a:rPr lang="en-US" sz="3900" dirty="0" err="1">
                <a:solidFill>
                  <a:srgbClr val="4F2C33"/>
                </a:solidFill>
                <a:latin typeface="Roboto Condensed"/>
                <a:ea typeface="Roboto Condensed"/>
                <a:cs typeface="Roboto Condensed"/>
                <a:sym typeface="Roboto Condensed"/>
              </a:rPr>
              <a:t>Bổ</a:t>
            </a:r>
            <a:r>
              <a:rPr lang="en-US" sz="3900" dirty="0">
                <a:solidFill>
                  <a:srgbClr val="4F2C33"/>
                </a:solidFill>
                <a:latin typeface="Roboto Condensed"/>
                <a:ea typeface="Roboto Condensed"/>
                <a:cs typeface="Roboto Condensed"/>
                <a:sym typeface="Roboto Condensed"/>
              </a:rPr>
              <a:t> sung </a:t>
            </a:r>
            <a:r>
              <a:rPr lang="en-US" sz="3900" dirty="0" err="1">
                <a:solidFill>
                  <a:srgbClr val="4F2C33"/>
                </a:solidFill>
                <a:latin typeface="Roboto Condensed"/>
                <a:ea typeface="Roboto Condensed"/>
                <a:cs typeface="Roboto Condensed"/>
                <a:sym typeface="Roboto Condensed"/>
              </a:rPr>
              <a:t>thêm</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thông</a:t>
            </a:r>
            <a:r>
              <a:rPr lang="en-US" sz="3900" dirty="0">
                <a:solidFill>
                  <a:srgbClr val="4F2C33"/>
                </a:solidFill>
                <a:latin typeface="Roboto Condensed"/>
                <a:ea typeface="Roboto Condensed"/>
                <a:cs typeface="Roboto Condensed"/>
                <a:sym typeface="Roboto Condensed"/>
              </a:rPr>
              <a:t> tin </a:t>
            </a:r>
            <a:r>
              <a:rPr lang="en-US" sz="3900" dirty="0" err="1">
                <a:solidFill>
                  <a:srgbClr val="4F2C33"/>
                </a:solidFill>
                <a:latin typeface="Roboto Condensed"/>
                <a:ea typeface="Roboto Condensed"/>
                <a:cs typeface="Roboto Condensed"/>
                <a:sym typeface="Roboto Condensed"/>
              </a:rPr>
              <a:t>vai</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trò</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của</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việc</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thay</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đổi</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nội</a:t>
            </a:r>
            <a:r>
              <a:rPr lang="en-US" sz="3900" dirty="0">
                <a:solidFill>
                  <a:srgbClr val="4F2C33"/>
                </a:solidFill>
                <a:latin typeface="Roboto Condensed"/>
                <a:ea typeface="Roboto Condensed"/>
                <a:cs typeface="Roboto Condensed"/>
                <a:sym typeface="Roboto Condensed"/>
              </a:rPr>
              <a:t> dung </a:t>
            </a:r>
            <a:r>
              <a:rPr lang="en-US" sz="3900" dirty="0" err="1">
                <a:solidFill>
                  <a:srgbClr val="4F2C33"/>
                </a:solidFill>
                <a:latin typeface="Roboto Condensed"/>
                <a:ea typeface="Roboto Condensed"/>
                <a:cs typeface="Roboto Condensed"/>
                <a:sym typeface="Roboto Condensed"/>
              </a:rPr>
              <a:t>và</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phương</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pháp</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giáo</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dục</a:t>
            </a:r>
            <a:r>
              <a:rPr lang="en-US" sz="3900" dirty="0">
                <a:solidFill>
                  <a:srgbClr val="4F2C33"/>
                </a:solidFill>
                <a:latin typeface="Roboto Condensed"/>
                <a:ea typeface="Roboto Condensed"/>
                <a:cs typeface="Roboto Condensed"/>
                <a:sym typeface="Roboto Condensed"/>
              </a:rPr>
              <a:t>.</a:t>
            </a:r>
          </a:p>
          <a:p>
            <a:pPr algn="just">
              <a:lnSpc>
                <a:spcPts val="5460"/>
              </a:lnSpc>
            </a:pPr>
            <a:endParaRPr lang="en-US" sz="3900" dirty="0">
              <a:solidFill>
                <a:srgbClr val="4F2C33"/>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5" name="Freeform 5"/>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6" name="TextBox 6"/>
          <p:cNvSpPr txBox="1"/>
          <p:nvPr/>
        </p:nvSpPr>
        <p:spPr>
          <a:xfrm>
            <a:off x="632256" y="2487168"/>
            <a:ext cx="14606383" cy="2526030"/>
          </a:xfrm>
          <a:prstGeom prst="rect">
            <a:avLst/>
          </a:prstGeom>
        </p:spPr>
        <p:txBody>
          <a:bodyPr lIns="0" tIns="0" rIns="0" bIns="0" rtlCol="0" anchor="t">
            <a:spAutoFit/>
          </a:bodyPr>
          <a:lstStyle/>
          <a:p>
            <a:pPr algn="just">
              <a:lnSpc>
                <a:spcPts val="6719"/>
              </a:lnSpc>
            </a:pPr>
            <a:r>
              <a:rPr lang="en-US" sz="4800">
                <a:solidFill>
                  <a:srgbClr val="4F2C33"/>
                </a:solidFill>
                <a:latin typeface="Roboto Condensed"/>
                <a:ea typeface="Roboto Condensed"/>
                <a:cs typeface="Roboto Condensed"/>
                <a:sym typeface="Roboto Condensed"/>
              </a:rPr>
              <a:t>a. Có thể dùng cụm chủ ngữ – vị ngữ để mở rộng thành phần chủ ngữ của câu.</a:t>
            </a:r>
          </a:p>
          <a:p>
            <a:pPr algn="just">
              <a:lnSpc>
                <a:spcPts val="6719"/>
              </a:lnSpc>
            </a:pPr>
            <a:endParaRPr lang="en-US" sz="4800">
              <a:solidFill>
                <a:srgbClr val="4F2C33"/>
              </a:solidFill>
              <a:latin typeface="Roboto Condensed"/>
              <a:ea typeface="Roboto Condensed"/>
              <a:cs typeface="Roboto Condensed"/>
              <a:sym typeface="Roboto Condensed"/>
            </a:endParaRPr>
          </a:p>
        </p:txBody>
      </p:sp>
      <p:sp>
        <p:nvSpPr>
          <p:cNvPr id="7" name="TextBox 7"/>
          <p:cNvSpPr txBox="1"/>
          <p:nvPr/>
        </p:nvSpPr>
        <p:spPr>
          <a:xfrm>
            <a:off x="632256" y="4908423"/>
            <a:ext cx="15059320" cy="1678129"/>
          </a:xfrm>
          <a:prstGeom prst="rect">
            <a:avLst/>
          </a:prstGeom>
        </p:spPr>
        <p:txBody>
          <a:bodyPr lIns="0" tIns="0" rIns="0" bIns="0" rtlCol="0" anchor="t">
            <a:spAutoFit/>
          </a:bodyPr>
          <a:lstStyle/>
          <a:p>
            <a:pPr algn="l">
              <a:lnSpc>
                <a:spcPts val="6729"/>
              </a:lnSpc>
            </a:pPr>
            <a:r>
              <a:rPr lang="en-US" sz="4806" b="1" i="1" dirty="0" err="1">
                <a:solidFill>
                  <a:srgbClr val="4F2C33"/>
                </a:solidFill>
                <a:latin typeface="Roboto Condensed Bold Italics"/>
                <a:ea typeface="Roboto Condensed Bold Italics"/>
                <a:cs typeface="Roboto Condensed Bold Italics"/>
                <a:sym typeface="Roboto Condensed Bold Italics"/>
              </a:rPr>
              <a:t>Cuốn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truyện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trinh</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thám</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mà</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chúng</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tôi</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vừa</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trao</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đổi</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trong</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tiết</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Đọc</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mở</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rộng</a:t>
            </a:r>
            <a:r>
              <a:rPr lang="en-US" sz="4806" b="1" i="1" dirty="0">
                <a:solidFill>
                  <a:srgbClr val="4F2C33"/>
                </a:solidFill>
                <a:latin typeface="Roboto Condensed Bold Italics"/>
                <a:ea typeface="Roboto Condensed Bold Italics"/>
                <a:cs typeface="Roboto Condensed Bold Italics"/>
                <a:sym typeface="Roboto Condensed Bold Italics"/>
              </a:rPr>
              <a:t>” ở </a:t>
            </a:r>
            <a:r>
              <a:rPr lang="en-US" sz="4806" b="1" i="1" dirty="0" err="1">
                <a:solidFill>
                  <a:srgbClr val="4F2C33"/>
                </a:solidFill>
                <a:latin typeface="Roboto Condensed Bold Italics"/>
                <a:ea typeface="Roboto Condensed Bold Italics"/>
                <a:cs typeface="Roboto Condensed Bold Italics"/>
                <a:sym typeface="Roboto Condensed Bold Italics"/>
              </a:rPr>
              <a:t>lớp</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hôm</a:t>
            </a:r>
            <a:r>
              <a:rPr lang="en-US" sz="4806" b="1" i="1" dirty="0">
                <a:solidFill>
                  <a:srgbClr val="4F2C33"/>
                </a:solidFill>
                <a:latin typeface="Roboto Condensed Bold Italics"/>
                <a:ea typeface="Roboto Condensed Bold Italics"/>
                <a:cs typeface="Roboto Condensed Bold Italics"/>
                <a:sym typeface="Roboto Condensed Bold Italics"/>
              </a:rPr>
              <a:t> qua </a:t>
            </a:r>
            <a:r>
              <a:rPr lang="en-US" sz="4806" b="1" i="1" dirty="0" err="1">
                <a:solidFill>
                  <a:srgbClr val="4F2C33"/>
                </a:solidFill>
                <a:latin typeface="Roboto Condensed Bold Italics"/>
                <a:ea typeface="Roboto Condensed Bold Italics"/>
                <a:cs typeface="Roboto Condensed Bold Italics"/>
                <a:sym typeface="Roboto Condensed Bold Italics"/>
              </a:rPr>
              <a:t>có</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nhiều</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tình</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huống</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nghẹt</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thở</a:t>
            </a:r>
            <a:r>
              <a:rPr lang="en-US" sz="4806" b="1" i="1" dirty="0">
                <a:solidFill>
                  <a:srgbClr val="4F2C33"/>
                </a:solidFill>
                <a:latin typeface="Roboto Condensed Bold Italics"/>
                <a:ea typeface="Roboto Condensed Bold Italics"/>
                <a:cs typeface="Roboto Condensed Bold Italics"/>
                <a:sym typeface="Roboto Condensed Bold Italics"/>
              </a:rPr>
              <a:t>.</a:t>
            </a:r>
          </a:p>
        </p:txBody>
      </p:sp>
      <p:sp>
        <p:nvSpPr>
          <p:cNvPr id="8" name="TextBox 8"/>
          <p:cNvSpPr txBox="1"/>
          <p:nvPr/>
        </p:nvSpPr>
        <p:spPr>
          <a:xfrm>
            <a:off x="632256" y="933450"/>
            <a:ext cx="6020626" cy="764214"/>
          </a:xfrm>
          <a:prstGeom prst="rect">
            <a:avLst/>
          </a:prstGeom>
        </p:spPr>
        <p:txBody>
          <a:bodyPr lIns="0" tIns="0" rIns="0" bIns="0" rtlCol="0" anchor="t">
            <a:spAutoFit/>
          </a:bodyPr>
          <a:lstStyle/>
          <a:p>
            <a:pPr algn="ctr">
              <a:lnSpc>
                <a:spcPts val="6177"/>
              </a:lnSpc>
            </a:pPr>
            <a:r>
              <a:rPr lang="en-US" sz="4412">
                <a:solidFill>
                  <a:srgbClr val="4F2C33"/>
                </a:solidFill>
                <a:latin typeface="#9Slide07 SVNUT Triumph Press"/>
                <a:ea typeface="#9Slide07 SVNUT Triumph Press"/>
                <a:cs typeface="#9Slide07 SVNUT Triumph Press"/>
                <a:sym typeface="#9Slide07 SVNUT Triumph Press"/>
              </a:rPr>
              <a:t>Bài 2/SGK </a:t>
            </a:r>
          </a:p>
        </p:txBody>
      </p:sp>
      <p:sp>
        <p:nvSpPr>
          <p:cNvPr id="9" name="Freeform 9"/>
          <p:cNvSpPr/>
          <p:nvPr/>
        </p:nvSpPr>
        <p:spPr>
          <a:xfrm flipH="1">
            <a:off x="15951051" y="542654"/>
            <a:ext cx="1822599" cy="1770199"/>
          </a:xfrm>
          <a:custGeom>
            <a:avLst/>
            <a:gdLst/>
            <a:ahLst/>
            <a:cxnLst/>
            <a:rect l="l" t="t" r="r" b="b"/>
            <a:pathLst>
              <a:path w="1822599" h="1770199">
                <a:moveTo>
                  <a:pt x="1822599" y="0"/>
                </a:moveTo>
                <a:lnTo>
                  <a:pt x="0" y="0"/>
                </a:lnTo>
                <a:lnTo>
                  <a:pt x="0" y="1770199"/>
                </a:lnTo>
                <a:lnTo>
                  <a:pt x="1822599" y="1770199"/>
                </a:lnTo>
                <a:lnTo>
                  <a:pt x="182259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0" name="Freeform 10"/>
          <p:cNvSpPr/>
          <p:nvPr/>
        </p:nvSpPr>
        <p:spPr>
          <a:xfrm>
            <a:off x="14922990" y="261074"/>
            <a:ext cx="768586" cy="767626"/>
          </a:xfrm>
          <a:custGeom>
            <a:avLst/>
            <a:gdLst/>
            <a:ahLst/>
            <a:cxnLst/>
            <a:rect l="l" t="t" r="r" b="b"/>
            <a:pathLst>
              <a:path w="768586" h="767626">
                <a:moveTo>
                  <a:pt x="0" y="0"/>
                </a:moveTo>
                <a:lnTo>
                  <a:pt x="768586" y="0"/>
                </a:lnTo>
                <a:lnTo>
                  <a:pt x="768586" y="767626"/>
                </a:lnTo>
                <a:lnTo>
                  <a:pt x="0" y="76762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11" name="Freeform 11"/>
          <p:cNvSpPr/>
          <p:nvPr/>
        </p:nvSpPr>
        <p:spPr>
          <a:xfrm>
            <a:off x="17773650" y="2078236"/>
            <a:ext cx="1028700" cy="1027414"/>
          </a:xfrm>
          <a:custGeom>
            <a:avLst/>
            <a:gdLst/>
            <a:ahLst/>
            <a:cxnLst/>
            <a:rect l="l" t="t" r="r" b="b"/>
            <a:pathLst>
              <a:path w="1028700" h="1027414">
                <a:moveTo>
                  <a:pt x="0" y="0"/>
                </a:moveTo>
                <a:lnTo>
                  <a:pt x="1028700" y="0"/>
                </a:lnTo>
                <a:lnTo>
                  <a:pt x="1028700" y="1027414"/>
                </a:lnTo>
                <a:lnTo>
                  <a:pt x="0" y="102741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grpSp>
        <p:nvGrpSpPr>
          <p:cNvPr id="12" name="Group 12"/>
          <p:cNvGrpSpPr/>
          <p:nvPr/>
        </p:nvGrpSpPr>
        <p:grpSpPr>
          <a:xfrm>
            <a:off x="15806235" y="2591943"/>
            <a:ext cx="399053" cy="39905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5" name="Group 15"/>
          <p:cNvGrpSpPr/>
          <p:nvPr/>
        </p:nvGrpSpPr>
        <p:grpSpPr>
          <a:xfrm>
            <a:off x="17773650" y="143601"/>
            <a:ext cx="399053" cy="3990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C972"/>
            </a:solidFill>
          </p:spPr>
          <p:txBody>
            <a:bodyPr/>
            <a:lstStyle/>
            <a:p>
              <a:endParaRPr lang="vi-VN"/>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4" name="TextBox 14"/>
          <p:cNvSpPr txBox="1"/>
          <p:nvPr/>
        </p:nvSpPr>
        <p:spPr>
          <a:xfrm>
            <a:off x="1143000" y="464120"/>
            <a:ext cx="17317970" cy="783379"/>
          </a:xfrm>
          <a:prstGeom prst="rect">
            <a:avLst/>
          </a:prstGeom>
        </p:spPr>
        <p:txBody>
          <a:bodyPr lIns="0" tIns="0" rIns="0" bIns="0" rtlCol="0" anchor="t">
            <a:spAutoFit/>
          </a:bodyPr>
          <a:lstStyle/>
          <a:p>
            <a:pPr algn="l">
              <a:lnSpc>
                <a:spcPts val="6459"/>
              </a:lnSpc>
            </a:pPr>
            <a:r>
              <a:rPr lang="en-US" sz="4613" b="1" dirty="0">
                <a:solidFill>
                  <a:srgbClr val="CB715E"/>
                </a:solidFill>
                <a:latin typeface="Fraunces Bold"/>
                <a:ea typeface="Fraunces Bold"/>
                <a:cs typeface="Fraunces Bold"/>
                <a:sym typeface="Fraunces Bold"/>
              </a:rPr>
              <a:t>I. BIẾN ĐỔI CẤU TRÚC CÂU</a:t>
            </a:r>
          </a:p>
        </p:txBody>
      </p:sp>
      <p:sp>
        <p:nvSpPr>
          <p:cNvPr id="15" name="TextBox 15"/>
          <p:cNvSpPr txBox="1"/>
          <p:nvPr/>
        </p:nvSpPr>
        <p:spPr>
          <a:xfrm>
            <a:off x="1524000" y="1415035"/>
            <a:ext cx="5405619" cy="760759"/>
          </a:xfrm>
          <a:prstGeom prst="rect">
            <a:avLst/>
          </a:prstGeom>
        </p:spPr>
        <p:txBody>
          <a:bodyPr lIns="0" tIns="0" rIns="0" bIns="0" rtlCol="0" anchor="t">
            <a:spAutoFit/>
          </a:bodyPr>
          <a:lstStyle/>
          <a:p>
            <a:pPr algn="ctr">
              <a:lnSpc>
                <a:spcPts val="6177"/>
              </a:lnSpc>
            </a:pPr>
            <a:r>
              <a:rPr lang="en-US" sz="4412" dirty="0">
                <a:solidFill>
                  <a:srgbClr val="EC9E5E"/>
                </a:solidFill>
                <a:latin typeface="#9Slide07 SVNUT Triumph Press"/>
                <a:ea typeface="#9Slide07 SVNUT Triumph Press"/>
                <a:cs typeface="#9Slide07 SVNUT Triumph Press"/>
                <a:sym typeface="#9Slide07 SVNUT Triumph Press"/>
              </a:rPr>
              <a:t>1. Tri </a:t>
            </a:r>
            <a:r>
              <a:rPr lang="en-US" sz="4412" dirty="0" err="1">
                <a:solidFill>
                  <a:srgbClr val="EC9E5E"/>
                </a:solidFill>
                <a:latin typeface="#9Slide07 SVNUT Triumph Press"/>
                <a:ea typeface="#9Slide07 SVNUT Triumph Press"/>
                <a:cs typeface="#9Slide07 SVNUT Triumph Press"/>
                <a:sym typeface="#9Slide07 SVNUT Triumph Press"/>
              </a:rPr>
              <a:t>thức</a:t>
            </a:r>
            <a:r>
              <a:rPr lang="en-US" sz="4412" dirty="0">
                <a:solidFill>
                  <a:srgbClr val="EC9E5E"/>
                </a:solidFill>
                <a:latin typeface="#9Slide07 SVNUT Triumph Press"/>
                <a:ea typeface="#9Slide07 SVNUT Triumph Press"/>
                <a:cs typeface="#9Slide07 SVNUT Triumph Press"/>
                <a:sym typeface="#9Slide07 SVNUT Triumph Press"/>
              </a:rPr>
              <a:t> </a:t>
            </a:r>
            <a:r>
              <a:rPr lang="en-US" sz="4412" dirty="0" err="1">
                <a:solidFill>
                  <a:srgbClr val="EC9E5E"/>
                </a:solidFill>
                <a:latin typeface="#9Slide07 SVNUT Triumph Press"/>
                <a:ea typeface="#9Slide07 SVNUT Triumph Press"/>
                <a:cs typeface="#9Slide07 SVNUT Triumph Press"/>
                <a:sym typeface="#9Slide07 SVNUT Triumph Press"/>
              </a:rPr>
              <a:t>tiếng</a:t>
            </a:r>
            <a:r>
              <a:rPr lang="en-US" sz="4412" dirty="0">
                <a:solidFill>
                  <a:srgbClr val="EC9E5E"/>
                </a:solidFill>
                <a:latin typeface="#9Slide07 SVNUT Triumph Press"/>
                <a:ea typeface="#9Slide07 SVNUT Triumph Press"/>
                <a:cs typeface="#9Slide07 SVNUT Triumph Press"/>
                <a:sym typeface="#9Slide07 SVNUT Triumph Press"/>
              </a:rPr>
              <a:t> Việt </a:t>
            </a:r>
          </a:p>
        </p:txBody>
      </p:sp>
      <p:sp>
        <p:nvSpPr>
          <p:cNvPr id="16" name="TextBox 16"/>
          <p:cNvSpPr txBox="1"/>
          <p:nvPr/>
        </p:nvSpPr>
        <p:spPr>
          <a:xfrm>
            <a:off x="1676400" y="2757483"/>
            <a:ext cx="14401800" cy="3725379"/>
          </a:xfrm>
          <a:prstGeom prst="rect">
            <a:avLst/>
          </a:prstGeom>
        </p:spPr>
        <p:txBody>
          <a:bodyPr wrap="square" lIns="0" tIns="0" rIns="0" bIns="0" rtlCol="0" anchor="t">
            <a:spAutoFit/>
          </a:bodyPr>
          <a:lstStyle/>
          <a:p>
            <a:pPr algn="ctr">
              <a:lnSpc>
                <a:spcPts val="4900"/>
              </a:lnSpc>
            </a:pPr>
            <a:r>
              <a:rPr lang="en-US" sz="3500" b="1" dirty="0" err="1">
                <a:solidFill>
                  <a:srgbClr val="4F2C33"/>
                </a:solidFill>
                <a:latin typeface="Roboto Condensed Bold"/>
                <a:ea typeface="Roboto Condensed Bold"/>
                <a:cs typeface="Roboto Condensed Bold"/>
                <a:sym typeface="Roboto Condensed Bold"/>
              </a:rPr>
              <a:t>Nhiệm</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vụ</a:t>
            </a:r>
            <a:r>
              <a:rPr lang="en-US" sz="3500" b="1" dirty="0">
                <a:solidFill>
                  <a:srgbClr val="4F2C33"/>
                </a:solidFill>
                <a:latin typeface="Roboto Condensed Bold"/>
                <a:ea typeface="Roboto Condensed Bold"/>
                <a:cs typeface="Roboto Condensed Bold"/>
                <a:sym typeface="Roboto Condensed Bold"/>
              </a:rPr>
              <a:t> 1: Hoàn </a:t>
            </a:r>
            <a:r>
              <a:rPr lang="en-US" sz="3500" b="1" dirty="0" err="1">
                <a:solidFill>
                  <a:srgbClr val="4F2C33"/>
                </a:solidFill>
                <a:latin typeface="Roboto Condensed Bold"/>
                <a:ea typeface="Roboto Condensed Bold"/>
                <a:cs typeface="Roboto Condensed Bold"/>
                <a:sym typeface="Roboto Condensed Bold"/>
              </a:rPr>
              <a:t>thành</a:t>
            </a:r>
            <a:r>
              <a:rPr lang="en-US" sz="3500" b="1" dirty="0">
                <a:solidFill>
                  <a:srgbClr val="4F2C33"/>
                </a:solidFill>
                <a:latin typeface="Roboto Condensed Bold"/>
                <a:ea typeface="Roboto Condensed Bold"/>
                <a:cs typeface="Roboto Condensed Bold"/>
                <a:sym typeface="Roboto Condensed Bold"/>
              </a:rPr>
              <a:t> PHT </a:t>
            </a:r>
            <a:r>
              <a:rPr lang="en-US" sz="3500" b="1" dirty="0" err="1">
                <a:solidFill>
                  <a:srgbClr val="4F2C33"/>
                </a:solidFill>
                <a:latin typeface="Roboto Condensed Bold"/>
                <a:ea typeface="Roboto Condensed Bold"/>
                <a:cs typeface="Roboto Condensed Bold"/>
                <a:sym typeface="Roboto Condensed Bold"/>
              </a:rPr>
              <a:t>số</a:t>
            </a:r>
            <a:r>
              <a:rPr lang="en-US" sz="3500" b="1" dirty="0">
                <a:solidFill>
                  <a:srgbClr val="4F2C33"/>
                </a:solidFill>
                <a:latin typeface="Roboto Condensed Bold"/>
                <a:ea typeface="Roboto Condensed Bold"/>
                <a:cs typeface="Roboto Condensed Bold"/>
                <a:sym typeface="Roboto Condensed Bold"/>
              </a:rPr>
              <a:t> 1</a:t>
            </a:r>
          </a:p>
          <a:p>
            <a:pPr marL="755654" lvl="1" indent="-377827" algn="just">
              <a:lnSpc>
                <a:spcPts val="4900"/>
              </a:lnSpc>
              <a:buFont typeface="Arial"/>
              <a:buChar char="•"/>
            </a:pPr>
            <a:r>
              <a:rPr lang="en-US" sz="3500" i="1" dirty="0" err="1">
                <a:solidFill>
                  <a:srgbClr val="4F2C33"/>
                </a:solidFill>
                <a:latin typeface="Roboto Condensed Italics"/>
                <a:ea typeface="Roboto Condensed Italics"/>
                <a:cs typeface="Roboto Condensed Italics"/>
                <a:sym typeface="Roboto Condensed Italics"/>
              </a:rPr>
              <a:t>Cột</a:t>
            </a:r>
            <a:r>
              <a:rPr lang="en-US" sz="3500" i="1" dirty="0">
                <a:solidFill>
                  <a:srgbClr val="4F2C33"/>
                </a:solidFill>
                <a:latin typeface="Roboto Condensed Italics"/>
                <a:ea typeface="Roboto Condensed Italics"/>
                <a:cs typeface="Roboto Condensed Italics"/>
                <a:sym typeface="Roboto Condensed Italics"/>
              </a:rPr>
              <a:t> (1): </a:t>
            </a:r>
            <a:r>
              <a:rPr lang="en-US" sz="3500" i="1" dirty="0" err="1">
                <a:solidFill>
                  <a:srgbClr val="4F2C33"/>
                </a:solidFill>
                <a:latin typeface="Roboto Condensed Italics"/>
                <a:ea typeface="Roboto Condensed Italics"/>
                <a:cs typeface="Roboto Condensed Italics"/>
                <a:sym typeface="Roboto Condensed Italics"/>
              </a:rPr>
              <a:t>Chỉ</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rõ</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từ</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ngữ</a:t>
            </a:r>
            <a:r>
              <a:rPr lang="en-US" sz="3500" i="1" dirty="0">
                <a:solidFill>
                  <a:srgbClr val="4F2C33"/>
                </a:solidFill>
                <a:latin typeface="Roboto Condensed Italics"/>
                <a:ea typeface="Roboto Condensed Italics"/>
                <a:cs typeface="Roboto Condensed Italics"/>
                <a:sym typeface="Roboto Condensed Italics"/>
              </a:rPr>
              <a:t>/</a:t>
            </a:r>
            <a:r>
              <a:rPr lang="en-US" sz="3500" i="1" dirty="0" err="1">
                <a:solidFill>
                  <a:srgbClr val="4F2C33"/>
                </a:solidFill>
                <a:latin typeface="Roboto Condensed Italics"/>
                <a:ea typeface="Roboto Condensed Italics"/>
                <a:cs typeface="Roboto Condensed Italics"/>
                <a:sym typeface="Roboto Condensed Italics"/>
              </a:rPr>
              <a:t>thành</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phần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câu</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được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biến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đổi</a:t>
            </a:r>
            <a:r>
              <a:rPr lang="en-US" sz="3500" i="1" dirty="0">
                <a:solidFill>
                  <a:srgbClr val="4F2C33"/>
                </a:solidFill>
                <a:latin typeface="Roboto Condensed Italics"/>
                <a:ea typeface="Roboto Condensed Italics"/>
                <a:cs typeface="Roboto Condensed Italics"/>
                <a:sym typeface="Roboto Condensed Italics"/>
              </a:rPr>
              <a:t> ở </a:t>
            </a:r>
            <a:r>
              <a:rPr lang="en-US" sz="3500" i="1" dirty="0" err="1">
                <a:solidFill>
                  <a:srgbClr val="4F2C33"/>
                </a:solidFill>
                <a:latin typeface="Roboto Condensed Italics"/>
                <a:ea typeface="Roboto Condensed Italics"/>
                <a:cs typeface="Roboto Condensed Italics"/>
                <a:sym typeface="Roboto Condensed Italics"/>
              </a:rPr>
              <a:t>câu</a:t>
            </a:r>
            <a:r>
              <a:rPr lang="en-US" sz="3500" i="1" dirty="0">
                <a:solidFill>
                  <a:srgbClr val="4F2C33"/>
                </a:solidFill>
                <a:latin typeface="Roboto Condensed Italics"/>
                <a:ea typeface="Roboto Condensed Italics"/>
                <a:cs typeface="Roboto Condensed Italics"/>
                <a:sym typeface="Roboto Condensed Italics"/>
              </a:rPr>
              <a:t> (2) so </a:t>
            </a:r>
            <a:r>
              <a:rPr lang="en-US" sz="3500" i="1" dirty="0" err="1">
                <a:solidFill>
                  <a:srgbClr val="4F2C33"/>
                </a:solidFill>
                <a:latin typeface="Roboto Condensed Italics"/>
                <a:ea typeface="Roboto Condensed Italics"/>
                <a:cs typeface="Roboto Condensed Italics"/>
                <a:sym typeface="Roboto Condensed Italics"/>
              </a:rPr>
              <a:t>với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câu</a:t>
            </a:r>
            <a:r>
              <a:rPr lang="en-US" sz="3500" i="1" dirty="0">
                <a:solidFill>
                  <a:srgbClr val="4F2C33"/>
                </a:solidFill>
                <a:latin typeface="Roboto Condensed Italics"/>
                <a:ea typeface="Roboto Condensed Italics"/>
                <a:cs typeface="Roboto Condensed Italics"/>
                <a:sym typeface="Roboto Condensed Italics"/>
              </a:rPr>
              <a:t> (1).</a:t>
            </a:r>
          </a:p>
          <a:p>
            <a:pPr marL="755654" lvl="1" indent="-377827" algn="just">
              <a:lnSpc>
                <a:spcPts val="4900"/>
              </a:lnSpc>
              <a:buFont typeface="Arial"/>
              <a:buChar char="•"/>
            </a:pPr>
            <a:r>
              <a:rPr lang="en-US" sz="3500" i="1" dirty="0" err="1">
                <a:solidFill>
                  <a:srgbClr val="4F2C33"/>
                </a:solidFill>
                <a:latin typeface="Roboto Condensed Italics"/>
                <a:ea typeface="Roboto Condensed Italics"/>
                <a:cs typeface="Roboto Condensed Italics"/>
                <a:sym typeface="Roboto Condensed Italics"/>
              </a:rPr>
              <a:t>Cột</a:t>
            </a:r>
            <a:r>
              <a:rPr lang="en-US" sz="3500" i="1" dirty="0">
                <a:solidFill>
                  <a:srgbClr val="4F2C33"/>
                </a:solidFill>
                <a:latin typeface="Roboto Condensed Italics"/>
                <a:ea typeface="Roboto Condensed Italics"/>
                <a:cs typeface="Roboto Condensed Italics"/>
                <a:sym typeface="Roboto Condensed Italics"/>
              </a:rPr>
              <a:t> (2): Các </a:t>
            </a:r>
            <a:r>
              <a:rPr lang="en-US" sz="3500" i="1" dirty="0" err="1">
                <a:solidFill>
                  <a:srgbClr val="4F2C33"/>
                </a:solidFill>
                <a:latin typeface="Roboto Condensed Italics"/>
                <a:ea typeface="Roboto Condensed Italics"/>
                <a:cs typeface="Roboto Condensed Italics"/>
                <a:sym typeface="Roboto Condensed Italics"/>
              </a:rPr>
              <a:t>ngữ</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liệu</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được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ra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sử</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dụng</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hình</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thức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biến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đổi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câu</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nào</a:t>
            </a:r>
            <a:r>
              <a:rPr lang="en-US" sz="3500" i="1" dirty="0">
                <a:solidFill>
                  <a:srgbClr val="4F2C33"/>
                </a:solidFill>
                <a:latin typeface="Roboto Condensed Italics"/>
                <a:ea typeface="Roboto Condensed Italics"/>
                <a:cs typeface="Roboto Condensed Italics"/>
                <a:sym typeface="Roboto Condensed Italics"/>
              </a:rPr>
              <a:t>?</a:t>
            </a:r>
          </a:p>
          <a:p>
            <a:pPr marL="755654" lvl="1" indent="-377827" algn="just">
              <a:lnSpc>
                <a:spcPts val="4900"/>
              </a:lnSpc>
              <a:buFont typeface="Arial"/>
              <a:buChar char="•"/>
            </a:pPr>
            <a:r>
              <a:rPr lang="en-US" sz="3500" i="1" dirty="0" err="1">
                <a:solidFill>
                  <a:srgbClr val="4F2C33"/>
                </a:solidFill>
                <a:latin typeface="Roboto Condensed Italics"/>
                <a:ea typeface="Roboto Condensed Italics"/>
                <a:cs typeface="Roboto Condensed Italics"/>
                <a:sym typeface="Roboto Condensed Italics"/>
              </a:rPr>
              <a:t>Cột</a:t>
            </a:r>
            <a:r>
              <a:rPr lang="en-US" sz="3500" i="1" dirty="0">
                <a:solidFill>
                  <a:srgbClr val="4F2C33"/>
                </a:solidFill>
                <a:latin typeface="Roboto Condensed Italics"/>
                <a:ea typeface="Roboto Condensed Italics"/>
                <a:cs typeface="Roboto Condensed Italics"/>
                <a:sym typeface="Roboto Condensed Italics"/>
              </a:rPr>
              <a:t> (3): </a:t>
            </a:r>
            <a:r>
              <a:rPr lang="en-US" sz="3500" i="1" dirty="0" err="1">
                <a:solidFill>
                  <a:srgbClr val="4F2C33"/>
                </a:solidFill>
                <a:latin typeface="Roboto Condensed Italics"/>
                <a:ea typeface="Roboto Condensed Italics"/>
                <a:cs typeface="Roboto Condensed Italics"/>
                <a:sym typeface="Roboto Condensed Italics"/>
              </a:rPr>
              <a:t>Việc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biến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đổi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câu</a:t>
            </a:r>
            <a:r>
              <a:rPr lang="en-US" sz="3500" i="1" dirty="0">
                <a:solidFill>
                  <a:srgbClr val="4F2C33"/>
                </a:solidFill>
                <a:latin typeface="Roboto Condensed Italics"/>
                <a:ea typeface="Roboto Condensed Italics"/>
                <a:cs typeface="Roboto Condensed Italics"/>
                <a:sym typeface="Roboto Condensed Italics"/>
              </a:rPr>
              <a:t> ở </a:t>
            </a:r>
            <a:r>
              <a:rPr lang="en-US" sz="3500" i="1" dirty="0" err="1">
                <a:solidFill>
                  <a:srgbClr val="4F2C33"/>
                </a:solidFill>
                <a:latin typeface="Roboto Condensed Italics"/>
                <a:ea typeface="Roboto Condensed Italics"/>
                <a:cs typeface="Roboto Condensed Italics"/>
                <a:sym typeface="Roboto Condensed Italics"/>
              </a:rPr>
              <a:t>từng</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ví</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dụ</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có</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dụng</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gì</a:t>
            </a:r>
            <a:r>
              <a:rPr lang="en-US" sz="3500" i="1" dirty="0">
                <a:solidFill>
                  <a:srgbClr val="4F2C33"/>
                </a:solidFill>
                <a:latin typeface="Roboto Condensed Italics"/>
                <a:ea typeface="Roboto Condensed Italics"/>
                <a:cs typeface="Roboto Condensed Italics"/>
                <a:sym typeface="Roboto Condensed Italics"/>
              </a:rPr>
              <a:t>? (Ý </a:t>
            </a:r>
            <a:r>
              <a:rPr lang="en-US" sz="3500" i="1" dirty="0" err="1">
                <a:solidFill>
                  <a:srgbClr val="4F2C33"/>
                </a:solidFill>
                <a:latin typeface="Roboto Condensed Italics"/>
                <a:ea typeface="Roboto Condensed Italics"/>
                <a:cs typeface="Roboto Condensed Italics"/>
                <a:sym typeface="Roboto Condensed Italics"/>
              </a:rPr>
              <a:t>nghĩa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câu</a:t>
            </a:r>
            <a:r>
              <a:rPr lang="en-US" sz="3500" i="1" dirty="0">
                <a:solidFill>
                  <a:srgbClr val="4F2C33"/>
                </a:solidFill>
                <a:latin typeface="Roboto Condensed Italics"/>
                <a:ea typeface="Roboto Condensed Italics"/>
                <a:cs typeface="Roboto Condensed Italics"/>
                <a:sym typeface="Roboto Condensed Italics"/>
              </a:rPr>
              <a:t> (2) </a:t>
            </a:r>
            <a:r>
              <a:rPr lang="en-US" sz="3500" i="1" dirty="0" err="1">
                <a:solidFill>
                  <a:srgbClr val="4F2C33"/>
                </a:solidFill>
                <a:latin typeface="Roboto Condensed Italics"/>
                <a:ea typeface="Roboto Condensed Italics"/>
                <a:cs typeface="Roboto Condensed Italics"/>
                <a:sym typeface="Roboto Condensed Italics"/>
              </a:rPr>
              <a:t>thay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đổi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như</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thế</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nào</a:t>
            </a:r>
            <a:r>
              <a:rPr lang="en-US" sz="3500" i="1" dirty="0">
                <a:solidFill>
                  <a:srgbClr val="4F2C33"/>
                </a:solidFill>
                <a:latin typeface="Roboto Condensed Italics"/>
                <a:ea typeface="Roboto Condensed Italics"/>
                <a:cs typeface="Roboto Condensed Italics"/>
                <a:sym typeface="Roboto Condensed Italics"/>
              </a:rPr>
              <a:t> so </a:t>
            </a:r>
            <a:r>
              <a:rPr lang="en-US" sz="3500" i="1" dirty="0" err="1">
                <a:solidFill>
                  <a:srgbClr val="4F2C33"/>
                </a:solidFill>
                <a:latin typeface="Roboto Condensed Italics"/>
                <a:ea typeface="Roboto Condensed Italics"/>
                <a:cs typeface="Roboto Condensed Italics"/>
                <a:sym typeface="Roboto Condensed Italics"/>
              </a:rPr>
              <a:t>với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câu</a:t>
            </a:r>
            <a:r>
              <a:rPr lang="en-US" sz="3500" i="1" dirty="0">
                <a:solidFill>
                  <a:srgbClr val="4F2C33"/>
                </a:solidFill>
                <a:latin typeface="Roboto Condensed Italics"/>
                <a:ea typeface="Roboto Condensed Italics"/>
                <a:cs typeface="Roboto Condensed Italics"/>
                <a:sym typeface="Roboto Condensed Italics"/>
              </a:rPr>
              <a:t> (1)?)</a:t>
            </a:r>
          </a:p>
          <a:p>
            <a:pPr algn="just">
              <a:lnSpc>
                <a:spcPts val="4900"/>
              </a:lnSpc>
            </a:pPr>
            <a:endParaRPr lang="en-US" sz="3500" i="1" dirty="0">
              <a:solidFill>
                <a:srgbClr val="4F2C33"/>
              </a:solidFill>
              <a:latin typeface="Roboto Condensed Italics"/>
              <a:ea typeface="Roboto Condensed Italics"/>
              <a:cs typeface="Roboto Condensed Italics"/>
              <a:sym typeface="Roboto Condensed Itali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5" name="Freeform 5"/>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6" name="TextBox 6"/>
          <p:cNvSpPr txBox="1"/>
          <p:nvPr/>
        </p:nvSpPr>
        <p:spPr>
          <a:xfrm>
            <a:off x="632256" y="2487168"/>
            <a:ext cx="14606383" cy="1678305"/>
          </a:xfrm>
          <a:prstGeom prst="rect">
            <a:avLst/>
          </a:prstGeom>
        </p:spPr>
        <p:txBody>
          <a:bodyPr lIns="0" tIns="0" rIns="0" bIns="0" rtlCol="0" anchor="t">
            <a:spAutoFit/>
          </a:bodyPr>
          <a:lstStyle/>
          <a:p>
            <a:pPr algn="just">
              <a:lnSpc>
                <a:spcPts val="6719"/>
              </a:lnSpc>
            </a:pPr>
            <a:r>
              <a:rPr lang="en-US" sz="4800">
                <a:solidFill>
                  <a:srgbClr val="4F2C33"/>
                </a:solidFill>
                <a:latin typeface="Roboto Condensed"/>
                <a:ea typeface="Roboto Condensed"/>
                <a:cs typeface="Roboto Condensed"/>
                <a:sym typeface="Roboto Condensed"/>
              </a:rPr>
              <a:t>b. Có thể dùng cụm chủ ngữ – vị ngữ để mở rộng thành phần chủ ngữ của câu.</a:t>
            </a:r>
          </a:p>
        </p:txBody>
      </p:sp>
      <p:sp>
        <p:nvSpPr>
          <p:cNvPr id="7" name="TextBox 7"/>
          <p:cNvSpPr txBox="1"/>
          <p:nvPr/>
        </p:nvSpPr>
        <p:spPr>
          <a:xfrm>
            <a:off x="632256" y="4908423"/>
            <a:ext cx="15059320" cy="2525854"/>
          </a:xfrm>
          <a:prstGeom prst="rect">
            <a:avLst/>
          </a:prstGeom>
        </p:spPr>
        <p:txBody>
          <a:bodyPr lIns="0" tIns="0" rIns="0" bIns="0" rtlCol="0" anchor="t">
            <a:spAutoFit/>
          </a:bodyPr>
          <a:lstStyle/>
          <a:p>
            <a:pPr algn="l">
              <a:lnSpc>
                <a:spcPts val="6729"/>
              </a:lnSpc>
            </a:pPr>
            <a:r>
              <a:rPr lang="en-US" sz="4806" b="1" i="1" dirty="0" err="1">
                <a:solidFill>
                  <a:srgbClr val="4F2C33"/>
                </a:solidFill>
                <a:latin typeface="Roboto Condensed Bold Italics"/>
                <a:ea typeface="Roboto Condensed Bold Italics"/>
                <a:cs typeface="Roboto Condensed Bold Italics"/>
                <a:sym typeface="Roboto Condensed Bold Italics"/>
              </a:rPr>
              <a:t>Tương</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truyền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dãy</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Hồng</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Lĩnh</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nằm</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trải</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dài</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trên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địa</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bàn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thị</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xã</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Hồng</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Lĩnh</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và</a:t>
            </a:r>
            <a:r>
              <a:rPr lang="en-US" sz="4806" b="1" i="1" dirty="0">
                <a:solidFill>
                  <a:srgbClr val="4F2C33"/>
                </a:solidFill>
                <a:latin typeface="Roboto Condensed Bold Italics"/>
                <a:ea typeface="Roboto Condensed Bold Italics"/>
                <a:cs typeface="Roboto Condensed Bold Italics"/>
                <a:sym typeface="Roboto Condensed Bold Italics"/>
              </a:rPr>
              <a:t> 3 </a:t>
            </a:r>
            <a:r>
              <a:rPr lang="en-US" sz="4806" b="1" i="1" dirty="0" err="1">
                <a:solidFill>
                  <a:srgbClr val="4F2C33"/>
                </a:solidFill>
                <a:latin typeface="Roboto Condensed Bold Italics"/>
                <a:ea typeface="Roboto Condensed Bold Italics"/>
                <a:cs typeface="Roboto Condensed Bold Italics"/>
                <a:sym typeface="Roboto Condensed Bold Italics"/>
              </a:rPr>
              <a:t>huyện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Nghi</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Xuân</a:t>
            </a:r>
            <a:r>
              <a:rPr lang="en-US" sz="4806" b="1" i="1" dirty="0">
                <a:solidFill>
                  <a:srgbClr val="4F2C33"/>
                </a:solidFill>
                <a:latin typeface="Roboto Condensed Bold Italics"/>
                <a:ea typeface="Roboto Condensed Bold Italics"/>
                <a:cs typeface="Roboto Condensed Bold Italics"/>
                <a:sym typeface="Roboto Condensed Bold Italics"/>
              </a:rPr>
              <a:t>, Can </a:t>
            </a:r>
            <a:r>
              <a:rPr lang="en-US" sz="4806" b="1" i="1" dirty="0" err="1">
                <a:solidFill>
                  <a:srgbClr val="4F2C33"/>
                </a:solidFill>
                <a:latin typeface="Roboto Condensed Bold Italics"/>
                <a:ea typeface="Roboto Condensed Bold Italics"/>
                <a:cs typeface="Roboto Condensed Bold Italics"/>
                <a:sym typeface="Roboto Condensed Bold Italics"/>
              </a:rPr>
              <a:t>Lộc</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Lộc</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Hà</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thuộc</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tỉnh</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Hà</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Tĩnh</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có</a:t>
            </a:r>
            <a:r>
              <a:rPr lang="en-US" sz="4806" b="1" i="1" dirty="0">
                <a:solidFill>
                  <a:srgbClr val="4F2C33"/>
                </a:solidFill>
                <a:latin typeface="Roboto Condensed Bold Italics"/>
                <a:ea typeface="Roboto Condensed Bold Italics"/>
                <a:cs typeface="Roboto Condensed Bold Italics"/>
                <a:sym typeface="Roboto Condensed Bold Italics"/>
              </a:rPr>
              <a:t> 99 </a:t>
            </a:r>
            <a:r>
              <a:rPr lang="en-US" sz="4806" b="1" i="1" dirty="0" err="1">
                <a:solidFill>
                  <a:srgbClr val="4F2C33"/>
                </a:solidFill>
                <a:latin typeface="Roboto Condensed Bold Italics"/>
                <a:ea typeface="Roboto Condensed Bold Italics"/>
                <a:cs typeface="Roboto Condensed Bold Italics"/>
                <a:sym typeface="Roboto Condensed Bold Italics"/>
              </a:rPr>
              <a:t>ngọn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núi</a:t>
            </a:r>
            <a:r>
              <a:rPr lang="en-US" sz="4806" b="1" i="1" dirty="0">
                <a:solidFill>
                  <a:srgbClr val="4F2C33"/>
                </a:solidFill>
                <a:latin typeface="Roboto Condensed Bold Italics"/>
                <a:ea typeface="Roboto Condensed Bold Italics"/>
                <a:cs typeface="Roboto Condensed Bold Italics"/>
                <a:sym typeface="Roboto Condensed Bold Italics"/>
              </a:rPr>
              <a:t>.</a:t>
            </a:r>
          </a:p>
        </p:txBody>
      </p:sp>
      <p:sp>
        <p:nvSpPr>
          <p:cNvPr id="8" name="TextBox 8"/>
          <p:cNvSpPr txBox="1"/>
          <p:nvPr/>
        </p:nvSpPr>
        <p:spPr>
          <a:xfrm>
            <a:off x="632256" y="933450"/>
            <a:ext cx="6020626" cy="764214"/>
          </a:xfrm>
          <a:prstGeom prst="rect">
            <a:avLst/>
          </a:prstGeom>
        </p:spPr>
        <p:txBody>
          <a:bodyPr lIns="0" tIns="0" rIns="0" bIns="0" rtlCol="0" anchor="t">
            <a:spAutoFit/>
          </a:bodyPr>
          <a:lstStyle/>
          <a:p>
            <a:pPr algn="ctr">
              <a:lnSpc>
                <a:spcPts val="6177"/>
              </a:lnSpc>
            </a:pPr>
            <a:r>
              <a:rPr lang="en-US" sz="4412">
                <a:solidFill>
                  <a:srgbClr val="4F2C33"/>
                </a:solidFill>
                <a:latin typeface="#9Slide07 SVNUT Triumph Press"/>
                <a:ea typeface="#9Slide07 SVNUT Triumph Press"/>
                <a:cs typeface="#9Slide07 SVNUT Triumph Press"/>
                <a:sym typeface="#9Slide07 SVNUT Triumph Press"/>
              </a:rPr>
              <a:t>Bài 2/SGK </a:t>
            </a:r>
          </a:p>
        </p:txBody>
      </p:sp>
      <p:sp>
        <p:nvSpPr>
          <p:cNvPr id="9" name="Freeform 9"/>
          <p:cNvSpPr/>
          <p:nvPr/>
        </p:nvSpPr>
        <p:spPr>
          <a:xfrm flipH="1">
            <a:off x="15951051" y="542654"/>
            <a:ext cx="1822599" cy="1770199"/>
          </a:xfrm>
          <a:custGeom>
            <a:avLst/>
            <a:gdLst/>
            <a:ahLst/>
            <a:cxnLst/>
            <a:rect l="l" t="t" r="r" b="b"/>
            <a:pathLst>
              <a:path w="1822599" h="1770199">
                <a:moveTo>
                  <a:pt x="1822599" y="0"/>
                </a:moveTo>
                <a:lnTo>
                  <a:pt x="0" y="0"/>
                </a:lnTo>
                <a:lnTo>
                  <a:pt x="0" y="1770199"/>
                </a:lnTo>
                <a:lnTo>
                  <a:pt x="1822599" y="1770199"/>
                </a:lnTo>
                <a:lnTo>
                  <a:pt x="182259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0" name="Freeform 10"/>
          <p:cNvSpPr/>
          <p:nvPr/>
        </p:nvSpPr>
        <p:spPr>
          <a:xfrm>
            <a:off x="14922990" y="261074"/>
            <a:ext cx="768586" cy="767626"/>
          </a:xfrm>
          <a:custGeom>
            <a:avLst/>
            <a:gdLst/>
            <a:ahLst/>
            <a:cxnLst/>
            <a:rect l="l" t="t" r="r" b="b"/>
            <a:pathLst>
              <a:path w="768586" h="767626">
                <a:moveTo>
                  <a:pt x="0" y="0"/>
                </a:moveTo>
                <a:lnTo>
                  <a:pt x="768586" y="0"/>
                </a:lnTo>
                <a:lnTo>
                  <a:pt x="768586" y="767626"/>
                </a:lnTo>
                <a:lnTo>
                  <a:pt x="0" y="76762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11" name="Freeform 11"/>
          <p:cNvSpPr/>
          <p:nvPr/>
        </p:nvSpPr>
        <p:spPr>
          <a:xfrm>
            <a:off x="17773650" y="2078236"/>
            <a:ext cx="1028700" cy="1027414"/>
          </a:xfrm>
          <a:custGeom>
            <a:avLst/>
            <a:gdLst/>
            <a:ahLst/>
            <a:cxnLst/>
            <a:rect l="l" t="t" r="r" b="b"/>
            <a:pathLst>
              <a:path w="1028700" h="1027414">
                <a:moveTo>
                  <a:pt x="0" y="0"/>
                </a:moveTo>
                <a:lnTo>
                  <a:pt x="1028700" y="0"/>
                </a:lnTo>
                <a:lnTo>
                  <a:pt x="1028700" y="1027414"/>
                </a:lnTo>
                <a:lnTo>
                  <a:pt x="0" y="102741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grpSp>
        <p:nvGrpSpPr>
          <p:cNvPr id="12" name="Group 12"/>
          <p:cNvGrpSpPr/>
          <p:nvPr/>
        </p:nvGrpSpPr>
        <p:grpSpPr>
          <a:xfrm>
            <a:off x="15806235" y="2591943"/>
            <a:ext cx="399053" cy="39905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5" name="Group 15"/>
          <p:cNvGrpSpPr/>
          <p:nvPr/>
        </p:nvGrpSpPr>
        <p:grpSpPr>
          <a:xfrm>
            <a:off x="17773650" y="143601"/>
            <a:ext cx="399053" cy="3990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C972"/>
            </a:solidFill>
          </p:spPr>
          <p:txBody>
            <a:bodyPr/>
            <a:lstStyle/>
            <a:p>
              <a:endParaRPr lang="vi-VN"/>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5" name="Freeform 5"/>
          <p:cNvSpPr/>
          <p:nvPr/>
        </p:nvSpPr>
        <p:spPr>
          <a:xfrm>
            <a:off x="16490714" y="8453154"/>
            <a:ext cx="1537173" cy="1535251"/>
          </a:xfrm>
          <a:custGeom>
            <a:avLst/>
            <a:gdLst/>
            <a:ahLst/>
            <a:cxnLst/>
            <a:rect l="l" t="t" r="r" b="b"/>
            <a:pathLst>
              <a:path w="1537173" h="1535251">
                <a:moveTo>
                  <a:pt x="0" y="0"/>
                </a:moveTo>
                <a:lnTo>
                  <a:pt x="1537172" y="0"/>
                </a:lnTo>
                <a:lnTo>
                  <a:pt x="1537172" y="1535251"/>
                </a:lnTo>
                <a:lnTo>
                  <a:pt x="0" y="153525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6" name="TextBox 6"/>
          <p:cNvSpPr txBox="1"/>
          <p:nvPr/>
        </p:nvSpPr>
        <p:spPr>
          <a:xfrm>
            <a:off x="632256" y="2487168"/>
            <a:ext cx="14606383" cy="2526030"/>
          </a:xfrm>
          <a:prstGeom prst="rect">
            <a:avLst/>
          </a:prstGeom>
        </p:spPr>
        <p:txBody>
          <a:bodyPr lIns="0" tIns="0" rIns="0" bIns="0" rtlCol="0" anchor="t">
            <a:spAutoFit/>
          </a:bodyPr>
          <a:lstStyle/>
          <a:p>
            <a:pPr algn="just">
              <a:lnSpc>
                <a:spcPts val="6719"/>
              </a:lnSpc>
            </a:pPr>
            <a:r>
              <a:rPr lang="en-US" sz="4800">
                <a:solidFill>
                  <a:srgbClr val="4F2C33"/>
                </a:solidFill>
                <a:latin typeface="Roboto Condensed"/>
                <a:ea typeface="Roboto Condensed"/>
                <a:cs typeface="Roboto Condensed"/>
                <a:sym typeface="Roboto Condensed"/>
              </a:rPr>
              <a:t>c. Có thể dùng cụm chủ ngữ – vị ngữ để mở rộng thành phần bổ ngữ: Nhiều người mong ước được một lần đến thăm Yên Tử nằm ở vùng Đông Bắc của Tổ quốc.</a:t>
            </a:r>
          </a:p>
        </p:txBody>
      </p:sp>
      <p:sp>
        <p:nvSpPr>
          <p:cNvPr id="7" name="TextBox 7"/>
          <p:cNvSpPr txBox="1"/>
          <p:nvPr/>
        </p:nvSpPr>
        <p:spPr>
          <a:xfrm>
            <a:off x="660831" y="5269637"/>
            <a:ext cx="15059320" cy="2525854"/>
          </a:xfrm>
          <a:prstGeom prst="rect">
            <a:avLst/>
          </a:prstGeom>
        </p:spPr>
        <p:txBody>
          <a:bodyPr lIns="0" tIns="0" rIns="0" bIns="0" rtlCol="0" anchor="t">
            <a:spAutoFit/>
          </a:bodyPr>
          <a:lstStyle/>
          <a:p>
            <a:pPr algn="l">
              <a:lnSpc>
                <a:spcPts val="6729"/>
              </a:lnSpc>
            </a:pPr>
            <a:r>
              <a:rPr lang="en-US" sz="4806" b="1" i="1" dirty="0" err="1">
                <a:solidFill>
                  <a:srgbClr val="4F2C33"/>
                </a:solidFill>
                <a:latin typeface="Roboto Condensed Bold Italics"/>
                <a:ea typeface="Roboto Condensed Bold Italics"/>
                <a:cs typeface="Roboto Condensed Bold Italics"/>
                <a:sym typeface="Roboto Condensed Bold Italics"/>
              </a:rPr>
              <a:t>Tương</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truyền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dãy</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Hồng</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Lĩnh</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nằm</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trải</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dài</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trên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địa</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bàn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thị</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xã</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Hồng</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Lĩnh</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và</a:t>
            </a:r>
            <a:r>
              <a:rPr lang="en-US" sz="4806" b="1" i="1" dirty="0">
                <a:solidFill>
                  <a:srgbClr val="4F2C33"/>
                </a:solidFill>
                <a:latin typeface="Roboto Condensed Bold Italics"/>
                <a:ea typeface="Roboto Condensed Bold Italics"/>
                <a:cs typeface="Roboto Condensed Bold Italics"/>
                <a:sym typeface="Roboto Condensed Bold Italics"/>
              </a:rPr>
              <a:t> 3 </a:t>
            </a:r>
            <a:r>
              <a:rPr lang="en-US" sz="4806" b="1" i="1" dirty="0" err="1">
                <a:solidFill>
                  <a:srgbClr val="4F2C33"/>
                </a:solidFill>
                <a:latin typeface="Roboto Condensed Bold Italics"/>
                <a:ea typeface="Roboto Condensed Bold Italics"/>
                <a:cs typeface="Roboto Condensed Bold Italics"/>
                <a:sym typeface="Roboto Condensed Bold Italics"/>
              </a:rPr>
              <a:t>huyện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Nghi</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Xuân</a:t>
            </a:r>
            <a:r>
              <a:rPr lang="en-US" sz="4806" b="1" i="1" dirty="0">
                <a:solidFill>
                  <a:srgbClr val="4F2C33"/>
                </a:solidFill>
                <a:latin typeface="Roboto Condensed Bold Italics"/>
                <a:ea typeface="Roboto Condensed Bold Italics"/>
                <a:cs typeface="Roboto Condensed Bold Italics"/>
                <a:sym typeface="Roboto Condensed Bold Italics"/>
              </a:rPr>
              <a:t>, Can </a:t>
            </a:r>
            <a:r>
              <a:rPr lang="en-US" sz="4806" b="1" i="1" dirty="0" err="1">
                <a:solidFill>
                  <a:srgbClr val="4F2C33"/>
                </a:solidFill>
                <a:latin typeface="Roboto Condensed Bold Italics"/>
                <a:ea typeface="Roboto Condensed Bold Italics"/>
                <a:cs typeface="Roboto Condensed Bold Italics"/>
                <a:sym typeface="Roboto Condensed Bold Italics"/>
              </a:rPr>
              <a:t>Lộc</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Lộc</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Hà</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thuộc</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tỉnh</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Hà</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Tĩnh</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có</a:t>
            </a:r>
            <a:r>
              <a:rPr lang="en-US" sz="4806" b="1" i="1" dirty="0">
                <a:solidFill>
                  <a:srgbClr val="4F2C33"/>
                </a:solidFill>
                <a:latin typeface="Roboto Condensed Bold Italics"/>
                <a:ea typeface="Roboto Condensed Bold Italics"/>
                <a:cs typeface="Roboto Condensed Bold Italics"/>
                <a:sym typeface="Roboto Condensed Bold Italics"/>
              </a:rPr>
              <a:t> 99 </a:t>
            </a:r>
            <a:r>
              <a:rPr lang="en-US" sz="4806" b="1" i="1" dirty="0" err="1">
                <a:solidFill>
                  <a:srgbClr val="4F2C33"/>
                </a:solidFill>
                <a:latin typeface="Roboto Condensed Bold Italics"/>
                <a:ea typeface="Roboto Condensed Bold Italics"/>
                <a:cs typeface="Roboto Condensed Bold Italics"/>
                <a:sym typeface="Roboto Condensed Bold Italics"/>
              </a:rPr>
              <a:t>ngọn</a:t>
            </a:r>
            <a:r>
              <a:rPr lang="en-US" sz="4806" b="1" i="1" dirty="0">
                <a:solidFill>
                  <a:srgbClr val="4F2C33"/>
                </a:solidFill>
                <a:latin typeface="Roboto Condensed Bold Italics"/>
                <a:ea typeface="Roboto Condensed Bold Italics"/>
                <a:cs typeface="Roboto Condensed Bold Italics"/>
                <a:sym typeface="Roboto Condensed Bold Italics"/>
              </a:rPr>
              <a:t> </a:t>
            </a:r>
            <a:r>
              <a:rPr lang="en-US" sz="4806" b="1" i="1" dirty="0" err="1">
                <a:solidFill>
                  <a:srgbClr val="4F2C33"/>
                </a:solidFill>
                <a:latin typeface="Roboto Condensed Bold Italics"/>
                <a:ea typeface="Roboto Condensed Bold Italics"/>
                <a:cs typeface="Roboto Condensed Bold Italics"/>
                <a:sym typeface="Roboto Condensed Bold Italics"/>
              </a:rPr>
              <a:t>núi</a:t>
            </a:r>
            <a:r>
              <a:rPr lang="en-US" sz="4806" b="1" i="1" dirty="0">
                <a:solidFill>
                  <a:srgbClr val="4F2C33"/>
                </a:solidFill>
                <a:latin typeface="Roboto Condensed Bold Italics"/>
                <a:ea typeface="Roboto Condensed Bold Italics"/>
                <a:cs typeface="Roboto Condensed Bold Italics"/>
                <a:sym typeface="Roboto Condensed Bold Italics"/>
              </a:rPr>
              <a:t>.</a:t>
            </a:r>
          </a:p>
        </p:txBody>
      </p:sp>
      <p:sp>
        <p:nvSpPr>
          <p:cNvPr id="8" name="TextBox 8"/>
          <p:cNvSpPr txBox="1"/>
          <p:nvPr/>
        </p:nvSpPr>
        <p:spPr>
          <a:xfrm>
            <a:off x="632256" y="933450"/>
            <a:ext cx="6020626" cy="764214"/>
          </a:xfrm>
          <a:prstGeom prst="rect">
            <a:avLst/>
          </a:prstGeom>
        </p:spPr>
        <p:txBody>
          <a:bodyPr lIns="0" tIns="0" rIns="0" bIns="0" rtlCol="0" anchor="t">
            <a:spAutoFit/>
          </a:bodyPr>
          <a:lstStyle/>
          <a:p>
            <a:pPr algn="ctr">
              <a:lnSpc>
                <a:spcPts val="6177"/>
              </a:lnSpc>
            </a:pPr>
            <a:r>
              <a:rPr lang="en-US" sz="4412">
                <a:solidFill>
                  <a:srgbClr val="4F2C33"/>
                </a:solidFill>
                <a:latin typeface="#9Slide07 SVNUT Triumph Press"/>
                <a:ea typeface="#9Slide07 SVNUT Triumph Press"/>
                <a:cs typeface="#9Slide07 SVNUT Triumph Press"/>
                <a:sym typeface="#9Slide07 SVNUT Triumph Press"/>
              </a:rPr>
              <a:t>Bài 2/SGK </a:t>
            </a:r>
          </a:p>
        </p:txBody>
      </p:sp>
      <p:sp>
        <p:nvSpPr>
          <p:cNvPr id="9" name="Freeform 9"/>
          <p:cNvSpPr/>
          <p:nvPr/>
        </p:nvSpPr>
        <p:spPr>
          <a:xfrm flipH="1">
            <a:off x="15951051" y="542654"/>
            <a:ext cx="1822599" cy="1770199"/>
          </a:xfrm>
          <a:custGeom>
            <a:avLst/>
            <a:gdLst/>
            <a:ahLst/>
            <a:cxnLst/>
            <a:rect l="l" t="t" r="r" b="b"/>
            <a:pathLst>
              <a:path w="1822599" h="1770199">
                <a:moveTo>
                  <a:pt x="1822599" y="0"/>
                </a:moveTo>
                <a:lnTo>
                  <a:pt x="0" y="0"/>
                </a:lnTo>
                <a:lnTo>
                  <a:pt x="0" y="1770199"/>
                </a:lnTo>
                <a:lnTo>
                  <a:pt x="1822599" y="1770199"/>
                </a:lnTo>
                <a:lnTo>
                  <a:pt x="182259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0" name="Freeform 10"/>
          <p:cNvSpPr/>
          <p:nvPr/>
        </p:nvSpPr>
        <p:spPr>
          <a:xfrm>
            <a:off x="14922990" y="261074"/>
            <a:ext cx="768586" cy="767626"/>
          </a:xfrm>
          <a:custGeom>
            <a:avLst/>
            <a:gdLst/>
            <a:ahLst/>
            <a:cxnLst/>
            <a:rect l="l" t="t" r="r" b="b"/>
            <a:pathLst>
              <a:path w="768586" h="767626">
                <a:moveTo>
                  <a:pt x="0" y="0"/>
                </a:moveTo>
                <a:lnTo>
                  <a:pt x="768586" y="0"/>
                </a:lnTo>
                <a:lnTo>
                  <a:pt x="768586" y="767626"/>
                </a:lnTo>
                <a:lnTo>
                  <a:pt x="0" y="76762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11" name="Freeform 11"/>
          <p:cNvSpPr/>
          <p:nvPr/>
        </p:nvSpPr>
        <p:spPr>
          <a:xfrm>
            <a:off x="17773650" y="2078236"/>
            <a:ext cx="1028700" cy="1027414"/>
          </a:xfrm>
          <a:custGeom>
            <a:avLst/>
            <a:gdLst/>
            <a:ahLst/>
            <a:cxnLst/>
            <a:rect l="l" t="t" r="r" b="b"/>
            <a:pathLst>
              <a:path w="1028700" h="1027414">
                <a:moveTo>
                  <a:pt x="0" y="0"/>
                </a:moveTo>
                <a:lnTo>
                  <a:pt x="1028700" y="0"/>
                </a:lnTo>
                <a:lnTo>
                  <a:pt x="1028700" y="1027414"/>
                </a:lnTo>
                <a:lnTo>
                  <a:pt x="0" y="102741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grpSp>
        <p:nvGrpSpPr>
          <p:cNvPr id="12" name="Group 12"/>
          <p:cNvGrpSpPr/>
          <p:nvPr/>
        </p:nvGrpSpPr>
        <p:grpSpPr>
          <a:xfrm>
            <a:off x="15806235" y="2591943"/>
            <a:ext cx="399053" cy="39905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5" name="Group 15"/>
          <p:cNvGrpSpPr/>
          <p:nvPr/>
        </p:nvGrpSpPr>
        <p:grpSpPr>
          <a:xfrm>
            <a:off x="17773650" y="143601"/>
            <a:ext cx="399053" cy="3990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C972"/>
            </a:solidFill>
          </p:spPr>
          <p:txBody>
            <a:bodyPr/>
            <a:lstStyle/>
            <a:p>
              <a:endParaRPr lang="vi-VN"/>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551423" y="6886575"/>
            <a:ext cx="19390847" cy="6177910"/>
          </a:xfrm>
          <a:custGeom>
            <a:avLst/>
            <a:gdLst/>
            <a:ahLst/>
            <a:cxnLst/>
            <a:rect l="l" t="t" r="r" b="b"/>
            <a:pathLst>
              <a:path w="19390847" h="6177910">
                <a:moveTo>
                  <a:pt x="0" y="0"/>
                </a:moveTo>
                <a:lnTo>
                  <a:pt x="19390846" y="0"/>
                </a:lnTo>
                <a:lnTo>
                  <a:pt x="19390846" y="6177910"/>
                </a:lnTo>
                <a:lnTo>
                  <a:pt x="0" y="6177910"/>
                </a:lnTo>
                <a:lnTo>
                  <a:pt x="0" y="0"/>
                </a:lnTo>
                <a:close/>
              </a:path>
            </a:pathLst>
          </a:custGeom>
          <a:blipFill>
            <a:blip r:embed="rId2">
              <a:extLst>
                <a:ext uri="{96DAC541-7B7A-43D3-8B79-37D633B846F1}">
                  <asvg:svgBlip xmlns:asvg="http://schemas.microsoft.com/office/drawing/2016/SVG/main" r:embed="rId3"/>
                </a:ext>
              </a:extLst>
            </a:blip>
            <a:stretch>
              <a:fillRect t="-76554"/>
            </a:stretch>
          </a:blipFill>
          <a:ln cap="sq">
            <a:noFill/>
            <a:prstDash val="solid"/>
            <a:miter/>
          </a:ln>
        </p:spPr>
        <p:txBody>
          <a:bodyPr/>
          <a:lstStyle/>
          <a:p>
            <a:endParaRPr lang="vi-VN"/>
          </a:p>
        </p:txBody>
      </p:sp>
      <p:sp>
        <p:nvSpPr>
          <p:cNvPr id="3" name="Freeform 3"/>
          <p:cNvSpPr/>
          <p:nvPr/>
        </p:nvSpPr>
        <p:spPr>
          <a:xfrm>
            <a:off x="-3075166" y="3848100"/>
            <a:ext cx="10413940" cy="6847166"/>
          </a:xfrm>
          <a:custGeom>
            <a:avLst/>
            <a:gdLst/>
            <a:ahLst/>
            <a:cxnLst/>
            <a:rect l="l" t="t" r="r" b="b"/>
            <a:pathLst>
              <a:path w="10413940" h="6847166">
                <a:moveTo>
                  <a:pt x="0" y="0"/>
                </a:moveTo>
                <a:lnTo>
                  <a:pt x="10413940" y="0"/>
                </a:lnTo>
                <a:lnTo>
                  <a:pt x="10413940" y="6847166"/>
                </a:lnTo>
                <a:lnTo>
                  <a:pt x="0" y="6847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11898495" y="4474371"/>
            <a:ext cx="9953686" cy="6034422"/>
          </a:xfrm>
          <a:custGeom>
            <a:avLst/>
            <a:gdLst/>
            <a:ahLst/>
            <a:cxnLst/>
            <a:rect l="l" t="t" r="r" b="b"/>
            <a:pathLst>
              <a:path w="9953686" h="6034422">
                <a:moveTo>
                  <a:pt x="0" y="0"/>
                </a:moveTo>
                <a:lnTo>
                  <a:pt x="9953686" y="0"/>
                </a:lnTo>
                <a:lnTo>
                  <a:pt x="9953686" y="6034422"/>
                </a:lnTo>
                <a:lnTo>
                  <a:pt x="0" y="60344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grpSp>
        <p:nvGrpSpPr>
          <p:cNvPr id="5" name="Group 5"/>
          <p:cNvGrpSpPr/>
          <p:nvPr/>
        </p:nvGrpSpPr>
        <p:grpSpPr>
          <a:xfrm>
            <a:off x="16476285" y="3449047"/>
            <a:ext cx="399053" cy="39905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8" name="Group 8"/>
          <p:cNvGrpSpPr/>
          <p:nvPr/>
        </p:nvGrpSpPr>
        <p:grpSpPr>
          <a:xfrm>
            <a:off x="2775588" y="936099"/>
            <a:ext cx="399053" cy="39905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1" name="Freeform 11"/>
          <p:cNvSpPr/>
          <p:nvPr/>
        </p:nvSpPr>
        <p:spPr>
          <a:xfrm>
            <a:off x="158371" y="2109618"/>
            <a:ext cx="1740658" cy="1738482"/>
          </a:xfrm>
          <a:custGeom>
            <a:avLst/>
            <a:gdLst/>
            <a:ahLst/>
            <a:cxnLst/>
            <a:rect l="l" t="t" r="r" b="b"/>
            <a:pathLst>
              <a:path w="1740658" h="1738482">
                <a:moveTo>
                  <a:pt x="0" y="0"/>
                </a:moveTo>
                <a:lnTo>
                  <a:pt x="1740658" y="0"/>
                </a:lnTo>
                <a:lnTo>
                  <a:pt x="1740658" y="1738482"/>
                </a:lnTo>
                <a:lnTo>
                  <a:pt x="0" y="1738482"/>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vi-VN"/>
          </a:p>
        </p:txBody>
      </p:sp>
      <p:sp>
        <p:nvSpPr>
          <p:cNvPr id="12" name="Freeform 12"/>
          <p:cNvSpPr/>
          <p:nvPr/>
        </p:nvSpPr>
        <p:spPr>
          <a:xfrm rot="4873878">
            <a:off x="16730592" y="807105"/>
            <a:ext cx="1057415" cy="1056093"/>
          </a:xfrm>
          <a:custGeom>
            <a:avLst/>
            <a:gdLst/>
            <a:ahLst/>
            <a:cxnLst/>
            <a:rect l="l" t="t" r="r" b="b"/>
            <a:pathLst>
              <a:path w="1057415" h="1056093">
                <a:moveTo>
                  <a:pt x="0" y="0"/>
                </a:moveTo>
                <a:lnTo>
                  <a:pt x="1057416" y="0"/>
                </a:lnTo>
                <a:lnTo>
                  <a:pt x="1057416" y="1056093"/>
                </a:lnTo>
                <a:lnTo>
                  <a:pt x="0" y="1056093"/>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vi-VN"/>
          </a:p>
        </p:txBody>
      </p:sp>
      <p:sp>
        <p:nvSpPr>
          <p:cNvPr id="13" name="TextBox 13"/>
          <p:cNvSpPr txBox="1"/>
          <p:nvPr/>
        </p:nvSpPr>
        <p:spPr>
          <a:xfrm>
            <a:off x="5999818" y="1469533"/>
            <a:ext cx="15852363" cy="1979514"/>
          </a:xfrm>
          <a:prstGeom prst="rect">
            <a:avLst/>
          </a:prstGeom>
        </p:spPr>
        <p:txBody>
          <a:bodyPr lIns="0" tIns="0" rIns="0" bIns="0" rtlCol="0" anchor="t">
            <a:spAutoFit/>
          </a:bodyPr>
          <a:lstStyle/>
          <a:p>
            <a:pPr algn="just">
              <a:lnSpc>
                <a:spcPts val="15218"/>
              </a:lnSpc>
            </a:pPr>
            <a:r>
              <a:rPr lang="en-US" sz="10870">
                <a:solidFill>
                  <a:srgbClr val="4F2C33"/>
                </a:solidFill>
                <a:latin typeface="#9Slide07 Crocante"/>
                <a:ea typeface="#9Slide07 Crocante"/>
                <a:cs typeface="#9Slide07 Crocante"/>
                <a:sym typeface="#9Slide07 Crocante"/>
              </a:rPr>
              <a:t>VẬN DỤNG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2" name="Group 2"/>
          <p:cNvGrpSpPr/>
          <p:nvPr/>
        </p:nvGrpSpPr>
        <p:grpSpPr>
          <a:xfrm>
            <a:off x="476619" y="389690"/>
            <a:ext cx="399053" cy="39905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5" name="Freeform 5"/>
          <p:cNvSpPr/>
          <p:nvPr/>
        </p:nvSpPr>
        <p:spPr>
          <a:xfrm>
            <a:off x="0" y="2073597"/>
            <a:ext cx="7045548" cy="8213403"/>
          </a:xfrm>
          <a:custGeom>
            <a:avLst/>
            <a:gdLst/>
            <a:ahLst/>
            <a:cxnLst/>
            <a:rect l="l" t="t" r="r" b="b"/>
            <a:pathLst>
              <a:path w="7045548" h="8213403">
                <a:moveTo>
                  <a:pt x="0" y="0"/>
                </a:moveTo>
                <a:lnTo>
                  <a:pt x="7045548" y="0"/>
                </a:lnTo>
                <a:lnTo>
                  <a:pt x="7045548" y="8213403"/>
                </a:lnTo>
                <a:lnTo>
                  <a:pt x="0" y="8213403"/>
                </a:lnTo>
                <a:lnTo>
                  <a:pt x="0" y="0"/>
                </a:lnTo>
                <a:close/>
              </a:path>
            </a:pathLst>
          </a:custGeom>
          <a:blipFill>
            <a:blip r:embed="rId2"/>
            <a:stretch>
              <a:fillRect l="-8181" r="-2018"/>
            </a:stretch>
          </a:blipFill>
        </p:spPr>
        <p:txBody>
          <a:bodyPr/>
          <a:lstStyle/>
          <a:p>
            <a:endParaRPr lang="vi-VN"/>
          </a:p>
        </p:txBody>
      </p:sp>
      <p:sp>
        <p:nvSpPr>
          <p:cNvPr id="6" name="TextBox 6"/>
          <p:cNvSpPr txBox="1"/>
          <p:nvPr/>
        </p:nvSpPr>
        <p:spPr>
          <a:xfrm>
            <a:off x="7553261" y="3355865"/>
            <a:ext cx="9706039" cy="5613400"/>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ea typeface="Roboto Condensed"/>
                <a:cs typeface="Roboto Condensed"/>
                <a:sym typeface="Roboto Condensed"/>
              </a:rPr>
              <a:t>Viết đoạn văn khoảng 5-7 câu nêu cảm nghĩ của em sau khi học văn bản </a:t>
            </a:r>
            <a:r>
              <a:rPr lang="en-US" sz="3999" i="1">
                <a:solidFill>
                  <a:srgbClr val="000000"/>
                </a:solidFill>
                <a:latin typeface="Roboto Condensed Italics"/>
                <a:ea typeface="Roboto Condensed Italics"/>
                <a:cs typeface="Roboto Condensed Italics"/>
                <a:sym typeface="Roboto Condensed Italics"/>
              </a:rPr>
              <a:t>Chuyện người con gái Nam Xương</a:t>
            </a:r>
            <a:r>
              <a:rPr lang="en-US" sz="3999">
                <a:solidFill>
                  <a:srgbClr val="000000"/>
                </a:solidFill>
                <a:latin typeface="Roboto Condensed"/>
                <a:ea typeface="Roboto Condensed"/>
                <a:cs typeface="Roboto Condensed"/>
                <a:sym typeface="Roboto Condensed"/>
              </a:rPr>
              <a:t>. Trong đoạn văn có áp dụng các biện pháp mở rộng cấu trúc câu và biến đổi cấu trúc câu. Chỉ ra một trường hợp mở rộng cấu trúc câu và một trường hợp biến đổi cấu trúc câu trong đoạn văn đã viết. (phiếu học tập số 2)</a:t>
            </a:r>
          </a:p>
          <a:p>
            <a:pPr algn="just">
              <a:lnSpc>
                <a:spcPts val="5599"/>
              </a:lnSpc>
              <a:spcBef>
                <a:spcPct val="0"/>
              </a:spcBef>
            </a:pPr>
            <a:endParaRPr lang="en-US" sz="3999">
              <a:solidFill>
                <a:srgbClr val="000000"/>
              </a:solidFill>
              <a:latin typeface="Roboto Condensed"/>
              <a:ea typeface="Roboto Condensed"/>
              <a:cs typeface="Roboto Condensed"/>
              <a:sym typeface="Roboto Condensed"/>
            </a:endParaRPr>
          </a:p>
        </p:txBody>
      </p:sp>
      <p:sp>
        <p:nvSpPr>
          <p:cNvPr id="7" name="TextBox 7"/>
          <p:cNvSpPr txBox="1"/>
          <p:nvPr/>
        </p:nvSpPr>
        <p:spPr>
          <a:xfrm>
            <a:off x="10336067" y="1018294"/>
            <a:ext cx="4454829" cy="1412340"/>
          </a:xfrm>
          <a:prstGeom prst="rect">
            <a:avLst/>
          </a:prstGeom>
        </p:spPr>
        <p:txBody>
          <a:bodyPr lIns="0" tIns="0" rIns="0" bIns="0" rtlCol="0" anchor="t">
            <a:spAutoFit/>
          </a:bodyPr>
          <a:lstStyle/>
          <a:p>
            <a:pPr algn="just">
              <a:lnSpc>
                <a:spcPts val="10879"/>
              </a:lnSpc>
            </a:pPr>
            <a:r>
              <a:rPr lang="en-US" sz="7771">
                <a:solidFill>
                  <a:srgbClr val="4F2C33"/>
                </a:solidFill>
                <a:latin typeface="#9Slide07 Crocante"/>
                <a:ea typeface="#9Slide07 Crocante"/>
                <a:cs typeface="#9Slide07 Crocante"/>
                <a:sym typeface="#9Slide07 Crocante"/>
              </a:rPr>
              <a:t>Yêu cầu: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rot="-5498069">
            <a:off x="8995774" y="7388598"/>
            <a:ext cx="502063" cy="3550970"/>
          </a:xfrm>
          <a:custGeom>
            <a:avLst/>
            <a:gdLst/>
            <a:ahLst/>
            <a:cxnLst/>
            <a:rect l="l" t="t" r="r" b="b"/>
            <a:pathLst>
              <a:path w="502063" h="3550970">
                <a:moveTo>
                  <a:pt x="0" y="0"/>
                </a:moveTo>
                <a:lnTo>
                  <a:pt x="502062" y="0"/>
                </a:lnTo>
                <a:lnTo>
                  <a:pt x="502062"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4" name="Group 4"/>
          <p:cNvGrpSpPr/>
          <p:nvPr/>
        </p:nvGrpSpPr>
        <p:grpSpPr>
          <a:xfrm>
            <a:off x="14907965" y="3832190"/>
            <a:ext cx="399053" cy="39905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7" name="Group 7"/>
          <p:cNvGrpSpPr/>
          <p:nvPr/>
        </p:nvGrpSpPr>
        <p:grpSpPr>
          <a:xfrm>
            <a:off x="1214597" y="1028700"/>
            <a:ext cx="399053" cy="39905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0" name="Group 10"/>
          <p:cNvGrpSpPr/>
          <p:nvPr/>
        </p:nvGrpSpPr>
        <p:grpSpPr>
          <a:xfrm>
            <a:off x="3187861" y="3830138"/>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5" name="Group 15"/>
          <p:cNvGrpSpPr/>
          <p:nvPr/>
        </p:nvGrpSpPr>
        <p:grpSpPr>
          <a:xfrm>
            <a:off x="16860247" y="5542553"/>
            <a:ext cx="399053" cy="3990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8" name="Freeform 18"/>
          <p:cNvSpPr/>
          <p:nvPr/>
        </p:nvSpPr>
        <p:spPr>
          <a:xfrm>
            <a:off x="892772" y="4029665"/>
            <a:ext cx="1441758" cy="1439956"/>
          </a:xfrm>
          <a:custGeom>
            <a:avLst/>
            <a:gdLst/>
            <a:ahLst/>
            <a:cxnLst/>
            <a:rect l="l" t="t" r="r" b="b"/>
            <a:pathLst>
              <a:path w="1441758" h="1439956">
                <a:moveTo>
                  <a:pt x="0" y="0"/>
                </a:moveTo>
                <a:lnTo>
                  <a:pt x="1441757" y="0"/>
                </a:lnTo>
                <a:lnTo>
                  <a:pt x="1441757"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9" name="Freeform 19"/>
          <p:cNvSpPr/>
          <p:nvPr/>
        </p:nvSpPr>
        <p:spPr>
          <a:xfrm>
            <a:off x="16139368" y="508249"/>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20" name="TextBox 20"/>
          <p:cNvSpPr txBox="1"/>
          <p:nvPr/>
        </p:nvSpPr>
        <p:spPr>
          <a:xfrm>
            <a:off x="6585873" y="1739375"/>
            <a:ext cx="18016773" cy="821055"/>
          </a:xfrm>
          <a:prstGeom prst="rect">
            <a:avLst/>
          </a:prstGeom>
        </p:spPr>
        <p:txBody>
          <a:bodyPr lIns="0" tIns="0" rIns="0" bIns="0" rtlCol="0" anchor="t">
            <a:spAutoFit/>
          </a:bodyPr>
          <a:lstStyle/>
          <a:p>
            <a:pPr algn="l">
              <a:lnSpc>
                <a:spcPts val="6720"/>
              </a:lnSpc>
            </a:pPr>
            <a:r>
              <a:rPr lang="en-US" sz="4800" b="1">
                <a:solidFill>
                  <a:srgbClr val="4F2C33"/>
                </a:solidFill>
                <a:latin typeface="Fraunces Bold"/>
                <a:ea typeface="Fraunces Bold"/>
                <a:cs typeface="Fraunces Bold"/>
                <a:sym typeface="Fraunces Bold"/>
              </a:rPr>
              <a:t>III. VIẾT NGẮN </a:t>
            </a:r>
          </a:p>
        </p:txBody>
      </p:sp>
      <p:sp>
        <p:nvSpPr>
          <p:cNvPr id="21" name="TextBox 21"/>
          <p:cNvSpPr txBox="1"/>
          <p:nvPr/>
        </p:nvSpPr>
        <p:spPr>
          <a:xfrm>
            <a:off x="5188404" y="2972210"/>
            <a:ext cx="7913325" cy="6149340"/>
          </a:xfrm>
          <a:prstGeom prst="rect">
            <a:avLst/>
          </a:prstGeom>
        </p:spPr>
        <p:txBody>
          <a:bodyPr lIns="0" tIns="0" rIns="0" bIns="0" rtlCol="0" anchor="t">
            <a:spAutoFit/>
          </a:bodyPr>
          <a:lstStyle/>
          <a:p>
            <a:pPr algn="just">
              <a:lnSpc>
                <a:spcPts val="5459"/>
              </a:lnSpc>
            </a:pPr>
            <a:r>
              <a:rPr lang="en-US" sz="3900" b="1">
                <a:solidFill>
                  <a:srgbClr val="4F2C33"/>
                </a:solidFill>
                <a:latin typeface="Roboto Condensed Bold"/>
                <a:ea typeface="Roboto Condensed Bold"/>
                <a:cs typeface="Roboto Condensed Bold"/>
                <a:sym typeface="Roboto Condensed Bold"/>
              </a:rPr>
              <a:t>Viết đoạn văn khoảng 5-7 câu nêu cảm nghĩ của em sau khi học văn bản </a:t>
            </a:r>
            <a:r>
              <a:rPr lang="en-US" sz="3900" b="1" i="1">
                <a:solidFill>
                  <a:srgbClr val="4F2C33"/>
                </a:solidFill>
                <a:latin typeface="Roboto Condensed Bold Italics"/>
                <a:ea typeface="Roboto Condensed Bold Italics"/>
                <a:cs typeface="Roboto Condensed Bold Italics"/>
                <a:sym typeface="Roboto Condensed Bold Italics"/>
              </a:rPr>
              <a:t>Chuyện người con gái Nam Xương</a:t>
            </a:r>
            <a:r>
              <a:rPr lang="en-US" sz="3900" b="1">
                <a:solidFill>
                  <a:srgbClr val="4F2C33"/>
                </a:solidFill>
                <a:latin typeface="Roboto Condensed Bold"/>
                <a:ea typeface="Roboto Condensed Bold"/>
                <a:cs typeface="Roboto Condensed Bold"/>
                <a:sym typeface="Roboto Condensed Bold"/>
              </a:rPr>
              <a:t>. Trong đoạn văn có áp dụng các biện pháp mở rộng cấu trúc câu và biến đổi cấu trúc câu. (phiếu học tập số 2)</a:t>
            </a:r>
          </a:p>
          <a:p>
            <a:pPr algn="just">
              <a:lnSpc>
                <a:spcPts val="5459"/>
              </a:lnSpc>
            </a:pPr>
            <a:r>
              <a:rPr lang="en-US" sz="3900">
                <a:solidFill>
                  <a:srgbClr val="4F2C33"/>
                </a:solidFill>
                <a:latin typeface="Roboto Condensed"/>
                <a:ea typeface="Roboto Condensed"/>
                <a:cs typeface="Roboto Condensed"/>
                <a:sym typeface="Roboto Condensed"/>
              </a:rPr>
              <a:t>Hình thức thực hiện: theo cặp đôi</a:t>
            </a:r>
          </a:p>
          <a:p>
            <a:pPr algn="just">
              <a:lnSpc>
                <a:spcPts val="5459"/>
              </a:lnSpc>
            </a:pPr>
            <a:r>
              <a:rPr lang="en-US" sz="3900">
                <a:solidFill>
                  <a:srgbClr val="4F2C33"/>
                </a:solidFill>
                <a:latin typeface="Roboto Condensed"/>
                <a:ea typeface="Roboto Condensed"/>
                <a:cs typeface="Roboto Condensed"/>
                <a:sym typeface="Roboto Condensed"/>
              </a:rPr>
              <a:t>Thời gian thực hiện: 10 phút </a:t>
            </a:r>
          </a:p>
          <a:p>
            <a:pPr algn="just">
              <a:lnSpc>
                <a:spcPts val="5459"/>
              </a:lnSpc>
              <a:spcBef>
                <a:spcPct val="0"/>
              </a:spcBef>
            </a:pPr>
            <a:endParaRPr lang="en-US" sz="3900">
              <a:solidFill>
                <a:srgbClr val="4F2C33"/>
              </a:solidFill>
              <a:latin typeface="Roboto Condensed"/>
              <a:ea typeface="Roboto Condensed"/>
              <a:cs typeface="Roboto Condensed"/>
              <a:sym typeface="Roboto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23489" y="387735"/>
          <a:ext cx="17441022" cy="9125218"/>
        </p:xfrm>
        <a:graphic>
          <a:graphicData uri="http://schemas.openxmlformats.org/drawingml/2006/table">
            <a:tbl>
              <a:tblPr/>
              <a:tblGrid>
                <a:gridCol w="8395837">
                  <a:extLst>
                    <a:ext uri="{9D8B030D-6E8A-4147-A177-3AD203B41FA5}">
                      <a16:colId xmlns:a16="http://schemas.microsoft.com/office/drawing/2014/main" val="20000"/>
                    </a:ext>
                  </a:extLst>
                </a:gridCol>
                <a:gridCol w="2798478">
                  <a:extLst>
                    <a:ext uri="{9D8B030D-6E8A-4147-A177-3AD203B41FA5}">
                      <a16:colId xmlns:a16="http://schemas.microsoft.com/office/drawing/2014/main" val="20001"/>
                    </a:ext>
                  </a:extLst>
                </a:gridCol>
                <a:gridCol w="3403735">
                  <a:extLst>
                    <a:ext uri="{9D8B030D-6E8A-4147-A177-3AD203B41FA5}">
                      <a16:colId xmlns:a16="http://schemas.microsoft.com/office/drawing/2014/main" val="20002"/>
                    </a:ext>
                  </a:extLst>
                </a:gridCol>
                <a:gridCol w="2842972">
                  <a:extLst>
                    <a:ext uri="{9D8B030D-6E8A-4147-A177-3AD203B41FA5}">
                      <a16:colId xmlns:a16="http://schemas.microsoft.com/office/drawing/2014/main" val="20003"/>
                    </a:ext>
                  </a:extLst>
                </a:gridCol>
              </a:tblGrid>
              <a:tr h="1840542">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0"/>
                  </a:ext>
                </a:extLst>
              </a:tr>
              <a:tr h="3642338">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1"/>
                  </a:ext>
                </a:extLst>
              </a:tr>
              <a:tr h="3642338">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3"/>
          <p:cNvSpPr txBox="1"/>
          <p:nvPr/>
        </p:nvSpPr>
        <p:spPr>
          <a:xfrm>
            <a:off x="3861777" y="906764"/>
            <a:ext cx="1457127"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Câu văn</a:t>
            </a:r>
          </a:p>
        </p:txBody>
      </p:sp>
      <p:sp>
        <p:nvSpPr>
          <p:cNvPr id="4" name="TextBox 4"/>
          <p:cNvSpPr txBox="1"/>
          <p:nvPr/>
        </p:nvSpPr>
        <p:spPr>
          <a:xfrm>
            <a:off x="9113550" y="623236"/>
            <a:ext cx="2333575"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Yếu tố được </a:t>
            </a:r>
          </a:p>
          <a:p>
            <a:pPr algn="ctr">
              <a:lnSpc>
                <a:spcPts val="5057"/>
              </a:lnSpc>
            </a:pPr>
            <a:r>
              <a:rPr lang="en-US" sz="3612" b="1">
                <a:solidFill>
                  <a:srgbClr val="362828"/>
                </a:solidFill>
                <a:latin typeface="Roboto Condensed Bold"/>
                <a:ea typeface="Roboto Condensed Bold"/>
                <a:cs typeface="Roboto Condensed Bold"/>
                <a:sym typeface="Roboto Condensed Bold"/>
              </a:rPr>
              <a:t>biến đổi</a:t>
            </a:r>
          </a:p>
        </p:txBody>
      </p:sp>
      <p:sp>
        <p:nvSpPr>
          <p:cNvPr id="5" name="TextBox 5"/>
          <p:cNvSpPr txBox="1"/>
          <p:nvPr/>
        </p:nvSpPr>
        <p:spPr>
          <a:xfrm>
            <a:off x="11723673" y="623236"/>
            <a:ext cx="3229212"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Hình thức biến đổi cấu trúc câu</a:t>
            </a:r>
          </a:p>
        </p:txBody>
      </p:sp>
      <p:sp>
        <p:nvSpPr>
          <p:cNvPr id="6" name="TextBox 6"/>
          <p:cNvSpPr txBox="1"/>
          <p:nvPr/>
        </p:nvSpPr>
        <p:spPr>
          <a:xfrm>
            <a:off x="15240179" y="623236"/>
            <a:ext cx="2414538" cy="1189664"/>
          </a:xfrm>
          <a:prstGeom prst="rect">
            <a:avLst/>
          </a:prstGeom>
        </p:spPr>
        <p:txBody>
          <a:bodyPr lIns="0" tIns="0" rIns="0" bIns="0" rtlCol="0" anchor="t">
            <a:spAutoFit/>
          </a:bodyPr>
          <a:lstStyle/>
          <a:p>
            <a:pPr algn="ctr">
              <a:lnSpc>
                <a:spcPts val="4777"/>
              </a:lnSpc>
            </a:pPr>
            <a:r>
              <a:rPr lang="en-US" sz="3412" b="1">
                <a:solidFill>
                  <a:srgbClr val="362828"/>
                </a:solidFill>
                <a:latin typeface="Roboto Condensed Bold"/>
                <a:ea typeface="Roboto Condensed Bold"/>
                <a:cs typeface="Roboto Condensed Bold"/>
                <a:sym typeface="Roboto Condensed Bold"/>
              </a:rPr>
              <a:t>Tác dụng của </a:t>
            </a:r>
          </a:p>
          <a:p>
            <a:pPr algn="ctr">
              <a:lnSpc>
                <a:spcPts val="4777"/>
              </a:lnSpc>
            </a:pPr>
            <a:r>
              <a:rPr lang="en-US" sz="3412" b="1">
                <a:solidFill>
                  <a:srgbClr val="362828"/>
                </a:solidFill>
                <a:latin typeface="Roboto Condensed Bold"/>
                <a:ea typeface="Roboto Condensed Bold"/>
                <a:cs typeface="Roboto Condensed Bold"/>
                <a:sym typeface="Roboto Condensed Bold"/>
              </a:rPr>
              <a:t>việc biến đổi</a:t>
            </a:r>
          </a:p>
        </p:txBody>
      </p:sp>
      <p:sp>
        <p:nvSpPr>
          <p:cNvPr id="7" name="TextBox 7"/>
          <p:cNvSpPr txBox="1"/>
          <p:nvPr/>
        </p:nvSpPr>
        <p:spPr>
          <a:xfrm>
            <a:off x="618216" y="3148248"/>
            <a:ext cx="8063096" cy="2537134"/>
          </a:xfrm>
          <a:prstGeom prst="rect">
            <a:avLst/>
          </a:prstGeom>
        </p:spPr>
        <p:txBody>
          <a:bodyPr lIns="0" tIns="0" rIns="0" bIns="0" rtlCol="0" anchor="t">
            <a:spAutoFit/>
          </a:bodyPr>
          <a:lstStyle/>
          <a:p>
            <a:pPr algn="just">
              <a:lnSpc>
                <a:spcPts val="5057"/>
              </a:lnSpc>
            </a:pPr>
            <a:r>
              <a:rPr lang="en-US" sz="3612">
                <a:solidFill>
                  <a:srgbClr val="362828"/>
                </a:solidFill>
                <a:latin typeface="Roboto Condensed"/>
                <a:ea typeface="Roboto Condensed"/>
                <a:cs typeface="Roboto Condensed"/>
                <a:sym typeface="Roboto Condensed"/>
              </a:rPr>
              <a:t>(1) Xin cảm ơn quý vị đã ủng hộ chúng tôi trong việc triển khai dự án này.</a:t>
            </a:r>
          </a:p>
          <a:p>
            <a:pPr algn="just">
              <a:lnSpc>
                <a:spcPts val="5057"/>
              </a:lnSpc>
            </a:pPr>
            <a:r>
              <a:rPr lang="en-US" sz="3612">
                <a:solidFill>
                  <a:srgbClr val="362828"/>
                </a:solidFill>
                <a:latin typeface="Roboto Condensed"/>
                <a:ea typeface="Roboto Condensed"/>
                <a:cs typeface="Roboto Condensed"/>
                <a:sym typeface="Roboto Condensed"/>
              </a:rPr>
              <a:t>(2) Xin cảm ơn quý vị đã ủng hộ việc triển khai dự án này của chúng tôi.</a:t>
            </a:r>
          </a:p>
        </p:txBody>
      </p:sp>
      <p:sp>
        <p:nvSpPr>
          <p:cNvPr id="8" name="TextBox 8"/>
          <p:cNvSpPr txBox="1"/>
          <p:nvPr/>
        </p:nvSpPr>
        <p:spPr>
          <a:xfrm>
            <a:off x="618216" y="6667173"/>
            <a:ext cx="8063096" cy="3175309"/>
          </a:xfrm>
          <a:prstGeom prst="rect">
            <a:avLst/>
          </a:prstGeom>
        </p:spPr>
        <p:txBody>
          <a:bodyPr lIns="0" tIns="0" rIns="0" bIns="0" rtlCol="0" anchor="t">
            <a:spAutoFit/>
          </a:bodyPr>
          <a:lstStyle/>
          <a:p>
            <a:pPr algn="just">
              <a:lnSpc>
                <a:spcPts val="5057"/>
              </a:lnSpc>
            </a:pPr>
            <a:r>
              <a:rPr lang="en-US" sz="3612">
                <a:solidFill>
                  <a:srgbClr val="362828"/>
                </a:solidFill>
                <a:latin typeface="Roboto Condensed"/>
                <a:ea typeface="Roboto Condensed"/>
                <a:cs typeface="Roboto Condensed"/>
                <a:sym typeface="Roboto Condensed"/>
              </a:rPr>
              <a:t>(1) Chúng tôi tiến bộ về kĩ năng viết nhờ luyện viết thường xuyên.</a:t>
            </a:r>
          </a:p>
          <a:p>
            <a:pPr algn="just">
              <a:lnSpc>
                <a:spcPts val="5057"/>
              </a:lnSpc>
            </a:pPr>
            <a:r>
              <a:rPr lang="en-US" sz="3612">
                <a:solidFill>
                  <a:srgbClr val="362828"/>
                </a:solidFill>
                <a:latin typeface="Roboto Condensed"/>
                <a:ea typeface="Roboto Condensed"/>
                <a:cs typeface="Roboto Condensed"/>
                <a:sym typeface="Roboto Condensed"/>
              </a:rPr>
              <a:t>(2) Sự tiến bộ về kĩ năng viết của chúng tôi là kết quả của việc luyện viết thường xuyên. </a:t>
            </a:r>
          </a:p>
          <a:p>
            <a:pPr algn="just">
              <a:lnSpc>
                <a:spcPts val="5057"/>
              </a:lnSpc>
            </a:pPr>
            <a:endParaRPr lang="en-US" sz="3612">
              <a:solidFill>
                <a:srgbClr val="362828"/>
              </a:solidFill>
              <a:latin typeface="Roboto Condensed"/>
              <a:ea typeface="Roboto Condensed"/>
              <a:cs typeface="Roboto Condensed"/>
              <a:sym typeface="Roboto Condensed"/>
            </a:endParaRPr>
          </a:p>
        </p:txBody>
      </p:sp>
      <p:sp>
        <p:nvSpPr>
          <p:cNvPr id="9" name="TextBox 9"/>
          <p:cNvSpPr txBox="1"/>
          <p:nvPr/>
        </p:nvSpPr>
        <p:spPr>
          <a:xfrm>
            <a:off x="3432855" y="5970245"/>
            <a:ext cx="1879898"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Ngữ liệu 2</a:t>
            </a:r>
          </a:p>
        </p:txBody>
      </p:sp>
      <p:sp>
        <p:nvSpPr>
          <p:cNvPr id="10" name="TextBox 10"/>
          <p:cNvSpPr txBox="1"/>
          <p:nvPr/>
        </p:nvSpPr>
        <p:spPr>
          <a:xfrm>
            <a:off x="3432855" y="2449439"/>
            <a:ext cx="1879898"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Ngữ liệu 1</a:t>
            </a:r>
          </a:p>
        </p:txBody>
      </p:sp>
      <p:sp>
        <p:nvSpPr>
          <p:cNvPr id="11" name="Freeform 11"/>
          <p:cNvSpPr/>
          <p:nvPr/>
        </p:nvSpPr>
        <p:spPr>
          <a:xfrm>
            <a:off x="17465316" y="9047828"/>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23489" y="1852001"/>
          <a:ext cx="17441022" cy="7406299"/>
        </p:xfrm>
        <a:graphic>
          <a:graphicData uri="http://schemas.openxmlformats.org/drawingml/2006/table">
            <a:tbl>
              <a:tblPr/>
              <a:tblGrid>
                <a:gridCol w="8395837">
                  <a:extLst>
                    <a:ext uri="{9D8B030D-6E8A-4147-A177-3AD203B41FA5}">
                      <a16:colId xmlns:a16="http://schemas.microsoft.com/office/drawing/2014/main" val="20000"/>
                    </a:ext>
                  </a:extLst>
                </a:gridCol>
                <a:gridCol w="2798478">
                  <a:extLst>
                    <a:ext uri="{9D8B030D-6E8A-4147-A177-3AD203B41FA5}">
                      <a16:colId xmlns:a16="http://schemas.microsoft.com/office/drawing/2014/main" val="20001"/>
                    </a:ext>
                  </a:extLst>
                </a:gridCol>
                <a:gridCol w="3403735">
                  <a:extLst>
                    <a:ext uri="{9D8B030D-6E8A-4147-A177-3AD203B41FA5}">
                      <a16:colId xmlns:a16="http://schemas.microsoft.com/office/drawing/2014/main" val="20002"/>
                    </a:ext>
                  </a:extLst>
                </a:gridCol>
                <a:gridCol w="2842972">
                  <a:extLst>
                    <a:ext uri="{9D8B030D-6E8A-4147-A177-3AD203B41FA5}">
                      <a16:colId xmlns:a16="http://schemas.microsoft.com/office/drawing/2014/main" val="20003"/>
                    </a:ext>
                  </a:extLst>
                </a:gridCol>
              </a:tblGrid>
              <a:tr h="1842335">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0"/>
                  </a:ext>
                </a:extLst>
              </a:tr>
              <a:tr h="5563964">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3861777" y="2371030"/>
            <a:ext cx="1457127"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Câu văn</a:t>
            </a:r>
          </a:p>
        </p:txBody>
      </p:sp>
      <p:sp>
        <p:nvSpPr>
          <p:cNvPr id="4" name="TextBox 4"/>
          <p:cNvSpPr txBox="1"/>
          <p:nvPr/>
        </p:nvSpPr>
        <p:spPr>
          <a:xfrm>
            <a:off x="9113550" y="2087502"/>
            <a:ext cx="2333575"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Yếu tố được </a:t>
            </a:r>
          </a:p>
          <a:p>
            <a:pPr algn="ctr">
              <a:lnSpc>
                <a:spcPts val="5057"/>
              </a:lnSpc>
            </a:pPr>
            <a:r>
              <a:rPr lang="en-US" sz="3612" b="1">
                <a:solidFill>
                  <a:srgbClr val="362828"/>
                </a:solidFill>
                <a:latin typeface="Roboto Condensed Bold"/>
                <a:ea typeface="Roboto Condensed Bold"/>
                <a:cs typeface="Roboto Condensed Bold"/>
                <a:sym typeface="Roboto Condensed Bold"/>
              </a:rPr>
              <a:t>biến đổi</a:t>
            </a:r>
          </a:p>
        </p:txBody>
      </p:sp>
      <p:sp>
        <p:nvSpPr>
          <p:cNvPr id="5" name="TextBox 5"/>
          <p:cNvSpPr txBox="1"/>
          <p:nvPr/>
        </p:nvSpPr>
        <p:spPr>
          <a:xfrm>
            <a:off x="11723673" y="2087502"/>
            <a:ext cx="3229212"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Hình thức biến đổi cấu trúc câu</a:t>
            </a:r>
          </a:p>
        </p:txBody>
      </p:sp>
      <p:sp>
        <p:nvSpPr>
          <p:cNvPr id="6" name="TextBox 6"/>
          <p:cNvSpPr txBox="1"/>
          <p:nvPr/>
        </p:nvSpPr>
        <p:spPr>
          <a:xfrm>
            <a:off x="15240179" y="2087502"/>
            <a:ext cx="2414538" cy="1189664"/>
          </a:xfrm>
          <a:prstGeom prst="rect">
            <a:avLst/>
          </a:prstGeom>
        </p:spPr>
        <p:txBody>
          <a:bodyPr lIns="0" tIns="0" rIns="0" bIns="0" rtlCol="0" anchor="t">
            <a:spAutoFit/>
          </a:bodyPr>
          <a:lstStyle/>
          <a:p>
            <a:pPr algn="ctr">
              <a:lnSpc>
                <a:spcPts val="4777"/>
              </a:lnSpc>
            </a:pPr>
            <a:r>
              <a:rPr lang="en-US" sz="3412" b="1">
                <a:solidFill>
                  <a:srgbClr val="362828"/>
                </a:solidFill>
                <a:latin typeface="Roboto Condensed Bold"/>
                <a:ea typeface="Roboto Condensed Bold"/>
                <a:cs typeface="Roboto Condensed Bold"/>
                <a:sym typeface="Roboto Condensed Bold"/>
              </a:rPr>
              <a:t>Tác dụng của </a:t>
            </a:r>
          </a:p>
          <a:p>
            <a:pPr algn="ctr">
              <a:lnSpc>
                <a:spcPts val="4777"/>
              </a:lnSpc>
            </a:pPr>
            <a:r>
              <a:rPr lang="en-US" sz="3412" b="1">
                <a:solidFill>
                  <a:srgbClr val="362828"/>
                </a:solidFill>
                <a:latin typeface="Roboto Condensed Bold"/>
                <a:ea typeface="Roboto Condensed Bold"/>
                <a:cs typeface="Roboto Condensed Bold"/>
                <a:sym typeface="Roboto Condensed Bold"/>
              </a:rPr>
              <a:t>việc biến đổi</a:t>
            </a:r>
          </a:p>
        </p:txBody>
      </p:sp>
      <p:sp>
        <p:nvSpPr>
          <p:cNvPr id="7" name="TextBox 7"/>
          <p:cNvSpPr txBox="1"/>
          <p:nvPr/>
        </p:nvSpPr>
        <p:spPr>
          <a:xfrm>
            <a:off x="558793" y="4862878"/>
            <a:ext cx="8063096" cy="3813484"/>
          </a:xfrm>
          <a:prstGeom prst="rect">
            <a:avLst/>
          </a:prstGeom>
        </p:spPr>
        <p:txBody>
          <a:bodyPr lIns="0" tIns="0" rIns="0" bIns="0" rtlCol="0" anchor="t">
            <a:spAutoFit/>
          </a:bodyPr>
          <a:lstStyle/>
          <a:p>
            <a:pPr algn="just">
              <a:lnSpc>
                <a:spcPts val="5057"/>
              </a:lnSpc>
            </a:pPr>
            <a:r>
              <a:rPr lang="en-US" sz="3612">
                <a:solidFill>
                  <a:srgbClr val="362828"/>
                </a:solidFill>
                <a:latin typeface="Roboto Condensed"/>
                <a:ea typeface="Roboto Condensed"/>
                <a:cs typeface="Roboto Condensed"/>
                <a:sym typeface="Roboto Condensed"/>
              </a:rPr>
              <a:t>(1) Tác giả đã thể hiện một cách đầy ấn tượng vẻ đẹp thân thương, diễm lệ của đất nước trong bài thơ.</a:t>
            </a:r>
          </a:p>
          <a:p>
            <a:pPr algn="just">
              <a:lnSpc>
                <a:spcPts val="5057"/>
              </a:lnSpc>
            </a:pPr>
            <a:r>
              <a:rPr lang="en-US" sz="3612">
                <a:solidFill>
                  <a:srgbClr val="362828"/>
                </a:solidFill>
                <a:latin typeface="Roboto Condensed"/>
                <a:ea typeface="Roboto Condensed"/>
                <a:cs typeface="Roboto Condensed"/>
                <a:sym typeface="Roboto Condensed"/>
              </a:rPr>
              <a:t>(2) Vẻ đẹp thân thương và diễm lệ của đất nước đã được tác giả thể hiện đầy ấn tượng trong bài thơ.</a:t>
            </a:r>
          </a:p>
        </p:txBody>
      </p:sp>
      <p:sp>
        <p:nvSpPr>
          <p:cNvPr id="8" name="TextBox 8"/>
          <p:cNvSpPr txBox="1"/>
          <p:nvPr/>
        </p:nvSpPr>
        <p:spPr>
          <a:xfrm>
            <a:off x="3385519" y="3997794"/>
            <a:ext cx="1879898"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Ngữ liệu 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23489" y="1852001"/>
          <a:ext cx="17441022" cy="7406299"/>
        </p:xfrm>
        <a:graphic>
          <a:graphicData uri="http://schemas.openxmlformats.org/drawingml/2006/table">
            <a:tbl>
              <a:tblPr/>
              <a:tblGrid>
                <a:gridCol w="8395837">
                  <a:extLst>
                    <a:ext uri="{9D8B030D-6E8A-4147-A177-3AD203B41FA5}">
                      <a16:colId xmlns:a16="http://schemas.microsoft.com/office/drawing/2014/main" val="20000"/>
                    </a:ext>
                  </a:extLst>
                </a:gridCol>
                <a:gridCol w="2798478">
                  <a:extLst>
                    <a:ext uri="{9D8B030D-6E8A-4147-A177-3AD203B41FA5}">
                      <a16:colId xmlns:a16="http://schemas.microsoft.com/office/drawing/2014/main" val="20001"/>
                    </a:ext>
                  </a:extLst>
                </a:gridCol>
                <a:gridCol w="3403735">
                  <a:extLst>
                    <a:ext uri="{9D8B030D-6E8A-4147-A177-3AD203B41FA5}">
                      <a16:colId xmlns:a16="http://schemas.microsoft.com/office/drawing/2014/main" val="20002"/>
                    </a:ext>
                  </a:extLst>
                </a:gridCol>
                <a:gridCol w="2842972">
                  <a:extLst>
                    <a:ext uri="{9D8B030D-6E8A-4147-A177-3AD203B41FA5}">
                      <a16:colId xmlns:a16="http://schemas.microsoft.com/office/drawing/2014/main" val="20003"/>
                    </a:ext>
                  </a:extLst>
                </a:gridCol>
              </a:tblGrid>
              <a:tr h="1842335">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0"/>
                  </a:ext>
                </a:extLst>
              </a:tr>
              <a:tr h="5563964">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3861777" y="2371030"/>
            <a:ext cx="1457127"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Câu văn</a:t>
            </a:r>
          </a:p>
        </p:txBody>
      </p:sp>
      <p:sp>
        <p:nvSpPr>
          <p:cNvPr id="4" name="TextBox 4"/>
          <p:cNvSpPr txBox="1"/>
          <p:nvPr/>
        </p:nvSpPr>
        <p:spPr>
          <a:xfrm>
            <a:off x="9113550" y="2087502"/>
            <a:ext cx="2333575"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Yếu tố được </a:t>
            </a:r>
          </a:p>
          <a:p>
            <a:pPr algn="ctr">
              <a:lnSpc>
                <a:spcPts val="5057"/>
              </a:lnSpc>
            </a:pPr>
            <a:r>
              <a:rPr lang="en-US" sz="3612" b="1">
                <a:solidFill>
                  <a:srgbClr val="362828"/>
                </a:solidFill>
                <a:latin typeface="Roboto Condensed Bold"/>
                <a:ea typeface="Roboto Condensed Bold"/>
                <a:cs typeface="Roboto Condensed Bold"/>
                <a:sym typeface="Roboto Condensed Bold"/>
              </a:rPr>
              <a:t>biến đổi</a:t>
            </a:r>
          </a:p>
        </p:txBody>
      </p:sp>
      <p:sp>
        <p:nvSpPr>
          <p:cNvPr id="5" name="TextBox 5"/>
          <p:cNvSpPr txBox="1"/>
          <p:nvPr/>
        </p:nvSpPr>
        <p:spPr>
          <a:xfrm>
            <a:off x="11723673" y="2087502"/>
            <a:ext cx="3229212"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Hình thức biến đổi cấu trúc câu</a:t>
            </a:r>
          </a:p>
        </p:txBody>
      </p:sp>
      <p:sp>
        <p:nvSpPr>
          <p:cNvPr id="6" name="TextBox 6"/>
          <p:cNvSpPr txBox="1"/>
          <p:nvPr/>
        </p:nvSpPr>
        <p:spPr>
          <a:xfrm>
            <a:off x="15240179" y="2087502"/>
            <a:ext cx="2414538" cy="1189664"/>
          </a:xfrm>
          <a:prstGeom prst="rect">
            <a:avLst/>
          </a:prstGeom>
        </p:spPr>
        <p:txBody>
          <a:bodyPr lIns="0" tIns="0" rIns="0" bIns="0" rtlCol="0" anchor="t">
            <a:spAutoFit/>
          </a:bodyPr>
          <a:lstStyle/>
          <a:p>
            <a:pPr algn="ctr">
              <a:lnSpc>
                <a:spcPts val="4777"/>
              </a:lnSpc>
            </a:pPr>
            <a:r>
              <a:rPr lang="en-US" sz="3412" b="1">
                <a:solidFill>
                  <a:srgbClr val="362828"/>
                </a:solidFill>
                <a:latin typeface="Roboto Condensed Bold"/>
                <a:ea typeface="Roboto Condensed Bold"/>
                <a:cs typeface="Roboto Condensed Bold"/>
                <a:sym typeface="Roboto Condensed Bold"/>
              </a:rPr>
              <a:t>Tác dụng của </a:t>
            </a:r>
          </a:p>
          <a:p>
            <a:pPr algn="ctr">
              <a:lnSpc>
                <a:spcPts val="4777"/>
              </a:lnSpc>
            </a:pPr>
            <a:r>
              <a:rPr lang="en-US" sz="3412" b="1">
                <a:solidFill>
                  <a:srgbClr val="362828"/>
                </a:solidFill>
                <a:latin typeface="Roboto Condensed Bold"/>
                <a:ea typeface="Roboto Condensed Bold"/>
                <a:cs typeface="Roboto Condensed Bold"/>
                <a:sym typeface="Roboto Condensed Bold"/>
              </a:rPr>
              <a:t>việc biến đổi</a:t>
            </a:r>
          </a:p>
        </p:txBody>
      </p:sp>
      <p:sp>
        <p:nvSpPr>
          <p:cNvPr id="7" name="TextBox 7"/>
          <p:cNvSpPr txBox="1"/>
          <p:nvPr/>
        </p:nvSpPr>
        <p:spPr>
          <a:xfrm>
            <a:off x="558793" y="4862878"/>
            <a:ext cx="8063096" cy="3813484"/>
          </a:xfrm>
          <a:prstGeom prst="rect">
            <a:avLst/>
          </a:prstGeom>
        </p:spPr>
        <p:txBody>
          <a:bodyPr lIns="0" tIns="0" rIns="0" bIns="0" rtlCol="0" anchor="t">
            <a:spAutoFit/>
          </a:bodyPr>
          <a:lstStyle/>
          <a:p>
            <a:pPr algn="just">
              <a:lnSpc>
                <a:spcPts val="5057"/>
              </a:lnSpc>
            </a:pPr>
            <a:r>
              <a:rPr lang="en-US" sz="3612">
                <a:solidFill>
                  <a:srgbClr val="362828"/>
                </a:solidFill>
                <a:latin typeface="Roboto Condensed"/>
                <a:ea typeface="Roboto Condensed"/>
                <a:cs typeface="Roboto Condensed"/>
                <a:sym typeface="Roboto Condensed"/>
              </a:rPr>
              <a:t>(1) Tác giả đã thể hiện một cách đầy ấn tượng vẻ đẹp thân thương, diễm lệ của đất nước trong bài thơ.</a:t>
            </a:r>
          </a:p>
          <a:p>
            <a:pPr algn="just">
              <a:lnSpc>
                <a:spcPts val="5057"/>
              </a:lnSpc>
            </a:pPr>
            <a:r>
              <a:rPr lang="en-US" sz="3612">
                <a:solidFill>
                  <a:srgbClr val="362828"/>
                </a:solidFill>
                <a:latin typeface="Roboto Condensed"/>
                <a:ea typeface="Roboto Condensed"/>
                <a:cs typeface="Roboto Condensed"/>
                <a:sym typeface="Roboto Condensed"/>
              </a:rPr>
              <a:t>(2) Vẻ đẹp thân thương và diễm lệ của đất nước đã được tác giả thể hiện đầy ấn tượng trong bài thơ.</a:t>
            </a:r>
          </a:p>
        </p:txBody>
      </p:sp>
      <p:sp>
        <p:nvSpPr>
          <p:cNvPr id="8" name="TextBox 8"/>
          <p:cNvSpPr txBox="1"/>
          <p:nvPr/>
        </p:nvSpPr>
        <p:spPr>
          <a:xfrm>
            <a:off x="3385519" y="3997794"/>
            <a:ext cx="1879898"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Ngữ liệu 3</a:t>
            </a:r>
          </a:p>
        </p:txBody>
      </p:sp>
      <p:sp>
        <p:nvSpPr>
          <p:cNvPr id="9" name="Freeform 9"/>
          <p:cNvSpPr/>
          <p:nvPr/>
        </p:nvSpPr>
        <p:spPr>
          <a:xfrm>
            <a:off x="1731658" y="197813"/>
            <a:ext cx="1240723" cy="1239172"/>
          </a:xfrm>
          <a:custGeom>
            <a:avLst/>
            <a:gdLst/>
            <a:ahLst/>
            <a:cxnLst/>
            <a:rect l="l" t="t" r="r" b="b"/>
            <a:pathLst>
              <a:path w="1240723" h="1239172">
                <a:moveTo>
                  <a:pt x="0" y="0"/>
                </a:moveTo>
                <a:lnTo>
                  <a:pt x="1240723" y="0"/>
                </a:lnTo>
                <a:lnTo>
                  <a:pt x="1240723" y="1239171"/>
                </a:lnTo>
                <a:lnTo>
                  <a:pt x="0" y="123917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grpSp>
        <p:nvGrpSpPr>
          <p:cNvPr id="10" name="Group 10"/>
          <p:cNvGrpSpPr/>
          <p:nvPr/>
        </p:nvGrpSpPr>
        <p:grpSpPr>
          <a:xfrm>
            <a:off x="4390814" y="629647"/>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3" name="Group 13"/>
          <p:cNvGrpSpPr/>
          <p:nvPr/>
        </p:nvGrpSpPr>
        <p:grpSpPr>
          <a:xfrm>
            <a:off x="6209092" y="61787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23489" y="387735"/>
          <a:ext cx="17441023" cy="8870564"/>
        </p:xfrm>
        <a:graphic>
          <a:graphicData uri="http://schemas.openxmlformats.org/drawingml/2006/table">
            <a:tbl>
              <a:tblPr/>
              <a:tblGrid>
                <a:gridCol w="6723092">
                  <a:extLst>
                    <a:ext uri="{9D8B030D-6E8A-4147-A177-3AD203B41FA5}">
                      <a16:colId xmlns:a16="http://schemas.microsoft.com/office/drawing/2014/main" val="20000"/>
                    </a:ext>
                  </a:extLst>
                </a:gridCol>
                <a:gridCol w="2854236">
                  <a:extLst>
                    <a:ext uri="{9D8B030D-6E8A-4147-A177-3AD203B41FA5}">
                      <a16:colId xmlns:a16="http://schemas.microsoft.com/office/drawing/2014/main" val="20001"/>
                    </a:ext>
                  </a:extLst>
                </a:gridCol>
                <a:gridCol w="3517807">
                  <a:extLst>
                    <a:ext uri="{9D8B030D-6E8A-4147-A177-3AD203B41FA5}">
                      <a16:colId xmlns:a16="http://schemas.microsoft.com/office/drawing/2014/main" val="20002"/>
                    </a:ext>
                  </a:extLst>
                </a:gridCol>
                <a:gridCol w="4345888">
                  <a:extLst>
                    <a:ext uri="{9D8B030D-6E8A-4147-A177-3AD203B41FA5}">
                      <a16:colId xmlns:a16="http://schemas.microsoft.com/office/drawing/2014/main" val="20003"/>
                    </a:ext>
                  </a:extLst>
                </a:gridCol>
              </a:tblGrid>
              <a:tr h="1840763">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0"/>
                  </a:ext>
                </a:extLst>
              </a:tr>
              <a:tr h="7029801">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3058837" y="906764"/>
            <a:ext cx="1457127"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Câu văn</a:t>
            </a:r>
          </a:p>
        </p:txBody>
      </p:sp>
      <p:sp>
        <p:nvSpPr>
          <p:cNvPr id="4" name="TextBox 4"/>
          <p:cNvSpPr txBox="1"/>
          <p:nvPr/>
        </p:nvSpPr>
        <p:spPr>
          <a:xfrm>
            <a:off x="7354501" y="623236"/>
            <a:ext cx="2333575"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Yếu tố được </a:t>
            </a:r>
          </a:p>
          <a:p>
            <a:pPr algn="ctr">
              <a:lnSpc>
                <a:spcPts val="5057"/>
              </a:lnSpc>
            </a:pPr>
            <a:r>
              <a:rPr lang="en-US" sz="3612" b="1">
                <a:solidFill>
                  <a:srgbClr val="362828"/>
                </a:solidFill>
                <a:latin typeface="Roboto Condensed Bold"/>
                <a:ea typeface="Roboto Condensed Bold"/>
                <a:cs typeface="Roboto Condensed Bold"/>
                <a:sym typeface="Roboto Condensed Bold"/>
              </a:rPr>
              <a:t>biến đổi</a:t>
            </a:r>
          </a:p>
        </p:txBody>
      </p:sp>
      <p:sp>
        <p:nvSpPr>
          <p:cNvPr id="5" name="TextBox 5"/>
          <p:cNvSpPr txBox="1"/>
          <p:nvPr/>
        </p:nvSpPr>
        <p:spPr>
          <a:xfrm>
            <a:off x="10279854" y="587676"/>
            <a:ext cx="3229212"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Hình thức biến đổi cấu trúc câu</a:t>
            </a:r>
          </a:p>
        </p:txBody>
      </p:sp>
      <p:sp>
        <p:nvSpPr>
          <p:cNvPr id="6" name="TextBox 6"/>
          <p:cNvSpPr txBox="1"/>
          <p:nvPr/>
        </p:nvSpPr>
        <p:spPr>
          <a:xfrm>
            <a:off x="14655997" y="694356"/>
            <a:ext cx="2414538" cy="1189664"/>
          </a:xfrm>
          <a:prstGeom prst="rect">
            <a:avLst/>
          </a:prstGeom>
        </p:spPr>
        <p:txBody>
          <a:bodyPr lIns="0" tIns="0" rIns="0" bIns="0" rtlCol="0" anchor="t">
            <a:spAutoFit/>
          </a:bodyPr>
          <a:lstStyle/>
          <a:p>
            <a:pPr algn="ctr">
              <a:lnSpc>
                <a:spcPts val="4777"/>
              </a:lnSpc>
            </a:pPr>
            <a:r>
              <a:rPr lang="en-US" sz="3412" b="1">
                <a:solidFill>
                  <a:srgbClr val="362828"/>
                </a:solidFill>
                <a:latin typeface="Roboto Condensed Bold"/>
                <a:ea typeface="Roboto Condensed Bold"/>
                <a:cs typeface="Roboto Condensed Bold"/>
                <a:sym typeface="Roboto Condensed Bold"/>
              </a:rPr>
              <a:t>Tác dụng của </a:t>
            </a:r>
          </a:p>
          <a:p>
            <a:pPr algn="ctr">
              <a:lnSpc>
                <a:spcPts val="4777"/>
              </a:lnSpc>
            </a:pPr>
            <a:r>
              <a:rPr lang="en-US" sz="3412" b="1">
                <a:solidFill>
                  <a:srgbClr val="362828"/>
                </a:solidFill>
                <a:latin typeface="Roboto Condensed Bold"/>
                <a:ea typeface="Roboto Condensed Bold"/>
                <a:cs typeface="Roboto Condensed Bold"/>
                <a:sym typeface="Roboto Condensed Bold"/>
              </a:rPr>
              <a:t>việc biến đổi</a:t>
            </a:r>
          </a:p>
        </p:txBody>
      </p:sp>
      <p:sp>
        <p:nvSpPr>
          <p:cNvPr id="7" name="TextBox 7"/>
          <p:cNvSpPr txBox="1"/>
          <p:nvPr/>
        </p:nvSpPr>
        <p:spPr>
          <a:xfrm>
            <a:off x="618216" y="3148248"/>
            <a:ext cx="6338368" cy="3813484"/>
          </a:xfrm>
          <a:prstGeom prst="rect">
            <a:avLst/>
          </a:prstGeom>
        </p:spPr>
        <p:txBody>
          <a:bodyPr lIns="0" tIns="0" rIns="0" bIns="0" rtlCol="0" anchor="t">
            <a:spAutoFit/>
          </a:bodyPr>
          <a:lstStyle/>
          <a:p>
            <a:pPr algn="just">
              <a:lnSpc>
                <a:spcPts val="5057"/>
              </a:lnSpc>
            </a:pPr>
            <a:r>
              <a:rPr lang="en-US" sz="3612">
                <a:solidFill>
                  <a:srgbClr val="362828"/>
                </a:solidFill>
                <a:latin typeface="Roboto Condensed"/>
                <a:ea typeface="Roboto Condensed"/>
                <a:cs typeface="Roboto Condensed"/>
                <a:sym typeface="Roboto Condensed"/>
              </a:rPr>
              <a:t>(1) Xin cảm ơn quý vị đã ủng hộ chúng tôi trong việc triển khai dự án này.</a:t>
            </a:r>
          </a:p>
          <a:p>
            <a:pPr algn="just">
              <a:lnSpc>
                <a:spcPts val="5057"/>
              </a:lnSpc>
            </a:pPr>
            <a:r>
              <a:rPr lang="en-US" sz="3612">
                <a:solidFill>
                  <a:srgbClr val="362828"/>
                </a:solidFill>
                <a:latin typeface="Roboto Condensed"/>
                <a:ea typeface="Roboto Condensed"/>
                <a:cs typeface="Roboto Condensed"/>
                <a:sym typeface="Roboto Condensed"/>
              </a:rPr>
              <a:t>(2) Xin cảm ơn quý vị đã ủng hộ việc triển khai dự án này của chúng tôi.</a:t>
            </a:r>
          </a:p>
        </p:txBody>
      </p:sp>
      <p:sp>
        <p:nvSpPr>
          <p:cNvPr id="8" name="TextBox 8"/>
          <p:cNvSpPr txBox="1"/>
          <p:nvPr/>
        </p:nvSpPr>
        <p:spPr>
          <a:xfrm>
            <a:off x="2847451" y="2449439"/>
            <a:ext cx="1879898"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Ngữ liệu 1</a:t>
            </a:r>
          </a:p>
        </p:txBody>
      </p:sp>
      <p:sp>
        <p:nvSpPr>
          <p:cNvPr id="9" name="TextBox 9"/>
          <p:cNvSpPr txBox="1"/>
          <p:nvPr/>
        </p:nvSpPr>
        <p:spPr>
          <a:xfrm>
            <a:off x="7361004" y="2510073"/>
            <a:ext cx="2333575" cy="5089834"/>
          </a:xfrm>
          <a:prstGeom prst="rect">
            <a:avLst/>
          </a:prstGeom>
        </p:spPr>
        <p:txBody>
          <a:bodyPr lIns="0" tIns="0" rIns="0" bIns="0" rtlCol="0" anchor="t">
            <a:spAutoFit/>
          </a:bodyPr>
          <a:lstStyle/>
          <a:p>
            <a:pPr algn="just">
              <a:lnSpc>
                <a:spcPts val="5057"/>
              </a:lnSpc>
            </a:pPr>
            <a:r>
              <a:rPr lang="en-US" sz="3612" dirty="0" err="1">
                <a:solidFill>
                  <a:srgbClr val="362828"/>
                </a:solidFill>
                <a:latin typeface="Roboto Condensed"/>
                <a:ea typeface="Roboto Condensed"/>
                <a:cs typeface="Roboto Condensed"/>
                <a:sym typeface="Roboto Condensed"/>
              </a:rPr>
              <a:t>Trong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(2), </a:t>
            </a:r>
            <a:r>
              <a:rPr lang="en-US" sz="3612" dirty="0" err="1">
                <a:solidFill>
                  <a:srgbClr val="362828"/>
                </a:solidFill>
                <a:latin typeface="Roboto Condensed"/>
                <a:ea typeface="Roboto Condensed"/>
                <a:cs typeface="Roboto Condensed"/>
                <a:sym typeface="Roboto Condensed"/>
              </a:rPr>
              <a:t>cụm</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từ</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việc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triển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khai</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dự</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án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được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đảo</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lên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trước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từ</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chúng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tôi</a:t>
            </a:r>
            <a:r>
              <a:rPr lang="en-US" sz="3612" dirty="0">
                <a:solidFill>
                  <a:srgbClr val="362828"/>
                </a:solidFill>
                <a:latin typeface="Roboto Condensed"/>
                <a:ea typeface="Roboto Condensed"/>
                <a:cs typeface="Roboto Condensed"/>
                <a:sym typeface="Roboto Condensed"/>
              </a:rPr>
              <a:t>”</a:t>
            </a:r>
          </a:p>
          <a:p>
            <a:pPr algn="just">
              <a:lnSpc>
                <a:spcPts val="5057"/>
              </a:lnSpc>
            </a:pPr>
            <a:endParaRPr lang="en-US" sz="3612" dirty="0">
              <a:solidFill>
                <a:srgbClr val="362828"/>
              </a:solidFill>
              <a:latin typeface="Roboto Condensed"/>
              <a:ea typeface="Roboto Condensed"/>
              <a:cs typeface="Roboto Condensed"/>
              <a:sym typeface="Roboto Condensed"/>
            </a:endParaRPr>
          </a:p>
        </p:txBody>
      </p:sp>
      <p:sp>
        <p:nvSpPr>
          <p:cNvPr id="10" name="TextBox 10"/>
          <p:cNvSpPr txBox="1"/>
          <p:nvPr/>
        </p:nvSpPr>
        <p:spPr>
          <a:xfrm>
            <a:off x="10279854" y="2722643"/>
            <a:ext cx="2333575" cy="3813484"/>
          </a:xfrm>
          <a:prstGeom prst="rect">
            <a:avLst/>
          </a:prstGeom>
        </p:spPr>
        <p:txBody>
          <a:bodyPr lIns="0" tIns="0" rIns="0" bIns="0" rtlCol="0" anchor="t">
            <a:spAutoFit/>
          </a:bodyPr>
          <a:lstStyle/>
          <a:p>
            <a:pPr algn="just">
              <a:lnSpc>
                <a:spcPts val="5057"/>
              </a:lnSpc>
            </a:pPr>
            <a:r>
              <a:rPr lang="en-US" sz="3612" dirty="0" err="1">
                <a:solidFill>
                  <a:srgbClr val="362828"/>
                </a:solidFill>
                <a:latin typeface="Roboto Condensed"/>
                <a:ea typeface="Roboto Condensed"/>
                <a:cs typeface="Roboto Condensed"/>
                <a:sym typeface="Roboto Condensed"/>
              </a:rPr>
              <a:t>Thay</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đổi</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trật</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tự</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của</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các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từ</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ngữ</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trong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câu</a:t>
            </a:r>
            <a:endParaRPr lang="en-US" sz="3612" dirty="0">
              <a:solidFill>
                <a:srgbClr val="362828"/>
              </a:solidFill>
              <a:latin typeface="Roboto Condensed"/>
              <a:ea typeface="Roboto Condensed"/>
              <a:cs typeface="Roboto Condensed"/>
              <a:sym typeface="Roboto Condensed"/>
            </a:endParaRPr>
          </a:p>
          <a:p>
            <a:pPr algn="just">
              <a:lnSpc>
                <a:spcPts val="5057"/>
              </a:lnSpc>
            </a:pPr>
            <a:endParaRPr lang="en-US" sz="3612" dirty="0">
              <a:solidFill>
                <a:srgbClr val="362828"/>
              </a:solidFill>
              <a:latin typeface="Roboto Condensed"/>
              <a:ea typeface="Roboto Condensed"/>
              <a:cs typeface="Roboto Condensed"/>
              <a:sym typeface="Roboto Condensed"/>
            </a:endParaRPr>
          </a:p>
          <a:p>
            <a:pPr algn="just">
              <a:lnSpc>
                <a:spcPts val="5057"/>
              </a:lnSpc>
            </a:pPr>
            <a:endParaRPr lang="en-US" sz="3612" dirty="0">
              <a:solidFill>
                <a:srgbClr val="362828"/>
              </a:solidFill>
              <a:latin typeface="Roboto Condensed"/>
              <a:ea typeface="Roboto Condensed"/>
              <a:cs typeface="Roboto Condensed"/>
              <a:sym typeface="Roboto Condensed"/>
            </a:endParaRPr>
          </a:p>
        </p:txBody>
      </p:sp>
      <p:sp>
        <p:nvSpPr>
          <p:cNvPr id="11" name="TextBox 11"/>
          <p:cNvSpPr txBox="1"/>
          <p:nvPr/>
        </p:nvSpPr>
        <p:spPr>
          <a:xfrm>
            <a:off x="13735504" y="2357673"/>
            <a:ext cx="3919212" cy="4451659"/>
          </a:xfrm>
          <a:prstGeom prst="rect">
            <a:avLst/>
          </a:prstGeom>
        </p:spPr>
        <p:txBody>
          <a:bodyPr lIns="0" tIns="0" rIns="0" bIns="0" rtlCol="0" anchor="t">
            <a:spAutoFit/>
          </a:bodyPr>
          <a:lstStyle/>
          <a:p>
            <a:pPr algn="just">
              <a:lnSpc>
                <a:spcPts val="5057"/>
              </a:lnSpc>
            </a:pP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(1) </a:t>
            </a:r>
            <a:r>
              <a:rPr lang="en-US" sz="3612" dirty="0" err="1">
                <a:solidFill>
                  <a:srgbClr val="362828"/>
                </a:solidFill>
                <a:latin typeface="Roboto Condensed"/>
                <a:ea typeface="Roboto Condensed"/>
                <a:cs typeface="Roboto Condensed"/>
                <a:sym typeface="Roboto Condensed"/>
              </a:rPr>
              <a:t>nhấn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mạnh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sự</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ủng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hộ</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hướng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vào</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chủ</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thể</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chúng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tôi</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(2) </a:t>
            </a:r>
            <a:r>
              <a:rPr lang="en-US" sz="3612" dirty="0" err="1">
                <a:solidFill>
                  <a:srgbClr val="362828"/>
                </a:solidFill>
                <a:latin typeface="Roboto Condensed"/>
                <a:ea typeface="Roboto Condensed"/>
                <a:cs typeface="Roboto Condensed"/>
                <a:sym typeface="Roboto Condensed"/>
              </a:rPr>
              <a:t>nhấn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mạnh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sự</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ủng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hộ</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hướng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vào</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đối</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tượng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việc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thực</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hiện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dự</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án</a:t>
            </a:r>
            <a:r>
              <a:rPr lang="en-US" sz="3612" dirty="0">
                <a:solidFill>
                  <a:srgbClr val="362828"/>
                </a:solidFill>
                <a:latin typeface="Roboto Condensed"/>
                <a:ea typeface="Roboto Condensed"/>
                <a:cs typeface="Roboto Condensed"/>
                <a:sym typeface="Roboto Condense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23489" y="387735"/>
          <a:ext cx="17441023" cy="8870564"/>
        </p:xfrm>
        <a:graphic>
          <a:graphicData uri="http://schemas.openxmlformats.org/drawingml/2006/table">
            <a:tbl>
              <a:tblPr/>
              <a:tblGrid>
                <a:gridCol w="6723092">
                  <a:extLst>
                    <a:ext uri="{9D8B030D-6E8A-4147-A177-3AD203B41FA5}">
                      <a16:colId xmlns:a16="http://schemas.microsoft.com/office/drawing/2014/main" val="20000"/>
                    </a:ext>
                  </a:extLst>
                </a:gridCol>
                <a:gridCol w="4055770">
                  <a:extLst>
                    <a:ext uri="{9D8B030D-6E8A-4147-A177-3AD203B41FA5}">
                      <a16:colId xmlns:a16="http://schemas.microsoft.com/office/drawing/2014/main" val="20001"/>
                    </a:ext>
                  </a:extLst>
                </a:gridCol>
                <a:gridCol w="3347799">
                  <a:extLst>
                    <a:ext uri="{9D8B030D-6E8A-4147-A177-3AD203B41FA5}">
                      <a16:colId xmlns:a16="http://schemas.microsoft.com/office/drawing/2014/main" val="20002"/>
                    </a:ext>
                  </a:extLst>
                </a:gridCol>
                <a:gridCol w="3314362">
                  <a:extLst>
                    <a:ext uri="{9D8B030D-6E8A-4147-A177-3AD203B41FA5}">
                      <a16:colId xmlns:a16="http://schemas.microsoft.com/office/drawing/2014/main" val="20003"/>
                    </a:ext>
                  </a:extLst>
                </a:gridCol>
              </a:tblGrid>
              <a:tr h="1840763">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0"/>
                  </a:ext>
                </a:extLst>
              </a:tr>
              <a:tr h="7029801">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tc>
                  <a:txBody>
                    <a:bodyPr/>
                    <a:lstStyle/>
                    <a:p>
                      <a:pPr algn="ctr">
                        <a:lnSpc>
                          <a:spcPts val="2520"/>
                        </a:lnSpc>
                        <a:defRPr/>
                      </a:pPr>
                      <a:endParaRPr lang="en-US" sz="1100"/>
                    </a:p>
                  </a:txBody>
                  <a:tcPr marL="190500" marR="190500" marT="190500" marB="190500" anchor="ctr">
                    <a:lnL w="38100" cap="flat" cmpd="sng" algn="ctr">
                      <a:solidFill>
                        <a:srgbClr val="FF9999"/>
                      </a:solidFill>
                      <a:prstDash val="solid"/>
                      <a:round/>
                      <a:headEnd type="none" w="med" len="med"/>
                      <a:tailEnd type="none" w="med" len="med"/>
                    </a:lnL>
                    <a:lnR w="38100" cap="flat" cmpd="sng" algn="ctr">
                      <a:solidFill>
                        <a:srgbClr val="FF9999"/>
                      </a:solidFill>
                      <a:prstDash val="solid"/>
                      <a:round/>
                      <a:headEnd type="none" w="med" len="med"/>
                      <a:tailEnd type="none" w="med" len="med"/>
                    </a:lnR>
                    <a:lnT w="38100" cap="flat" cmpd="sng" algn="ctr">
                      <a:solidFill>
                        <a:srgbClr val="FF9999"/>
                      </a:solidFill>
                      <a:prstDash val="solid"/>
                      <a:round/>
                      <a:headEnd type="none" w="med" len="med"/>
                      <a:tailEnd type="none" w="med" len="med"/>
                    </a:lnT>
                    <a:lnB w="38100" cap="flat" cmpd="sng" algn="ctr">
                      <a:solidFill>
                        <a:srgbClr val="FF9999"/>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3058837" y="906764"/>
            <a:ext cx="1457127"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Câu văn</a:t>
            </a:r>
          </a:p>
        </p:txBody>
      </p:sp>
      <p:sp>
        <p:nvSpPr>
          <p:cNvPr id="4" name="TextBox 4"/>
          <p:cNvSpPr txBox="1"/>
          <p:nvPr/>
        </p:nvSpPr>
        <p:spPr>
          <a:xfrm>
            <a:off x="8054654" y="587676"/>
            <a:ext cx="2333575"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Yếu tố được </a:t>
            </a:r>
          </a:p>
          <a:p>
            <a:pPr algn="ctr">
              <a:lnSpc>
                <a:spcPts val="5057"/>
              </a:lnSpc>
            </a:pPr>
            <a:r>
              <a:rPr lang="en-US" sz="3612" b="1">
                <a:solidFill>
                  <a:srgbClr val="362828"/>
                </a:solidFill>
                <a:latin typeface="Roboto Condensed Bold"/>
                <a:ea typeface="Roboto Condensed Bold"/>
                <a:cs typeface="Roboto Condensed Bold"/>
                <a:sym typeface="Roboto Condensed Bold"/>
              </a:rPr>
              <a:t>biến đổi</a:t>
            </a:r>
          </a:p>
        </p:txBody>
      </p:sp>
      <p:sp>
        <p:nvSpPr>
          <p:cNvPr id="5" name="TextBox 5"/>
          <p:cNvSpPr txBox="1"/>
          <p:nvPr/>
        </p:nvSpPr>
        <p:spPr>
          <a:xfrm>
            <a:off x="11197854" y="587676"/>
            <a:ext cx="3229212" cy="1260784"/>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Hình thức biến đổi cấu trúc câu</a:t>
            </a:r>
          </a:p>
        </p:txBody>
      </p:sp>
      <p:sp>
        <p:nvSpPr>
          <p:cNvPr id="6" name="TextBox 6"/>
          <p:cNvSpPr txBox="1"/>
          <p:nvPr/>
        </p:nvSpPr>
        <p:spPr>
          <a:xfrm>
            <a:off x="15240179" y="694356"/>
            <a:ext cx="2414538" cy="1189664"/>
          </a:xfrm>
          <a:prstGeom prst="rect">
            <a:avLst/>
          </a:prstGeom>
        </p:spPr>
        <p:txBody>
          <a:bodyPr lIns="0" tIns="0" rIns="0" bIns="0" rtlCol="0" anchor="t">
            <a:spAutoFit/>
          </a:bodyPr>
          <a:lstStyle/>
          <a:p>
            <a:pPr algn="ctr">
              <a:lnSpc>
                <a:spcPts val="4777"/>
              </a:lnSpc>
            </a:pPr>
            <a:r>
              <a:rPr lang="en-US" sz="3412" b="1">
                <a:solidFill>
                  <a:srgbClr val="362828"/>
                </a:solidFill>
                <a:latin typeface="Roboto Condensed Bold"/>
                <a:ea typeface="Roboto Condensed Bold"/>
                <a:cs typeface="Roboto Condensed Bold"/>
                <a:sym typeface="Roboto Condensed Bold"/>
              </a:rPr>
              <a:t>Tác dụng của </a:t>
            </a:r>
          </a:p>
          <a:p>
            <a:pPr algn="ctr">
              <a:lnSpc>
                <a:spcPts val="4777"/>
              </a:lnSpc>
            </a:pPr>
            <a:r>
              <a:rPr lang="en-US" sz="3412" b="1">
                <a:solidFill>
                  <a:srgbClr val="362828"/>
                </a:solidFill>
                <a:latin typeface="Roboto Condensed Bold"/>
                <a:ea typeface="Roboto Condensed Bold"/>
                <a:cs typeface="Roboto Condensed Bold"/>
                <a:sym typeface="Roboto Condensed Bold"/>
              </a:rPr>
              <a:t>việc biến đổi</a:t>
            </a:r>
          </a:p>
        </p:txBody>
      </p:sp>
      <p:sp>
        <p:nvSpPr>
          <p:cNvPr id="7" name="TextBox 7"/>
          <p:cNvSpPr txBox="1"/>
          <p:nvPr/>
        </p:nvSpPr>
        <p:spPr>
          <a:xfrm>
            <a:off x="618216" y="3148248"/>
            <a:ext cx="6338368" cy="3813484"/>
          </a:xfrm>
          <a:prstGeom prst="rect">
            <a:avLst/>
          </a:prstGeom>
        </p:spPr>
        <p:txBody>
          <a:bodyPr lIns="0" tIns="0" rIns="0" bIns="0" rtlCol="0" anchor="t">
            <a:spAutoFit/>
          </a:bodyPr>
          <a:lstStyle/>
          <a:p>
            <a:pPr algn="just">
              <a:lnSpc>
                <a:spcPts val="5057"/>
              </a:lnSpc>
            </a:pPr>
            <a:r>
              <a:rPr lang="en-US" sz="3612">
                <a:solidFill>
                  <a:srgbClr val="362828"/>
                </a:solidFill>
                <a:latin typeface="Roboto Condensed"/>
                <a:ea typeface="Roboto Condensed"/>
                <a:cs typeface="Roboto Condensed"/>
                <a:sym typeface="Roboto Condensed"/>
              </a:rPr>
              <a:t>(1) Chúng tôi tiến bộ về kĩ năng viết nhờ luyện viết thường xuyên. (2) Sự tiến bộ về kĩ năng viết của chúng tôi là kết quả của việc luyện viết thường xuyên.</a:t>
            </a:r>
          </a:p>
          <a:p>
            <a:pPr algn="just">
              <a:lnSpc>
                <a:spcPts val="5057"/>
              </a:lnSpc>
            </a:pPr>
            <a:endParaRPr lang="en-US" sz="3612">
              <a:solidFill>
                <a:srgbClr val="362828"/>
              </a:solidFill>
              <a:latin typeface="Roboto Condensed"/>
              <a:ea typeface="Roboto Condensed"/>
              <a:cs typeface="Roboto Condensed"/>
              <a:sym typeface="Roboto Condensed"/>
            </a:endParaRPr>
          </a:p>
        </p:txBody>
      </p:sp>
      <p:sp>
        <p:nvSpPr>
          <p:cNvPr id="8" name="TextBox 8"/>
          <p:cNvSpPr txBox="1"/>
          <p:nvPr/>
        </p:nvSpPr>
        <p:spPr>
          <a:xfrm>
            <a:off x="2847451" y="2449439"/>
            <a:ext cx="1879898" cy="622609"/>
          </a:xfrm>
          <a:prstGeom prst="rect">
            <a:avLst/>
          </a:prstGeom>
        </p:spPr>
        <p:txBody>
          <a:bodyPr lIns="0" tIns="0" rIns="0" bIns="0" rtlCol="0" anchor="t">
            <a:spAutoFit/>
          </a:bodyPr>
          <a:lstStyle/>
          <a:p>
            <a:pPr algn="ctr">
              <a:lnSpc>
                <a:spcPts val="5057"/>
              </a:lnSpc>
            </a:pPr>
            <a:r>
              <a:rPr lang="en-US" sz="3612" b="1">
                <a:solidFill>
                  <a:srgbClr val="362828"/>
                </a:solidFill>
                <a:latin typeface="Roboto Condensed Bold"/>
                <a:ea typeface="Roboto Condensed Bold"/>
                <a:cs typeface="Roboto Condensed Bold"/>
                <a:sym typeface="Roboto Condensed Bold"/>
              </a:rPr>
              <a:t>Ngữ liệu 2</a:t>
            </a:r>
          </a:p>
        </p:txBody>
      </p:sp>
      <p:sp>
        <p:nvSpPr>
          <p:cNvPr id="9" name="TextBox 9"/>
          <p:cNvSpPr txBox="1"/>
          <p:nvPr/>
        </p:nvSpPr>
        <p:spPr>
          <a:xfrm>
            <a:off x="7361004" y="2510073"/>
            <a:ext cx="3446303" cy="5728009"/>
          </a:xfrm>
          <a:prstGeom prst="rect">
            <a:avLst/>
          </a:prstGeom>
        </p:spPr>
        <p:txBody>
          <a:bodyPr lIns="0" tIns="0" rIns="0" bIns="0" rtlCol="0" anchor="t">
            <a:spAutoFit/>
          </a:bodyPr>
          <a:lstStyle/>
          <a:p>
            <a:pPr algn="just">
              <a:lnSpc>
                <a:spcPts val="5057"/>
              </a:lnSpc>
            </a:pPr>
            <a:r>
              <a:rPr lang="en-US" sz="3612" dirty="0" err="1">
                <a:solidFill>
                  <a:srgbClr val="362828"/>
                </a:solidFill>
                <a:latin typeface="Roboto Condensed"/>
                <a:ea typeface="Roboto Condensed"/>
                <a:cs typeface="Roboto Condensed"/>
                <a:sym typeface="Roboto Condensed"/>
              </a:rPr>
              <a:t>Cụm</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chủ</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ngữ</a:t>
            </a:r>
            <a:r>
              <a:rPr lang="en-US" sz="3612" dirty="0">
                <a:solidFill>
                  <a:srgbClr val="362828"/>
                </a:solidFill>
                <a:latin typeface="Roboto Condensed"/>
                <a:ea typeface="Roboto Condensed"/>
                <a:cs typeface="Roboto Condensed"/>
                <a:sym typeface="Roboto Condensed"/>
              </a:rPr>
              <a:t> - </a:t>
            </a:r>
            <a:r>
              <a:rPr lang="en-US" sz="3612" dirty="0" err="1">
                <a:solidFill>
                  <a:srgbClr val="362828"/>
                </a:solidFill>
                <a:latin typeface="Roboto Condensed"/>
                <a:ea typeface="Roboto Condensed"/>
                <a:cs typeface="Roboto Condensed"/>
                <a:sym typeface="Roboto Condensed"/>
              </a:rPr>
              <a:t>vị</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ngữ</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chúng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tôi</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tiến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bộ</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về</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kĩ</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năng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viết</a:t>
            </a:r>
            <a:r>
              <a:rPr lang="en-US" sz="3612" dirty="0">
                <a:solidFill>
                  <a:srgbClr val="362828"/>
                </a:solidFill>
                <a:latin typeface="Roboto Condensed"/>
                <a:ea typeface="Roboto Condensed"/>
                <a:cs typeface="Roboto Condensed"/>
                <a:sym typeface="Roboto Condensed"/>
              </a:rPr>
              <a:t>” ở </a:t>
            </a: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(1) </a:t>
            </a:r>
            <a:r>
              <a:rPr lang="en-US" sz="3612" dirty="0" err="1">
                <a:solidFill>
                  <a:srgbClr val="362828"/>
                </a:solidFill>
                <a:latin typeface="Roboto Condensed"/>
                <a:ea typeface="Roboto Condensed"/>
                <a:cs typeface="Roboto Condensed"/>
                <a:sym typeface="Roboto Condensed"/>
              </a:rPr>
              <a:t>biến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đổi</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thành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cụm</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danh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từ</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Sự</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tiến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bộ</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về</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kĩ</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năng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viết</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của</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chúng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tôi</a:t>
            </a:r>
            <a:r>
              <a:rPr lang="en-US" sz="3612" dirty="0">
                <a:solidFill>
                  <a:srgbClr val="362828"/>
                </a:solidFill>
                <a:latin typeface="Roboto Condensed"/>
                <a:ea typeface="Roboto Condensed"/>
                <a:cs typeface="Roboto Condensed"/>
                <a:sym typeface="Roboto Condensed"/>
              </a:rPr>
              <a:t>” ở </a:t>
            </a: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(2).</a:t>
            </a:r>
          </a:p>
        </p:txBody>
      </p:sp>
      <p:sp>
        <p:nvSpPr>
          <p:cNvPr id="10" name="TextBox 10"/>
          <p:cNvSpPr txBox="1"/>
          <p:nvPr/>
        </p:nvSpPr>
        <p:spPr>
          <a:xfrm>
            <a:off x="11894460" y="2510073"/>
            <a:ext cx="2333575" cy="4451659"/>
          </a:xfrm>
          <a:prstGeom prst="rect">
            <a:avLst/>
          </a:prstGeom>
        </p:spPr>
        <p:txBody>
          <a:bodyPr lIns="0" tIns="0" rIns="0" bIns="0" rtlCol="0" anchor="t">
            <a:spAutoFit/>
          </a:bodyPr>
          <a:lstStyle/>
          <a:p>
            <a:pPr algn="just">
              <a:lnSpc>
                <a:spcPts val="5057"/>
              </a:lnSpc>
            </a:pPr>
            <a:r>
              <a:rPr lang="en-US" sz="3612" dirty="0" err="1">
                <a:solidFill>
                  <a:srgbClr val="362828"/>
                </a:solidFill>
                <a:latin typeface="Roboto Condensed"/>
                <a:ea typeface="Roboto Condensed"/>
                <a:cs typeface="Roboto Condensed"/>
                <a:sym typeface="Roboto Condensed"/>
              </a:rPr>
              <a:t>Chuyển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cụm</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chủ</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ngữ</a:t>
            </a:r>
            <a:r>
              <a:rPr lang="en-US" sz="3612" dirty="0">
                <a:solidFill>
                  <a:srgbClr val="362828"/>
                </a:solidFill>
                <a:latin typeface="Roboto Condensed"/>
                <a:ea typeface="Roboto Condensed"/>
                <a:cs typeface="Roboto Condensed"/>
                <a:sym typeface="Roboto Condensed"/>
              </a:rPr>
              <a:t> – </a:t>
            </a:r>
            <a:r>
              <a:rPr lang="en-US" sz="3612" dirty="0" err="1">
                <a:solidFill>
                  <a:srgbClr val="362828"/>
                </a:solidFill>
                <a:latin typeface="Roboto Condensed"/>
                <a:ea typeface="Roboto Condensed"/>
                <a:cs typeface="Roboto Condensed"/>
                <a:sym typeface="Roboto Condensed"/>
              </a:rPr>
              <a:t>vị</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ngữ</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thành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cụm</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danh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từ</a:t>
            </a:r>
            <a:r>
              <a:rPr lang="en-US" sz="3612" dirty="0">
                <a:solidFill>
                  <a:srgbClr val="362828"/>
                </a:solidFill>
                <a:latin typeface="Roboto Condensed"/>
                <a:ea typeface="Roboto Condensed"/>
                <a:cs typeface="Roboto Condensed"/>
                <a:sym typeface="Roboto Condensed"/>
              </a:rPr>
              <a:t>. </a:t>
            </a:r>
          </a:p>
          <a:p>
            <a:pPr algn="just">
              <a:lnSpc>
                <a:spcPts val="5057"/>
              </a:lnSpc>
            </a:pPr>
            <a:endParaRPr lang="en-US" sz="3612" dirty="0">
              <a:solidFill>
                <a:srgbClr val="362828"/>
              </a:solidFill>
              <a:latin typeface="Roboto Condensed"/>
              <a:ea typeface="Roboto Condensed"/>
              <a:cs typeface="Roboto Condensed"/>
              <a:sym typeface="Roboto Condensed"/>
            </a:endParaRPr>
          </a:p>
          <a:p>
            <a:pPr algn="just">
              <a:lnSpc>
                <a:spcPts val="5057"/>
              </a:lnSpc>
            </a:pPr>
            <a:endParaRPr lang="en-US" sz="3612" dirty="0">
              <a:solidFill>
                <a:srgbClr val="362828"/>
              </a:solidFill>
              <a:latin typeface="Roboto Condensed"/>
              <a:ea typeface="Roboto Condensed"/>
              <a:cs typeface="Roboto Condensed"/>
              <a:sym typeface="Roboto Condensed"/>
            </a:endParaRPr>
          </a:p>
        </p:txBody>
      </p:sp>
      <p:sp>
        <p:nvSpPr>
          <p:cNvPr id="11" name="TextBox 11"/>
          <p:cNvSpPr txBox="1"/>
          <p:nvPr/>
        </p:nvSpPr>
        <p:spPr>
          <a:xfrm>
            <a:off x="14931687" y="2357673"/>
            <a:ext cx="2723030" cy="4451659"/>
          </a:xfrm>
          <a:prstGeom prst="rect">
            <a:avLst/>
          </a:prstGeom>
        </p:spPr>
        <p:txBody>
          <a:bodyPr lIns="0" tIns="0" rIns="0" bIns="0" rtlCol="0" anchor="t">
            <a:spAutoFit/>
          </a:bodyPr>
          <a:lstStyle/>
          <a:p>
            <a:pPr algn="just">
              <a:lnSpc>
                <a:spcPts val="5057"/>
              </a:lnSpc>
            </a:pP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(1) </a:t>
            </a:r>
            <a:r>
              <a:rPr lang="en-US" sz="3612" dirty="0" err="1">
                <a:solidFill>
                  <a:srgbClr val="362828"/>
                </a:solidFill>
                <a:latin typeface="Roboto Condensed"/>
                <a:ea typeface="Roboto Condensed"/>
                <a:cs typeface="Roboto Condensed"/>
                <a:sym typeface="Roboto Condensed"/>
              </a:rPr>
              <a:t>nhấn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mạnh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chủ</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thể</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hoạt</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động</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câu</a:t>
            </a:r>
            <a:r>
              <a:rPr lang="en-US" sz="3612" dirty="0">
                <a:solidFill>
                  <a:srgbClr val="362828"/>
                </a:solidFill>
                <a:latin typeface="Roboto Condensed"/>
                <a:ea typeface="Roboto Condensed"/>
                <a:cs typeface="Roboto Condensed"/>
                <a:sym typeface="Roboto Condensed"/>
              </a:rPr>
              <a:t> (2) </a:t>
            </a:r>
            <a:r>
              <a:rPr lang="en-US" sz="3612" dirty="0" err="1">
                <a:solidFill>
                  <a:srgbClr val="362828"/>
                </a:solidFill>
                <a:latin typeface="Roboto Condensed"/>
                <a:ea typeface="Roboto Condensed"/>
                <a:cs typeface="Roboto Condensed"/>
                <a:sym typeface="Roboto Condensed"/>
              </a:rPr>
              <a:t>nhấn</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mạnh</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kết</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quả</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của</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hoạt</a:t>
            </a:r>
            <a:r>
              <a:rPr lang="en-US" sz="3612" dirty="0">
                <a:solidFill>
                  <a:srgbClr val="362828"/>
                </a:solidFill>
                <a:latin typeface="Roboto Condensed"/>
                <a:ea typeface="Roboto Condensed"/>
                <a:cs typeface="Roboto Condensed"/>
                <a:sym typeface="Roboto Condensed"/>
              </a:rPr>
              <a:t> </a:t>
            </a:r>
            <a:r>
              <a:rPr lang="en-US" sz="3612" dirty="0" err="1">
                <a:solidFill>
                  <a:srgbClr val="362828"/>
                </a:solidFill>
                <a:latin typeface="Roboto Condensed"/>
                <a:ea typeface="Roboto Condensed"/>
                <a:cs typeface="Roboto Condensed"/>
                <a:sym typeface="Roboto Condensed"/>
              </a:rPr>
              <a:t>động</a:t>
            </a:r>
            <a:r>
              <a:rPr lang="en-US" sz="3612" dirty="0">
                <a:solidFill>
                  <a:srgbClr val="362828"/>
                </a:solidFill>
                <a:latin typeface="Roboto Condensed"/>
                <a:ea typeface="Roboto Condensed"/>
                <a:cs typeface="Roboto Condensed"/>
                <a:sym typeface="Roboto Condensed"/>
              </a:rPr>
              <a:t>.</a:t>
            </a:r>
          </a:p>
          <a:p>
            <a:pPr algn="just">
              <a:lnSpc>
                <a:spcPts val="5057"/>
              </a:lnSpc>
            </a:pPr>
            <a:endParaRPr lang="en-US" sz="3612" dirty="0">
              <a:solidFill>
                <a:srgbClr val="362828"/>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3161</Words>
  <Application>Microsoft Office PowerPoint</Application>
  <PresentationFormat>Custom</PresentationFormat>
  <Paragraphs>255</Paragraphs>
  <Slides>44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Fraunces Bold</vt:lpstr>
      <vt:lpstr>Roboto Condensed Bold Italics</vt:lpstr>
      <vt:lpstr>#9Slide07 Crocante</vt:lpstr>
      <vt:lpstr>Roboto Condensed Italics</vt:lpstr>
      <vt:lpstr>#9Slide05 Dear Saturday</vt:lpstr>
      <vt:lpstr>Calibri</vt:lpstr>
      <vt:lpstr>Roboto Condensed</vt:lpstr>
      <vt:lpstr>#9Slide07 SVNUT Triumph Press</vt:lpstr>
      <vt:lpstr>Arial</vt:lpstr>
      <vt:lpstr>Roboto Bold</vt:lpstr>
      <vt:lpstr>Roboto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9CD_B6_TV</dc:title>
  <dc:creator>Cong Nguyen Thanh</dc:creator>
  <cp:lastModifiedBy>QuangHung Xuan</cp:lastModifiedBy>
  <cp:revision>3</cp:revision>
  <dcterms:created xsi:type="dcterms:W3CDTF">2006-08-16T00:00:00Z</dcterms:created>
  <dcterms:modified xsi:type="dcterms:W3CDTF">2026-01-26T08:06:46Z</dcterms:modified>
  <dc:identifier>DAGYMUrJd7g</dc:identifier>
</cp:coreProperties>
</file>