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8" r:id="rId11"/>
    <p:sldId id="299" r:id="rId12"/>
    <p:sldId id="30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5" r:id="rId40"/>
    <p:sldId id="296" r:id="rId41"/>
  </p:sldIdLst>
  <p:sldSz cx="18288000" cy="10287000"/>
  <p:notesSz cx="6858000" cy="9144000"/>
  <p:embeddedFontLst>
    <p:embeddedFont>
      <p:font typeface="#9Slide03 AllRoundGothic" panose="020B0604020202020204" charset="-93"/>
      <p:regular r:id="rId42"/>
    </p:embeddedFont>
    <p:embeddedFont>
      <p:font typeface="#9Slide05 Dear Saturday" panose="020B0604020202020204" charset="-93"/>
      <p:regular r:id="rId43"/>
    </p:embeddedFont>
    <p:embeddedFont>
      <p:font typeface="#9Slide07 SFU Blackout" panose="020B0604020202020204" charset="-93"/>
      <p:regular r:id="rId44"/>
    </p:embeddedFont>
    <p:embeddedFont>
      <p:font typeface="#9Slide07 SVNBango" panose="02000000000000000000" charset="0"/>
      <p:regular r:id="rId45"/>
    </p:embeddedFont>
    <p:embeddedFont>
      <p:font typeface="#9Slide07 SVNUT Triumph Press" panose="00000500000000000000" charset="0"/>
      <p:boldItalic r:id="rId46"/>
    </p:embeddedFont>
    <p:embeddedFont>
      <p:font typeface="Fraunces Bold" panose="020B0604020202020204" charset="-93"/>
      <p:regular r:id="rId47"/>
    </p:embeddedFont>
    <p:embeddedFont>
      <p:font typeface="Roboto Condensed" panose="02000000000000000000" pitchFamily="2" charset="0"/>
      <p:regular r:id="rId48"/>
      <p:bold r:id="rId49"/>
      <p:boldItalic r:id="rId50"/>
    </p:embeddedFont>
    <p:embeddedFont>
      <p:font typeface="Roboto Condensed Bold" panose="02000000000000000000" charset="0"/>
      <p:regular r:id="rId51"/>
    </p:embeddedFont>
    <p:embeddedFont>
      <p:font typeface="Roboto Condensed Bold Italics" panose="020B0604020202020204" charset="0"/>
      <p:regular r:id="rId52"/>
    </p:embeddedFont>
    <p:embeddedFont>
      <p:font typeface="Roboto Condensed Italics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3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16.jpe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6" b="-136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6230600" cy="8259893"/>
          </a:xfrm>
          <a:custGeom>
            <a:avLst/>
            <a:gdLst/>
            <a:ahLst/>
            <a:cxnLst/>
            <a:rect l="l" t="t" r="r" b="b"/>
            <a:pathLst>
              <a:path w="16230600" h="8259893">
                <a:moveTo>
                  <a:pt x="0" y="0"/>
                </a:moveTo>
                <a:lnTo>
                  <a:pt x="16230600" y="0"/>
                </a:lnTo>
                <a:lnTo>
                  <a:pt x="16230600" y="8259893"/>
                </a:lnTo>
                <a:lnTo>
                  <a:pt x="0" y="8259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69" t="-16834" r="-19536" b="-1111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337107">
            <a:off x="12635536" y="2738434"/>
            <a:ext cx="4600438" cy="4840426"/>
            <a:chOff x="0" y="0"/>
            <a:chExt cx="5745480" cy="6045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45480" cy="6045200"/>
            </a:xfrm>
            <a:custGeom>
              <a:avLst/>
              <a:gdLst/>
              <a:ahLst/>
              <a:cxnLst/>
              <a:rect l="l" t="t" r="r" b="b"/>
              <a:pathLst>
                <a:path w="5745480" h="604520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4"/>
              <a:stretch>
                <a:fillRect l="-20144" r="-20144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745480" cy="6045200"/>
            </a:xfrm>
            <a:custGeom>
              <a:avLst/>
              <a:gdLst/>
              <a:ahLst/>
              <a:cxnLst/>
              <a:rect l="l" t="t" r="r" b="b"/>
              <a:pathLst>
                <a:path w="5745480" h="604520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5"/>
              <a:stretch>
                <a:fillRect t="-286" b="-28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347208">
            <a:off x="10836028" y="4435589"/>
            <a:ext cx="3147221" cy="3692515"/>
            <a:chOff x="0" y="0"/>
            <a:chExt cx="2374900" cy="2786380"/>
          </a:xfrm>
        </p:grpSpPr>
        <p:sp>
          <p:nvSpPr>
            <p:cNvPr id="9" name="Freeform 9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6"/>
              <a:stretch>
                <a:fillRect t="-502" b="-502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7"/>
              <a:stretch>
                <a:fillRect l="-83" r="-83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3" name="Freeform 13"/>
          <p:cNvSpPr/>
          <p:nvPr/>
        </p:nvSpPr>
        <p:spPr>
          <a:xfrm rot="-2157041">
            <a:off x="13304484" y="7437815"/>
            <a:ext cx="1312570" cy="446274"/>
          </a:xfrm>
          <a:custGeom>
            <a:avLst/>
            <a:gdLst/>
            <a:ahLst/>
            <a:cxnLst/>
            <a:rect l="l" t="t" r="r" b="b"/>
            <a:pathLst>
              <a:path w="1312570" h="446274">
                <a:moveTo>
                  <a:pt x="0" y="0"/>
                </a:moveTo>
                <a:lnTo>
                  <a:pt x="1312570" y="0"/>
                </a:lnTo>
                <a:lnTo>
                  <a:pt x="1312570" y="446274"/>
                </a:lnTo>
                <a:lnTo>
                  <a:pt x="0" y="4462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04632">
            <a:off x="3428335" y="8730135"/>
            <a:ext cx="1034655" cy="944357"/>
          </a:xfrm>
          <a:custGeom>
            <a:avLst/>
            <a:gdLst/>
            <a:ahLst/>
            <a:cxnLst/>
            <a:rect l="l" t="t" r="r" b="b"/>
            <a:pathLst>
              <a:path w="1034655" h="944357">
                <a:moveTo>
                  <a:pt x="0" y="0"/>
                </a:moveTo>
                <a:lnTo>
                  <a:pt x="1034655" y="0"/>
                </a:lnTo>
                <a:lnTo>
                  <a:pt x="1034655" y="944357"/>
                </a:lnTo>
                <a:lnTo>
                  <a:pt x="0" y="944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432243" y="3232577"/>
            <a:ext cx="1504757" cy="1499285"/>
          </a:xfrm>
          <a:custGeom>
            <a:avLst/>
            <a:gdLst/>
            <a:ahLst/>
            <a:cxnLst/>
            <a:rect l="l" t="t" r="r" b="b"/>
            <a:pathLst>
              <a:path w="1504757" h="1499285">
                <a:moveTo>
                  <a:pt x="0" y="0"/>
                </a:moveTo>
                <a:lnTo>
                  <a:pt x="1504757" y="0"/>
                </a:lnTo>
                <a:lnTo>
                  <a:pt x="1504757" y="1499285"/>
                </a:lnTo>
                <a:lnTo>
                  <a:pt x="0" y="1499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3191871" y="237343"/>
            <a:ext cx="11630393" cy="2706710"/>
          </a:xfrm>
          <a:custGeom>
            <a:avLst/>
            <a:gdLst/>
            <a:ahLst/>
            <a:cxnLst/>
            <a:rect l="l" t="t" r="r" b="b"/>
            <a:pathLst>
              <a:path w="11630393" h="2706710">
                <a:moveTo>
                  <a:pt x="0" y="0"/>
                </a:moveTo>
                <a:lnTo>
                  <a:pt x="11630393" y="0"/>
                </a:lnTo>
                <a:lnTo>
                  <a:pt x="11630393" y="2706709"/>
                </a:lnTo>
                <a:lnTo>
                  <a:pt x="0" y="27067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 rot="-329754">
            <a:off x="793087" y="2141548"/>
            <a:ext cx="1348913" cy="1194163"/>
            <a:chOff x="0" y="0"/>
            <a:chExt cx="1798551" cy="1592218"/>
          </a:xfrm>
        </p:grpSpPr>
        <p:sp>
          <p:nvSpPr>
            <p:cNvPr id="18" name="Freeform 18"/>
            <p:cNvSpPr/>
            <p:nvPr/>
          </p:nvSpPr>
          <p:spPr>
            <a:xfrm>
              <a:off x="768752" y="53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2" y="0"/>
                  </a:lnTo>
                  <a:lnTo>
                    <a:pt x="483262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19"/>
            <p:cNvSpPr/>
            <p:nvPr/>
          </p:nvSpPr>
          <p:spPr>
            <a:xfrm rot="66961">
              <a:off x="1310628" y="110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Freeform 20"/>
            <p:cNvSpPr/>
            <p:nvPr/>
          </p:nvSpPr>
          <p:spPr>
            <a:xfrm rot="-1164109">
              <a:off x="66546" y="66546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3"/>
                  </a:lnTo>
                  <a:lnTo>
                    <a:pt x="0" y="483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183034" y="1104900"/>
            <a:ext cx="7568039" cy="110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>
                <a:solidFill>
                  <a:srgbClr val="087938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KHỞI ĐỘNG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76388" y="3150165"/>
            <a:ext cx="9553185" cy="111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THÁM TỬ VĂN HỌC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191871" y="4616798"/>
            <a:ext cx="6486573" cy="3175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nhìn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tranh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đoán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tên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chương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 6,7,8,9. Sau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to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tên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01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phụ</a:t>
            </a:r>
            <a:r>
              <a:rPr lang="en-US" sz="36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54447" y="3226796"/>
            <a:ext cx="6737985" cy="6995051"/>
          </a:xfrm>
          <a:custGeom>
            <a:avLst/>
            <a:gdLst/>
            <a:ahLst/>
            <a:cxnLst/>
            <a:rect l="l" t="t" r="r" b="b"/>
            <a:pathLst>
              <a:path w="6737985" h="8229600">
                <a:moveTo>
                  <a:pt x="0" y="0"/>
                </a:moveTo>
                <a:lnTo>
                  <a:pt x="6737985" y="0"/>
                </a:lnTo>
                <a:lnTo>
                  <a:pt x="6737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560844" y="1678093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TÌM HIỂU YÊU CẦU CỦA KIỂU VĂN BẢN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182625"/>
            <a:ext cx="523418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679461" y="2785239"/>
            <a:ext cx="3569939" cy="1227671"/>
            <a:chOff x="0" y="0"/>
            <a:chExt cx="786117" cy="3233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117" cy="323337"/>
            </a:xfrm>
            <a:custGeom>
              <a:avLst/>
              <a:gdLst/>
              <a:ahLst/>
              <a:cxnLst/>
              <a:rect l="l" t="t" r="r" b="b"/>
              <a:pathLst>
                <a:path w="786117" h="323337">
                  <a:moveTo>
                    <a:pt x="132283" y="0"/>
                  </a:moveTo>
                  <a:lnTo>
                    <a:pt x="653834" y="0"/>
                  </a:lnTo>
                  <a:cubicBezTo>
                    <a:pt x="726892" y="0"/>
                    <a:pt x="786117" y="59225"/>
                    <a:pt x="786117" y="132283"/>
                  </a:cubicBezTo>
                  <a:lnTo>
                    <a:pt x="786117" y="191054"/>
                  </a:lnTo>
                  <a:cubicBezTo>
                    <a:pt x="786117" y="264112"/>
                    <a:pt x="726892" y="323337"/>
                    <a:pt x="653834" y="323337"/>
                  </a:cubicBezTo>
                  <a:lnTo>
                    <a:pt x="132283" y="323337"/>
                  </a:lnTo>
                  <a:cubicBezTo>
                    <a:pt x="59225" y="323337"/>
                    <a:pt x="0" y="264112"/>
                    <a:pt x="0" y="191054"/>
                  </a:cubicBezTo>
                  <a:lnTo>
                    <a:pt x="0" y="132283"/>
                  </a:lnTo>
                  <a:cubicBezTo>
                    <a:pt x="0" y="59225"/>
                    <a:pt x="59225" y="0"/>
                    <a:pt x="1322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786117" cy="370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915535" y="3040001"/>
            <a:ext cx="309779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A03E3C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NHIỆM VỤ 2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66307" y="4331729"/>
            <a:ext cx="10239989" cy="543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000" b="1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1,2: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thức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kiểu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sáng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tạo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do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tưởng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tượng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ra.</a:t>
            </a:r>
            <a:endParaRPr lang="en-US" sz="4000" dirty="0">
              <a:solidFill>
                <a:srgbClr val="6F3505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000" b="1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3,4: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kiểu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sáng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tạo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do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tưởng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tượng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ra.</a:t>
            </a:r>
            <a:endParaRPr lang="en-US" sz="4000" dirty="0">
              <a:solidFill>
                <a:srgbClr val="6F3505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000" b="1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5,6: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bố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cục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kiểu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sáng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tạo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do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tưởng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tượng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ra.</a:t>
            </a:r>
            <a:endParaRPr lang="en-US" sz="4000" dirty="0">
              <a:solidFill>
                <a:srgbClr val="6F3505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48920" y="7060204"/>
            <a:ext cx="1023504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06" lvl="1" algn="just">
              <a:lnSpc>
                <a:spcPts val="5460"/>
              </a:lnSpc>
            </a:pP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414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1730086" y="2795155"/>
            <a:ext cx="14853805" cy="3491345"/>
            <a:chOff x="0" y="0"/>
            <a:chExt cx="3912113" cy="3886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2113" cy="388611"/>
            </a:xfrm>
            <a:custGeom>
              <a:avLst/>
              <a:gdLst/>
              <a:ahLst/>
              <a:cxnLst/>
              <a:rect l="l" t="t" r="r" b="b"/>
              <a:pathLst>
                <a:path w="3912113" h="388611">
                  <a:moveTo>
                    <a:pt x="26582" y="0"/>
                  </a:moveTo>
                  <a:lnTo>
                    <a:pt x="3885531" y="0"/>
                  </a:lnTo>
                  <a:cubicBezTo>
                    <a:pt x="3892581" y="0"/>
                    <a:pt x="3899343" y="2801"/>
                    <a:pt x="3904328" y="7786"/>
                  </a:cubicBezTo>
                  <a:cubicBezTo>
                    <a:pt x="3909313" y="12771"/>
                    <a:pt x="3912113" y="19532"/>
                    <a:pt x="3912113" y="26582"/>
                  </a:cubicBezTo>
                  <a:lnTo>
                    <a:pt x="3912113" y="362030"/>
                  </a:lnTo>
                  <a:cubicBezTo>
                    <a:pt x="3912113" y="369080"/>
                    <a:pt x="3909313" y="375841"/>
                    <a:pt x="3904328" y="380826"/>
                  </a:cubicBezTo>
                  <a:cubicBezTo>
                    <a:pt x="3899343" y="385811"/>
                    <a:pt x="3892581" y="388611"/>
                    <a:pt x="3885531" y="388611"/>
                  </a:cubicBezTo>
                  <a:lnTo>
                    <a:pt x="26582" y="388611"/>
                  </a:lnTo>
                  <a:cubicBezTo>
                    <a:pt x="19532" y="388611"/>
                    <a:pt x="12771" y="385811"/>
                    <a:pt x="7786" y="380826"/>
                  </a:cubicBezTo>
                  <a:cubicBezTo>
                    <a:pt x="2801" y="375841"/>
                    <a:pt x="0" y="369080"/>
                    <a:pt x="0" y="362030"/>
                  </a:cubicBezTo>
                  <a:lnTo>
                    <a:pt x="0" y="26582"/>
                  </a:lnTo>
                  <a:cubicBezTo>
                    <a:pt x="0" y="19532"/>
                    <a:pt x="2801" y="12771"/>
                    <a:pt x="7786" y="7786"/>
                  </a:cubicBezTo>
                  <a:cubicBezTo>
                    <a:pt x="12771" y="2801"/>
                    <a:pt x="19532" y="0"/>
                    <a:pt x="265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912113" cy="436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201284" y="240665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TÌM HIỂU YÊU CẦU CỦA KIỂU VĂN BẢN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1284" y="1247269"/>
            <a:ext cx="12632408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  <a:spcBef>
                <a:spcPct val="0"/>
              </a:spcBef>
            </a:pP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Yêu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cầu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của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kiểu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bài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viết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một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truyện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kể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sáng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tạo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do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mình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tưởng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tượng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ra</a:t>
            </a:r>
            <a:endParaRPr lang="en-US" sz="4400" dirty="0">
              <a:solidFill>
                <a:srgbClr val="77B255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22368" y="3159286"/>
            <a:ext cx="14261523" cy="2700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dung: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tài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gần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gũi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gắn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bối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cảnh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không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nhất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định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truyền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tải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thông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điệp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nào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đó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tới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30086" y="6896100"/>
            <a:ext cx="14853805" cy="2514600"/>
            <a:chOff x="0" y="0"/>
            <a:chExt cx="3912113" cy="9359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12113" cy="935951"/>
            </a:xfrm>
            <a:custGeom>
              <a:avLst/>
              <a:gdLst/>
              <a:ahLst/>
              <a:cxnLst/>
              <a:rect l="l" t="t" r="r" b="b"/>
              <a:pathLst>
                <a:path w="3912113" h="935951">
                  <a:moveTo>
                    <a:pt x="26582" y="0"/>
                  </a:moveTo>
                  <a:lnTo>
                    <a:pt x="3885531" y="0"/>
                  </a:lnTo>
                  <a:cubicBezTo>
                    <a:pt x="3892581" y="0"/>
                    <a:pt x="3899343" y="2801"/>
                    <a:pt x="3904328" y="7786"/>
                  </a:cubicBezTo>
                  <a:cubicBezTo>
                    <a:pt x="3909313" y="12771"/>
                    <a:pt x="3912113" y="19532"/>
                    <a:pt x="3912113" y="26582"/>
                  </a:cubicBezTo>
                  <a:lnTo>
                    <a:pt x="3912113" y="909370"/>
                  </a:lnTo>
                  <a:cubicBezTo>
                    <a:pt x="3912113" y="916420"/>
                    <a:pt x="3909313" y="923181"/>
                    <a:pt x="3904328" y="928166"/>
                  </a:cubicBezTo>
                  <a:cubicBezTo>
                    <a:pt x="3899343" y="933151"/>
                    <a:pt x="3892581" y="935951"/>
                    <a:pt x="3885531" y="935951"/>
                  </a:cubicBezTo>
                  <a:lnTo>
                    <a:pt x="26582" y="935951"/>
                  </a:lnTo>
                  <a:cubicBezTo>
                    <a:pt x="19532" y="935951"/>
                    <a:pt x="12771" y="933151"/>
                    <a:pt x="7786" y="928166"/>
                  </a:cubicBezTo>
                  <a:cubicBezTo>
                    <a:pt x="2801" y="923181"/>
                    <a:pt x="0" y="916420"/>
                    <a:pt x="0" y="909370"/>
                  </a:cubicBezTo>
                  <a:lnTo>
                    <a:pt x="0" y="26582"/>
                  </a:lnTo>
                  <a:cubicBezTo>
                    <a:pt x="0" y="19532"/>
                    <a:pt x="2801" y="12771"/>
                    <a:pt x="7786" y="7786"/>
                  </a:cubicBezTo>
                  <a:cubicBezTo>
                    <a:pt x="12771" y="2801"/>
                    <a:pt x="19532" y="0"/>
                    <a:pt x="265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912113" cy="9835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362200" y="7232544"/>
            <a:ext cx="14261523" cy="170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thức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xây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dựng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cốt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gồm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việc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chi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tiết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tiêu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biểu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tự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miêu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tả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biểu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36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4431723" y="2776105"/>
            <a:ext cx="8489373" cy="1475509"/>
            <a:chOff x="0" y="0"/>
            <a:chExt cx="2235884" cy="3886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5884" cy="388611"/>
            </a:xfrm>
            <a:custGeom>
              <a:avLst/>
              <a:gdLst/>
              <a:ahLst/>
              <a:cxnLst/>
              <a:rect l="l" t="t" r="r" b="b"/>
              <a:pathLst>
                <a:path w="2235884" h="388611">
                  <a:moveTo>
                    <a:pt x="46510" y="0"/>
                  </a:moveTo>
                  <a:lnTo>
                    <a:pt x="2189375" y="0"/>
                  </a:lnTo>
                  <a:cubicBezTo>
                    <a:pt x="2215061" y="0"/>
                    <a:pt x="2235884" y="20823"/>
                    <a:pt x="2235884" y="46510"/>
                  </a:cubicBezTo>
                  <a:lnTo>
                    <a:pt x="2235884" y="342102"/>
                  </a:lnTo>
                  <a:cubicBezTo>
                    <a:pt x="2235884" y="354437"/>
                    <a:pt x="2230984" y="366267"/>
                    <a:pt x="2222262" y="374989"/>
                  </a:cubicBezTo>
                  <a:cubicBezTo>
                    <a:pt x="2213540" y="383711"/>
                    <a:pt x="2201710" y="388611"/>
                    <a:pt x="2189375" y="388611"/>
                  </a:cubicBezTo>
                  <a:lnTo>
                    <a:pt x="46510" y="388611"/>
                  </a:lnTo>
                  <a:cubicBezTo>
                    <a:pt x="34175" y="388611"/>
                    <a:pt x="22345" y="383711"/>
                    <a:pt x="13622" y="374989"/>
                  </a:cubicBezTo>
                  <a:cubicBezTo>
                    <a:pt x="4900" y="366267"/>
                    <a:pt x="0" y="354437"/>
                    <a:pt x="0" y="342102"/>
                  </a:cubicBezTo>
                  <a:lnTo>
                    <a:pt x="0" y="46510"/>
                  </a:lnTo>
                  <a:cubicBezTo>
                    <a:pt x="0" y="34175"/>
                    <a:pt x="4900" y="22345"/>
                    <a:pt x="13622" y="13622"/>
                  </a:cubicBezTo>
                  <a:cubicBezTo>
                    <a:pt x="22345" y="4900"/>
                    <a:pt x="34175" y="0"/>
                    <a:pt x="465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235884" cy="436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9705" y="3803175"/>
            <a:ext cx="1325581" cy="1259967"/>
          </a:xfrm>
          <a:custGeom>
            <a:avLst/>
            <a:gdLst/>
            <a:ahLst/>
            <a:cxnLst/>
            <a:rect l="l" t="t" r="r" b="b"/>
            <a:pathLst>
              <a:path w="1474813" h="1554480">
                <a:moveTo>
                  <a:pt x="0" y="0"/>
                </a:moveTo>
                <a:lnTo>
                  <a:pt x="1474814" y="0"/>
                </a:lnTo>
                <a:lnTo>
                  <a:pt x="1474814" y="1554480"/>
                </a:lnTo>
                <a:lnTo>
                  <a:pt x="0" y="1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5201284" y="240665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TÌM HIỂU YÊU CẦU CỦA KIỂU VĂN BẢN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01284" y="1247269"/>
            <a:ext cx="12632408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  <a:spcBef>
                <a:spcPct val="0"/>
              </a:spcBef>
            </a:pP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Yêu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cầu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của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kiểu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bài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viết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một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truyện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kể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sáng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tạo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do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mình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tưởng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tượng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ra</a:t>
            </a:r>
            <a:endParaRPr lang="en-US" sz="4400" dirty="0">
              <a:solidFill>
                <a:srgbClr val="77B255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24005" y="3140236"/>
            <a:ext cx="14261523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BỐ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CỤC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KỂ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GỒM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PHẦN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9200" y="4339583"/>
            <a:ext cx="16862714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Mở</a:t>
            </a:r>
            <a:r>
              <a:rPr lang="en-US" sz="38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8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đầu</a:t>
            </a:r>
            <a:r>
              <a:rPr lang="en-US" sz="38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8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38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giới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thiệu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không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huống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xảy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ra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9200" y="5219353"/>
            <a:ext cx="16614492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Diễn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chọn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phù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nhất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hoặc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);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lần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lượt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lại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sự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kiện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từ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mở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đầu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đến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thúc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xoay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quanh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sử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chi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tiết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tiêu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biểu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xây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dựng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đối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thoại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giữa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miêu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tả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biểu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38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;...</a:t>
            </a:r>
          </a:p>
          <a:p>
            <a:pPr algn="just">
              <a:lnSpc>
                <a:spcPts val="5460"/>
              </a:lnSpc>
              <a:spcBef>
                <a:spcPct val="0"/>
              </a:spcBef>
            </a:pP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25286" y="7695018"/>
            <a:ext cx="16408406" cy="180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thúc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có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nêu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cách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quyết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vấn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cập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phù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diễn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biến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gợi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mở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hoặc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những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suy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ngẫm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từ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9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39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10416" y="5046169"/>
            <a:ext cx="1309255" cy="1169323"/>
          </a:xfrm>
          <a:custGeom>
            <a:avLst/>
            <a:gdLst/>
            <a:ahLst/>
            <a:cxnLst/>
            <a:rect l="l" t="t" r="r" b="b"/>
            <a:pathLst>
              <a:path w="1474813" h="1554480">
                <a:moveTo>
                  <a:pt x="0" y="0"/>
                </a:moveTo>
                <a:lnTo>
                  <a:pt x="1474814" y="0"/>
                </a:lnTo>
                <a:lnTo>
                  <a:pt x="1474814" y="1554480"/>
                </a:lnTo>
                <a:lnTo>
                  <a:pt x="0" y="1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325695" y="7233540"/>
            <a:ext cx="1404391" cy="1262760"/>
          </a:xfrm>
          <a:custGeom>
            <a:avLst/>
            <a:gdLst/>
            <a:ahLst/>
            <a:cxnLst/>
            <a:rect l="l" t="t" r="r" b="b"/>
            <a:pathLst>
              <a:path w="1474813" h="1554480">
                <a:moveTo>
                  <a:pt x="0" y="0"/>
                </a:moveTo>
                <a:lnTo>
                  <a:pt x="1474814" y="0"/>
                </a:lnTo>
                <a:lnTo>
                  <a:pt x="1474814" y="1554480"/>
                </a:lnTo>
                <a:lnTo>
                  <a:pt x="0" y="1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5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85861" y="2687951"/>
          <a:ext cx="16916278" cy="4438648"/>
        </p:xfrm>
        <a:graphic>
          <a:graphicData uri="http://schemas.openxmlformats.org/drawingml/2006/table">
            <a:tbl>
              <a:tblPr/>
              <a:tblGrid>
                <a:gridCol w="227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0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9662">
                <a:tc gridSpan="2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KĐ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662">
                <a:tc rowSpan="3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Mở đầu truyện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Giới thiệu nhân vật/bối cảnh/nội dung chính của câu chuyện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9662">
                <a:tc vMerge="1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Mở đầu truyện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39"/>
                        </a:lnSpc>
                        <a:defRPr/>
                      </a:pP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phần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dẫn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dắt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lôi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cuốn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thu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hút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sự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chú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ý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người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</a:t>
                      </a: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9662">
                <a:tc vMerge="1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Mở đầu truyện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Đảm bảo nội dung chính của truyện gốc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201284" y="240665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TÌM HIỂU YÊU CẦU CỦA KIỂU VĂN BẢN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1284" y="1247269"/>
            <a:ext cx="1263240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  <a:spcBef>
                <a:spcPct val="0"/>
              </a:spcBef>
            </a:pP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Bảng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kiểm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tham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khảo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18130" y="504825"/>
          <a:ext cx="17251740" cy="9277353"/>
        </p:xfrm>
        <a:graphic>
          <a:graphicData uri="http://schemas.openxmlformats.org/drawingml/2006/table">
            <a:tbl>
              <a:tblPr/>
              <a:tblGrid>
                <a:gridCol w="1809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8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2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3094">
                <a:tc gridSpan="2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KĐ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094">
                <a:tc rowSpan="8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Diễn biến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4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 nhân vật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094">
                <a:tc vMerge="1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Diễn biến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4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 cốt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3094">
                <a:tc vMerge="1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Diễn biến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4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ngôi kể phù hợp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094">
                <a:tc vMerge="1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Diễn biến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49"/>
                        </a:lnSpc>
                        <a:defRPr/>
                      </a:pP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Câu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chuyện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được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thuật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lại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với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sự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kiện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diễn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biến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hợp</a:t>
                      </a:r>
                      <a:r>
                        <a:rPr lang="en-US" sz="29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29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lí</a:t>
                      </a: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2601">
                <a:tc vMerge="1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Diễn biến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4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Thể hiện sự sáng tạo của bản thân người viết (về nhân vật/sự kiện/tình huống, bối cảnh/chi tiết,…)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3094">
                <a:tc vMerge="1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Diễn biến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4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Kết hợp lời kể với lời miêu tả, biểu cảm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3094">
                <a:tc vMerge="1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Diễn biến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4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Làm nổi bật sự kiện, nhân vật chính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83094">
                <a:tc vMerge="1"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Diễn biến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4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Nội dung truyện kể có ý nghĩa, có tính giáo dục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4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85861" y="2350246"/>
          <a:ext cx="16916278" cy="6648450"/>
        </p:xfrm>
        <a:graphic>
          <a:graphicData uri="http://schemas.openxmlformats.org/drawingml/2006/table">
            <a:tbl>
              <a:tblPr/>
              <a:tblGrid>
                <a:gridCol w="227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0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8075">
                <a:tc gridSpan="2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FEFFFE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KĐ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7F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8075">
                <a:tc rowSpan="2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Kết thúc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Phù hợp với diễn biến câu chuyện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075">
                <a:tc vMerge="1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Kết thúc truyện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39"/>
                        </a:lnSpc>
                        <a:defRPr/>
                      </a:pP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Gây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ấn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tượng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hoặc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gợi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suy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đối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với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người</a:t>
                      </a:r>
                      <a:r>
                        <a:rPr lang="en-US" sz="3599" dirty="0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599" dirty="0" err="1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</a:t>
                      </a: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8075">
                <a:tc rowSpan="3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Kĩ năng sử dụng lời văn kể chuyện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Câu văn giàu hình ảnh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8075">
                <a:tc vMerge="1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Kĩ năng sử dụng lời văn kể chuyện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Lời kể linh hoạt, tự nhiên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8075">
                <a:tc vMerge="1"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3599" b="1">
                          <a:solidFill>
                            <a:srgbClr val="764A49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Kĩ năng sử dụng lời văn kể chuyện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39"/>
                        </a:lnSpc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Đảm bảo dung lượng khoảng 1000 chữ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37F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201284" y="240665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TÌM HIỂU YÊU CẦU CỦA KIỂU VĂN BẢN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1284" y="1247269"/>
            <a:ext cx="1263240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  <a:spcBef>
                <a:spcPct val="0"/>
              </a:spcBef>
            </a:pP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Bảng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kiểm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tham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4400" dirty="0" err="1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khảo</a:t>
            </a:r>
            <a:r>
              <a:rPr lang="en-US" sz="4400" dirty="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00000" flipV="1">
            <a:off x="4025526" y="-717972"/>
            <a:ext cx="7281549" cy="12402802"/>
          </a:xfrm>
          <a:custGeom>
            <a:avLst/>
            <a:gdLst/>
            <a:ahLst/>
            <a:cxnLst/>
            <a:rect l="l" t="t" r="r" b="b"/>
            <a:pathLst>
              <a:path w="7281549" h="12402802">
                <a:moveTo>
                  <a:pt x="0" y="12402802"/>
                </a:moveTo>
                <a:lnTo>
                  <a:pt x="7281549" y="12402802"/>
                </a:lnTo>
                <a:lnTo>
                  <a:pt x="7281549" y="0"/>
                </a:lnTo>
                <a:lnTo>
                  <a:pt x="0" y="0"/>
                </a:lnTo>
                <a:lnTo>
                  <a:pt x="0" y="12402802"/>
                </a:lnTo>
                <a:close/>
              </a:path>
            </a:pathLst>
          </a:custGeom>
          <a:blipFill>
            <a:blip r:embed="rId3"/>
            <a:stretch>
              <a:fillRect l="-107702" t="-17723" r="-12788" b="-343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342631" flipH="1">
            <a:off x="8581164" y="1444206"/>
            <a:ext cx="873094" cy="796896"/>
          </a:xfrm>
          <a:custGeom>
            <a:avLst/>
            <a:gdLst/>
            <a:ahLst/>
            <a:cxnLst/>
            <a:rect l="l" t="t" r="r" b="b"/>
            <a:pathLst>
              <a:path w="873094" h="796896">
                <a:moveTo>
                  <a:pt x="873093" y="0"/>
                </a:moveTo>
                <a:lnTo>
                  <a:pt x="0" y="0"/>
                </a:lnTo>
                <a:lnTo>
                  <a:pt x="0" y="796897"/>
                </a:lnTo>
                <a:lnTo>
                  <a:pt x="873093" y="796897"/>
                </a:lnTo>
                <a:lnTo>
                  <a:pt x="8730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722952" y="2282043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PHÂN TÍCH BÀI VIẾT THAM KHẢO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4899" y="3899584"/>
            <a:ext cx="10744699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mẫu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b="1" i="1" dirty="0">
                <a:solidFill>
                  <a:srgbClr val="5C913B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Con </a:t>
            </a:r>
            <a:r>
              <a:rPr lang="en-US" sz="4000" b="1" i="1" dirty="0" err="1">
                <a:solidFill>
                  <a:srgbClr val="5C913B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trâu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trước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cước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Sự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tích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trâu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chân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thấy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mẫu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sắp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đây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4899" y="3197273"/>
            <a:ext cx="12402802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dirty="0" err="1">
                <a:solidFill>
                  <a:srgbClr val="5C913B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NHIỆM</a:t>
            </a:r>
            <a:r>
              <a:rPr lang="en-US" sz="4599" dirty="0">
                <a:solidFill>
                  <a:srgbClr val="5C913B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 </a:t>
            </a:r>
            <a:r>
              <a:rPr lang="en-US" sz="4599" dirty="0" err="1">
                <a:solidFill>
                  <a:srgbClr val="5C913B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VỤ</a:t>
            </a:r>
            <a:endParaRPr lang="en-US" sz="4599" dirty="0">
              <a:solidFill>
                <a:srgbClr val="5C913B"/>
              </a:solidFill>
              <a:latin typeface="#9Slide07 SVNBango"/>
              <a:ea typeface="#9Slide07 SVNBango"/>
              <a:cs typeface="#9Slide07 SVNBango"/>
              <a:sym typeface="#9Slide07 SVNBang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64898" y="6064364"/>
            <a:ext cx="10744699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nhóm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chia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phiếu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học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tập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số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06831">
            <a:off x="7771306" y="6986245"/>
            <a:ext cx="5052306" cy="2829931"/>
          </a:xfrm>
          <a:custGeom>
            <a:avLst/>
            <a:gdLst/>
            <a:ahLst/>
            <a:cxnLst/>
            <a:rect l="l" t="t" r="r" b="b"/>
            <a:pathLst>
              <a:path w="5052306" h="2829931">
                <a:moveTo>
                  <a:pt x="0" y="0"/>
                </a:moveTo>
                <a:lnTo>
                  <a:pt x="5052306" y="0"/>
                </a:lnTo>
                <a:lnTo>
                  <a:pt x="5052306" y="2829931"/>
                </a:lnTo>
                <a:lnTo>
                  <a:pt x="0" y="2829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00000" flipV="1">
            <a:off x="4025526" y="-717972"/>
            <a:ext cx="7281549" cy="12402802"/>
          </a:xfrm>
          <a:custGeom>
            <a:avLst/>
            <a:gdLst/>
            <a:ahLst/>
            <a:cxnLst/>
            <a:rect l="l" t="t" r="r" b="b"/>
            <a:pathLst>
              <a:path w="7281549" h="12402802">
                <a:moveTo>
                  <a:pt x="0" y="12402802"/>
                </a:moveTo>
                <a:lnTo>
                  <a:pt x="7281549" y="12402802"/>
                </a:lnTo>
                <a:lnTo>
                  <a:pt x="7281549" y="0"/>
                </a:lnTo>
                <a:lnTo>
                  <a:pt x="0" y="0"/>
                </a:lnTo>
                <a:lnTo>
                  <a:pt x="0" y="12402802"/>
                </a:lnTo>
                <a:close/>
              </a:path>
            </a:pathLst>
          </a:custGeom>
          <a:blipFill>
            <a:blip r:embed="rId4"/>
            <a:stretch>
              <a:fillRect l="-107702" t="-17723" r="-12788" b="-343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342631" flipH="1">
            <a:off x="8581164" y="1444206"/>
            <a:ext cx="873094" cy="796896"/>
          </a:xfrm>
          <a:custGeom>
            <a:avLst/>
            <a:gdLst/>
            <a:ahLst/>
            <a:cxnLst/>
            <a:rect l="l" t="t" r="r" b="b"/>
            <a:pathLst>
              <a:path w="873094" h="796896">
                <a:moveTo>
                  <a:pt x="873093" y="0"/>
                </a:moveTo>
                <a:lnTo>
                  <a:pt x="0" y="0"/>
                </a:lnTo>
                <a:lnTo>
                  <a:pt x="0" y="796897"/>
                </a:lnTo>
                <a:lnTo>
                  <a:pt x="873093" y="796897"/>
                </a:lnTo>
                <a:lnTo>
                  <a:pt x="8730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753689" y="4548481"/>
            <a:ext cx="1056491" cy="1869895"/>
          </a:xfrm>
          <a:custGeom>
            <a:avLst/>
            <a:gdLst/>
            <a:ahLst/>
            <a:cxnLst/>
            <a:rect l="l" t="t" r="r" b="b"/>
            <a:pathLst>
              <a:path w="1056491" h="1869895">
                <a:moveTo>
                  <a:pt x="0" y="0"/>
                </a:moveTo>
                <a:lnTo>
                  <a:pt x="1056491" y="0"/>
                </a:lnTo>
                <a:lnTo>
                  <a:pt x="1056491" y="1869896"/>
                </a:lnTo>
                <a:lnTo>
                  <a:pt x="0" y="18698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722952" y="2282043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PHÂN TÍCH BÀI VIẾT THAM KHẢO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99540" y="4532774"/>
            <a:ext cx="6933520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Tính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sáng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so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gốc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ở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64899" y="3481360"/>
            <a:ext cx="12402802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C913B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PHIẾU HỌC TẬP 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00000" flipV="1">
            <a:off x="4025526" y="-717972"/>
            <a:ext cx="7281549" cy="12402802"/>
          </a:xfrm>
          <a:custGeom>
            <a:avLst/>
            <a:gdLst/>
            <a:ahLst/>
            <a:cxnLst/>
            <a:rect l="l" t="t" r="r" b="b"/>
            <a:pathLst>
              <a:path w="7281549" h="12402802">
                <a:moveTo>
                  <a:pt x="0" y="12402802"/>
                </a:moveTo>
                <a:lnTo>
                  <a:pt x="7281549" y="12402802"/>
                </a:lnTo>
                <a:lnTo>
                  <a:pt x="7281549" y="0"/>
                </a:lnTo>
                <a:lnTo>
                  <a:pt x="0" y="0"/>
                </a:lnTo>
                <a:lnTo>
                  <a:pt x="0" y="12402802"/>
                </a:lnTo>
                <a:close/>
              </a:path>
            </a:pathLst>
          </a:custGeom>
          <a:blipFill>
            <a:blip r:embed="rId3"/>
            <a:stretch>
              <a:fillRect l="-107702" t="-17723" r="-12788" b="-343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342631" flipH="1">
            <a:off x="8581164" y="1444206"/>
            <a:ext cx="873094" cy="796896"/>
          </a:xfrm>
          <a:custGeom>
            <a:avLst/>
            <a:gdLst/>
            <a:ahLst/>
            <a:cxnLst/>
            <a:rect l="l" t="t" r="r" b="b"/>
            <a:pathLst>
              <a:path w="873094" h="796896">
                <a:moveTo>
                  <a:pt x="873093" y="0"/>
                </a:moveTo>
                <a:lnTo>
                  <a:pt x="0" y="0"/>
                </a:lnTo>
                <a:lnTo>
                  <a:pt x="0" y="796897"/>
                </a:lnTo>
                <a:lnTo>
                  <a:pt x="873093" y="796897"/>
                </a:lnTo>
                <a:lnTo>
                  <a:pt x="8730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1722952" y="2282043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PHÂN TÍCH BÀI VIẾT THAM KHẢO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99540" y="4532774"/>
            <a:ext cx="6933520" cy="280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Chỉ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số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chi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thấy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kể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hợp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khéo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léo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yếu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tố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miêu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tả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biểu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cảm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kể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4899" y="3481360"/>
            <a:ext cx="12402802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C913B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PHIẾU HỌC TẬP 01</a:t>
            </a:r>
          </a:p>
        </p:txBody>
      </p:sp>
      <p:sp>
        <p:nvSpPr>
          <p:cNvPr id="18" name="Freeform 18"/>
          <p:cNvSpPr/>
          <p:nvPr/>
        </p:nvSpPr>
        <p:spPr>
          <a:xfrm>
            <a:off x="2753689" y="4548481"/>
            <a:ext cx="1056491" cy="1869895"/>
          </a:xfrm>
          <a:custGeom>
            <a:avLst/>
            <a:gdLst/>
            <a:ahLst/>
            <a:cxnLst/>
            <a:rect l="l" t="t" r="r" b="b"/>
            <a:pathLst>
              <a:path w="1056491" h="1869895">
                <a:moveTo>
                  <a:pt x="0" y="0"/>
                </a:moveTo>
                <a:lnTo>
                  <a:pt x="1056491" y="0"/>
                </a:lnTo>
                <a:lnTo>
                  <a:pt x="1056491" y="1869896"/>
                </a:lnTo>
                <a:lnTo>
                  <a:pt x="0" y="186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00000" flipV="1">
            <a:off x="4025526" y="-717972"/>
            <a:ext cx="7281549" cy="12402802"/>
          </a:xfrm>
          <a:custGeom>
            <a:avLst/>
            <a:gdLst/>
            <a:ahLst/>
            <a:cxnLst/>
            <a:rect l="l" t="t" r="r" b="b"/>
            <a:pathLst>
              <a:path w="7281549" h="12402802">
                <a:moveTo>
                  <a:pt x="0" y="12402802"/>
                </a:moveTo>
                <a:lnTo>
                  <a:pt x="7281549" y="12402802"/>
                </a:lnTo>
                <a:lnTo>
                  <a:pt x="7281549" y="0"/>
                </a:lnTo>
                <a:lnTo>
                  <a:pt x="0" y="0"/>
                </a:lnTo>
                <a:lnTo>
                  <a:pt x="0" y="12402802"/>
                </a:lnTo>
                <a:close/>
              </a:path>
            </a:pathLst>
          </a:custGeom>
          <a:blipFill>
            <a:blip r:embed="rId3"/>
            <a:stretch>
              <a:fillRect l="-107702" t="-17723" r="-12788" b="-343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342631" flipH="1">
            <a:off x="8581164" y="1444206"/>
            <a:ext cx="873094" cy="796896"/>
          </a:xfrm>
          <a:custGeom>
            <a:avLst/>
            <a:gdLst/>
            <a:ahLst/>
            <a:cxnLst/>
            <a:rect l="l" t="t" r="r" b="b"/>
            <a:pathLst>
              <a:path w="873094" h="796896">
                <a:moveTo>
                  <a:pt x="873093" y="0"/>
                </a:moveTo>
                <a:lnTo>
                  <a:pt x="0" y="0"/>
                </a:lnTo>
                <a:lnTo>
                  <a:pt x="0" y="796897"/>
                </a:lnTo>
                <a:lnTo>
                  <a:pt x="873093" y="796897"/>
                </a:lnTo>
                <a:lnTo>
                  <a:pt x="8730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1722952" y="2282043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PHÂN TÍCH BÀI VIẾT THAM KHẢO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8795" y="4462756"/>
            <a:ext cx="6933520" cy="280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đã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đáp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ứng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yêu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đối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phần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mở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đầu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diễn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thúc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như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thế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4899" y="3481360"/>
            <a:ext cx="12402802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C913B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PHIẾU HỌC TẬP 01</a:t>
            </a:r>
          </a:p>
        </p:txBody>
      </p:sp>
      <p:sp>
        <p:nvSpPr>
          <p:cNvPr id="18" name="Freeform 18"/>
          <p:cNvSpPr/>
          <p:nvPr/>
        </p:nvSpPr>
        <p:spPr>
          <a:xfrm>
            <a:off x="2753689" y="4548481"/>
            <a:ext cx="1056491" cy="1869895"/>
          </a:xfrm>
          <a:custGeom>
            <a:avLst/>
            <a:gdLst/>
            <a:ahLst/>
            <a:cxnLst/>
            <a:rect l="l" t="t" r="r" b="b"/>
            <a:pathLst>
              <a:path w="1056491" h="1869895">
                <a:moveTo>
                  <a:pt x="0" y="0"/>
                </a:moveTo>
                <a:lnTo>
                  <a:pt x="1056491" y="0"/>
                </a:lnTo>
                <a:lnTo>
                  <a:pt x="1056491" y="1869896"/>
                </a:lnTo>
                <a:lnTo>
                  <a:pt x="0" y="186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6" b="-136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6230600" cy="8259893"/>
          </a:xfrm>
          <a:custGeom>
            <a:avLst/>
            <a:gdLst/>
            <a:ahLst/>
            <a:cxnLst/>
            <a:rect l="l" t="t" r="r" b="b"/>
            <a:pathLst>
              <a:path w="16230600" h="8259893">
                <a:moveTo>
                  <a:pt x="0" y="0"/>
                </a:moveTo>
                <a:lnTo>
                  <a:pt x="16230600" y="0"/>
                </a:lnTo>
                <a:lnTo>
                  <a:pt x="16230600" y="8259893"/>
                </a:lnTo>
                <a:lnTo>
                  <a:pt x="0" y="8259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69" t="-16834" r="-19536" b="-1111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191871" y="2944052"/>
            <a:ext cx="5484355" cy="5770453"/>
            <a:chOff x="0" y="0"/>
            <a:chExt cx="5745480" cy="6045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45480" cy="6045200"/>
            </a:xfrm>
            <a:custGeom>
              <a:avLst/>
              <a:gdLst/>
              <a:ahLst/>
              <a:cxnLst/>
              <a:rect l="l" t="t" r="r" b="b"/>
              <a:pathLst>
                <a:path w="5745480" h="604520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4"/>
              <a:stretch>
                <a:fillRect l="-45377" r="-41674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745480" cy="6045200"/>
            </a:xfrm>
            <a:custGeom>
              <a:avLst/>
              <a:gdLst/>
              <a:ahLst/>
              <a:cxnLst/>
              <a:rect l="l" t="t" r="r" b="b"/>
              <a:pathLst>
                <a:path w="5745480" h="6045200">
                  <a:moveTo>
                    <a:pt x="5745480" y="6045200"/>
                  </a:moveTo>
                  <a:lnTo>
                    <a:pt x="0" y="6045200"/>
                  </a:lnTo>
                  <a:lnTo>
                    <a:pt x="0" y="0"/>
                  </a:lnTo>
                  <a:lnTo>
                    <a:pt x="5745480" y="0"/>
                  </a:lnTo>
                  <a:lnTo>
                    <a:pt x="5745480" y="6045200"/>
                  </a:lnTo>
                  <a:close/>
                </a:path>
              </a:pathLst>
            </a:custGeom>
            <a:blipFill>
              <a:blip r:embed="rId5"/>
              <a:stretch>
                <a:fillRect t="-286" b="-28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 rot="504632">
            <a:off x="3428335" y="8730135"/>
            <a:ext cx="1034655" cy="944357"/>
          </a:xfrm>
          <a:custGeom>
            <a:avLst/>
            <a:gdLst/>
            <a:ahLst/>
            <a:cxnLst/>
            <a:rect l="l" t="t" r="r" b="b"/>
            <a:pathLst>
              <a:path w="1034655" h="944357">
                <a:moveTo>
                  <a:pt x="0" y="0"/>
                </a:moveTo>
                <a:lnTo>
                  <a:pt x="1034655" y="0"/>
                </a:lnTo>
                <a:lnTo>
                  <a:pt x="1034655" y="944357"/>
                </a:lnTo>
                <a:lnTo>
                  <a:pt x="0" y="944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32243" y="3232577"/>
            <a:ext cx="1504757" cy="1499285"/>
          </a:xfrm>
          <a:custGeom>
            <a:avLst/>
            <a:gdLst/>
            <a:ahLst/>
            <a:cxnLst/>
            <a:rect l="l" t="t" r="r" b="b"/>
            <a:pathLst>
              <a:path w="1504757" h="1499285">
                <a:moveTo>
                  <a:pt x="0" y="0"/>
                </a:moveTo>
                <a:lnTo>
                  <a:pt x="1504757" y="0"/>
                </a:lnTo>
                <a:lnTo>
                  <a:pt x="1504757" y="1499285"/>
                </a:lnTo>
                <a:lnTo>
                  <a:pt x="0" y="1499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191871" y="237343"/>
            <a:ext cx="11630393" cy="2706710"/>
          </a:xfrm>
          <a:custGeom>
            <a:avLst/>
            <a:gdLst/>
            <a:ahLst/>
            <a:cxnLst/>
            <a:rect l="l" t="t" r="r" b="b"/>
            <a:pathLst>
              <a:path w="11630393" h="2706710">
                <a:moveTo>
                  <a:pt x="0" y="0"/>
                </a:moveTo>
                <a:lnTo>
                  <a:pt x="11630393" y="0"/>
                </a:lnTo>
                <a:lnTo>
                  <a:pt x="11630393" y="2706709"/>
                </a:lnTo>
                <a:lnTo>
                  <a:pt x="0" y="2706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3"/>
          <p:cNvGrpSpPr/>
          <p:nvPr/>
        </p:nvGrpSpPr>
        <p:grpSpPr>
          <a:xfrm rot="-329754">
            <a:off x="793087" y="2141548"/>
            <a:ext cx="1348913" cy="1194163"/>
            <a:chOff x="0" y="0"/>
            <a:chExt cx="1798551" cy="1592218"/>
          </a:xfrm>
        </p:grpSpPr>
        <p:sp>
          <p:nvSpPr>
            <p:cNvPr id="14" name="Freeform 14"/>
            <p:cNvSpPr/>
            <p:nvPr/>
          </p:nvSpPr>
          <p:spPr>
            <a:xfrm>
              <a:off x="768752" y="53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2" y="0"/>
                  </a:lnTo>
                  <a:lnTo>
                    <a:pt x="483262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 rot="66961">
              <a:off x="1310628" y="110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16"/>
            <p:cNvSpPr/>
            <p:nvPr/>
          </p:nvSpPr>
          <p:spPr>
            <a:xfrm rot="-1164109">
              <a:off x="66546" y="66546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3"/>
                  </a:lnTo>
                  <a:lnTo>
                    <a:pt x="0" y="483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83034" y="1104900"/>
            <a:ext cx="7568039" cy="110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>
                <a:solidFill>
                  <a:srgbClr val="087938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KHỞI ĐỘNG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12563" y="4798537"/>
            <a:ext cx="9553185" cy="111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 dirty="0" err="1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THÁNH</a:t>
            </a:r>
            <a:r>
              <a:rPr lang="en-US" sz="7799" dirty="0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 </a:t>
            </a:r>
            <a:r>
              <a:rPr lang="en-US" sz="7799" dirty="0" err="1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GIÓNG</a:t>
            </a:r>
            <a:endParaRPr lang="en-US" sz="7799" dirty="0">
              <a:solidFill>
                <a:srgbClr val="70422C"/>
              </a:solidFill>
              <a:latin typeface="#9Slide07 SFU Blackout"/>
              <a:ea typeface="#9Slide07 SFU Blackout"/>
              <a:cs typeface="#9Slide07 SFU Blackout"/>
              <a:sym typeface="#9Slide07 SFU Blackou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06831">
            <a:off x="7771306" y="6986245"/>
            <a:ext cx="5052306" cy="2829931"/>
          </a:xfrm>
          <a:custGeom>
            <a:avLst/>
            <a:gdLst/>
            <a:ahLst/>
            <a:cxnLst/>
            <a:rect l="l" t="t" r="r" b="b"/>
            <a:pathLst>
              <a:path w="5052306" h="2829931">
                <a:moveTo>
                  <a:pt x="0" y="0"/>
                </a:moveTo>
                <a:lnTo>
                  <a:pt x="5052306" y="0"/>
                </a:lnTo>
                <a:lnTo>
                  <a:pt x="5052306" y="2829931"/>
                </a:lnTo>
                <a:lnTo>
                  <a:pt x="0" y="2829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00000" flipV="1">
            <a:off x="4025526" y="-717972"/>
            <a:ext cx="7281549" cy="12402802"/>
          </a:xfrm>
          <a:custGeom>
            <a:avLst/>
            <a:gdLst/>
            <a:ahLst/>
            <a:cxnLst/>
            <a:rect l="l" t="t" r="r" b="b"/>
            <a:pathLst>
              <a:path w="7281549" h="12402802">
                <a:moveTo>
                  <a:pt x="0" y="12402802"/>
                </a:moveTo>
                <a:lnTo>
                  <a:pt x="7281549" y="12402802"/>
                </a:lnTo>
                <a:lnTo>
                  <a:pt x="7281549" y="0"/>
                </a:lnTo>
                <a:lnTo>
                  <a:pt x="0" y="0"/>
                </a:lnTo>
                <a:lnTo>
                  <a:pt x="0" y="12402802"/>
                </a:lnTo>
                <a:close/>
              </a:path>
            </a:pathLst>
          </a:custGeom>
          <a:blipFill>
            <a:blip r:embed="rId4"/>
            <a:stretch>
              <a:fillRect l="-107702" t="-17723" r="-12788" b="-343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342631" flipH="1">
            <a:off x="8581164" y="1444206"/>
            <a:ext cx="873094" cy="796896"/>
          </a:xfrm>
          <a:custGeom>
            <a:avLst/>
            <a:gdLst/>
            <a:ahLst/>
            <a:cxnLst/>
            <a:rect l="l" t="t" r="r" b="b"/>
            <a:pathLst>
              <a:path w="873094" h="796896">
                <a:moveTo>
                  <a:pt x="873093" y="0"/>
                </a:moveTo>
                <a:lnTo>
                  <a:pt x="0" y="0"/>
                </a:lnTo>
                <a:lnTo>
                  <a:pt x="0" y="796897"/>
                </a:lnTo>
                <a:lnTo>
                  <a:pt x="873093" y="796897"/>
                </a:lnTo>
                <a:lnTo>
                  <a:pt x="8730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1722952" y="2282043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PHÂN TÍCH BÀI VIẾT THAM KHẢO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8795" y="4462756"/>
            <a:ext cx="6933520" cy="280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Qua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rút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lưu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ý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viết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kể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sáng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dựa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trên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kể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đã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đọc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4899" y="3481360"/>
            <a:ext cx="12402802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C913B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PHIẾU HỌC TẬP 01</a:t>
            </a:r>
          </a:p>
        </p:txBody>
      </p:sp>
      <p:sp>
        <p:nvSpPr>
          <p:cNvPr id="18" name="Freeform 18"/>
          <p:cNvSpPr/>
          <p:nvPr/>
        </p:nvSpPr>
        <p:spPr>
          <a:xfrm>
            <a:off x="2753689" y="4548481"/>
            <a:ext cx="1056491" cy="1869895"/>
          </a:xfrm>
          <a:custGeom>
            <a:avLst/>
            <a:gdLst/>
            <a:ahLst/>
            <a:cxnLst/>
            <a:rect l="l" t="t" r="r" b="b"/>
            <a:pathLst>
              <a:path w="1056491" h="1869895">
                <a:moveTo>
                  <a:pt x="0" y="0"/>
                </a:moveTo>
                <a:lnTo>
                  <a:pt x="1056491" y="0"/>
                </a:lnTo>
                <a:lnTo>
                  <a:pt x="1056491" y="1869896"/>
                </a:lnTo>
                <a:lnTo>
                  <a:pt x="0" y="18698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00000" flipV="1">
            <a:off x="3603628" y="-867721"/>
            <a:ext cx="8051329" cy="12402802"/>
          </a:xfrm>
          <a:custGeom>
            <a:avLst/>
            <a:gdLst/>
            <a:ahLst/>
            <a:cxnLst/>
            <a:rect l="l" t="t" r="r" b="b"/>
            <a:pathLst>
              <a:path w="8051329" h="12402802">
                <a:moveTo>
                  <a:pt x="0" y="12402802"/>
                </a:moveTo>
                <a:lnTo>
                  <a:pt x="8051328" y="12402802"/>
                </a:lnTo>
                <a:lnTo>
                  <a:pt x="8051328" y="0"/>
                </a:lnTo>
                <a:lnTo>
                  <a:pt x="0" y="0"/>
                </a:lnTo>
                <a:lnTo>
                  <a:pt x="0" y="12402802"/>
                </a:lnTo>
                <a:close/>
              </a:path>
            </a:pathLst>
          </a:custGeom>
          <a:blipFill>
            <a:blip r:embed="rId3"/>
            <a:stretch>
              <a:fillRect l="-97405" t="-17723" r="-2004" b="-343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342631" flipH="1">
            <a:off x="8581164" y="796568"/>
            <a:ext cx="873094" cy="796896"/>
          </a:xfrm>
          <a:custGeom>
            <a:avLst/>
            <a:gdLst/>
            <a:ahLst/>
            <a:cxnLst/>
            <a:rect l="l" t="t" r="r" b="b"/>
            <a:pathLst>
              <a:path w="873094" h="796896">
                <a:moveTo>
                  <a:pt x="873093" y="0"/>
                </a:moveTo>
                <a:lnTo>
                  <a:pt x="0" y="0"/>
                </a:lnTo>
                <a:lnTo>
                  <a:pt x="0" y="796897"/>
                </a:lnTo>
                <a:lnTo>
                  <a:pt x="873093" y="796897"/>
                </a:lnTo>
                <a:lnTo>
                  <a:pt x="8730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869825" y="1567328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PHÂN TÍCH BÀI VIẾT THAM KHẢO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35933" y="2465907"/>
            <a:ext cx="11529211" cy="703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*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3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algn="just">
              <a:lnSpc>
                <a:spcPts val="5600"/>
              </a:lnSpc>
            </a:pP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MB: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5600"/>
              </a:lnSpc>
            </a:pP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TB:</a:t>
            </a: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endParaRPr lang="en-US" sz="4000" dirty="0">
              <a:solidFill>
                <a:srgbClr val="5C913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endParaRPr lang="en-US" sz="4000" dirty="0">
              <a:solidFill>
                <a:srgbClr val="5C913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</a:t>
            </a:r>
            <a:endParaRPr lang="en-US" sz="4000" dirty="0">
              <a:solidFill>
                <a:srgbClr val="5C913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endParaRPr lang="en-US" sz="4000" dirty="0">
              <a:solidFill>
                <a:srgbClr val="5C913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600"/>
              </a:lnSpc>
            </a:pP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yếu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</a:p>
          <a:p>
            <a:pPr algn="just">
              <a:lnSpc>
                <a:spcPts val="5600"/>
              </a:lnSpc>
            </a:pP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KB: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thích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trâu</a:t>
            </a:r>
            <a:endParaRPr lang="en-US" sz="4000" dirty="0">
              <a:solidFill>
                <a:srgbClr val="5C913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600"/>
              </a:lnSpc>
            </a:pPr>
            <a:endParaRPr lang="en-US" sz="4000" dirty="0">
              <a:solidFill>
                <a:srgbClr val="5C913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028700" y="1858492"/>
            <a:ext cx="15695561" cy="703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endParaRPr dirty="0"/>
          </a:p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292F3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MB: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292F3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TB:</a:t>
            </a: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endParaRPr lang="en-US" sz="4000" dirty="0">
              <a:solidFill>
                <a:srgbClr val="292F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endParaRPr lang="en-US" sz="4000" dirty="0">
              <a:solidFill>
                <a:srgbClr val="292F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</a:t>
            </a:r>
            <a:endParaRPr lang="en-US" sz="4000" dirty="0">
              <a:solidFill>
                <a:srgbClr val="292F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endParaRPr lang="en-US" sz="4000" dirty="0">
              <a:solidFill>
                <a:srgbClr val="292F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600"/>
              </a:lnSpc>
            </a:pP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yếu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</a:p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292F33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KB: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thích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000" dirty="0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 </a:t>
            </a:r>
            <a:r>
              <a:rPr lang="en-US" sz="4000" dirty="0" err="1">
                <a:solidFill>
                  <a:srgbClr val="292F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trâu</a:t>
            </a:r>
            <a:endParaRPr lang="en-US" sz="4000" dirty="0">
              <a:solidFill>
                <a:srgbClr val="292F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600"/>
              </a:lnSpc>
            </a:pPr>
            <a:endParaRPr lang="en-US" sz="4000" dirty="0">
              <a:solidFill>
                <a:srgbClr val="292F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34715" y="1502575"/>
            <a:ext cx="45605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292F33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BỐ CỤC: 3 PHẦN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859973" y="1685059"/>
            <a:ext cx="14853805" cy="1475509"/>
            <a:chOff x="0" y="0"/>
            <a:chExt cx="3912113" cy="3886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2113" cy="388611"/>
            </a:xfrm>
            <a:custGeom>
              <a:avLst/>
              <a:gdLst/>
              <a:ahLst/>
              <a:cxnLst/>
              <a:rect l="l" t="t" r="r" b="b"/>
              <a:pathLst>
                <a:path w="3912113" h="388611">
                  <a:moveTo>
                    <a:pt x="26582" y="0"/>
                  </a:moveTo>
                  <a:lnTo>
                    <a:pt x="3885531" y="0"/>
                  </a:lnTo>
                  <a:cubicBezTo>
                    <a:pt x="3892581" y="0"/>
                    <a:pt x="3899343" y="2801"/>
                    <a:pt x="3904328" y="7786"/>
                  </a:cubicBezTo>
                  <a:cubicBezTo>
                    <a:pt x="3909313" y="12771"/>
                    <a:pt x="3912113" y="19532"/>
                    <a:pt x="3912113" y="26582"/>
                  </a:cubicBezTo>
                  <a:lnTo>
                    <a:pt x="3912113" y="362030"/>
                  </a:lnTo>
                  <a:cubicBezTo>
                    <a:pt x="3912113" y="369080"/>
                    <a:pt x="3909313" y="375841"/>
                    <a:pt x="3904328" y="380826"/>
                  </a:cubicBezTo>
                  <a:cubicBezTo>
                    <a:pt x="3899343" y="385811"/>
                    <a:pt x="3892581" y="388611"/>
                    <a:pt x="3885531" y="388611"/>
                  </a:cubicBezTo>
                  <a:lnTo>
                    <a:pt x="26582" y="388611"/>
                  </a:lnTo>
                  <a:cubicBezTo>
                    <a:pt x="19532" y="388611"/>
                    <a:pt x="12771" y="385811"/>
                    <a:pt x="7786" y="380826"/>
                  </a:cubicBezTo>
                  <a:cubicBezTo>
                    <a:pt x="2801" y="375841"/>
                    <a:pt x="0" y="369080"/>
                    <a:pt x="0" y="362030"/>
                  </a:cubicBezTo>
                  <a:lnTo>
                    <a:pt x="0" y="26582"/>
                  </a:lnTo>
                  <a:cubicBezTo>
                    <a:pt x="0" y="19532"/>
                    <a:pt x="2801" y="12771"/>
                    <a:pt x="7786" y="7786"/>
                  </a:cubicBezTo>
                  <a:cubicBezTo>
                    <a:pt x="12771" y="2801"/>
                    <a:pt x="19532" y="0"/>
                    <a:pt x="26582" y="0"/>
                  </a:cubicBezTo>
                  <a:close/>
                </a:path>
              </a:pathLst>
            </a:custGeom>
            <a:solidFill>
              <a:srgbClr val="C3E7C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912113" cy="436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59973" y="3389168"/>
            <a:ext cx="14853805" cy="4826577"/>
            <a:chOff x="0" y="0"/>
            <a:chExt cx="3912113" cy="12711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2113" cy="1271197"/>
            </a:xfrm>
            <a:custGeom>
              <a:avLst/>
              <a:gdLst/>
              <a:ahLst/>
              <a:cxnLst/>
              <a:rect l="l" t="t" r="r" b="b"/>
              <a:pathLst>
                <a:path w="3912113" h="1271197">
                  <a:moveTo>
                    <a:pt x="26582" y="0"/>
                  </a:moveTo>
                  <a:lnTo>
                    <a:pt x="3885531" y="0"/>
                  </a:lnTo>
                  <a:cubicBezTo>
                    <a:pt x="3892581" y="0"/>
                    <a:pt x="3899343" y="2801"/>
                    <a:pt x="3904328" y="7786"/>
                  </a:cubicBezTo>
                  <a:cubicBezTo>
                    <a:pt x="3909313" y="12771"/>
                    <a:pt x="3912113" y="19532"/>
                    <a:pt x="3912113" y="26582"/>
                  </a:cubicBezTo>
                  <a:lnTo>
                    <a:pt x="3912113" y="1244616"/>
                  </a:lnTo>
                  <a:cubicBezTo>
                    <a:pt x="3912113" y="1251666"/>
                    <a:pt x="3909313" y="1258427"/>
                    <a:pt x="3904328" y="1263412"/>
                  </a:cubicBezTo>
                  <a:cubicBezTo>
                    <a:pt x="3899343" y="1268397"/>
                    <a:pt x="3892581" y="1271197"/>
                    <a:pt x="3885531" y="1271197"/>
                  </a:cubicBezTo>
                  <a:lnTo>
                    <a:pt x="26582" y="1271197"/>
                  </a:lnTo>
                  <a:cubicBezTo>
                    <a:pt x="19532" y="1271197"/>
                    <a:pt x="12771" y="1268397"/>
                    <a:pt x="7786" y="1263412"/>
                  </a:cubicBezTo>
                  <a:cubicBezTo>
                    <a:pt x="2801" y="1258427"/>
                    <a:pt x="0" y="1251666"/>
                    <a:pt x="0" y="1244616"/>
                  </a:cubicBezTo>
                  <a:lnTo>
                    <a:pt x="0" y="26582"/>
                  </a:lnTo>
                  <a:cubicBezTo>
                    <a:pt x="0" y="19532"/>
                    <a:pt x="2801" y="12771"/>
                    <a:pt x="7786" y="7786"/>
                  </a:cubicBezTo>
                  <a:cubicBezTo>
                    <a:pt x="12771" y="2801"/>
                    <a:pt x="19532" y="0"/>
                    <a:pt x="26582" y="0"/>
                  </a:cubicBezTo>
                  <a:close/>
                </a:path>
              </a:pathLst>
            </a:custGeom>
            <a:solidFill>
              <a:srgbClr val="C3E7C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912113" cy="131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81349" y="3720980"/>
            <a:ext cx="14261523" cy="477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TB:</a:t>
            </a:r>
          </a:p>
          <a:p>
            <a:pPr marL="842013" lvl="1" indent="-421007" algn="just">
              <a:lnSpc>
                <a:spcPts val="5460"/>
              </a:lnSpc>
              <a:buFont typeface="Arial"/>
              <a:buChar char="•"/>
            </a:pP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nhất</a:t>
            </a: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42013" lvl="1" indent="-421007" algn="just">
              <a:lnSpc>
                <a:spcPts val="5460"/>
              </a:lnSpc>
              <a:buFont typeface="Arial"/>
              <a:buChar char="•"/>
            </a:pP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hai</a:t>
            </a: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42013" lvl="1" indent="-421007" algn="just">
              <a:lnSpc>
                <a:spcPts val="5460"/>
              </a:lnSpc>
              <a:buFont typeface="Arial"/>
              <a:buChar char="•"/>
            </a:pP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</a:t>
            </a: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842013" lvl="1" indent="-421007" algn="just">
              <a:lnSpc>
                <a:spcPts val="5460"/>
              </a:lnSpc>
              <a:buFont typeface="Arial"/>
              <a:buChar char="•"/>
            </a:pP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460"/>
              </a:lnSpc>
            </a:pP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yếu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</a:t>
            </a:r>
          </a:p>
          <a:p>
            <a:pPr algn="just">
              <a:lnSpc>
                <a:spcPts val="5460"/>
              </a:lnSpc>
              <a:spcBef>
                <a:spcPct val="0"/>
              </a:spcBef>
            </a:pP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859973" y="8533534"/>
            <a:ext cx="14853805" cy="1449532"/>
            <a:chOff x="0" y="0"/>
            <a:chExt cx="3912113" cy="3817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12113" cy="381770"/>
            </a:xfrm>
            <a:custGeom>
              <a:avLst/>
              <a:gdLst/>
              <a:ahLst/>
              <a:cxnLst/>
              <a:rect l="l" t="t" r="r" b="b"/>
              <a:pathLst>
                <a:path w="3912113" h="381770">
                  <a:moveTo>
                    <a:pt x="26582" y="0"/>
                  </a:moveTo>
                  <a:lnTo>
                    <a:pt x="3885531" y="0"/>
                  </a:lnTo>
                  <a:cubicBezTo>
                    <a:pt x="3892581" y="0"/>
                    <a:pt x="3899343" y="2801"/>
                    <a:pt x="3904328" y="7786"/>
                  </a:cubicBezTo>
                  <a:cubicBezTo>
                    <a:pt x="3909313" y="12771"/>
                    <a:pt x="3912113" y="19532"/>
                    <a:pt x="3912113" y="26582"/>
                  </a:cubicBezTo>
                  <a:lnTo>
                    <a:pt x="3912113" y="355188"/>
                  </a:lnTo>
                  <a:cubicBezTo>
                    <a:pt x="3912113" y="362238"/>
                    <a:pt x="3909313" y="368999"/>
                    <a:pt x="3904328" y="373984"/>
                  </a:cubicBezTo>
                  <a:cubicBezTo>
                    <a:pt x="3899343" y="378969"/>
                    <a:pt x="3892581" y="381770"/>
                    <a:pt x="3885531" y="381770"/>
                  </a:cubicBezTo>
                  <a:lnTo>
                    <a:pt x="26582" y="381770"/>
                  </a:lnTo>
                  <a:cubicBezTo>
                    <a:pt x="19532" y="381770"/>
                    <a:pt x="12771" y="378969"/>
                    <a:pt x="7786" y="373984"/>
                  </a:cubicBezTo>
                  <a:cubicBezTo>
                    <a:pt x="2801" y="368999"/>
                    <a:pt x="0" y="362238"/>
                    <a:pt x="0" y="355188"/>
                  </a:cubicBezTo>
                  <a:lnTo>
                    <a:pt x="0" y="26582"/>
                  </a:lnTo>
                  <a:cubicBezTo>
                    <a:pt x="0" y="19532"/>
                    <a:pt x="2801" y="12771"/>
                    <a:pt x="7786" y="7786"/>
                  </a:cubicBezTo>
                  <a:cubicBezTo>
                    <a:pt x="12771" y="2801"/>
                    <a:pt x="19532" y="0"/>
                    <a:pt x="26582" y="0"/>
                  </a:cubicBezTo>
                  <a:close/>
                </a:path>
              </a:pathLst>
            </a:custGeom>
            <a:solidFill>
              <a:srgbClr val="C3E7C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3912113" cy="429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281349" y="2053244"/>
            <a:ext cx="14261523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MB: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81349" y="8736845"/>
            <a:ext cx="14261523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KB: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thích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trâu</a:t>
            </a: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59770" y="587057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PHÂN TÍCH BÀI VIẾT THAM KHẢO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00000" flipV="1">
            <a:off x="4025526" y="-717972"/>
            <a:ext cx="7281549" cy="12402802"/>
          </a:xfrm>
          <a:custGeom>
            <a:avLst/>
            <a:gdLst/>
            <a:ahLst/>
            <a:cxnLst/>
            <a:rect l="l" t="t" r="r" b="b"/>
            <a:pathLst>
              <a:path w="7281549" h="12402802">
                <a:moveTo>
                  <a:pt x="0" y="12402802"/>
                </a:moveTo>
                <a:lnTo>
                  <a:pt x="7281549" y="12402802"/>
                </a:lnTo>
                <a:lnTo>
                  <a:pt x="7281549" y="0"/>
                </a:lnTo>
                <a:lnTo>
                  <a:pt x="0" y="0"/>
                </a:lnTo>
                <a:lnTo>
                  <a:pt x="0" y="12402802"/>
                </a:lnTo>
                <a:close/>
              </a:path>
            </a:pathLst>
          </a:custGeom>
          <a:blipFill>
            <a:blip r:embed="rId3"/>
            <a:stretch>
              <a:fillRect l="-107702" t="-17723" r="-12788" b="-343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342631" flipH="1">
            <a:off x="8581164" y="1444206"/>
            <a:ext cx="873094" cy="796896"/>
          </a:xfrm>
          <a:custGeom>
            <a:avLst/>
            <a:gdLst/>
            <a:ahLst/>
            <a:cxnLst/>
            <a:rect l="l" t="t" r="r" b="b"/>
            <a:pathLst>
              <a:path w="873094" h="796896">
                <a:moveTo>
                  <a:pt x="873093" y="0"/>
                </a:moveTo>
                <a:lnTo>
                  <a:pt x="0" y="0"/>
                </a:lnTo>
                <a:lnTo>
                  <a:pt x="0" y="796897"/>
                </a:lnTo>
                <a:lnTo>
                  <a:pt x="873093" y="796897"/>
                </a:lnTo>
                <a:lnTo>
                  <a:pt x="8730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722952" y="2282043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50539" y="3346450"/>
            <a:ext cx="9341926" cy="35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đoán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ban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đầu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mình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mẫu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cũng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nghiệm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thân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hãy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(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phiếu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học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tập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số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1: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sơ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đồ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quy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trình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viết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5001304" y="5970043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4365458" y="0"/>
                </a:moveTo>
                <a:lnTo>
                  <a:pt x="0" y="0"/>
                </a:lnTo>
                <a:lnTo>
                  <a:pt x="0" y="2422830"/>
                </a:lnTo>
                <a:lnTo>
                  <a:pt x="4365458" y="2422830"/>
                </a:lnTo>
                <a:lnTo>
                  <a:pt x="4365458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8921238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0800000" flipH="1">
            <a:off x="12826841" y="5970043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4365458" y="0"/>
                </a:moveTo>
                <a:lnTo>
                  <a:pt x="0" y="0"/>
                </a:lnTo>
                <a:lnTo>
                  <a:pt x="0" y="2422830"/>
                </a:lnTo>
                <a:lnTo>
                  <a:pt x="4365458" y="2422830"/>
                </a:lnTo>
                <a:lnTo>
                  <a:pt x="4365458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10" name="Freeform 10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95CB7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01093" y="4042788"/>
            <a:ext cx="2965745" cy="2857290"/>
            <a:chOff x="0" y="0"/>
            <a:chExt cx="635000" cy="611779"/>
          </a:xfrm>
        </p:grpSpPr>
        <p:sp>
          <p:nvSpPr>
            <p:cNvPr id="13" name="Freeform 13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5C913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701161" y="5075634"/>
            <a:ext cx="2965745" cy="2857290"/>
            <a:chOff x="0" y="0"/>
            <a:chExt cx="635000" cy="611779"/>
          </a:xfrm>
        </p:grpSpPr>
        <p:sp>
          <p:nvSpPr>
            <p:cNvPr id="16" name="Freeform 16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77B25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506696" y="5075634"/>
            <a:ext cx="2965745" cy="2857290"/>
            <a:chOff x="0" y="0"/>
            <a:chExt cx="635000" cy="611779"/>
          </a:xfrm>
        </p:grpSpPr>
        <p:sp>
          <p:nvSpPr>
            <p:cNvPr id="19" name="Freeform 19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08793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4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04271" y="7128678"/>
            <a:ext cx="4157032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 Chuẩn bị trước khi viết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86968" y="3461489"/>
            <a:ext cx="4157032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Tìm ý,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lập dàn ý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21238" y="7095733"/>
            <a:ext cx="415703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Viết bài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35268" y="2950588"/>
            <a:ext cx="4157032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Xem lại và chỉnh sửa, rút kinh nghiệm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761302" y="933450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95CB7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7128678"/>
            <a:ext cx="4157032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 Chuẩn bị trước khi viết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61302" y="933450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31584" y="5818064"/>
            <a:ext cx="1011133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lại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i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500" b="1" i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i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cải</a:t>
            </a:r>
            <a:r>
              <a:rPr lang="en-US" sz="4500" b="1" i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i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trang</a:t>
            </a:r>
            <a:r>
              <a:rPr lang="en-US" sz="4500" b="1" i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i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4500" b="1" i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i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08132" y="7018039"/>
            <a:ext cx="960346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Xác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định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ai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để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chuyển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lời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cho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phù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93363" y="6604000"/>
            <a:ext cx="934192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algn="just">
              <a:lnSpc>
                <a:spcPts val="5600"/>
              </a:lnSpc>
            </a:pPr>
            <a:endParaRPr lang="en-US" sz="4000" b="1" dirty="0">
              <a:solidFill>
                <a:srgbClr val="5C913B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493363" y="8150224"/>
            <a:ext cx="934192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algn="just">
              <a:lnSpc>
                <a:spcPts val="5600"/>
              </a:lnSpc>
            </a:pPr>
            <a:endParaRPr lang="en-US" sz="4000" b="1" dirty="0">
              <a:solidFill>
                <a:srgbClr val="5C913B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53522" y="2400060"/>
            <a:ext cx="1032467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500" b="1" u="sng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4500" b="1" u="sng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b="1" u="sng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500" b="1" u="sng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Hãy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nhập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vai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Me-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cha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dượng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hoặc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mẹ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“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cải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trang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”)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để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lại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phần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(3)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5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/>
            <a:endParaRPr lang="en-US" sz="45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77B25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89009" y="3698875"/>
            <a:ext cx="9341926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kĩ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chủ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sẽ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tóm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tắt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chuỗi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dạng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944100" y="6752885"/>
            <a:ext cx="7315200" cy="2231136"/>
          </a:xfrm>
          <a:custGeom>
            <a:avLst/>
            <a:gdLst/>
            <a:ahLst/>
            <a:cxnLst/>
            <a:rect l="l" t="t" r="r" b="b"/>
            <a:pathLst>
              <a:path w="7315200" h="2231136">
                <a:moveTo>
                  <a:pt x="0" y="0"/>
                </a:moveTo>
                <a:lnTo>
                  <a:pt x="7315200" y="0"/>
                </a:lnTo>
                <a:lnTo>
                  <a:pt x="7315200" y="2231136"/>
                </a:lnTo>
                <a:lnTo>
                  <a:pt x="0" y="223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4761302" y="933450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4128" y="7128678"/>
            <a:ext cx="4157032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Tìm ý,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lập dàn 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77B25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61302" y="587057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35923" y="3092611"/>
            <a:ext cx="3448098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 dirty="0">
                <a:solidFill>
                  <a:srgbClr val="4F2C33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WHAT?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17509" y="4360177"/>
            <a:ext cx="11541791" cy="5622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gốc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chủ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gốc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triển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khơi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sâu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khía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cạnh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hay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nắn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chủ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hướng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bổ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sung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gốc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đổi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Chủ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điệp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4128" y="7128678"/>
            <a:ext cx="4157032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Tìm ý,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0EEED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lập dàn 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17509" y="1662560"/>
            <a:ext cx="9341926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 dụng kĩ thuật 5W1H vào thao tác tìm ý cho bài Viết một truyện kể sáng tạo.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77B25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61302" y="587057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3555303"/>
            <a:ext cx="3448098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 dirty="0">
                <a:solidFill>
                  <a:srgbClr val="4F2C33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WHO?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17509" y="5084095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ai?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4128" y="7128678"/>
            <a:ext cx="4157032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Tìm ý,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0EEED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lập dàn 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17509" y="1662560"/>
            <a:ext cx="9341926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 dụng kĩ thuật 5W1H vào thao tác tìm ý cho bài Viết một truyện kể sáng tạo.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6226978"/>
            <a:ext cx="3448098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 dirty="0">
                <a:solidFill>
                  <a:srgbClr val="4F2C33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WHEN?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17509" y="7782703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xảy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6" b="-136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6230600" cy="8259893"/>
          </a:xfrm>
          <a:custGeom>
            <a:avLst/>
            <a:gdLst/>
            <a:ahLst/>
            <a:cxnLst/>
            <a:rect l="l" t="t" r="r" b="b"/>
            <a:pathLst>
              <a:path w="16230600" h="8259893">
                <a:moveTo>
                  <a:pt x="0" y="0"/>
                </a:moveTo>
                <a:lnTo>
                  <a:pt x="16230600" y="0"/>
                </a:lnTo>
                <a:lnTo>
                  <a:pt x="16230600" y="8259893"/>
                </a:lnTo>
                <a:lnTo>
                  <a:pt x="0" y="8259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69" t="-16834" r="-19536" b="-1111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504632">
            <a:off x="3428335" y="8730135"/>
            <a:ext cx="1034655" cy="944357"/>
          </a:xfrm>
          <a:custGeom>
            <a:avLst/>
            <a:gdLst/>
            <a:ahLst/>
            <a:cxnLst/>
            <a:rect l="l" t="t" r="r" b="b"/>
            <a:pathLst>
              <a:path w="1034655" h="944357">
                <a:moveTo>
                  <a:pt x="0" y="0"/>
                </a:moveTo>
                <a:lnTo>
                  <a:pt x="1034655" y="0"/>
                </a:lnTo>
                <a:lnTo>
                  <a:pt x="1034655" y="944357"/>
                </a:lnTo>
                <a:lnTo>
                  <a:pt x="0" y="944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32243" y="3232577"/>
            <a:ext cx="1504757" cy="1499285"/>
          </a:xfrm>
          <a:custGeom>
            <a:avLst/>
            <a:gdLst/>
            <a:ahLst/>
            <a:cxnLst/>
            <a:rect l="l" t="t" r="r" b="b"/>
            <a:pathLst>
              <a:path w="1504757" h="1499285">
                <a:moveTo>
                  <a:pt x="0" y="0"/>
                </a:moveTo>
                <a:lnTo>
                  <a:pt x="1504757" y="0"/>
                </a:lnTo>
                <a:lnTo>
                  <a:pt x="1504757" y="1499285"/>
                </a:lnTo>
                <a:lnTo>
                  <a:pt x="0" y="149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191871" y="237343"/>
            <a:ext cx="11630393" cy="2706710"/>
          </a:xfrm>
          <a:custGeom>
            <a:avLst/>
            <a:gdLst/>
            <a:ahLst/>
            <a:cxnLst/>
            <a:rect l="l" t="t" r="r" b="b"/>
            <a:pathLst>
              <a:path w="11630393" h="2706710">
                <a:moveTo>
                  <a:pt x="0" y="0"/>
                </a:moveTo>
                <a:lnTo>
                  <a:pt x="11630393" y="0"/>
                </a:lnTo>
                <a:lnTo>
                  <a:pt x="11630393" y="2706709"/>
                </a:lnTo>
                <a:lnTo>
                  <a:pt x="0" y="2706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 rot="-329754">
            <a:off x="793087" y="2141548"/>
            <a:ext cx="1348913" cy="1194163"/>
            <a:chOff x="0" y="0"/>
            <a:chExt cx="1798551" cy="1592218"/>
          </a:xfrm>
        </p:grpSpPr>
        <p:sp>
          <p:nvSpPr>
            <p:cNvPr id="11" name="Freeform 11"/>
            <p:cNvSpPr/>
            <p:nvPr/>
          </p:nvSpPr>
          <p:spPr>
            <a:xfrm>
              <a:off x="768752" y="53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2" y="0"/>
                  </a:lnTo>
                  <a:lnTo>
                    <a:pt x="483262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66961">
              <a:off x="1310628" y="110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 rot="-1164109">
              <a:off x="66546" y="66546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3"/>
                  </a:lnTo>
                  <a:lnTo>
                    <a:pt x="0" y="483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01824" y="4177587"/>
            <a:ext cx="9553185" cy="2204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 dirty="0" err="1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GIÓ</a:t>
            </a:r>
            <a:r>
              <a:rPr lang="en-US" sz="7799" dirty="0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 </a:t>
            </a:r>
            <a:r>
              <a:rPr lang="en-US" sz="7799" dirty="0" err="1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LẠNH</a:t>
            </a:r>
            <a:r>
              <a:rPr lang="en-US" sz="7799" dirty="0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 </a:t>
            </a:r>
          </a:p>
          <a:p>
            <a:pPr algn="ctr">
              <a:lnSpc>
                <a:spcPts val="8579"/>
              </a:lnSpc>
            </a:pPr>
            <a:r>
              <a:rPr lang="en-US" sz="7799" dirty="0" err="1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ĐẦU</a:t>
            </a:r>
            <a:r>
              <a:rPr lang="en-US" sz="7799" dirty="0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 </a:t>
            </a:r>
            <a:r>
              <a:rPr lang="en-US" sz="7799" dirty="0" err="1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MÙA</a:t>
            </a:r>
            <a:endParaRPr lang="en-US" sz="7799" dirty="0">
              <a:solidFill>
                <a:srgbClr val="70422C"/>
              </a:solidFill>
              <a:latin typeface="#9Slide07 SFU Blackout"/>
              <a:ea typeface="#9Slide07 SFU Blackout"/>
              <a:cs typeface="#9Slide07 SFU Blackout"/>
              <a:sym typeface="#9Slide07 SFU Blackout"/>
            </a:endParaRP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967054" y="2944052"/>
            <a:ext cx="7876671" cy="6258261"/>
            <a:chOff x="0" y="0"/>
            <a:chExt cx="3901440" cy="3099816"/>
          </a:xfrm>
        </p:grpSpPr>
        <p:sp>
          <p:nvSpPr>
            <p:cNvPr id="16" name="Freeform 16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12"/>
              <a:stretch>
                <a:fillRect l="-8641" r="-8641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13"/>
              <a:stretch>
                <a:fillRect t="-29" b="-29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183034" y="1104900"/>
            <a:ext cx="7568039" cy="110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>
                <a:solidFill>
                  <a:srgbClr val="087938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77B25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61302" y="587057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3555303"/>
            <a:ext cx="4087923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 dirty="0">
                <a:solidFill>
                  <a:srgbClr val="4F2C33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WHERE?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17509" y="5084095"/>
            <a:ext cx="11541791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diễn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(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4128" y="7128678"/>
            <a:ext cx="4157032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Tìm ý,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0EEED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lập dàn 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17509" y="1662560"/>
            <a:ext cx="9341926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 dụng kĩ thuật 5W1H vào thao tác tìm ý cho bài Viết một truyện kể sáng tạo.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63691" y="6665103"/>
            <a:ext cx="4087923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 dirty="0">
                <a:solidFill>
                  <a:srgbClr val="4F2C33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WHY?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75296" y="8192278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Vì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xảy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77B25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61302" y="587057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3555303"/>
            <a:ext cx="4087923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 dirty="0">
                <a:solidFill>
                  <a:srgbClr val="4F2C33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HOW?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17509" y="5084095"/>
            <a:ext cx="11541791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xúc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4128" y="7128678"/>
            <a:ext cx="4157032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Tìm ý,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0EEED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lập dàn 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17509" y="1662560"/>
            <a:ext cx="9341926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 dụng kĩ thuật 5W1H vào thao tác tìm ý cho bài Viết một truyện kể sáng tạo.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24742" y="352425"/>
          <a:ext cx="17038516" cy="9582149"/>
        </p:xfrm>
        <a:graphic>
          <a:graphicData uri="http://schemas.openxmlformats.org/drawingml/2006/table">
            <a:tbl>
              <a:tblPr/>
              <a:tblGrid>
                <a:gridCol w="323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5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7824">
                <a:tc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>
                          <a:solidFill>
                            <a:srgbClr val="53793D"/>
                          </a:solidFill>
                          <a:latin typeface="#9Slide07 SVNBango"/>
                          <a:ea typeface="#9Slide07 SVNBango"/>
                          <a:cs typeface="#9Slide07 SVNBango"/>
                          <a:sym typeface="#9Slide07 SVNBango"/>
                        </a:rPr>
                        <a:t>WHAT?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7C6"/>
                    </a:solidFill>
                  </a:tcPr>
                </a:tc>
                <a:tc>
                  <a:txBody>
                    <a:bodyPr/>
                    <a:lstStyle/>
                    <a:p>
                      <a:pPr marL="734058" lvl="1" indent="-367029" algn="l">
                        <a:lnSpc>
                          <a:spcPts val="47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gốc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là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gì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  <a:endParaRPr lang="en-US" sz="1100" dirty="0"/>
                    </a:p>
                    <a:p>
                      <a:pPr marL="734058" lvl="1" indent="-367029" algn="l">
                        <a:lnSpc>
                          <a:spcPts val="4759"/>
                        </a:lnSpc>
                        <a:buFont typeface="Arial"/>
                        <a:buChar char="•"/>
                      </a:pP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Với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chủ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đề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gốc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nên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phát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triển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khơi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sâu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một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khía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cạnh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hay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nắn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lại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chủ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đề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theo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một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hướng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khác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</a:p>
                    <a:p>
                      <a:pPr marL="734058" lvl="1" indent="-367029" algn="l">
                        <a:lnSpc>
                          <a:spcPts val="4759"/>
                        </a:lnSpc>
                        <a:buFont typeface="Arial"/>
                        <a:buChar char="•"/>
                      </a:pP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Nên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bổ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sung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gì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vào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cốt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nhân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vật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bối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cảnh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gốc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Nên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thay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đổi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gì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ở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ngôi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kể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cách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kể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</a:p>
                    <a:p>
                      <a:pPr marL="734058" lvl="1" indent="-367029" algn="l">
                        <a:lnSpc>
                          <a:spcPts val="4759"/>
                        </a:lnSpc>
                        <a:buFont typeface="Arial"/>
                        <a:buChar char="•"/>
                      </a:pP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Chủ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đề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thông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điệp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là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gì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865">
                <a:tc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>
                          <a:solidFill>
                            <a:srgbClr val="53793D"/>
                          </a:solidFill>
                          <a:latin typeface="#9Slide07 SVNBango"/>
                          <a:ea typeface="#9Slide07 SVNBango"/>
                          <a:cs typeface="#9Slide07 SVNBango"/>
                          <a:sym typeface="#9Slide07 SVNBango"/>
                        </a:rPr>
                        <a:t>WHO?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7C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 viết về ai?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865">
                <a:tc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>
                          <a:solidFill>
                            <a:srgbClr val="53793D"/>
                          </a:solidFill>
                          <a:latin typeface="#9Slide07 SVNBango"/>
                          <a:ea typeface="#9Slide07 SVNBango"/>
                          <a:cs typeface="#9Slide07 SVNBango"/>
                          <a:sym typeface="#9Slide07 SVNBango"/>
                        </a:rPr>
                        <a:t>WHEN?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7C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 đó xảy ra khi nào?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865">
                <a:tc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>
                          <a:solidFill>
                            <a:srgbClr val="53793D"/>
                          </a:solidFill>
                          <a:latin typeface="#9Slide07 SVNBango"/>
                          <a:ea typeface="#9Slide07 SVNBango"/>
                          <a:cs typeface="#9Slide07 SVNBango"/>
                          <a:sym typeface="#9Slide07 SVNBango"/>
                        </a:rPr>
                        <a:t>WHERE?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7C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Vì sao câu chuyện lại xảy ra như vậy?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65">
                <a:tc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>
                          <a:solidFill>
                            <a:srgbClr val="53793D"/>
                          </a:solidFill>
                          <a:latin typeface="#9Slide07 SVNBango"/>
                          <a:ea typeface="#9Slide07 SVNBango"/>
                          <a:cs typeface="#9Slide07 SVNBango"/>
                          <a:sym typeface="#9Slide07 SVNBango"/>
                        </a:rPr>
                        <a:t>Why?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7C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 có ý nghĩa/ giá trị như thế nào với người đọc?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865">
                <a:tc>
                  <a:txBody>
                    <a:bodyPr/>
                    <a:lstStyle/>
                    <a:p>
                      <a:pPr algn="ctr">
                        <a:lnSpc>
                          <a:spcPts val="6580"/>
                        </a:lnSpc>
                        <a:defRPr/>
                      </a:pPr>
                      <a:r>
                        <a:rPr lang="en-US" sz="4700">
                          <a:solidFill>
                            <a:srgbClr val="53793D"/>
                          </a:solidFill>
                          <a:latin typeface="#9Slide07 SVNBango"/>
                          <a:ea typeface="#9Slide07 SVNBango"/>
                          <a:cs typeface="#9Slide07 SVNBango"/>
                          <a:sym typeface="#9Slide07 SVNBango"/>
                        </a:rPr>
                        <a:t>How?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E7C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Cảm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xúc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người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kể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của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nhân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vật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trong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truyện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như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thế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3399" dirty="0">
                          <a:solidFill>
                            <a:srgbClr val="53793D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28575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7B2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867020" y="5143500"/>
            <a:ext cx="14898936" cy="5453635"/>
          </a:xfrm>
          <a:custGeom>
            <a:avLst/>
            <a:gdLst/>
            <a:ahLst/>
            <a:cxnLst/>
            <a:rect l="l" t="t" r="r" b="b"/>
            <a:pathLst>
              <a:path w="14898936" h="5453635">
                <a:moveTo>
                  <a:pt x="0" y="0"/>
                </a:moveTo>
                <a:lnTo>
                  <a:pt x="14898936" y="0"/>
                </a:lnTo>
                <a:lnTo>
                  <a:pt x="14898936" y="5453635"/>
                </a:lnTo>
                <a:lnTo>
                  <a:pt x="0" y="5453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586158" y="9409274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 vật, bối cảnh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13922" y="7299561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Vấn đề (thắt nút)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76946" y="5533690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Phát triển mâu thuẫn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88729" y="4220241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Đỉnh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endParaRPr lang="en-US" sz="4000" b="1" dirty="0">
              <a:solidFill>
                <a:srgbClr val="5C913B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018536" y="5349874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Sự kiện mở nút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06268" y="9172575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Giải pháp kết thúc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88701" y="9245811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Chủ đề, bài học của truyện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67020" y="742309"/>
            <a:ext cx="15186228" cy="8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80"/>
              </a:lnSpc>
            </a:pPr>
            <a:r>
              <a:rPr lang="en-US" sz="5200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Một số sơ đồ tham khảo để viết truyện kể sáng tạo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88701" y="2704572"/>
            <a:ext cx="15186228" cy="8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80"/>
              </a:lnSpc>
            </a:pPr>
            <a:r>
              <a:rPr lang="en-US" sz="5200" dirty="0" err="1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Sơ</a:t>
            </a:r>
            <a:r>
              <a:rPr lang="en-US" sz="5200" dirty="0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200" dirty="0" err="1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đồ</a:t>
            </a:r>
            <a:r>
              <a:rPr lang="en-US" sz="5200" dirty="0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200" dirty="0" err="1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quả</a:t>
            </a:r>
            <a:r>
              <a:rPr lang="en-US" sz="5200" dirty="0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5200" dirty="0" err="1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núi</a:t>
            </a:r>
            <a:endParaRPr lang="en-US" sz="5200" dirty="0">
              <a:solidFill>
                <a:srgbClr val="4F2C33"/>
              </a:solidFill>
              <a:latin typeface="#9Slide05 Dear Saturday"/>
              <a:ea typeface="#9Slide05 Dear Saturday"/>
              <a:cs typeface="#9Slide05 Dear Saturday"/>
              <a:sym typeface="#9Slide05 Dear Saturd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6034011" y="2067416"/>
            <a:ext cx="6698961" cy="8219584"/>
          </a:xfrm>
          <a:custGeom>
            <a:avLst/>
            <a:gdLst/>
            <a:ahLst/>
            <a:cxnLst/>
            <a:rect l="l" t="t" r="r" b="b"/>
            <a:pathLst>
              <a:path w="6698961" h="8219584">
                <a:moveTo>
                  <a:pt x="6698961" y="0"/>
                </a:moveTo>
                <a:lnTo>
                  <a:pt x="0" y="0"/>
                </a:lnTo>
                <a:lnTo>
                  <a:pt x="0" y="8219584"/>
                </a:lnTo>
                <a:lnTo>
                  <a:pt x="6698961" y="8219584"/>
                </a:lnTo>
                <a:lnTo>
                  <a:pt x="66989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 rot="-8100000">
            <a:off x="-2030201" y="2858672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1919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Bối cảnh</a:t>
            </a:r>
          </a:p>
        </p:txBody>
      </p:sp>
      <p:sp>
        <p:nvSpPr>
          <p:cNvPr id="5" name="TextBox 5"/>
          <p:cNvSpPr txBox="1"/>
          <p:nvPr/>
        </p:nvSpPr>
        <p:spPr>
          <a:xfrm rot="-5659832">
            <a:off x="2414701" y="-694561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1919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 vật</a:t>
            </a:r>
          </a:p>
        </p:txBody>
      </p:sp>
      <p:sp>
        <p:nvSpPr>
          <p:cNvPr id="6" name="TextBox 6"/>
          <p:cNvSpPr txBox="1"/>
          <p:nvPr/>
        </p:nvSpPr>
        <p:spPr>
          <a:xfrm rot="-5659832">
            <a:off x="3569856" y="-1307642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1919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Vấn đề</a:t>
            </a:r>
          </a:p>
        </p:txBody>
      </p:sp>
      <p:sp>
        <p:nvSpPr>
          <p:cNvPr id="7" name="TextBox 7"/>
          <p:cNvSpPr txBox="1"/>
          <p:nvPr/>
        </p:nvSpPr>
        <p:spPr>
          <a:xfrm rot="-4885291">
            <a:off x="5696576" y="139671"/>
            <a:ext cx="11541791" cy="54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1919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Diễn biến các sự kiện</a:t>
            </a:r>
          </a:p>
        </p:txBody>
      </p:sp>
      <p:sp>
        <p:nvSpPr>
          <p:cNvPr id="8" name="TextBox 8"/>
          <p:cNvSpPr txBox="1"/>
          <p:nvPr/>
        </p:nvSpPr>
        <p:spPr>
          <a:xfrm rot="-4592480">
            <a:off x="7083765" y="146013"/>
            <a:ext cx="11541791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>
                <a:solidFill>
                  <a:srgbClr val="1919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 truyện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83491" y="7079413"/>
            <a:ext cx="11541791" cy="6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>
                <a:solidFill>
                  <a:srgbClr val="19191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Chủ đề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91824" y="933450"/>
            <a:ext cx="15186228" cy="8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80"/>
              </a:lnSpc>
            </a:pPr>
            <a:r>
              <a:rPr lang="en-US" sz="5200">
                <a:solidFill>
                  <a:srgbClr val="4F2C33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Sơ đồ 5 ngón tay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77B25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61302" y="933450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4128" y="7128678"/>
            <a:ext cx="4157032" cy="13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0EEED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Tìm ý,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lập dàn 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61044" y="4115539"/>
            <a:ext cx="9341926" cy="209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ở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mục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Tri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chuẩn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bị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khâu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lập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5C913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3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61302" y="933450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51304" y="4672903"/>
            <a:ext cx="9341926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viết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kể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sáng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trên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cơ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sở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phỏng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đã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đọc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học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tập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cách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hư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cấu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sáng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tạo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nhà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00" b="1" dirty="0" err="1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000" b="1" dirty="0">
                <a:solidFill>
                  <a:srgbClr val="5C91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17509" y="2247904"/>
            <a:ext cx="9341926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 văn bản dựa vào dàn ý đã lập; chú ý kết hợp trần thuật với miêu tả, biểu cảm.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9914" y="7217578"/>
            <a:ext cx="415703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Viết bài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3766458"/>
            <a:ext cx="9341926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>
                <a:solidFill>
                  <a:srgbClr val="A03E3C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LƯU Ý: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7" name="Freeform 7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5C913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3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891147" y="3468143"/>
            <a:ext cx="11368153" cy="491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Ví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Em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đối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chiếu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Sơn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Tinh,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Thuỷ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Tinh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Nhược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Pháp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truyền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Sơn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Tinh,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Thủy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Tinh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đổi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chiếu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ngụ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Chó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sói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và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chiên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con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La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Phông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-ten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ngụ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Chó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sói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và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000" i="1" dirty="0" err="1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cừu</a:t>
            </a:r>
            <a:r>
              <a:rPr lang="en-US" sz="4000" i="1" dirty="0">
                <a:solidFill>
                  <a:srgbClr val="5C913B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non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Ê-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đốp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,...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gốc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600"/>
              </a:lnSpc>
            </a:pPr>
            <a:endParaRPr lang="en-US" sz="4000" dirty="0">
              <a:solidFill>
                <a:srgbClr val="5C913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61302" y="933450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9914" y="7217578"/>
            <a:ext cx="415703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Viết bài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95701" y="3547214"/>
            <a:ext cx="4365459" cy="2422830"/>
          </a:xfrm>
          <a:custGeom>
            <a:avLst/>
            <a:gdLst/>
            <a:ahLst/>
            <a:cxnLst/>
            <a:rect l="l" t="t" r="r" b="b"/>
            <a:pathLst>
              <a:path w="4365459" h="2422830">
                <a:moveTo>
                  <a:pt x="0" y="0"/>
                </a:moveTo>
                <a:lnTo>
                  <a:pt x="4365458" y="0"/>
                </a:lnTo>
                <a:lnTo>
                  <a:pt x="4365458" y="2422829"/>
                </a:lnTo>
                <a:lnTo>
                  <a:pt x="0" y="2422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1795558" y="4042788"/>
            <a:ext cx="2965745" cy="2857290"/>
            <a:chOff x="0" y="0"/>
            <a:chExt cx="635000" cy="611779"/>
          </a:xfrm>
        </p:grpSpPr>
        <p:sp>
          <p:nvSpPr>
            <p:cNvPr id="8" name="Freeform 8"/>
            <p:cNvSpPr/>
            <p:nvPr/>
          </p:nvSpPr>
          <p:spPr>
            <a:xfrm>
              <a:off x="0" y="6265"/>
              <a:ext cx="635000" cy="599249"/>
            </a:xfrm>
            <a:custGeom>
              <a:avLst/>
              <a:gdLst/>
              <a:ahLst/>
              <a:cxnLst/>
              <a:rect l="l" t="t" r="r" b="b"/>
              <a:pathLst>
                <a:path w="635000" h="599249">
                  <a:moveTo>
                    <a:pt x="115995" y="25976"/>
                  </a:moveTo>
                  <a:lnTo>
                    <a:pt x="201505" y="12294"/>
                  </a:lnTo>
                  <a:cubicBezTo>
                    <a:pt x="278346" y="0"/>
                    <a:pt x="356654" y="0"/>
                    <a:pt x="433495" y="12294"/>
                  </a:cubicBezTo>
                  <a:lnTo>
                    <a:pt x="519005" y="25976"/>
                  </a:lnTo>
                  <a:cubicBezTo>
                    <a:pt x="585836" y="36669"/>
                    <a:pt x="635000" y="94324"/>
                    <a:pt x="635000" y="162005"/>
                  </a:cubicBezTo>
                  <a:lnTo>
                    <a:pt x="635000" y="437243"/>
                  </a:lnTo>
                  <a:cubicBezTo>
                    <a:pt x="635000" y="504924"/>
                    <a:pt x="585836" y="562580"/>
                    <a:pt x="519005" y="573273"/>
                  </a:cubicBezTo>
                  <a:lnTo>
                    <a:pt x="433495" y="586954"/>
                  </a:lnTo>
                  <a:cubicBezTo>
                    <a:pt x="356654" y="599249"/>
                    <a:pt x="278346" y="599249"/>
                    <a:pt x="201505" y="586954"/>
                  </a:cubicBezTo>
                  <a:lnTo>
                    <a:pt x="115995" y="573273"/>
                  </a:lnTo>
                  <a:cubicBezTo>
                    <a:pt x="49164" y="562580"/>
                    <a:pt x="0" y="504924"/>
                    <a:pt x="0" y="437243"/>
                  </a:cubicBezTo>
                  <a:lnTo>
                    <a:pt x="0" y="162005"/>
                  </a:lnTo>
                  <a:cubicBezTo>
                    <a:pt x="0" y="94324"/>
                    <a:pt x="49164" y="36669"/>
                    <a:pt x="115995" y="25976"/>
                  </a:cubicBezTo>
                  <a:close/>
                </a:path>
              </a:pathLst>
            </a:custGeom>
            <a:solidFill>
              <a:srgbClr val="08793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0325"/>
              <a:ext cx="635000" cy="64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spc="119">
                  <a:solidFill>
                    <a:srgbClr val="FFFFFF"/>
                  </a:solidFill>
                  <a:latin typeface="#9Slide07 SVNBango"/>
                  <a:ea typeface="#9Slide07 SVNBango"/>
                  <a:cs typeface="#9Slide07 SVNBango"/>
                  <a:sym typeface="#9Slide07 SVNBango"/>
                </a:rPr>
                <a:t>Bước 4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761302" y="933450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III. HƯỚNG DẪN QUY TRÌNH VIẾT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91147" y="4115539"/>
            <a:ext cx="11368153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kiểm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dưới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đây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đánh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kĩ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Qua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sửa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rút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dirty="0" err="1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nghiệm</a:t>
            </a:r>
            <a:r>
              <a:rPr lang="en-US" sz="4000" dirty="0">
                <a:solidFill>
                  <a:srgbClr val="5C91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9914" y="7159625"/>
            <a:ext cx="4157032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Xem lại và chỉnh sửa, rút kinh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800000">
            <a:off x="1028700" y="3558359"/>
            <a:ext cx="7569349" cy="6154411"/>
          </a:xfrm>
          <a:custGeom>
            <a:avLst/>
            <a:gdLst/>
            <a:ahLst/>
            <a:cxnLst/>
            <a:rect l="l" t="t" r="r" b="b"/>
            <a:pathLst>
              <a:path w="7569349" h="6154411">
                <a:moveTo>
                  <a:pt x="0" y="0"/>
                </a:moveTo>
                <a:lnTo>
                  <a:pt x="7569349" y="0"/>
                </a:lnTo>
                <a:lnTo>
                  <a:pt x="7569349" y="6154411"/>
                </a:lnTo>
                <a:lnTo>
                  <a:pt x="0" y="6154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898" r="-57505" b="-4327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8845475" y="1749724"/>
            <a:ext cx="8935630" cy="7336988"/>
          </a:xfrm>
          <a:custGeom>
            <a:avLst/>
            <a:gdLst/>
            <a:ahLst/>
            <a:cxnLst/>
            <a:rect l="l" t="t" r="r" b="b"/>
            <a:pathLst>
              <a:path w="8935630" h="7336988">
                <a:moveTo>
                  <a:pt x="0" y="0"/>
                </a:moveTo>
                <a:lnTo>
                  <a:pt x="8935631" y="0"/>
                </a:lnTo>
                <a:lnTo>
                  <a:pt x="8935631" y="7336989"/>
                </a:lnTo>
                <a:lnTo>
                  <a:pt x="0" y="7336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77" r="-59896" b="-450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838200" y="901940"/>
            <a:ext cx="775985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 dirty="0">
                <a:solidFill>
                  <a:srgbClr val="FFFFFF"/>
                </a:solidFill>
                <a:latin typeface="Fraunces Bold"/>
                <a:ea typeface="Fraunces Bold"/>
                <a:cs typeface="Fraunces Bold"/>
                <a:sym typeface="Fraunces Bold"/>
              </a:rPr>
              <a:t>IV. LUYỆN TẬP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0" y="4000500"/>
            <a:ext cx="695207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2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 BÀI</a:t>
            </a:r>
          </a:p>
          <a:p>
            <a:pPr algn="just"/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Hãy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nhập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vai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vật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Me-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cha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dượng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hoặc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mẹ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Me-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“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Vụ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cải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trang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bất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”)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để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lại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chuyện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phần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(3)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bản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endParaRPr lang="en-US" sz="4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15310" y="3631168"/>
            <a:ext cx="7848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 CẦU</a:t>
            </a:r>
          </a:p>
          <a:p>
            <a:pPr algn="just"/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Lớp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chia 4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pPr marL="285750" lvl="0" indent="-285750" algn="just">
              <a:buFontTx/>
              <a:buChar char="-"/>
            </a:pP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Mỗi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lập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dàn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ý chi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tiết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cho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(PHT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số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3)</a:t>
            </a:r>
          </a:p>
          <a:p>
            <a:pPr algn="just"/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lập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dàn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ý: 15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phút</a:t>
            </a:r>
            <a:endParaRPr lang="en-US" sz="4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2 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phút</a:t>
            </a:r>
            <a:r>
              <a:rPr lang="en-US" sz="42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</a:t>
            </a:r>
            <a:r>
              <a:rPr lang="en-US" sz="4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endParaRPr lang="en-US" sz="4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0"/>
            <a:endParaRPr lang="en-US" sz="4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US" sz="4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n-US" sz="4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6" b="-136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6230600" cy="8259893"/>
          </a:xfrm>
          <a:custGeom>
            <a:avLst/>
            <a:gdLst/>
            <a:ahLst/>
            <a:cxnLst/>
            <a:rect l="l" t="t" r="r" b="b"/>
            <a:pathLst>
              <a:path w="16230600" h="8259893">
                <a:moveTo>
                  <a:pt x="0" y="0"/>
                </a:moveTo>
                <a:lnTo>
                  <a:pt x="16230600" y="0"/>
                </a:lnTo>
                <a:lnTo>
                  <a:pt x="16230600" y="8259893"/>
                </a:lnTo>
                <a:lnTo>
                  <a:pt x="0" y="8259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69" t="-16834" r="-19536" b="-1111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504632">
            <a:off x="3428335" y="8730135"/>
            <a:ext cx="1034655" cy="944357"/>
          </a:xfrm>
          <a:custGeom>
            <a:avLst/>
            <a:gdLst/>
            <a:ahLst/>
            <a:cxnLst/>
            <a:rect l="l" t="t" r="r" b="b"/>
            <a:pathLst>
              <a:path w="1034655" h="944357">
                <a:moveTo>
                  <a:pt x="0" y="0"/>
                </a:moveTo>
                <a:lnTo>
                  <a:pt x="1034655" y="0"/>
                </a:lnTo>
                <a:lnTo>
                  <a:pt x="1034655" y="944357"/>
                </a:lnTo>
                <a:lnTo>
                  <a:pt x="0" y="944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32243" y="3232577"/>
            <a:ext cx="1504757" cy="1499285"/>
          </a:xfrm>
          <a:custGeom>
            <a:avLst/>
            <a:gdLst/>
            <a:ahLst/>
            <a:cxnLst/>
            <a:rect l="l" t="t" r="r" b="b"/>
            <a:pathLst>
              <a:path w="1504757" h="1499285">
                <a:moveTo>
                  <a:pt x="0" y="0"/>
                </a:moveTo>
                <a:lnTo>
                  <a:pt x="1504757" y="0"/>
                </a:lnTo>
                <a:lnTo>
                  <a:pt x="1504757" y="1499285"/>
                </a:lnTo>
                <a:lnTo>
                  <a:pt x="0" y="149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191871" y="237343"/>
            <a:ext cx="11630393" cy="2706710"/>
          </a:xfrm>
          <a:custGeom>
            <a:avLst/>
            <a:gdLst/>
            <a:ahLst/>
            <a:cxnLst/>
            <a:rect l="l" t="t" r="r" b="b"/>
            <a:pathLst>
              <a:path w="11630393" h="2706710">
                <a:moveTo>
                  <a:pt x="0" y="0"/>
                </a:moveTo>
                <a:lnTo>
                  <a:pt x="11630393" y="0"/>
                </a:lnTo>
                <a:lnTo>
                  <a:pt x="11630393" y="2706709"/>
                </a:lnTo>
                <a:lnTo>
                  <a:pt x="0" y="2706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3"/>
          <p:cNvGrpSpPr/>
          <p:nvPr/>
        </p:nvGrpSpPr>
        <p:grpSpPr>
          <a:xfrm rot="-329754">
            <a:off x="793087" y="2141548"/>
            <a:ext cx="1348913" cy="1194163"/>
            <a:chOff x="0" y="0"/>
            <a:chExt cx="1798551" cy="1592218"/>
          </a:xfrm>
        </p:grpSpPr>
        <p:sp>
          <p:nvSpPr>
            <p:cNvPr id="14" name="Freeform 14"/>
            <p:cNvSpPr/>
            <p:nvPr/>
          </p:nvSpPr>
          <p:spPr>
            <a:xfrm>
              <a:off x="768752" y="53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2" y="0"/>
                  </a:lnTo>
                  <a:lnTo>
                    <a:pt x="483262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 rot="66961">
              <a:off x="1310628" y="110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16"/>
            <p:cNvSpPr/>
            <p:nvPr/>
          </p:nvSpPr>
          <p:spPr>
            <a:xfrm rot="-1164109">
              <a:off x="66546" y="66546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3"/>
                  </a:lnTo>
                  <a:lnTo>
                    <a:pt x="0" y="483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83034" y="1104900"/>
            <a:ext cx="7568039" cy="110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>
                <a:solidFill>
                  <a:srgbClr val="087938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KHỞI ĐỘNG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1824" y="4720512"/>
            <a:ext cx="9553185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 dirty="0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LÁ CỜ THÊU </a:t>
            </a:r>
          </a:p>
          <a:p>
            <a:pPr algn="ctr">
              <a:lnSpc>
                <a:spcPts val="8579"/>
              </a:lnSpc>
            </a:pPr>
            <a:r>
              <a:rPr lang="en-US" sz="7799" dirty="0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SÁU CHỮ VÀNG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 b="8712"/>
          <a:stretch/>
        </p:blipFill>
        <p:spPr>
          <a:xfrm>
            <a:off x="10579665" y="3156378"/>
            <a:ext cx="5121384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5400000">
            <a:off x="2501761" y="-211559"/>
            <a:ext cx="4455688" cy="6651082"/>
          </a:xfrm>
          <a:custGeom>
            <a:avLst/>
            <a:gdLst/>
            <a:ahLst/>
            <a:cxnLst/>
            <a:rect l="l" t="t" r="r" b="b"/>
            <a:pathLst>
              <a:path w="4455688" h="6651082">
                <a:moveTo>
                  <a:pt x="0" y="0"/>
                </a:moveTo>
                <a:lnTo>
                  <a:pt x="4455688" y="0"/>
                </a:lnTo>
                <a:lnTo>
                  <a:pt x="4455688" y="6651082"/>
                </a:lnTo>
                <a:lnTo>
                  <a:pt x="0" y="6651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694" r="-108387" b="-3837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157041">
            <a:off x="1034694" y="908689"/>
            <a:ext cx="1312570" cy="446274"/>
          </a:xfrm>
          <a:custGeom>
            <a:avLst/>
            <a:gdLst/>
            <a:ahLst/>
            <a:cxnLst/>
            <a:rect l="l" t="t" r="r" b="b"/>
            <a:pathLst>
              <a:path w="1312570" h="446274">
                <a:moveTo>
                  <a:pt x="0" y="0"/>
                </a:moveTo>
                <a:lnTo>
                  <a:pt x="1312570" y="0"/>
                </a:lnTo>
                <a:lnTo>
                  <a:pt x="1312570" y="446274"/>
                </a:lnTo>
                <a:lnTo>
                  <a:pt x="0" y="4462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157041">
            <a:off x="6020500" y="4588667"/>
            <a:ext cx="1784937" cy="512341"/>
          </a:xfrm>
          <a:custGeom>
            <a:avLst/>
            <a:gdLst/>
            <a:ahLst/>
            <a:cxnLst/>
            <a:rect l="l" t="t" r="r" b="b"/>
            <a:pathLst>
              <a:path w="1784937" h="512341">
                <a:moveTo>
                  <a:pt x="0" y="0"/>
                </a:moveTo>
                <a:lnTo>
                  <a:pt x="1784937" y="0"/>
                </a:lnTo>
                <a:lnTo>
                  <a:pt x="1784937" y="512341"/>
                </a:lnTo>
                <a:lnTo>
                  <a:pt x="0" y="512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45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2353257" y="1036576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087938"/>
                </a:solidFill>
                <a:latin typeface="Fraunces Bold"/>
                <a:ea typeface="Fraunces Bold"/>
                <a:cs typeface="Fraunces Bold"/>
                <a:sym typeface="Fraunces Bold"/>
              </a:rPr>
              <a:t>V. VẬN DỤNG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46500" y="1977178"/>
            <a:ext cx="5066468" cy="286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đoạn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triển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khai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ý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10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4868" y="6520527"/>
            <a:ext cx="6780968" cy="141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</a:pP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HS </a:t>
            </a: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nhiệm</a:t>
            </a: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vụ</a:t>
            </a: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</a:t>
            </a: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4100" b="1" dirty="0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10 </a:t>
            </a:r>
            <a:r>
              <a:rPr lang="en-US" sz="4100" b="1" dirty="0" err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endParaRPr lang="en-US" sz="4100" b="1" dirty="0">
              <a:solidFill>
                <a:srgbClr val="385926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6" b="-136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6230600" cy="8259893"/>
          </a:xfrm>
          <a:custGeom>
            <a:avLst/>
            <a:gdLst/>
            <a:ahLst/>
            <a:cxnLst/>
            <a:rect l="l" t="t" r="r" b="b"/>
            <a:pathLst>
              <a:path w="16230600" h="8259893">
                <a:moveTo>
                  <a:pt x="0" y="0"/>
                </a:moveTo>
                <a:lnTo>
                  <a:pt x="16230600" y="0"/>
                </a:lnTo>
                <a:lnTo>
                  <a:pt x="16230600" y="8259893"/>
                </a:lnTo>
                <a:lnTo>
                  <a:pt x="0" y="8259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69" t="-16834" r="-19536" b="-1111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504632">
            <a:off x="3428335" y="8730135"/>
            <a:ext cx="1034655" cy="944357"/>
          </a:xfrm>
          <a:custGeom>
            <a:avLst/>
            <a:gdLst/>
            <a:ahLst/>
            <a:cxnLst/>
            <a:rect l="l" t="t" r="r" b="b"/>
            <a:pathLst>
              <a:path w="1034655" h="944357">
                <a:moveTo>
                  <a:pt x="0" y="0"/>
                </a:moveTo>
                <a:lnTo>
                  <a:pt x="1034655" y="0"/>
                </a:lnTo>
                <a:lnTo>
                  <a:pt x="1034655" y="944357"/>
                </a:lnTo>
                <a:lnTo>
                  <a:pt x="0" y="944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32243" y="3232577"/>
            <a:ext cx="1504757" cy="1499285"/>
          </a:xfrm>
          <a:custGeom>
            <a:avLst/>
            <a:gdLst/>
            <a:ahLst/>
            <a:cxnLst/>
            <a:rect l="l" t="t" r="r" b="b"/>
            <a:pathLst>
              <a:path w="1504757" h="1499285">
                <a:moveTo>
                  <a:pt x="0" y="0"/>
                </a:moveTo>
                <a:lnTo>
                  <a:pt x="1504757" y="0"/>
                </a:lnTo>
                <a:lnTo>
                  <a:pt x="1504757" y="1499285"/>
                </a:lnTo>
                <a:lnTo>
                  <a:pt x="0" y="149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191871" y="237343"/>
            <a:ext cx="11630393" cy="2706710"/>
          </a:xfrm>
          <a:custGeom>
            <a:avLst/>
            <a:gdLst/>
            <a:ahLst/>
            <a:cxnLst/>
            <a:rect l="l" t="t" r="r" b="b"/>
            <a:pathLst>
              <a:path w="11630393" h="2706710">
                <a:moveTo>
                  <a:pt x="0" y="0"/>
                </a:moveTo>
                <a:lnTo>
                  <a:pt x="11630393" y="0"/>
                </a:lnTo>
                <a:lnTo>
                  <a:pt x="11630393" y="2706709"/>
                </a:lnTo>
                <a:lnTo>
                  <a:pt x="0" y="2706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 rot="-329754">
            <a:off x="793087" y="2141548"/>
            <a:ext cx="1348913" cy="1194163"/>
            <a:chOff x="0" y="0"/>
            <a:chExt cx="1798551" cy="1592218"/>
          </a:xfrm>
        </p:grpSpPr>
        <p:sp>
          <p:nvSpPr>
            <p:cNvPr id="11" name="Freeform 11"/>
            <p:cNvSpPr/>
            <p:nvPr/>
          </p:nvSpPr>
          <p:spPr>
            <a:xfrm>
              <a:off x="768752" y="53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2" y="0"/>
                  </a:lnTo>
                  <a:lnTo>
                    <a:pt x="483262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66961">
              <a:off x="1310628" y="1104295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2"/>
                  </a:lnTo>
                  <a:lnTo>
                    <a:pt x="0" y="48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 rot="-1164109">
              <a:off x="66546" y="66546"/>
              <a:ext cx="483263" cy="483263"/>
            </a:xfrm>
            <a:custGeom>
              <a:avLst/>
              <a:gdLst/>
              <a:ahLst/>
              <a:cxnLst/>
              <a:rect l="l" t="t" r="r" b="b"/>
              <a:pathLst>
                <a:path w="483263" h="483263">
                  <a:moveTo>
                    <a:pt x="0" y="0"/>
                  </a:moveTo>
                  <a:lnTo>
                    <a:pt x="483263" y="0"/>
                  </a:lnTo>
                  <a:lnTo>
                    <a:pt x="483263" y="483263"/>
                  </a:lnTo>
                  <a:lnTo>
                    <a:pt x="0" y="483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83034" y="1104900"/>
            <a:ext cx="7568039" cy="1108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>
                <a:solidFill>
                  <a:srgbClr val="087938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KHỞI ĐỘNG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72573" y="7556680"/>
            <a:ext cx="9553185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sz="7799" dirty="0">
                <a:solidFill>
                  <a:srgbClr val="70422C"/>
                </a:solidFill>
                <a:latin typeface="#9Slide07 SFU Blackout"/>
                <a:ea typeface="#9Slide07 SFU Blackout"/>
                <a:cs typeface="#9Slide07 SFU Blackout"/>
                <a:sym typeface="#9Slide07 SFU Blackout"/>
              </a:rPr>
              <a:t>CHUYỆN NGƯỜI CON GÁI NAM XƯƠNG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93" y="2809755"/>
            <a:ext cx="8026813" cy="4667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984931" y="388932"/>
            <a:ext cx="16318137" cy="8384799"/>
          </a:xfrm>
          <a:custGeom>
            <a:avLst/>
            <a:gdLst/>
            <a:ahLst/>
            <a:cxnLst/>
            <a:rect l="l" t="t" r="r" b="b"/>
            <a:pathLst>
              <a:path w="16318137" h="8384799">
                <a:moveTo>
                  <a:pt x="0" y="0"/>
                </a:moveTo>
                <a:lnTo>
                  <a:pt x="16318138" y="0"/>
                </a:lnTo>
                <a:lnTo>
                  <a:pt x="16318138" y="8384799"/>
                </a:lnTo>
                <a:lnTo>
                  <a:pt x="0" y="8384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03" b="-340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2362200" y="2256798"/>
            <a:ext cx="14940868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5500" b="1" dirty="0">
                <a:solidFill>
                  <a:srgbClr val="80623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 6: TRUYỆN TRUYỀN KÌ VÀ TRUYỆN TRINH THÁM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73393" y="3480819"/>
            <a:ext cx="13237538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B37C5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KĨ NĂNG VIẾT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71892" y="4509894"/>
            <a:ext cx="11144012" cy="119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dirty="0" err="1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Viết</a:t>
            </a:r>
            <a:r>
              <a:rPr lang="en-US" sz="6900" dirty="0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6900" dirty="0" err="1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một</a:t>
            </a:r>
            <a:r>
              <a:rPr lang="en-US" sz="6900" dirty="0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6900" dirty="0" err="1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truyện</a:t>
            </a:r>
            <a:r>
              <a:rPr lang="en-US" sz="6900" dirty="0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6900" dirty="0" err="1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kể</a:t>
            </a:r>
            <a:r>
              <a:rPr lang="en-US" sz="6900" dirty="0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6900" dirty="0" err="1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sáng</a:t>
            </a:r>
            <a:r>
              <a:rPr lang="en-US" sz="6900" dirty="0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6900" dirty="0" err="1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tạo</a:t>
            </a:r>
            <a:r>
              <a:rPr lang="en-US" sz="6900" dirty="0">
                <a:solidFill>
                  <a:srgbClr val="385926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76798" y="5504418"/>
            <a:ext cx="6737985" cy="4343400"/>
          </a:xfrm>
          <a:custGeom>
            <a:avLst/>
            <a:gdLst/>
            <a:ahLst/>
            <a:cxnLst/>
            <a:rect l="l" t="t" r="r" b="b"/>
            <a:pathLst>
              <a:path w="6737985" h="8229600">
                <a:moveTo>
                  <a:pt x="0" y="0"/>
                </a:moveTo>
                <a:lnTo>
                  <a:pt x="6737985" y="0"/>
                </a:lnTo>
                <a:lnTo>
                  <a:pt x="6737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560844" y="1678093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TÌM HIỂU YÊU CẦU CỦA KIỂU VĂN BẢN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182625"/>
            <a:ext cx="5234182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385926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Lớp chia thành 6 nhóm, các nhóm từ đây sẽ hoạt động xuyên suốt tiết học.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679461" y="2785239"/>
            <a:ext cx="3569939" cy="1227671"/>
            <a:chOff x="0" y="0"/>
            <a:chExt cx="786117" cy="3233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117" cy="323337"/>
            </a:xfrm>
            <a:custGeom>
              <a:avLst/>
              <a:gdLst/>
              <a:ahLst/>
              <a:cxnLst/>
              <a:rect l="l" t="t" r="r" b="b"/>
              <a:pathLst>
                <a:path w="786117" h="323337">
                  <a:moveTo>
                    <a:pt x="132283" y="0"/>
                  </a:moveTo>
                  <a:lnTo>
                    <a:pt x="653834" y="0"/>
                  </a:lnTo>
                  <a:cubicBezTo>
                    <a:pt x="726892" y="0"/>
                    <a:pt x="786117" y="59225"/>
                    <a:pt x="786117" y="132283"/>
                  </a:cubicBezTo>
                  <a:lnTo>
                    <a:pt x="786117" y="191054"/>
                  </a:lnTo>
                  <a:cubicBezTo>
                    <a:pt x="786117" y="264112"/>
                    <a:pt x="726892" y="323337"/>
                    <a:pt x="653834" y="323337"/>
                  </a:cubicBezTo>
                  <a:lnTo>
                    <a:pt x="132283" y="323337"/>
                  </a:lnTo>
                  <a:cubicBezTo>
                    <a:pt x="59225" y="323337"/>
                    <a:pt x="0" y="264112"/>
                    <a:pt x="0" y="191054"/>
                  </a:cubicBezTo>
                  <a:lnTo>
                    <a:pt x="0" y="132283"/>
                  </a:lnTo>
                  <a:cubicBezTo>
                    <a:pt x="0" y="59225"/>
                    <a:pt x="59225" y="0"/>
                    <a:pt x="13228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786117" cy="370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915535" y="3040001"/>
            <a:ext cx="309779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A03E3C"/>
                </a:solidFill>
                <a:latin typeface="#9Slide07 SVNBango"/>
                <a:ea typeface="#9Slide07 SVNBango"/>
                <a:cs typeface="#9Slide07 SVNBango"/>
                <a:sym typeface="#9Slide07 SVNBango"/>
              </a:rPr>
              <a:t>NHIỆM VỤ 1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54193" y="4160375"/>
            <a:ext cx="1023998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000" b="1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1,2: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thức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kiểu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sáng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tạo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trên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học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/>
            <a:r>
              <a:rPr lang="en-US" sz="4000" b="1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000" b="1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3,4: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kiểu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sáng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tạo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trên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học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/>
            <a:r>
              <a:rPr lang="en-US" sz="4000" b="1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Nhóm</a:t>
            </a:r>
            <a:r>
              <a:rPr lang="en-US" sz="4000" b="1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5,6: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bố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cục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kiểu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sáng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tạo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dựa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trên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một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truyện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kể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học</a:t>
            </a:r>
            <a:r>
              <a:rPr lang="en-US" sz="4000" dirty="0">
                <a:solidFill>
                  <a:srgbClr val="6F350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8920" y="7060204"/>
            <a:ext cx="1023504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06" lvl="1" algn="just">
              <a:lnSpc>
                <a:spcPts val="5460"/>
              </a:lnSpc>
            </a:pPr>
            <a:endParaRPr lang="en-US" sz="3900" dirty="0">
              <a:solidFill>
                <a:srgbClr val="70422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1730086" y="2795155"/>
            <a:ext cx="14853805" cy="1475509"/>
            <a:chOff x="0" y="0"/>
            <a:chExt cx="3912113" cy="3886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2113" cy="388611"/>
            </a:xfrm>
            <a:custGeom>
              <a:avLst/>
              <a:gdLst/>
              <a:ahLst/>
              <a:cxnLst/>
              <a:rect l="l" t="t" r="r" b="b"/>
              <a:pathLst>
                <a:path w="3912113" h="388611">
                  <a:moveTo>
                    <a:pt x="26582" y="0"/>
                  </a:moveTo>
                  <a:lnTo>
                    <a:pt x="3885531" y="0"/>
                  </a:lnTo>
                  <a:cubicBezTo>
                    <a:pt x="3892581" y="0"/>
                    <a:pt x="3899343" y="2801"/>
                    <a:pt x="3904328" y="7786"/>
                  </a:cubicBezTo>
                  <a:cubicBezTo>
                    <a:pt x="3909313" y="12771"/>
                    <a:pt x="3912113" y="19532"/>
                    <a:pt x="3912113" y="26582"/>
                  </a:cubicBezTo>
                  <a:lnTo>
                    <a:pt x="3912113" y="362030"/>
                  </a:lnTo>
                  <a:cubicBezTo>
                    <a:pt x="3912113" y="369080"/>
                    <a:pt x="3909313" y="375841"/>
                    <a:pt x="3904328" y="380826"/>
                  </a:cubicBezTo>
                  <a:cubicBezTo>
                    <a:pt x="3899343" y="385811"/>
                    <a:pt x="3892581" y="388611"/>
                    <a:pt x="3885531" y="388611"/>
                  </a:cubicBezTo>
                  <a:lnTo>
                    <a:pt x="26582" y="388611"/>
                  </a:lnTo>
                  <a:cubicBezTo>
                    <a:pt x="19532" y="388611"/>
                    <a:pt x="12771" y="385811"/>
                    <a:pt x="7786" y="380826"/>
                  </a:cubicBezTo>
                  <a:cubicBezTo>
                    <a:pt x="2801" y="375841"/>
                    <a:pt x="0" y="369080"/>
                    <a:pt x="0" y="362030"/>
                  </a:cubicBezTo>
                  <a:lnTo>
                    <a:pt x="0" y="26582"/>
                  </a:lnTo>
                  <a:cubicBezTo>
                    <a:pt x="0" y="19532"/>
                    <a:pt x="2801" y="12771"/>
                    <a:pt x="7786" y="7786"/>
                  </a:cubicBezTo>
                  <a:cubicBezTo>
                    <a:pt x="12771" y="2801"/>
                    <a:pt x="19532" y="0"/>
                    <a:pt x="265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912113" cy="436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201284" y="240665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TÌM HIỂU YÊU CẦU CỦA KIỂU VĂN BẢN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1284" y="1247269"/>
            <a:ext cx="12632408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  <a:spcBef>
                <a:spcPct val="0"/>
              </a:spcBef>
            </a:pPr>
            <a:r>
              <a:rPr lang="en-US" sz="440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Yêu cầu của kiểu bài viết một truyện kể sáng tạo dựa trên một truyện đã đọc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22368" y="3159286"/>
            <a:ext cx="14261523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phù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tính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30086" y="4499264"/>
            <a:ext cx="14853805" cy="3553691"/>
            <a:chOff x="0" y="0"/>
            <a:chExt cx="3912113" cy="9359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12113" cy="935951"/>
            </a:xfrm>
            <a:custGeom>
              <a:avLst/>
              <a:gdLst/>
              <a:ahLst/>
              <a:cxnLst/>
              <a:rect l="l" t="t" r="r" b="b"/>
              <a:pathLst>
                <a:path w="3912113" h="935951">
                  <a:moveTo>
                    <a:pt x="26582" y="0"/>
                  </a:moveTo>
                  <a:lnTo>
                    <a:pt x="3885531" y="0"/>
                  </a:lnTo>
                  <a:cubicBezTo>
                    <a:pt x="3892581" y="0"/>
                    <a:pt x="3899343" y="2801"/>
                    <a:pt x="3904328" y="7786"/>
                  </a:cubicBezTo>
                  <a:cubicBezTo>
                    <a:pt x="3909313" y="12771"/>
                    <a:pt x="3912113" y="19532"/>
                    <a:pt x="3912113" y="26582"/>
                  </a:cubicBezTo>
                  <a:lnTo>
                    <a:pt x="3912113" y="909370"/>
                  </a:lnTo>
                  <a:cubicBezTo>
                    <a:pt x="3912113" y="916420"/>
                    <a:pt x="3909313" y="923181"/>
                    <a:pt x="3904328" y="928166"/>
                  </a:cubicBezTo>
                  <a:cubicBezTo>
                    <a:pt x="3899343" y="933151"/>
                    <a:pt x="3892581" y="935951"/>
                    <a:pt x="3885531" y="935951"/>
                  </a:cubicBezTo>
                  <a:lnTo>
                    <a:pt x="26582" y="935951"/>
                  </a:lnTo>
                  <a:cubicBezTo>
                    <a:pt x="19532" y="935951"/>
                    <a:pt x="12771" y="933151"/>
                    <a:pt x="7786" y="928166"/>
                  </a:cubicBezTo>
                  <a:cubicBezTo>
                    <a:pt x="2801" y="923181"/>
                    <a:pt x="0" y="916420"/>
                    <a:pt x="0" y="909370"/>
                  </a:cubicBezTo>
                  <a:lnTo>
                    <a:pt x="0" y="26582"/>
                  </a:lnTo>
                  <a:cubicBezTo>
                    <a:pt x="0" y="19532"/>
                    <a:pt x="2801" y="12771"/>
                    <a:pt x="7786" y="7786"/>
                  </a:cubicBezTo>
                  <a:cubicBezTo>
                    <a:pt x="12771" y="2801"/>
                    <a:pt x="19532" y="0"/>
                    <a:pt x="265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912113" cy="9835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51463" y="4842164"/>
            <a:ext cx="14261523" cy="272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sáng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sâu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nắn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chủ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bổ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sung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sự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thay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đổi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;...)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thay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đổi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đối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thoại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thoại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pháp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...).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855322" y="8262505"/>
            <a:ext cx="14853805" cy="1449532"/>
            <a:chOff x="0" y="0"/>
            <a:chExt cx="3912113" cy="3817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12113" cy="381770"/>
            </a:xfrm>
            <a:custGeom>
              <a:avLst/>
              <a:gdLst/>
              <a:ahLst/>
              <a:cxnLst/>
              <a:rect l="l" t="t" r="r" b="b"/>
              <a:pathLst>
                <a:path w="3912113" h="381770">
                  <a:moveTo>
                    <a:pt x="26582" y="0"/>
                  </a:moveTo>
                  <a:lnTo>
                    <a:pt x="3885531" y="0"/>
                  </a:lnTo>
                  <a:cubicBezTo>
                    <a:pt x="3892581" y="0"/>
                    <a:pt x="3899343" y="2801"/>
                    <a:pt x="3904328" y="7786"/>
                  </a:cubicBezTo>
                  <a:cubicBezTo>
                    <a:pt x="3909313" y="12771"/>
                    <a:pt x="3912113" y="19532"/>
                    <a:pt x="3912113" y="26582"/>
                  </a:cubicBezTo>
                  <a:lnTo>
                    <a:pt x="3912113" y="355188"/>
                  </a:lnTo>
                  <a:cubicBezTo>
                    <a:pt x="3912113" y="362238"/>
                    <a:pt x="3909313" y="368999"/>
                    <a:pt x="3904328" y="373984"/>
                  </a:cubicBezTo>
                  <a:cubicBezTo>
                    <a:pt x="3899343" y="378969"/>
                    <a:pt x="3892581" y="381770"/>
                    <a:pt x="3885531" y="381770"/>
                  </a:cubicBezTo>
                  <a:lnTo>
                    <a:pt x="26582" y="381770"/>
                  </a:lnTo>
                  <a:cubicBezTo>
                    <a:pt x="19532" y="381770"/>
                    <a:pt x="12771" y="378969"/>
                    <a:pt x="7786" y="373984"/>
                  </a:cubicBezTo>
                  <a:cubicBezTo>
                    <a:pt x="2801" y="368999"/>
                    <a:pt x="0" y="362238"/>
                    <a:pt x="0" y="355188"/>
                  </a:cubicBezTo>
                  <a:lnTo>
                    <a:pt x="0" y="26582"/>
                  </a:lnTo>
                  <a:cubicBezTo>
                    <a:pt x="0" y="19532"/>
                    <a:pt x="2801" y="12771"/>
                    <a:pt x="7786" y="7786"/>
                  </a:cubicBezTo>
                  <a:cubicBezTo>
                    <a:pt x="12771" y="2801"/>
                    <a:pt x="19532" y="0"/>
                    <a:pt x="265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912113" cy="429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276698" y="8605405"/>
            <a:ext cx="14261523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yếu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cảm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4431723" y="2776105"/>
            <a:ext cx="8489373" cy="1475509"/>
            <a:chOff x="0" y="0"/>
            <a:chExt cx="2235884" cy="3886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5884" cy="388611"/>
            </a:xfrm>
            <a:custGeom>
              <a:avLst/>
              <a:gdLst/>
              <a:ahLst/>
              <a:cxnLst/>
              <a:rect l="l" t="t" r="r" b="b"/>
              <a:pathLst>
                <a:path w="2235884" h="388611">
                  <a:moveTo>
                    <a:pt x="46510" y="0"/>
                  </a:moveTo>
                  <a:lnTo>
                    <a:pt x="2189375" y="0"/>
                  </a:lnTo>
                  <a:cubicBezTo>
                    <a:pt x="2215061" y="0"/>
                    <a:pt x="2235884" y="20823"/>
                    <a:pt x="2235884" y="46510"/>
                  </a:cubicBezTo>
                  <a:lnTo>
                    <a:pt x="2235884" y="342102"/>
                  </a:lnTo>
                  <a:cubicBezTo>
                    <a:pt x="2235884" y="354437"/>
                    <a:pt x="2230984" y="366267"/>
                    <a:pt x="2222262" y="374989"/>
                  </a:cubicBezTo>
                  <a:cubicBezTo>
                    <a:pt x="2213540" y="383711"/>
                    <a:pt x="2201710" y="388611"/>
                    <a:pt x="2189375" y="388611"/>
                  </a:cubicBezTo>
                  <a:lnTo>
                    <a:pt x="46510" y="388611"/>
                  </a:lnTo>
                  <a:cubicBezTo>
                    <a:pt x="34175" y="388611"/>
                    <a:pt x="22345" y="383711"/>
                    <a:pt x="13622" y="374989"/>
                  </a:cubicBezTo>
                  <a:cubicBezTo>
                    <a:pt x="4900" y="366267"/>
                    <a:pt x="0" y="354437"/>
                    <a:pt x="0" y="342102"/>
                  </a:cubicBezTo>
                  <a:lnTo>
                    <a:pt x="0" y="46510"/>
                  </a:lnTo>
                  <a:cubicBezTo>
                    <a:pt x="0" y="34175"/>
                    <a:pt x="4900" y="22345"/>
                    <a:pt x="13622" y="13622"/>
                  </a:cubicBezTo>
                  <a:cubicBezTo>
                    <a:pt x="22345" y="4900"/>
                    <a:pt x="34175" y="0"/>
                    <a:pt x="465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235884" cy="436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19545" y="3702974"/>
            <a:ext cx="1474813" cy="1554480"/>
          </a:xfrm>
          <a:custGeom>
            <a:avLst/>
            <a:gdLst/>
            <a:ahLst/>
            <a:cxnLst/>
            <a:rect l="l" t="t" r="r" b="b"/>
            <a:pathLst>
              <a:path w="1474813" h="1554480">
                <a:moveTo>
                  <a:pt x="0" y="0"/>
                </a:moveTo>
                <a:lnTo>
                  <a:pt x="1474814" y="0"/>
                </a:lnTo>
                <a:lnTo>
                  <a:pt x="1474814" y="1554480"/>
                </a:lnTo>
                <a:lnTo>
                  <a:pt x="0" y="1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5201284" y="240665"/>
            <a:ext cx="14295770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>
                <a:solidFill>
                  <a:srgbClr val="3E721D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TÌM HIỂU YÊU CẦU CỦA KIỂU VĂN BẢN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01284" y="1247269"/>
            <a:ext cx="12632408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  <a:spcBef>
                <a:spcPct val="0"/>
              </a:spcBef>
            </a:pPr>
            <a:r>
              <a:rPr lang="en-US" sz="4400">
                <a:solidFill>
                  <a:srgbClr val="77B255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Yêu cầu của kiểu bài viết một truyện kể sáng tạo dựa trên một truyện đã đọc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24005" y="3140236"/>
            <a:ext cx="14261523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BỐ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CỤC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KỂ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GỒM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PHẦN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30086" y="4404014"/>
            <a:ext cx="1528700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Mở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đầu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vật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/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bối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cảnh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/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30086" y="5219353"/>
            <a:ext cx="14599227" cy="272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Diễn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thuật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diễn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sự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việc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chuyện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trình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tự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hợp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lí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khả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năng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tưởng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sáng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tạo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;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yếu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tố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miêu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tả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biểu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cảm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30086" y="8073043"/>
            <a:ext cx="14599227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thúc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truyện</a:t>
            </a:r>
            <a:r>
              <a:rPr lang="en-US" sz="3900" b="1" dirty="0">
                <a:solidFill>
                  <a:srgbClr val="A03E3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phù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hợp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gây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ấn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hoặc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gợi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suy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b="1" dirty="0" err="1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nghĩ</a:t>
            </a:r>
            <a:r>
              <a:rPr lang="en-US" sz="3900" b="1" dirty="0">
                <a:solidFill>
                  <a:srgbClr val="70422C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đối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tuỳ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trường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hợp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giải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thích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quát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nghĩa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truyện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00" dirty="0" err="1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kể</a:t>
            </a:r>
            <a:r>
              <a:rPr lang="en-US" sz="3900" dirty="0">
                <a:solidFill>
                  <a:srgbClr val="70422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19545" y="5063143"/>
            <a:ext cx="1474813" cy="1554480"/>
          </a:xfrm>
          <a:custGeom>
            <a:avLst/>
            <a:gdLst/>
            <a:ahLst/>
            <a:cxnLst/>
            <a:rect l="l" t="t" r="r" b="b"/>
            <a:pathLst>
              <a:path w="1474813" h="1554480">
                <a:moveTo>
                  <a:pt x="0" y="0"/>
                </a:moveTo>
                <a:lnTo>
                  <a:pt x="1474814" y="0"/>
                </a:lnTo>
                <a:lnTo>
                  <a:pt x="1474814" y="1554480"/>
                </a:lnTo>
                <a:lnTo>
                  <a:pt x="0" y="1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519545" y="7703820"/>
            <a:ext cx="1474813" cy="1554480"/>
          </a:xfrm>
          <a:custGeom>
            <a:avLst/>
            <a:gdLst/>
            <a:ahLst/>
            <a:cxnLst/>
            <a:rect l="l" t="t" r="r" b="b"/>
            <a:pathLst>
              <a:path w="1474813" h="1554480">
                <a:moveTo>
                  <a:pt x="0" y="0"/>
                </a:moveTo>
                <a:lnTo>
                  <a:pt x="1474814" y="0"/>
                </a:lnTo>
                <a:lnTo>
                  <a:pt x="1474814" y="1554480"/>
                </a:lnTo>
                <a:lnTo>
                  <a:pt x="0" y="1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2569</Words>
  <Application>Microsoft Office PowerPoint</Application>
  <PresentationFormat>Custom</PresentationFormat>
  <Paragraphs>248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#9Slide05 Dear Saturday</vt:lpstr>
      <vt:lpstr>Roboto Condensed</vt:lpstr>
      <vt:lpstr>Fraunces Bold</vt:lpstr>
      <vt:lpstr>#9Slide07 SVNUT Triumph Press</vt:lpstr>
      <vt:lpstr>Calibri</vt:lpstr>
      <vt:lpstr>Roboto Condensed Bold Italics</vt:lpstr>
      <vt:lpstr>#9Slide07 SVNBango</vt:lpstr>
      <vt:lpstr>#9Slide03 AllRoundGothic</vt:lpstr>
      <vt:lpstr>Roboto Condensed Bold</vt:lpstr>
      <vt:lpstr>Arial</vt:lpstr>
      <vt:lpstr>#9Slide07 SFU Blackout</vt:lpstr>
      <vt:lpstr>Roboto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B4 CT9 - VIẾT</dc:title>
  <dc:creator>Cong Nguyen Thanh</dc:creator>
  <cp:lastModifiedBy>QuangHung Xuan</cp:lastModifiedBy>
  <cp:revision>11</cp:revision>
  <dcterms:created xsi:type="dcterms:W3CDTF">2006-08-16T00:00:00Z</dcterms:created>
  <dcterms:modified xsi:type="dcterms:W3CDTF">2026-01-26T08:14:49Z</dcterms:modified>
  <dc:identifier>DAGEcM3oFcE</dc:identifier>
</cp:coreProperties>
</file>