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6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84" r:id="rId16"/>
    <p:sldId id="283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374" r:id="rId30"/>
    <p:sldId id="297" r:id="rId31"/>
    <p:sldId id="300" r:id="rId32"/>
    <p:sldId id="301" r:id="rId33"/>
    <p:sldId id="362" r:id="rId34"/>
    <p:sldId id="304" r:id="rId35"/>
    <p:sldId id="298" r:id="rId36"/>
    <p:sldId id="299" r:id="rId37"/>
    <p:sldId id="363" r:id="rId38"/>
    <p:sldId id="306" r:id="rId39"/>
    <p:sldId id="307" r:id="rId40"/>
    <p:sldId id="364" r:id="rId41"/>
    <p:sldId id="365" r:id="rId42"/>
    <p:sldId id="375" r:id="rId43"/>
    <p:sldId id="367" r:id="rId44"/>
    <p:sldId id="368" r:id="rId45"/>
    <p:sldId id="369" r:id="rId46"/>
    <p:sldId id="371" r:id="rId47"/>
    <p:sldId id="308" r:id="rId48"/>
    <p:sldId id="309" r:id="rId49"/>
    <p:sldId id="316" r:id="rId50"/>
    <p:sldId id="372" r:id="rId51"/>
    <p:sldId id="320" r:id="rId52"/>
    <p:sldId id="321" r:id="rId53"/>
    <p:sldId id="322" r:id="rId54"/>
    <p:sldId id="323" r:id="rId55"/>
    <p:sldId id="324" r:id="rId56"/>
    <p:sldId id="325" r:id="rId57"/>
    <p:sldId id="326" r:id="rId58"/>
    <p:sldId id="327" r:id="rId59"/>
    <p:sldId id="328" r:id="rId60"/>
    <p:sldId id="329" r:id="rId61"/>
    <p:sldId id="330" r:id="rId62"/>
    <p:sldId id="331" r:id="rId63"/>
    <p:sldId id="332" r:id="rId64"/>
    <p:sldId id="333" r:id="rId65"/>
    <p:sldId id="334" r:id="rId66"/>
    <p:sldId id="335" r:id="rId67"/>
    <p:sldId id="336" r:id="rId68"/>
    <p:sldId id="337" r:id="rId69"/>
    <p:sldId id="341" r:id="rId70"/>
    <p:sldId id="373" r:id="rId71"/>
    <p:sldId id="344" r:id="rId72"/>
    <p:sldId id="345" r:id="rId73"/>
    <p:sldId id="347" r:id="rId74"/>
    <p:sldId id="348" r:id="rId75"/>
    <p:sldId id="350" r:id="rId76"/>
    <p:sldId id="351" r:id="rId77"/>
    <p:sldId id="352" r:id="rId78"/>
    <p:sldId id="353" r:id="rId79"/>
    <p:sldId id="354" r:id="rId80"/>
    <p:sldId id="355" r:id="rId81"/>
    <p:sldId id="356" r:id="rId82"/>
    <p:sldId id="357" r:id="rId83"/>
    <p:sldId id="358" r:id="rId84"/>
    <p:sldId id="359" r:id="rId85"/>
  </p:sldIdLst>
  <p:sldSz cx="18288000" cy="10287000"/>
  <p:notesSz cx="6858000" cy="9144000"/>
  <p:embeddedFontLst>
    <p:embeddedFont>
      <p:font typeface="#9Slide03 Bebas Neue ZSmall" panose="020B0604020202020204" charset="-93"/>
      <p:bold r:id="rId86"/>
    </p:embeddedFont>
    <p:embeddedFont>
      <p:font typeface="#9Slide05 Dear Saturday" panose="020B0604020202020204" charset="-93"/>
      <p:regular r:id="rId87"/>
    </p:embeddedFont>
    <p:embeddedFont>
      <p:font typeface="#9Slide05 VL Fadilla" panose="020B0604020202020204" charset="-93"/>
      <p:regular r:id="rId88"/>
    </p:embeddedFont>
    <p:embeddedFont>
      <p:font typeface="#9Slide07 Crocante" panose="020B0604020202020204" charset="-93"/>
      <p:regular r:id="rId89"/>
    </p:embeddedFont>
    <p:embeddedFont>
      <p:font typeface="#9Slide07 SFU Blackout" panose="020B0604020202020204" charset="-93"/>
      <p:regular r:id="rId90"/>
    </p:embeddedFont>
    <p:embeddedFont>
      <p:font typeface="#9Slide07 SVNBango" panose="02000000000000000000" charset="0"/>
      <p:regular r:id="rId91"/>
    </p:embeddedFont>
    <p:embeddedFont>
      <p:font typeface="#9Slide07 SVNUT Triumph Press" panose="00000500000000000000" charset="0"/>
      <p:boldItalic r:id="rId92"/>
    </p:embeddedFont>
    <p:embeddedFont>
      <p:font typeface="Arimo Bold" panose="020B0604020202020204" charset="0"/>
      <p:regular r:id="rId93"/>
    </p:embeddedFont>
    <p:embeddedFont>
      <p:font typeface="Clear Sans Bold" panose="020B0604020202020204" charset="0"/>
      <p:regular r:id="rId94"/>
    </p:embeddedFont>
    <p:embeddedFont>
      <p:font typeface="Fraunces Bold" panose="020B0604020202020204" charset="-93"/>
      <p:regular r:id="rId95"/>
    </p:embeddedFont>
    <p:embeddedFont>
      <p:font typeface="Roboto Condensed" panose="02000000000000000000" pitchFamily="2" charset="0"/>
      <p:regular r:id="rId96"/>
      <p:bold r:id="rId97"/>
      <p:italic r:id="rId98"/>
      <p:boldItalic r:id="rId99"/>
    </p:embeddedFont>
    <p:embeddedFont>
      <p:font typeface="Roboto Condensed Bold" panose="02000000000000000000" charset="0"/>
      <p:regular r:id="rId100"/>
    </p:embeddedFont>
    <p:embeddedFont>
      <p:font typeface="Roboto Condensed Bold Italics" panose="020B0604020202020204" charset="0"/>
      <p:regular r:id="rId101"/>
    </p:embeddedFont>
    <p:embeddedFont>
      <p:font typeface="Roboto Condensed Italics" panose="020B0604020202020204" charset="0"/>
      <p:regular r:id="rId10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4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7.fntdata"/><Relationship Id="rId5" Type="http://schemas.openxmlformats.org/officeDocument/2006/relationships/slide" Target="slides/slide4.xml"/><Relationship Id="rId90" Type="http://schemas.openxmlformats.org/officeDocument/2006/relationships/font" Target="fonts/font5.fntdata"/><Relationship Id="rId95" Type="http://schemas.openxmlformats.org/officeDocument/2006/relationships/font" Target="fonts/font10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3.fntdata"/><Relationship Id="rId91" Type="http://schemas.openxmlformats.org/officeDocument/2006/relationships/font" Target="fonts/font6.fntdata"/><Relationship Id="rId96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1.fntdata"/><Relationship Id="rId94" Type="http://schemas.openxmlformats.org/officeDocument/2006/relationships/font" Target="fonts/font9.fntdata"/><Relationship Id="rId99" Type="http://schemas.openxmlformats.org/officeDocument/2006/relationships/font" Target="fonts/font14.fntdata"/><Relationship Id="rId10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2.fntdata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2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5.fntdata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8.fntdata"/><Relationship Id="rId98" Type="http://schemas.openxmlformats.org/officeDocument/2006/relationships/font" Target="fonts/font13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svg"/><Relationship Id="rId9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96DCiJ7wX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12" Type="http://schemas.openxmlformats.org/officeDocument/2006/relationships/image" Target="../media/image3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36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12" Type="http://schemas.openxmlformats.org/officeDocument/2006/relationships/image" Target="../media/image3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36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12" Type="http://schemas.openxmlformats.org/officeDocument/2006/relationships/image" Target="../media/image3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36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3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3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4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9.png"/><Relationship Id="rId7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60.svg"/><Relationship Id="rId9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5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5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5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79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3.png"/><Relationship Id="rId4" Type="http://schemas.openxmlformats.org/officeDocument/2006/relationships/image" Target="../media/image79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3.png"/><Relationship Id="rId4" Type="http://schemas.openxmlformats.org/officeDocument/2006/relationships/image" Target="../media/image79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3.png"/><Relationship Id="rId4" Type="http://schemas.openxmlformats.org/officeDocument/2006/relationships/image" Target="../media/image79.sv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79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79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79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sv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8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sv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6"/>
          <p:cNvSpPr txBox="1"/>
          <p:nvPr/>
        </p:nvSpPr>
        <p:spPr>
          <a:xfrm>
            <a:off x="1028700" y="277025"/>
            <a:ext cx="16097729" cy="1832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79"/>
              </a:lnSpc>
            </a:pPr>
            <a:r>
              <a:rPr lang="en-US" sz="11699" dirty="0">
                <a:solidFill>
                  <a:srgbClr val="535254"/>
                </a:solidFill>
                <a:latin typeface="#9Slide07 SFU Blackout"/>
                <a:ea typeface="#9Slide07 SFU Blackout"/>
                <a:cs typeface="#9Slide07 SFU Blackout"/>
                <a:sym typeface="#9Slide07 SFU Blackout"/>
              </a:rPr>
              <a:t>1. CHUẨN BỊ ĐỌC</a:t>
            </a:r>
          </a:p>
        </p:txBody>
      </p:sp>
    </p:spTree>
    <p:extLst>
      <p:ext uri="{BB962C8B-B14F-4D97-AF65-F5344CB8AC3E}">
        <p14:creationId xmlns:p14="http://schemas.microsoft.com/office/powerpoint/2010/main" val="3145643345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0" y="3460731"/>
            <a:ext cx="6601265" cy="7069627"/>
          </a:xfrm>
          <a:custGeom>
            <a:avLst/>
            <a:gdLst/>
            <a:ahLst/>
            <a:cxnLst/>
            <a:rect l="l" t="t" r="r" b="b"/>
            <a:pathLst>
              <a:path w="6601265" h="7069627">
                <a:moveTo>
                  <a:pt x="0" y="0"/>
                </a:moveTo>
                <a:lnTo>
                  <a:pt x="6601265" y="0"/>
                </a:lnTo>
                <a:lnTo>
                  <a:pt x="6601265" y="7069627"/>
                </a:lnTo>
                <a:lnTo>
                  <a:pt x="0" y="706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5048647" y="2954617"/>
            <a:ext cx="10764646" cy="3142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8E5F56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E/S/H/O/L/M K/C/O/L/R/E/H/S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0870" y="220243"/>
            <a:ext cx="16097729" cy="2007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79"/>
              </a:lnSpc>
            </a:pPr>
            <a:r>
              <a:rPr lang="en-US" sz="11699">
                <a:solidFill>
                  <a:srgbClr val="535254"/>
                </a:solidFill>
                <a:latin typeface="#9Slide07 SFU Blackout"/>
                <a:ea typeface="#9Slide07 SFU Blackout"/>
                <a:cs typeface="#9Slide07 SFU Blackout"/>
                <a:sym typeface="#9Slide07 SFU Blackout"/>
              </a:rPr>
              <a:t>THÁM TỬ LỪNG DANH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95270" y="6608732"/>
            <a:ext cx="8953283" cy="3142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16356A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SHERLOCK HOLMES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771845" y="5572732"/>
            <a:ext cx="4478555" cy="471426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756" b="-12756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-1059873" y="-2800350"/>
            <a:ext cx="10515600" cy="105156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7693F">
                <a:alpha val="87843"/>
              </a:srgb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49204" y="296257"/>
            <a:ext cx="8051846" cy="5887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80"/>
              </a:lnSpc>
            </a:pP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Sherlock Holmes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nhân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thám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tử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hư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cấu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do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nhà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Anh Arthur Conan Doyle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sáng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tạo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nên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Tự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coi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mình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“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thám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tử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vấn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”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câu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chuyện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Holmes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nổi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danh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với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khả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năng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quan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sát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diễn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dịch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khoa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pháp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y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điêu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luyện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suy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luận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logic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tuyệt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vời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yếu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tố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mà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anh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áp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dụng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khi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điều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tra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vụ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án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nhiều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dạng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khách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hàng</a:t>
            </a:r>
            <a:r>
              <a:rPr lang="en-US" sz="37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99" b="-5099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10383116" y="3187411"/>
            <a:ext cx="9567430" cy="956743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35254">
                <a:alpha val="87843"/>
              </a:srgb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365242" y="5107305"/>
            <a:ext cx="6585053" cy="517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0"/>
              </a:lnSpc>
            </a:pP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Đứng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trước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bất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cứ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vụ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án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nào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Holmes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thường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bắt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đầu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với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sự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quan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sát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tỉ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mỉ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từng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chi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tiết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sau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đó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vận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dụng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chúng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để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lập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luận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kết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nối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thành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mạch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logic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hoàn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chỉnh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5880"/>
              </a:lnSpc>
            </a:pPr>
            <a:endParaRPr lang="en-US" sz="4200" dirty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0" y="128155"/>
            <a:ext cx="2035129" cy="1801090"/>
          </a:xfrm>
          <a:custGeom>
            <a:avLst/>
            <a:gdLst/>
            <a:ahLst/>
            <a:cxnLst/>
            <a:rect l="l" t="t" r="r" b="b"/>
            <a:pathLst>
              <a:path w="2035129" h="1801090">
                <a:moveTo>
                  <a:pt x="0" y="0"/>
                </a:moveTo>
                <a:lnTo>
                  <a:pt x="2035129" y="0"/>
                </a:lnTo>
                <a:lnTo>
                  <a:pt x="2035129" y="1801090"/>
                </a:lnTo>
                <a:lnTo>
                  <a:pt x="0" y="18010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539180" y="6123233"/>
            <a:ext cx="19366359" cy="4163767"/>
          </a:xfrm>
          <a:custGeom>
            <a:avLst/>
            <a:gdLst/>
            <a:ahLst/>
            <a:cxnLst/>
            <a:rect l="l" t="t" r="r" b="b"/>
            <a:pathLst>
              <a:path w="19366359" h="4163767">
                <a:moveTo>
                  <a:pt x="0" y="0"/>
                </a:moveTo>
                <a:lnTo>
                  <a:pt x="19366360" y="0"/>
                </a:lnTo>
                <a:lnTo>
                  <a:pt x="19366360" y="4163767"/>
                </a:lnTo>
                <a:lnTo>
                  <a:pt x="0" y="4163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09656" y="3583153"/>
            <a:ext cx="4360226" cy="6703847"/>
          </a:xfrm>
          <a:custGeom>
            <a:avLst/>
            <a:gdLst/>
            <a:ahLst/>
            <a:cxnLst/>
            <a:rect l="l" t="t" r="r" b="b"/>
            <a:pathLst>
              <a:path w="4360226" h="6703847">
                <a:moveTo>
                  <a:pt x="0" y="0"/>
                </a:moveTo>
                <a:lnTo>
                  <a:pt x="4360226" y="0"/>
                </a:lnTo>
                <a:lnTo>
                  <a:pt x="4360226" y="6703847"/>
                </a:lnTo>
                <a:lnTo>
                  <a:pt x="0" y="67038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6"/>
          <p:cNvSpPr txBox="1"/>
          <p:nvPr/>
        </p:nvSpPr>
        <p:spPr>
          <a:xfrm>
            <a:off x="1571508" y="456217"/>
            <a:ext cx="16716492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 b="1" spc="280" dirty="0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BÀI 6: </a:t>
            </a:r>
          </a:p>
          <a:p>
            <a:pPr algn="ctr">
              <a:lnSpc>
                <a:spcPts val="6720"/>
              </a:lnSpc>
            </a:pPr>
            <a:r>
              <a:rPr lang="en-US" sz="4800" b="1" spc="280" dirty="0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TRUYỆN TRUYỀN KÌ VÀ TRUYỆN TRINH THÁM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7059" y="2341322"/>
            <a:ext cx="17326141" cy="1816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828"/>
              </a:lnSpc>
            </a:pPr>
            <a:r>
              <a:rPr lang="en-US" sz="10591" dirty="0" err="1">
                <a:solidFill>
                  <a:srgbClr val="B7693F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Vụ</a:t>
            </a:r>
            <a:r>
              <a:rPr lang="en-US" sz="10591" dirty="0">
                <a:solidFill>
                  <a:srgbClr val="B7693F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10591" dirty="0" err="1">
                <a:solidFill>
                  <a:srgbClr val="B7693F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cải</a:t>
            </a:r>
            <a:r>
              <a:rPr lang="en-US" sz="10591" dirty="0">
                <a:solidFill>
                  <a:srgbClr val="B7693F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10591" dirty="0" err="1">
                <a:solidFill>
                  <a:srgbClr val="B7693F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trang</a:t>
            </a:r>
            <a:r>
              <a:rPr lang="en-US" sz="10591" dirty="0">
                <a:solidFill>
                  <a:srgbClr val="B7693F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10591" dirty="0" err="1">
                <a:solidFill>
                  <a:srgbClr val="B7693F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bất</a:t>
            </a:r>
            <a:r>
              <a:rPr lang="en-US" sz="10591" dirty="0">
                <a:solidFill>
                  <a:srgbClr val="B7693F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10591" dirty="0" err="1">
                <a:solidFill>
                  <a:srgbClr val="B7693F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thành</a:t>
            </a:r>
            <a:endParaRPr lang="en-US" sz="10591" dirty="0">
              <a:solidFill>
                <a:srgbClr val="B7693F"/>
              </a:solidFill>
              <a:latin typeface="#9Slide05 Dear Saturday"/>
              <a:ea typeface="#9Slide05 Dear Saturday"/>
              <a:cs typeface="#9Slide05 Dear Saturday"/>
              <a:sym typeface="#9Slide05 Dear Saturday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314685" y="4043971"/>
            <a:ext cx="5877315" cy="8812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03"/>
              </a:lnSpc>
            </a:pPr>
            <a:r>
              <a:rPr lang="en-US" sz="5288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A-</a:t>
            </a:r>
            <a:r>
              <a:rPr lang="en-US" sz="5288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thơ</a:t>
            </a:r>
            <a:r>
              <a:rPr lang="en-US" sz="5288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288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Cô</a:t>
            </a:r>
            <a:r>
              <a:rPr lang="en-US" sz="5288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-nan </a:t>
            </a:r>
            <a:r>
              <a:rPr lang="en-US" sz="5288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Đoi-lơ</a:t>
            </a:r>
            <a:endParaRPr lang="en-US" sz="5288" dirty="0">
              <a:solidFill>
                <a:srgbClr val="535254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438400" y="2132275"/>
            <a:ext cx="11258550" cy="5846713"/>
            <a:chOff x="0" y="0"/>
            <a:chExt cx="2283776" cy="7101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3776" cy="710174"/>
            </a:xfrm>
            <a:custGeom>
              <a:avLst/>
              <a:gdLst/>
              <a:ahLst/>
              <a:cxnLst/>
              <a:rect l="l" t="t" r="r" b="b"/>
              <a:pathLst>
                <a:path w="2283776" h="710174">
                  <a:moveTo>
                    <a:pt x="45534" y="0"/>
                  </a:moveTo>
                  <a:lnTo>
                    <a:pt x="2238242" y="0"/>
                  </a:lnTo>
                  <a:cubicBezTo>
                    <a:pt x="2263390" y="0"/>
                    <a:pt x="2283776" y="20386"/>
                    <a:pt x="2283776" y="45534"/>
                  </a:cubicBezTo>
                  <a:lnTo>
                    <a:pt x="2283776" y="664639"/>
                  </a:lnTo>
                  <a:cubicBezTo>
                    <a:pt x="2283776" y="689787"/>
                    <a:pt x="2263390" y="710174"/>
                    <a:pt x="2238242" y="710174"/>
                  </a:cubicBezTo>
                  <a:lnTo>
                    <a:pt x="45534" y="710174"/>
                  </a:lnTo>
                  <a:cubicBezTo>
                    <a:pt x="20386" y="710174"/>
                    <a:pt x="0" y="689787"/>
                    <a:pt x="0" y="664639"/>
                  </a:cubicBezTo>
                  <a:lnTo>
                    <a:pt x="0" y="45534"/>
                  </a:lnTo>
                  <a:cubicBezTo>
                    <a:pt x="0" y="20386"/>
                    <a:pt x="20386" y="0"/>
                    <a:pt x="45534" y="0"/>
                  </a:cubicBezTo>
                  <a:close/>
                </a:path>
              </a:pathLst>
            </a:custGeom>
            <a:solidFill>
              <a:srgbClr val="A2999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283776" cy="757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74170" y="7461519"/>
            <a:ext cx="2654877" cy="2940916"/>
          </a:xfrm>
          <a:custGeom>
            <a:avLst/>
            <a:gdLst/>
            <a:ahLst/>
            <a:cxnLst/>
            <a:rect l="l" t="t" r="r" b="b"/>
            <a:pathLst>
              <a:path w="3740727" h="4114800">
                <a:moveTo>
                  <a:pt x="0" y="0"/>
                </a:moveTo>
                <a:lnTo>
                  <a:pt x="3740727" y="0"/>
                </a:lnTo>
                <a:lnTo>
                  <a:pt x="37407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0" y="6591300"/>
            <a:ext cx="1717327" cy="1508991"/>
          </a:xfrm>
          <a:custGeom>
            <a:avLst/>
            <a:gdLst/>
            <a:ahLst/>
            <a:cxnLst/>
            <a:rect l="l" t="t" r="r" b="b"/>
            <a:pathLst>
              <a:path w="2323072" h="2166264">
                <a:moveTo>
                  <a:pt x="0" y="0"/>
                </a:moveTo>
                <a:lnTo>
                  <a:pt x="2323072" y="0"/>
                </a:lnTo>
                <a:lnTo>
                  <a:pt x="2323072" y="2166264"/>
                </a:lnTo>
                <a:lnTo>
                  <a:pt x="0" y="21662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extBox 10"/>
          <p:cNvSpPr txBox="1"/>
          <p:nvPr/>
        </p:nvSpPr>
        <p:spPr>
          <a:xfrm>
            <a:off x="-235527" y="636069"/>
            <a:ext cx="12191372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9"/>
              </a:lnSpc>
            </a:pPr>
            <a:r>
              <a:rPr lang="en-US" sz="5707" b="1" spc="285" dirty="0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2. ĐỌC VĂN BẢN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05166" y="2923280"/>
            <a:ext cx="10429753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HS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đọc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phân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vai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văn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bản</a:t>
            </a:r>
            <a:r>
              <a:rPr lang="en-US" sz="4000" b="1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i="1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Vụ</a:t>
            </a:r>
            <a:r>
              <a:rPr lang="en-US" sz="4000" i="1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i="1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cải</a:t>
            </a:r>
            <a:r>
              <a:rPr lang="en-US" sz="4000" i="1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i="1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trang</a:t>
            </a:r>
            <a:r>
              <a:rPr lang="en-US" sz="4000" i="1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i="1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bất</a:t>
            </a:r>
            <a:r>
              <a:rPr lang="en-US" sz="4000" i="1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i="1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thành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pPr algn="just"/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       + 1 HS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đóng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vai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Hôm</a:t>
            </a:r>
            <a:endParaRPr lang="en-US" sz="4000" dirty="0">
              <a:solidFill>
                <a:schemeClr val="bg2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/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       + 1 HS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đóng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vai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nhân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vật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“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tôi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” (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Oát-xơn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)</a:t>
            </a:r>
          </a:p>
          <a:p>
            <a:pPr algn="just"/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       + 1 HS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đóng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vai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Uyn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–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đi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– banh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HS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đọc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văn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bản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;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thực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hiện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các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nhiệm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vụ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trong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khi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đọc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(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theo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dõi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dự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đoán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chú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thích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tưởng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tượng</a:t>
            </a:r>
            <a:r>
              <a:rPr lang="en-US" sz="4000" dirty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)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0" y="700218"/>
            <a:ext cx="12574320" cy="907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1"/>
              </a:lnSpc>
            </a:pPr>
            <a:r>
              <a:rPr lang="en-US" sz="5315" b="1" dirty="0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2. ĐỌC VĂN BẢN</a:t>
            </a:r>
          </a:p>
        </p:txBody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342536" y="2308100"/>
          <a:ext cx="17602928" cy="6950199"/>
        </p:xfrm>
        <a:graphic>
          <a:graphicData uri="http://schemas.openxmlformats.org/drawingml/2006/table">
            <a:tbl>
              <a:tblPr/>
              <a:tblGrid>
                <a:gridCol w="14985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3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0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45075"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4199" b="1" dirty="0" err="1">
                          <a:solidFill>
                            <a:srgbClr val="422C06">
                              <a:alpha val="73725"/>
                            </a:srgbClr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Tiêu</a:t>
                      </a:r>
                      <a:r>
                        <a:rPr lang="en-US" sz="4199" b="1" dirty="0">
                          <a:solidFill>
                            <a:srgbClr val="422C06">
                              <a:alpha val="73725"/>
                            </a:srgbClr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 </a:t>
                      </a:r>
                      <a:r>
                        <a:rPr lang="en-US" sz="4199" b="1" dirty="0" err="1">
                          <a:solidFill>
                            <a:srgbClr val="422C06">
                              <a:alpha val="73725"/>
                            </a:srgbClr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chí</a:t>
                      </a:r>
                      <a:endParaRPr lang="en-US" sz="1100" dirty="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8244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4199" b="1">
                          <a:solidFill>
                            <a:srgbClr val="422C06">
                              <a:alpha val="73725"/>
                            </a:srgbClr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Đạt 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8244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4199" b="1">
                          <a:solidFill>
                            <a:srgbClr val="422C06">
                              <a:alpha val="73725"/>
                            </a:srgbClr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CĐ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8244">
                        <a:alpha val="7372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5075">
                <a:tc>
                  <a:txBody>
                    <a:bodyPr/>
                    <a:lstStyle/>
                    <a:p>
                      <a:pPr algn="l">
                        <a:lnSpc>
                          <a:spcPts val="5039"/>
                        </a:lnSpc>
                        <a:defRPr/>
                      </a:pPr>
                      <a:r>
                        <a:rPr lang="en-US" sz="4199">
                          <a:solidFill>
                            <a:srgbClr val="000000">
                              <a:alpha val="73725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Đọc diễn cảm, không bỏ từ, thêm từ.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5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5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5">
                        <a:alpha val="7372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1586">
                <a:tc>
                  <a:txBody>
                    <a:bodyPr/>
                    <a:lstStyle/>
                    <a:p>
                      <a:pPr algn="l">
                        <a:lnSpc>
                          <a:spcPts val="5039"/>
                        </a:lnSpc>
                        <a:defRPr/>
                      </a:pPr>
                      <a:r>
                        <a:rPr lang="en-US" sz="4199">
                          <a:solidFill>
                            <a:srgbClr val="000000">
                              <a:alpha val="73725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Đọc to, rõ bảo đảm trong không gian lớp học, cả lớp cùng nghe được.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5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5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5">
                        <a:alpha val="7372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5075">
                <a:tc>
                  <a:txBody>
                    <a:bodyPr/>
                    <a:lstStyle/>
                    <a:p>
                      <a:pPr algn="l">
                        <a:lnSpc>
                          <a:spcPts val="5039"/>
                        </a:lnSpc>
                        <a:defRPr/>
                      </a:pPr>
                      <a:r>
                        <a:rPr lang="en-US" sz="4199">
                          <a:solidFill>
                            <a:srgbClr val="000000">
                              <a:alpha val="73725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Tốc độ đọc phù hợp.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5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5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5">
                        <a:alpha val="7372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3388">
                <a:tc>
                  <a:txBody>
                    <a:bodyPr/>
                    <a:lstStyle/>
                    <a:p>
                      <a:pPr algn="just">
                        <a:lnSpc>
                          <a:spcPts val="5627"/>
                        </a:lnSpc>
                        <a:defRPr/>
                      </a:pPr>
                      <a:r>
                        <a:rPr lang="en-US" sz="4199">
                          <a:solidFill>
                            <a:srgbClr val="000000">
                              <a:alpha val="73725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Sử dụng giọng điệu khác nhau để thể hiện cảm xúc được lời người kể chuyện và lời nhân vật.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5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5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3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6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5">
                        <a:alpha val="7372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Freeform 5"/>
          <p:cNvSpPr/>
          <p:nvPr/>
        </p:nvSpPr>
        <p:spPr>
          <a:xfrm>
            <a:off x="15322027" y="747745"/>
            <a:ext cx="1937273" cy="1334297"/>
          </a:xfrm>
          <a:custGeom>
            <a:avLst/>
            <a:gdLst/>
            <a:ahLst/>
            <a:cxnLst/>
            <a:rect l="l" t="t" r="r" b="b"/>
            <a:pathLst>
              <a:path w="1937273" h="1334297">
                <a:moveTo>
                  <a:pt x="0" y="0"/>
                </a:moveTo>
                <a:lnTo>
                  <a:pt x="1937273" y="0"/>
                </a:lnTo>
                <a:lnTo>
                  <a:pt x="1937273" y="1334297"/>
                </a:lnTo>
                <a:lnTo>
                  <a:pt x="0" y="13342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6662353" y="6540212"/>
            <a:ext cx="12951984" cy="13669641"/>
          </a:xfrm>
          <a:custGeom>
            <a:avLst/>
            <a:gdLst/>
            <a:ahLst/>
            <a:cxnLst/>
            <a:rect l="l" t="t" r="r" b="b"/>
            <a:pathLst>
              <a:path w="12951984" h="13669641">
                <a:moveTo>
                  <a:pt x="0" y="0"/>
                </a:moveTo>
                <a:lnTo>
                  <a:pt x="12951985" y="0"/>
                </a:lnTo>
                <a:lnTo>
                  <a:pt x="12951985" y="13669640"/>
                </a:lnTo>
                <a:lnTo>
                  <a:pt x="0" y="136696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0361797" y="346300"/>
            <a:ext cx="8478411" cy="9949621"/>
          </a:xfrm>
          <a:custGeom>
            <a:avLst/>
            <a:gdLst/>
            <a:ahLst/>
            <a:cxnLst/>
            <a:rect l="l" t="t" r="r" b="b"/>
            <a:pathLst>
              <a:path w="8478411" h="9949621">
                <a:moveTo>
                  <a:pt x="0" y="0"/>
                </a:moveTo>
                <a:lnTo>
                  <a:pt x="8478411" y="0"/>
                </a:lnTo>
                <a:lnTo>
                  <a:pt x="8478411" y="9949621"/>
                </a:lnTo>
                <a:lnTo>
                  <a:pt x="0" y="99496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551345" y="2273552"/>
            <a:ext cx="11791651" cy="7289548"/>
          </a:xfrm>
          <a:custGeom>
            <a:avLst/>
            <a:gdLst/>
            <a:ahLst/>
            <a:cxnLst/>
            <a:rect l="l" t="t" r="r" b="b"/>
            <a:pathLst>
              <a:path w="8691827" h="2291482">
                <a:moveTo>
                  <a:pt x="0" y="0"/>
                </a:moveTo>
                <a:lnTo>
                  <a:pt x="8691827" y="0"/>
                </a:lnTo>
                <a:lnTo>
                  <a:pt x="8691827" y="2291482"/>
                </a:lnTo>
                <a:lnTo>
                  <a:pt x="0" y="22914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-71843" y="8953500"/>
            <a:ext cx="2053043" cy="1460246"/>
          </a:xfrm>
          <a:custGeom>
            <a:avLst/>
            <a:gdLst/>
            <a:ahLst/>
            <a:cxnLst/>
            <a:rect l="l" t="t" r="r" b="b"/>
            <a:pathLst>
              <a:path w="2833098" h="1915882">
                <a:moveTo>
                  <a:pt x="0" y="0"/>
                </a:moveTo>
                <a:lnTo>
                  <a:pt x="2833098" y="0"/>
                </a:lnTo>
                <a:lnTo>
                  <a:pt x="2833098" y="1915882"/>
                </a:lnTo>
                <a:lnTo>
                  <a:pt x="0" y="1915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TextBox 9"/>
          <p:cNvSpPr txBox="1"/>
          <p:nvPr/>
        </p:nvSpPr>
        <p:spPr>
          <a:xfrm>
            <a:off x="-2019474" y="346300"/>
            <a:ext cx="12191372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9"/>
              </a:lnSpc>
            </a:pPr>
            <a:r>
              <a:rPr lang="en-US" sz="4507" b="1" spc="225" dirty="0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2. ĐỌC VĂN BẢN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08419" y="1234755"/>
            <a:ext cx="6790254" cy="72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  <a:spcBef>
                <a:spcPct val="0"/>
              </a:spcBef>
            </a:pPr>
            <a:r>
              <a:rPr lang="en-US" sz="4179" dirty="0" err="1">
                <a:solidFill>
                  <a:srgbClr val="535254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Vụ</a:t>
            </a:r>
            <a:r>
              <a:rPr lang="en-US" sz="4179" dirty="0">
                <a:solidFill>
                  <a:srgbClr val="535254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4179" dirty="0" err="1">
                <a:solidFill>
                  <a:srgbClr val="535254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cải</a:t>
            </a:r>
            <a:r>
              <a:rPr lang="en-US" sz="4179" dirty="0">
                <a:solidFill>
                  <a:srgbClr val="535254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4179" dirty="0" err="1">
                <a:solidFill>
                  <a:srgbClr val="535254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trang</a:t>
            </a:r>
            <a:r>
              <a:rPr lang="en-US" sz="4179" dirty="0">
                <a:solidFill>
                  <a:srgbClr val="535254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4179" dirty="0" err="1">
                <a:solidFill>
                  <a:srgbClr val="535254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bất</a:t>
            </a:r>
            <a:r>
              <a:rPr lang="en-US" sz="4179" dirty="0">
                <a:solidFill>
                  <a:srgbClr val="535254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4179" dirty="0" err="1">
                <a:solidFill>
                  <a:srgbClr val="535254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thành</a:t>
            </a:r>
            <a:endParaRPr lang="en-US" sz="4179" dirty="0">
              <a:solidFill>
                <a:srgbClr val="535254"/>
              </a:solidFill>
              <a:latin typeface="#9Slide05 Dear Saturday"/>
              <a:ea typeface="#9Slide05 Dear Saturday"/>
              <a:cs typeface="#9Slide05 Dear Saturday"/>
              <a:sym typeface="#9Slide05 Dear Saturday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66800" y="2916018"/>
            <a:ext cx="10668000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quá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trình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đọc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gặp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thẻ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hỏi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theo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dõi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dự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đoán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tưởng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tượng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dừng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lại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1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phút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để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suy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ngẫm</a:t>
            </a:r>
            <a:endParaRPr lang="en-US" sz="4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      +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Bằng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quan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sát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Hôm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đã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phát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hiện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ra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điều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gì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đáng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chú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ý ở Me-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ri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      +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Người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cải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trang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bất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thành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mà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Hôm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nhắc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đến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ở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đây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là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ai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      +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Tưởng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tượng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thái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độ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cảm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xúc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Me-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ri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khi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biết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được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vị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hôn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phu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mình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là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ai</a:t>
            </a:r>
            <a:r>
              <a:rPr lang="en-US" sz="4000" b="1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  <a:endParaRPr lang="en-US" sz="4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HS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đọc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văn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bản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theo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dõi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một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số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từ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ngữ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giải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thích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ở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chân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trang</a:t>
            </a:r>
            <a:r>
              <a: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6"/>
          <p:cNvSpPr txBox="1"/>
          <p:nvPr/>
        </p:nvSpPr>
        <p:spPr>
          <a:xfrm>
            <a:off x="1028700" y="1300594"/>
            <a:ext cx="12416424" cy="962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3.1.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Tác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giả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và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tác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phẩm</a:t>
            </a:r>
            <a:endParaRPr lang="en-US" sz="5600" dirty="0">
              <a:solidFill>
                <a:srgbClr val="535254"/>
              </a:solidFill>
              <a:latin typeface="#9Slide07 SVNUT Triumph Press"/>
              <a:ea typeface="#9Slide07 SVNUT Triumph Press"/>
              <a:cs typeface="#9Slide07 SVNUT Triumph Press"/>
              <a:sym typeface="#9Slide07 SVNUT Triumph Pres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3801510"/>
            <a:ext cx="10319954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800" u="sng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hlinkClick r:id="rId3"/>
              </a:rPr>
              <a:t>https://www.youtube.com/watch?v=Z96DCiJ7wXg</a:t>
            </a:r>
            <a:endParaRPr lang="en-US" sz="48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r>
              <a:rPr lang="en-US" sz="4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(?) </a:t>
            </a:r>
            <a:r>
              <a:rPr lang="en-US" sz="4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Nêu</a:t>
            </a:r>
            <a:r>
              <a:rPr lang="en-US" sz="4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ba</a:t>
            </a:r>
            <a:r>
              <a:rPr lang="en-US" sz="4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điều</a:t>
            </a:r>
            <a:r>
              <a:rPr lang="en-US" sz="4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em</a:t>
            </a:r>
            <a:r>
              <a:rPr lang="en-US" sz="4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ấn</a:t>
            </a:r>
            <a:r>
              <a:rPr lang="en-US" sz="4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tượng</a:t>
            </a:r>
            <a:r>
              <a:rPr lang="en-US" sz="4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nhất</a:t>
            </a:r>
            <a:r>
              <a:rPr lang="en-US" sz="4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về</a:t>
            </a:r>
            <a:r>
              <a:rPr lang="en-US" sz="4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A-</a:t>
            </a:r>
            <a:r>
              <a:rPr lang="en-US" sz="4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thơ</a:t>
            </a:r>
            <a:r>
              <a:rPr lang="en-US" sz="4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Cô</a:t>
            </a:r>
            <a:r>
              <a:rPr lang="en-US" sz="4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-nan </a:t>
            </a:r>
            <a:r>
              <a:rPr lang="en-US" sz="4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Đoi-lơ</a:t>
            </a:r>
            <a:r>
              <a:rPr lang="en-US" sz="4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sa</a:t>
            </a:r>
            <a:r>
              <a:rPr lang="en-US" sz="4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khi</a:t>
            </a:r>
            <a:r>
              <a:rPr lang="en-US" sz="4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xem</a:t>
            </a:r>
            <a:r>
              <a:rPr lang="en-US" sz="4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xong</a:t>
            </a:r>
            <a:r>
              <a:rPr lang="en-US" sz="4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video </a:t>
            </a:r>
            <a:r>
              <a:rPr lang="en-US" sz="4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trên</a:t>
            </a:r>
            <a:r>
              <a:rPr lang="en-US" sz="4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?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1529241" y="2065331"/>
            <a:ext cx="6748758" cy="674875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817411" y="2363098"/>
            <a:ext cx="6172418" cy="6153224"/>
            <a:chOff x="0" y="0"/>
            <a:chExt cx="8229891" cy="8204299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/>
            <a:srcRect t="11658" b="11658"/>
            <a:stretch>
              <a:fillRect/>
            </a:stretch>
          </p:blipFill>
          <p:spPr>
            <a:xfrm>
              <a:off x="0" y="0"/>
              <a:ext cx="8229891" cy="8204299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-569326" y="237565"/>
            <a:ext cx="12698356" cy="915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5"/>
              </a:lnSpc>
            </a:pPr>
            <a:r>
              <a:rPr lang="en-US" sz="5367" b="1" dirty="0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3. ĐỌC HIỂU VĂN BẢN</a:t>
            </a:r>
          </a:p>
        </p:txBody>
      </p:sp>
      <p:sp>
        <p:nvSpPr>
          <p:cNvPr id="14" name="Freeform 14"/>
          <p:cNvSpPr/>
          <p:nvPr/>
        </p:nvSpPr>
        <p:spPr>
          <a:xfrm>
            <a:off x="3964461" y="8001972"/>
            <a:ext cx="4448432" cy="1028700"/>
          </a:xfrm>
          <a:custGeom>
            <a:avLst/>
            <a:gdLst/>
            <a:ahLst/>
            <a:cxnLst/>
            <a:rect l="l" t="t" r="r" b="b"/>
            <a:pathLst>
              <a:path w="4448432" h="1028700">
                <a:moveTo>
                  <a:pt x="0" y="0"/>
                </a:moveTo>
                <a:lnTo>
                  <a:pt x="4448432" y="0"/>
                </a:lnTo>
                <a:lnTo>
                  <a:pt x="4448432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3163631" y="0"/>
            <a:ext cx="2965721" cy="10287000"/>
            <a:chOff x="0" y="0"/>
            <a:chExt cx="781095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81095" cy="2709333"/>
            </a:xfrm>
            <a:custGeom>
              <a:avLst/>
              <a:gdLst/>
              <a:ahLst/>
              <a:cxnLst/>
              <a:rect l="l" t="t" r="r" b="b"/>
              <a:pathLst>
                <a:path w="781095" h="2709333">
                  <a:moveTo>
                    <a:pt x="0" y="0"/>
                  </a:moveTo>
                  <a:lnTo>
                    <a:pt x="781095" y="0"/>
                  </a:lnTo>
                  <a:lnTo>
                    <a:pt x="78109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D3E4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78109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2965721" cy="10287000"/>
            <a:chOff x="0" y="0"/>
            <a:chExt cx="3954295" cy="137160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l="68354" r="12546"/>
            <a:stretch>
              <a:fillRect/>
            </a:stretch>
          </p:blipFill>
          <p:spPr>
            <a:xfrm>
              <a:off x="0" y="0"/>
              <a:ext cx="3954295" cy="13716000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6329377" y="0"/>
            <a:ext cx="2965721" cy="10287000"/>
            <a:chOff x="0" y="0"/>
            <a:chExt cx="3954295" cy="1371600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 l="31466" r="31466"/>
            <a:stretch>
              <a:fillRect/>
            </a:stretch>
          </p:blipFill>
          <p:spPr>
            <a:xfrm>
              <a:off x="0" y="0"/>
              <a:ext cx="3954295" cy="13716000"/>
            </a:xfrm>
            <a:prstGeom prst="rect">
              <a:avLst/>
            </a:prstGeom>
          </p:spPr>
        </p:pic>
      </p:grpSp>
      <p:sp>
        <p:nvSpPr>
          <p:cNvPr id="10" name="Freeform 10"/>
          <p:cNvSpPr/>
          <p:nvPr/>
        </p:nvSpPr>
        <p:spPr>
          <a:xfrm rot="-5400000">
            <a:off x="8366485" y="4871249"/>
            <a:ext cx="1857225" cy="735152"/>
          </a:xfrm>
          <a:custGeom>
            <a:avLst/>
            <a:gdLst/>
            <a:ahLst/>
            <a:cxnLst/>
            <a:rect l="l" t="t" r="r" b="b"/>
            <a:pathLst>
              <a:path w="1857225" h="735152">
                <a:moveTo>
                  <a:pt x="0" y="0"/>
                </a:moveTo>
                <a:lnTo>
                  <a:pt x="1857226" y="0"/>
                </a:lnTo>
                <a:lnTo>
                  <a:pt x="1857226" y="735151"/>
                </a:lnTo>
                <a:lnTo>
                  <a:pt x="0" y="7351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3636708" y="1501958"/>
            <a:ext cx="2227910" cy="1829671"/>
          </a:xfrm>
          <a:custGeom>
            <a:avLst/>
            <a:gdLst/>
            <a:ahLst/>
            <a:cxnLst/>
            <a:rect l="l" t="t" r="r" b="b"/>
            <a:pathLst>
              <a:path w="2227910" h="1829671">
                <a:moveTo>
                  <a:pt x="0" y="0"/>
                </a:moveTo>
                <a:lnTo>
                  <a:pt x="2227909" y="0"/>
                </a:lnTo>
                <a:lnTo>
                  <a:pt x="2227909" y="1829671"/>
                </a:lnTo>
                <a:lnTo>
                  <a:pt x="0" y="18296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3397848" y="5238824"/>
            <a:ext cx="2466769" cy="3022076"/>
          </a:xfrm>
          <a:custGeom>
            <a:avLst/>
            <a:gdLst/>
            <a:ahLst/>
            <a:cxnLst/>
            <a:rect l="l" t="t" r="r" b="b"/>
            <a:pathLst>
              <a:path w="2466769" h="3022076">
                <a:moveTo>
                  <a:pt x="0" y="0"/>
                </a:moveTo>
                <a:lnTo>
                  <a:pt x="2466769" y="0"/>
                </a:lnTo>
                <a:lnTo>
                  <a:pt x="2466769" y="3022076"/>
                </a:lnTo>
                <a:lnTo>
                  <a:pt x="0" y="30220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9861940" y="490221"/>
            <a:ext cx="12416424" cy="962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3.1.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Tác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giả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và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tác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phẩm</a:t>
            </a:r>
            <a:endParaRPr lang="en-US" sz="5600" dirty="0">
              <a:solidFill>
                <a:srgbClr val="535254"/>
              </a:solidFill>
              <a:latin typeface="#9Slide07 SVNUT Triumph Press"/>
              <a:ea typeface="#9Slide07 SVNUT Triumph Press"/>
              <a:cs typeface="#9Slide07 SVNUT Triumph Press"/>
              <a:sym typeface="#9Slide07 SVNUT Triumph Pres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295098" y="1546930"/>
            <a:ext cx="8383428" cy="2597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3574" lvl="1" indent="-536787" algn="just">
              <a:lnSpc>
                <a:spcPts val="6961"/>
              </a:lnSpc>
              <a:buFont typeface="Arial"/>
              <a:buChar char="•"/>
            </a:pP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A-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thơ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Cô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-nan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Đoi-lơ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(1859-1930)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nhà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nổi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tiếng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Xcốt-len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295098" y="4587859"/>
            <a:ext cx="8383428" cy="3474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3574" lvl="1" indent="-536787" algn="just">
              <a:lnSpc>
                <a:spcPts val="6961"/>
              </a:lnSpc>
              <a:buFont typeface="Arial"/>
              <a:buChar char="•"/>
            </a:pP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Ông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sáng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tác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nhiều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loại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truyện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khoa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viễn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tưởng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tiểu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thuyết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lịch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kịch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lịch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bút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kí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thơ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,…</a:t>
            </a:r>
          </a:p>
        </p:txBody>
      </p:sp>
      <p:sp>
        <p:nvSpPr>
          <p:cNvPr id="16" name="Freeform 16"/>
          <p:cNvSpPr/>
          <p:nvPr/>
        </p:nvSpPr>
        <p:spPr>
          <a:xfrm>
            <a:off x="12810868" y="8604931"/>
            <a:ext cx="4448432" cy="1028700"/>
          </a:xfrm>
          <a:custGeom>
            <a:avLst/>
            <a:gdLst/>
            <a:ahLst/>
            <a:cxnLst/>
            <a:rect l="l" t="t" r="r" b="b"/>
            <a:pathLst>
              <a:path w="4448432" h="1028700">
                <a:moveTo>
                  <a:pt x="0" y="0"/>
                </a:moveTo>
                <a:lnTo>
                  <a:pt x="4448432" y="0"/>
                </a:lnTo>
                <a:lnTo>
                  <a:pt x="4448432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3163631" y="0"/>
            <a:ext cx="2965721" cy="10287000"/>
            <a:chOff x="0" y="0"/>
            <a:chExt cx="781095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81095" cy="2709333"/>
            </a:xfrm>
            <a:custGeom>
              <a:avLst/>
              <a:gdLst/>
              <a:ahLst/>
              <a:cxnLst/>
              <a:rect l="l" t="t" r="r" b="b"/>
              <a:pathLst>
                <a:path w="781095" h="2709333">
                  <a:moveTo>
                    <a:pt x="0" y="0"/>
                  </a:moveTo>
                  <a:lnTo>
                    <a:pt x="781095" y="0"/>
                  </a:lnTo>
                  <a:lnTo>
                    <a:pt x="78109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D3E4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78109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2965721" cy="10287000"/>
            <a:chOff x="0" y="0"/>
            <a:chExt cx="3954295" cy="137160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l="68354" r="12546"/>
            <a:stretch>
              <a:fillRect/>
            </a:stretch>
          </p:blipFill>
          <p:spPr>
            <a:xfrm>
              <a:off x="0" y="0"/>
              <a:ext cx="3954295" cy="13716000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6329377" y="0"/>
            <a:ext cx="2965721" cy="10287000"/>
            <a:chOff x="0" y="0"/>
            <a:chExt cx="3954295" cy="1371600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 l="31466" r="31466"/>
            <a:stretch>
              <a:fillRect/>
            </a:stretch>
          </p:blipFill>
          <p:spPr>
            <a:xfrm>
              <a:off x="0" y="0"/>
              <a:ext cx="3954295" cy="13716000"/>
            </a:xfrm>
            <a:prstGeom prst="rect">
              <a:avLst/>
            </a:prstGeom>
          </p:spPr>
        </p:pic>
      </p:grpSp>
      <p:sp>
        <p:nvSpPr>
          <p:cNvPr id="10" name="Freeform 10"/>
          <p:cNvSpPr/>
          <p:nvPr/>
        </p:nvSpPr>
        <p:spPr>
          <a:xfrm rot="-5400000">
            <a:off x="8366485" y="4871249"/>
            <a:ext cx="1857225" cy="735152"/>
          </a:xfrm>
          <a:custGeom>
            <a:avLst/>
            <a:gdLst/>
            <a:ahLst/>
            <a:cxnLst/>
            <a:rect l="l" t="t" r="r" b="b"/>
            <a:pathLst>
              <a:path w="1857225" h="735152">
                <a:moveTo>
                  <a:pt x="0" y="0"/>
                </a:moveTo>
                <a:lnTo>
                  <a:pt x="1857226" y="0"/>
                </a:lnTo>
                <a:lnTo>
                  <a:pt x="1857226" y="735151"/>
                </a:lnTo>
                <a:lnTo>
                  <a:pt x="0" y="7351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3636708" y="1501958"/>
            <a:ext cx="2227910" cy="1829671"/>
          </a:xfrm>
          <a:custGeom>
            <a:avLst/>
            <a:gdLst/>
            <a:ahLst/>
            <a:cxnLst/>
            <a:rect l="l" t="t" r="r" b="b"/>
            <a:pathLst>
              <a:path w="2227910" h="1829671">
                <a:moveTo>
                  <a:pt x="0" y="0"/>
                </a:moveTo>
                <a:lnTo>
                  <a:pt x="2227909" y="0"/>
                </a:lnTo>
                <a:lnTo>
                  <a:pt x="2227909" y="1829671"/>
                </a:lnTo>
                <a:lnTo>
                  <a:pt x="0" y="18296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3397848" y="5238824"/>
            <a:ext cx="2466769" cy="3022076"/>
          </a:xfrm>
          <a:custGeom>
            <a:avLst/>
            <a:gdLst/>
            <a:ahLst/>
            <a:cxnLst/>
            <a:rect l="l" t="t" r="r" b="b"/>
            <a:pathLst>
              <a:path w="2466769" h="3022076">
                <a:moveTo>
                  <a:pt x="0" y="0"/>
                </a:moveTo>
                <a:lnTo>
                  <a:pt x="2466769" y="0"/>
                </a:lnTo>
                <a:lnTo>
                  <a:pt x="2466769" y="3022076"/>
                </a:lnTo>
                <a:lnTo>
                  <a:pt x="0" y="30220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9861940" y="490221"/>
            <a:ext cx="12416424" cy="962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3.1.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Tác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giả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và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tác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phẩm</a:t>
            </a:r>
            <a:endParaRPr lang="en-US" sz="5600" dirty="0">
              <a:solidFill>
                <a:srgbClr val="535254"/>
              </a:solidFill>
              <a:latin typeface="#9Slide07 SVNUT Triumph Press"/>
              <a:ea typeface="#9Slide07 SVNUT Triumph Press"/>
              <a:cs typeface="#9Slide07 SVNUT Triumph Press"/>
              <a:sym typeface="#9Slide07 SVNUT Triumph Pres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295098" y="1899190"/>
            <a:ext cx="7964202" cy="522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3574" lvl="1" indent="-536787" algn="just">
              <a:lnSpc>
                <a:spcPts val="6961"/>
              </a:lnSpc>
              <a:buFont typeface="Arial"/>
              <a:buChar char="•"/>
            </a:pP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Tuy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nhiên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tên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tuổi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ông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biết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đến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nhiều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nhất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với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loại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truyện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trinh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thám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đặc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biệt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việc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sáng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tạo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nhân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vật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thám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tử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tài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ba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Sơ-lốc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Hôm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 </a:t>
            </a:r>
          </a:p>
        </p:txBody>
      </p:sp>
      <p:sp>
        <p:nvSpPr>
          <p:cNvPr id="15" name="Freeform 15"/>
          <p:cNvSpPr/>
          <p:nvPr/>
        </p:nvSpPr>
        <p:spPr>
          <a:xfrm>
            <a:off x="12051167" y="8260900"/>
            <a:ext cx="4448432" cy="1028700"/>
          </a:xfrm>
          <a:custGeom>
            <a:avLst/>
            <a:gdLst/>
            <a:ahLst/>
            <a:cxnLst/>
            <a:rect l="l" t="t" r="r" b="b"/>
            <a:pathLst>
              <a:path w="4448432" h="1028700">
                <a:moveTo>
                  <a:pt x="0" y="0"/>
                </a:moveTo>
                <a:lnTo>
                  <a:pt x="4448432" y="0"/>
                </a:lnTo>
                <a:lnTo>
                  <a:pt x="4448432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7797675" y="2736611"/>
            <a:ext cx="8953283" cy="393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Hãy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sắp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xếp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các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chữ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cái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sau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thành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tên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của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các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thám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tử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văn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học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nổi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tiếng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 Sau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khi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tìm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ra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đúng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tên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nhân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vật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các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em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hãy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chia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sẻ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một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vài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thông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tin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mà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các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em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biết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về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nhân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vật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thám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tử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99" b="1" dirty="0" err="1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đó</a:t>
            </a:r>
            <a:r>
              <a:rPr lang="en-US" sz="4499" b="1" dirty="0">
                <a:solidFill>
                  <a:srgbClr val="8E5F5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77025"/>
            <a:ext cx="16097729" cy="2007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79"/>
              </a:lnSpc>
            </a:pPr>
            <a:r>
              <a:rPr lang="en-US" sz="11699">
                <a:solidFill>
                  <a:srgbClr val="535254"/>
                </a:solidFill>
                <a:latin typeface="#9Slide07 SFU Blackout"/>
                <a:ea typeface="#9Slide07 SFU Blackout"/>
                <a:cs typeface="#9Slide07 SFU Blackout"/>
                <a:sym typeface="#9Slide07 SFU Blackout"/>
              </a:rPr>
              <a:t>THÁM TỬ LỪNG DANH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3163631" y="0"/>
            <a:ext cx="2965721" cy="10287000"/>
            <a:chOff x="0" y="0"/>
            <a:chExt cx="781095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81095" cy="2709333"/>
            </a:xfrm>
            <a:custGeom>
              <a:avLst/>
              <a:gdLst/>
              <a:ahLst/>
              <a:cxnLst/>
              <a:rect l="l" t="t" r="r" b="b"/>
              <a:pathLst>
                <a:path w="781095" h="2709333">
                  <a:moveTo>
                    <a:pt x="0" y="0"/>
                  </a:moveTo>
                  <a:lnTo>
                    <a:pt x="781095" y="0"/>
                  </a:lnTo>
                  <a:lnTo>
                    <a:pt x="78109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D3E4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78109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2965721" cy="10287000"/>
            <a:chOff x="0" y="0"/>
            <a:chExt cx="3954295" cy="137160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l="68354" r="12546"/>
            <a:stretch>
              <a:fillRect/>
            </a:stretch>
          </p:blipFill>
          <p:spPr>
            <a:xfrm>
              <a:off x="0" y="0"/>
              <a:ext cx="3954295" cy="13716000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6329377" y="0"/>
            <a:ext cx="2965721" cy="10287000"/>
            <a:chOff x="0" y="0"/>
            <a:chExt cx="3954295" cy="1371600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 l="31466" r="31466"/>
            <a:stretch>
              <a:fillRect/>
            </a:stretch>
          </p:blipFill>
          <p:spPr>
            <a:xfrm>
              <a:off x="0" y="0"/>
              <a:ext cx="3954295" cy="13716000"/>
            </a:xfrm>
            <a:prstGeom prst="rect">
              <a:avLst/>
            </a:prstGeom>
          </p:spPr>
        </p:pic>
      </p:grpSp>
      <p:sp>
        <p:nvSpPr>
          <p:cNvPr id="10" name="Freeform 10"/>
          <p:cNvSpPr/>
          <p:nvPr/>
        </p:nvSpPr>
        <p:spPr>
          <a:xfrm rot="-5400000">
            <a:off x="8366485" y="4871249"/>
            <a:ext cx="1857225" cy="735152"/>
          </a:xfrm>
          <a:custGeom>
            <a:avLst/>
            <a:gdLst/>
            <a:ahLst/>
            <a:cxnLst/>
            <a:rect l="l" t="t" r="r" b="b"/>
            <a:pathLst>
              <a:path w="1857225" h="735152">
                <a:moveTo>
                  <a:pt x="0" y="0"/>
                </a:moveTo>
                <a:lnTo>
                  <a:pt x="1857226" y="0"/>
                </a:lnTo>
                <a:lnTo>
                  <a:pt x="1857226" y="735151"/>
                </a:lnTo>
                <a:lnTo>
                  <a:pt x="0" y="7351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3636708" y="1501958"/>
            <a:ext cx="2227910" cy="1829671"/>
          </a:xfrm>
          <a:custGeom>
            <a:avLst/>
            <a:gdLst/>
            <a:ahLst/>
            <a:cxnLst/>
            <a:rect l="l" t="t" r="r" b="b"/>
            <a:pathLst>
              <a:path w="2227910" h="1829671">
                <a:moveTo>
                  <a:pt x="0" y="0"/>
                </a:moveTo>
                <a:lnTo>
                  <a:pt x="2227909" y="0"/>
                </a:lnTo>
                <a:lnTo>
                  <a:pt x="2227909" y="1829671"/>
                </a:lnTo>
                <a:lnTo>
                  <a:pt x="0" y="18296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3397848" y="5238824"/>
            <a:ext cx="2466769" cy="3022076"/>
          </a:xfrm>
          <a:custGeom>
            <a:avLst/>
            <a:gdLst/>
            <a:ahLst/>
            <a:cxnLst/>
            <a:rect l="l" t="t" r="r" b="b"/>
            <a:pathLst>
              <a:path w="2466769" h="3022076">
                <a:moveTo>
                  <a:pt x="0" y="0"/>
                </a:moveTo>
                <a:lnTo>
                  <a:pt x="2466769" y="0"/>
                </a:lnTo>
                <a:lnTo>
                  <a:pt x="2466769" y="3022076"/>
                </a:lnTo>
                <a:lnTo>
                  <a:pt x="0" y="30220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9861940" y="490221"/>
            <a:ext cx="12416424" cy="962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3.1 Tác giả và tác phẩm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295098" y="1899190"/>
            <a:ext cx="7964202" cy="6979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3574" lvl="1" indent="-536787" algn="just">
              <a:lnSpc>
                <a:spcPts val="6961"/>
              </a:lnSpc>
              <a:buFont typeface="Arial"/>
              <a:buChar char="•"/>
            </a:pP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số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truyện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trinh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thám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nổi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bật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ông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</a:t>
            </a:r>
            <a:r>
              <a:rPr lang="en-US" sz="4972" b="1" i="1" dirty="0" err="1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Cuộc</a:t>
            </a:r>
            <a:r>
              <a:rPr lang="en-US" sz="4972" b="1" i="1" dirty="0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 </a:t>
            </a:r>
            <a:r>
              <a:rPr lang="en-US" sz="4972" b="1" i="1" dirty="0" err="1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điều</a:t>
            </a:r>
            <a:r>
              <a:rPr lang="en-US" sz="4972" b="1" i="1" dirty="0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 </a:t>
            </a:r>
            <a:r>
              <a:rPr lang="en-US" sz="4972" b="1" i="1" dirty="0" err="1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tra</a:t>
            </a:r>
            <a:r>
              <a:rPr lang="en-US" sz="4972" b="1" i="1" dirty="0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 </a:t>
            </a:r>
            <a:r>
              <a:rPr lang="en-US" sz="4972" b="1" i="1" dirty="0" err="1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màu</a:t>
            </a:r>
            <a:r>
              <a:rPr lang="en-US" sz="4972" b="1" i="1" dirty="0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 </a:t>
            </a:r>
            <a:r>
              <a:rPr lang="en-US" sz="4972" b="1" i="1" dirty="0" err="1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đỏ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(1887), </a:t>
            </a:r>
            <a:r>
              <a:rPr lang="en-US" sz="4972" b="1" i="1" dirty="0" err="1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Dấu</a:t>
            </a:r>
            <a:r>
              <a:rPr lang="en-US" sz="4972" b="1" i="1" dirty="0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 </a:t>
            </a:r>
            <a:r>
              <a:rPr lang="en-US" sz="4972" b="1" i="1" dirty="0" err="1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bộ</a:t>
            </a:r>
            <a:r>
              <a:rPr lang="en-US" sz="4972" b="1" i="1" dirty="0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 </a:t>
            </a:r>
            <a:r>
              <a:rPr lang="en-US" sz="4972" b="1" i="1" dirty="0" err="1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tứ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(1890), </a:t>
            </a:r>
            <a:r>
              <a:rPr lang="en-US" sz="4972" b="1" i="1" dirty="0" err="1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Những</a:t>
            </a:r>
            <a:r>
              <a:rPr lang="en-US" sz="4972" b="1" i="1" dirty="0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 </a:t>
            </a:r>
            <a:r>
              <a:rPr lang="en-US" sz="4972" b="1" i="1" dirty="0" err="1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cuộc</a:t>
            </a:r>
            <a:r>
              <a:rPr lang="en-US" sz="4972" b="1" i="1" dirty="0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 </a:t>
            </a:r>
            <a:r>
              <a:rPr lang="en-US" sz="4972" b="1" i="1" dirty="0" err="1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phiêu</a:t>
            </a:r>
            <a:r>
              <a:rPr lang="en-US" sz="4972" b="1" i="1" dirty="0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 </a:t>
            </a:r>
            <a:r>
              <a:rPr lang="en-US" sz="4972" b="1" i="1" dirty="0" err="1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lưu</a:t>
            </a:r>
            <a:r>
              <a:rPr lang="en-US" sz="4972" b="1" i="1" dirty="0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 </a:t>
            </a:r>
            <a:r>
              <a:rPr lang="en-US" sz="4972" b="1" i="1" dirty="0" err="1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của</a:t>
            </a:r>
            <a:r>
              <a:rPr lang="en-US" sz="4972" b="1" i="1" dirty="0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 </a:t>
            </a:r>
            <a:r>
              <a:rPr lang="en-US" sz="4972" b="1" i="1" dirty="0" err="1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Sơ-lốc</a:t>
            </a:r>
            <a:r>
              <a:rPr lang="en-US" sz="4972" b="1" i="1" dirty="0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 </a:t>
            </a:r>
            <a:r>
              <a:rPr lang="en-US" sz="4972" b="1" i="1" dirty="0" err="1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Hôm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(1894), </a:t>
            </a:r>
            <a:r>
              <a:rPr lang="en-US" sz="4972" b="1" i="1" dirty="0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Con </a:t>
            </a:r>
            <a:r>
              <a:rPr lang="en-US" sz="4972" b="1" i="1" dirty="0" err="1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chó</a:t>
            </a:r>
            <a:r>
              <a:rPr lang="en-US" sz="4972" b="1" i="1" dirty="0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 </a:t>
            </a:r>
            <a:r>
              <a:rPr lang="en-US" sz="4972" b="1" i="1" dirty="0" err="1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săn</a:t>
            </a:r>
            <a:r>
              <a:rPr lang="en-US" sz="4972" b="1" i="1" dirty="0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 </a:t>
            </a:r>
            <a:r>
              <a:rPr lang="en-US" sz="4972" b="1" i="1" dirty="0" err="1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của</a:t>
            </a:r>
            <a:r>
              <a:rPr lang="en-US" sz="4972" b="1" i="1" dirty="0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 </a:t>
            </a:r>
            <a:r>
              <a:rPr lang="en-US" sz="4972" b="1" i="1" dirty="0" err="1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dòng</a:t>
            </a:r>
            <a:r>
              <a:rPr lang="en-US" sz="4972" b="1" i="1" dirty="0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 </a:t>
            </a:r>
            <a:r>
              <a:rPr lang="en-US" sz="4972" b="1" i="1" dirty="0" err="1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họ</a:t>
            </a:r>
            <a:r>
              <a:rPr lang="en-US" sz="4972" b="1" i="1" dirty="0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 </a:t>
            </a:r>
            <a:r>
              <a:rPr lang="en-US" sz="4972" b="1" i="1" dirty="0" err="1">
                <a:solidFill>
                  <a:srgbClr val="394D57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Bát-xcơ-viu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(1902),…</a:t>
            </a:r>
          </a:p>
        </p:txBody>
      </p:sp>
      <p:sp>
        <p:nvSpPr>
          <p:cNvPr id="15" name="Freeform 15"/>
          <p:cNvSpPr/>
          <p:nvPr/>
        </p:nvSpPr>
        <p:spPr>
          <a:xfrm>
            <a:off x="13277199" y="8743950"/>
            <a:ext cx="4448432" cy="1028700"/>
          </a:xfrm>
          <a:custGeom>
            <a:avLst/>
            <a:gdLst/>
            <a:ahLst/>
            <a:cxnLst/>
            <a:rect l="l" t="t" r="r" b="b"/>
            <a:pathLst>
              <a:path w="4448432" h="1028700">
                <a:moveTo>
                  <a:pt x="0" y="0"/>
                </a:moveTo>
                <a:lnTo>
                  <a:pt x="4448432" y="0"/>
                </a:lnTo>
                <a:lnTo>
                  <a:pt x="4448432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12175208" y="0"/>
            <a:ext cx="6087187" cy="10287000"/>
            <a:chOff x="0" y="0"/>
            <a:chExt cx="1603210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03210" cy="2709333"/>
            </a:xfrm>
            <a:custGeom>
              <a:avLst/>
              <a:gdLst/>
              <a:ahLst/>
              <a:cxnLst/>
              <a:rect l="l" t="t" r="r" b="b"/>
              <a:pathLst>
                <a:path w="1603210" h="2709333">
                  <a:moveTo>
                    <a:pt x="0" y="0"/>
                  </a:moveTo>
                  <a:lnTo>
                    <a:pt x="1603210" y="0"/>
                  </a:lnTo>
                  <a:lnTo>
                    <a:pt x="160321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D3E4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60321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54275" y="2047309"/>
            <a:ext cx="6192381" cy="8239691"/>
            <a:chOff x="0" y="0"/>
            <a:chExt cx="812800" cy="10815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1081526"/>
            </a:xfrm>
            <a:custGeom>
              <a:avLst/>
              <a:gdLst/>
              <a:ahLst/>
              <a:cxnLst/>
              <a:rect l="l" t="t" r="r" b="b"/>
              <a:pathLst>
                <a:path w="812800" h="1081526">
                  <a:moveTo>
                    <a:pt x="0" y="0"/>
                  </a:moveTo>
                  <a:lnTo>
                    <a:pt x="812800" y="0"/>
                  </a:lnTo>
                  <a:lnTo>
                    <a:pt x="812800" y="1081526"/>
                  </a:lnTo>
                  <a:lnTo>
                    <a:pt x="0" y="10815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11196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27156" y="2320528"/>
            <a:ext cx="5663555" cy="7966472"/>
            <a:chOff x="0" y="0"/>
            <a:chExt cx="7551407" cy="10621963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/>
            <a:srcRect l="29487" r="17238"/>
            <a:stretch>
              <a:fillRect/>
            </a:stretch>
          </p:blipFill>
          <p:spPr>
            <a:xfrm>
              <a:off x="0" y="0"/>
              <a:ext cx="7551407" cy="10621963"/>
            </a:xfrm>
            <a:prstGeom prst="rect">
              <a:avLst/>
            </a:prstGeom>
          </p:spPr>
        </p:pic>
      </p:grpSp>
      <p:sp>
        <p:nvSpPr>
          <p:cNvPr id="11" name="Freeform 11"/>
          <p:cNvSpPr/>
          <p:nvPr/>
        </p:nvSpPr>
        <p:spPr>
          <a:xfrm rot="-5400000">
            <a:off x="9598543" y="4871249"/>
            <a:ext cx="1857225" cy="735152"/>
          </a:xfrm>
          <a:custGeom>
            <a:avLst/>
            <a:gdLst/>
            <a:ahLst/>
            <a:cxnLst/>
            <a:rect l="l" t="t" r="r" b="b"/>
            <a:pathLst>
              <a:path w="1857225" h="735152">
                <a:moveTo>
                  <a:pt x="0" y="0"/>
                </a:moveTo>
                <a:lnTo>
                  <a:pt x="1857226" y="0"/>
                </a:lnTo>
                <a:lnTo>
                  <a:pt x="1857226" y="735151"/>
                </a:lnTo>
                <a:lnTo>
                  <a:pt x="0" y="7351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2"/>
          <p:cNvSpPr txBox="1"/>
          <p:nvPr/>
        </p:nvSpPr>
        <p:spPr>
          <a:xfrm>
            <a:off x="1332661" y="895350"/>
            <a:ext cx="12416424" cy="112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>
                <a:solidFill>
                  <a:srgbClr val="9E070E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Có thể em chưa biết?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7418" y="2629856"/>
            <a:ext cx="9217672" cy="6979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61"/>
              </a:lnSpc>
            </a:pP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Sinh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ngày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22/5/1859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tại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Scotland, Sir Arthur Conan Doyle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con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trai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ông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bố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nghệ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sĩ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tài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năng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Charles Altamont Doyle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mẹ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hoạt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bát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Mary Foley.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Mặc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dù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đạt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được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thành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công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với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tư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cách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một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bác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sĩ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nhưng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niềm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đam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mê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thực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sự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của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ông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là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viết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lách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</a:t>
            </a:r>
          </a:p>
        </p:txBody>
      </p:sp>
      <p:sp>
        <p:nvSpPr>
          <p:cNvPr id="14" name="Freeform 14"/>
          <p:cNvSpPr/>
          <p:nvPr/>
        </p:nvSpPr>
        <p:spPr>
          <a:xfrm>
            <a:off x="4964567" y="9258300"/>
            <a:ext cx="4448432" cy="1028700"/>
          </a:xfrm>
          <a:custGeom>
            <a:avLst/>
            <a:gdLst/>
            <a:ahLst/>
            <a:cxnLst/>
            <a:rect l="l" t="t" r="r" b="b"/>
            <a:pathLst>
              <a:path w="4448432" h="1028700">
                <a:moveTo>
                  <a:pt x="0" y="0"/>
                </a:moveTo>
                <a:lnTo>
                  <a:pt x="4448432" y="0"/>
                </a:lnTo>
                <a:lnTo>
                  <a:pt x="4448432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12175208" y="0"/>
            <a:ext cx="6087187" cy="10287000"/>
            <a:chOff x="0" y="0"/>
            <a:chExt cx="1603210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03210" cy="2709333"/>
            </a:xfrm>
            <a:custGeom>
              <a:avLst/>
              <a:gdLst/>
              <a:ahLst/>
              <a:cxnLst/>
              <a:rect l="l" t="t" r="r" b="b"/>
              <a:pathLst>
                <a:path w="1603210" h="2709333">
                  <a:moveTo>
                    <a:pt x="0" y="0"/>
                  </a:moveTo>
                  <a:lnTo>
                    <a:pt x="1603210" y="0"/>
                  </a:lnTo>
                  <a:lnTo>
                    <a:pt x="160321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D3E4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60321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54275" y="2047309"/>
            <a:ext cx="6192381" cy="8239691"/>
            <a:chOff x="0" y="0"/>
            <a:chExt cx="812800" cy="10815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1081526"/>
            </a:xfrm>
            <a:custGeom>
              <a:avLst/>
              <a:gdLst/>
              <a:ahLst/>
              <a:cxnLst/>
              <a:rect l="l" t="t" r="r" b="b"/>
              <a:pathLst>
                <a:path w="812800" h="1081526">
                  <a:moveTo>
                    <a:pt x="0" y="0"/>
                  </a:moveTo>
                  <a:lnTo>
                    <a:pt x="812800" y="0"/>
                  </a:lnTo>
                  <a:lnTo>
                    <a:pt x="812800" y="1081526"/>
                  </a:lnTo>
                  <a:lnTo>
                    <a:pt x="0" y="10815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11196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27156" y="2320528"/>
            <a:ext cx="5663555" cy="7966472"/>
            <a:chOff x="0" y="0"/>
            <a:chExt cx="7551407" cy="10621963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/>
            <a:srcRect l="29487" r="17238"/>
            <a:stretch>
              <a:fillRect/>
            </a:stretch>
          </p:blipFill>
          <p:spPr>
            <a:xfrm>
              <a:off x="0" y="0"/>
              <a:ext cx="7551407" cy="10621963"/>
            </a:xfrm>
            <a:prstGeom prst="rect">
              <a:avLst/>
            </a:prstGeom>
          </p:spPr>
        </p:pic>
      </p:grpSp>
      <p:sp>
        <p:nvSpPr>
          <p:cNvPr id="11" name="Freeform 11"/>
          <p:cNvSpPr/>
          <p:nvPr/>
        </p:nvSpPr>
        <p:spPr>
          <a:xfrm rot="-5400000">
            <a:off x="9598543" y="4871249"/>
            <a:ext cx="1857225" cy="735152"/>
          </a:xfrm>
          <a:custGeom>
            <a:avLst/>
            <a:gdLst/>
            <a:ahLst/>
            <a:cxnLst/>
            <a:rect l="l" t="t" r="r" b="b"/>
            <a:pathLst>
              <a:path w="1857225" h="735152">
                <a:moveTo>
                  <a:pt x="0" y="0"/>
                </a:moveTo>
                <a:lnTo>
                  <a:pt x="1857226" y="0"/>
                </a:lnTo>
                <a:lnTo>
                  <a:pt x="1857226" y="735151"/>
                </a:lnTo>
                <a:lnTo>
                  <a:pt x="0" y="7351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4964567" y="9258300"/>
            <a:ext cx="4448432" cy="1028700"/>
          </a:xfrm>
          <a:custGeom>
            <a:avLst/>
            <a:gdLst/>
            <a:ahLst/>
            <a:cxnLst/>
            <a:rect l="l" t="t" r="r" b="b"/>
            <a:pathLst>
              <a:path w="4448432" h="1028700">
                <a:moveTo>
                  <a:pt x="0" y="0"/>
                </a:moveTo>
                <a:lnTo>
                  <a:pt x="4448432" y="0"/>
                </a:lnTo>
                <a:lnTo>
                  <a:pt x="4448432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1332661" y="895350"/>
            <a:ext cx="12416424" cy="112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>
                <a:solidFill>
                  <a:srgbClr val="9E070E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Có thể em chưa biết?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3159" y="2278953"/>
            <a:ext cx="8629840" cy="6979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61"/>
              </a:lnSpc>
            </a:pP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Lớn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lên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đình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thiên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hướng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sáng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tạo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Doyle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đã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phát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triển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niềm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yêu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thích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kể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chuyện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từ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khi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còn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nhỏ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Sau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khi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hoàn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thành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chương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trình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mình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tại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Cao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đẳng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Stonyhurst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Trường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Y -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Đại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Edinburgh, Doyle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bắt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tay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vào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sự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nghiệp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12175208" y="0"/>
            <a:ext cx="6087187" cy="10287000"/>
            <a:chOff x="0" y="0"/>
            <a:chExt cx="1603210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03210" cy="2709333"/>
            </a:xfrm>
            <a:custGeom>
              <a:avLst/>
              <a:gdLst/>
              <a:ahLst/>
              <a:cxnLst/>
              <a:rect l="l" t="t" r="r" b="b"/>
              <a:pathLst>
                <a:path w="1603210" h="2709333">
                  <a:moveTo>
                    <a:pt x="0" y="0"/>
                  </a:moveTo>
                  <a:lnTo>
                    <a:pt x="1603210" y="0"/>
                  </a:lnTo>
                  <a:lnTo>
                    <a:pt x="160321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D3E4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60321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3214468" y="7945845"/>
            <a:ext cx="14356325" cy="12077259"/>
          </a:xfrm>
          <a:custGeom>
            <a:avLst/>
            <a:gdLst/>
            <a:ahLst/>
            <a:cxnLst/>
            <a:rect l="l" t="t" r="r" b="b"/>
            <a:pathLst>
              <a:path w="14356325" h="12077259">
                <a:moveTo>
                  <a:pt x="0" y="0"/>
                </a:moveTo>
                <a:lnTo>
                  <a:pt x="14356325" y="0"/>
                </a:lnTo>
                <a:lnTo>
                  <a:pt x="14356325" y="12077258"/>
                </a:lnTo>
                <a:lnTo>
                  <a:pt x="0" y="120772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7" name="Group 7"/>
          <p:cNvGrpSpPr/>
          <p:nvPr/>
        </p:nvGrpSpPr>
        <p:grpSpPr>
          <a:xfrm>
            <a:off x="10254275" y="2047309"/>
            <a:ext cx="6192381" cy="8239691"/>
            <a:chOff x="0" y="0"/>
            <a:chExt cx="812800" cy="108152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081526"/>
            </a:xfrm>
            <a:custGeom>
              <a:avLst/>
              <a:gdLst/>
              <a:ahLst/>
              <a:cxnLst/>
              <a:rect l="l" t="t" r="r" b="b"/>
              <a:pathLst>
                <a:path w="812800" h="1081526">
                  <a:moveTo>
                    <a:pt x="0" y="0"/>
                  </a:moveTo>
                  <a:lnTo>
                    <a:pt x="812800" y="0"/>
                  </a:lnTo>
                  <a:lnTo>
                    <a:pt x="812800" y="1081526"/>
                  </a:lnTo>
                  <a:lnTo>
                    <a:pt x="0" y="10815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11196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527156" y="2320528"/>
            <a:ext cx="5663555" cy="7966472"/>
            <a:chOff x="0" y="0"/>
            <a:chExt cx="7551407" cy="10621963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rcRect l="23321" r="23321"/>
            <a:stretch>
              <a:fillRect/>
            </a:stretch>
          </p:blipFill>
          <p:spPr>
            <a:xfrm>
              <a:off x="0" y="0"/>
              <a:ext cx="7551407" cy="10621963"/>
            </a:xfrm>
            <a:prstGeom prst="rect">
              <a:avLst/>
            </a:prstGeom>
          </p:spPr>
        </p:pic>
      </p:grpSp>
      <p:sp>
        <p:nvSpPr>
          <p:cNvPr id="12" name="Freeform 12"/>
          <p:cNvSpPr/>
          <p:nvPr/>
        </p:nvSpPr>
        <p:spPr>
          <a:xfrm rot="-5400000">
            <a:off x="9598543" y="4871249"/>
            <a:ext cx="1857225" cy="735152"/>
          </a:xfrm>
          <a:custGeom>
            <a:avLst/>
            <a:gdLst/>
            <a:ahLst/>
            <a:cxnLst/>
            <a:rect l="l" t="t" r="r" b="b"/>
            <a:pathLst>
              <a:path w="1857225" h="735152">
                <a:moveTo>
                  <a:pt x="0" y="0"/>
                </a:moveTo>
                <a:lnTo>
                  <a:pt x="1857226" y="0"/>
                </a:lnTo>
                <a:lnTo>
                  <a:pt x="1857226" y="735151"/>
                </a:lnTo>
                <a:lnTo>
                  <a:pt x="0" y="7351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7955661" y="6760770"/>
            <a:ext cx="3823169" cy="3852060"/>
          </a:xfrm>
          <a:custGeom>
            <a:avLst/>
            <a:gdLst/>
            <a:ahLst/>
            <a:cxnLst/>
            <a:rect l="l" t="t" r="r" b="b"/>
            <a:pathLst>
              <a:path w="3823169" h="3852060">
                <a:moveTo>
                  <a:pt x="0" y="0"/>
                </a:moveTo>
                <a:lnTo>
                  <a:pt x="3823169" y="0"/>
                </a:lnTo>
                <a:lnTo>
                  <a:pt x="3823169" y="3852060"/>
                </a:lnTo>
                <a:lnTo>
                  <a:pt x="0" y="38520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4"/>
          <p:cNvSpPr txBox="1"/>
          <p:nvPr/>
        </p:nvSpPr>
        <p:spPr>
          <a:xfrm>
            <a:off x="1332661" y="895350"/>
            <a:ext cx="12416424" cy="112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>
                <a:solidFill>
                  <a:srgbClr val="9E070E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Có thể em chưa biết?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83159" y="2583753"/>
            <a:ext cx="8629840" cy="6103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61"/>
              </a:lnSpc>
            </a:pP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Trước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khi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trở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thành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tác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giả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nổi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tiếng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nhất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mọi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thời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đại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ông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chỉ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sinh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viên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y khoa. Khi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đang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ông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rơi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vào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tình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trạng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thiếu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tiền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bắt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đầu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viết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để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kiếm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sống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</a:p>
          <a:p>
            <a:pPr algn="just">
              <a:lnSpc>
                <a:spcPts val="6961"/>
              </a:lnSpc>
            </a:pPr>
            <a:endParaRPr lang="en-US" sz="4972" dirty="0">
              <a:solidFill>
                <a:srgbClr val="394D5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400248" y="410417"/>
            <a:ext cx="7259289" cy="9876583"/>
          </a:xfrm>
          <a:custGeom>
            <a:avLst/>
            <a:gdLst/>
            <a:ahLst/>
            <a:cxnLst/>
            <a:rect l="l" t="t" r="r" b="b"/>
            <a:pathLst>
              <a:path w="7259289" h="9876583">
                <a:moveTo>
                  <a:pt x="0" y="0"/>
                </a:moveTo>
                <a:lnTo>
                  <a:pt x="7259289" y="0"/>
                </a:lnTo>
                <a:lnTo>
                  <a:pt x="7259289" y="9876583"/>
                </a:lnTo>
                <a:lnTo>
                  <a:pt x="0" y="9876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5542962" y="3328050"/>
            <a:ext cx="10560946" cy="8884396"/>
          </a:xfrm>
          <a:custGeom>
            <a:avLst/>
            <a:gdLst/>
            <a:ahLst/>
            <a:cxnLst/>
            <a:rect l="l" t="t" r="r" b="b"/>
            <a:pathLst>
              <a:path w="10560946" h="8884396">
                <a:moveTo>
                  <a:pt x="0" y="0"/>
                </a:moveTo>
                <a:lnTo>
                  <a:pt x="10560946" y="0"/>
                </a:lnTo>
                <a:lnTo>
                  <a:pt x="10560946" y="8884396"/>
                </a:lnTo>
                <a:lnTo>
                  <a:pt x="0" y="88843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5542962" y="7770248"/>
            <a:ext cx="2516070" cy="2516070"/>
          </a:xfrm>
          <a:custGeom>
            <a:avLst/>
            <a:gdLst/>
            <a:ahLst/>
            <a:cxnLst/>
            <a:rect l="l" t="t" r="r" b="b"/>
            <a:pathLst>
              <a:path w="2516070" h="2516070">
                <a:moveTo>
                  <a:pt x="0" y="0"/>
                </a:moveTo>
                <a:lnTo>
                  <a:pt x="2516070" y="0"/>
                </a:lnTo>
                <a:lnTo>
                  <a:pt x="2516070" y="2516070"/>
                </a:lnTo>
                <a:lnTo>
                  <a:pt x="0" y="25160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6"/>
          <p:cNvSpPr txBox="1"/>
          <p:nvPr/>
        </p:nvSpPr>
        <p:spPr>
          <a:xfrm>
            <a:off x="8307237" y="1391670"/>
            <a:ext cx="8952063" cy="6103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61"/>
              </a:lnSpc>
            </a:pP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Ông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bác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sĩ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giỏi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nhưng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niềm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đam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mê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thực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sự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là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viết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tiểu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thuyết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Lấy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cảm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hứng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từ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tác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giả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Edgar Allan Poe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Emile Gaboriau,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ông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đã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tìm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cách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tạo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ra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một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nhân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vật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thám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tử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có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thể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thu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hút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độc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giả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bằng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khả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năng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suy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luận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sắc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sảo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10800000">
            <a:off x="-1016304" y="-8827798"/>
            <a:ext cx="19873918" cy="11030024"/>
          </a:xfrm>
          <a:custGeom>
            <a:avLst/>
            <a:gdLst/>
            <a:ahLst/>
            <a:cxnLst/>
            <a:rect l="l" t="t" r="r" b="b"/>
            <a:pathLst>
              <a:path w="19873918" h="11030024">
                <a:moveTo>
                  <a:pt x="0" y="0"/>
                </a:moveTo>
                <a:lnTo>
                  <a:pt x="19873918" y="0"/>
                </a:lnTo>
                <a:lnTo>
                  <a:pt x="19873918" y="11030024"/>
                </a:lnTo>
                <a:lnTo>
                  <a:pt x="0" y="11030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3214468" y="7945845"/>
            <a:ext cx="14356325" cy="12077259"/>
          </a:xfrm>
          <a:custGeom>
            <a:avLst/>
            <a:gdLst/>
            <a:ahLst/>
            <a:cxnLst/>
            <a:rect l="l" t="t" r="r" b="b"/>
            <a:pathLst>
              <a:path w="14356325" h="12077259">
                <a:moveTo>
                  <a:pt x="0" y="0"/>
                </a:moveTo>
                <a:lnTo>
                  <a:pt x="14356325" y="0"/>
                </a:lnTo>
                <a:lnTo>
                  <a:pt x="14356325" y="12077258"/>
                </a:lnTo>
                <a:lnTo>
                  <a:pt x="0" y="120772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>
            <a:off x="903779" y="5738598"/>
            <a:ext cx="5399176" cy="3644623"/>
            <a:chOff x="0" y="0"/>
            <a:chExt cx="7198901" cy="4859497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7"/>
            <a:srcRect t="6519" b="6519"/>
            <a:stretch>
              <a:fillRect/>
            </a:stretch>
          </p:blipFill>
          <p:spPr>
            <a:xfrm>
              <a:off x="0" y="0"/>
              <a:ext cx="7198901" cy="4859497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6471369" y="5738598"/>
            <a:ext cx="5345262" cy="3644623"/>
            <a:chOff x="0" y="0"/>
            <a:chExt cx="7127016" cy="4859497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/>
            <a:srcRect l="1051" r="1051"/>
            <a:stretch>
              <a:fillRect/>
            </a:stretch>
          </p:blipFill>
          <p:spPr>
            <a:xfrm>
              <a:off x="0" y="0"/>
              <a:ext cx="7127016" cy="4859497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1984472" y="5738598"/>
            <a:ext cx="5399750" cy="3644623"/>
            <a:chOff x="0" y="0"/>
            <a:chExt cx="7199666" cy="4859497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/>
            <a:srcRect t="2551" b="2551"/>
            <a:stretch>
              <a:fillRect/>
            </a:stretch>
          </p:blipFill>
          <p:spPr>
            <a:xfrm>
              <a:off x="0" y="0"/>
              <a:ext cx="7199666" cy="4859497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3038229" y="2545653"/>
            <a:ext cx="13638363" cy="2597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61"/>
              </a:lnSpc>
            </a:pP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Ngoài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trinh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thám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ông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sâu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vào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nhiều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loại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khác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nhau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gồm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tiểu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thuyết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lịch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sử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khoa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học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viễn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tưởng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truyện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phiêu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lưu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và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siêu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nhiên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TextBox 3"/>
          <p:cNvSpPr txBox="1"/>
          <p:nvPr/>
        </p:nvSpPr>
        <p:spPr>
          <a:xfrm>
            <a:off x="10979740" y="1362961"/>
            <a:ext cx="6549024" cy="6978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61"/>
              </a:lnSpc>
            </a:pP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Conan Doyle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nhắc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lại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nhiều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lần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rằng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Joseph Bell,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một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bác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sĩ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phẫu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thuật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tại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Bệnh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viện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Hoàng </a:t>
            </a:r>
            <a:r>
              <a:rPr lang="en-US" sz="49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gia</a:t>
            </a:r>
            <a:r>
              <a:rPr lang="en-US" sz="49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Edinburgh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nguồn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cảm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hứng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thật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nhân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Sherlock Holmes.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82459" y="1028700"/>
            <a:ext cx="8322982" cy="3285446"/>
          </a:xfrm>
          <a:custGeom>
            <a:avLst/>
            <a:gdLst/>
            <a:ahLst/>
            <a:cxnLst/>
            <a:rect l="l" t="t" r="r" b="b"/>
            <a:pathLst>
              <a:path w="8322982" h="3285446">
                <a:moveTo>
                  <a:pt x="0" y="0"/>
                </a:moveTo>
                <a:lnTo>
                  <a:pt x="8322982" y="0"/>
                </a:lnTo>
                <a:lnTo>
                  <a:pt x="8322982" y="3285446"/>
                </a:lnTo>
                <a:lnTo>
                  <a:pt x="0" y="32854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025" r="-8697" b="-2783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TextBox 3"/>
          <p:cNvSpPr txBox="1"/>
          <p:nvPr/>
        </p:nvSpPr>
        <p:spPr>
          <a:xfrm>
            <a:off x="1448518" y="4563309"/>
            <a:ext cx="15810782" cy="4350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61"/>
              </a:lnSpc>
            </a:pP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Doyle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gặp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Bell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vào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năm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1877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từng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làm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thư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ký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ông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này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Cũng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Holmes, Bell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nổi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tiếng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với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khả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năng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đưa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ra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đánh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khái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quát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từ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quan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sát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nhỏ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Tuy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nhiên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bức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thư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Joseph Bell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gửi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Conan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Dolye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lại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đoạn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“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Bạn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mới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thật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sự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Sherlock Holmes,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thân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bạn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biết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điều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đó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mà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.”.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82459" y="1028700"/>
            <a:ext cx="8322982" cy="3285446"/>
          </a:xfrm>
          <a:custGeom>
            <a:avLst/>
            <a:gdLst/>
            <a:ahLst/>
            <a:cxnLst/>
            <a:rect l="l" t="t" r="r" b="b"/>
            <a:pathLst>
              <a:path w="8322982" h="3285446">
                <a:moveTo>
                  <a:pt x="0" y="0"/>
                </a:moveTo>
                <a:lnTo>
                  <a:pt x="8322982" y="0"/>
                </a:lnTo>
                <a:lnTo>
                  <a:pt x="8322982" y="3285446"/>
                </a:lnTo>
                <a:lnTo>
                  <a:pt x="0" y="32854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025" r="-8697" b="-2783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TextBox 3"/>
          <p:cNvSpPr txBox="1"/>
          <p:nvPr/>
        </p:nvSpPr>
        <p:spPr>
          <a:xfrm>
            <a:off x="1448518" y="4563309"/>
            <a:ext cx="15810782" cy="4350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61"/>
              </a:lnSpc>
            </a:pP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Sir Henry Littlejohn,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giáo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sư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khoa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luật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y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tế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tại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Viện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y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Đại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Edinburgh,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cũng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coi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nguồn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cảm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hứng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Holmes. Littlejohn,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bác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sĩ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pháp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y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kiêm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cán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bộ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y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tế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ở Edinburgh,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đã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cung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cấp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Conan Doyle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mối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liên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hệ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giữa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nghiên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cứu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y khoa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điều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tra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tội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phạm</a:t>
            </a:r>
            <a:r>
              <a:rPr lang="en-US" sz="49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3859668" y="7838312"/>
            <a:ext cx="14356325" cy="12077259"/>
          </a:xfrm>
          <a:custGeom>
            <a:avLst/>
            <a:gdLst/>
            <a:ahLst/>
            <a:cxnLst/>
            <a:rect l="l" t="t" r="r" b="b"/>
            <a:pathLst>
              <a:path w="14356325" h="12077259">
                <a:moveTo>
                  <a:pt x="0" y="0"/>
                </a:moveTo>
                <a:lnTo>
                  <a:pt x="14356326" y="0"/>
                </a:lnTo>
                <a:lnTo>
                  <a:pt x="14356326" y="12077258"/>
                </a:lnTo>
                <a:lnTo>
                  <a:pt x="0" y="120772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0219668" y="433335"/>
            <a:ext cx="8068332" cy="9853665"/>
          </a:xfrm>
          <a:custGeom>
            <a:avLst/>
            <a:gdLst/>
            <a:ahLst/>
            <a:cxnLst/>
            <a:rect l="l" t="t" r="r" b="b"/>
            <a:pathLst>
              <a:path w="8068332" h="9853665">
                <a:moveTo>
                  <a:pt x="0" y="0"/>
                </a:moveTo>
                <a:lnTo>
                  <a:pt x="8068332" y="0"/>
                </a:lnTo>
                <a:lnTo>
                  <a:pt x="8068332" y="9853665"/>
                </a:lnTo>
                <a:lnTo>
                  <a:pt x="0" y="98536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6"/>
          <p:cNvSpPr txBox="1"/>
          <p:nvPr/>
        </p:nvSpPr>
        <p:spPr>
          <a:xfrm>
            <a:off x="836878" y="1391589"/>
            <a:ext cx="12416424" cy="962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3.2 Khám phá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761148" y="328560"/>
            <a:ext cx="10819548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15"/>
              </a:lnSpc>
            </a:pPr>
            <a:r>
              <a:rPr lang="en-US" sz="5367" b="1" dirty="0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3. ĐỌC HIỂU VĂN BẢN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2444935"/>
            <a:ext cx="9372600" cy="6283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800"/>
              </a:lnSpc>
            </a:pPr>
            <a:r>
              <a:rPr lang="en-US" sz="7000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3.2.1. </a:t>
            </a:r>
            <a:r>
              <a:rPr lang="en-US" sz="7000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Tìm</a:t>
            </a:r>
            <a:r>
              <a:rPr lang="en-US" sz="7000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000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hiểu</a:t>
            </a:r>
            <a:r>
              <a:rPr lang="en-US" sz="7000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000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một</a:t>
            </a:r>
            <a:r>
              <a:rPr lang="en-US" sz="7000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000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số</a:t>
            </a:r>
            <a:r>
              <a:rPr lang="en-US" sz="7000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000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yếu</a:t>
            </a:r>
            <a:r>
              <a:rPr lang="en-US" sz="7000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000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tố</a:t>
            </a:r>
            <a:r>
              <a:rPr lang="en-US" sz="7000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000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đặc</a:t>
            </a:r>
            <a:r>
              <a:rPr lang="en-US" sz="7000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000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trưng</a:t>
            </a:r>
            <a:r>
              <a:rPr lang="en-US" sz="7000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000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của</a:t>
            </a:r>
            <a:r>
              <a:rPr lang="en-US" sz="7000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000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thể</a:t>
            </a:r>
            <a:r>
              <a:rPr lang="en-US" sz="7000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000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loại</a:t>
            </a:r>
            <a:r>
              <a:rPr lang="en-US" sz="7000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000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truyện</a:t>
            </a:r>
            <a:r>
              <a:rPr lang="en-US" sz="7000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000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trinh</a:t>
            </a:r>
            <a:r>
              <a:rPr lang="en-US" sz="7000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000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thám</a:t>
            </a:r>
            <a:r>
              <a:rPr lang="en-US" sz="7000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000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được</a:t>
            </a:r>
            <a:r>
              <a:rPr lang="en-US" sz="7000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000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thể</a:t>
            </a:r>
            <a:r>
              <a:rPr lang="en-US" sz="7000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000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hiện</a:t>
            </a:r>
            <a:r>
              <a:rPr lang="en-US" sz="7000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000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trong</a:t>
            </a:r>
            <a:r>
              <a:rPr lang="en-US" sz="7000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000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văn</a:t>
            </a:r>
            <a:r>
              <a:rPr lang="en-US" sz="7000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000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bản</a:t>
            </a:r>
            <a:r>
              <a:rPr lang="en-US" sz="7000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“</a:t>
            </a:r>
            <a:r>
              <a:rPr lang="en-US" sz="7000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Vụ</a:t>
            </a:r>
            <a:r>
              <a:rPr lang="en-US" sz="7000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000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cải</a:t>
            </a:r>
            <a:r>
              <a:rPr lang="en-US" sz="7000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000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trang</a:t>
            </a:r>
            <a:r>
              <a:rPr lang="en-US" sz="7000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000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bất</a:t>
            </a:r>
            <a:r>
              <a:rPr lang="en-US" sz="7000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000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thành</a:t>
            </a:r>
            <a:r>
              <a:rPr lang="en-US" sz="7000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772661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3460731"/>
            <a:ext cx="6601265" cy="7069627"/>
          </a:xfrm>
          <a:custGeom>
            <a:avLst/>
            <a:gdLst/>
            <a:ahLst/>
            <a:cxnLst/>
            <a:rect l="l" t="t" r="r" b="b"/>
            <a:pathLst>
              <a:path w="6601265" h="7069627">
                <a:moveTo>
                  <a:pt x="0" y="0"/>
                </a:moveTo>
                <a:lnTo>
                  <a:pt x="6601265" y="0"/>
                </a:lnTo>
                <a:lnTo>
                  <a:pt x="6601265" y="7069627"/>
                </a:lnTo>
                <a:lnTo>
                  <a:pt x="0" y="7069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1028700" y="276766"/>
            <a:ext cx="16097729" cy="2007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79"/>
              </a:lnSpc>
            </a:pPr>
            <a:r>
              <a:rPr lang="en-US" sz="11699">
                <a:solidFill>
                  <a:srgbClr val="535254"/>
                </a:solidFill>
                <a:latin typeface="#9Slide07 SFU Blackout"/>
                <a:ea typeface="#9Slide07 SFU Blackout"/>
                <a:cs typeface="#9Slide07 SFU Blackout"/>
                <a:sym typeface="#9Slide07 SFU Blackout"/>
              </a:rPr>
              <a:t>THÁM TỬ LỪNG DANH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71845" y="5572732"/>
            <a:ext cx="4478555" cy="471426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266519" y="3600450"/>
            <a:ext cx="8953283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8E5F56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N/A/C/O/N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01265" y="5452495"/>
            <a:ext cx="8953283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16356A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Conan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3859668" y="7838312"/>
            <a:ext cx="14356325" cy="12077259"/>
          </a:xfrm>
          <a:custGeom>
            <a:avLst/>
            <a:gdLst/>
            <a:ahLst/>
            <a:cxnLst/>
            <a:rect l="l" t="t" r="r" b="b"/>
            <a:pathLst>
              <a:path w="14356325" h="12077259">
                <a:moveTo>
                  <a:pt x="0" y="0"/>
                </a:moveTo>
                <a:lnTo>
                  <a:pt x="14356326" y="0"/>
                </a:lnTo>
                <a:lnTo>
                  <a:pt x="14356326" y="12077258"/>
                </a:lnTo>
                <a:lnTo>
                  <a:pt x="0" y="120772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0219668" y="433335"/>
            <a:ext cx="8068332" cy="9853665"/>
          </a:xfrm>
          <a:custGeom>
            <a:avLst/>
            <a:gdLst/>
            <a:ahLst/>
            <a:cxnLst/>
            <a:rect l="l" t="t" r="r" b="b"/>
            <a:pathLst>
              <a:path w="8068332" h="9853665">
                <a:moveTo>
                  <a:pt x="0" y="0"/>
                </a:moveTo>
                <a:lnTo>
                  <a:pt x="8068332" y="0"/>
                </a:lnTo>
                <a:lnTo>
                  <a:pt x="8068332" y="9853665"/>
                </a:lnTo>
                <a:lnTo>
                  <a:pt x="0" y="98536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028700" y="3547148"/>
            <a:ext cx="10153158" cy="5711152"/>
          </a:xfrm>
          <a:custGeom>
            <a:avLst/>
            <a:gdLst/>
            <a:ahLst/>
            <a:cxnLst/>
            <a:rect l="l" t="t" r="r" b="b"/>
            <a:pathLst>
              <a:path w="10153158" h="5711152">
                <a:moveTo>
                  <a:pt x="0" y="0"/>
                </a:moveTo>
                <a:lnTo>
                  <a:pt x="10153158" y="0"/>
                </a:lnTo>
                <a:lnTo>
                  <a:pt x="10153158" y="5711152"/>
                </a:lnTo>
                <a:lnTo>
                  <a:pt x="0" y="57111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6"/>
          <p:cNvSpPr txBox="1"/>
          <p:nvPr/>
        </p:nvSpPr>
        <p:spPr>
          <a:xfrm>
            <a:off x="836878" y="1391589"/>
            <a:ext cx="12416424" cy="962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3.2 Khám phá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761148" y="328560"/>
            <a:ext cx="10819548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15"/>
              </a:lnSpc>
            </a:pPr>
            <a:r>
              <a:rPr lang="en-US" sz="5367" b="1" dirty="0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3. ĐỌC HIỂU VĂN BẢN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6878" y="4550685"/>
            <a:ext cx="10344980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4"/>
              </a:lnSpc>
            </a:pPr>
            <a:r>
              <a:rPr lang="en-US" sz="5407" spc="270" dirty="0" err="1">
                <a:solidFill>
                  <a:srgbClr val="FFFDF5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Tìm</a:t>
            </a:r>
            <a:r>
              <a:rPr lang="en-US" sz="5407" spc="270" dirty="0">
                <a:solidFill>
                  <a:srgbClr val="FFFDF5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5407" spc="270" dirty="0" err="1">
                <a:solidFill>
                  <a:srgbClr val="FFFDF5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hiểu</a:t>
            </a:r>
            <a:r>
              <a:rPr lang="en-US" sz="5407" spc="270" dirty="0">
                <a:solidFill>
                  <a:srgbClr val="FFFDF5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5407" spc="270" dirty="0" err="1">
                <a:solidFill>
                  <a:srgbClr val="FFFDF5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cốt</a:t>
            </a:r>
            <a:r>
              <a:rPr lang="en-US" sz="5407" spc="270" dirty="0">
                <a:solidFill>
                  <a:srgbClr val="FFFDF5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 </a:t>
            </a:r>
            <a:r>
              <a:rPr lang="en-US" sz="5407" spc="270" dirty="0" err="1">
                <a:solidFill>
                  <a:srgbClr val="FFFDF5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truyện</a:t>
            </a:r>
            <a:r>
              <a:rPr lang="en-US" sz="5407" spc="270" dirty="0">
                <a:solidFill>
                  <a:srgbClr val="FFFDF5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</a:p>
          <a:p>
            <a:pPr algn="ctr">
              <a:lnSpc>
                <a:spcPts val="7354"/>
              </a:lnSpc>
            </a:pPr>
            <a:r>
              <a:rPr lang="en-US" sz="5407" spc="270" dirty="0">
                <a:solidFill>
                  <a:srgbClr val="FFFDF5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“</a:t>
            </a:r>
            <a:r>
              <a:rPr lang="en-US" sz="5407" spc="270" dirty="0" err="1">
                <a:solidFill>
                  <a:srgbClr val="FFFDF5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Vụ</a:t>
            </a:r>
            <a:r>
              <a:rPr lang="en-US" sz="5407" spc="270" dirty="0">
                <a:solidFill>
                  <a:srgbClr val="FFFDF5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5407" spc="270" dirty="0" err="1">
                <a:solidFill>
                  <a:srgbClr val="FFFDF5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cải</a:t>
            </a:r>
            <a:r>
              <a:rPr lang="en-US" sz="5407" spc="270" dirty="0">
                <a:solidFill>
                  <a:srgbClr val="FFFDF5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5407" spc="270" dirty="0" err="1">
                <a:solidFill>
                  <a:srgbClr val="FFFDF5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trang</a:t>
            </a:r>
            <a:r>
              <a:rPr lang="en-US" sz="5407" spc="270" dirty="0">
                <a:solidFill>
                  <a:srgbClr val="FFFDF5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5407" spc="270" dirty="0" err="1">
                <a:solidFill>
                  <a:srgbClr val="FFFDF5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bất</a:t>
            </a:r>
            <a:r>
              <a:rPr lang="en-US" sz="5407" spc="270" dirty="0">
                <a:solidFill>
                  <a:srgbClr val="FFFDF5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5407" spc="270" dirty="0" err="1">
                <a:solidFill>
                  <a:srgbClr val="FFFDF5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thành</a:t>
            </a:r>
            <a:r>
              <a:rPr lang="en-US" sz="5407" spc="270" dirty="0">
                <a:solidFill>
                  <a:srgbClr val="FFFDF5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59265" y="2258474"/>
            <a:ext cx="12416424" cy="1222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00"/>
              </a:lnSpc>
            </a:pPr>
            <a:r>
              <a:rPr lang="en-US" sz="700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a. Cốt truyện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0219668" y="433335"/>
            <a:ext cx="8068332" cy="9853665"/>
          </a:xfrm>
          <a:custGeom>
            <a:avLst/>
            <a:gdLst/>
            <a:ahLst/>
            <a:cxnLst/>
            <a:rect l="l" t="t" r="r" b="b"/>
            <a:pathLst>
              <a:path w="8068332" h="9853665">
                <a:moveTo>
                  <a:pt x="0" y="0"/>
                </a:moveTo>
                <a:lnTo>
                  <a:pt x="8068332" y="0"/>
                </a:lnTo>
                <a:lnTo>
                  <a:pt x="8068332" y="9853665"/>
                </a:lnTo>
                <a:lnTo>
                  <a:pt x="0" y="9853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433048" y="3506249"/>
            <a:ext cx="9708217" cy="5460872"/>
          </a:xfrm>
          <a:custGeom>
            <a:avLst/>
            <a:gdLst/>
            <a:ahLst/>
            <a:cxnLst/>
            <a:rect l="l" t="t" r="r" b="b"/>
            <a:pathLst>
              <a:path w="9708217" h="5460872">
                <a:moveTo>
                  <a:pt x="0" y="0"/>
                </a:moveTo>
                <a:lnTo>
                  <a:pt x="9708217" y="0"/>
                </a:lnTo>
                <a:lnTo>
                  <a:pt x="9708217" y="5460872"/>
                </a:lnTo>
                <a:lnTo>
                  <a:pt x="0" y="5460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836878" y="1391589"/>
            <a:ext cx="12416424" cy="962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3.2 Khám phá văn bản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761148" y="328560"/>
            <a:ext cx="12698356" cy="915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5"/>
              </a:lnSpc>
            </a:pPr>
            <a:r>
              <a:rPr lang="en-US" sz="5367" b="1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3. SUY NGẪM VÀ PHẢN HỒI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311712"/>
            <a:ext cx="8516915" cy="2629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1"/>
              </a:lnSpc>
            </a:pPr>
            <a:r>
              <a:rPr lang="en-US" sz="5007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Tóm</a:t>
            </a:r>
            <a:r>
              <a:rPr lang="en-US" sz="5007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007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tắt</a:t>
            </a:r>
            <a:r>
              <a:rPr lang="en-US" sz="5007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007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truyện</a:t>
            </a:r>
            <a:r>
              <a:rPr lang="en-US" sz="5007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007" b="1" i="1" dirty="0" err="1">
                <a:solidFill>
                  <a:srgbClr val="5A3319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Vụ</a:t>
            </a:r>
            <a:r>
              <a:rPr lang="en-US" sz="5007" b="1" i="1" dirty="0">
                <a:solidFill>
                  <a:srgbClr val="5A3319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 </a:t>
            </a:r>
            <a:r>
              <a:rPr lang="en-US" sz="5007" b="1" i="1" dirty="0" err="1">
                <a:solidFill>
                  <a:srgbClr val="5A3319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cải</a:t>
            </a:r>
            <a:r>
              <a:rPr lang="en-US" sz="5007" b="1" i="1" dirty="0">
                <a:solidFill>
                  <a:srgbClr val="5A3319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 </a:t>
            </a:r>
            <a:r>
              <a:rPr lang="en-US" sz="5007" b="1" i="1" dirty="0" err="1">
                <a:solidFill>
                  <a:srgbClr val="5A3319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trang</a:t>
            </a:r>
            <a:r>
              <a:rPr lang="en-US" sz="5007" b="1" i="1" dirty="0">
                <a:solidFill>
                  <a:srgbClr val="5A3319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 </a:t>
            </a:r>
            <a:r>
              <a:rPr lang="en-US" sz="5007" b="1" i="1" dirty="0" err="1">
                <a:solidFill>
                  <a:srgbClr val="5A3319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bất</a:t>
            </a:r>
            <a:r>
              <a:rPr lang="en-US" sz="5007" b="1" i="1" dirty="0">
                <a:solidFill>
                  <a:srgbClr val="5A3319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 </a:t>
            </a:r>
            <a:r>
              <a:rPr lang="en-US" sz="5007" b="1" i="1" dirty="0" err="1">
                <a:solidFill>
                  <a:srgbClr val="5A3319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thành</a:t>
            </a:r>
            <a:r>
              <a:rPr lang="en-US" sz="5007" b="1" i="1" dirty="0">
                <a:solidFill>
                  <a:srgbClr val="5A3319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 </a:t>
            </a:r>
            <a:r>
              <a:rPr lang="en-US" sz="5007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từ</a:t>
            </a:r>
            <a:r>
              <a:rPr lang="en-US" sz="5007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007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đó</a:t>
            </a:r>
            <a:r>
              <a:rPr lang="en-US" sz="5007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007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nhận</a:t>
            </a:r>
            <a:r>
              <a:rPr lang="en-US" sz="5007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007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xét</a:t>
            </a:r>
            <a:r>
              <a:rPr lang="en-US" sz="5007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007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đặc</a:t>
            </a:r>
            <a:r>
              <a:rPr lang="en-US" sz="5007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007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điểm</a:t>
            </a:r>
            <a:r>
              <a:rPr lang="en-US" sz="5007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007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của</a:t>
            </a:r>
            <a:r>
              <a:rPr lang="en-US" sz="5007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007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cốt</a:t>
            </a:r>
            <a:r>
              <a:rPr lang="en-US" sz="5007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007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truyện</a:t>
            </a:r>
            <a:r>
              <a:rPr lang="en-US" sz="5007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</a:t>
            </a:r>
          </a:p>
        </p:txBody>
      </p:sp>
      <p:sp>
        <p:nvSpPr>
          <p:cNvPr id="8" name="Freeform 8"/>
          <p:cNvSpPr/>
          <p:nvPr/>
        </p:nvSpPr>
        <p:spPr>
          <a:xfrm>
            <a:off x="-3214468" y="7945845"/>
            <a:ext cx="14356325" cy="12077259"/>
          </a:xfrm>
          <a:custGeom>
            <a:avLst/>
            <a:gdLst/>
            <a:ahLst/>
            <a:cxnLst/>
            <a:rect l="l" t="t" r="r" b="b"/>
            <a:pathLst>
              <a:path w="14356325" h="12077259">
                <a:moveTo>
                  <a:pt x="0" y="0"/>
                </a:moveTo>
                <a:lnTo>
                  <a:pt x="14356325" y="0"/>
                </a:lnTo>
                <a:lnTo>
                  <a:pt x="14356325" y="12077258"/>
                </a:lnTo>
                <a:lnTo>
                  <a:pt x="0" y="120772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TextBox 9"/>
          <p:cNvSpPr txBox="1"/>
          <p:nvPr/>
        </p:nvSpPr>
        <p:spPr>
          <a:xfrm>
            <a:off x="1459265" y="2258474"/>
            <a:ext cx="12416424" cy="1222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00"/>
              </a:lnSpc>
            </a:pPr>
            <a:r>
              <a:rPr lang="en-US" sz="700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a. Cốt truyện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12311" y="8287804"/>
            <a:ext cx="9390888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10"/>
              </a:lnSpc>
            </a:pP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Thực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hiện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nhiệm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vụ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theo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nhóm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đôi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</a:p>
          <a:p>
            <a:pPr algn="just">
              <a:lnSpc>
                <a:spcPts val="4410"/>
              </a:lnSpc>
            </a:pP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Thời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gian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thực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hiện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7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phút</a:t>
            </a:r>
            <a:endParaRPr lang="en-US" sz="3500" b="1" dirty="0">
              <a:solidFill>
                <a:srgbClr val="834B30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57868" y="1851904"/>
            <a:ext cx="16972265" cy="2674238"/>
            <a:chOff x="0" y="0"/>
            <a:chExt cx="4674492" cy="11387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74492" cy="1138758"/>
            </a:xfrm>
            <a:custGeom>
              <a:avLst/>
              <a:gdLst/>
              <a:ahLst/>
              <a:cxnLst/>
              <a:rect l="l" t="t" r="r" b="b"/>
              <a:pathLst>
                <a:path w="4674492" h="1138758">
                  <a:moveTo>
                    <a:pt x="23264" y="0"/>
                  </a:moveTo>
                  <a:lnTo>
                    <a:pt x="4651228" y="0"/>
                  </a:lnTo>
                  <a:cubicBezTo>
                    <a:pt x="4664077" y="0"/>
                    <a:pt x="4674492" y="10416"/>
                    <a:pt x="4674492" y="23264"/>
                  </a:cubicBezTo>
                  <a:lnTo>
                    <a:pt x="4674492" y="1115495"/>
                  </a:lnTo>
                  <a:cubicBezTo>
                    <a:pt x="4674492" y="1128343"/>
                    <a:pt x="4664077" y="1138758"/>
                    <a:pt x="4651228" y="1138758"/>
                  </a:cubicBezTo>
                  <a:lnTo>
                    <a:pt x="23264" y="1138758"/>
                  </a:lnTo>
                  <a:cubicBezTo>
                    <a:pt x="17094" y="1138758"/>
                    <a:pt x="11177" y="1136307"/>
                    <a:pt x="6814" y="1131945"/>
                  </a:cubicBezTo>
                  <a:cubicBezTo>
                    <a:pt x="2451" y="1127582"/>
                    <a:pt x="0" y="1121665"/>
                    <a:pt x="0" y="1115495"/>
                  </a:cubicBezTo>
                  <a:lnTo>
                    <a:pt x="0" y="23264"/>
                  </a:lnTo>
                  <a:cubicBezTo>
                    <a:pt x="0" y="10416"/>
                    <a:pt x="10416" y="0"/>
                    <a:pt x="23264" y="0"/>
                  </a:cubicBezTo>
                  <a:close/>
                </a:path>
              </a:pathLst>
            </a:custGeom>
            <a:solidFill>
              <a:srgbClr val="FFFDF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4674492" cy="1138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7868" y="5448300"/>
            <a:ext cx="16972265" cy="3176083"/>
            <a:chOff x="0" y="0"/>
            <a:chExt cx="4674492" cy="6320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674492" cy="632073"/>
            </a:xfrm>
            <a:custGeom>
              <a:avLst/>
              <a:gdLst/>
              <a:ahLst/>
              <a:cxnLst/>
              <a:rect l="l" t="t" r="r" b="b"/>
              <a:pathLst>
                <a:path w="4674492" h="632073">
                  <a:moveTo>
                    <a:pt x="23264" y="0"/>
                  </a:moveTo>
                  <a:lnTo>
                    <a:pt x="4651228" y="0"/>
                  </a:lnTo>
                  <a:cubicBezTo>
                    <a:pt x="4664077" y="0"/>
                    <a:pt x="4674492" y="10416"/>
                    <a:pt x="4674492" y="23264"/>
                  </a:cubicBezTo>
                  <a:lnTo>
                    <a:pt x="4674492" y="608809"/>
                  </a:lnTo>
                  <a:cubicBezTo>
                    <a:pt x="4674492" y="621658"/>
                    <a:pt x="4664077" y="632073"/>
                    <a:pt x="4651228" y="632073"/>
                  </a:cubicBezTo>
                  <a:lnTo>
                    <a:pt x="23264" y="632073"/>
                  </a:lnTo>
                  <a:cubicBezTo>
                    <a:pt x="10416" y="632073"/>
                    <a:pt x="0" y="621658"/>
                    <a:pt x="0" y="608809"/>
                  </a:cubicBezTo>
                  <a:lnTo>
                    <a:pt x="0" y="23264"/>
                  </a:lnTo>
                  <a:cubicBezTo>
                    <a:pt x="0" y="10416"/>
                    <a:pt x="10416" y="0"/>
                    <a:pt x="23264" y="0"/>
                  </a:cubicBezTo>
                  <a:close/>
                </a:path>
              </a:pathLst>
            </a:custGeom>
            <a:solidFill>
              <a:srgbClr val="FFFDF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4674492" cy="632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90600" y="2301889"/>
            <a:ext cx="16062268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Me-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ri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Sơ-thơ-len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nhờ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thám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tử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Sherlock Holmes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tìm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vị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hôn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phu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Hót-mơ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Ên-giô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mất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tích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141272" y="411125"/>
            <a:ext cx="6725914" cy="110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933"/>
              </a:lnSpc>
            </a:pPr>
            <a:r>
              <a:rPr lang="en-US" sz="6381" b="1">
                <a:solidFill>
                  <a:srgbClr val="34373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CỐT TRUYỆN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2218" y="5984387"/>
            <a:ext cx="16601432" cy="1721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3574" lvl="1" indent="-536787" algn="just">
              <a:lnSpc>
                <a:spcPts val="6961"/>
              </a:lnSpc>
              <a:buFont typeface="Arial"/>
              <a:buChar char="•"/>
            </a:pP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Chỉ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hai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thân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tín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ông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biết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nơi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cất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giấu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chiếc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mũ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con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trai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A-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thơ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(Arthur)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cô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cháu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gái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Me-</a:t>
            </a:r>
            <a:r>
              <a:rPr lang="en-US" sz="49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ry</a:t>
            </a:r>
            <a:r>
              <a:rPr lang="en-US" sz="49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(Mary). 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57868" y="1851904"/>
            <a:ext cx="16972265" cy="2674238"/>
            <a:chOff x="0" y="0"/>
            <a:chExt cx="4674492" cy="11387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74492" cy="1138758"/>
            </a:xfrm>
            <a:custGeom>
              <a:avLst/>
              <a:gdLst/>
              <a:ahLst/>
              <a:cxnLst/>
              <a:rect l="l" t="t" r="r" b="b"/>
              <a:pathLst>
                <a:path w="4674492" h="1138758">
                  <a:moveTo>
                    <a:pt x="23264" y="0"/>
                  </a:moveTo>
                  <a:lnTo>
                    <a:pt x="4651228" y="0"/>
                  </a:lnTo>
                  <a:cubicBezTo>
                    <a:pt x="4664077" y="0"/>
                    <a:pt x="4674492" y="10416"/>
                    <a:pt x="4674492" y="23264"/>
                  </a:cubicBezTo>
                  <a:lnTo>
                    <a:pt x="4674492" y="1115495"/>
                  </a:lnTo>
                  <a:cubicBezTo>
                    <a:pt x="4674492" y="1128343"/>
                    <a:pt x="4664077" y="1138758"/>
                    <a:pt x="4651228" y="1138758"/>
                  </a:cubicBezTo>
                  <a:lnTo>
                    <a:pt x="23264" y="1138758"/>
                  </a:lnTo>
                  <a:cubicBezTo>
                    <a:pt x="17094" y="1138758"/>
                    <a:pt x="11177" y="1136307"/>
                    <a:pt x="6814" y="1131945"/>
                  </a:cubicBezTo>
                  <a:cubicBezTo>
                    <a:pt x="2451" y="1127582"/>
                    <a:pt x="0" y="1121665"/>
                    <a:pt x="0" y="1115495"/>
                  </a:cubicBezTo>
                  <a:lnTo>
                    <a:pt x="0" y="23264"/>
                  </a:lnTo>
                  <a:cubicBezTo>
                    <a:pt x="0" y="10416"/>
                    <a:pt x="10416" y="0"/>
                    <a:pt x="23264" y="0"/>
                  </a:cubicBezTo>
                  <a:close/>
                </a:path>
              </a:pathLst>
            </a:custGeom>
            <a:solidFill>
              <a:srgbClr val="FFFDF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4674492" cy="1138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7868" y="5448300"/>
            <a:ext cx="16972265" cy="3176083"/>
            <a:chOff x="0" y="0"/>
            <a:chExt cx="4674492" cy="6320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674492" cy="632073"/>
            </a:xfrm>
            <a:custGeom>
              <a:avLst/>
              <a:gdLst/>
              <a:ahLst/>
              <a:cxnLst/>
              <a:rect l="l" t="t" r="r" b="b"/>
              <a:pathLst>
                <a:path w="4674492" h="632073">
                  <a:moveTo>
                    <a:pt x="23264" y="0"/>
                  </a:moveTo>
                  <a:lnTo>
                    <a:pt x="4651228" y="0"/>
                  </a:lnTo>
                  <a:cubicBezTo>
                    <a:pt x="4664077" y="0"/>
                    <a:pt x="4674492" y="10416"/>
                    <a:pt x="4674492" y="23264"/>
                  </a:cubicBezTo>
                  <a:lnTo>
                    <a:pt x="4674492" y="608809"/>
                  </a:lnTo>
                  <a:cubicBezTo>
                    <a:pt x="4674492" y="621658"/>
                    <a:pt x="4664077" y="632073"/>
                    <a:pt x="4651228" y="632073"/>
                  </a:cubicBezTo>
                  <a:lnTo>
                    <a:pt x="23264" y="632073"/>
                  </a:lnTo>
                  <a:cubicBezTo>
                    <a:pt x="10416" y="632073"/>
                    <a:pt x="0" y="621658"/>
                    <a:pt x="0" y="608809"/>
                  </a:cubicBezTo>
                  <a:lnTo>
                    <a:pt x="0" y="23264"/>
                  </a:lnTo>
                  <a:cubicBezTo>
                    <a:pt x="0" y="10416"/>
                    <a:pt x="10416" y="0"/>
                    <a:pt x="23264" y="0"/>
                  </a:cubicBezTo>
                  <a:close/>
                </a:path>
              </a:pathLst>
            </a:custGeom>
            <a:solidFill>
              <a:srgbClr val="FFFDF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4674492" cy="632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90600" y="2301889"/>
            <a:ext cx="16062268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Ên-giô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người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yêu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Me-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ri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đột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ngột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biến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mất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trong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ngày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cưới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khiến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Me-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ri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và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mẹ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không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thể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tìm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thấy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anh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ta.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141272" y="411125"/>
            <a:ext cx="6725914" cy="110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933"/>
              </a:lnSpc>
            </a:pPr>
            <a:r>
              <a:rPr lang="en-US" sz="6381" b="1">
                <a:solidFill>
                  <a:srgbClr val="34373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CỐT TRUYỆN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90600" y="5984387"/>
            <a:ext cx="1608305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Holmes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phát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hiện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chi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tiết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quan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trọng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từ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các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lá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thư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và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nhận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ra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rằng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cha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dượng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Me-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ri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chính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là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Ên-giô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giả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mạo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nhằm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mục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đích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giữ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số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tiền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Me-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ri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597765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698169" y="1924050"/>
            <a:ext cx="16972265" cy="2954930"/>
            <a:chOff x="0" y="0"/>
            <a:chExt cx="4674492" cy="10848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74492" cy="1084856"/>
            </a:xfrm>
            <a:custGeom>
              <a:avLst/>
              <a:gdLst/>
              <a:ahLst/>
              <a:cxnLst/>
              <a:rect l="l" t="t" r="r" b="b"/>
              <a:pathLst>
                <a:path w="4674492" h="1084856">
                  <a:moveTo>
                    <a:pt x="23264" y="0"/>
                  </a:moveTo>
                  <a:lnTo>
                    <a:pt x="4651228" y="0"/>
                  </a:lnTo>
                  <a:cubicBezTo>
                    <a:pt x="4664077" y="0"/>
                    <a:pt x="4674492" y="10416"/>
                    <a:pt x="4674492" y="23264"/>
                  </a:cubicBezTo>
                  <a:lnTo>
                    <a:pt x="4674492" y="1061592"/>
                  </a:lnTo>
                  <a:cubicBezTo>
                    <a:pt x="4674492" y="1074440"/>
                    <a:pt x="4664077" y="1084856"/>
                    <a:pt x="4651228" y="1084856"/>
                  </a:cubicBezTo>
                  <a:lnTo>
                    <a:pt x="23264" y="1084856"/>
                  </a:lnTo>
                  <a:cubicBezTo>
                    <a:pt x="17094" y="1084856"/>
                    <a:pt x="11177" y="1082405"/>
                    <a:pt x="6814" y="1078042"/>
                  </a:cubicBezTo>
                  <a:cubicBezTo>
                    <a:pt x="2451" y="1073679"/>
                    <a:pt x="0" y="1067762"/>
                    <a:pt x="0" y="1061592"/>
                  </a:cubicBezTo>
                  <a:lnTo>
                    <a:pt x="0" y="23264"/>
                  </a:lnTo>
                  <a:cubicBezTo>
                    <a:pt x="0" y="10416"/>
                    <a:pt x="10416" y="0"/>
                    <a:pt x="23264" y="0"/>
                  </a:cubicBezTo>
                  <a:close/>
                </a:path>
              </a:pathLst>
            </a:custGeom>
            <a:solidFill>
              <a:srgbClr val="FFFDF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4674492" cy="10848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51437" y="2351195"/>
            <a:ext cx="16601432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3574" lvl="1" indent="-536787" algn="just">
              <a:lnSpc>
                <a:spcPts val="6961"/>
              </a:lnSpc>
              <a:buFont typeface="Arial"/>
              <a:buChar char="•"/>
            </a:pP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Sau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khi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thu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thập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chứng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cứ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Holmes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vạch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trần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sự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lừa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dối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ông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Giêm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Uyn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đi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-banh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và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kết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luận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vụ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việc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41272" y="411125"/>
            <a:ext cx="6725914" cy="110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933"/>
              </a:lnSpc>
            </a:pPr>
            <a:r>
              <a:rPr lang="en-US" sz="6381" b="1">
                <a:solidFill>
                  <a:srgbClr val="34373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CỐT TRUYỆN</a:t>
            </a:r>
          </a:p>
        </p:txBody>
      </p:sp>
      <p:sp>
        <p:nvSpPr>
          <p:cNvPr id="12" name="Freeform 19"/>
          <p:cNvSpPr/>
          <p:nvPr/>
        </p:nvSpPr>
        <p:spPr>
          <a:xfrm>
            <a:off x="555215" y="5341573"/>
            <a:ext cx="1411925" cy="887748"/>
          </a:xfrm>
          <a:custGeom>
            <a:avLst/>
            <a:gdLst/>
            <a:ahLst/>
            <a:cxnLst/>
            <a:rect l="l" t="t" r="r" b="b"/>
            <a:pathLst>
              <a:path w="1411925" h="887748">
                <a:moveTo>
                  <a:pt x="0" y="0"/>
                </a:moveTo>
                <a:lnTo>
                  <a:pt x="1411924" y="0"/>
                </a:lnTo>
                <a:lnTo>
                  <a:pt x="1411924" y="887748"/>
                </a:lnTo>
                <a:lnTo>
                  <a:pt x="0" y="887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25"/>
          <p:cNvSpPr txBox="1"/>
          <p:nvPr/>
        </p:nvSpPr>
        <p:spPr>
          <a:xfrm>
            <a:off x="2362200" y="5379045"/>
            <a:ext cx="15308234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Cốt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truyện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xoay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quanh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quá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trình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điều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tra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làm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sáng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tỏ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vụ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án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0219668" y="433335"/>
            <a:ext cx="8068332" cy="9853665"/>
          </a:xfrm>
          <a:custGeom>
            <a:avLst/>
            <a:gdLst/>
            <a:ahLst/>
            <a:cxnLst/>
            <a:rect l="l" t="t" r="r" b="b"/>
            <a:pathLst>
              <a:path w="8068332" h="9853665">
                <a:moveTo>
                  <a:pt x="0" y="0"/>
                </a:moveTo>
                <a:lnTo>
                  <a:pt x="8068332" y="0"/>
                </a:lnTo>
                <a:lnTo>
                  <a:pt x="8068332" y="9853665"/>
                </a:lnTo>
                <a:lnTo>
                  <a:pt x="0" y="9853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733922" y="3797428"/>
            <a:ext cx="9708217" cy="5460872"/>
          </a:xfrm>
          <a:custGeom>
            <a:avLst/>
            <a:gdLst/>
            <a:ahLst/>
            <a:cxnLst/>
            <a:rect l="l" t="t" r="r" b="b"/>
            <a:pathLst>
              <a:path w="9708217" h="5460872">
                <a:moveTo>
                  <a:pt x="0" y="0"/>
                </a:moveTo>
                <a:lnTo>
                  <a:pt x="9708217" y="0"/>
                </a:lnTo>
                <a:lnTo>
                  <a:pt x="9708217" y="5460872"/>
                </a:lnTo>
                <a:lnTo>
                  <a:pt x="0" y="5460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836878" y="1391589"/>
            <a:ext cx="12416424" cy="962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3.2 Khám phá văn bản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761148" y="328560"/>
            <a:ext cx="10980816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15"/>
              </a:lnSpc>
            </a:pPr>
            <a:r>
              <a:rPr lang="en-US" sz="5367" b="1" dirty="0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3. ĐỌC HIỂU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29573" y="4294890"/>
            <a:ext cx="8516915" cy="26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1"/>
              </a:lnSpc>
            </a:pPr>
            <a:r>
              <a:rPr lang="en-US" sz="5007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Hãy</a:t>
            </a:r>
            <a:r>
              <a:rPr lang="en-US" sz="5007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007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liệt</a:t>
            </a:r>
            <a:r>
              <a:rPr lang="en-US" sz="5007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007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kê</a:t>
            </a:r>
            <a:r>
              <a:rPr lang="en-US" sz="5007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007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các</a:t>
            </a:r>
            <a:r>
              <a:rPr lang="en-US" sz="5007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007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nhân</a:t>
            </a:r>
            <a:r>
              <a:rPr lang="en-US" sz="5007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007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vật</a:t>
            </a:r>
            <a:r>
              <a:rPr lang="en-US" sz="5007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007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có</a:t>
            </a:r>
            <a:r>
              <a:rPr lang="en-US" sz="5007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007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trong</a:t>
            </a:r>
            <a:r>
              <a:rPr lang="en-US" sz="5007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007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truyện</a:t>
            </a:r>
            <a:r>
              <a:rPr lang="en-US" sz="5007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007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và</a:t>
            </a:r>
            <a:r>
              <a:rPr lang="en-US" sz="5007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007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mối</a:t>
            </a:r>
            <a:r>
              <a:rPr lang="en-US" sz="5007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007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quan</a:t>
            </a:r>
            <a:r>
              <a:rPr lang="en-US" sz="5007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007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hệ</a:t>
            </a:r>
            <a:r>
              <a:rPr lang="en-US" sz="5007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007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giữa</a:t>
            </a:r>
            <a:r>
              <a:rPr lang="en-US" sz="5007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007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các</a:t>
            </a:r>
            <a:r>
              <a:rPr lang="en-US" sz="5007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007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nhân</a:t>
            </a:r>
            <a:r>
              <a:rPr lang="en-US" sz="5007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007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vật</a:t>
            </a:r>
            <a:r>
              <a:rPr lang="en-US" sz="5007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007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đó</a:t>
            </a:r>
            <a:r>
              <a:rPr lang="en-US" sz="5007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59265" y="2258474"/>
            <a:ext cx="12416424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00"/>
              </a:lnSpc>
            </a:pPr>
            <a:r>
              <a:rPr lang="en-US" sz="7000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b. </a:t>
            </a:r>
            <a:r>
              <a:rPr lang="en-US" sz="7000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Nhân</a:t>
            </a:r>
            <a:r>
              <a:rPr lang="en-US" sz="7000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000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vật</a:t>
            </a:r>
            <a:endParaRPr lang="en-US" sz="7000" dirty="0">
              <a:solidFill>
                <a:srgbClr val="535254"/>
              </a:solidFill>
              <a:latin typeface="#9Slide05 VL Fadilla"/>
              <a:ea typeface="#9Slide05 VL Fadilla"/>
              <a:cs typeface="#9Slide05 VL Fadilla"/>
              <a:sym typeface="#9Slide05 VL Fadilla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12311" y="8287804"/>
            <a:ext cx="9390888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10"/>
              </a:lnSpc>
            </a:pP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Thực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hiện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nhiệm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vụ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theo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nhóm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đôi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</a:p>
          <a:p>
            <a:pPr algn="just">
              <a:lnSpc>
                <a:spcPts val="4410"/>
              </a:lnSpc>
            </a:pP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Thời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gian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thực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hiện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3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phút</a:t>
            </a:r>
            <a:endParaRPr lang="en-US" sz="3500" b="1" dirty="0">
              <a:solidFill>
                <a:srgbClr val="834B30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1911709" y="24397"/>
            <a:ext cx="9468628" cy="8559640"/>
          </a:xfrm>
          <a:custGeom>
            <a:avLst/>
            <a:gdLst/>
            <a:ahLst/>
            <a:cxnLst/>
            <a:rect l="l" t="t" r="r" b="b"/>
            <a:pathLst>
              <a:path w="9468628" h="8559640">
                <a:moveTo>
                  <a:pt x="0" y="0"/>
                </a:moveTo>
                <a:lnTo>
                  <a:pt x="9468628" y="0"/>
                </a:lnTo>
                <a:lnTo>
                  <a:pt x="9468628" y="8559640"/>
                </a:lnTo>
                <a:lnTo>
                  <a:pt x="0" y="85596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AutoShape 5"/>
          <p:cNvSpPr/>
          <p:nvPr/>
        </p:nvSpPr>
        <p:spPr>
          <a:xfrm>
            <a:off x="7131159" y="135284"/>
            <a:ext cx="10764726" cy="1644902"/>
          </a:xfrm>
          <a:prstGeom prst="rect">
            <a:avLst/>
          </a:prstGeom>
          <a:solidFill>
            <a:srgbClr val="CCCCCC">
              <a:alpha val="29804"/>
            </a:srgbClr>
          </a:solidFill>
        </p:spPr>
        <p:txBody>
          <a:bodyPr/>
          <a:lstStyle/>
          <a:p>
            <a:endParaRPr lang="vi-VN"/>
          </a:p>
        </p:txBody>
      </p:sp>
      <p:sp>
        <p:nvSpPr>
          <p:cNvPr id="6" name="AutoShape 6"/>
          <p:cNvSpPr/>
          <p:nvPr/>
        </p:nvSpPr>
        <p:spPr>
          <a:xfrm>
            <a:off x="7131159" y="135284"/>
            <a:ext cx="4777276" cy="1644902"/>
          </a:xfrm>
          <a:prstGeom prst="rect">
            <a:avLst/>
          </a:prstGeom>
          <a:solidFill>
            <a:srgbClr val="CCCCCC"/>
          </a:solidFill>
        </p:spPr>
        <p:txBody>
          <a:bodyPr/>
          <a:lstStyle/>
          <a:p>
            <a:endParaRPr lang="vi-VN"/>
          </a:p>
        </p:txBody>
      </p:sp>
      <p:sp>
        <p:nvSpPr>
          <p:cNvPr id="7" name="TextBox 7"/>
          <p:cNvSpPr txBox="1"/>
          <p:nvPr/>
        </p:nvSpPr>
        <p:spPr>
          <a:xfrm>
            <a:off x="8668558" y="671794"/>
            <a:ext cx="3235874" cy="533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56"/>
              </a:lnSpc>
              <a:spcBef>
                <a:spcPct val="0"/>
              </a:spcBef>
            </a:pPr>
            <a:r>
              <a:rPr lang="en-US" sz="3299" b="1" spc="128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SƠ-LỐC HÔM</a:t>
            </a:r>
          </a:p>
        </p:txBody>
      </p:sp>
      <p:grpSp>
        <p:nvGrpSpPr>
          <p:cNvPr id="8" name="Group 8"/>
          <p:cNvGrpSpPr/>
          <p:nvPr/>
        </p:nvGrpSpPr>
        <p:grpSpPr>
          <a:xfrm rot="-8100000">
            <a:off x="11322405" y="376640"/>
            <a:ext cx="1164053" cy="1162190"/>
            <a:chOff x="0" y="0"/>
            <a:chExt cx="6350000" cy="63398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0" name="AutoShape 10"/>
          <p:cNvSpPr/>
          <p:nvPr/>
        </p:nvSpPr>
        <p:spPr>
          <a:xfrm>
            <a:off x="7131159" y="1808525"/>
            <a:ext cx="10764726" cy="1644902"/>
          </a:xfrm>
          <a:prstGeom prst="rect">
            <a:avLst/>
          </a:prstGeom>
          <a:solidFill>
            <a:srgbClr val="A29991">
              <a:alpha val="29804"/>
            </a:srgbClr>
          </a:solidFill>
        </p:spPr>
        <p:txBody>
          <a:bodyPr/>
          <a:lstStyle/>
          <a:p>
            <a:endParaRPr lang="vi-VN"/>
          </a:p>
        </p:txBody>
      </p:sp>
      <p:sp>
        <p:nvSpPr>
          <p:cNvPr id="11" name="TextBox 11"/>
          <p:cNvSpPr txBox="1"/>
          <p:nvPr/>
        </p:nvSpPr>
        <p:spPr>
          <a:xfrm>
            <a:off x="13358131" y="2165840"/>
            <a:ext cx="4142724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37"/>
              </a:lnSpc>
            </a:pPr>
            <a:r>
              <a:rPr lang="en-US" sz="2624" spc="131" dirty="0" err="1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Bạn</a:t>
            </a:r>
            <a:r>
              <a:rPr lang="en-US" sz="2624" spc="131" dirty="0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2624" spc="131" dirty="0" err="1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2624" spc="131" dirty="0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2624" spc="131" dirty="0" err="1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Hôm</a:t>
            </a:r>
            <a:endParaRPr lang="en-US" sz="2624" spc="131" dirty="0">
              <a:solidFill>
                <a:srgbClr val="19191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algn="just">
              <a:lnSpc>
                <a:spcPts val="3937"/>
              </a:lnSpc>
            </a:pPr>
            <a:endParaRPr lang="en-US" sz="2624" spc="131" dirty="0">
              <a:solidFill>
                <a:srgbClr val="19191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7131159" y="1808525"/>
            <a:ext cx="4777276" cy="1644902"/>
          </a:xfrm>
          <a:prstGeom prst="rect">
            <a:avLst/>
          </a:prstGeom>
          <a:solidFill>
            <a:srgbClr val="A29991"/>
          </a:solidFill>
        </p:spPr>
        <p:txBody>
          <a:bodyPr/>
          <a:lstStyle/>
          <a:p>
            <a:endParaRPr lang="vi-VN"/>
          </a:p>
        </p:txBody>
      </p:sp>
      <p:grpSp>
        <p:nvGrpSpPr>
          <p:cNvPr id="13" name="Group 13"/>
          <p:cNvGrpSpPr/>
          <p:nvPr/>
        </p:nvGrpSpPr>
        <p:grpSpPr>
          <a:xfrm rot="-8100000">
            <a:off x="11322405" y="2049881"/>
            <a:ext cx="1164053" cy="1162190"/>
            <a:chOff x="0" y="0"/>
            <a:chExt cx="6350000" cy="633984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9991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5" name="AutoShape 15"/>
          <p:cNvSpPr/>
          <p:nvPr/>
        </p:nvSpPr>
        <p:spPr>
          <a:xfrm>
            <a:off x="7131159" y="3481766"/>
            <a:ext cx="10764726" cy="1644902"/>
          </a:xfrm>
          <a:prstGeom prst="rect">
            <a:avLst/>
          </a:prstGeom>
          <a:solidFill>
            <a:srgbClr val="B7693F">
              <a:alpha val="29804"/>
            </a:srgbClr>
          </a:solidFill>
        </p:spPr>
        <p:txBody>
          <a:bodyPr/>
          <a:lstStyle/>
          <a:p>
            <a:endParaRPr lang="vi-VN"/>
          </a:p>
        </p:txBody>
      </p:sp>
      <p:sp>
        <p:nvSpPr>
          <p:cNvPr id="16" name="AutoShape 16"/>
          <p:cNvSpPr/>
          <p:nvPr/>
        </p:nvSpPr>
        <p:spPr>
          <a:xfrm>
            <a:off x="7131159" y="3481766"/>
            <a:ext cx="4777276" cy="1644902"/>
          </a:xfrm>
          <a:prstGeom prst="rect">
            <a:avLst/>
          </a:prstGeom>
          <a:solidFill>
            <a:srgbClr val="B7693F"/>
          </a:solidFill>
        </p:spPr>
        <p:txBody>
          <a:bodyPr/>
          <a:lstStyle/>
          <a:p>
            <a:endParaRPr lang="vi-VN"/>
          </a:p>
        </p:txBody>
      </p:sp>
      <p:grpSp>
        <p:nvGrpSpPr>
          <p:cNvPr id="17" name="Group 17"/>
          <p:cNvGrpSpPr/>
          <p:nvPr/>
        </p:nvGrpSpPr>
        <p:grpSpPr>
          <a:xfrm rot="-8100000">
            <a:off x="11322405" y="3723122"/>
            <a:ext cx="1164053" cy="1162190"/>
            <a:chOff x="0" y="0"/>
            <a:chExt cx="6350000" cy="63398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693F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9" name="AutoShape 19"/>
          <p:cNvSpPr/>
          <p:nvPr/>
        </p:nvSpPr>
        <p:spPr>
          <a:xfrm>
            <a:off x="7131159" y="5155007"/>
            <a:ext cx="10764726" cy="1644902"/>
          </a:xfrm>
          <a:prstGeom prst="rect">
            <a:avLst/>
          </a:prstGeom>
          <a:solidFill>
            <a:srgbClr val="8E5F56">
              <a:alpha val="29804"/>
            </a:srgbClr>
          </a:solidFill>
        </p:spPr>
        <p:txBody>
          <a:bodyPr/>
          <a:lstStyle/>
          <a:p>
            <a:endParaRPr lang="vi-VN"/>
          </a:p>
        </p:txBody>
      </p:sp>
      <p:sp>
        <p:nvSpPr>
          <p:cNvPr id="20" name="AutoShape 20"/>
          <p:cNvSpPr/>
          <p:nvPr/>
        </p:nvSpPr>
        <p:spPr>
          <a:xfrm>
            <a:off x="7131159" y="5155007"/>
            <a:ext cx="4777276" cy="1644902"/>
          </a:xfrm>
          <a:prstGeom prst="rect">
            <a:avLst/>
          </a:prstGeom>
          <a:solidFill>
            <a:srgbClr val="8E5F56"/>
          </a:solidFill>
        </p:spPr>
        <p:txBody>
          <a:bodyPr/>
          <a:lstStyle/>
          <a:p>
            <a:endParaRPr lang="vi-VN"/>
          </a:p>
        </p:txBody>
      </p:sp>
      <p:grpSp>
        <p:nvGrpSpPr>
          <p:cNvPr id="21" name="Group 21"/>
          <p:cNvGrpSpPr/>
          <p:nvPr/>
        </p:nvGrpSpPr>
        <p:grpSpPr>
          <a:xfrm rot="-8100000">
            <a:off x="11322405" y="5396363"/>
            <a:ext cx="1164053" cy="1162190"/>
            <a:chOff x="0" y="0"/>
            <a:chExt cx="6350000" cy="633984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5F56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3" name="AutoShape 23"/>
          <p:cNvSpPr/>
          <p:nvPr/>
        </p:nvSpPr>
        <p:spPr>
          <a:xfrm>
            <a:off x="7131159" y="6833337"/>
            <a:ext cx="10764726" cy="1644902"/>
          </a:xfrm>
          <a:prstGeom prst="rect">
            <a:avLst/>
          </a:prstGeom>
          <a:solidFill>
            <a:srgbClr val="394D57">
              <a:alpha val="29804"/>
            </a:srgbClr>
          </a:solidFill>
        </p:spPr>
        <p:txBody>
          <a:bodyPr/>
          <a:lstStyle/>
          <a:p>
            <a:endParaRPr lang="vi-VN"/>
          </a:p>
        </p:txBody>
      </p:sp>
      <p:sp>
        <p:nvSpPr>
          <p:cNvPr id="24" name="AutoShape 24"/>
          <p:cNvSpPr/>
          <p:nvPr/>
        </p:nvSpPr>
        <p:spPr>
          <a:xfrm>
            <a:off x="7131159" y="6833337"/>
            <a:ext cx="4777276" cy="1644902"/>
          </a:xfrm>
          <a:prstGeom prst="rect">
            <a:avLst/>
          </a:prstGeom>
          <a:solidFill>
            <a:srgbClr val="394D57"/>
          </a:solidFill>
        </p:spPr>
        <p:txBody>
          <a:bodyPr/>
          <a:lstStyle/>
          <a:p>
            <a:endParaRPr lang="vi-VN"/>
          </a:p>
        </p:txBody>
      </p:sp>
      <p:grpSp>
        <p:nvGrpSpPr>
          <p:cNvPr id="25" name="Group 25"/>
          <p:cNvGrpSpPr/>
          <p:nvPr/>
        </p:nvGrpSpPr>
        <p:grpSpPr>
          <a:xfrm rot="-8100000">
            <a:off x="11322405" y="7074693"/>
            <a:ext cx="1164053" cy="1162190"/>
            <a:chOff x="0" y="0"/>
            <a:chExt cx="6350000" cy="633984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94D57"/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556919" y="188110"/>
            <a:ext cx="783092" cy="1539250"/>
            <a:chOff x="0" y="0"/>
            <a:chExt cx="1044123" cy="205233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44123" cy="2052334"/>
            </a:xfrm>
            <a:custGeom>
              <a:avLst/>
              <a:gdLst/>
              <a:ahLst/>
              <a:cxnLst/>
              <a:rect l="l" t="t" r="r" b="b"/>
              <a:pathLst>
                <a:path w="1044123" h="2052334">
                  <a:moveTo>
                    <a:pt x="0" y="0"/>
                  </a:moveTo>
                  <a:lnTo>
                    <a:pt x="1044123" y="0"/>
                  </a:lnTo>
                  <a:lnTo>
                    <a:pt x="1044123" y="2052334"/>
                  </a:lnTo>
                  <a:lnTo>
                    <a:pt x="0" y="2052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8280" r="-48280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35672" y="618370"/>
              <a:ext cx="772779" cy="7679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3600" b="1" u="none">
                  <a:solidFill>
                    <a:srgbClr val="784421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01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7556919" y="1852716"/>
            <a:ext cx="783092" cy="1539250"/>
            <a:chOff x="0" y="0"/>
            <a:chExt cx="1044123" cy="205233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044123" cy="2052334"/>
            </a:xfrm>
            <a:custGeom>
              <a:avLst/>
              <a:gdLst/>
              <a:ahLst/>
              <a:cxnLst/>
              <a:rect l="l" t="t" r="r" b="b"/>
              <a:pathLst>
                <a:path w="1044123" h="2052334">
                  <a:moveTo>
                    <a:pt x="0" y="0"/>
                  </a:moveTo>
                  <a:lnTo>
                    <a:pt x="1044123" y="0"/>
                  </a:lnTo>
                  <a:lnTo>
                    <a:pt x="1044123" y="2052334"/>
                  </a:lnTo>
                  <a:lnTo>
                    <a:pt x="0" y="2052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8280" r="-48280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35672" y="618370"/>
              <a:ext cx="772779" cy="7679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3600" b="1" u="none">
                  <a:solidFill>
                    <a:srgbClr val="784421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02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7556919" y="3534592"/>
            <a:ext cx="783092" cy="1539250"/>
            <a:chOff x="0" y="0"/>
            <a:chExt cx="1044123" cy="2052334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044123" cy="2052334"/>
            </a:xfrm>
            <a:custGeom>
              <a:avLst/>
              <a:gdLst/>
              <a:ahLst/>
              <a:cxnLst/>
              <a:rect l="l" t="t" r="r" b="b"/>
              <a:pathLst>
                <a:path w="1044123" h="2052334">
                  <a:moveTo>
                    <a:pt x="0" y="0"/>
                  </a:moveTo>
                  <a:lnTo>
                    <a:pt x="1044123" y="0"/>
                  </a:lnTo>
                  <a:lnTo>
                    <a:pt x="1044123" y="2052334"/>
                  </a:lnTo>
                  <a:lnTo>
                    <a:pt x="0" y="2052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8280" r="-48280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35672" y="618370"/>
              <a:ext cx="772779" cy="7679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3600" b="1" u="none">
                  <a:solidFill>
                    <a:srgbClr val="784421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03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7556919" y="5207833"/>
            <a:ext cx="783092" cy="1539250"/>
            <a:chOff x="0" y="0"/>
            <a:chExt cx="1044123" cy="2052334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044123" cy="2052334"/>
            </a:xfrm>
            <a:custGeom>
              <a:avLst/>
              <a:gdLst/>
              <a:ahLst/>
              <a:cxnLst/>
              <a:rect l="l" t="t" r="r" b="b"/>
              <a:pathLst>
                <a:path w="1044123" h="2052334">
                  <a:moveTo>
                    <a:pt x="0" y="0"/>
                  </a:moveTo>
                  <a:lnTo>
                    <a:pt x="1044123" y="0"/>
                  </a:lnTo>
                  <a:lnTo>
                    <a:pt x="1044123" y="2052334"/>
                  </a:lnTo>
                  <a:lnTo>
                    <a:pt x="0" y="2052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8280" r="-48280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35672" y="618370"/>
              <a:ext cx="772779" cy="7679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3600" b="1" u="none">
                  <a:solidFill>
                    <a:srgbClr val="784421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04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7556919" y="6886163"/>
            <a:ext cx="783092" cy="1539250"/>
            <a:chOff x="0" y="0"/>
            <a:chExt cx="1044123" cy="2052334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044123" cy="2052334"/>
            </a:xfrm>
            <a:custGeom>
              <a:avLst/>
              <a:gdLst/>
              <a:ahLst/>
              <a:cxnLst/>
              <a:rect l="l" t="t" r="r" b="b"/>
              <a:pathLst>
                <a:path w="1044123" h="2052334">
                  <a:moveTo>
                    <a:pt x="0" y="0"/>
                  </a:moveTo>
                  <a:lnTo>
                    <a:pt x="1044123" y="0"/>
                  </a:lnTo>
                  <a:lnTo>
                    <a:pt x="1044123" y="2052334"/>
                  </a:lnTo>
                  <a:lnTo>
                    <a:pt x="0" y="2052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8280" r="-48280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35672" y="618370"/>
              <a:ext cx="772779" cy="7679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3600" b="1" u="none">
                  <a:solidFill>
                    <a:srgbClr val="784421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05</a:t>
              </a:r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13279528" y="426716"/>
            <a:ext cx="4142724" cy="97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37"/>
              </a:lnSpc>
            </a:pPr>
            <a:r>
              <a:rPr lang="en-US" sz="2624" spc="131" dirty="0" err="1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Thám</a:t>
            </a:r>
            <a:r>
              <a:rPr lang="en-US" sz="2624" spc="131" dirty="0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2624" spc="131" dirty="0" err="1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tử</a:t>
            </a:r>
            <a:r>
              <a:rPr lang="en-US" sz="2624" spc="131" dirty="0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2624" spc="131" dirty="0" err="1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</a:t>
            </a:r>
            <a:r>
              <a:rPr lang="en-US" sz="2624" spc="131" dirty="0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l">
              <a:lnSpc>
                <a:spcPts val="3937"/>
              </a:lnSpc>
            </a:pPr>
            <a:endParaRPr lang="en-US" sz="2624" spc="131" dirty="0">
              <a:solidFill>
                <a:srgbClr val="19191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13291073" y="3582696"/>
            <a:ext cx="4142724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49"/>
              </a:lnSpc>
            </a:pPr>
            <a:r>
              <a:rPr lang="en-US" sz="2699" spc="134" dirty="0" err="1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2699" spc="134" dirty="0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2699" spc="134" dirty="0" err="1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thuê</a:t>
            </a:r>
            <a:r>
              <a:rPr lang="en-US" sz="2699" spc="134" dirty="0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2699" spc="134" dirty="0" err="1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thám</a:t>
            </a:r>
            <a:r>
              <a:rPr lang="en-US" sz="2699" spc="134" dirty="0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2699" spc="134" dirty="0" err="1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tử</a:t>
            </a:r>
            <a:r>
              <a:rPr lang="en-US" sz="2699" spc="134" dirty="0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2699" spc="134" dirty="0" err="1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Hôm</a:t>
            </a:r>
            <a:r>
              <a:rPr lang="en-US" sz="2699" spc="134" dirty="0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2699" spc="134" dirty="0" err="1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điều</a:t>
            </a:r>
            <a:r>
              <a:rPr lang="en-US" sz="2699" spc="134" dirty="0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2699" spc="134" dirty="0" err="1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tra</a:t>
            </a:r>
            <a:r>
              <a:rPr lang="en-US" sz="2699" spc="134" dirty="0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2699" spc="134" dirty="0" err="1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vị</a:t>
            </a:r>
            <a:r>
              <a:rPr lang="en-US" sz="2699" spc="134" dirty="0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2699" spc="134" dirty="0" err="1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hôn</a:t>
            </a:r>
            <a:r>
              <a:rPr lang="en-US" sz="2699" spc="134" dirty="0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2699" spc="134" dirty="0" err="1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phu</a:t>
            </a:r>
            <a:r>
              <a:rPr lang="en-US" sz="2699" spc="134" dirty="0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2699" spc="134" dirty="0" err="1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mất</a:t>
            </a:r>
            <a:r>
              <a:rPr lang="en-US" sz="2699" spc="134" dirty="0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2699" spc="134" dirty="0" err="1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2699" spc="134" dirty="0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3298054" y="5689785"/>
            <a:ext cx="4142724" cy="459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37"/>
              </a:lnSpc>
            </a:pPr>
            <a:r>
              <a:rPr lang="en-US" sz="2624" spc="131" dirty="0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Cha </a:t>
            </a:r>
            <a:r>
              <a:rPr lang="en-US" sz="2624" spc="131" dirty="0" err="1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dượng</a:t>
            </a:r>
            <a:r>
              <a:rPr lang="en-US" sz="2624" spc="131" dirty="0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2624" spc="131" dirty="0" err="1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2624" spc="131" dirty="0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Me-</a:t>
            </a:r>
            <a:r>
              <a:rPr lang="en-US" sz="2624" spc="131" dirty="0" err="1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ri</a:t>
            </a:r>
            <a:endParaRPr lang="en-US" sz="2624" spc="131" dirty="0">
              <a:solidFill>
                <a:srgbClr val="19191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3279528" y="7124769"/>
            <a:ext cx="3979772" cy="459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37"/>
              </a:lnSpc>
            </a:pPr>
            <a:r>
              <a:rPr lang="en-US" sz="2624" spc="131" dirty="0" err="1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Vị</a:t>
            </a:r>
            <a:r>
              <a:rPr lang="en-US" sz="2624" spc="131" dirty="0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2624" spc="131" dirty="0" err="1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hôn</a:t>
            </a:r>
            <a:r>
              <a:rPr lang="en-US" sz="2624" spc="131" dirty="0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2624" spc="131" dirty="0" err="1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phu</a:t>
            </a:r>
            <a:r>
              <a:rPr lang="en-US" sz="2624" spc="131" dirty="0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2624" spc="131" dirty="0" err="1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2624" spc="131" dirty="0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Me-</a:t>
            </a:r>
            <a:r>
              <a:rPr lang="en-US" sz="2624" spc="131" dirty="0" err="1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ri</a:t>
            </a:r>
            <a:endParaRPr lang="en-US" sz="2624" spc="131" dirty="0">
              <a:solidFill>
                <a:srgbClr val="19191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8668558" y="2286864"/>
            <a:ext cx="3235874" cy="533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56"/>
              </a:lnSpc>
              <a:spcBef>
                <a:spcPct val="0"/>
              </a:spcBef>
            </a:pPr>
            <a:r>
              <a:rPr lang="en-US" sz="3299" b="1" spc="128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OÁT - XƠN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8672562" y="4042919"/>
            <a:ext cx="3235874" cy="489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69"/>
              </a:lnSpc>
              <a:spcBef>
                <a:spcPct val="0"/>
              </a:spcBef>
            </a:pPr>
            <a:r>
              <a:rPr lang="en-US" sz="2999" b="1" spc="116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ME-RI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8672562" y="5708231"/>
            <a:ext cx="3235874" cy="533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56"/>
              </a:lnSpc>
              <a:spcBef>
                <a:spcPct val="0"/>
              </a:spcBef>
            </a:pPr>
            <a:r>
              <a:rPr lang="en-US" sz="3299" b="1" spc="128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UYN – ĐI - BANH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8672562" y="7386561"/>
            <a:ext cx="3235874" cy="533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56"/>
              </a:lnSpc>
              <a:spcBef>
                <a:spcPct val="0"/>
              </a:spcBef>
            </a:pPr>
            <a:r>
              <a:rPr lang="en-US" sz="3299" b="1" spc="128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ÊN-GIÔ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-2718446" y="1511938"/>
            <a:ext cx="9525756" cy="256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2"/>
              </a:lnSpc>
            </a:pPr>
            <a:r>
              <a:rPr lang="en-US" sz="8774">
                <a:solidFill>
                  <a:srgbClr val="5A3319"/>
                </a:solidFill>
                <a:latin typeface="#9Slide07 Crocante"/>
                <a:ea typeface="#9Slide07 Crocante"/>
                <a:cs typeface="#9Slide07 Crocante"/>
                <a:sym typeface="#9Slide07 Crocante"/>
              </a:rPr>
              <a:t>NHÂN </a:t>
            </a:r>
          </a:p>
          <a:p>
            <a:pPr algn="ctr">
              <a:lnSpc>
                <a:spcPts val="9652"/>
              </a:lnSpc>
            </a:pPr>
            <a:r>
              <a:rPr lang="en-US" sz="8774">
                <a:solidFill>
                  <a:srgbClr val="5A3319"/>
                </a:solidFill>
                <a:latin typeface="#9Slide07 Crocante"/>
                <a:ea typeface="#9Slide07 Crocante"/>
                <a:cs typeface="#9Slide07 Crocante"/>
                <a:sym typeface="#9Slide07 Crocante"/>
              </a:rPr>
              <a:t>VẬT</a:t>
            </a:r>
          </a:p>
        </p:txBody>
      </p:sp>
      <p:sp>
        <p:nvSpPr>
          <p:cNvPr id="60" name="Freeform 19"/>
          <p:cNvSpPr/>
          <p:nvPr/>
        </p:nvSpPr>
        <p:spPr>
          <a:xfrm>
            <a:off x="7145014" y="9015842"/>
            <a:ext cx="1411925" cy="887748"/>
          </a:xfrm>
          <a:custGeom>
            <a:avLst/>
            <a:gdLst/>
            <a:ahLst/>
            <a:cxnLst/>
            <a:rect l="l" t="t" r="r" b="b"/>
            <a:pathLst>
              <a:path w="1411925" h="887748">
                <a:moveTo>
                  <a:pt x="0" y="0"/>
                </a:moveTo>
                <a:lnTo>
                  <a:pt x="1411924" y="0"/>
                </a:lnTo>
                <a:lnTo>
                  <a:pt x="1411924" y="887748"/>
                </a:lnTo>
                <a:lnTo>
                  <a:pt x="0" y="887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1" name="TextBox 25"/>
          <p:cNvSpPr txBox="1"/>
          <p:nvPr/>
        </p:nvSpPr>
        <p:spPr>
          <a:xfrm>
            <a:off x="8839200" y="9043871"/>
            <a:ext cx="15308234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Nhân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vật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chính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Thám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tử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Hôm</a:t>
            </a:r>
            <a:endParaRPr lang="en-US" sz="5000" b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9" grpId="0"/>
      <p:bldP spid="50" grpId="0"/>
      <p:bldP spid="51" grpId="0"/>
      <p:bldP spid="52" grpId="0"/>
      <p:bldP spid="6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0842055" y="541858"/>
            <a:ext cx="8068332" cy="9853665"/>
          </a:xfrm>
          <a:custGeom>
            <a:avLst/>
            <a:gdLst/>
            <a:ahLst/>
            <a:cxnLst/>
            <a:rect l="l" t="t" r="r" b="b"/>
            <a:pathLst>
              <a:path w="8068332" h="9853665">
                <a:moveTo>
                  <a:pt x="0" y="0"/>
                </a:moveTo>
                <a:lnTo>
                  <a:pt x="8068332" y="0"/>
                </a:lnTo>
                <a:lnTo>
                  <a:pt x="8068332" y="9853665"/>
                </a:lnTo>
                <a:lnTo>
                  <a:pt x="0" y="9853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836878" y="1391589"/>
            <a:ext cx="12416424" cy="962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3.2 Khám phá văn bản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761148" y="328560"/>
            <a:ext cx="10980816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15"/>
              </a:lnSpc>
            </a:pPr>
            <a:r>
              <a:rPr lang="en-US" sz="5367" b="1" dirty="0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3. ĐỌC HIỂU VĂN BẢN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59265" y="2258474"/>
            <a:ext cx="12416424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00"/>
              </a:lnSpc>
            </a:pPr>
            <a:r>
              <a:rPr lang="en-US" sz="7000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b. </a:t>
            </a:r>
            <a:r>
              <a:rPr lang="en-US" sz="7000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Nhân</a:t>
            </a:r>
            <a:r>
              <a:rPr lang="en-US" sz="7000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000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vật</a:t>
            </a:r>
            <a:endParaRPr lang="en-US" sz="7000" dirty="0">
              <a:solidFill>
                <a:srgbClr val="535254"/>
              </a:solidFill>
              <a:latin typeface="#9Slide05 VL Fadilla"/>
              <a:ea typeface="#9Slide05 VL Fadilla"/>
              <a:cs typeface="#9Slide05 VL Fadilla"/>
              <a:sym typeface="#9Slide05 VL Fadilla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1000" y="3771900"/>
            <a:ext cx="11734800" cy="6400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2000" y="4179238"/>
            <a:ext cx="10744201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chemeClr val="accent6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Thám</a:t>
            </a:r>
            <a:r>
              <a:rPr lang="en-US" sz="4500" b="1" dirty="0">
                <a:solidFill>
                  <a:schemeClr val="accent6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tử</a:t>
            </a:r>
            <a:r>
              <a:rPr lang="en-US" sz="4500" b="1" dirty="0">
                <a:solidFill>
                  <a:schemeClr val="accent6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Hôm</a:t>
            </a:r>
            <a:r>
              <a:rPr lang="en-US" sz="4500" b="1" dirty="0">
                <a:solidFill>
                  <a:schemeClr val="accent6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là</a:t>
            </a:r>
            <a:r>
              <a:rPr lang="en-US" sz="4500" b="1" dirty="0">
                <a:solidFill>
                  <a:schemeClr val="accent6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nhân</a:t>
            </a:r>
            <a:r>
              <a:rPr lang="en-US" sz="4500" b="1" dirty="0">
                <a:solidFill>
                  <a:schemeClr val="accent6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vật</a:t>
            </a:r>
            <a:r>
              <a:rPr lang="en-US" sz="4500" b="1" dirty="0">
                <a:solidFill>
                  <a:schemeClr val="accent6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chính</a:t>
            </a:r>
            <a:r>
              <a:rPr lang="en-US" sz="4500" b="1" dirty="0">
                <a:solidFill>
                  <a:schemeClr val="accent6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vì</a:t>
            </a:r>
            <a:r>
              <a:rPr lang="en-US" sz="4500" b="1" dirty="0">
                <a:solidFill>
                  <a:schemeClr val="accent6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Dựa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vào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đặc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điểm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thể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loại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truyện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trinh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thám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nhân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chính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thường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là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thám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tử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Dựa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vào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tình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tiết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diễn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biến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câu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chuyện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Hôm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là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người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đóng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vai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trò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chủ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đạo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Nội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dung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đoạn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trích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chủ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yếu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xoay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quanh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hành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động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lời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nói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cách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giải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quyết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vụ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án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Hôm</a:t>
            </a:r>
            <a:r>
              <a:rPr lang="en-US" sz="45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pPr algn="just"/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2470059"/>
      </p:ext>
    </p:extLst>
  </p:cSld>
  <p:clrMapOvr>
    <a:masterClrMapping/>
  </p:clrMapOvr>
  <p:transition spd="slow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0219668" y="433335"/>
            <a:ext cx="8068332" cy="9853665"/>
          </a:xfrm>
          <a:custGeom>
            <a:avLst/>
            <a:gdLst/>
            <a:ahLst/>
            <a:cxnLst/>
            <a:rect l="l" t="t" r="r" b="b"/>
            <a:pathLst>
              <a:path w="8068332" h="9853665">
                <a:moveTo>
                  <a:pt x="0" y="0"/>
                </a:moveTo>
                <a:lnTo>
                  <a:pt x="8068332" y="0"/>
                </a:lnTo>
                <a:lnTo>
                  <a:pt x="8068332" y="9853665"/>
                </a:lnTo>
                <a:lnTo>
                  <a:pt x="0" y="9853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3214468" y="7945845"/>
            <a:ext cx="14356325" cy="12077259"/>
          </a:xfrm>
          <a:custGeom>
            <a:avLst/>
            <a:gdLst/>
            <a:ahLst/>
            <a:cxnLst/>
            <a:rect l="l" t="t" r="r" b="b"/>
            <a:pathLst>
              <a:path w="14356325" h="12077259">
                <a:moveTo>
                  <a:pt x="0" y="0"/>
                </a:moveTo>
                <a:lnTo>
                  <a:pt x="14356325" y="0"/>
                </a:lnTo>
                <a:lnTo>
                  <a:pt x="14356325" y="12077258"/>
                </a:lnTo>
                <a:lnTo>
                  <a:pt x="0" y="12077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>
            <a:off x="836878" y="3051945"/>
            <a:ext cx="8018025" cy="3086100"/>
            <a:chOff x="0" y="0"/>
            <a:chExt cx="2111743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11743" cy="812800"/>
            </a:xfrm>
            <a:custGeom>
              <a:avLst/>
              <a:gdLst/>
              <a:ahLst/>
              <a:cxnLst/>
              <a:rect l="l" t="t" r="r" b="b"/>
              <a:pathLst>
                <a:path w="2111743" h="812800">
                  <a:moveTo>
                    <a:pt x="49244" y="0"/>
                  </a:moveTo>
                  <a:lnTo>
                    <a:pt x="2062500" y="0"/>
                  </a:lnTo>
                  <a:cubicBezTo>
                    <a:pt x="2089696" y="0"/>
                    <a:pt x="2111743" y="22047"/>
                    <a:pt x="2111743" y="49244"/>
                  </a:cubicBezTo>
                  <a:lnTo>
                    <a:pt x="2111743" y="763556"/>
                  </a:lnTo>
                  <a:cubicBezTo>
                    <a:pt x="2111743" y="790753"/>
                    <a:pt x="2089696" y="812800"/>
                    <a:pt x="2062500" y="812800"/>
                  </a:cubicBezTo>
                  <a:lnTo>
                    <a:pt x="49244" y="812800"/>
                  </a:lnTo>
                  <a:cubicBezTo>
                    <a:pt x="22047" y="812800"/>
                    <a:pt x="0" y="790753"/>
                    <a:pt x="0" y="763556"/>
                  </a:cubicBezTo>
                  <a:lnTo>
                    <a:pt x="0" y="49244"/>
                  </a:lnTo>
                  <a:cubicBezTo>
                    <a:pt x="0" y="22047"/>
                    <a:pt x="22047" y="0"/>
                    <a:pt x="49244" y="0"/>
                  </a:cubicBezTo>
                  <a:close/>
                </a:path>
              </a:pathLst>
            </a:custGeom>
            <a:solidFill>
              <a:srgbClr val="AB8B7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11743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36878" y="1391589"/>
            <a:ext cx="12416424" cy="962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3.2 Khám phá văn bản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761148" y="328560"/>
            <a:ext cx="10980816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15"/>
              </a:lnSpc>
            </a:pPr>
            <a:r>
              <a:rPr lang="en-US" sz="5367" b="1" dirty="0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3. ĐỌC HIỂU VĂN BẢN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5400" y="3550420"/>
            <a:ext cx="7239000" cy="1896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26"/>
              </a:lnSpc>
            </a:pPr>
            <a:r>
              <a:rPr lang="en-US" sz="7299" dirty="0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c. </a:t>
            </a:r>
            <a:r>
              <a:rPr lang="en-US" sz="7299" dirty="0" err="1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Tình</a:t>
            </a:r>
            <a:r>
              <a:rPr lang="en-US" sz="7299" dirty="0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huống</a:t>
            </a:r>
            <a:r>
              <a:rPr lang="en-US" sz="7299" dirty="0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nảy</a:t>
            </a:r>
            <a:r>
              <a:rPr lang="en-US" sz="7299" dirty="0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sinh</a:t>
            </a:r>
            <a:r>
              <a:rPr lang="en-US" sz="7299" dirty="0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vụ</a:t>
            </a:r>
            <a:r>
              <a:rPr lang="en-US" sz="7299" dirty="0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án</a:t>
            </a:r>
            <a:endParaRPr lang="en-US" sz="7299" dirty="0">
              <a:solidFill>
                <a:srgbClr val="FFFFFF"/>
              </a:solidFill>
              <a:latin typeface="#9Slide05 VL Fadilla"/>
              <a:ea typeface="#9Slide05 VL Fadilla"/>
              <a:cs typeface="#9Slide05 VL Fadilla"/>
              <a:sym typeface="#9Slide05 VL Fadilla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0219668" y="433335"/>
            <a:ext cx="8068332" cy="9853665"/>
          </a:xfrm>
          <a:custGeom>
            <a:avLst/>
            <a:gdLst/>
            <a:ahLst/>
            <a:cxnLst/>
            <a:rect l="l" t="t" r="r" b="b"/>
            <a:pathLst>
              <a:path w="8068332" h="9853665">
                <a:moveTo>
                  <a:pt x="0" y="0"/>
                </a:moveTo>
                <a:lnTo>
                  <a:pt x="8068332" y="0"/>
                </a:lnTo>
                <a:lnTo>
                  <a:pt x="8068332" y="9853665"/>
                </a:lnTo>
                <a:lnTo>
                  <a:pt x="0" y="9853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>
            <a:off x="1028700" y="668668"/>
            <a:ext cx="8018025" cy="3086100"/>
            <a:chOff x="0" y="0"/>
            <a:chExt cx="2111743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11743" cy="812800"/>
            </a:xfrm>
            <a:custGeom>
              <a:avLst/>
              <a:gdLst/>
              <a:ahLst/>
              <a:cxnLst/>
              <a:rect l="l" t="t" r="r" b="b"/>
              <a:pathLst>
                <a:path w="2111743" h="812800">
                  <a:moveTo>
                    <a:pt x="49244" y="0"/>
                  </a:moveTo>
                  <a:lnTo>
                    <a:pt x="2062500" y="0"/>
                  </a:lnTo>
                  <a:cubicBezTo>
                    <a:pt x="2089696" y="0"/>
                    <a:pt x="2111743" y="22047"/>
                    <a:pt x="2111743" y="49244"/>
                  </a:cubicBezTo>
                  <a:lnTo>
                    <a:pt x="2111743" y="763556"/>
                  </a:lnTo>
                  <a:cubicBezTo>
                    <a:pt x="2111743" y="790753"/>
                    <a:pt x="2089696" y="812800"/>
                    <a:pt x="2062500" y="812800"/>
                  </a:cubicBezTo>
                  <a:lnTo>
                    <a:pt x="49244" y="812800"/>
                  </a:lnTo>
                  <a:cubicBezTo>
                    <a:pt x="22047" y="812800"/>
                    <a:pt x="0" y="790753"/>
                    <a:pt x="0" y="763556"/>
                  </a:cubicBezTo>
                  <a:lnTo>
                    <a:pt x="0" y="49244"/>
                  </a:lnTo>
                  <a:cubicBezTo>
                    <a:pt x="0" y="22047"/>
                    <a:pt x="22047" y="0"/>
                    <a:pt x="49244" y="0"/>
                  </a:cubicBezTo>
                  <a:close/>
                </a:path>
              </a:pathLst>
            </a:custGeom>
            <a:solidFill>
              <a:srgbClr val="AB8B7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11743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12311" y="1167143"/>
            <a:ext cx="7198289" cy="1896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26"/>
              </a:lnSpc>
            </a:pPr>
            <a:r>
              <a:rPr lang="en-US" sz="7299" dirty="0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c. </a:t>
            </a:r>
            <a:r>
              <a:rPr lang="en-US" sz="7299" dirty="0" err="1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Tình</a:t>
            </a:r>
            <a:r>
              <a:rPr lang="en-US" sz="7299" dirty="0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huống</a:t>
            </a:r>
            <a:r>
              <a:rPr lang="en-US" sz="7299" dirty="0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này</a:t>
            </a:r>
            <a:r>
              <a:rPr lang="en-US" sz="7299" dirty="0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sinh</a:t>
            </a:r>
            <a:r>
              <a:rPr lang="en-US" sz="7299" dirty="0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vụ</a:t>
            </a:r>
            <a:r>
              <a:rPr lang="en-US" sz="7299" dirty="0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án</a:t>
            </a:r>
            <a:endParaRPr lang="en-US" sz="7299" dirty="0">
              <a:solidFill>
                <a:srgbClr val="FFFFFF"/>
              </a:solidFill>
              <a:latin typeface="#9Slide05 VL Fadilla"/>
              <a:ea typeface="#9Slide05 VL Fadilla"/>
              <a:cs typeface="#9Slide05 VL Fadilla"/>
              <a:sym typeface="#9Slide05 VL Fadill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19200" y="4914900"/>
            <a:ext cx="856988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Tình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huống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nảy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sinh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vụ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án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là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gì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?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Nêu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nhận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xét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về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tình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huống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đó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5400" y="8287804"/>
            <a:ext cx="9507799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10"/>
              </a:lnSpc>
            </a:pP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Thực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hiện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nhiệm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vụ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theo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nhóm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đôi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</a:p>
          <a:p>
            <a:pPr algn="just">
              <a:lnSpc>
                <a:spcPts val="4410"/>
              </a:lnSpc>
            </a:pP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Thời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gian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thực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hiện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7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phút</a:t>
            </a:r>
            <a:endParaRPr lang="en-US" sz="3500" b="1" dirty="0">
              <a:solidFill>
                <a:srgbClr val="834B30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47530" y="2199643"/>
            <a:ext cx="15735470" cy="2366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499" dirty="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Conan </a:t>
            </a:r>
            <a:r>
              <a:rPr lang="en-US" sz="4499" dirty="0" err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tên</a:t>
            </a:r>
            <a:r>
              <a:rPr lang="en-US" sz="4499" dirty="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thật</a:t>
            </a:r>
            <a:r>
              <a:rPr lang="en-US" sz="4499" dirty="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499" dirty="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Shinichi Kudo, </a:t>
            </a:r>
            <a:r>
              <a:rPr lang="en-US" sz="4499" dirty="0" err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499" dirty="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thám</a:t>
            </a:r>
            <a:r>
              <a:rPr lang="en-US" sz="4499" dirty="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tử</a:t>
            </a:r>
            <a:r>
              <a:rPr lang="en-US" sz="4499" dirty="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trung</a:t>
            </a:r>
            <a:r>
              <a:rPr lang="en-US" sz="4499" dirty="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4499" dirty="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17 </a:t>
            </a:r>
            <a:r>
              <a:rPr lang="en-US" sz="4499" dirty="0" err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tuổi</a:t>
            </a:r>
            <a:r>
              <a:rPr lang="en-US" sz="4499" dirty="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đầy</a:t>
            </a:r>
            <a:r>
              <a:rPr lang="en-US" sz="4499" dirty="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tài</a:t>
            </a:r>
            <a:r>
              <a:rPr lang="en-US" sz="4499" dirty="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năng</a:t>
            </a:r>
            <a:r>
              <a:rPr lang="en-US" sz="4499" dirty="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do </a:t>
            </a:r>
            <a:r>
              <a:rPr lang="en-US" sz="4499" dirty="0" err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bị</a:t>
            </a:r>
            <a:r>
              <a:rPr lang="en-US" sz="4499" dirty="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đầu</a:t>
            </a:r>
            <a:r>
              <a:rPr lang="en-US" sz="4499" dirty="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độc</a:t>
            </a:r>
            <a:r>
              <a:rPr lang="en-US" sz="4499" dirty="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bởi</a:t>
            </a:r>
            <a:r>
              <a:rPr lang="en-US" sz="4499" dirty="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499" dirty="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tổ</a:t>
            </a:r>
            <a:r>
              <a:rPr lang="en-US" sz="4499" dirty="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chức</a:t>
            </a:r>
            <a:r>
              <a:rPr lang="en-US" sz="4499" dirty="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mafia </a:t>
            </a:r>
            <a:r>
              <a:rPr lang="en-US" sz="4499" dirty="0" err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nên</a:t>
            </a:r>
            <a:r>
              <a:rPr lang="en-US" sz="4499" dirty="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teo</a:t>
            </a:r>
            <a:r>
              <a:rPr lang="en-US" sz="4499" dirty="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nhỏ</a:t>
            </a:r>
            <a:r>
              <a:rPr lang="en-US" sz="4499" dirty="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cơ</a:t>
            </a:r>
            <a:r>
              <a:rPr lang="en-US" sz="4499" dirty="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4499" dirty="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499" dirty="0" err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trở</a:t>
            </a:r>
            <a:r>
              <a:rPr lang="en-US" sz="4499" dirty="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thành</a:t>
            </a:r>
            <a:r>
              <a:rPr lang="en-US" sz="4499" dirty="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4499" dirty="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sinh</a:t>
            </a:r>
            <a:r>
              <a:rPr lang="en-US" sz="4499" dirty="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99" dirty="0" err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lớp</a:t>
            </a:r>
            <a:r>
              <a:rPr lang="en-US" sz="4499" dirty="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1. 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57868" y="1851904"/>
            <a:ext cx="16972265" cy="2674238"/>
            <a:chOff x="0" y="0"/>
            <a:chExt cx="4674492" cy="11387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74492" cy="1138758"/>
            </a:xfrm>
            <a:custGeom>
              <a:avLst/>
              <a:gdLst/>
              <a:ahLst/>
              <a:cxnLst/>
              <a:rect l="l" t="t" r="r" b="b"/>
              <a:pathLst>
                <a:path w="4674492" h="1138758">
                  <a:moveTo>
                    <a:pt x="23264" y="0"/>
                  </a:moveTo>
                  <a:lnTo>
                    <a:pt x="4651228" y="0"/>
                  </a:lnTo>
                  <a:cubicBezTo>
                    <a:pt x="4664077" y="0"/>
                    <a:pt x="4674492" y="10416"/>
                    <a:pt x="4674492" y="23264"/>
                  </a:cubicBezTo>
                  <a:lnTo>
                    <a:pt x="4674492" y="1115495"/>
                  </a:lnTo>
                  <a:cubicBezTo>
                    <a:pt x="4674492" y="1128343"/>
                    <a:pt x="4664077" y="1138758"/>
                    <a:pt x="4651228" y="1138758"/>
                  </a:cubicBezTo>
                  <a:lnTo>
                    <a:pt x="23264" y="1138758"/>
                  </a:lnTo>
                  <a:cubicBezTo>
                    <a:pt x="17094" y="1138758"/>
                    <a:pt x="11177" y="1136307"/>
                    <a:pt x="6814" y="1131945"/>
                  </a:cubicBezTo>
                  <a:cubicBezTo>
                    <a:pt x="2451" y="1127582"/>
                    <a:pt x="0" y="1121665"/>
                    <a:pt x="0" y="1115495"/>
                  </a:cubicBezTo>
                  <a:lnTo>
                    <a:pt x="0" y="23264"/>
                  </a:lnTo>
                  <a:cubicBezTo>
                    <a:pt x="0" y="10416"/>
                    <a:pt x="10416" y="0"/>
                    <a:pt x="23264" y="0"/>
                  </a:cubicBezTo>
                  <a:close/>
                </a:path>
              </a:pathLst>
            </a:custGeom>
            <a:solidFill>
              <a:srgbClr val="FFFDF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4674492" cy="1138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7868" y="5448300"/>
            <a:ext cx="16972265" cy="3176083"/>
            <a:chOff x="0" y="0"/>
            <a:chExt cx="4674492" cy="6320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674492" cy="632073"/>
            </a:xfrm>
            <a:custGeom>
              <a:avLst/>
              <a:gdLst/>
              <a:ahLst/>
              <a:cxnLst/>
              <a:rect l="l" t="t" r="r" b="b"/>
              <a:pathLst>
                <a:path w="4674492" h="632073">
                  <a:moveTo>
                    <a:pt x="23264" y="0"/>
                  </a:moveTo>
                  <a:lnTo>
                    <a:pt x="4651228" y="0"/>
                  </a:lnTo>
                  <a:cubicBezTo>
                    <a:pt x="4664077" y="0"/>
                    <a:pt x="4674492" y="10416"/>
                    <a:pt x="4674492" y="23264"/>
                  </a:cubicBezTo>
                  <a:lnTo>
                    <a:pt x="4674492" y="608809"/>
                  </a:lnTo>
                  <a:cubicBezTo>
                    <a:pt x="4674492" y="621658"/>
                    <a:pt x="4664077" y="632073"/>
                    <a:pt x="4651228" y="632073"/>
                  </a:cubicBezTo>
                  <a:lnTo>
                    <a:pt x="23264" y="632073"/>
                  </a:lnTo>
                  <a:cubicBezTo>
                    <a:pt x="10416" y="632073"/>
                    <a:pt x="0" y="621658"/>
                    <a:pt x="0" y="608809"/>
                  </a:cubicBezTo>
                  <a:lnTo>
                    <a:pt x="0" y="23264"/>
                  </a:lnTo>
                  <a:cubicBezTo>
                    <a:pt x="0" y="10416"/>
                    <a:pt x="10416" y="0"/>
                    <a:pt x="23264" y="0"/>
                  </a:cubicBezTo>
                  <a:close/>
                </a:path>
              </a:pathLst>
            </a:custGeom>
            <a:solidFill>
              <a:srgbClr val="FFFDF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4674492" cy="632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90600" y="2301889"/>
            <a:ext cx="16062268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Ên-giô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-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vị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hôn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phu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cô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Me-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ri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đã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đột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ngột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biến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mất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khi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cùng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hai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mẹ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con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cô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Me-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ri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đến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nhà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thờ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làm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lễ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kết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hôn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572000" y="411125"/>
            <a:ext cx="10820400" cy="1141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933"/>
              </a:lnSpc>
            </a:pPr>
            <a:r>
              <a:rPr lang="en-US" sz="6381" b="1" dirty="0">
                <a:solidFill>
                  <a:srgbClr val="34373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TÌNH HUỐNG NẢY SINH VỤ ÁN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2218" y="5984387"/>
            <a:ext cx="16601432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3574" lvl="1" indent="-536787" algn="just">
              <a:lnSpc>
                <a:spcPts val="6961"/>
              </a:lnSpc>
              <a:buFont typeface="Arial"/>
              <a:buChar char="•"/>
            </a:pP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Từ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thời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điểm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đó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Me-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ri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không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có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bất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cứ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tin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tức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gì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về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vụ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hôn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phu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mình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</a:t>
            </a:r>
            <a:endParaRPr lang="en-US" sz="5000" dirty="0">
              <a:solidFill>
                <a:srgbClr val="394D57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2701272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698169" y="1924050"/>
            <a:ext cx="16972265" cy="2954930"/>
            <a:chOff x="0" y="0"/>
            <a:chExt cx="4674492" cy="10848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74492" cy="1084856"/>
            </a:xfrm>
            <a:custGeom>
              <a:avLst/>
              <a:gdLst/>
              <a:ahLst/>
              <a:cxnLst/>
              <a:rect l="l" t="t" r="r" b="b"/>
              <a:pathLst>
                <a:path w="4674492" h="1084856">
                  <a:moveTo>
                    <a:pt x="23264" y="0"/>
                  </a:moveTo>
                  <a:lnTo>
                    <a:pt x="4651228" y="0"/>
                  </a:lnTo>
                  <a:cubicBezTo>
                    <a:pt x="4664077" y="0"/>
                    <a:pt x="4674492" y="10416"/>
                    <a:pt x="4674492" y="23264"/>
                  </a:cubicBezTo>
                  <a:lnTo>
                    <a:pt x="4674492" y="1061592"/>
                  </a:lnTo>
                  <a:cubicBezTo>
                    <a:pt x="4674492" y="1074440"/>
                    <a:pt x="4664077" y="1084856"/>
                    <a:pt x="4651228" y="1084856"/>
                  </a:cubicBezTo>
                  <a:lnTo>
                    <a:pt x="23264" y="1084856"/>
                  </a:lnTo>
                  <a:cubicBezTo>
                    <a:pt x="17094" y="1084856"/>
                    <a:pt x="11177" y="1082405"/>
                    <a:pt x="6814" y="1078042"/>
                  </a:cubicBezTo>
                  <a:cubicBezTo>
                    <a:pt x="2451" y="1073679"/>
                    <a:pt x="0" y="1067762"/>
                    <a:pt x="0" y="1061592"/>
                  </a:cubicBezTo>
                  <a:lnTo>
                    <a:pt x="0" y="23264"/>
                  </a:lnTo>
                  <a:cubicBezTo>
                    <a:pt x="0" y="10416"/>
                    <a:pt x="10416" y="0"/>
                    <a:pt x="23264" y="0"/>
                  </a:cubicBezTo>
                  <a:close/>
                </a:path>
              </a:pathLst>
            </a:custGeom>
            <a:solidFill>
              <a:srgbClr val="FFFDF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4674492" cy="10848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905000" y="2792909"/>
            <a:ext cx="14995469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Cô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đã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tìm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đến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thám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tử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Hôm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nhờ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giúp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đỡ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67200" y="511080"/>
            <a:ext cx="12496800" cy="1141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933"/>
              </a:lnSpc>
            </a:pPr>
            <a:r>
              <a:rPr lang="en-US" sz="6381" b="1" dirty="0">
                <a:solidFill>
                  <a:srgbClr val="34373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TÌNH HUỐNG NẢY SINH VỤ ÁN</a:t>
            </a:r>
          </a:p>
        </p:txBody>
      </p:sp>
      <p:sp>
        <p:nvSpPr>
          <p:cNvPr id="12" name="Freeform 19"/>
          <p:cNvSpPr/>
          <p:nvPr/>
        </p:nvSpPr>
        <p:spPr>
          <a:xfrm>
            <a:off x="555215" y="5341573"/>
            <a:ext cx="1411925" cy="887748"/>
          </a:xfrm>
          <a:custGeom>
            <a:avLst/>
            <a:gdLst/>
            <a:ahLst/>
            <a:cxnLst/>
            <a:rect l="l" t="t" r="r" b="b"/>
            <a:pathLst>
              <a:path w="1411925" h="887748">
                <a:moveTo>
                  <a:pt x="0" y="0"/>
                </a:moveTo>
                <a:lnTo>
                  <a:pt x="1411924" y="0"/>
                </a:lnTo>
                <a:lnTo>
                  <a:pt x="1411924" y="887748"/>
                </a:lnTo>
                <a:lnTo>
                  <a:pt x="0" y="887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25"/>
          <p:cNvSpPr txBox="1"/>
          <p:nvPr/>
        </p:nvSpPr>
        <p:spPr>
          <a:xfrm>
            <a:off x="2362200" y="5379045"/>
            <a:ext cx="15308234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Tình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huống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bất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ngờ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gay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cấn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khơi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gợi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sự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tò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mò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nơi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người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đọc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và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tạo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sự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cuốn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hút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cho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câu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chuyện</a:t>
            </a:r>
            <a:r>
              <a:rPr lang="en-US" sz="5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24350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0219668" y="433335"/>
            <a:ext cx="8068332" cy="9853665"/>
          </a:xfrm>
          <a:custGeom>
            <a:avLst/>
            <a:gdLst/>
            <a:ahLst/>
            <a:cxnLst/>
            <a:rect l="l" t="t" r="r" b="b"/>
            <a:pathLst>
              <a:path w="8068332" h="9853665">
                <a:moveTo>
                  <a:pt x="0" y="0"/>
                </a:moveTo>
                <a:lnTo>
                  <a:pt x="8068332" y="0"/>
                </a:lnTo>
                <a:lnTo>
                  <a:pt x="8068332" y="9853665"/>
                </a:lnTo>
                <a:lnTo>
                  <a:pt x="0" y="9853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>
            <a:off x="990600" y="2782424"/>
            <a:ext cx="8018025" cy="2132476"/>
            <a:chOff x="0" y="0"/>
            <a:chExt cx="2111743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11743" cy="812800"/>
            </a:xfrm>
            <a:custGeom>
              <a:avLst/>
              <a:gdLst/>
              <a:ahLst/>
              <a:cxnLst/>
              <a:rect l="l" t="t" r="r" b="b"/>
              <a:pathLst>
                <a:path w="2111743" h="812800">
                  <a:moveTo>
                    <a:pt x="49244" y="0"/>
                  </a:moveTo>
                  <a:lnTo>
                    <a:pt x="2062500" y="0"/>
                  </a:lnTo>
                  <a:cubicBezTo>
                    <a:pt x="2089696" y="0"/>
                    <a:pt x="2111743" y="22047"/>
                    <a:pt x="2111743" y="49244"/>
                  </a:cubicBezTo>
                  <a:lnTo>
                    <a:pt x="2111743" y="763556"/>
                  </a:lnTo>
                  <a:cubicBezTo>
                    <a:pt x="2111743" y="790753"/>
                    <a:pt x="2089696" y="812800"/>
                    <a:pt x="2062500" y="812800"/>
                  </a:cubicBezTo>
                  <a:lnTo>
                    <a:pt x="49244" y="812800"/>
                  </a:lnTo>
                  <a:cubicBezTo>
                    <a:pt x="22047" y="812800"/>
                    <a:pt x="0" y="790753"/>
                    <a:pt x="0" y="763556"/>
                  </a:cubicBezTo>
                  <a:lnTo>
                    <a:pt x="0" y="49244"/>
                  </a:lnTo>
                  <a:cubicBezTo>
                    <a:pt x="0" y="22047"/>
                    <a:pt x="22047" y="0"/>
                    <a:pt x="49244" y="0"/>
                  </a:cubicBezTo>
                  <a:close/>
                </a:path>
              </a:pathLst>
            </a:custGeom>
            <a:solidFill>
              <a:srgbClr val="AB8B7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11743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36878" y="1391589"/>
            <a:ext cx="12416424" cy="962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3.2 Khám phá văn bản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761148" y="328560"/>
            <a:ext cx="10980816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15"/>
              </a:lnSpc>
            </a:pPr>
            <a:r>
              <a:rPr lang="en-US" sz="5367" b="1" dirty="0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3. ĐỌC HIỂU VĂN BẢN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5400" y="3393322"/>
            <a:ext cx="7239000" cy="973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26"/>
              </a:lnSpc>
            </a:pPr>
            <a:r>
              <a:rPr lang="en-US" sz="7299" dirty="0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d. </a:t>
            </a:r>
            <a:r>
              <a:rPr lang="en-US" sz="7299" dirty="0" err="1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Người</a:t>
            </a:r>
            <a:r>
              <a:rPr lang="en-US" sz="7299" dirty="0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kể</a:t>
            </a:r>
            <a:r>
              <a:rPr lang="en-US" sz="7299" dirty="0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chuyện</a:t>
            </a:r>
            <a:endParaRPr lang="en-US" sz="7299" dirty="0">
              <a:solidFill>
                <a:srgbClr val="FFFFFF"/>
              </a:solidFill>
              <a:latin typeface="#9Slide05 VL Fadilla"/>
              <a:ea typeface="#9Slide05 VL Fadilla"/>
              <a:cs typeface="#9Slide05 VL Fadilla"/>
              <a:sym typeface="#9Slide05 VL Fadilla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1143000" y="5525798"/>
            <a:ext cx="8569889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Người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kể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chuyện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trong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văn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bản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là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ai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?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Theo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em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sự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lựa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chọn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ngôi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kể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đó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có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tác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dụng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gì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trong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việc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thể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hiện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nội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dung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câu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chuyện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và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thái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độ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tác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giả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?</a:t>
            </a:r>
          </a:p>
        </p:txBody>
      </p:sp>
      <p:sp>
        <p:nvSpPr>
          <p:cNvPr id="12" name="TextBox 10"/>
          <p:cNvSpPr txBox="1"/>
          <p:nvPr/>
        </p:nvSpPr>
        <p:spPr>
          <a:xfrm>
            <a:off x="1219200" y="8421346"/>
            <a:ext cx="9390888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10"/>
              </a:lnSpc>
            </a:pP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Thực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hiện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nhiệm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vụ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theo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nhóm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đôi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</a:p>
          <a:p>
            <a:pPr algn="just">
              <a:lnSpc>
                <a:spcPts val="4410"/>
              </a:lnSpc>
            </a:pP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Thời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gian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thực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hiện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5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phút</a:t>
            </a:r>
            <a:endParaRPr lang="en-US" sz="3500" b="1" dirty="0">
              <a:solidFill>
                <a:srgbClr val="834B30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41790002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57868" y="1851904"/>
            <a:ext cx="16972265" cy="2224796"/>
            <a:chOff x="0" y="0"/>
            <a:chExt cx="4674492" cy="11387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74492" cy="1138758"/>
            </a:xfrm>
            <a:custGeom>
              <a:avLst/>
              <a:gdLst/>
              <a:ahLst/>
              <a:cxnLst/>
              <a:rect l="l" t="t" r="r" b="b"/>
              <a:pathLst>
                <a:path w="4674492" h="1138758">
                  <a:moveTo>
                    <a:pt x="23264" y="0"/>
                  </a:moveTo>
                  <a:lnTo>
                    <a:pt x="4651228" y="0"/>
                  </a:lnTo>
                  <a:cubicBezTo>
                    <a:pt x="4664077" y="0"/>
                    <a:pt x="4674492" y="10416"/>
                    <a:pt x="4674492" y="23264"/>
                  </a:cubicBezTo>
                  <a:lnTo>
                    <a:pt x="4674492" y="1115495"/>
                  </a:lnTo>
                  <a:cubicBezTo>
                    <a:pt x="4674492" y="1128343"/>
                    <a:pt x="4664077" y="1138758"/>
                    <a:pt x="4651228" y="1138758"/>
                  </a:cubicBezTo>
                  <a:lnTo>
                    <a:pt x="23264" y="1138758"/>
                  </a:lnTo>
                  <a:cubicBezTo>
                    <a:pt x="17094" y="1138758"/>
                    <a:pt x="11177" y="1136307"/>
                    <a:pt x="6814" y="1131945"/>
                  </a:cubicBezTo>
                  <a:cubicBezTo>
                    <a:pt x="2451" y="1127582"/>
                    <a:pt x="0" y="1121665"/>
                    <a:pt x="0" y="1115495"/>
                  </a:cubicBezTo>
                  <a:lnTo>
                    <a:pt x="0" y="23264"/>
                  </a:lnTo>
                  <a:cubicBezTo>
                    <a:pt x="0" y="10416"/>
                    <a:pt x="10416" y="0"/>
                    <a:pt x="23264" y="0"/>
                  </a:cubicBezTo>
                  <a:close/>
                </a:path>
              </a:pathLst>
            </a:custGeom>
            <a:solidFill>
              <a:srgbClr val="FFFDF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4674492" cy="1138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7867" y="4379604"/>
            <a:ext cx="16972265" cy="3528206"/>
            <a:chOff x="0" y="0"/>
            <a:chExt cx="4674492" cy="6320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674492" cy="632073"/>
            </a:xfrm>
            <a:custGeom>
              <a:avLst/>
              <a:gdLst/>
              <a:ahLst/>
              <a:cxnLst/>
              <a:rect l="l" t="t" r="r" b="b"/>
              <a:pathLst>
                <a:path w="4674492" h="632073">
                  <a:moveTo>
                    <a:pt x="23264" y="0"/>
                  </a:moveTo>
                  <a:lnTo>
                    <a:pt x="4651228" y="0"/>
                  </a:lnTo>
                  <a:cubicBezTo>
                    <a:pt x="4664077" y="0"/>
                    <a:pt x="4674492" y="10416"/>
                    <a:pt x="4674492" y="23264"/>
                  </a:cubicBezTo>
                  <a:lnTo>
                    <a:pt x="4674492" y="608809"/>
                  </a:lnTo>
                  <a:cubicBezTo>
                    <a:pt x="4674492" y="621658"/>
                    <a:pt x="4664077" y="632073"/>
                    <a:pt x="4651228" y="632073"/>
                  </a:cubicBezTo>
                  <a:lnTo>
                    <a:pt x="23264" y="632073"/>
                  </a:lnTo>
                  <a:cubicBezTo>
                    <a:pt x="10416" y="632073"/>
                    <a:pt x="0" y="621658"/>
                    <a:pt x="0" y="608809"/>
                  </a:cubicBezTo>
                  <a:lnTo>
                    <a:pt x="0" y="23264"/>
                  </a:lnTo>
                  <a:cubicBezTo>
                    <a:pt x="0" y="10416"/>
                    <a:pt x="10416" y="0"/>
                    <a:pt x="23264" y="0"/>
                  </a:cubicBezTo>
                  <a:close/>
                </a:path>
              </a:pathLst>
            </a:custGeom>
            <a:solidFill>
              <a:srgbClr val="FFFDF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4674492" cy="632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90600" y="2301889"/>
            <a:ext cx="16062268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Ngôi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kể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thứ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nhất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người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kể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chuyện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là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Oát-xơn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–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bạn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Hôm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–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cũng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là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một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nhân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vật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trong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câu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chuyện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029200" y="411125"/>
            <a:ext cx="10363200" cy="1141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933"/>
              </a:lnSpc>
            </a:pPr>
            <a:r>
              <a:rPr lang="en-US" sz="6381" b="1" dirty="0">
                <a:solidFill>
                  <a:srgbClr val="34373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NGƯỜI KỂ CHUYỆN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4400" y="4644281"/>
            <a:ext cx="1645920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    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Tác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dụng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Giúp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câu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chuyện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trở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nên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chân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thực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hơn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Góp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phần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thể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hiện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tính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cách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và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phẩm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chất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nhân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vật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chính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một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cách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cụ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thể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sống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động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</p:txBody>
      </p:sp>
      <p:sp>
        <p:nvSpPr>
          <p:cNvPr id="16" name="Freeform 19"/>
          <p:cNvSpPr/>
          <p:nvPr/>
        </p:nvSpPr>
        <p:spPr>
          <a:xfrm>
            <a:off x="914400" y="4734333"/>
            <a:ext cx="609600" cy="498576"/>
          </a:xfrm>
          <a:custGeom>
            <a:avLst/>
            <a:gdLst/>
            <a:ahLst/>
            <a:cxnLst/>
            <a:rect l="l" t="t" r="r" b="b"/>
            <a:pathLst>
              <a:path w="1411925" h="887748">
                <a:moveTo>
                  <a:pt x="0" y="0"/>
                </a:moveTo>
                <a:lnTo>
                  <a:pt x="1411924" y="0"/>
                </a:lnTo>
                <a:lnTo>
                  <a:pt x="1411924" y="887748"/>
                </a:lnTo>
                <a:lnTo>
                  <a:pt x="0" y="887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88882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>
            <a:off x="657868" y="1851904"/>
            <a:ext cx="16972265" cy="2224796"/>
            <a:chOff x="0" y="0"/>
            <a:chExt cx="4674492" cy="11387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74492" cy="1138758"/>
            </a:xfrm>
            <a:custGeom>
              <a:avLst/>
              <a:gdLst/>
              <a:ahLst/>
              <a:cxnLst/>
              <a:rect l="l" t="t" r="r" b="b"/>
              <a:pathLst>
                <a:path w="4674492" h="1138758">
                  <a:moveTo>
                    <a:pt x="23264" y="0"/>
                  </a:moveTo>
                  <a:lnTo>
                    <a:pt x="4651228" y="0"/>
                  </a:lnTo>
                  <a:cubicBezTo>
                    <a:pt x="4664077" y="0"/>
                    <a:pt x="4674492" y="10416"/>
                    <a:pt x="4674492" y="23264"/>
                  </a:cubicBezTo>
                  <a:lnTo>
                    <a:pt x="4674492" y="1115495"/>
                  </a:lnTo>
                  <a:cubicBezTo>
                    <a:pt x="4674492" y="1128343"/>
                    <a:pt x="4664077" y="1138758"/>
                    <a:pt x="4651228" y="1138758"/>
                  </a:cubicBezTo>
                  <a:lnTo>
                    <a:pt x="23264" y="1138758"/>
                  </a:lnTo>
                  <a:cubicBezTo>
                    <a:pt x="17094" y="1138758"/>
                    <a:pt x="11177" y="1136307"/>
                    <a:pt x="6814" y="1131945"/>
                  </a:cubicBezTo>
                  <a:cubicBezTo>
                    <a:pt x="2451" y="1127582"/>
                    <a:pt x="0" y="1121665"/>
                    <a:pt x="0" y="1115495"/>
                  </a:cubicBezTo>
                  <a:lnTo>
                    <a:pt x="0" y="23264"/>
                  </a:lnTo>
                  <a:cubicBezTo>
                    <a:pt x="0" y="10416"/>
                    <a:pt x="10416" y="0"/>
                    <a:pt x="23264" y="0"/>
                  </a:cubicBezTo>
                  <a:close/>
                </a:path>
              </a:pathLst>
            </a:custGeom>
            <a:solidFill>
              <a:srgbClr val="FFFDF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4674492" cy="1138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7867" y="4379604"/>
            <a:ext cx="16972265" cy="4269096"/>
            <a:chOff x="0" y="0"/>
            <a:chExt cx="4674492" cy="6320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674492" cy="632073"/>
            </a:xfrm>
            <a:custGeom>
              <a:avLst/>
              <a:gdLst/>
              <a:ahLst/>
              <a:cxnLst/>
              <a:rect l="l" t="t" r="r" b="b"/>
              <a:pathLst>
                <a:path w="4674492" h="632073">
                  <a:moveTo>
                    <a:pt x="23264" y="0"/>
                  </a:moveTo>
                  <a:lnTo>
                    <a:pt x="4651228" y="0"/>
                  </a:lnTo>
                  <a:cubicBezTo>
                    <a:pt x="4664077" y="0"/>
                    <a:pt x="4674492" y="10416"/>
                    <a:pt x="4674492" y="23264"/>
                  </a:cubicBezTo>
                  <a:lnTo>
                    <a:pt x="4674492" y="608809"/>
                  </a:lnTo>
                  <a:cubicBezTo>
                    <a:pt x="4674492" y="621658"/>
                    <a:pt x="4664077" y="632073"/>
                    <a:pt x="4651228" y="632073"/>
                  </a:cubicBezTo>
                  <a:lnTo>
                    <a:pt x="23264" y="632073"/>
                  </a:lnTo>
                  <a:cubicBezTo>
                    <a:pt x="10416" y="632073"/>
                    <a:pt x="0" y="621658"/>
                    <a:pt x="0" y="608809"/>
                  </a:cubicBezTo>
                  <a:lnTo>
                    <a:pt x="0" y="23264"/>
                  </a:lnTo>
                  <a:cubicBezTo>
                    <a:pt x="0" y="10416"/>
                    <a:pt x="10416" y="0"/>
                    <a:pt x="23264" y="0"/>
                  </a:cubicBezTo>
                  <a:close/>
                </a:path>
              </a:pathLst>
            </a:custGeom>
            <a:solidFill>
              <a:srgbClr val="FFFDF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4674492" cy="632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31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90600" y="2301889"/>
            <a:ext cx="16062268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Người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kể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chuyện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còn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là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thám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tử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Hôm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khi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dựng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lại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toàn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bộ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sự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thật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câu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chuyện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19800" y="411125"/>
            <a:ext cx="9372600" cy="1141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933"/>
              </a:lnSpc>
            </a:pPr>
            <a:r>
              <a:rPr lang="en-US" sz="6381" b="1" dirty="0">
                <a:solidFill>
                  <a:srgbClr val="34373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NGƯỜI KỂ CHUYỆN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4400" y="4644281"/>
            <a:ext cx="16306800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    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Tác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dụng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Ngôi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kể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này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phù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hợp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với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vai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trò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nhân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vật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thám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tử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khi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khám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phá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ra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những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điều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bí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mật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trong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vụ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án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Qua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đó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thể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hiện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năng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lực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và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tính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chính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nghĩa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Hôm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;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thể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hiện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thái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độ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không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khoan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nhượng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tác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giả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với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cái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ác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cái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xấu</a:t>
            </a:r>
            <a:r>
              <a:rPr lang="en-US" sz="4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</p:txBody>
      </p:sp>
      <p:sp>
        <p:nvSpPr>
          <p:cNvPr id="16" name="Freeform 19"/>
          <p:cNvSpPr/>
          <p:nvPr/>
        </p:nvSpPr>
        <p:spPr>
          <a:xfrm>
            <a:off x="914400" y="4734333"/>
            <a:ext cx="609600" cy="498576"/>
          </a:xfrm>
          <a:custGeom>
            <a:avLst/>
            <a:gdLst/>
            <a:ahLst/>
            <a:cxnLst/>
            <a:rect l="l" t="t" r="r" b="b"/>
            <a:pathLst>
              <a:path w="1411925" h="887748">
                <a:moveTo>
                  <a:pt x="0" y="0"/>
                </a:moveTo>
                <a:lnTo>
                  <a:pt x="1411924" y="0"/>
                </a:lnTo>
                <a:lnTo>
                  <a:pt x="1411924" y="887748"/>
                </a:lnTo>
                <a:lnTo>
                  <a:pt x="0" y="8877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38824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2036957" y="2583148"/>
            <a:ext cx="6873430" cy="7812375"/>
          </a:xfrm>
          <a:custGeom>
            <a:avLst/>
            <a:gdLst/>
            <a:ahLst/>
            <a:cxnLst/>
            <a:rect l="l" t="t" r="r" b="b"/>
            <a:pathLst>
              <a:path w="8068332" h="9853665">
                <a:moveTo>
                  <a:pt x="0" y="0"/>
                </a:moveTo>
                <a:lnTo>
                  <a:pt x="8068332" y="0"/>
                </a:lnTo>
                <a:lnTo>
                  <a:pt x="8068332" y="9853665"/>
                </a:lnTo>
                <a:lnTo>
                  <a:pt x="0" y="9853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836878" y="1391589"/>
            <a:ext cx="12416424" cy="962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3.2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Khám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phá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văn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bản</a:t>
            </a:r>
            <a:endParaRPr lang="en-US" sz="5600" dirty="0">
              <a:solidFill>
                <a:srgbClr val="535254"/>
              </a:solidFill>
              <a:latin typeface="#9Slide07 SVNUT Triumph Press"/>
              <a:ea typeface="#9Slide07 SVNUT Triumph Press"/>
              <a:cs typeface="#9Slide07 SVNUT Triumph Press"/>
              <a:sym typeface="#9Slide07 SVNUT Triumph Pres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-761148" y="328560"/>
            <a:ext cx="10980816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15"/>
              </a:lnSpc>
            </a:pPr>
            <a:r>
              <a:rPr lang="en-US" sz="5367" b="1" dirty="0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3. ĐỌC HIỂU VĂN BẢN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4400" y="2583148"/>
            <a:ext cx="12416424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5000" b="1" dirty="0">
                <a:latin typeface="#9Slide05 VL Fadilla" pitchFamily="2" charset="0"/>
              </a:rPr>
              <a:t>3.2.2. </a:t>
            </a:r>
            <a:r>
              <a:rPr lang="en-US" sz="5000" b="1" dirty="0" err="1">
                <a:latin typeface="#9Slide05 VL Fadilla" pitchFamily="2" charset="0"/>
              </a:rPr>
              <a:t>Tìm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hiểu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những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manh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mối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quan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trọng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của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vụ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án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và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quá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trình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phá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án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của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thám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tử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Hôm</a:t>
            </a:r>
            <a:endParaRPr lang="en-US" sz="5000" dirty="0">
              <a:latin typeface="#9Slide05 VL Fadilla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75466" y="4351080"/>
            <a:ext cx="12872302" cy="58216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74975" y="4533900"/>
            <a:ext cx="1194947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Lớp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chia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thành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6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nhóm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</a:p>
          <a:p>
            <a:pPr algn="just"/>
            <a:endParaRPr lang="en-US" sz="4000" b="1" dirty="0">
              <a:solidFill>
                <a:schemeClr val="accent6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NHÓM 1+2+3: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Xác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định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một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số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chi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tiết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thể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hiện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manh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mối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quan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trọng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vụ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án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phân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tích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ý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nghĩa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các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chi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tiết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đó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trong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quá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trình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khám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phá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vụ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án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thám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tử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Sơ-lốc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Hôm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NHÓM 4+5+6: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Phân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tích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quá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trình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phá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án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Hôm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từ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đó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nêu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nhận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xét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về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nhân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vật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  <a:endParaRPr lang="en-US" sz="40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/>
            <a:endParaRPr lang="en-US" sz="4000" b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/>
            <a:endParaRPr lang="en-US" sz="40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762566"/>
      </p:ext>
    </p:extLst>
  </p:cSld>
  <p:clrMapOvr>
    <a:masterClrMapping/>
  </p:clrMapOvr>
  <p:transition spd="slow">
    <p:randomBa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2036957" y="2583148"/>
            <a:ext cx="6873430" cy="7812375"/>
          </a:xfrm>
          <a:custGeom>
            <a:avLst/>
            <a:gdLst/>
            <a:ahLst/>
            <a:cxnLst/>
            <a:rect l="l" t="t" r="r" b="b"/>
            <a:pathLst>
              <a:path w="8068332" h="9853665">
                <a:moveTo>
                  <a:pt x="0" y="0"/>
                </a:moveTo>
                <a:lnTo>
                  <a:pt x="8068332" y="0"/>
                </a:lnTo>
                <a:lnTo>
                  <a:pt x="8068332" y="9853665"/>
                </a:lnTo>
                <a:lnTo>
                  <a:pt x="0" y="9853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836878" y="1391589"/>
            <a:ext cx="12416424" cy="962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3.2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Khám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phá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văn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bản</a:t>
            </a:r>
            <a:endParaRPr lang="en-US" sz="5600" dirty="0">
              <a:solidFill>
                <a:srgbClr val="535254"/>
              </a:solidFill>
              <a:latin typeface="#9Slide07 SVNUT Triumph Press"/>
              <a:ea typeface="#9Slide07 SVNUT Triumph Press"/>
              <a:cs typeface="#9Slide07 SVNUT Triumph Press"/>
              <a:sym typeface="#9Slide07 SVNUT Triumph Pres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-761148" y="328560"/>
            <a:ext cx="10980816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15"/>
              </a:lnSpc>
            </a:pPr>
            <a:r>
              <a:rPr lang="en-US" sz="5367" b="1" dirty="0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3. ĐỌC HIỂU VĂN BẢN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4400" y="2583148"/>
            <a:ext cx="12416424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5000" b="1" dirty="0">
                <a:latin typeface="#9Slide05 VL Fadilla" pitchFamily="2" charset="0"/>
              </a:rPr>
              <a:t>3.2.2. </a:t>
            </a:r>
            <a:r>
              <a:rPr lang="en-US" sz="5000" b="1" dirty="0" err="1">
                <a:latin typeface="#9Slide05 VL Fadilla" pitchFamily="2" charset="0"/>
              </a:rPr>
              <a:t>Tìm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hiểu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những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manh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mối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quan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trọng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của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vụ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án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và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quá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trình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phá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án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của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thám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tử</a:t>
            </a:r>
            <a:r>
              <a:rPr lang="en-US" sz="5000" b="1" dirty="0">
                <a:latin typeface="#9Slide05 VL Fadilla" pitchFamily="2" charset="0"/>
              </a:rPr>
              <a:t> </a:t>
            </a:r>
            <a:r>
              <a:rPr lang="en-US" sz="5000" b="1" dirty="0" err="1">
                <a:latin typeface="#9Slide05 VL Fadilla" pitchFamily="2" charset="0"/>
              </a:rPr>
              <a:t>Hôm</a:t>
            </a:r>
            <a:endParaRPr lang="en-US" sz="5000" dirty="0">
              <a:latin typeface="#9Slide05 VL Fadilla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75466" y="4838699"/>
            <a:ext cx="12872302" cy="46482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400" y="5577495"/>
            <a:ext cx="1194947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HS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thực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hiện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theo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nhóm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đôi</a:t>
            </a:r>
            <a:endParaRPr lang="en-US" sz="50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Thời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gian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10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phút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Đại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diện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HS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2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nhóm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ngẫu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nhiên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báo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cáo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kết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quả</a:t>
            </a:r>
            <a:endParaRPr lang="en-US" sz="50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939"/>
      </p:ext>
    </p:extLst>
  </p:cSld>
  <p:clrMapOvr>
    <a:masterClrMapping/>
  </p:clrMapOvr>
  <p:transition spd="slow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95926" y="616541"/>
            <a:ext cx="15578514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26"/>
              </a:lnSpc>
            </a:pPr>
            <a:r>
              <a:rPr lang="en-US" sz="7299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a. </a:t>
            </a:r>
            <a:r>
              <a:rPr lang="en-US" sz="7299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Một</a:t>
            </a:r>
            <a:r>
              <a:rPr lang="en-US" sz="7299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số</a:t>
            </a:r>
            <a:r>
              <a:rPr lang="en-US" sz="7299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manh</a:t>
            </a:r>
            <a:r>
              <a:rPr lang="en-US" sz="7299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mối</a:t>
            </a:r>
            <a:r>
              <a:rPr lang="en-US" sz="7299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quan</a:t>
            </a:r>
            <a:r>
              <a:rPr lang="en-US" sz="7299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trọng</a:t>
            </a:r>
            <a:r>
              <a:rPr lang="en-US" sz="7299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của</a:t>
            </a:r>
            <a:r>
              <a:rPr lang="en-US" sz="7299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vụ</a:t>
            </a:r>
            <a:r>
              <a:rPr lang="en-US" sz="7299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án</a:t>
            </a:r>
            <a:endParaRPr lang="en-US" sz="7299" dirty="0">
              <a:solidFill>
                <a:srgbClr val="535254"/>
              </a:solidFill>
              <a:latin typeface="#9Slide05 VL Fadilla"/>
              <a:ea typeface="#9Slide05 VL Fadilla"/>
              <a:cs typeface="#9Slide05 VL Fadilla"/>
              <a:sym typeface="#9Slide05 VL Fadilla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057400" y="3848100"/>
            <a:ext cx="12496800" cy="3334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Chỉ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có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một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chữ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“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Hót-mơ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Ên-giô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” ở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cuối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trang</a:t>
            </a:r>
            <a:endParaRPr lang="en-US" sz="50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685800" indent="-6858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Không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địa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chỉ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cụ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thể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chỉ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ghi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chung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chung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là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phố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Li-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đân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hôn</a:t>
            </a:r>
            <a:endParaRPr lang="en-US" sz="50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524000" y="2107058"/>
            <a:ext cx="138684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9"/>
              </a:lnSpc>
              <a:spcBef>
                <a:spcPct val="0"/>
              </a:spcBef>
            </a:pPr>
            <a:r>
              <a:rPr lang="en-US" sz="7007" spc="350" dirty="0">
                <a:solidFill>
                  <a:srgbClr val="8E5F56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ĐIỂM BẤT THƯỜNG TRÊN TỜ THÔNG BÁO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95926" y="616541"/>
            <a:ext cx="15578514" cy="1004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26"/>
              </a:lnSpc>
            </a:pPr>
            <a:r>
              <a:rPr lang="en-US" sz="7299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a. </a:t>
            </a:r>
            <a:r>
              <a:rPr lang="en-US" sz="7299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Một</a:t>
            </a:r>
            <a:r>
              <a:rPr lang="en-US" sz="7299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số</a:t>
            </a:r>
            <a:r>
              <a:rPr lang="en-US" sz="7299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manh</a:t>
            </a:r>
            <a:r>
              <a:rPr lang="en-US" sz="7299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mối</a:t>
            </a:r>
            <a:r>
              <a:rPr lang="en-US" sz="7299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quan</a:t>
            </a:r>
            <a:r>
              <a:rPr lang="en-US" sz="7299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trọng</a:t>
            </a:r>
            <a:r>
              <a:rPr lang="en-US" sz="7299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của</a:t>
            </a:r>
            <a:r>
              <a:rPr lang="en-US" sz="7299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vụ</a:t>
            </a:r>
            <a:r>
              <a:rPr lang="en-US" sz="7299" dirty="0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án</a:t>
            </a:r>
            <a:endParaRPr lang="en-US" sz="7299" dirty="0">
              <a:solidFill>
                <a:srgbClr val="535254"/>
              </a:solidFill>
              <a:latin typeface="#9Slide05 VL Fadilla"/>
              <a:ea typeface="#9Slide05 VL Fadilla"/>
              <a:cs typeface="#9Slide05 VL Fadilla"/>
              <a:sym typeface="#9Slide05 VL Fadilla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362200" y="3929178"/>
            <a:ext cx="13077849" cy="218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Những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chữ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“e”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có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vết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nhòe</a:t>
            </a:r>
            <a:endParaRPr lang="en-US" sz="50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Những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chữ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“r”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hụt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phần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đuôi</a:t>
            </a:r>
            <a:endParaRPr lang="en-US" sz="50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81000" y="2069920"/>
            <a:ext cx="161544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9"/>
              </a:lnSpc>
              <a:spcBef>
                <a:spcPct val="0"/>
              </a:spcBef>
            </a:pPr>
            <a:r>
              <a:rPr lang="en-US" sz="7007" spc="350" dirty="0">
                <a:solidFill>
                  <a:srgbClr val="8E5F56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ĐIỂM TRÙNG LẶP TRÊN CÁC BỨC THƯ ĐƯỢC ĐÁNH MÁY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1200" y="6572488"/>
            <a:ext cx="1166776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9"/>
              </a:lnSpc>
              <a:spcBef>
                <a:spcPct val="0"/>
              </a:spcBef>
            </a:pPr>
            <a:r>
              <a:rPr lang="en-US" sz="7007" spc="350" dirty="0">
                <a:solidFill>
                  <a:srgbClr val="8E5F56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NGƯỜI CHA DƯỢNG GỬI THƯ ĐÁNH MÁY CHO HÔM VỚI CÁC LỖI TRÊN</a:t>
            </a:r>
          </a:p>
        </p:txBody>
      </p:sp>
      <p:sp>
        <p:nvSpPr>
          <p:cNvPr id="9" name="Freeform 7"/>
          <p:cNvSpPr/>
          <p:nvPr/>
        </p:nvSpPr>
        <p:spPr>
          <a:xfrm>
            <a:off x="228600" y="6572488"/>
            <a:ext cx="1699909" cy="1230309"/>
          </a:xfrm>
          <a:custGeom>
            <a:avLst/>
            <a:gdLst/>
            <a:ahLst/>
            <a:cxnLst/>
            <a:rect l="l" t="t" r="r" b="b"/>
            <a:pathLst>
              <a:path w="1699909" h="1230309">
                <a:moveTo>
                  <a:pt x="0" y="0"/>
                </a:moveTo>
                <a:lnTo>
                  <a:pt x="1699909" y="0"/>
                </a:lnTo>
                <a:lnTo>
                  <a:pt x="1699909" y="1230309"/>
                </a:lnTo>
                <a:lnTo>
                  <a:pt x="0" y="1230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04800" y="625592"/>
            <a:ext cx="15578514" cy="112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73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  <a:ea typeface="#9Slide05 VL Fadilla"/>
                <a:cs typeface="#9Slide05 VL Fadilla"/>
                <a:sym typeface="#9Slide05 VL Fadilla"/>
              </a:rPr>
              <a:t>b. </a:t>
            </a:r>
            <a:r>
              <a:rPr lang="en-US" sz="7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Quá</a:t>
            </a:r>
            <a:r>
              <a:rPr lang="en-US" sz="7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 </a:t>
            </a:r>
            <a:r>
              <a:rPr lang="en-US" sz="7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trình</a:t>
            </a:r>
            <a:r>
              <a:rPr lang="en-US" sz="7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 </a:t>
            </a:r>
            <a:r>
              <a:rPr lang="en-US" sz="7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Hôm</a:t>
            </a:r>
            <a:r>
              <a:rPr lang="en-US" sz="7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 </a:t>
            </a:r>
            <a:r>
              <a:rPr lang="en-US" sz="7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tìm</a:t>
            </a:r>
            <a:r>
              <a:rPr lang="en-US" sz="7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 </a:t>
            </a:r>
            <a:r>
              <a:rPr lang="en-US" sz="7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ra</a:t>
            </a:r>
            <a:r>
              <a:rPr lang="en-US" sz="7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 </a:t>
            </a:r>
            <a:r>
              <a:rPr lang="en-US" sz="7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chân</a:t>
            </a:r>
            <a:r>
              <a:rPr lang="en-US" sz="7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 </a:t>
            </a:r>
            <a:r>
              <a:rPr lang="en-US" sz="7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tướng</a:t>
            </a:r>
            <a:r>
              <a:rPr lang="en-US" sz="7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 </a:t>
            </a:r>
            <a:r>
              <a:rPr lang="en-US" sz="7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của</a:t>
            </a:r>
            <a:r>
              <a:rPr lang="en-US" sz="7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 </a:t>
            </a:r>
            <a:r>
              <a:rPr lang="en-US" sz="7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vụ</a:t>
            </a:r>
            <a:r>
              <a:rPr lang="en-US" sz="7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 </a:t>
            </a:r>
            <a:r>
              <a:rPr lang="en-US" sz="7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việc</a:t>
            </a:r>
            <a:r>
              <a:rPr lang="en-US" sz="7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:</a:t>
            </a:r>
            <a:endParaRPr lang="en-US" sz="7300" dirty="0">
              <a:solidFill>
                <a:schemeClr val="tx1">
                  <a:lumMod val="65000"/>
                  <a:lumOff val="35000"/>
                </a:schemeClr>
              </a:solidFill>
              <a:latin typeface="#9Slide05 VL Fadilla" pitchFamily="2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09600" y="2089898"/>
            <a:ext cx="15121314" cy="538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Phát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hiện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ra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điểm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bất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thường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trên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tờ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thông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báo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và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trên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các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bức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thư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được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đánh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máy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Từ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sự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nghi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vấn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đó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Hôm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viết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thư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cho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cha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dượng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Me-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ri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và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đề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nghị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hắn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phúc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đáp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Qua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việc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trả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lời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người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cha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dượng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cùng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các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lỗi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đánh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máy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quen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thuộc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các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thông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tin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khác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thu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thập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được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Hôm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đã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vạch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trần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sự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thật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được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giấu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kín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8" b="-15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TextBox 3"/>
          <p:cNvSpPr txBox="1"/>
          <p:nvPr/>
        </p:nvSpPr>
        <p:spPr>
          <a:xfrm>
            <a:off x="704053" y="438943"/>
            <a:ext cx="7059766" cy="3980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</a:pP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Tuy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vậy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trí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tuệ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tài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năng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cậu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không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hề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mất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do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đó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Conan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tiếp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tục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phá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giải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nhiều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vụ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án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qua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Kogoro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Mori -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cựu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cảnh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sát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nghiện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rượu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bất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tài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giúp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ông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này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nổi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danh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với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biệt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hiệu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“Mori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ngủ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gật</a:t>
            </a:r>
            <a:r>
              <a:rPr lang="en-US" sz="3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”.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191000" y="2374567"/>
            <a:ext cx="11963401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541"/>
              </a:lnSpc>
            </a:pPr>
            <a:r>
              <a:rPr lang="en-US" sz="4672" b="1" dirty="0" err="1">
                <a:solidFill>
                  <a:srgbClr val="9E070E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Sự</a:t>
            </a:r>
            <a:r>
              <a:rPr lang="en-US" sz="4672" b="1" dirty="0">
                <a:solidFill>
                  <a:srgbClr val="9E070E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672" b="1" dirty="0" err="1">
                <a:solidFill>
                  <a:srgbClr val="9E070E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thật</a:t>
            </a:r>
            <a:r>
              <a:rPr lang="en-US" sz="4672" b="1" dirty="0">
                <a:solidFill>
                  <a:srgbClr val="9E070E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672" b="1" dirty="0" err="1">
                <a:solidFill>
                  <a:srgbClr val="9E070E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đằng</a:t>
            </a:r>
            <a:r>
              <a:rPr lang="en-US" sz="4672" b="1" dirty="0">
                <a:solidFill>
                  <a:srgbClr val="9E070E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672" b="1" dirty="0" err="1">
                <a:solidFill>
                  <a:srgbClr val="9E070E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sau</a:t>
            </a:r>
            <a:r>
              <a:rPr lang="en-US" sz="4672" b="1" dirty="0">
                <a:solidFill>
                  <a:srgbClr val="9E070E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672" b="1" dirty="0" err="1">
                <a:solidFill>
                  <a:srgbClr val="9E070E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sự</a:t>
            </a:r>
            <a:r>
              <a:rPr lang="en-US" sz="4672" b="1" dirty="0">
                <a:solidFill>
                  <a:srgbClr val="9E070E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672" b="1" dirty="0" err="1">
                <a:solidFill>
                  <a:srgbClr val="9E070E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mất</a:t>
            </a:r>
            <a:r>
              <a:rPr lang="en-US" sz="4672" b="1" dirty="0">
                <a:solidFill>
                  <a:srgbClr val="9E070E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672" b="1" dirty="0" err="1">
                <a:solidFill>
                  <a:srgbClr val="9E070E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tích</a:t>
            </a:r>
            <a:r>
              <a:rPr lang="en-US" sz="4672" b="1" dirty="0">
                <a:solidFill>
                  <a:srgbClr val="9E070E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672" b="1" dirty="0" err="1">
                <a:solidFill>
                  <a:srgbClr val="9E070E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của</a:t>
            </a:r>
            <a:r>
              <a:rPr lang="en-US" sz="4672" b="1" dirty="0">
                <a:solidFill>
                  <a:srgbClr val="9E070E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672" b="1" dirty="0" err="1">
                <a:solidFill>
                  <a:srgbClr val="9E070E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Ên-giô</a:t>
            </a:r>
            <a:r>
              <a:rPr lang="en-US" sz="4672" b="1" dirty="0">
                <a:solidFill>
                  <a:srgbClr val="9E070E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04800" y="625592"/>
            <a:ext cx="15578514" cy="112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73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  <a:ea typeface="#9Slide05 VL Fadilla"/>
                <a:cs typeface="#9Slide05 VL Fadilla"/>
                <a:sym typeface="#9Slide05 VL Fadilla"/>
              </a:rPr>
              <a:t>b. </a:t>
            </a:r>
            <a:r>
              <a:rPr lang="en-US" sz="7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Quá</a:t>
            </a:r>
            <a:r>
              <a:rPr lang="en-US" sz="7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 </a:t>
            </a:r>
            <a:r>
              <a:rPr lang="en-US" sz="7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trình</a:t>
            </a:r>
            <a:r>
              <a:rPr lang="en-US" sz="7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 </a:t>
            </a:r>
            <a:r>
              <a:rPr lang="en-US" sz="7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Hôm</a:t>
            </a:r>
            <a:r>
              <a:rPr lang="en-US" sz="7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 </a:t>
            </a:r>
            <a:r>
              <a:rPr lang="en-US" sz="7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tìm</a:t>
            </a:r>
            <a:r>
              <a:rPr lang="en-US" sz="7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 </a:t>
            </a:r>
            <a:r>
              <a:rPr lang="en-US" sz="7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ra</a:t>
            </a:r>
            <a:r>
              <a:rPr lang="en-US" sz="7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 </a:t>
            </a:r>
            <a:r>
              <a:rPr lang="en-US" sz="7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chân</a:t>
            </a:r>
            <a:r>
              <a:rPr lang="en-US" sz="7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 </a:t>
            </a:r>
            <a:r>
              <a:rPr lang="en-US" sz="7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tướng</a:t>
            </a:r>
            <a:r>
              <a:rPr lang="en-US" sz="7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 </a:t>
            </a:r>
            <a:r>
              <a:rPr lang="en-US" sz="7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của</a:t>
            </a:r>
            <a:r>
              <a:rPr lang="en-US" sz="7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 </a:t>
            </a:r>
            <a:r>
              <a:rPr lang="en-US" sz="7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vụ</a:t>
            </a:r>
            <a:r>
              <a:rPr lang="en-US" sz="7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 </a:t>
            </a:r>
            <a:r>
              <a:rPr lang="en-US" sz="7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việc</a:t>
            </a:r>
            <a:r>
              <a:rPr lang="en-US" sz="7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5 VL Fadilla" pitchFamily="2" charset="0"/>
              </a:rPr>
              <a:t>:</a:t>
            </a:r>
            <a:endParaRPr lang="en-US" sz="7300" dirty="0">
              <a:solidFill>
                <a:schemeClr val="tx1">
                  <a:lumMod val="65000"/>
                  <a:lumOff val="35000"/>
                </a:schemeClr>
              </a:solidFill>
              <a:latin typeface="#9Slide05 VL Fadilla" pitchFamily="2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778580" y="3509583"/>
            <a:ext cx="12101364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Là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âm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mưu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người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cha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dượng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gã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đóng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giả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Ên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giô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đưa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mẹ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con Me-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ri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đến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cổng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nhà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thờ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rồi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lẩn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qua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cửa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kia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xe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ngựa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và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biến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mất</a:t>
            </a:r>
            <a:r>
              <a:rPr lang="en-US" sz="50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94974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19668" y="433335"/>
            <a:ext cx="8068332" cy="9853665"/>
          </a:xfrm>
          <a:custGeom>
            <a:avLst/>
            <a:gdLst/>
            <a:ahLst/>
            <a:cxnLst/>
            <a:rect l="l" t="t" r="r" b="b"/>
            <a:pathLst>
              <a:path w="8068332" h="9853665">
                <a:moveTo>
                  <a:pt x="0" y="0"/>
                </a:moveTo>
                <a:lnTo>
                  <a:pt x="8068332" y="0"/>
                </a:lnTo>
                <a:lnTo>
                  <a:pt x="8068332" y="9853665"/>
                </a:lnTo>
                <a:lnTo>
                  <a:pt x="0" y="98536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>
            <a:off x="836878" y="3051945"/>
            <a:ext cx="8018025" cy="3086100"/>
            <a:chOff x="0" y="0"/>
            <a:chExt cx="2111743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11743" cy="812800"/>
            </a:xfrm>
            <a:custGeom>
              <a:avLst/>
              <a:gdLst/>
              <a:ahLst/>
              <a:cxnLst/>
              <a:rect l="l" t="t" r="r" b="b"/>
              <a:pathLst>
                <a:path w="2111743" h="812800">
                  <a:moveTo>
                    <a:pt x="49244" y="0"/>
                  </a:moveTo>
                  <a:lnTo>
                    <a:pt x="2062500" y="0"/>
                  </a:lnTo>
                  <a:cubicBezTo>
                    <a:pt x="2089696" y="0"/>
                    <a:pt x="2111743" y="22047"/>
                    <a:pt x="2111743" y="49244"/>
                  </a:cubicBezTo>
                  <a:lnTo>
                    <a:pt x="2111743" y="763556"/>
                  </a:lnTo>
                  <a:cubicBezTo>
                    <a:pt x="2111743" y="790753"/>
                    <a:pt x="2089696" y="812800"/>
                    <a:pt x="2062500" y="812800"/>
                  </a:cubicBezTo>
                  <a:lnTo>
                    <a:pt x="49244" y="812800"/>
                  </a:lnTo>
                  <a:cubicBezTo>
                    <a:pt x="22047" y="812800"/>
                    <a:pt x="0" y="790753"/>
                    <a:pt x="0" y="763556"/>
                  </a:cubicBezTo>
                  <a:lnTo>
                    <a:pt x="0" y="49244"/>
                  </a:lnTo>
                  <a:cubicBezTo>
                    <a:pt x="0" y="22047"/>
                    <a:pt x="22047" y="0"/>
                    <a:pt x="49244" y="0"/>
                  </a:cubicBezTo>
                  <a:close/>
                </a:path>
              </a:pathLst>
            </a:custGeom>
            <a:solidFill>
              <a:srgbClr val="AB8B7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11743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36878" y="1391589"/>
            <a:ext cx="12416424" cy="962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3.2 Khám phá văn bản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761148" y="328560"/>
            <a:ext cx="11048148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15"/>
              </a:lnSpc>
            </a:pPr>
            <a:r>
              <a:rPr lang="en-US" sz="5367" b="1" dirty="0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3. ĐỌC HIỂU VĂN BẢN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44293" y="3542110"/>
            <a:ext cx="4803197" cy="2833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6"/>
              </a:lnSpc>
            </a:pPr>
            <a:r>
              <a:rPr lang="en-US" sz="7299" dirty="0" err="1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Nhân</a:t>
            </a:r>
            <a:r>
              <a:rPr lang="en-US" sz="7299" dirty="0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vật</a:t>
            </a:r>
            <a:r>
              <a:rPr lang="en-US" sz="7299" dirty="0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</a:p>
          <a:p>
            <a:pPr algn="ctr">
              <a:lnSpc>
                <a:spcPts val="7226"/>
              </a:lnSpc>
            </a:pPr>
            <a:r>
              <a:rPr lang="en-US" sz="7299" dirty="0" err="1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Sơ-lốc</a:t>
            </a:r>
            <a:r>
              <a:rPr lang="en-US" sz="7299" dirty="0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Hôm</a:t>
            </a:r>
            <a:endParaRPr lang="en-US" sz="7299" dirty="0">
              <a:solidFill>
                <a:srgbClr val="FFFFFF"/>
              </a:solidFill>
              <a:latin typeface="#9Slide05 VL Fadilla"/>
              <a:ea typeface="#9Slide05 VL Fadilla"/>
              <a:cs typeface="#9Slide05 VL Fadilla"/>
              <a:sym typeface="#9Slide05 VL Fadilla"/>
            </a:endParaRPr>
          </a:p>
          <a:p>
            <a:pPr algn="l">
              <a:lnSpc>
                <a:spcPts val="7226"/>
              </a:lnSpc>
            </a:pPr>
            <a:endParaRPr lang="en-US" sz="7299" dirty="0">
              <a:solidFill>
                <a:srgbClr val="FFFFFF"/>
              </a:solidFill>
              <a:latin typeface="#9Slide05 VL Fadilla"/>
              <a:ea typeface="#9Slide05 VL Fadilla"/>
              <a:cs typeface="#9Slide05 VL Fadilla"/>
              <a:sym typeface="#9Slide05 VL Fadilla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0219668" y="433335"/>
            <a:ext cx="8068332" cy="9853665"/>
          </a:xfrm>
          <a:custGeom>
            <a:avLst/>
            <a:gdLst/>
            <a:ahLst/>
            <a:cxnLst/>
            <a:rect l="l" t="t" r="r" b="b"/>
            <a:pathLst>
              <a:path w="8068332" h="9853665">
                <a:moveTo>
                  <a:pt x="0" y="0"/>
                </a:moveTo>
                <a:lnTo>
                  <a:pt x="8068332" y="0"/>
                </a:lnTo>
                <a:lnTo>
                  <a:pt x="8068332" y="9853665"/>
                </a:lnTo>
                <a:lnTo>
                  <a:pt x="0" y="9853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>
            <a:off x="750116" y="433335"/>
            <a:ext cx="8018025" cy="3086100"/>
            <a:chOff x="0" y="0"/>
            <a:chExt cx="2111743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11743" cy="812800"/>
            </a:xfrm>
            <a:custGeom>
              <a:avLst/>
              <a:gdLst/>
              <a:ahLst/>
              <a:cxnLst/>
              <a:rect l="l" t="t" r="r" b="b"/>
              <a:pathLst>
                <a:path w="2111743" h="812800">
                  <a:moveTo>
                    <a:pt x="49244" y="0"/>
                  </a:moveTo>
                  <a:lnTo>
                    <a:pt x="2062500" y="0"/>
                  </a:lnTo>
                  <a:cubicBezTo>
                    <a:pt x="2089696" y="0"/>
                    <a:pt x="2111743" y="22047"/>
                    <a:pt x="2111743" y="49244"/>
                  </a:cubicBezTo>
                  <a:lnTo>
                    <a:pt x="2111743" y="763556"/>
                  </a:lnTo>
                  <a:cubicBezTo>
                    <a:pt x="2111743" y="790753"/>
                    <a:pt x="2089696" y="812800"/>
                    <a:pt x="2062500" y="812800"/>
                  </a:cubicBezTo>
                  <a:lnTo>
                    <a:pt x="49244" y="812800"/>
                  </a:lnTo>
                  <a:cubicBezTo>
                    <a:pt x="22047" y="812800"/>
                    <a:pt x="0" y="790753"/>
                    <a:pt x="0" y="763556"/>
                  </a:cubicBezTo>
                  <a:lnTo>
                    <a:pt x="0" y="49244"/>
                  </a:lnTo>
                  <a:cubicBezTo>
                    <a:pt x="0" y="22047"/>
                    <a:pt x="22047" y="0"/>
                    <a:pt x="49244" y="0"/>
                  </a:cubicBezTo>
                  <a:close/>
                </a:path>
              </a:pathLst>
            </a:custGeom>
            <a:solidFill>
              <a:srgbClr val="AB8B7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11743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357531" y="923500"/>
            <a:ext cx="4803197" cy="2833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6"/>
              </a:lnSpc>
            </a:pPr>
            <a:r>
              <a:rPr lang="en-US" sz="7299" dirty="0" err="1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Nhân</a:t>
            </a:r>
            <a:r>
              <a:rPr lang="en-US" sz="7299" dirty="0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vật</a:t>
            </a:r>
            <a:r>
              <a:rPr lang="en-US" sz="7299" dirty="0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</a:p>
          <a:p>
            <a:pPr algn="ctr">
              <a:lnSpc>
                <a:spcPts val="7226"/>
              </a:lnSpc>
            </a:pPr>
            <a:r>
              <a:rPr lang="en-US" sz="7299" dirty="0" err="1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Sơ-lốc</a:t>
            </a:r>
            <a:r>
              <a:rPr lang="en-US" sz="7299" dirty="0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Hôm</a:t>
            </a:r>
            <a:endParaRPr lang="en-US" sz="7299" dirty="0">
              <a:solidFill>
                <a:srgbClr val="FFFFFF"/>
              </a:solidFill>
              <a:latin typeface="#9Slide05 VL Fadilla"/>
              <a:ea typeface="#9Slide05 VL Fadilla"/>
              <a:cs typeface="#9Slide05 VL Fadilla"/>
              <a:sym typeface="#9Slide05 VL Fadilla"/>
            </a:endParaRPr>
          </a:p>
          <a:p>
            <a:pPr algn="ctr">
              <a:lnSpc>
                <a:spcPts val="7226"/>
              </a:lnSpc>
            </a:pPr>
            <a:endParaRPr lang="en-US" sz="7299" dirty="0">
              <a:solidFill>
                <a:srgbClr val="FFFFFF"/>
              </a:solidFill>
              <a:latin typeface="#9Slide05 VL Fadilla"/>
              <a:ea typeface="#9Slide05 VL Fadilla"/>
              <a:cs typeface="#9Slide05 VL Fadilla"/>
              <a:sym typeface="#9Slide05 VL Fadill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84752" y="4458136"/>
            <a:ext cx="9510617" cy="3484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90"/>
              </a:lnSpc>
            </a:pPr>
            <a:r>
              <a:rPr lang="en-US" sz="4500" dirty="0" err="1">
                <a:solidFill>
                  <a:srgbClr val="5A33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Nhân</a:t>
            </a:r>
            <a:r>
              <a:rPr lang="en-US" sz="4500" dirty="0">
                <a:solidFill>
                  <a:srgbClr val="5A33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A33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4500" dirty="0">
                <a:solidFill>
                  <a:srgbClr val="5A33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A33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Sơ-lốc</a:t>
            </a:r>
            <a:r>
              <a:rPr lang="en-US" sz="4500" dirty="0">
                <a:solidFill>
                  <a:srgbClr val="5A33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A33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Hôm</a:t>
            </a:r>
            <a:r>
              <a:rPr lang="en-US" sz="4500" dirty="0">
                <a:solidFill>
                  <a:srgbClr val="5A33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A33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4500" dirty="0">
                <a:solidFill>
                  <a:srgbClr val="5A33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A33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hiện</a:t>
            </a:r>
            <a:r>
              <a:rPr lang="en-US" sz="4500" dirty="0">
                <a:solidFill>
                  <a:srgbClr val="5A33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những</a:t>
            </a:r>
            <a:r>
              <a:rPr lang="en-US" sz="4500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đặc</a:t>
            </a:r>
            <a:r>
              <a:rPr lang="en-US" sz="4500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điểm</a:t>
            </a:r>
            <a:r>
              <a:rPr lang="en-US" sz="4500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gì</a:t>
            </a:r>
            <a:r>
              <a:rPr lang="en-US" sz="4500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của</a:t>
            </a:r>
            <a:r>
              <a:rPr lang="en-US" sz="4500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nhân</a:t>
            </a:r>
            <a:r>
              <a:rPr lang="en-US" sz="4500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vật</a:t>
            </a:r>
            <a:r>
              <a:rPr lang="en-US" sz="4500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chính</a:t>
            </a:r>
            <a:r>
              <a:rPr lang="en-US" sz="4500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trong</a:t>
            </a:r>
            <a:r>
              <a:rPr lang="en-US" sz="4500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truyện</a:t>
            </a:r>
            <a:r>
              <a:rPr lang="en-US" sz="4500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trinh</a:t>
            </a:r>
            <a:r>
              <a:rPr lang="en-US" sz="4500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thám</a:t>
            </a:r>
            <a:r>
              <a:rPr lang="en-US" sz="4500" dirty="0">
                <a:solidFill>
                  <a:srgbClr val="5A33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 </a:t>
            </a:r>
            <a:r>
              <a:rPr lang="en-US" sz="4500" dirty="0" err="1">
                <a:solidFill>
                  <a:srgbClr val="5A33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Làm</a:t>
            </a:r>
            <a:r>
              <a:rPr lang="en-US" sz="4500" dirty="0">
                <a:solidFill>
                  <a:srgbClr val="5A33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A33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rõ</a:t>
            </a:r>
            <a:r>
              <a:rPr lang="en-US" sz="4500" dirty="0">
                <a:solidFill>
                  <a:srgbClr val="5A33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A33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bằng</a:t>
            </a:r>
            <a:r>
              <a:rPr lang="en-US" sz="4500" dirty="0">
                <a:solidFill>
                  <a:srgbClr val="5A33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A33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4500" dirty="0">
                <a:solidFill>
                  <a:srgbClr val="5A33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chi </a:t>
            </a:r>
            <a:r>
              <a:rPr lang="en-US" sz="4500" dirty="0" err="1">
                <a:solidFill>
                  <a:srgbClr val="5A33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tiết</a:t>
            </a:r>
            <a:r>
              <a:rPr lang="en-US" sz="4500" dirty="0">
                <a:solidFill>
                  <a:srgbClr val="5A33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A33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500" dirty="0">
                <a:solidFill>
                  <a:srgbClr val="5A33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A33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500" dirty="0">
                <a:solidFill>
                  <a:srgbClr val="5A33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A33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4500" dirty="0">
                <a:solidFill>
                  <a:srgbClr val="5A33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5490"/>
              </a:lnSpc>
            </a:pPr>
            <a:endParaRPr lang="en-US" sz="4500" dirty="0">
              <a:solidFill>
                <a:srgbClr val="5A331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752" y="8287804"/>
            <a:ext cx="10018447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10"/>
              </a:lnSpc>
            </a:pP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Thực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hiện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nhiệm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vụ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theo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nhóm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đôi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</a:p>
          <a:p>
            <a:pPr algn="just">
              <a:lnSpc>
                <a:spcPts val="4410"/>
              </a:lnSpc>
            </a:pP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Thời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gian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thực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hiện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3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phút</a:t>
            </a:r>
            <a:endParaRPr lang="en-US" sz="3500" b="1" dirty="0">
              <a:solidFill>
                <a:srgbClr val="834B30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0219668" y="433335"/>
            <a:ext cx="8068332" cy="9853665"/>
          </a:xfrm>
          <a:custGeom>
            <a:avLst/>
            <a:gdLst/>
            <a:ahLst/>
            <a:cxnLst/>
            <a:rect l="l" t="t" r="r" b="b"/>
            <a:pathLst>
              <a:path w="8068332" h="9853665">
                <a:moveTo>
                  <a:pt x="0" y="0"/>
                </a:moveTo>
                <a:lnTo>
                  <a:pt x="8068332" y="0"/>
                </a:lnTo>
                <a:lnTo>
                  <a:pt x="8068332" y="9853665"/>
                </a:lnTo>
                <a:lnTo>
                  <a:pt x="0" y="9853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-834878" y="2986263"/>
            <a:ext cx="11612163" cy="1257574"/>
            <a:chOff x="0" y="0"/>
            <a:chExt cx="11715179" cy="12687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715179" cy="1268730"/>
            </a:xfrm>
            <a:custGeom>
              <a:avLst/>
              <a:gdLst/>
              <a:ahLst/>
              <a:cxnLst/>
              <a:rect l="l" t="t" r="r" b="b"/>
              <a:pathLst>
                <a:path w="11715179" h="1268730">
                  <a:moveTo>
                    <a:pt x="735330" y="0"/>
                  </a:moveTo>
                  <a:lnTo>
                    <a:pt x="0" y="1268730"/>
                  </a:lnTo>
                  <a:lnTo>
                    <a:pt x="11715179" y="1268730"/>
                  </a:lnTo>
                  <a:lnTo>
                    <a:pt x="10979849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-952550" y="6743153"/>
            <a:ext cx="11729836" cy="1257574"/>
            <a:chOff x="0" y="0"/>
            <a:chExt cx="11833896" cy="12687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833896" cy="1268730"/>
            </a:xfrm>
            <a:custGeom>
              <a:avLst/>
              <a:gdLst/>
              <a:ahLst/>
              <a:cxnLst/>
              <a:rect l="l" t="t" r="r" b="b"/>
              <a:pathLst>
                <a:path w="11833896" h="1268730">
                  <a:moveTo>
                    <a:pt x="735330" y="0"/>
                  </a:moveTo>
                  <a:lnTo>
                    <a:pt x="0" y="1268730"/>
                  </a:lnTo>
                  <a:lnTo>
                    <a:pt x="11833896" y="1268730"/>
                  </a:lnTo>
                  <a:lnTo>
                    <a:pt x="11098566" y="0"/>
                  </a:lnTo>
                  <a:close/>
                </a:path>
              </a:pathLst>
            </a:custGeom>
            <a:solidFill>
              <a:srgbClr val="AB8B75"/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-834878" y="5485579"/>
            <a:ext cx="11612163" cy="1257574"/>
            <a:chOff x="0" y="0"/>
            <a:chExt cx="11715179" cy="126873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715179" cy="1268730"/>
            </a:xfrm>
            <a:custGeom>
              <a:avLst/>
              <a:gdLst/>
              <a:ahLst/>
              <a:cxnLst/>
              <a:rect l="l" t="t" r="r" b="b"/>
              <a:pathLst>
                <a:path w="11715179" h="1268730">
                  <a:moveTo>
                    <a:pt x="735330" y="0"/>
                  </a:moveTo>
                  <a:lnTo>
                    <a:pt x="0" y="1268730"/>
                  </a:lnTo>
                  <a:lnTo>
                    <a:pt x="11715179" y="1268730"/>
                  </a:lnTo>
                  <a:lnTo>
                    <a:pt x="10979849" y="0"/>
                  </a:lnTo>
                  <a:close/>
                </a:path>
              </a:pathLst>
            </a:custGeom>
            <a:solidFill>
              <a:srgbClr val="DED1C3"/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-834878" y="4243837"/>
            <a:ext cx="11612163" cy="1257574"/>
            <a:chOff x="0" y="0"/>
            <a:chExt cx="11715179" cy="126873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715179" cy="1268730"/>
            </a:xfrm>
            <a:custGeom>
              <a:avLst/>
              <a:gdLst/>
              <a:ahLst/>
              <a:cxnLst/>
              <a:rect l="l" t="t" r="r" b="b"/>
              <a:pathLst>
                <a:path w="11715179" h="1268730">
                  <a:moveTo>
                    <a:pt x="735330" y="0"/>
                  </a:moveTo>
                  <a:lnTo>
                    <a:pt x="0" y="1268730"/>
                  </a:lnTo>
                  <a:lnTo>
                    <a:pt x="11715179" y="1268730"/>
                  </a:lnTo>
                  <a:lnTo>
                    <a:pt x="10979849" y="0"/>
                  </a:lnTo>
                  <a:close/>
                </a:path>
              </a:pathLst>
            </a:custGeom>
            <a:solidFill>
              <a:srgbClr val="DCDDDD"/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3" name="Group 13"/>
          <p:cNvGrpSpPr/>
          <p:nvPr/>
        </p:nvGrpSpPr>
        <p:grpSpPr>
          <a:xfrm rot="-10800000">
            <a:off x="-834878" y="8000726"/>
            <a:ext cx="11612163" cy="1257574"/>
            <a:chOff x="0" y="0"/>
            <a:chExt cx="11715179" cy="126873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715179" cy="1268730"/>
            </a:xfrm>
            <a:custGeom>
              <a:avLst/>
              <a:gdLst/>
              <a:ahLst/>
              <a:cxnLst/>
              <a:rect l="l" t="t" r="r" b="b"/>
              <a:pathLst>
                <a:path w="11715179" h="1268730">
                  <a:moveTo>
                    <a:pt x="735330" y="0"/>
                  </a:moveTo>
                  <a:lnTo>
                    <a:pt x="0" y="1268730"/>
                  </a:lnTo>
                  <a:lnTo>
                    <a:pt x="11715179" y="1268730"/>
                  </a:lnTo>
                  <a:lnTo>
                    <a:pt x="10979849" y="0"/>
                  </a:lnTo>
                  <a:close/>
                </a:path>
              </a:pathLst>
            </a:custGeom>
            <a:solidFill>
              <a:srgbClr val="B7693F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575477" y="3254687"/>
            <a:ext cx="464918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 spc="175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575477" y="4512261"/>
            <a:ext cx="464918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 spc="175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575477" y="5754004"/>
            <a:ext cx="464918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 spc="175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575477" y="7011577"/>
            <a:ext cx="464918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 spc="175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575477" y="8269151"/>
            <a:ext cx="464918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 spc="175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70017" y="3181662"/>
            <a:ext cx="7018049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 b="1" spc="224">
                <a:solidFill>
                  <a:srgbClr val="131313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Khả năng quan sát tỉ mỉ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70017" y="4439236"/>
            <a:ext cx="7018049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 b="1" spc="224">
                <a:solidFill>
                  <a:srgbClr val="131313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Khả năng suy luận logic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70017" y="5680978"/>
            <a:ext cx="7018049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 b="1" spc="224">
                <a:solidFill>
                  <a:srgbClr val="131313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Kiến thức uyên bác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70017" y="6938552"/>
            <a:ext cx="7018049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 b="1" spc="224">
                <a:solidFill>
                  <a:srgbClr val="131313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Tư duy độc lập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70017" y="8196125"/>
            <a:ext cx="7018049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 b="1" spc="224">
                <a:solidFill>
                  <a:srgbClr val="131313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Lòng dũng cảm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70017" y="1258047"/>
            <a:ext cx="11150494" cy="1004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26"/>
              </a:lnSpc>
            </a:pPr>
            <a:r>
              <a:rPr lang="en-US" sz="7299" dirty="0" err="1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Nhân</a:t>
            </a:r>
            <a:r>
              <a:rPr lang="en-US" sz="7299" dirty="0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vật</a:t>
            </a:r>
            <a:r>
              <a:rPr lang="en-US" sz="7299" dirty="0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Sơ-lốc</a:t>
            </a:r>
            <a:r>
              <a:rPr lang="en-US" sz="7299" dirty="0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Hôm</a:t>
            </a:r>
            <a:endParaRPr lang="en-US" sz="7299" dirty="0">
              <a:solidFill>
                <a:srgbClr val="28170B"/>
              </a:solidFill>
              <a:latin typeface="#9Slide05 VL Fadilla"/>
              <a:ea typeface="#9Slide05 VL Fadilla"/>
              <a:cs typeface="#9Slide05 VL Fadilla"/>
              <a:sym typeface="#9Slide05 VL Fadilla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0219668" y="433335"/>
            <a:ext cx="8068332" cy="9853665"/>
          </a:xfrm>
          <a:custGeom>
            <a:avLst/>
            <a:gdLst/>
            <a:ahLst/>
            <a:cxnLst/>
            <a:rect l="l" t="t" r="r" b="b"/>
            <a:pathLst>
              <a:path w="8068332" h="9853665">
                <a:moveTo>
                  <a:pt x="0" y="0"/>
                </a:moveTo>
                <a:lnTo>
                  <a:pt x="8068332" y="0"/>
                </a:lnTo>
                <a:lnTo>
                  <a:pt x="8068332" y="9853665"/>
                </a:lnTo>
                <a:lnTo>
                  <a:pt x="0" y="9853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-834878" y="2986263"/>
            <a:ext cx="11612163" cy="1257574"/>
            <a:chOff x="0" y="0"/>
            <a:chExt cx="11715179" cy="12687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15179" cy="1268730"/>
            </a:xfrm>
            <a:custGeom>
              <a:avLst/>
              <a:gdLst/>
              <a:ahLst/>
              <a:cxnLst/>
              <a:rect l="l" t="t" r="r" b="b"/>
              <a:pathLst>
                <a:path w="11715179" h="1268730">
                  <a:moveTo>
                    <a:pt x="735330" y="0"/>
                  </a:moveTo>
                  <a:lnTo>
                    <a:pt x="0" y="1268730"/>
                  </a:lnTo>
                  <a:lnTo>
                    <a:pt x="11715179" y="1268730"/>
                  </a:lnTo>
                  <a:lnTo>
                    <a:pt x="10979849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575477" y="3254687"/>
            <a:ext cx="464918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 spc="175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0017" y="3181662"/>
            <a:ext cx="7018049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 b="1" spc="224">
                <a:solidFill>
                  <a:srgbClr val="131313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Khả năng quan sát tỉ mỉ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0017" y="1258047"/>
            <a:ext cx="11150494" cy="1004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26"/>
              </a:lnSpc>
            </a:pPr>
            <a:r>
              <a:rPr lang="en-US" sz="7299" dirty="0" err="1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Nhân</a:t>
            </a:r>
            <a:r>
              <a:rPr lang="en-US" sz="7299" dirty="0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vật</a:t>
            </a:r>
            <a:r>
              <a:rPr lang="en-US" sz="7299" dirty="0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Sơ-lốc</a:t>
            </a:r>
            <a:r>
              <a:rPr lang="en-US" sz="7299" dirty="0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Hôm</a:t>
            </a:r>
            <a:endParaRPr lang="en-US" sz="7299" dirty="0">
              <a:solidFill>
                <a:srgbClr val="28170B"/>
              </a:solidFill>
              <a:latin typeface="#9Slide05 VL Fadilla"/>
              <a:ea typeface="#9Slide05 VL Fadilla"/>
              <a:cs typeface="#9Slide05 VL Fadilla"/>
              <a:sym typeface="#9Slide05 VL Fadill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70017" y="4882012"/>
            <a:ext cx="9449651" cy="336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Hôm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nhận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thấy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chi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tiết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mà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bình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thường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thường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bỏ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qua,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Phát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hiện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ra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điểm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bất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thường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trên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tờ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thông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báo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và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trên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các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bức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thư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được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đánh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máy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</a:t>
            </a:r>
            <a:endParaRPr lang="en-US" sz="4272" dirty="0">
              <a:solidFill>
                <a:srgbClr val="394D5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0219668" y="433335"/>
            <a:ext cx="8068332" cy="9853665"/>
          </a:xfrm>
          <a:custGeom>
            <a:avLst/>
            <a:gdLst/>
            <a:ahLst/>
            <a:cxnLst/>
            <a:rect l="l" t="t" r="r" b="b"/>
            <a:pathLst>
              <a:path w="8068332" h="9853665">
                <a:moveTo>
                  <a:pt x="0" y="0"/>
                </a:moveTo>
                <a:lnTo>
                  <a:pt x="8068332" y="0"/>
                </a:lnTo>
                <a:lnTo>
                  <a:pt x="8068332" y="9853665"/>
                </a:lnTo>
                <a:lnTo>
                  <a:pt x="0" y="9853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-834878" y="2986263"/>
            <a:ext cx="11612163" cy="1257574"/>
            <a:chOff x="0" y="0"/>
            <a:chExt cx="11715179" cy="12687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15179" cy="1268730"/>
            </a:xfrm>
            <a:custGeom>
              <a:avLst/>
              <a:gdLst/>
              <a:ahLst/>
              <a:cxnLst/>
              <a:rect l="l" t="t" r="r" b="b"/>
              <a:pathLst>
                <a:path w="11715179" h="1268730">
                  <a:moveTo>
                    <a:pt x="735330" y="0"/>
                  </a:moveTo>
                  <a:lnTo>
                    <a:pt x="0" y="1268730"/>
                  </a:lnTo>
                  <a:lnTo>
                    <a:pt x="11715179" y="1268730"/>
                  </a:lnTo>
                  <a:lnTo>
                    <a:pt x="10979849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575477" y="3254687"/>
            <a:ext cx="464918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 spc="175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0017" y="1258047"/>
            <a:ext cx="11150494" cy="1004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26"/>
              </a:lnSpc>
            </a:pPr>
            <a:r>
              <a:rPr lang="en-US" sz="7299" dirty="0" err="1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Nhân</a:t>
            </a:r>
            <a:r>
              <a:rPr lang="en-US" sz="7299" dirty="0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vật</a:t>
            </a:r>
            <a:r>
              <a:rPr lang="en-US" sz="7299" dirty="0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Sơ-lốc</a:t>
            </a:r>
            <a:r>
              <a:rPr lang="en-US" sz="7299" dirty="0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Hôm</a:t>
            </a:r>
            <a:endParaRPr lang="en-US" sz="7299" dirty="0">
              <a:solidFill>
                <a:srgbClr val="28170B"/>
              </a:solidFill>
              <a:latin typeface="#9Slide05 VL Fadilla"/>
              <a:ea typeface="#9Slide05 VL Fadilla"/>
              <a:cs typeface="#9Slide05 VL Fadilla"/>
              <a:sym typeface="#9Slide05 VL Fadilla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70017" y="4882012"/>
            <a:ext cx="8805459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81"/>
              </a:lnSpc>
            </a:pP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Hôm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dựa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vào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chi </a:t>
            </a:r>
            <a:r>
              <a:rPr lang="en-US" sz="42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tiết</a:t>
            </a:r>
            <a:r>
              <a:rPr lang="en-US" sz="42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thu</a:t>
            </a:r>
            <a:r>
              <a:rPr lang="en-US" sz="42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thập</a:t>
            </a:r>
            <a:r>
              <a:rPr lang="en-US" sz="42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để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suy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luận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ra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logic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vụ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án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Hôm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đã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suy</a:t>
            </a:r>
            <a:r>
              <a:rPr lang="en-US" sz="42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luận</a:t>
            </a:r>
            <a:r>
              <a:rPr lang="en-US" sz="42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chính</a:t>
            </a:r>
            <a:r>
              <a:rPr lang="en-US" sz="42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xác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rằng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Ên-giô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do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cha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dượng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đóng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giả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0017" y="3181662"/>
            <a:ext cx="7018049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 b="1" spc="224">
                <a:solidFill>
                  <a:srgbClr val="131313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Khả năng suy luận logic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0219668" y="433335"/>
            <a:ext cx="8068332" cy="9853665"/>
          </a:xfrm>
          <a:custGeom>
            <a:avLst/>
            <a:gdLst/>
            <a:ahLst/>
            <a:cxnLst/>
            <a:rect l="l" t="t" r="r" b="b"/>
            <a:pathLst>
              <a:path w="8068332" h="9853665">
                <a:moveTo>
                  <a:pt x="0" y="0"/>
                </a:moveTo>
                <a:lnTo>
                  <a:pt x="8068332" y="0"/>
                </a:lnTo>
                <a:lnTo>
                  <a:pt x="8068332" y="9853665"/>
                </a:lnTo>
                <a:lnTo>
                  <a:pt x="0" y="9853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-834878" y="2986263"/>
            <a:ext cx="11612163" cy="1257574"/>
            <a:chOff x="0" y="0"/>
            <a:chExt cx="11715179" cy="12687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15179" cy="1268730"/>
            </a:xfrm>
            <a:custGeom>
              <a:avLst/>
              <a:gdLst/>
              <a:ahLst/>
              <a:cxnLst/>
              <a:rect l="l" t="t" r="r" b="b"/>
              <a:pathLst>
                <a:path w="11715179" h="1268730">
                  <a:moveTo>
                    <a:pt x="735330" y="0"/>
                  </a:moveTo>
                  <a:lnTo>
                    <a:pt x="0" y="1268730"/>
                  </a:lnTo>
                  <a:lnTo>
                    <a:pt x="11715179" y="1268730"/>
                  </a:lnTo>
                  <a:lnTo>
                    <a:pt x="10979849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575477" y="3254687"/>
            <a:ext cx="464918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 spc="175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0017" y="1258047"/>
            <a:ext cx="11150494" cy="1004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26"/>
              </a:lnSpc>
            </a:pPr>
            <a:r>
              <a:rPr lang="en-US" sz="7299" dirty="0" err="1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Nhân</a:t>
            </a:r>
            <a:r>
              <a:rPr lang="en-US" sz="7299" dirty="0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vật</a:t>
            </a:r>
            <a:r>
              <a:rPr lang="en-US" sz="7299" dirty="0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Sơ-lốc</a:t>
            </a:r>
            <a:r>
              <a:rPr lang="en-US" sz="7299" dirty="0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Hôm</a:t>
            </a:r>
            <a:endParaRPr lang="en-US" sz="7299" dirty="0">
              <a:solidFill>
                <a:srgbClr val="28170B"/>
              </a:solidFill>
              <a:latin typeface="#9Slide05 VL Fadilla"/>
              <a:ea typeface="#9Slide05 VL Fadilla"/>
              <a:cs typeface="#9Slide05 VL Fadilla"/>
              <a:sym typeface="#9Slide05 VL Fadilla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70017" y="4882012"/>
            <a:ext cx="8805459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81"/>
              </a:lnSpc>
            </a:pP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Hôm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kiến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thức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nhiều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lĩnh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vực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giúp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Hôm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phân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vụ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án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cách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khoa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chính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xác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254687"/>
            <a:ext cx="7018049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 b="1" spc="224">
                <a:solidFill>
                  <a:srgbClr val="131313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Kiến thức uyên bác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0219668" y="433335"/>
            <a:ext cx="8068332" cy="9853665"/>
          </a:xfrm>
          <a:custGeom>
            <a:avLst/>
            <a:gdLst/>
            <a:ahLst/>
            <a:cxnLst/>
            <a:rect l="l" t="t" r="r" b="b"/>
            <a:pathLst>
              <a:path w="8068332" h="9853665">
                <a:moveTo>
                  <a:pt x="0" y="0"/>
                </a:moveTo>
                <a:lnTo>
                  <a:pt x="8068332" y="0"/>
                </a:lnTo>
                <a:lnTo>
                  <a:pt x="8068332" y="9853665"/>
                </a:lnTo>
                <a:lnTo>
                  <a:pt x="0" y="9853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-834878" y="2986263"/>
            <a:ext cx="11612163" cy="1257574"/>
            <a:chOff x="0" y="0"/>
            <a:chExt cx="11715179" cy="12687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15179" cy="1268730"/>
            </a:xfrm>
            <a:custGeom>
              <a:avLst/>
              <a:gdLst/>
              <a:ahLst/>
              <a:cxnLst/>
              <a:rect l="l" t="t" r="r" b="b"/>
              <a:pathLst>
                <a:path w="11715179" h="1268730">
                  <a:moveTo>
                    <a:pt x="735330" y="0"/>
                  </a:moveTo>
                  <a:lnTo>
                    <a:pt x="0" y="1268730"/>
                  </a:lnTo>
                  <a:lnTo>
                    <a:pt x="11715179" y="1268730"/>
                  </a:lnTo>
                  <a:lnTo>
                    <a:pt x="10979849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575477" y="3254687"/>
            <a:ext cx="464918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 spc="175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0017" y="1258047"/>
            <a:ext cx="11150494" cy="1004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26"/>
              </a:lnSpc>
            </a:pPr>
            <a:r>
              <a:rPr lang="en-US" sz="7299" dirty="0" err="1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Nhân</a:t>
            </a:r>
            <a:r>
              <a:rPr lang="en-US" sz="7299" dirty="0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vật</a:t>
            </a:r>
            <a:r>
              <a:rPr lang="en-US" sz="7299" dirty="0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Sơ-lốc</a:t>
            </a:r>
            <a:r>
              <a:rPr lang="en-US" sz="7299" dirty="0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Hôm</a:t>
            </a:r>
            <a:endParaRPr lang="en-US" sz="7299" dirty="0">
              <a:solidFill>
                <a:srgbClr val="28170B"/>
              </a:solidFill>
              <a:latin typeface="#9Slide05 VL Fadilla"/>
              <a:ea typeface="#9Slide05 VL Fadilla"/>
              <a:cs typeface="#9Slide05 VL Fadilla"/>
              <a:sym typeface="#9Slide05 VL Fadilla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70017" y="4882012"/>
            <a:ext cx="9270377" cy="4492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81"/>
              </a:lnSpc>
            </a:pP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Hôm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không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phụ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thuộc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vào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bằng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chứng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hiển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nhiên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mà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luôn</a:t>
            </a:r>
            <a:r>
              <a:rPr lang="en-US" sz="42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tìm</a:t>
            </a:r>
            <a:r>
              <a:rPr lang="en-US" sz="42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kiếm</a:t>
            </a:r>
            <a:r>
              <a:rPr lang="en-US" sz="42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sự</a:t>
            </a:r>
            <a:r>
              <a:rPr lang="en-US" sz="42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thật</a:t>
            </a:r>
            <a:r>
              <a:rPr lang="en-US" sz="42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ẩn</a:t>
            </a:r>
            <a:r>
              <a:rPr lang="en-US" sz="42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sau</a:t>
            </a:r>
            <a:r>
              <a:rPr lang="en-US" sz="42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những</a:t>
            </a:r>
            <a:r>
              <a:rPr lang="en-US" sz="42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hiện</a:t>
            </a:r>
            <a:r>
              <a:rPr lang="en-US" sz="4272" b="1" dirty="0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72" b="1" dirty="0" err="1">
                <a:solidFill>
                  <a:srgbClr val="394D57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tượng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duy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độc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lập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giúp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Hôm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phá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án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thành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công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vụ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án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tưởng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chừng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không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lời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giải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5981"/>
              </a:lnSpc>
            </a:pPr>
            <a:endParaRPr lang="en-US" sz="4272" dirty="0">
              <a:solidFill>
                <a:srgbClr val="394D5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70017" y="3108636"/>
            <a:ext cx="7018049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 b="1" spc="224">
                <a:solidFill>
                  <a:srgbClr val="131313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Tư duy độc lập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0219668" y="433335"/>
            <a:ext cx="8068332" cy="9853665"/>
          </a:xfrm>
          <a:custGeom>
            <a:avLst/>
            <a:gdLst/>
            <a:ahLst/>
            <a:cxnLst/>
            <a:rect l="l" t="t" r="r" b="b"/>
            <a:pathLst>
              <a:path w="8068332" h="9853665">
                <a:moveTo>
                  <a:pt x="0" y="0"/>
                </a:moveTo>
                <a:lnTo>
                  <a:pt x="8068332" y="0"/>
                </a:lnTo>
                <a:lnTo>
                  <a:pt x="8068332" y="9853665"/>
                </a:lnTo>
                <a:lnTo>
                  <a:pt x="0" y="9853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-834878" y="2986263"/>
            <a:ext cx="11612163" cy="1257574"/>
            <a:chOff x="0" y="0"/>
            <a:chExt cx="11715179" cy="12687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15179" cy="1268730"/>
            </a:xfrm>
            <a:custGeom>
              <a:avLst/>
              <a:gdLst/>
              <a:ahLst/>
              <a:cxnLst/>
              <a:rect l="l" t="t" r="r" b="b"/>
              <a:pathLst>
                <a:path w="11715179" h="1268730">
                  <a:moveTo>
                    <a:pt x="735330" y="0"/>
                  </a:moveTo>
                  <a:lnTo>
                    <a:pt x="0" y="1268730"/>
                  </a:lnTo>
                  <a:lnTo>
                    <a:pt x="11715179" y="1268730"/>
                  </a:lnTo>
                  <a:lnTo>
                    <a:pt x="10979849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575477" y="3254687"/>
            <a:ext cx="464918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 spc="175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0017" y="1258047"/>
            <a:ext cx="11150494" cy="1004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26"/>
              </a:lnSpc>
            </a:pPr>
            <a:r>
              <a:rPr lang="en-US" sz="7299" dirty="0" err="1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Nhân</a:t>
            </a:r>
            <a:r>
              <a:rPr lang="en-US" sz="7299" dirty="0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vật</a:t>
            </a:r>
            <a:r>
              <a:rPr lang="en-US" sz="7299" dirty="0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Sơ-lốc</a:t>
            </a:r>
            <a:r>
              <a:rPr lang="en-US" sz="7299" dirty="0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28170B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Hôm</a:t>
            </a:r>
            <a:endParaRPr lang="en-US" sz="7299" dirty="0">
              <a:solidFill>
                <a:srgbClr val="28170B"/>
              </a:solidFill>
              <a:latin typeface="#9Slide05 VL Fadilla"/>
              <a:ea typeface="#9Slide05 VL Fadilla"/>
              <a:cs typeface="#9Slide05 VL Fadilla"/>
              <a:sym typeface="#9Slide05 VL Fadilla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70017" y="4882012"/>
            <a:ext cx="8805459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81"/>
              </a:lnSpc>
            </a:pP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Hôm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không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ngại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đối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mặt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với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nguy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hiểm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để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tìm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ra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sự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72" dirty="0" err="1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thật</a:t>
            </a:r>
            <a:r>
              <a:rPr lang="en-US" sz="4272" dirty="0">
                <a:solidFill>
                  <a:srgbClr val="394D5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0017" y="3181662"/>
            <a:ext cx="7018049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 b="1" spc="224">
                <a:solidFill>
                  <a:srgbClr val="131313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Lòng dũng cảm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99" b="-5099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10041525" y="3454922"/>
            <a:ext cx="9737664" cy="9299919"/>
            <a:chOff x="0" y="0"/>
            <a:chExt cx="827262" cy="7900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7262" cy="790074"/>
            </a:xfrm>
            <a:custGeom>
              <a:avLst/>
              <a:gdLst/>
              <a:ahLst/>
              <a:cxnLst/>
              <a:rect l="l" t="t" r="r" b="b"/>
              <a:pathLst>
                <a:path w="827262" h="790074">
                  <a:moveTo>
                    <a:pt x="413631" y="0"/>
                  </a:moveTo>
                  <a:cubicBezTo>
                    <a:pt x="185189" y="0"/>
                    <a:pt x="0" y="176864"/>
                    <a:pt x="0" y="395037"/>
                  </a:cubicBezTo>
                  <a:cubicBezTo>
                    <a:pt x="0" y="613210"/>
                    <a:pt x="185189" y="790074"/>
                    <a:pt x="413631" y="790074"/>
                  </a:cubicBezTo>
                  <a:cubicBezTo>
                    <a:pt x="642073" y="790074"/>
                    <a:pt x="827262" y="613210"/>
                    <a:pt x="827262" y="395037"/>
                  </a:cubicBezTo>
                  <a:cubicBezTo>
                    <a:pt x="827262" y="176864"/>
                    <a:pt x="642073" y="0"/>
                    <a:pt x="413631" y="0"/>
                  </a:cubicBezTo>
                  <a:close/>
                </a:path>
              </a:pathLst>
            </a:custGeom>
            <a:solidFill>
              <a:srgbClr val="535254">
                <a:alpha val="87843"/>
              </a:srgb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7556" y="26444"/>
              <a:ext cx="672151" cy="689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949053" y="5326177"/>
            <a:ext cx="7022798" cy="517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0"/>
              </a:lnSpc>
            </a:pP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nói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khả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năng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quan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sát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điều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tra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kĩ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lưỡng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không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bỏ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sót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bất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cứ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tiểu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tiết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nào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cùng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với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tài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suy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luận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phán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đoán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chính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xác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đã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giúp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Hôm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nhanh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chóng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tìm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ra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thủ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phạm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vụ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án</a:t>
            </a:r>
            <a:r>
              <a:rPr lang="en-US" sz="4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5880"/>
              </a:lnSpc>
            </a:pPr>
            <a:endParaRPr lang="en-US" sz="4200" dirty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0" y="3460731"/>
            <a:ext cx="6601265" cy="7069627"/>
          </a:xfrm>
          <a:custGeom>
            <a:avLst/>
            <a:gdLst/>
            <a:ahLst/>
            <a:cxnLst/>
            <a:rect l="l" t="t" r="r" b="b"/>
            <a:pathLst>
              <a:path w="6601265" h="7069627">
                <a:moveTo>
                  <a:pt x="0" y="0"/>
                </a:moveTo>
                <a:lnTo>
                  <a:pt x="6601265" y="0"/>
                </a:lnTo>
                <a:lnTo>
                  <a:pt x="6601265" y="7069627"/>
                </a:lnTo>
                <a:lnTo>
                  <a:pt x="0" y="706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5048647" y="2954617"/>
            <a:ext cx="10764646" cy="3142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8E5F56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H/RU/E/L/E/C P/T/O/O/R/I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0870" y="220243"/>
            <a:ext cx="16097729" cy="2007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79"/>
              </a:lnSpc>
            </a:pPr>
            <a:r>
              <a:rPr lang="en-US" sz="11699">
                <a:solidFill>
                  <a:srgbClr val="535254"/>
                </a:solidFill>
                <a:latin typeface="#9Slide07 SFU Blackout"/>
                <a:ea typeface="#9Slide07 SFU Blackout"/>
                <a:cs typeface="#9Slide07 SFU Blackout"/>
                <a:sym typeface="#9Slide07 SFU Blackout"/>
              </a:rPr>
              <a:t>THÁM TỬ LỪNG DANH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296095" y="6272648"/>
            <a:ext cx="8953283" cy="3142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16356A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HERCULE POIROT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771845" y="5572732"/>
            <a:ext cx="4478555" cy="471426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82459" y="1028700"/>
            <a:ext cx="8322982" cy="3285446"/>
          </a:xfrm>
          <a:custGeom>
            <a:avLst/>
            <a:gdLst/>
            <a:ahLst/>
            <a:cxnLst/>
            <a:rect l="l" t="t" r="r" b="b"/>
            <a:pathLst>
              <a:path w="8322982" h="3285446">
                <a:moveTo>
                  <a:pt x="0" y="0"/>
                </a:moveTo>
                <a:lnTo>
                  <a:pt x="8322982" y="0"/>
                </a:lnTo>
                <a:lnTo>
                  <a:pt x="8322982" y="3285446"/>
                </a:lnTo>
                <a:lnTo>
                  <a:pt x="0" y="32854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025" r="-8697" b="-2783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448518" y="1607114"/>
            <a:ext cx="2649553" cy="1642723"/>
          </a:xfrm>
          <a:custGeom>
            <a:avLst/>
            <a:gdLst/>
            <a:ahLst/>
            <a:cxnLst/>
            <a:rect l="l" t="t" r="r" b="b"/>
            <a:pathLst>
              <a:path w="2649553" h="1642723">
                <a:moveTo>
                  <a:pt x="0" y="0"/>
                </a:moveTo>
                <a:lnTo>
                  <a:pt x="2649553" y="0"/>
                </a:lnTo>
                <a:lnTo>
                  <a:pt x="2649553" y="1642723"/>
                </a:lnTo>
                <a:lnTo>
                  <a:pt x="0" y="1642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1448518" y="4563309"/>
            <a:ext cx="15810782" cy="4948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41"/>
              </a:lnSpc>
            </a:pP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Sơ-lốc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Hôm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thám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tử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nổi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tiếng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nhờ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trí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minh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khả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năng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suy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diễn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logic,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quan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sát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tinh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tường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phá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vụ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án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mà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cảnh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sát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phải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bó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tay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Nhiều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ý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kiến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rằng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Sơ-lốc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Hôm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thám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tử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hư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cấu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nổi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tiếng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nhất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lịch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biết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đến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nhiều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nhất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thế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giới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6541"/>
              </a:lnSpc>
            </a:pPr>
            <a:endParaRPr lang="en-US" sz="4672" dirty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82459" y="1028700"/>
            <a:ext cx="8322982" cy="3285446"/>
          </a:xfrm>
          <a:custGeom>
            <a:avLst/>
            <a:gdLst/>
            <a:ahLst/>
            <a:cxnLst/>
            <a:rect l="l" t="t" r="r" b="b"/>
            <a:pathLst>
              <a:path w="8322982" h="3285446">
                <a:moveTo>
                  <a:pt x="0" y="0"/>
                </a:moveTo>
                <a:lnTo>
                  <a:pt x="8322982" y="0"/>
                </a:lnTo>
                <a:lnTo>
                  <a:pt x="8322982" y="3285446"/>
                </a:lnTo>
                <a:lnTo>
                  <a:pt x="0" y="32854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025" r="-8697" b="-2783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448518" y="1607114"/>
            <a:ext cx="2649553" cy="1642723"/>
          </a:xfrm>
          <a:custGeom>
            <a:avLst/>
            <a:gdLst/>
            <a:ahLst/>
            <a:cxnLst/>
            <a:rect l="l" t="t" r="r" b="b"/>
            <a:pathLst>
              <a:path w="2649553" h="1642723">
                <a:moveTo>
                  <a:pt x="0" y="0"/>
                </a:moveTo>
                <a:lnTo>
                  <a:pt x="2649553" y="0"/>
                </a:lnTo>
                <a:lnTo>
                  <a:pt x="2649553" y="1642723"/>
                </a:lnTo>
                <a:lnTo>
                  <a:pt x="0" y="1642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902731" y="471022"/>
            <a:ext cx="6673134" cy="3914905"/>
          </a:xfrm>
          <a:custGeom>
            <a:avLst/>
            <a:gdLst/>
            <a:ahLst/>
            <a:cxnLst/>
            <a:rect l="l" t="t" r="r" b="b"/>
            <a:pathLst>
              <a:path w="6673134" h="3914905">
                <a:moveTo>
                  <a:pt x="0" y="0"/>
                </a:moveTo>
                <a:lnTo>
                  <a:pt x="6673134" y="0"/>
                </a:lnTo>
                <a:lnTo>
                  <a:pt x="6673134" y="3914906"/>
                </a:lnTo>
                <a:lnTo>
                  <a:pt x="0" y="39149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1448518" y="4563309"/>
            <a:ext cx="15810782" cy="2462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41"/>
              </a:lnSpc>
            </a:pP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Sơ-lốc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Hôm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đã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xuất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hiện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bốn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tiểu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thuyết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56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truyện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ngắn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Cô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-nan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Đoi-lơ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hầu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hết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viết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dưới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dạng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ghi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chép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bác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sĩ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Oát-sân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bạn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thân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thiết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ghi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chép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tiểu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Hôm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82459" y="1028700"/>
            <a:ext cx="8322982" cy="3285446"/>
          </a:xfrm>
          <a:custGeom>
            <a:avLst/>
            <a:gdLst/>
            <a:ahLst/>
            <a:cxnLst/>
            <a:rect l="l" t="t" r="r" b="b"/>
            <a:pathLst>
              <a:path w="8322982" h="3285446">
                <a:moveTo>
                  <a:pt x="0" y="0"/>
                </a:moveTo>
                <a:lnTo>
                  <a:pt x="8322982" y="0"/>
                </a:lnTo>
                <a:lnTo>
                  <a:pt x="8322982" y="3285446"/>
                </a:lnTo>
                <a:lnTo>
                  <a:pt x="0" y="32854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025" r="-8697" b="-2783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448518" y="1607114"/>
            <a:ext cx="2649553" cy="1642723"/>
          </a:xfrm>
          <a:custGeom>
            <a:avLst/>
            <a:gdLst/>
            <a:ahLst/>
            <a:cxnLst/>
            <a:rect l="l" t="t" r="r" b="b"/>
            <a:pathLst>
              <a:path w="2649553" h="1642723">
                <a:moveTo>
                  <a:pt x="0" y="0"/>
                </a:moveTo>
                <a:lnTo>
                  <a:pt x="2649553" y="0"/>
                </a:lnTo>
                <a:lnTo>
                  <a:pt x="2649553" y="1642723"/>
                </a:lnTo>
                <a:lnTo>
                  <a:pt x="0" y="1642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1448518" y="4563309"/>
            <a:ext cx="15810782" cy="4119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41"/>
              </a:lnSpc>
            </a:pP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tác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phẩm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Hôm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luôn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tỏ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ra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lạnh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lùng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thờ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ơ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với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mọi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thứ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không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liên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quan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đến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vụ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án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Trong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điều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tra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ông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luôn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giữ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chuỗi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suy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luận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mình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mà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chỉ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nói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ra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kết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luận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hoặc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nhận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xét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khó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hiểu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chỉ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sau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vụ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án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đã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phá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Hôm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mới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tiết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lộ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tất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lập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luận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dẫn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tới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phá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án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  <p:sp>
        <p:nvSpPr>
          <p:cNvPr id="5" name="Freeform 5"/>
          <p:cNvSpPr/>
          <p:nvPr/>
        </p:nvSpPr>
        <p:spPr>
          <a:xfrm>
            <a:off x="13145795" y="515490"/>
            <a:ext cx="3218841" cy="3190676"/>
          </a:xfrm>
          <a:custGeom>
            <a:avLst/>
            <a:gdLst/>
            <a:ahLst/>
            <a:cxnLst/>
            <a:rect l="l" t="t" r="r" b="b"/>
            <a:pathLst>
              <a:path w="3218841" h="3190676">
                <a:moveTo>
                  <a:pt x="0" y="0"/>
                </a:moveTo>
                <a:lnTo>
                  <a:pt x="3218841" y="0"/>
                </a:lnTo>
                <a:lnTo>
                  <a:pt x="3218841" y="3190677"/>
                </a:lnTo>
                <a:lnTo>
                  <a:pt x="0" y="31906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82459" y="1028700"/>
            <a:ext cx="8322982" cy="3285446"/>
          </a:xfrm>
          <a:custGeom>
            <a:avLst/>
            <a:gdLst/>
            <a:ahLst/>
            <a:cxnLst/>
            <a:rect l="l" t="t" r="r" b="b"/>
            <a:pathLst>
              <a:path w="8322982" h="3285446">
                <a:moveTo>
                  <a:pt x="0" y="0"/>
                </a:moveTo>
                <a:lnTo>
                  <a:pt x="8322982" y="0"/>
                </a:lnTo>
                <a:lnTo>
                  <a:pt x="8322982" y="3285446"/>
                </a:lnTo>
                <a:lnTo>
                  <a:pt x="0" y="32854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025" r="-8697" b="-2783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448518" y="1607114"/>
            <a:ext cx="2649553" cy="1642723"/>
          </a:xfrm>
          <a:custGeom>
            <a:avLst/>
            <a:gdLst/>
            <a:ahLst/>
            <a:cxnLst/>
            <a:rect l="l" t="t" r="r" b="b"/>
            <a:pathLst>
              <a:path w="2649553" h="1642723">
                <a:moveTo>
                  <a:pt x="0" y="0"/>
                </a:moveTo>
                <a:lnTo>
                  <a:pt x="2649553" y="0"/>
                </a:lnTo>
                <a:lnTo>
                  <a:pt x="2649553" y="1642723"/>
                </a:lnTo>
                <a:lnTo>
                  <a:pt x="0" y="1642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7315662" y="7400317"/>
            <a:ext cx="4076495" cy="2073917"/>
          </a:xfrm>
          <a:custGeom>
            <a:avLst/>
            <a:gdLst/>
            <a:ahLst/>
            <a:cxnLst/>
            <a:rect l="l" t="t" r="r" b="b"/>
            <a:pathLst>
              <a:path w="4076495" h="2073917">
                <a:moveTo>
                  <a:pt x="0" y="0"/>
                </a:moveTo>
                <a:lnTo>
                  <a:pt x="4076495" y="0"/>
                </a:lnTo>
                <a:lnTo>
                  <a:pt x="4076495" y="2073917"/>
                </a:lnTo>
                <a:lnTo>
                  <a:pt x="0" y="20739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1448518" y="4563309"/>
            <a:ext cx="15810782" cy="3291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41"/>
              </a:lnSpc>
            </a:pP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Hôm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cũng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rất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can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đảm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ông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luôn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bình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thản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xem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xét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hiện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trường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vụ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án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mà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không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hệ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lưỡng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lự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Hôm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nghiện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thuốc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lá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nặng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nên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rất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nổi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tiếng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với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hình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ảnh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vừa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suy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luận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vụ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án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vừa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ngậm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tẩu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thuốc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  <p:sp>
        <p:nvSpPr>
          <p:cNvPr id="6" name="Freeform 6"/>
          <p:cNvSpPr/>
          <p:nvPr/>
        </p:nvSpPr>
        <p:spPr>
          <a:xfrm>
            <a:off x="13145795" y="515490"/>
            <a:ext cx="3218841" cy="3190676"/>
          </a:xfrm>
          <a:custGeom>
            <a:avLst/>
            <a:gdLst/>
            <a:ahLst/>
            <a:cxnLst/>
            <a:rect l="l" t="t" r="r" b="b"/>
            <a:pathLst>
              <a:path w="3218841" h="3190676">
                <a:moveTo>
                  <a:pt x="0" y="0"/>
                </a:moveTo>
                <a:lnTo>
                  <a:pt x="3218841" y="0"/>
                </a:lnTo>
                <a:lnTo>
                  <a:pt x="3218841" y="3190677"/>
                </a:lnTo>
                <a:lnTo>
                  <a:pt x="0" y="31906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82459" y="1028700"/>
            <a:ext cx="8322982" cy="3285446"/>
          </a:xfrm>
          <a:custGeom>
            <a:avLst/>
            <a:gdLst/>
            <a:ahLst/>
            <a:cxnLst/>
            <a:rect l="l" t="t" r="r" b="b"/>
            <a:pathLst>
              <a:path w="8322982" h="3285446">
                <a:moveTo>
                  <a:pt x="0" y="0"/>
                </a:moveTo>
                <a:lnTo>
                  <a:pt x="8322982" y="0"/>
                </a:lnTo>
                <a:lnTo>
                  <a:pt x="8322982" y="3285446"/>
                </a:lnTo>
                <a:lnTo>
                  <a:pt x="0" y="32854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025" r="-8697" b="-2783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448518" y="1607114"/>
            <a:ext cx="2649553" cy="1642723"/>
          </a:xfrm>
          <a:custGeom>
            <a:avLst/>
            <a:gdLst/>
            <a:ahLst/>
            <a:cxnLst/>
            <a:rect l="l" t="t" r="r" b="b"/>
            <a:pathLst>
              <a:path w="2649553" h="1642723">
                <a:moveTo>
                  <a:pt x="0" y="0"/>
                </a:moveTo>
                <a:lnTo>
                  <a:pt x="2649553" y="0"/>
                </a:lnTo>
                <a:lnTo>
                  <a:pt x="2649553" y="1642723"/>
                </a:lnTo>
                <a:lnTo>
                  <a:pt x="0" y="1642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7315662" y="7400317"/>
            <a:ext cx="4076495" cy="2073917"/>
          </a:xfrm>
          <a:custGeom>
            <a:avLst/>
            <a:gdLst/>
            <a:ahLst/>
            <a:cxnLst/>
            <a:rect l="l" t="t" r="r" b="b"/>
            <a:pathLst>
              <a:path w="4076495" h="2073917">
                <a:moveTo>
                  <a:pt x="0" y="0"/>
                </a:moveTo>
                <a:lnTo>
                  <a:pt x="4076495" y="0"/>
                </a:lnTo>
                <a:lnTo>
                  <a:pt x="4076495" y="2073917"/>
                </a:lnTo>
                <a:lnTo>
                  <a:pt x="0" y="20739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1448518" y="4563309"/>
            <a:ext cx="15810782" cy="4119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41"/>
              </a:lnSpc>
            </a:pP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Tuy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vẻ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cô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lạnh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lùng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vô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cảm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Hôm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thực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ra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lại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rất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giỏi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nhận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xét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cảm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xúc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đối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diện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ông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xoa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dịu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làm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an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lòng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khách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hàng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đang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gặp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khủng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hoảng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tâm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lý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</a:p>
          <a:p>
            <a:pPr algn="just">
              <a:lnSpc>
                <a:spcPts val="6541"/>
              </a:lnSpc>
            </a:pPr>
            <a:endParaRPr lang="en-US" sz="4672" dirty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145795" y="515490"/>
            <a:ext cx="3218841" cy="3190676"/>
          </a:xfrm>
          <a:custGeom>
            <a:avLst/>
            <a:gdLst/>
            <a:ahLst/>
            <a:cxnLst/>
            <a:rect l="l" t="t" r="r" b="b"/>
            <a:pathLst>
              <a:path w="3218841" h="3190676">
                <a:moveTo>
                  <a:pt x="0" y="0"/>
                </a:moveTo>
                <a:lnTo>
                  <a:pt x="3218841" y="0"/>
                </a:lnTo>
                <a:lnTo>
                  <a:pt x="3218841" y="3190677"/>
                </a:lnTo>
                <a:lnTo>
                  <a:pt x="0" y="31906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82459" y="1028700"/>
            <a:ext cx="8322982" cy="3285446"/>
          </a:xfrm>
          <a:custGeom>
            <a:avLst/>
            <a:gdLst/>
            <a:ahLst/>
            <a:cxnLst/>
            <a:rect l="l" t="t" r="r" b="b"/>
            <a:pathLst>
              <a:path w="8322982" h="3285446">
                <a:moveTo>
                  <a:pt x="0" y="0"/>
                </a:moveTo>
                <a:lnTo>
                  <a:pt x="8322982" y="0"/>
                </a:lnTo>
                <a:lnTo>
                  <a:pt x="8322982" y="3285446"/>
                </a:lnTo>
                <a:lnTo>
                  <a:pt x="0" y="32854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025" r="-8697" b="-2783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448518" y="1607114"/>
            <a:ext cx="2649553" cy="1642723"/>
          </a:xfrm>
          <a:custGeom>
            <a:avLst/>
            <a:gdLst/>
            <a:ahLst/>
            <a:cxnLst/>
            <a:rect l="l" t="t" r="r" b="b"/>
            <a:pathLst>
              <a:path w="2649553" h="1642723">
                <a:moveTo>
                  <a:pt x="0" y="0"/>
                </a:moveTo>
                <a:lnTo>
                  <a:pt x="2649553" y="0"/>
                </a:lnTo>
                <a:lnTo>
                  <a:pt x="2649553" y="1642723"/>
                </a:lnTo>
                <a:lnTo>
                  <a:pt x="0" y="1642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304002" y="7692147"/>
            <a:ext cx="4076495" cy="2073917"/>
          </a:xfrm>
          <a:custGeom>
            <a:avLst/>
            <a:gdLst/>
            <a:ahLst/>
            <a:cxnLst/>
            <a:rect l="l" t="t" r="r" b="b"/>
            <a:pathLst>
              <a:path w="4076495" h="2073917">
                <a:moveTo>
                  <a:pt x="0" y="0"/>
                </a:moveTo>
                <a:lnTo>
                  <a:pt x="4076495" y="0"/>
                </a:lnTo>
                <a:lnTo>
                  <a:pt x="4076495" y="2073917"/>
                </a:lnTo>
                <a:lnTo>
                  <a:pt x="0" y="20739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1618753" y="4309683"/>
            <a:ext cx="15810782" cy="4948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41"/>
              </a:lnSpc>
            </a:pP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Hôm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đoán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nghề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nghiệp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đặc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điểm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khác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chỉ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sau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nhìn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Hôm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đã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đoán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chính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xác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nơi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đến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bác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sĩ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Oát-sân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lần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đầu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tiên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hai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gặp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nhau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đoán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nghề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nghiệp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/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tình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trạng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khác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qua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dụng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đồng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hồ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mũ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,…)</a:t>
            </a:r>
          </a:p>
          <a:p>
            <a:pPr algn="just">
              <a:lnSpc>
                <a:spcPts val="6541"/>
              </a:lnSpc>
            </a:pPr>
            <a:endParaRPr lang="en-US" sz="4672" dirty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145795" y="515490"/>
            <a:ext cx="3218841" cy="3190676"/>
          </a:xfrm>
          <a:custGeom>
            <a:avLst/>
            <a:gdLst/>
            <a:ahLst/>
            <a:cxnLst/>
            <a:rect l="l" t="t" r="r" b="b"/>
            <a:pathLst>
              <a:path w="3218841" h="3190676">
                <a:moveTo>
                  <a:pt x="0" y="0"/>
                </a:moveTo>
                <a:lnTo>
                  <a:pt x="3218841" y="0"/>
                </a:lnTo>
                <a:lnTo>
                  <a:pt x="3218841" y="3190677"/>
                </a:lnTo>
                <a:lnTo>
                  <a:pt x="0" y="31906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60863" y="420721"/>
            <a:ext cx="8322982" cy="3285446"/>
          </a:xfrm>
          <a:custGeom>
            <a:avLst/>
            <a:gdLst/>
            <a:ahLst/>
            <a:cxnLst/>
            <a:rect l="l" t="t" r="r" b="b"/>
            <a:pathLst>
              <a:path w="8322982" h="3285446">
                <a:moveTo>
                  <a:pt x="0" y="0"/>
                </a:moveTo>
                <a:lnTo>
                  <a:pt x="8322982" y="0"/>
                </a:lnTo>
                <a:lnTo>
                  <a:pt x="8322982" y="3285446"/>
                </a:lnTo>
                <a:lnTo>
                  <a:pt x="0" y="32854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025" r="-8697" b="-2783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448518" y="1607114"/>
            <a:ext cx="2649553" cy="1642723"/>
          </a:xfrm>
          <a:custGeom>
            <a:avLst/>
            <a:gdLst/>
            <a:ahLst/>
            <a:cxnLst/>
            <a:rect l="l" t="t" r="r" b="b"/>
            <a:pathLst>
              <a:path w="2649553" h="1642723">
                <a:moveTo>
                  <a:pt x="0" y="0"/>
                </a:moveTo>
                <a:lnTo>
                  <a:pt x="2649553" y="0"/>
                </a:lnTo>
                <a:lnTo>
                  <a:pt x="2649553" y="1642723"/>
                </a:lnTo>
                <a:lnTo>
                  <a:pt x="0" y="1642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1448518" y="3679680"/>
            <a:ext cx="15810782" cy="2462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41"/>
              </a:lnSpc>
            </a:pP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phần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đầu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bộ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tiểu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thuyết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bác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sĩ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Oát-sân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đã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liệt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kê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theo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suy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đoán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ông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hiểu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biết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kỹ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năng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mà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Hôm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</a:t>
            </a:r>
          </a:p>
          <a:p>
            <a:pPr algn="just">
              <a:lnSpc>
                <a:spcPts val="6541"/>
              </a:lnSpc>
            </a:pPr>
            <a:endParaRPr lang="en-US" sz="4672" dirty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9271" y="5711885"/>
            <a:ext cx="8743185" cy="421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679" lvl="1" indent="-428840" algn="just">
              <a:lnSpc>
                <a:spcPts val="5561"/>
              </a:lnSpc>
              <a:buFont typeface="Arial"/>
              <a:buChar char="•"/>
            </a:pP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Hiểu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biết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thiên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Không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marL="857679" lvl="1" indent="-428840" algn="just">
              <a:lnSpc>
                <a:spcPts val="5561"/>
              </a:lnSpc>
              <a:buFont typeface="Arial"/>
              <a:buChar char="•"/>
            </a:pP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Hiểu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biết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chính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trị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Yếu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marL="857679" lvl="1" indent="-428840" algn="just">
              <a:lnSpc>
                <a:spcPts val="5561"/>
              </a:lnSpc>
              <a:buFont typeface="Arial"/>
              <a:buChar char="•"/>
            </a:pP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Hiểu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biết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thực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Lộn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xộn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Am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hiểu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thuốc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phiện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loại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chất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độc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nói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chung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</a:p>
          <a:p>
            <a:pPr algn="just">
              <a:lnSpc>
                <a:spcPts val="5561"/>
              </a:lnSpc>
            </a:pPr>
            <a:endParaRPr lang="en-US" sz="3972" dirty="0">
              <a:solidFill>
                <a:srgbClr val="F2A41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144000" y="5711885"/>
            <a:ext cx="8743185" cy="4918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679" lvl="1" indent="-428840" algn="just">
              <a:lnSpc>
                <a:spcPts val="5561"/>
              </a:lnSpc>
              <a:buFont typeface="Arial"/>
              <a:buChar char="•"/>
            </a:pP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Hoàn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toàn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không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biết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gì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nghề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làm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vườn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marL="857679" lvl="1" indent="-428840" algn="just">
              <a:lnSpc>
                <a:spcPts val="5561"/>
              </a:lnSpc>
              <a:buFont typeface="Arial"/>
              <a:buChar char="•"/>
            </a:pP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Hiểu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biết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địa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chất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hiểu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biết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thực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tế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nhưng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hạn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chế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Thoạt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nhìn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phân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biệt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ngay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loại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đất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khác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nhau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5561"/>
              </a:lnSpc>
            </a:pPr>
            <a:endParaRPr lang="en-US" sz="3972" dirty="0">
              <a:solidFill>
                <a:srgbClr val="F2A41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3145795" y="515490"/>
            <a:ext cx="3218841" cy="3190676"/>
          </a:xfrm>
          <a:custGeom>
            <a:avLst/>
            <a:gdLst/>
            <a:ahLst/>
            <a:cxnLst/>
            <a:rect l="l" t="t" r="r" b="b"/>
            <a:pathLst>
              <a:path w="3218841" h="3190676">
                <a:moveTo>
                  <a:pt x="0" y="0"/>
                </a:moveTo>
                <a:lnTo>
                  <a:pt x="3218841" y="0"/>
                </a:lnTo>
                <a:lnTo>
                  <a:pt x="3218841" y="3190677"/>
                </a:lnTo>
                <a:lnTo>
                  <a:pt x="0" y="31906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60863" y="420721"/>
            <a:ext cx="8322982" cy="3285446"/>
          </a:xfrm>
          <a:custGeom>
            <a:avLst/>
            <a:gdLst/>
            <a:ahLst/>
            <a:cxnLst/>
            <a:rect l="l" t="t" r="r" b="b"/>
            <a:pathLst>
              <a:path w="8322982" h="3285446">
                <a:moveTo>
                  <a:pt x="0" y="0"/>
                </a:moveTo>
                <a:lnTo>
                  <a:pt x="8322982" y="0"/>
                </a:lnTo>
                <a:lnTo>
                  <a:pt x="8322982" y="3285446"/>
                </a:lnTo>
                <a:lnTo>
                  <a:pt x="0" y="32854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025" r="-8697" b="-2783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448518" y="1607114"/>
            <a:ext cx="2649553" cy="1642723"/>
          </a:xfrm>
          <a:custGeom>
            <a:avLst/>
            <a:gdLst/>
            <a:ahLst/>
            <a:cxnLst/>
            <a:rect l="l" t="t" r="r" b="b"/>
            <a:pathLst>
              <a:path w="2649553" h="1642723">
                <a:moveTo>
                  <a:pt x="0" y="0"/>
                </a:moveTo>
                <a:lnTo>
                  <a:pt x="2649553" y="0"/>
                </a:lnTo>
                <a:lnTo>
                  <a:pt x="2649553" y="1642723"/>
                </a:lnTo>
                <a:lnTo>
                  <a:pt x="0" y="1642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3145795" y="515490"/>
            <a:ext cx="3218841" cy="3190676"/>
          </a:xfrm>
          <a:custGeom>
            <a:avLst/>
            <a:gdLst/>
            <a:ahLst/>
            <a:cxnLst/>
            <a:rect l="l" t="t" r="r" b="b"/>
            <a:pathLst>
              <a:path w="3218841" h="3190676">
                <a:moveTo>
                  <a:pt x="0" y="0"/>
                </a:moveTo>
                <a:lnTo>
                  <a:pt x="3218841" y="0"/>
                </a:lnTo>
                <a:lnTo>
                  <a:pt x="3218841" y="3190677"/>
                </a:lnTo>
                <a:lnTo>
                  <a:pt x="0" y="31906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0" y="4544565"/>
            <a:ext cx="8743185" cy="421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679" lvl="1" indent="-428840" algn="just">
              <a:lnSpc>
                <a:spcPts val="5561"/>
              </a:lnSpc>
              <a:buFont typeface="Arial"/>
              <a:buChar char="•"/>
            </a:pP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Hiểu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biết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giải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phẫu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Chính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xác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nhưng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không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hệ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thống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marL="857679" lvl="1" indent="-428840" algn="just">
              <a:lnSpc>
                <a:spcPts val="5561"/>
              </a:lnSpc>
              <a:buFont typeface="Arial"/>
              <a:buChar char="•"/>
            </a:pP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Hiểu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biết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sách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báo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hình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sự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hết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sức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rộng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lớn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marL="857679" lvl="1" indent="-428840" algn="just">
              <a:lnSpc>
                <a:spcPts val="5561"/>
              </a:lnSpc>
              <a:buFont typeface="Arial"/>
              <a:buChar char="•"/>
            </a:pP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Chơi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đàn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vĩ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cầm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tốt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5561"/>
              </a:lnSpc>
            </a:pPr>
            <a:endParaRPr lang="en-US" sz="3972" dirty="0">
              <a:solidFill>
                <a:srgbClr val="F2A41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054729" y="4544565"/>
            <a:ext cx="8743185" cy="421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679" lvl="1" indent="-428840" algn="just">
              <a:lnSpc>
                <a:spcPts val="5561"/>
              </a:lnSpc>
              <a:buFont typeface="Arial"/>
              <a:buChar char="•"/>
            </a:pP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Hiểu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biết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hóa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Sâu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sắc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marL="857679" lvl="1" indent="-428840" algn="just">
              <a:lnSpc>
                <a:spcPts val="5561"/>
              </a:lnSpc>
              <a:buFont typeface="Arial"/>
              <a:buChar char="•"/>
            </a:pP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Bậc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thầy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tài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nghệ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đánh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gậy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quyền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Anh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đấu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kiếm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</a:p>
          <a:p>
            <a:pPr marL="857679" lvl="1" indent="-428840" algn="just">
              <a:lnSpc>
                <a:spcPts val="5561"/>
              </a:lnSpc>
              <a:buFont typeface="Arial"/>
              <a:buChar char="•"/>
            </a:pP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Vận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dụng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thành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thạo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luật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pháp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72" dirty="0" err="1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nước</a:t>
            </a:r>
            <a:r>
              <a:rPr lang="en-US" sz="3972" dirty="0">
                <a:solidFill>
                  <a:srgbClr val="F2A41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Anh….</a:t>
            </a:r>
          </a:p>
          <a:p>
            <a:pPr algn="just">
              <a:lnSpc>
                <a:spcPts val="5561"/>
              </a:lnSpc>
            </a:pPr>
            <a:endParaRPr lang="en-US" sz="3972" dirty="0">
              <a:solidFill>
                <a:srgbClr val="F2A41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82459" y="1028700"/>
            <a:ext cx="8322982" cy="3285446"/>
          </a:xfrm>
          <a:custGeom>
            <a:avLst/>
            <a:gdLst/>
            <a:ahLst/>
            <a:cxnLst/>
            <a:rect l="l" t="t" r="r" b="b"/>
            <a:pathLst>
              <a:path w="8322982" h="3285446">
                <a:moveTo>
                  <a:pt x="0" y="0"/>
                </a:moveTo>
                <a:lnTo>
                  <a:pt x="8322982" y="0"/>
                </a:lnTo>
                <a:lnTo>
                  <a:pt x="8322982" y="3285446"/>
                </a:lnTo>
                <a:lnTo>
                  <a:pt x="0" y="32854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025" r="-8697" b="-2783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448518" y="1607114"/>
            <a:ext cx="2649553" cy="1642723"/>
          </a:xfrm>
          <a:custGeom>
            <a:avLst/>
            <a:gdLst/>
            <a:ahLst/>
            <a:cxnLst/>
            <a:rect l="l" t="t" r="r" b="b"/>
            <a:pathLst>
              <a:path w="2649553" h="1642723">
                <a:moveTo>
                  <a:pt x="0" y="0"/>
                </a:moveTo>
                <a:lnTo>
                  <a:pt x="2649553" y="0"/>
                </a:lnTo>
                <a:lnTo>
                  <a:pt x="2649553" y="1642723"/>
                </a:lnTo>
                <a:lnTo>
                  <a:pt x="0" y="1642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304002" y="7838062"/>
            <a:ext cx="4076495" cy="2073917"/>
          </a:xfrm>
          <a:custGeom>
            <a:avLst/>
            <a:gdLst/>
            <a:ahLst/>
            <a:cxnLst/>
            <a:rect l="l" t="t" r="r" b="b"/>
            <a:pathLst>
              <a:path w="4076495" h="2073917">
                <a:moveTo>
                  <a:pt x="0" y="0"/>
                </a:moveTo>
                <a:lnTo>
                  <a:pt x="4076495" y="0"/>
                </a:lnTo>
                <a:lnTo>
                  <a:pt x="4076495" y="2073917"/>
                </a:lnTo>
                <a:lnTo>
                  <a:pt x="0" y="20739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1618753" y="4309683"/>
            <a:ext cx="15810782" cy="4948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41"/>
              </a:lnSpc>
            </a:pP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Tiểu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thuyết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i="1" dirty="0" err="1">
                <a:solidFill>
                  <a:srgbClr val="FFFFFF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Sơ-lốc</a:t>
            </a:r>
            <a:r>
              <a:rPr lang="en-US" sz="4672" i="1" dirty="0">
                <a:solidFill>
                  <a:srgbClr val="FFFFFF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672" i="1" dirty="0" err="1">
                <a:solidFill>
                  <a:srgbClr val="FFFFFF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Hôm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tác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phẩm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kinh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điển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tầm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ảnh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hưởng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sâu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rộng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đến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hóa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đại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chúng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xã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hội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câu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chuyện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Hôm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vẫn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còn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yêu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thích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đến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ngày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nay,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chúng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sẽ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tiếp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tục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truyền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cảm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hứng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nhiều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thế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hệ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độc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giả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tương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672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lai</a:t>
            </a:r>
            <a:r>
              <a:rPr lang="en-US" sz="4672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6541"/>
              </a:lnSpc>
            </a:pPr>
            <a:endParaRPr lang="en-US" sz="4672" dirty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0219668" y="433335"/>
            <a:ext cx="8068332" cy="9853665"/>
          </a:xfrm>
          <a:custGeom>
            <a:avLst/>
            <a:gdLst/>
            <a:ahLst/>
            <a:cxnLst/>
            <a:rect l="l" t="t" r="r" b="b"/>
            <a:pathLst>
              <a:path w="8068332" h="9853665">
                <a:moveTo>
                  <a:pt x="0" y="0"/>
                </a:moveTo>
                <a:lnTo>
                  <a:pt x="8068332" y="0"/>
                </a:lnTo>
                <a:lnTo>
                  <a:pt x="8068332" y="9853665"/>
                </a:lnTo>
                <a:lnTo>
                  <a:pt x="0" y="9853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>
            <a:off x="836878" y="3051945"/>
            <a:ext cx="8840522" cy="3086100"/>
            <a:chOff x="0" y="0"/>
            <a:chExt cx="2111743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11743" cy="812800"/>
            </a:xfrm>
            <a:custGeom>
              <a:avLst/>
              <a:gdLst/>
              <a:ahLst/>
              <a:cxnLst/>
              <a:rect l="l" t="t" r="r" b="b"/>
              <a:pathLst>
                <a:path w="2111743" h="812800">
                  <a:moveTo>
                    <a:pt x="49244" y="0"/>
                  </a:moveTo>
                  <a:lnTo>
                    <a:pt x="2062500" y="0"/>
                  </a:lnTo>
                  <a:cubicBezTo>
                    <a:pt x="2089696" y="0"/>
                    <a:pt x="2111743" y="22047"/>
                    <a:pt x="2111743" y="49244"/>
                  </a:cubicBezTo>
                  <a:lnTo>
                    <a:pt x="2111743" y="763556"/>
                  </a:lnTo>
                  <a:cubicBezTo>
                    <a:pt x="2111743" y="790753"/>
                    <a:pt x="2089696" y="812800"/>
                    <a:pt x="2062500" y="812800"/>
                  </a:cubicBezTo>
                  <a:lnTo>
                    <a:pt x="49244" y="812800"/>
                  </a:lnTo>
                  <a:cubicBezTo>
                    <a:pt x="22047" y="812800"/>
                    <a:pt x="0" y="790753"/>
                    <a:pt x="0" y="763556"/>
                  </a:cubicBezTo>
                  <a:lnTo>
                    <a:pt x="0" y="49244"/>
                  </a:lnTo>
                  <a:cubicBezTo>
                    <a:pt x="0" y="22047"/>
                    <a:pt x="22047" y="0"/>
                    <a:pt x="49244" y="0"/>
                  </a:cubicBezTo>
                  <a:close/>
                </a:path>
              </a:pathLst>
            </a:custGeom>
            <a:solidFill>
              <a:srgbClr val="AB8B7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11743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36878" y="1391589"/>
            <a:ext cx="12416424" cy="962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3.3.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Đề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tài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,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chủ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đề</a:t>
            </a:r>
            <a:endParaRPr lang="en-US" sz="5600" dirty="0">
              <a:solidFill>
                <a:srgbClr val="535254"/>
              </a:solidFill>
              <a:latin typeface="#9Slide07 SVNUT Triumph Press"/>
              <a:ea typeface="#9Slide07 SVNUT Triumph Press"/>
              <a:cs typeface="#9Slide07 SVNUT Triumph Press"/>
              <a:sym typeface="#9Slide07 SVNUT Triumph Pres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-761148" y="328560"/>
            <a:ext cx="10819548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15"/>
              </a:lnSpc>
            </a:pPr>
            <a:r>
              <a:rPr lang="en-US" sz="5367" b="1" dirty="0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3. ĐỌC HIỂU VĂN BẢN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71600" y="3745688"/>
            <a:ext cx="7772400" cy="1896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26"/>
              </a:lnSpc>
            </a:pPr>
            <a:r>
              <a:rPr lang="en-US" sz="7299" dirty="0" err="1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Xác</a:t>
            </a:r>
            <a:r>
              <a:rPr lang="en-US" sz="7299" dirty="0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định</a:t>
            </a:r>
            <a:r>
              <a:rPr lang="en-US" sz="7299" dirty="0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đê</a:t>
            </a:r>
            <a:r>
              <a:rPr lang="en-US" sz="7299" dirty="0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tài</a:t>
            </a:r>
            <a:r>
              <a:rPr lang="en-US" sz="7299" dirty="0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, </a:t>
            </a:r>
            <a:r>
              <a:rPr lang="en-US" sz="7299" dirty="0" err="1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chủ</a:t>
            </a:r>
            <a:r>
              <a:rPr lang="en-US" sz="7299" dirty="0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đề</a:t>
            </a:r>
            <a:r>
              <a:rPr lang="en-US" sz="7299" dirty="0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của</a:t>
            </a:r>
            <a:r>
              <a:rPr lang="en-US" sz="7299" dirty="0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câu</a:t>
            </a:r>
            <a:r>
              <a:rPr lang="en-US" sz="7299" dirty="0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chuyện</a:t>
            </a:r>
            <a:r>
              <a:rPr lang="en-US" sz="7299" dirty="0">
                <a:solidFill>
                  <a:srgbClr val="FFFFFF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0600" y="7124700"/>
            <a:ext cx="9507799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10"/>
              </a:lnSpc>
            </a:pP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Thực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hiện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nhiệm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vụ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nhân</a:t>
            </a:r>
            <a:endParaRPr lang="en-US" sz="3500" b="1" dirty="0">
              <a:solidFill>
                <a:srgbClr val="834B30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  <a:p>
            <a:pPr algn="just">
              <a:lnSpc>
                <a:spcPts val="4410"/>
              </a:lnSpc>
            </a:pP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Thời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gian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thực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hiện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2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phút</a:t>
            </a:r>
            <a:endParaRPr lang="en-US" sz="3500" b="1" dirty="0">
              <a:solidFill>
                <a:srgbClr val="834B30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176966">
            <a:off x="4211227" y="5116043"/>
            <a:ext cx="3892488" cy="4334846"/>
          </a:xfrm>
          <a:custGeom>
            <a:avLst/>
            <a:gdLst/>
            <a:ahLst/>
            <a:cxnLst/>
            <a:rect l="l" t="t" r="r" b="b"/>
            <a:pathLst>
              <a:path w="3892488" h="4334846">
                <a:moveTo>
                  <a:pt x="0" y="0"/>
                </a:moveTo>
                <a:lnTo>
                  <a:pt x="3892488" y="0"/>
                </a:lnTo>
                <a:lnTo>
                  <a:pt x="3892488" y="4334846"/>
                </a:lnTo>
                <a:lnTo>
                  <a:pt x="0" y="43348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409" r="-70409" b="-11313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5498204">
            <a:off x="4914694" y="2868620"/>
            <a:ext cx="3715879" cy="3242949"/>
          </a:xfrm>
          <a:custGeom>
            <a:avLst/>
            <a:gdLst/>
            <a:ahLst/>
            <a:cxnLst/>
            <a:rect l="l" t="t" r="r" b="b"/>
            <a:pathLst>
              <a:path w="3715879" h="3242949">
                <a:moveTo>
                  <a:pt x="0" y="0"/>
                </a:moveTo>
                <a:lnTo>
                  <a:pt x="3715879" y="0"/>
                </a:lnTo>
                <a:lnTo>
                  <a:pt x="3715879" y="3242948"/>
                </a:lnTo>
                <a:lnTo>
                  <a:pt x="0" y="32429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-191327">
            <a:off x="1745657" y="953930"/>
            <a:ext cx="5483590" cy="7819795"/>
            <a:chOff x="0" y="0"/>
            <a:chExt cx="4292600" cy="6121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5"/>
              <a:stretch>
                <a:fillRect l="-472" r="-472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512139" y="1354923"/>
            <a:ext cx="8812786" cy="5038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40"/>
              </a:lnSpc>
            </a:pP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Hercule Poirot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thám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tử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nổi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tiếng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Bỉ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do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nữ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nhà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trinh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thám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Agatha Christie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sáng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tạo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ra.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Hercule Poirot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còn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trở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thành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nhân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duy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nhất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tờ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New York Times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dành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tặng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bài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cáo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phó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trên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báo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ngày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6/8/1975,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sau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khi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tác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phẩm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“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Thám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tử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rời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sân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khấu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”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xuất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41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0219668" y="433335"/>
            <a:ext cx="8068332" cy="9853665"/>
          </a:xfrm>
          <a:custGeom>
            <a:avLst/>
            <a:gdLst/>
            <a:ahLst/>
            <a:cxnLst/>
            <a:rect l="l" t="t" r="r" b="b"/>
            <a:pathLst>
              <a:path w="8068332" h="9853665">
                <a:moveTo>
                  <a:pt x="0" y="0"/>
                </a:moveTo>
                <a:lnTo>
                  <a:pt x="8068332" y="0"/>
                </a:lnTo>
                <a:lnTo>
                  <a:pt x="8068332" y="9853665"/>
                </a:lnTo>
                <a:lnTo>
                  <a:pt x="0" y="9853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836878" y="1391589"/>
            <a:ext cx="12416424" cy="962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3.3.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Đề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tài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,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chủ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đề</a:t>
            </a:r>
            <a:endParaRPr lang="en-US" sz="5600" dirty="0">
              <a:solidFill>
                <a:srgbClr val="535254"/>
              </a:solidFill>
              <a:latin typeface="#9Slide07 SVNUT Triumph Press"/>
              <a:ea typeface="#9Slide07 SVNUT Triumph Press"/>
              <a:cs typeface="#9Slide07 SVNUT Triumph Press"/>
              <a:sym typeface="#9Slide07 SVNUT Triumph Pres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-761148" y="328560"/>
            <a:ext cx="10590948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15"/>
              </a:lnSpc>
            </a:pPr>
            <a:r>
              <a:rPr lang="en-US" sz="5367" b="1" dirty="0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3. ĐỌC HIỂU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31157" y="5121340"/>
            <a:ext cx="9410700" cy="1896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226"/>
              </a:lnSpc>
            </a:pPr>
            <a:r>
              <a:rPr lang="en-US" sz="7299" dirty="0" err="1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Vấn</a:t>
            </a:r>
            <a:r>
              <a:rPr lang="en-US" sz="7299" dirty="0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đề</a:t>
            </a:r>
            <a:r>
              <a:rPr lang="en-US" sz="7299" dirty="0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xã</a:t>
            </a:r>
            <a:r>
              <a:rPr lang="en-US" sz="7299" dirty="0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hội</a:t>
            </a:r>
            <a:r>
              <a:rPr lang="en-US" sz="7299" dirty="0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/</a:t>
            </a:r>
            <a:r>
              <a:rPr lang="en-US" sz="7299" dirty="0" err="1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lòng</a:t>
            </a:r>
            <a:r>
              <a:rPr lang="en-US" sz="7299" dirty="0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tin </a:t>
            </a:r>
            <a:r>
              <a:rPr lang="en-US" sz="7299" dirty="0" err="1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của</a:t>
            </a:r>
            <a:r>
              <a:rPr lang="en-US" sz="7299" dirty="0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con </a:t>
            </a:r>
            <a:r>
              <a:rPr lang="en-US" sz="7299" dirty="0" err="1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người</a:t>
            </a:r>
            <a:r>
              <a:rPr lang="en-US" sz="7299" dirty="0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219454" y="3355010"/>
            <a:ext cx="12698356" cy="838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5"/>
              </a:lnSpc>
            </a:pPr>
            <a:r>
              <a:rPr lang="en-US" sz="5367" dirty="0">
                <a:solidFill>
                  <a:srgbClr val="535254"/>
                </a:solidFill>
                <a:latin typeface="#9Slide07 SFU Blackout"/>
                <a:ea typeface="#9Slide07 SFU Blackout"/>
                <a:cs typeface="#9Slide07 SFU Blackout"/>
                <a:sym typeface="#9Slide07 SFU Blackout"/>
              </a:rPr>
              <a:t>ĐỀ TÀI</a:t>
            </a:r>
          </a:p>
        </p:txBody>
      </p:sp>
    </p:spTree>
    <p:extLst>
      <p:ext uri="{BB962C8B-B14F-4D97-AF65-F5344CB8AC3E}">
        <p14:creationId xmlns:p14="http://schemas.microsoft.com/office/powerpoint/2010/main" val="19197238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0219668" y="433335"/>
            <a:ext cx="8068332" cy="9853665"/>
          </a:xfrm>
          <a:custGeom>
            <a:avLst/>
            <a:gdLst/>
            <a:ahLst/>
            <a:cxnLst/>
            <a:rect l="l" t="t" r="r" b="b"/>
            <a:pathLst>
              <a:path w="8068332" h="9853665">
                <a:moveTo>
                  <a:pt x="0" y="0"/>
                </a:moveTo>
                <a:lnTo>
                  <a:pt x="8068332" y="0"/>
                </a:lnTo>
                <a:lnTo>
                  <a:pt x="8068332" y="9853665"/>
                </a:lnTo>
                <a:lnTo>
                  <a:pt x="0" y="9853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836878" y="1391589"/>
            <a:ext cx="12416424" cy="962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3.3.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Đề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tài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,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chủ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đề</a:t>
            </a:r>
            <a:endParaRPr lang="en-US" sz="5600" dirty="0">
              <a:solidFill>
                <a:srgbClr val="535254"/>
              </a:solidFill>
              <a:latin typeface="#9Slide07 SVNUT Triumph Press"/>
              <a:ea typeface="#9Slide07 SVNUT Triumph Press"/>
              <a:cs typeface="#9Slide07 SVNUT Triumph Press"/>
              <a:sym typeface="#9Slide07 SVNUT Triumph Pres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-761148" y="328560"/>
            <a:ext cx="10590948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15"/>
              </a:lnSpc>
            </a:pPr>
            <a:r>
              <a:rPr lang="en-US" sz="5367" b="1" dirty="0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3. ĐỌC HIỂU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248275"/>
            <a:ext cx="10202048" cy="2833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26"/>
              </a:lnSpc>
            </a:pPr>
            <a:r>
              <a:rPr lang="en-US" sz="7299" dirty="0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Ca </a:t>
            </a:r>
            <a:r>
              <a:rPr lang="en-US" sz="7299" dirty="0" err="1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ngợi</a:t>
            </a:r>
            <a:r>
              <a:rPr lang="en-US" sz="7299" dirty="0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tài</a:t>
            </a:r>
            <a:r>
              <a:rPr lang="en-US" sz="7299" dirty="0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trí</a:t>
            </a:r>
            <a:r>
              <a:rPr lang="en-US" sz="7299" dirty="0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, </a:t>
            </a:r>
            <a:r>
              <a:rPr lang="en-US" sz="7299" dirty="0" err="1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khả</a:t>
            </a:r>
            <a:r>
              <a:rPr lang="en-US" sz="7299" dirty="0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năng</a:t>
            </a:r>
            <a:r>
              <a:rPr lang="en-US" sz="7299" dirty="0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suy</a:t>
            </a:r>
            <a:r>
              <a:rPr lang="en-US" sz="7299" dirty="0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luận</a:t>
            </a:r>
            <a:r>
              <a:rPr lang="en-US" sz="7299" dirty="0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để</a:t>
            </a:r>
            <a:r>
              <a:rPr lang="en-US" sz="7299" dirty="0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xử</a:t>
            </a:r>
            <a:r>
              <a:rPr lang="en-US" sz="7299" dirty="0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lí</a:t>
            </a:r>
            <a:r>
              <a:rPr lang="en-US" sz="7299" dirty="0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vấn</a:t>
            </a:r>
            <a:r>
              <a:rPr lang="en-US" sz="7299" dirty="0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đề</a:t>
            </a:r>
            <a:r>
              <a:rPr lang="en-US" sz="7299" dirty="0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của</a:t>
            </a:r>
            <a:r>
              <a:rPr lang="en-US" sz="7299" dirty="0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thám</a:t>
            </a:r>
            <a:r>
              <a:rPr lang="en-US" sz="7299" dirty="0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tử</a:t>
            </a:r>
            <a:r>
              <a:rPr lang="en-US" sz="7299" dirty="0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Sơ-lốc</a:t>
            </a:r>
            <a:r>
              <a:rPr lang="en-US" sz="7299" dirty="0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 </a:t>
            </a:r>
            <a:r>
              <a:rPr lang="en-US" sz="7299" dirty="0" err="1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Hôm</a:t>
            </a:r>
            <a:r>
              <a:rPr lang="en-US" sz="7299" dirty="0">
                <a:solidFill>
                  <a:srgbClr val="863D3D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219454" y="3355010"/>
            <a:ext cx="12698356" cy="930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5"/>
              </a:lnSpc>
            </a:pPr>
            <a:r>
              <a:rPr lang="en-US" sz="5367">
                <a:solidFill>
                  <a:srgbClr val="535254"/>
                </a:solidFill>
                <a:latin typeface="#9Slide07 SFU Blackout"/>
                <a:ea typeface="#9Slide07 SFU Blackout"/>
                <a:cs typeface="#9Slide07 SFU Blackout"/>
                <a:sym typeface="#9Slide07 SFU Blackout"/>
              </a:rPr>
              <a:t>CHỦ ĐỀ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0219668" y="433335"/>
            <a:ext cx="8068332" cy="9853665"/>
          </a:xfrm>
          <a:custGeom>
            <a:avLst/>
            <a:gdLst/>
            <a:ahLst/>
            <a:cxnLst/>
            <a:rect l="l" t="t" r="r" b="b"/>
            <a:pathLst>
              <a:path w="8068332" h="9853665">
                <a:moveTo>
                  <a:pt x="0" y="0"/>
                </a:moveTo>
                <a:lnTo>
                  <a:pt x="8068332" y="0"/>
                </a:lnTo>
                <a:lnTo>
                  <a:pt x="8068332" y="9853665"/>
                </a:lnTo>
                <a:lnTo>
                  <a:pt x="0" y="9853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TextBox 8"/>
          <p:cNvSpPr txBox="1"/>
          <p:nvPr/>
        </p:nvSpPr>
        <p:spPr>
          <a:xfrm>
            <a:off x="836878" y="1391589"/>
            <a:ext cx="12416424" cy="1947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3.3.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Bài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học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về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cách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nghĩ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,</a:t>
            </a:r>
          </a:p>
          <a:p>
            <a:pPr algn="l">
              <a:lnSpc>
                <a:spcPts val="7840"/>
              </a:lnSpc>
            </a:pP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cách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ứng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xử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gợi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ra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từ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văn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600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bản</a:t>
            </a:r>
            <a:r>
              <a:rPr lang="en-US" sz="5600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761148" y="328560"/>
            <a:ext cx="10980816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15"/>
              </a:lnSpc>
            </a:pPr>
            <a:r>
              <a:rPr lang="en-US" sz="5367" b="1" dirty="0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3. ĐỌC HIỂU VĂN BẢN</a:t>
            </a:r>
          </a:p>
        </p:txBody>
      </p:sp>
      <p:sp>
        <p:nvSpPr>
          <p:cNvPr id="11" name="TextBox 12"/>
          <p:cNvSpPr txBox="1"/>
          <p:nvPr/>
        </p:nvSpPr>
        <p:spPr>
          <a:xfrm>
            <a:off x="836878" y="4610100"/>
            <a:ext cx="5921877" cy="172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55"/>
              </a:lnSpc>
            </a:pPr>
            <a:r>
              <a:rPr lang="en-US" sz="4500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Bài</a:t>
            </a:r>
            <a:r>
              <a:rPr lang="en-US" sz="4500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học</a:t>
            </a:r>
            <a:r>
              <a:rPr lang="en-US" sz="4500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em</a:t>
            </a:r>
            <a:r>
              <a:rPr lang="en-US" sz="4500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rút</a:t>
            </a:r>
            <a:r>
              <a:rPr lang="en-US" sz="4500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ra</a:t>
            </a:r>
            <a:r>
              <a:rPr lang="en-US" sz="4500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từ</a:t>
            </a:r>
            <a:r>
              <a:rPr lang="en-US" sz="4500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các</a:t>
            </a:r>
            <a:r>
              <a:rPr lang="en-US" sz="4500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nhân</a:t>
            </a:r>
            <a:r>
              <a:rPr lang="en-US" sz="4500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vật</a:t>
            </a:r>
            <a:r>
              <a:rPr lang="en-US" sz="4500" b="1" dirty="0">
                <a:solidFill>
                  <a:srgbClr val="5A33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</a:t>
            </a:r>
          </a:p>
          <a:p>
            <a:pPr algn="just">
              <a:lnSpc>
                <a:spcPts val="4455"/>
              </a:lnSpc>
            </a:pPr>
            <a:endParaRPr lang="en-US" sz="4500" b="1" dirty="0">
              <a:solidFill>
                <a:srgbClr val="5A3319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7623342" y="4331467"/>
            <a:ext cx="1335505" cy="2057400"/>
          </a:xfrm>
          <a:custGeom>
            <a:avLst/>
            <a:gdLst/>
            <a:ahLst/>
            <a:cxnLst/>
            <a:rect l="l" t="t" r="r" b="b"/>
            <a:pathLst>
              <a:path w="1335505" h="2057400">
                <a:moveTo>
                  <a:pt x="0" y="0"/>
                </a:moveTo>
                <a:lnTo>
                  <a:pt x="1335505" y="0"/>
                </a:lnTo>
                <a:lnTo>
                  <a:pt x="133550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extBox 10"/>
          <p:cNvSpPr txBox="1"/>
          <p:nvPr/>
        </p:nvSpPr>
        <p:spPr>
          <a:xfrm>
            <a:off x="850733" y="7611280"/>
            <a:ext cx="9507799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10"/>
              </a:lnSpc>
            </a:pP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Thực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hiện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nhiệm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vụ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nhân</a:t>
            </a:r>
            <a:endParaRPr lang="en-US" sz="3500" b="1" dirty="0">
              <a:solidFill>
                <a:srgbClr val="834B30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  <a:p>
            <a:pPr algn="just">
              <a:lnSpc>
                <a:spcPts val="4410"/>
              </a:lnSpc>
            </a:pP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Thời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gian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thực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hiện</a:t>
            </a:r>
            <a:r>
              <a:rPr lang="en-US" sz="3500" b="1" dirty="0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2 </a:t>
            </a:r>
            <a:r>
              <a:rPr lang="en-US" sz="3500" b="1" dirty="0" err="1">
                <a:solidFill>
                  <a:srgbClr val="834B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phút</a:t>
            </a:r>
            <a:endParaRPr lang="en-US" sz="3500" b="1" dirty="0">
              <a:solidFill>
                <a:srgbClr val="834B30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0219668" y="433335"/>
            <a:ext cx="8068332" cy="9853665"/>
          </a:xfrm>
          <a:custGeom>
            <a:avLst/>
            <a:gdLst/>
            <a:ahLst/>
            <a:cxnLst/>
            <a:rect l="l" t="t" r="r" b="b"/>
            <a:pathLst>
              <a:path w="8068332" h="9853665">
                <a:moveTo>
                  <a:pt x="0" y="0"/>
                </a:moveTo>
                <a:lnTo>
                  <a:pt x="8068332" y="0"/>
                </a:lnTo>
                <a:lnTo>
                  <a:pt x="8068332" y="9853665"/>
                </a:lnTo>
                <a:lnTo>
                  <a:pt x="0" y="9853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3068553" y="8564934"/>
            <a:ext cx="14356325" cy="12077259"/>
          </a:xfrm>
          <a:custGeom>
            <a:avLst/>
            <a:gdLst/>
            <a:ahLst/>
            <a:cxnLst/>
            <a:rect l="l" t="t" r="r" b="b"/>
            <a:pathLst>
              <a:path w="14356325" h="12077259">
                <a:moveTo>
                  <a:pt x="0" y="0"/>
                </a:moveTo>
                <a:lnTo>
                  <a:pt x="14356325" y="0"/>
                </a:lnTo>
                <a:lnTo>
                  <a:pt x="14356325" y="12077259"/>
                </a:lnTo>
                <a:lnTo>
                  <a:pt x="0" y="120772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323480" y="4138941"/>
            <a:ext cx="1228082" cy="1443355"/>
          </a:xfrm>
          <a:custGeom>
            <a:avLst/>
            <a:gdLst/>
            <a:ahLst/>
            <a:cxnLst/>
            <a:rect l="l" t="t" r="r" b="b"/>
            <a:pathLst>
              <a:path w="1228082" h="1443355">
                <a:moveTo>
                  <a:pt x="0" y="0"/>
                </a:moveTo>
                <a:lnTo>
                  <a:pt x="1228082" y="0"/>
                </a:lnTo>
                <a:lnTo>
                  <a:pt x="1228082" y="1443355"/>
                </a:lnTo>
                <a:lnTo>
                  <a:pt x="0" y="144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TextBox 7"/>
          <p:cNvSpPr txBox="1"/>
          <p:nvPr/>
        </p:nvSpPr>
        <p:spPr>
          <a:xfrm>
            <a:off x="323480" y="808096"/>
            <a:ext cx="10292763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b="1" dirty="0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3. ĐỌC HIỂU VĂN BẢN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51562" y="4166235"/>
            <a:ext cx="8864494" cy="2014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59"/>
              </a:lnSpc>
            </a:pP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Dũng </a:t>
            </a:r>
            <a:r>
              <a:rPr lang="en-US" sz="3999" b="1" dirty="0" err="1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cảm</a:t>
            </a: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đấu</a:t>
            </a: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tranh</a:t>
            </a: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cho</a:t>
            </a: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những</a:t>
            </a: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điều</a:t>
            </a: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sai</a:t>
            </a: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trái</a:t>
            </a: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trong</a:t>
            </a: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cuộc</a:t>
            </a: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sống</a:t>
            </a: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</a:t>
            </a:r>
          </a:p>
          <a:p>
            <a:pPr algn="just">
              <a:lnSpc>
                <a:spcPts val="5359"/>
              </a:lnSpc>
            </a:pPr>
            <a:endParaRPr lang="en-US" sz="3999" b="1" dirty="0">
              <a:solidFill>
                <a:srgbClr val="863D3D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-365369" y="2722712"/>
            <a:ext cx="12698356" cy="930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5"/>
              </a:lnSpc>
            </a:pPr>
            <a:r>
              <a:rPr lang="en-US" sz="5367">
                <a:solidFill>
                  <a:srgbClr val="535254"/>
                </a:solidFill>
                <a:latin typeface="#9Slide07 SFU Blackout"/>
                <a:ea typeface="#9Slide07 SFU Blackout"/>
                <a:cs typeface="#9Slide07 SFU Blackout"/>
                <a:sym typeface="#9Slide07 SFU Blackout"/>
              </a:rPr>
              <a:t>BÀI HỌC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45475" y="6123940"/>
            <a:ext cx="8770581" cy="1338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59"/>
              </a:lnSpc>
            </a:pPr>
            <a:r>
              <a:rPr lang="en-US" sz="3999" b="1" dirty="0" err="1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Không</a:t>
            </a: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có</a:t>
            </a: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hành</a:t>
            </a: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vi </a:t>
            </a:r>
            <a:r>
              <a:rPr lang="en-US" sz="3999" b="1" dirty="0" err="1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lừa</a:t>
            </a: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lọc</a:t>
            </a: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3999" b="1" dirty="0" err="1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gian</a:t>
            </a: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lận</a:t>
            </a: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đối</a:t>
            </a: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với</a:t>
            </a: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người</a:t>
            </a: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khác</a:t>
            </a: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51562" y="7919720"/>
            <a:ext cx="8864494" cy="1338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59"/>
              </a:lnSpc>
            </a:pPr>
            <a:r>
              <a:rPr lang="en-US" sz="3999" b="1" dirty="0" err="1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Trước</a:t>
            </a: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khi</a:t>
            </a: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khẳng</a:t>
            </a: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định</a:t>
            </a: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điều</a:t>
            </a: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gì</a:t>
            </a: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3999" b="1" dirty="0" err="1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cần</a:t>
            </a: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suy</a:t>
            </a: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nghĩ</a:t>
            </a: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thấu</a:t>
            </a: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đáo</a:t>
            </a:r>
            <a:r>
              <a:rPr lang="en-US" sz="3999" b="1" dirty="0">
                <a:solidFill>
                  <a:srgbClr val="863D3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>
            <a:off x="222837" y="5839471"/>
            <a:ext cx="1228082" cy="1443355"/>
          </a:xfrm>
          <a:custGeom>
            <a:avLst/>
            <a:gdLst/>
            <a:ahLst/>
            <a:cxnLst/>
            <a:rect l="l" t="t" r="r" b="b"/>
            <a:pathLst>
              <a:path w="1228082" h="1443355">
                <a:moveTo>
                  <a:pt x="0" y="0"/>
                </a:moveTo>
                <a:lnTo>
                  <a:pt x="1228082" y="0"/>
                </a:lnTo>
                <a:lnTo>
                  <a:pt x="1228082" y="1443355"/>
                </a:lnTo>
                <a:lnTo>
                  <a:pt x="0" y="144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323480" y="7768601"/>
            <a:ext cx="1228082" cy="1443355"/>
          </a:xfrm>
          <a:custGeom>
            <a:avLst/>
            <a:gdLst/>
            <a:ahLst/>
            <a:cxnLst/>
            <a:rect l="l" t="t" r="r" b="b"/>
            <a:pathLst>
              <a:path w="1228082" h="1443355">
                <a:moveTo>
                  <a:pt x="0" y="0"/>
                </a:moveTo>
                <a:lnTo>
                  <a:pt x="1228082" y="0"/>
                </a:lnTo>
                <a:lnTo>
                  <a:pt x="1228082" y="1443355"/>
                </a:lnTo>
                <a:lnTo>
                  <a:pt x="0" y="144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0219668" y="433335"/>
            <a:ext cx="8068332" cy="9853665"/>
          </a:xfrm>
          <a:custGeom>
            <a:avLst/>
            <a:gdLst/>
            <a:ahLst/>
            <a:cxnLst/>
            <a:rect l="l" t="t" r="r" b="b"/>
            <a:pathLst>
              <a:path w="8068332" h="9853665">
                <a:moveTo>
                  <a:pt x="0" y="0"/>
                </a:moveTo>
                <a:lnTo>
                  <a:pt x="8068332" y="0"/>
                </a:lnTo>
                <a:lnTo>
                  <a:pt x="8068332" y="9853665"/>
                </a:lnTo>
                <a:lnTo>
                  <a:pt x="0" y="9853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836878" y="290460"/>
            <a:ext cx="12698356" cy="1292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39"/>
              </a:lnSpc>
            </a:pPr>
            <a:r>
              <a:rPr lang="en-US" sz="7599" b="1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4. LUYỆN TẬP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63913" y="2208475"/>
            <a:ext cx="9323576" cy="3795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54"/>
              </a:lnSpc>
            </a:pPr>
            <a:r>
              <a:rPr lang="en-US" sz="5407" b="1" dirty="0" err="1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Yêu</a:t>
            </a:r>
            <a:r>
              <a:rPr lang="en-US" sz="5407" b="1" dirty="0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407" b="1" dirty="0" err="1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cầu</a:t>
            </a:r>
            <a:r>
              <a:rPr lang="en-US" sz="5407" b="1" dirty="0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1: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Khái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quát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đặc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điểm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loại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truyện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trinh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thám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hiện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qua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i="1" dirty="0" err="1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Vụ</a:t>
            </a:r>
            <a:r>
              <a:rPr lang="en-US" sz="5407" i="1" dirty="0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5407" i="1" dirty="0" err="1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cải</a:t>
            </a:r>
            <a:r>
              <a:rPr lang="en-US" sz="5407" i="1" dirty="0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5407" i="1" dirty="0" err="1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trang</a:t>
            </a:r>
            <a:r>
              <a:rPr lang="en-US" sz="5407" i="1" dirty="0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5407" i="1" dirty="0" err="1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bất</a:t>
            </a:r>
            <a:r>
              <a:rPr lang="en-US" sz="5407" i="1" dirty="0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5407" i="1" dirty="0" err="1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thành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47381" y="6234590"/>
            <a:ext cx="9323576" cy="1795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70"/>
              </a:lnSpc>
            </a:pPr>
            <a:r>
              <a:rPr lang="en-US" sz="3507" b="1" dirty="0" err="1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Thời</a:t>
            </a:r>
            <a:r>
              <a:rPr lang="en-US" sz="3507" b="1" dirty="0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7" b="1" dirty="0" err="1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gian</a:t>
            </a:r>
            <a:r>
              <a:rPr lang="en-US" sz="3507" b="1" dirty="0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7" b="1" dirty="0" err="1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thực</a:t>
            </a:r>
            <a:r>
              <a:rPr lang="en-US" sz="3507" b="1" dirty="0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7" b="1" dirty="0" err="1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hiện</a:t>
            </a:r>
            <a:r>
              <a:rPr lang="en-US" sz="3507" b="1" dirty="0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5 </a:t>
            </a:r>
            <a:r>
              <a:rPr lang="en-US" sz="3507" b="1" dirty="0" err="1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phút</a:t>
            </a:r>
            <a:r>
              <a:rPr lang="en-US" sz="3507" b="1" dirty="0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</a:p>
          <a:p>
            <a:pPr algn="just">
              <a:lnSpc>
                <a:spcPts val="4770"/>
              </a:lnSpc>
            </a:pPr>
            <a:r>
              <a:rPr lang="en-US" sz="3507" b="1" dirty="0" err="1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Hình</a:t>
            </a:r>
            <a:r>
              <a:rPr lang="en-US" sz="3507" b="1" dirty="0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7" b="1" dirty="0" err="1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thức</a:t>
            </a:r>
            <a:r>
              <a:rPr lang="en-US" sz="3507" b="1" dirty="0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7" b="1" dirty="0" err="1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thực</a:t>
            </a:r>
            <a:r>
              <a:rPr lang="en-US" sz="3507" b="1" dirty="0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7" b="1" dirty="0" err="1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hiện</a:t>
            </a:r>
            <a:r>
              <a:rPr lang="en-US" sz="3507" b="1" dirty="0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Theo </a:t>
            </a:r>
            <a:r>
              <a:rPr lang="en-US" sz="3507" b="1" dirty="0" err="1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cặp</a:t>
            </a:r>
            <a:r>
              <a:rPr lang="en-US" sz="3507" b="1" dirty="0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7" b="1" dirty="0" err="1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đôi</a:t>
            </a:r>
            <a:endParaRPr lang="en-US" sz="3507" b="1" dirty="0">
              <a:solidFill>
                <a:srgbClr val="784421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  <a:p>
            <a:pPr algn="just">
              <a:lnSpc>
                <a:spcPts val="4770"/>
              </a:lnSpc>
            </a:pPr>
            <a:endParaRPr lang="en-US" sz="3507" b="1" dirty="0">
              <a:solidFill>
                <a:srgbClr val="784421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5490"/>
              </p:ext>
            </p:extLst>
          </p:nvPr>
        </p:nvGraphicFramePr>
        <p:xfrm>
          <a:off x="401135" y="557212"/>
          <a:ext cx="17485730" cy="9172575"/>
        </p:xfrm>
        <a:graphic>
          <a:graphicData uri="http://schemas.openxmlformats.org/drawingml/2006/table">
            <a:tbl>
              <a:tblPr/>
              <a:tblGrid>
                <a:gridCol w="36702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5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23108">
                <a:tc>
                  <a:txBody>
                    <a:bodyPr/>
                    <a:lstStyle/>
                    <a:p>
                      <a:pPr algn="ctr">
                        <a:lnSpc>
                          <a:spcPts val="5879"/>
                        </a:lnSpc>
                        <a:defRPr/>
                      </a:pPr>
                      <a:r>
                        <a:rPr lang="en-US" sz="4199" b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Đặc điểm của truyện trinh thám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6C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879"/>
                        </a:lnSpc>
                        <a:defRPr/>
                      </a:pPr>
                      <a:r>
                        <a:rPr lang="en-US" sz="41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Thể</a:t>
                      </a:r>
                      <a:r>
                        <a:rPr lang="en-US" sz="41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hiện</a:t>
                      </a:r>
                      <a:r>
                        <a:rPr lang="en-US" sz="41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qua </a:t>
                      </a:r>
                      <a:r>
                        <a:rPr lang="en-US" sz="41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văn</a:t>
                      </a:r>
                      <a:r>
                        <a:rPr lang="en-US" sz="41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bản</a:t>
                      </a:r>
                      <a:r>
                        <a:rPr lang="en-US" sz="41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99" i="1" dirty="0" err="1">
                          <a:solidFill>
                            <a:srgbClr val="000000"/>
                          </a:solidFill>
                          <a:latin typeface="Roboto Condensed Italics"/>
                          <a:ea typeface="Roboto Condensed Italics"/>
                          <a:cs typeface="Roboto Condensed Italics"/>
                          <a:sym typeface="Roboto Condensed Italics"/>
                        </a:rPr>
                        <a:t>Vụ</a:t>
                      </a:r>
                      <a:r>
                        <a:rPr lang="en-US" sz="4199" i="1" baseline="0" dirty="0">
                          <a:solidFill>
                            <a:srgbClr val="000000"/>
                          </a:solidFill>
                          <a:latin typeface="Roboto Condensed Italics"/>
                          <a:ea typeface="Roboto Condensed Italics"/>
                          <a:cs typeface="Roboto Condensed Italics"/>
                          <a:sym typeface="Roboto Condensed Italics"/>
                        </a:rPr>
                        <a:t> </a:t>
                      </a:r>
                      <a:r>
                        <a:rPr lang="en-US" sz="4199" i="1" baseline="0" dirty="0" err="1">
                          <a:solidFill>
                            <a:srgbClr val="000000"/>
                          </a:solidFill>
                          <a:latin typeface="Roboto Condensed Italics"/>
                          <a:ea typeface="Roboto Condensed Italics"/>
                          <a:cs typeface="Roboto Condensed Italics"/>
                          <a:sym typeface="Roboto Condensed Italics"/>
                        </a:rPr>
                        <a:t>cải</a:t>
                      </a:r>
                      <a:r>
                        <a:rPr lang="en-US" sz="4199" i="1" baseline="0" dirty="0">
                          <a:solidFill>
                            <a:srgbClr val="000000"/>
                          </a:solidFill>
                          <a:latin typeface="Roboto Condensed Italics"/>
                          <a:ea typeface="Roboto Condensed Italics"/>
                          <a:cs typeface="Roboto Condensed Italics"/>
                          <a:sym typeface="Roboto Condensed Italics"/>
                        </a:rPr>
                        <a:t> </a:t>
                      </a:r>
                      <a:r>
                        <a:rPr lang="en-US" sz="4199" i="1" baseline="0" dirty="0" err="1">
                          <a:solidFill>
                            <a:srgbClr val="000000"/>
                          </a:solidFill>
                          <a:latin typeface="Roboto Condensed Italics"/>
                          <a:ea typeface="Roboto Condensed Italics"/>
                          <a:cs typeface="Roboto Condensed Italics"/>
                          <a:sym typeface="Roboto Condensed Italics"/>
                        </a:rPr>
                        <a:t>trang</a:t>
                      </a:r>
                      <a:r>
                        <a:rPr lang="en-US" sz="4199" i="1" baseline="0" dirty="0">
                          <a:solidFill>
                            <a:srgbClr val="000000"/>
                          </a:solidFill>
                          <a:latin typeface="Roboto Condensed Italics"/>
                          <a:ea typeface="Roboto Condensed Italics"/>
                          <a:cs typeface="Roboto Condensed Italics"/>
                          <a:sym typeface="Roboto Condensed Italics"/>
                        </a:rPr>
                        <a:t> </a:t>
                      </a:r>
                      <a:r>
                        <a:rPr lang="en-US" sz="4199" i="1" baseline="0" dirty="0" err="1">
                          <a:solidFill>
                            <a:srgbClr val="000000"/>
                          </a:solidFill>
                          <a:latin typeface="Roboto Condensed Italics"/>
                          <a:ea typeface="Roboto Condensed Italics"/>
                          <a:cs typeface="Roboto Condensed Italics"/>
                          <a:sym typeface="Roboto Condensed Italics"/>
                        </a:rPr>
                        <a:t>bất</a:t>
                      </a:r>
                      <a:r>
                        <a:rPr lang="en-US" sz="4199" i="1" baseline="0" dirty="0">
                          <a:solidFill>
                            <a:srgbClr val="000000"/>
                          </a:solidFill>
                          <a:latin typeface="Roboto Condensed Italics"/>
                          <a:ea typeface="Roboto Condensed Italics"/>
                          <a:cs typeface="Roboto Condensed Italics"/>
                          <a:sym typeface="Roboto Condensed Italics"/>
                        </a:rPr>
                        <a:t> </a:t>
                      </a:r>
                      <a:r>
                        <a:rPr lang="en-US" sz="4199" i="1" baseline="0" dirty="0" err="1">
                          <a:solidFill>
                            <a:srgbClr val="000000"/>
                          </a:solidFill>
                          <a:latin typeface="Roboto Condensed Italics"/>
                          <a:ea typeface="Roboto Condensed Italics"/>
                          <a:cs typeface="Roboto Condensed Italics"/>
                          <a:sym typeface="Roboto Condensed Italics"/>
                        </a:rPr>
                        <a:t>thành</a:t>
                      </a:r>
                      <a:r>
                        <a:rPr lang="en-US" sz="4199" i="1" baseline="0" dirty="0">
                          <a:solidFill>
                            <a:srgbClr val="000000"/>
                          </a:solidFill>
                          <a:latin typeface="Roboto Condensed Italics"/>
                          <a:ea typeface="Roboto Condensed Italics"/>
                          <a:cs typeface="Roboto Condensed Italics"/>
                          <a:sym typeface="Roboto Condensed Italics"/>
                        </a:rPr>
                        <a:t>.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6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9467">
                <a:tc>
                  <a:txBody>
                    <a:bodyPr/>
                    <a:lstStyle/>
                    <a:p>
                      <a:pPr algn="ctr">
                        <a:lnSpc>
                          <a:spcPts val="5879"/>
                        </a:lnSpc>
                        <a:defRPr/>
                      </a:pPr>
                      <a:r>
                        <a:rPr lang="en-US" sz="4199" b="1" dirty="0" err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Cốt</a:t>
                      </a:r>
                      <a:r>
                        <a:rPr lang="en-US" sz="4199" b="1" dirty="0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 </a:t>
                      </a:r>
                      <a:r>
                        <a:rPr lang="en-US" sz="4199" b="1" dirty="0" err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truyện</a:t>
                      </a:r>
                      <a:r>
                        <a:rPr lang="en-US" sz="4199" b="1" dirty="0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, </a:t>
                      </a:r>
                      <a:endParaRPr lang="en-US" sz="1100" dirty="0"/>
                    </a:p>
                    <a:p>
                      <a:pPr algn="ctr">
                        <a:lnSpc>
                          <a:spcPts val="5879"/>
                        </a:lnSpc>
                      </a:pPr>
                      <a:r>
                        <a:rPr lang="en-US" sz="4199" b="1" dirty="0" err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sự</a:t>
                      </a:r>
                      <a:r>
                        <a:rPr lang="en-US" sz="4199" b="1" dirty="0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 </a:t>
                      </a:r>
                      <a:r>
                        <a:rPr lang="en-US" sz="4199" b="1" dirty="0" err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kiện</a:t>
                      </a:r>
                      <a:endParaRPr lang="en-US" sz="4199" b="1" dirty="0">
                        <a:solidFill>
                          <a:srgbClr val="000000"/>
                        </a:solidFill>
                        <a:latin typeface="Roboto Condensed Bold"/>
                        <a:ea typeface="Roboto Condensed Bold"/>
                        <a:cs typeface="Roboto Condensed Bold"/>
                        <a:sym typeface="Roboto Condensed Bold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3389" lvl="1" indent="0" algn="just">
                        <a:lnSpc>
                          <a:spcPct val="150000"/>
                        </a:lnSpc>
                        <a:buFont typeface="Arial"/>
                        <a:buNone/>
                        <a:defRPr/>
                      </a:pPr>
                      <a:r>
                        <a:rPr lang="en-US" sz="5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Cốt</a:t>
                      </a:r>
                      <a:r>
                        <a:rPr lang="en-US" sz="5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truyện</a:t>
                      </a:r>
                      <a:r>
                        <a:rPr lang="en-US" sz="5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xoay</a:t>
                      </a:r>
                      <a:r>
                        <a:rPr lang="en-US" sz="5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quanh</a:t>
                      </a:r>
                      <a:r>
                        <a:rPr lang="en-US" sz="5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quá</a:t>
                      </a:r>
                      <a:r>
                        <a:rPr lang="en-US" sz="5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trình</a:t>
                      </a:r>
                      <a:r>
                        <a:rPr lang="en-US" sz="5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đi</a:t>
                      </a:r>
                      <a:r>
                        <a:rPr lang="en-US" sz="5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tìm</a:t>
                      </a:r>
                      <a:r>
                        <a:rPr lang="en-US" sz="5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vị</a:t>
                      </a:r>
                      <a:r>
                        <a:rPr lang="en-US" sz="5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hôn</a:t>
                      </a:r>
                      <a:r>
                        <a:rPr lang="en-US" sz="5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phu</a:t>
                      </a:r>
                      <a:r>
                        <a:rPr lang="en-US" sz="5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bị</a:t>
                      </a:r>
                      <a:r>
                        <a:rPr lang="en-US" sz="5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mất</a:t>
                      </a:r>
                      <a:r>
                        <a:rPr lang="en-US" sz="5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tích</a:t>
                      </a:r>
                      <a:r>
                        <a:rPr lang="en-US" sz="5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của</a:t>
                      </a:r>
                      <a:r>
                        <a:rPr lang="en-US" sz="5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Me-</a:t>
                      </a:r>
                      <a:r>
                        <a:rPr lang="en-US" sz="5500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ri</a:t>
                      </a:r>
                      <a:r>
                        <a:rPr lang="en-US" sz="5500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 </a:t>
                      </a:r>
                      <a:endParaRPr lang="en-US" sz="5500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  <a:sym typeface="Roboto Condensed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Bar dir="vert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439192"/>
              </p:ext>
            </p:extLst>
          </p:nvPr>
        </p:nvGraphicFramePr>
        <p:xfrm>
          <a:off x="401135" y="557212"/>
          <a:ext cx="17485731" cy="9525000"/>
        </p:xfrm>
        <a:graphic>
          <a:graphicData uri="http://schemas.openxmlformats.org/drawingml/2006/table">
            <a:tbl>
              <a:tblPr/>
              <a:tblGrid>
                <a:gridCol w="3402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83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5291">
                <a:tc>
                  <a:txBody>
                    <a:bodyPr/>
                    <a:lstStyle/>
                    <a:p>
                      <a:pPr algn="ctr">
                        <a:lnSpc>
                          <a:spcPts val="5180"/>
                        </a:lnSpc>
                        <a:defRPr/>
                      </a:pPr>
                      <a:r>
                        <a:rPr lang="en-US" sz="3700" b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Đặc điểm của truyện trinh thám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6C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180"/>
                        </a:lnSpc>
                        <a:defRPr/>
                      </a:pPr>
                      <a:r>
                        <a:rPr lang="en-US" sz="37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Thể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hiện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qua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văn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bản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rgbClr val="000000"/>
                          </a:solidFill>
                          <a:latin typeface="Roboto Condensed Italics"/>
                          <a:ea typeface="Roboto Condensed Italics"/>
                          <a:cs typeface="Roboto Condensed Italics"/>
                          <a:sym typeface="Roboto Condensed Italics"/>
                        </a:rPr>
                        <a:t>Vụ</a:t>
                      </a:r>
                      <a:r>
                        <a:rPr lang="en-US" sz="3700" i="1" baseline="0" dirty="0">
                          <a:solidFill>
                            <a:srgbClr val="000000"/>
                          </a:solidFill>
                          <a:latin typeface="Roboto Condensed Italics"/>
                          <a:ea typeface="Roboto Condensed Italics"/>
                          <a:cs typeface="Roboto Condensed Italics"/>
                          <a:sym typeface="Roboto Condensed Italics"/>
                        </a:rPr>
                        <a:t> </a:t>
                      </a:r>
                      <a:r>
                        <a:rPr lang="en-US" sz="3700" i="1" baseline="0" dirty="0" err="1">
                          <a:solidFill>
                            <a:srgbClr val="000000"/>
                          </a:solidFill>
                          <a:latin typeface="Roboto Condensed Italics"/>
                          <a:ea typeface="Roboto Condensed Italics"/>
                          <a:cs typeface="Roboto Condensed Italics"/>
                          <a:sym typeface="Roboto Condensed Italics"/>
                        </a:rPr>
                        <a:t>cải</a:t>
                      </a:r>
                      <a:r>
                        <a:rPr lang="en-US" sz="3700" i="1" baseline="0" dirty="0">
                          <a:solidFill>
                            <a:srgbClr val="000000"/>
                          </a:solidFill>
                          <a:latin typeface="Roboto Condensed Italics"/>
                          <a:ea typeface="Roboto Condensed Italics"/>
                          <a:cs typeface="Roboto Condensed Italics"/>
                          <a:sym typeface="Roboto Condensed Italics"/>
                        </a:rPr>
                        <a:t> </a:t>
                      </a:r>
                      <a:r>
                        <a:rPr lang="en-US" sz="3700" i="1" baseline="0" dirty="0" err="1">
                          <a:solidFill>
                            <a:srgbClr val="000000"/>
                          </a:solidFill>
                          <a:latin typeface="Roboto Condensed Italics"/>
                          <a:ea typeface="Roboto Condensed Italics"/>
                          <a:cs typeface="Roboto Condensed Italics"/>
                          <a:sym typeface="Roboto Condensed Italics"/>
                        </a:rPr>
                        <a:t>trang</a:t>
                      </a:r>
                      <a:r>
                        <a:rPr lang="en-US" sz="3700" i="1" baseline="0" dirty="0">
                          <a:solidFill>
                            <a:srgbClr val="000000"/>
                          </a:solidFill>
                          <a:latin typeface="Roboto Condensed Italics"/>
                          <a:ea typeface="Roboto Condensed Italics"/>
                          <a:cs typeface="Roboto Condensed Italics"/>
                          <a:sym typeface="Roboto Condensed Italics"/>
                        </a:rPr>
                        <a:t> </a:t>
                      </a:r>
                      <a:r>
                        <a:rPr lang="en-US" sz="3700" i="1" baseline="0" dirty="0" err="1">
                          <a:solidFill>
                            <a:srgbClr val="000000"/>
                          </a:solidFill>
                          <a:latin typeface="Roboto Condensed Italics"/>
                          <a:ea typeface="Roboto Condensed Italics"/>
                          <a:cs typeface="Roboto Condensed Italics"/>
                          <a:sym typeface="Roboto Condensed Italics"/>
                        </a:rPr>
                        <a:t>bất</a:t>
                      </a:r>
                      <a:r>
                        <a:rPr lang="en-US" sz="3700" i="1" baseline="0" dirty="0">
                          <a:solidFill>
                            <a:srgbClr val="000000"/>
                          </a:solidFill>
                          <a:latin typeface="Roboto Condensed Italics"/>
                          <a:ea typeface="Roboto Condensed Italics"/>
                          <a:cs typeface="Roboto Condensed Italics"/>
                          <a:sym typeface="Roboto Condensed Italics"/>
                        </a:rPr>
                        <a:t> </a:t>
                      </a:r>
                      <a:r>
                        <a:rPr lang="en-US" sz="3700" i="1" baseline="0" dirty="0" err="1">
                          <a:solidFill>
                            <a:srgbClr val="000000"/>
                          </a:solidFill>
                          <a:latin typeface="Roboto Condensed Italics"/>
                          <a:ea typeface="Roboto Condensed Italics"/>
                          <a:cs typeface="Roboto Condensed Italics"/>
                          <a:sym typeface="Roboto Condensed Italics"/>
                        </a:rPr>
                        <a:t>thành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6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69709">
                <a:tc>
                  <a:txBody>
                    <a:bodyPr/>
                    <a:lstStyle/>
                    <a:p>
                      <a:pPr algn="ctr">
                        <a:lnSpc>
                          <a:spcPts val="5180"/>
                        </a:lnSpc>
                        <a:defRPr/>
                      </a:pPr>
                      <a:r>
                        <a:rPr lang="en-US" sz="3700" b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Chi tiết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7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Một</a:t>
                      </a:r>
                      <a:r>
                        <a:rPr lang="en-US" sz="37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số</a:t>
                      </a:r>
                      <a:r>
                        <a:rPr lang="en-US" sz="37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chi </a:t>
                      </a:r>
                      <a:r>
                        <a:rPr lang="en-US" sz="37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tiết</a:t>
                      </a:r>
                      <a:r>
                        <a:rPr lang="en-US" sz="37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quan</a:t>
                      </a:r>
                      <a:r>
                        <a:rPr lang="en-US" sz="37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trọng</a:t>
                      </a:r>
                      <a:r>
                        <a:rPr lang="en-US" sz="37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giúp</a:t>
                      </a:r>
                      <a:r>
                        <a:rPr lang="en-US" sz="37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làm</a:t>
                      </a:r>
                      <a:r>
                        <a:rPr lang="en-US" sz="37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sáng</a:t>
                      </a:r>
                      <a:r>
                        <a:rPr lang="en-US" sz="37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tỏ</a:t>
                      </a:r>
                      <a:r>
                        <a:rPr lang="en-US" sz="37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vụ</a:t>
                      </a:r>
                      <a:r>
                        <a:rPr lang="en-US" sz="37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án</a:t>
                      </a:r>
                      <a:r>
                        <a:rPr lang="en-US" sz="37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: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Điểm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bất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thường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trên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tờ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thông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báo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: </a:t>
                      </a:r>
                      <a:endParaRPr lang="en-US" sz="37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-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chỉ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có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một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chữ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“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Hót-mơ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Ên-giô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” ở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cuối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trang</a:t>
                      </a:r>
                      <a:endParaRPr lang="en-US" sz="37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-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không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địa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chỉ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cụ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thể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chỉ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ghi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chung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chung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là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phố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Li-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đân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-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hôn</a:t>
                      </a:r>
                      <a:endParaRPr lang="en-US" sz="37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Điểm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trùng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lặp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trên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các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bức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thư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được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đánh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máy</a:t>
                      </a:r>
                      <a:endParaRPr lang="en-US" sz="37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-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những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chữ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“e”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có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vết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nhòe</a:t>
                      </a:r>
                      <a:endParaRPr lang="en-US" sz="37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-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những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chữ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“r”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hụt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phần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đuôi</a:t>
                      </a:r>
                      <a:endParaRPr lang="en-US" sz="37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*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Việc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người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cha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dượng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gửi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thư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trả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lời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Hôm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với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những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lỗi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đánh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máy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quen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thuộc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nêu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trên</a:t>
                      </a:r>
                      <a:r>
                        <a:rPr lang="en-US" sz="370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</a:t>
                      </a:r>
                      <a:endParaRPr lang="en-US" sz="37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Bar dir="vert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689341"/>
              </p:ext>
            </p:extLst>
          </p:nvPr>
        </p:nvGraphicFramePr>
        <p:xfrm>
          <a:off x="401135" y="1028700"/>
          <a:ext cx="17485731" cy="6534150"/>
        </p:xfrm>
        <a:graphic>
          <a:graphicData uri="http://schemas.openxmlformats.org/drawingml/2006/table">
            <a:tbl>
              <a:tblPr/>
              <a:tblGrid>
                <a:gridCol w="5643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4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76004">
                <a:tc>
                  <a:txBody>
                    <a:bodyPr/>
                    <a:lstStyle/>
                    <a:p>
                      <a:pPr algn="ctr">
                        <a:lnSpc>
                          <a:spcPts val="6299"/>
                        </a:lnSpc>
                        <a:defRPr/>
                      </a:pPr>
                      <a:r>
                        <a:rPr lang="en-US" sz="4499" b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Đặc điểm của truyện trinh thám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6C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299"/>
                        </a:lnSpc>
                        <a:defRPr/>
                      </a:pP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Thể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hiện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qua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văn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bản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i="1" dirty="0" err="1">
                          <a:solidFill>
                            <a:srgbClr val="000000"/>
                          </a:solidFill>
                          <a:latin typeface="Roboto Condensed Italics"/>
                          <a:ea typeface="Roboto Condensed Italics"/>
                          <a:cs typeface="Roboto Condensed Italics"/>
                          <a:sym typeface="Roboto Condensed Italics"/>
                        </a:rPr>
                        <a:t>Vụ</a:t>
                      </a:r>
                      <a:r>
                        <a:rPr lang="en-US" sz="4499" i="1" baseline="0" dirty="0">
                          <a:solidFill>
                            <a:srgbClr val="000000"/>
                          </a:solidFill>
                          <a:latin typeface="Roboto Condensed Italics"/>
                          <a:ea typeface="Roboto Condensed Italics"/>
                          <a:cs typeface="Roboto Condensed Italics"/>
                          <a:sym typeface="Roboto Condensed Italics"/>
                        </a:rPr>
                        <a:t> </a:t>
                      </a:r>
                      <a:r>
                        <a:rPr lang="en-US" sz="4499" i="1" baseline="0" dirty="0" err="1">
                          <a:solidFill>
                            <a:srgbClr val="000000"/>
                          </a:solidFill>
                          <a:latin typeface="Roboto Condensed Italics"/>
                          <a:ea typeface="Roboto Condensed Italics"/>
                          <a:cs typeface="Roboto Condensed Italics"/>
                          <a:sym typeface="Roboto Condensed Italics"/>
                        </a:rPr>
                        <a:t>cải</a:t>
                      </a:r>
                      <a:r>
                        <a:rPr lang="en-US" sz="4499" i="1" baseline="0" dirty="0">
                          <a:solidFill>
                            <a:srgbClr val="000000"/>
                          </a:solidFill>
                          <a:latin typeface="Roboto Condensed Italics"/>
                          <a:ea typeface="Roboto Condensed Italics"/>
                          <a:cs typeface="Roboto Condensed Italics"/>
                          <a:sym typeface="Roboto Condensed Italics"/>
                        </a:rPr>
                        <a:t> </a:t>
                      </a:r>
                      <a:r>
                        <a:rPr lang="en-US" sz="4499" i="1" baseline="0" dirty="0" err="1">
                          <a:solidFill>
                            <a:srgbClr val="000000"/>
                          </a:solidFill>
                          <a:latin typeface="Roboto Condensed Italics"/>
                          <a:ea typeface="Roboto Condensed Italics"/>
                          <a:cs typeface="Roboto Condensed Italics"/>
                          <a:sym typeface="Roboto Condensed Italics"/>
                        </a:rPr>
                        <a:t>trang</a:t>
                      </a:r>
                      <a:r>
                        <a:rPr lang="en-US" sz="4499" i="1" baseline="0" dirty="0">
                          <a:solidFill>
                            <a:srgbClr val="000000"/>
                          </a:solidFill>
                          <a:latin typeface="Roboto Condensed Italics"/>
                          <a:ea typeface="Roboto Condensed Italics"/>
                          <a:cs typeface="Roboto Condensed Italics"/>
                          <a:sym typeface="Roboto Condensed Italics"/>
                        </a:rPr>
                        <a:t> </a:t>
                      </a:r>
                      <a:r>
                        <a:rPr lang="en-US" sz="4499" i="1" baseline="0" dirty="0" err="1">
                          <a:solidFill>
                            <a:srgbClr val="000000"/>
                          </a:solidFill>
                          <a:latin typeface="Roboto Condensed Italics"/>
                          <a:ea typeface="Roboto Condensed Italics"/>
                          <a:cs typeface="Roboto Condensed Italics"/>
                          <a:sym typeface="Roboto Condensed Italics"/>
                        </a:rPr>
                        <a:t>bất</a:t>
                      </a:r>
                      <a:r>
                        <a:rPr lang="en-US" sz="4499" i="1" baseline="0" dirty="0">
                          <a:solidFill>
                            <a:srgbClr val="000000"/>
                          </a:solidFill>
                          <a:latin typeface="Roboto Condensed Italics"/>
                          <a:ea typeface="Roboto Condensed Italics"/>
                          <a:cs typeface="Roboto Condensed Italics"/>
                          <a:sym typeface="Roboto Condensed Italics"/>
                        </a:rPr>
                        <a:t> </a:t>
                      </a:r>
                      <a:r>
                        <a:rPr lang="en-US" sz="4499" i="1" baseline="0" dirty="0" err="1">
                          <a:solidFill>
                            <a:srgbClr val="000000"/>
                          </a:solidFill>
                          <a:latin typeface="Roboto Condensed Italics"/>
                          <a:ea typeface="Roboto Condensed Italics"/>
                          <a:cs typeface="Roboto Condensed Italics"/>
                          <a:sym typeface="Roboto Condensed Italics"/>
                        </a:rPr>
                        <a:t>thành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6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8146">
                <a:tc>
                  <a:txBody>
                    <a:bodyPr/>
                    <a:lstStyle/>
                    <a:p>
                      <a:pPr algn="ctr">
                        <a:lnSpc>
                          <a:spcPts val="6299"/>
                        </a:lnSpc>
                        <a:defRPr/>
                      </a:pPr>
                      <a:r>
                        <a:rPr lang="en-US" sz="4499" b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Nhân vật chính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299"/>
                        </a:lnSpc>
                        <a:defRPr/>
                      </a:pP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Sơ-lốc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Hôm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nhân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vật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hội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tụ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đầy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đủ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các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đặc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điểm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của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người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thám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tử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trong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truyện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trinh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thám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: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Kĩ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thuật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điều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tra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vượt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trội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khả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năng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quan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sát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tỉnh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tưởng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không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bỏ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sót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bất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cứ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chi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tiết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nào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khả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năng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lập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luận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đánh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giá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sắc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bén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Bar dir="vert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819524"/>
              </p:ext>
            </p:extLst>
          </p:nvPr>
        </p:nvGraphicFramePr>
        <p:xfrm>
          <a:off x="401135" y="1028700"/>
          <a:ext cx="17485731" cy="8601075"/>
        </p:xfrm>
        <a:graphic>
          <a:graphicData uri="http://schemas.openxmlformats.org/drawingml/2006/table">
            <a:tbl>
              <a:tblPr/>
              <a:tblGrid>
                <a:gridCol w="5643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4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73815">
                <a:tc>
                  <a:txBody>
                    <a:bodyPr/>
                    <a:lstStyle/>
                    <a:p>
                      <a:pPr algn="ctr">
                        <a:lnSpc>
                          <a:spcPts val="6299"/>
                        </a:lnSpc>
                        <a:defRPr/>
                      </a:pPr>
                      <a:r>
                        <a:rPr lang="en-US" sz="4499" b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Đặc điểm của truyện trinh thám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6C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299"/>
                        </a:lnSpc>
                        <a:defRPr/>
                      </a:pPr>
                      <a:r>
                        <a:rPr lang="en-US" sz="44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Thể hiện qua văn bản </a:t>
                      </a:r>
                      <a:r>
                        <a:rPr lang="en-US" sz="4499" i="1">
                          <a:solidFill>
                            <a:srgbClr val="000000"/>
                          </a:solidFill>
                          <a:latin typeface="Roboto Condensed Italics"/>
                          <a:ea typeface="Roboto Condensed Italics"/>
                          <a:cs typeface="Roboto Condensed Italics"/>
                          <a:sym typeface="Roboto Condensed Italics"/>
                        </a:rPr>
                        <a:t>Chiếc mũ miện dát đá bê-rô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6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7025">
                <a:tc>
                  <a:txBody>
                    <a:bodyPr/>
                    <a:lstStyle/>
                    <a:p>
                      <a:pPr algn="ctr">
                        <a:lnSpc>
                          <a:spcPts val="6299"/>
                        </a:lnSpc>
                        <a:defRPr/>
                      </a:pPr>
                      <a:r>
                        <a:rPr lang="en-US" sz="4499" b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Lời người kể chuyện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299"/>
                        </a:lnSpc>
                        <a:defRPr/>
                      </a:pPr>
                      <a:r>
                        <a:rPr lang="en-US" sz="44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Lời người kể chuyện (nhân vật bác sĩ Oát-sân) thể hiện tiến trình dẫn dắt câu chuyện như: “Khi tôi vừa xong bữa trà chiều thì anh trở về”, “anh nói”,…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0235">
                <a:tc>
                  <a:txBody>
                    <a:bodyPr/>
                    <a:lstStyle/>
                    <a:p>
                      <a:pPr algn="ctr">
                        <a:lnSpc>
                          <a:spcPts val="6299"/>
                        </a:lnSpc>
                        <a:defRPr/>
                      </a:pPr>
                      <a:r>
                        <a:rPr lang="en-US" sz="4499" b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Lời đối thoại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299"/>
                        </a:lnSpc>
                        <a:defRPr/>
                      </a:pP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Lời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đối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thoại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giữa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nhân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vật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Hôm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và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Oát-xơn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đã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góp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phần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mở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ra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những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manh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mối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của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vụ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4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án</a:t>
                      </a:r>
                      <a:r>
                        <a:rPr lang="en-US" sz="44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7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Bar dir="vert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0219668" y="433335"/>
            <a:ext cx="8068332" cy="9853665"/>
          </a:xfrm>
          <a:custGeom>
            <a:avLst/>
            <a:gdLst/>
            <a:ahLst/>
            <a:cxnLst/>
            <a:rect l="l" t="t" r="r" b="b"/>
            <a:pathLst>
              <a:path w="8068332" h="9853665">
                <a:moveTo>
                  <a:pt x="0" y="0"/>
                </a:moveTo>
                <a:lnTo>
                  <a:pt x="8068332" y="0"/>
                </a:lnTo>
                <a:lnTo>
                  <a:pt x="8068332" y="9853665"/>
                </a:lnTo>
                <a:lnTo>
                  <a:pt x="0" y="9853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836878" y="280935"/>
            <a:ext cx="12698356" cy="133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19"/>
              </a:lnSpc>
            </a:pPr>
            <a:r>
              <a:rPr lang="en-US" sz="7800" b="1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4. LUYỆN TẬP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63913" y="2208475"/>
            <a:ext cx="9323576" cy="4744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54"/>
              </a:lnSpc>
            </a:pPr>
            <a:r>
              <a:rPr lang="en-US" sz="5407" b="1" dirty="0" err="1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Yêu</a:t>
            </a:r>
            <a:r>
              <a:rPr lang="en-US" sz="5407" b="1" dirty="0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407" b="1" dirty="0" err="1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cầu</a:t>
            </a:r>
            <a:r>
              <a:rPr lang="en-US" sz="5407" b="1" dirty="0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2: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Viết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đoạn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tối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thiểu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10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câu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nêu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cảm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nhận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em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nhân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Sơ-lốc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Hôm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hiện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i="1" dirty="0" err="1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Vụ</a:t>
            </a:r>
            <a:r>
              <a:rPr lang="en-US" sz="5407" i="1" dirty="0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5407" i="1" dirty="0" err="1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cải</a:t>
            </a:r>
            <a:r>
              <a:rPr lang="en-US" sz="5407" i="1" dirty="0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5407" i="1" dirty="0" err="1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trang</a:t>
            </a:r>
            <a:r>
              <a:rPr lang="en-US" sz="5407" i="1" dirty="0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5407" i="1" dirty="0" err="1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bất</a:t>
            </a:r>
            <a:r>
              <a:rPr lang="en-US" sz="5407" i="1" dirty="0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5407" i="1" dirty="0" err="1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thành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82594" y="7358211"/>
            <a:ext cx="9323576" cy="1795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70"/>
              </a:lnSpc>
            </a:pPr>
            <a:r>
              <a:rPr lang="en-US" sz="3507" b="1" dirty="0" err="1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Thời</a:t>
            </a:r>
            <a:r>
              <a:rPr lang="en-US" sz="3507" b="1" dirty="0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7" b="1" dirty="0" err="1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gian</a:t>
            </a:r>
            <a:r>
              <a:rPr lang="en-US" sz="3507" b="1" dirty="0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7" b="1" dirty="0" err="1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thực</a:t>
            </a:r>
            <a:r>
              <a:rPr lang="en-US" sz="3507" b="1" dirty="0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7" b="1" dirty="0" err="1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hiện</a:t>
            </a:r>
            <a:r>
              <a:rPr lang="en-US" sz="3507" b="1" dirty="0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8 </a:t>
            </a:r>
            <a:r>
              <a:rPr lang="en-US" sz="3507" b="1" dirty="0" err="1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phút</a:t>
            </a:r>
            <a:r>
              <a:rPr lang="en-US" sz="3507" b="1" dirty="0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</a:p>
          <a:p>
            <a:pPr algn="just">
              <a:lnSpc>
                <a:spcPts val="4770"/>
              </a:lnSpc>
            </a:pPr>
            <a:r>
              <a:rPr lang="en-US" sz="3507" b="1" dirty="0" err="1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Hình</a:t>
            </a:r>
            <a:r>
              <a:rPr lang="en-US" sz="3507" b="1" dirty="0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7" b="1" dirty="0" err="1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thức</a:t>
            </a:r>
            <a:r>
              <a:rPr lang="en-US" sz="3507" b="1" dirty="0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7" b="1" dirty="0" err="1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thực</a:t>
            </a:r>
            <a:r>
              <a:rPr lang="en-US" sz="3507" b="1" dirty="0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7" b="1" dirty="0" err="1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hiện</a:t>
            </a:r>
            <a:r>
              <a:rPr lang="en-US" sz="3507" b="1" dirty="0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Theo </a:t>
            </a:r>
            <a:r>
              <a:rPr lang="en-US" sz="3507" b="1" dirty="0" err="1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</a:t>
            </a:r>
            <a:r>
              <a:rPr lang="en-US" sz="3507" b="1" dirty="0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507" b="1" dirty="0" err="1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nhân</a:t>
            </a:r>
            <a:endParaRPr lang="en-US" sz="3507" b="1" dirty="0">
              <a:solidFill>
                <a:srgbClr val="784421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  <a:p>
            <a:pPr algn="just">
              <a:lnSpc>
                <a:spcPts val="4770"/>
              </a:lnSpc>
            </a:pPr>
            <a:endParaRPr lang="en-US" sz="3507" b="1" dirty="0">
              <a:solidFill>
                <a:srgbClr val="784421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498204">
            <a:off x="4914694" y="2868620"/>
            <a:ext cx="3715879" cy="3242949"/>
          </a:xfrm>
          <a:custGeom>
            <a:avLst/>
            <a:gdLst/>
            <a:ahLst/>
            <a:cxnLst/>
            <a:rect l="l" t="t" r="r" b="b"/>
            <a:pathLst>
              <a:path w="3715879" h="3242949">
                <a:moveTo>
                  <a:pt x="0" y="0"/>
                </a:moveTo>
                <a:lnTo>
                  <a:pt x="3715879" y="0"/>
                </a:lnTo>
                <a:lnTo>
                  <a:pt x="3715879" y="3242948"/>
                </a:lnTo>
                <a:lnTo>
                  <a:pt x="0" y="3242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-191327">
            <a:off x="1745657" y="953930"/>
            <a:ext cx="5483590" cy="7819795"/>
            <a:chOff x="0" y="0"/>
            <a:chExt cx="4292600" cy="6121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4"/>
              <a:stretch>
                <a:fillRect l="-472" r="-472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056114" y="1488763"/>
            <a:ext cx="8641648" cy="666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0"/>
              </a:lnSpc>
            </a:pP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Sau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khi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i="1" dirty="0" err="1">
                <a:solidFill>
                  <a:srgbClr val="16356A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Thám</a:t>
            </a:r>
            <a:r>
              <a:rPr lang="en-US" sz="4200" i="1" dirty="0">
                <a:solidFill>
                  <a:srgbClr val="16356A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00" i="1" dirty="0" err="1">
                <a:solidFill>
                  <a:srgbClr val="16356A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tử</a:t>
            </a:r>
            <a:r>
              <a:rPr lang="en-US" sz="4200" i="1" dirty="0">
                <a:solidFill>
                  <a:srgbClr val="16356A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00" i="1" dirty="0" err="1">
                <a:solidFill>
                  <a:srgbClr val="16356A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rời</a:t>
            </a:r>
            <a:r>
              <a:rPr lang="en-US" sz="4200" i="1" dirty="0">
                <a:solidFill>
                  <a:srgbClr val="16356A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00" i="1" dirty="0" err="1">
                <a:solidFill>
                  <a:srgbClr val="16356A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sân</a:t>
            </a:r>
            <a:r>
              <a:rPr lang="en-US" sz="4200" i="1" dirty="0">
                <a:solidFill>
                  <a:srgbClr val="16356A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00" i="1" dirty="0" err="1">
                <a:solidFill>
                  <a:srgbClr val="16356A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khấu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xuất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tờ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New York Times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số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báo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ra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ngày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6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tháng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8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năm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1975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đã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bài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điếu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với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tựa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đề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“Hercule Poirot is Dead; Famed Belgian Detective” (“Hercule Poirot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đã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chết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;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Thám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tử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Bỉ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danh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tiếng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”), Poirot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nhân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giả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tưởng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duy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nhất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đến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nay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vinh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dự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này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401135" y="5143500"/>
          <a:ext cx="17485731" cy="2095500"/>
        </p:xfrm>
        <a:graphic>
          <a:graphicData uri="http://schemas.openxmlformats.org/drawingml/2006/table">
            <a:tbl>
              <a:tblPr/>
              <a:tblGrid>
                <a:gridCol w="2827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57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95500">
                <a:tc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 b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Mở đoạn </a:t>
                      </a:r>
                      <a:endParaRPr lang="en-US" sz="1100"/>
                    </a:p>
                    <a:p>
                      <a:pPr algn="ctr">
                        <a:lnSpc>
                          <a:spcPts val="6160"/>
                        </a:lnSpc>
                      </a:pPr>
                      <a:r>
                        <a:rPr lang="en-US" sz="4400" b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(1 câu)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5A33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5A33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A33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A33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6C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Giới thiệu tên tác phẩm, tác giả và nhân vật Sơ-lốc Hôm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5A33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5A33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A33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A33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1028700" y="1211080"/>
            <a:ext cx="16230600" cy="2776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54"/>
              </a:lnSpc>
            </a:pPr>
            <a:r>
              <a:rPr lang="en-US" sz="5407" b="1" dirty="0" err="1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Yêu</a:t>
            </a:r>
            <a:r>
              <a:rPr lang="en-US" sz="5407" b="1" dirty="0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407" b="1" dirty="0" err="1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cầu</a:t>
            </a:r>
            <a:r>
              <a:rPr lang="en-US" sz="5407" b="1" dirty="0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2: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Viết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đoạn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tối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thiểu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10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câu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nêu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cảm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nhận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em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nhân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Sơ-lốc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Hôm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hiện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i="1" dirty="0" err="1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Vụ</a:t>
            </a:r>
            <a:r>
              <a:rPr lang="en-US" sz="5407" i="1" dirty="0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5407" i="1" dirty="0" err="1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cải</a:t>
            </a:r>
            <a:r>
              <a:rPr lang="en-US" sz="5407" i="1" dirty="0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5407" i="1" dirty="0" err="1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trang</a:t>
            </a:r>
            <a:r>
              <a:rPr lang="en-US" sz="5407" i="1" dirty="0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5407" i="1" dirty="0" err="1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bất</a:t>
            </a:r>
            <a:r>
              <a:rPr lang="en-US" sz="5407" i="1" dirty="0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5407" i="1" dirty="0" err="1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thành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949088"/>
              </p:ext>
            </p:extLst>
          </p:nvPr>
        </p:nvGraphicFramePr>
        <p:xfrm>
          <a:off x="401135" y="753557"/>
          <a:ext cx="17485730" cy="6315075"/>
        </p:xfrm>
        <a:graphic>
          <a:graphicData uri="http://schemas.openxmlformats.org/drawingml/2006/table">
            <a:tbl>
              <a:tblPr/>
              <a:tblGrid>
                <a:gridCol w="2104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81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15075">
                <a:tc>
                  <a:txBody>
                    <a:bodyPr/>
                    <a:lstStyle/>
                    <a:p>
                      <a:pPr algn="ctr">
                        <a:lnSpc>
                          <a:spcPts val="5740"/>
                        </a:lnSpc>
                        <a:defRPr/>
                      </a:pPr>
                      <a:r>
                        <a:rPr lang="en-US" sz="4100" b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Thân đoạn </a:t>
                      </a:r>
                      <a:endParaRPr lang="en-US" sz="1100"/>
                    </a:p>
                    <a:p>
                      <a:pPr algn="ctr">
                        <a:lnSpc>
                          <a:spcPts val="5740"/>
                        </a:lnSpc>
                      </a:pPr>
                      <a:r>
                        <a:rPr lang="en-US" sz="4100" b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(6-7 câu)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5A33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5A33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A33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A33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6C2"/>
                    </a:solidFill>
                  </a:tcPr>
                </a:tc>
                <a:tc>
                  <a:txBody>
                    <a:bodyPr/>
                    <a:lstStyle/>
                    <a:p>
                      <a:pPr marL="885191" lvl="1" indent="-442595" algn="just">
                        <a:lnSpc>
                          <a:spcPts val="574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Khái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quát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về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nội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dung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đoạn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trích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truyện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(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vụ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án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/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kết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quả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của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vụ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án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)</a:t>
                      </a:r>
                      <a:endParaRPr lang="en-US" sz="1100" dirty="0"/>
                    </a:p>
                    <a:p>
                      <a:pPr marL="885191" lvl="1" indent="-442595" algn="just">
                        <a:lnSpc>
                          <a:spcPts val="5740"/>
                        </a:lnSpc>
                        <a:buFont typeface="Arial"/>
                        <a:buChar char="•"/>
                      </a:pP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Cảm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nhận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về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nhân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vật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Sơ-lốc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Hôm</a:t>
                      </a:r>
                      <a:endParaRPr lang="en-US" sz="4100" dirty="0">
                        <a:solidFill>
                          <a:srgbClr val="000000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  <a:p>
                      <a:pPr algn="just">
                        <a:lnSpc>
                          <a:spcPts val="5740"/>
                        </a:lnSpc>
                      </a:pP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- </a:t>
                      </a:r>
                      <a:r>
                        <a:rPr lang="en-US" sz="4100" b="1" dirty="0" err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Khả</a:t>
                      </a:r>
                      <a:r>
                        <a:rPr lang="en-US" sz="4100" b="1" dirty="0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 </a:t>
                      </a:r>
                      <a:r>
                        <a:rPr lang="en-US" sz="4100" b="1" dirty="0" err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năng</a:t>
                      </a:r>
                      <a:r>
                        <a:rPr lang="en-US" sz="4100" b="1" dirty="0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 </a:t>
                      </a:r>
                      <a:r>
                        <a:rPr lang="en-US" sz="4100" b="1" dirty="0" err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quan</a:t>
                      </a:r>
                      <a:r>
                        <a:rPr lang="en-US" sz="4100" b="1" dirty="0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 </a:t>
                      </a:r>
                      <a:r>
                        <a:rPr lang="en-US" sz="4100" b="1" dirty="0" err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sát</a:t>
                      </a:r>
                      <a:r>
                        <a:rPr lang="en-US" sz="4100" b="1" dirty="0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 </a:t>
                      </a:r>
                      <a:r>
                        <a:rPr lang="en-US" sz="4100" b="1" dirty="0" err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tỉ</a:t>
                      </a:r>
                      <a:r>
                        <a:rPr lang="en-US" sz="4100" b="1" dirty="0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 </a:t>
                      </a:r>
                      <a:r>
                        <a:rPr lang="en-US" sz="4100" b="1" dirty="0" err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mỉ</a:t>
                      </a:r>
                      <a:r>
                        <a:rPr lang="en-US" sz="4100" b="1" dirty="0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: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Hôm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nhận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thấy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những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chi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tiết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mà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người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bình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thường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thường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bỏ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qua.</a:t>
                      </a:r>
                    </a:p>
                    <a:p>
                      <a:pPr algn="just">
                        <a:lnSpc>
                          <a:spcPts val="5740"/>
                        </a:lnSpc>
                      </a:pP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- </a:t>
                      </a:r>
                      <a:r>
                        <a:rPr lang="en-US" sz="4100" b="1" dirty="0" err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Khả</a:t>
                      </a:r>
                      <a:r>
                        <a:rPr lang="en-US" sz="4100" b="1" dirty="0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 </a:t>
                      </a:r>
                      <a:r>
                        <a:rPr lang="en-US" sz="4100" b="1" dirty="0" err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năng</a:t>
                      </a:r>
                      <a:r>
                        <a:rPr lang="en-US" sz="4100" b="1" dirty="0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 </a:t>
                      </a:r>
                      <a:r>
                        <a:rPr lang="en-US" sz="4100" b="1" dirty="0" err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suy</a:t>
                      </a:r>
                      <a:r>
                        <a:rPr lang="en-US" sz="4100" b="1" dirty="0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 </a:t>
                      </a:r>
                      <a:r>
                        <a:rPr lang="en-US" sz="4100" b="1" dirty="0" err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luận</a:t>
                      </a:r>
                      <a:r>
                        <a:rPr lang="en-US" sz="4100" b="1" dirty="0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 logic: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Hôm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dựa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vào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các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chi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tiết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thu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thập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được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để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suy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luận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ra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logic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của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vụ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án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5A33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5A33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A33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A33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Bar dir="vert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932065"/>
              </p:ext>
            </p:extLst>
          </p:nvPr>
        </p:nvGraphicFramePr>
        <p:xfrm>
          <a:off x="401135" y="1028700"/>
          <a:ext cx="17485730" cy="7038975"/>
        </p:xfrm>
        <a:graphic>
          <a:graphicData uri="http://schemas.openxmlformats.org/drawingml/2006/table">
            <a:tbl>
              <a:tblPr/>
              <a:tblGrid>
                <a:gridCol w="2104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81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38975">
                <a:tc>
                  <a:txBody>
                    <a:bodyPr/>
                    <a:lstStyle/>
                    <a:p>
                      <a:pPr algn="ctr">
                        <a:lnSpc>
                          <a:spcPts val="5740"/>
                        </a:lnSpc>
                        <a:defRPr/>
                      </a:pPr>
                      <a:r>
                        <a:rPr lang="en-US" sz="4100" b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Thân đoạn </a:t>
                      </a:r>
                      <a:endParaRPr lang="en-US" sz="1100"/>
                    </a:p>
                    <a:p>
                      <a:pPr algn="ctr">
                        <a:lnSpc>
                          <a:spcPts val="5740"/>
                        </a:lnSpc>
                      </a:pPr>
                      <a:r>
                        <a:rPr lang="en-US" sz="4100" b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(6-7 câu)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5A33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5A33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A33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A33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6C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740"/>
                        </a:lnSpc>
                        <a:defRPr/>
                      </a:pP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- </a:t>
                      </a:r>
                      <a:r>
                        <a:rPr lang="en-US" sz="4100" b="1" dirty="0" err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Tư</a:t>
                      </a:r>
                      <a:r>
                        <a:rPr lang="en-US" sz="4100" b="1" dirty="0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 </a:t>
                      </a:r>
                      <a:r>
                        <a:rPr lang="en-US" sz="4100" b="1" dirty="0" err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duy</a:t>
                      </a:r>
                      <a:r>
                        <a:rPr lang="en-US" sz="4100" b="1" dirty="0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 </a:t>
                      </a:r>
                      <a:r>
                        <a:rPr lang="en-US" sz="4100" b="1" dirty="0" err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độc</a:t>
                      </a:r>
                      <a:r>
                        <a:rPr lang="en-US" sz="4100" b="1" dirty="0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 </a:t>
                      </a:r>
                      <a:r>
                        <a:rPr lang="en-US" sz="4100" b="1" dirty="0" err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lập</a:t>
                      </a:r>
                      <a:r>
                        <a:rPr lang="en-US" sz="4100" b="1" dirty="0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: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Hôm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không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phụ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thuộc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vào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những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bằng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chứng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hiển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nhiên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mà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luôn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tìm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kiếm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sự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thật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ẩn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sau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những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hiện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tượng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.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Tư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duy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độc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lập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giúp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Hôm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phá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án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thành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công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những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vụ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án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tưởng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chừng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như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không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lời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giải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.</a:t>
                      </a:r>
                      <a:endParaRPr lang="en-US" sz="1100" dirty="0"/>
                    </a:p>
                    <a:p>
                      <a:pPr algn="just">
                        <a:lnSpc>
                          <a:spcPts val="5740"/>
                        </a:lnSpc>
                      </a:pP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→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Kĩ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thuật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điều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tra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vượt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trội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khả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năng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quan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sát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tinh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tường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không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bỏ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sót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bất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cứ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chi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tiết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nào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khả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năng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lập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luận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đánh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giá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sắc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bén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5A33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5A33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A33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A33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Freeform 4"/>
          <p:cNvSpPr/>
          <p:nvPr/>
        </p:nvSpPr>
        <p:spPr>
          <a:xfrm>
            <a:off x="1324858" y="8517134"/>
            <a:ext cx="3145532" cy="1482332"/>
          </a:xfrm>
          <a:custGeom>
            <a:avLst/>
            <a:gdLst/>
            <a:ahLst/>
            <a:cxnLst/>
            <a:rect l="l" t="t" r="r" b="b"/>
            <a:pathLst>
              <a:path w="3145532" h="1482332">
                <a:moveTo>
                  <a:pt x="0" y="0"/>
                </a:moveTo>
                <a:lnTo>
                  <a:pt x="3145532" y="0"/>
                </a:lnTo>
                <a:lnTo>
                  <a:pt x="3145532" y="1482332"/>
                </a:lnTo>
                <a:lnTo>
                  <a:pt x="0" y="14823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 spd="slow">
    <p:randomBar dir="vert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401135" y="5143500"/>
          <a:ext cx="17485731" cy="2095500"/>
        </p:xfrm>
        <a:graphic>
          <a:graphicData uri="http://schemas.openxmlformats.org/drawingml/2006/table">
            <a:tbl>
              <a:tblPr/>
              <a:tblGrid>
                <a:gridCol w="2827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57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95500">
                <a:tc>
                  <a:txBody>
                    <a:bodyPr/>
                    <a:lstStyle/>
                    <a:p>
                      <a:pPr algn="ctr">
                        <a:lnSpc>
                          <a:spcPts val="6160"/>
                        </a:lnSpc>
                        <a:defRPr/>
                      </a:pPr>
                      <a:r>
                        <a:rPr lang="en-US" sz="4400" b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Kết đoạn </a:t>
                      </a:r>
                      <a:endParaRPr lang="en-US" sz="1100"/>
                    </a:p>
                    <a:p>
                      <a:pPr algn="ctr">
                        <a:lnSpc>
                          <a:spcPts val="6160"/>
                        </a:lnSpc>
                      </a:pPr>
                      <a:r>
                        <a:rPr lang="en-US" sz="4400" b="1">
                          <a:solidFill>
                            <a:srgbClr val="000000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(1 câu)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5A33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5A33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A33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A33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6C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160"/>
                        </a:lnSpc>
                        <a:defRPr/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Khẳng định lại nhân vật Sơ-lốc Hôm là đại diện cho công lý, chính nghĩa.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5A33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5A33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A33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A33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1028700" y="1211080"/>
            <a:ext cx="16230600" cy="28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54"/>
              </a:lnSpc>
            </a:pPr>
            <a:r>
              <a:rPr lang="en-US" sz="5407" b="1" dirty="0" err="1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Yêu</a:t>
            </a:r>
            <a:r>
              <a:rPr lang="en-US" sz="5407" b="1" dirty="0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5407" b="1" dirty="0" err="1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cầu</a:t>
            </a:r>
            <a:r>
              <a:rPr lang="en-US" sz="5407" b="1" dirty="0">
                <a:solidFill>
                  <a:srgbClr val="784421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2: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Viết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đoạn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khoảng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9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câu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nêu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cảm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nhận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em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nhân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Sơ-lốc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Hôm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hiện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dirty="0" err="1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407" i="1" dirty="0" err="1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Vụ</a:t>
            </a:r>
            <a:r>
              <a:rPr lang="en-US" sz="5407" i="1" dirty="0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5407" i="1" dirty="0" err="1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cải</a:t>
            </a:r>
            <a:r>
              <a:rPr lang="en-US" sz="5407" i="1" dirty="0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5407" i="1" dirty="0" err="1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trang</a:t>
            </a:r>
            <a:r>
              <a:rPr lang="en-US" sz="5407" i="1" dirty="0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5407" i="1" dirty="0" err="1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bất</a:t>
            </a:r>
            <a:r>
              <a:rPr lang="en-US" sz="5407" i="1" dirty="0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5407" i="1" dirty="0" err="1">
                <a:solidFill>
                  <a:srgbClr val="784421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thành</a:t>
            </a:r>
            <a:r>
              <a:rPr lang="en-US" sz="5407" dirty="0">
                <a:solidFill>
                  <a:srgbClr val="78442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438359"/>
            <a:ext cx="18288000" cy="8229600"/>
          </a:xfrm>
          <a:custGeom>
            <a:avLst/>
            <a:gdLst/>
            <a:ahLst/>
            <a:cxnLst/>
            <a:rect l="l" t="t" r="r" b="b"/>
            <a:pathLst>
              <a:path w="18288000" h="8229600">
                <a:moveTo>
                  <a:pt x="0" y="0"/>
                </a:moveTo>
                <a:lnTo>
                  <a:pt x="18288000" y="0"/>
                </a:lnTo>
                <a:lnTo>
                  <a:pt x="18288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TextBox 3"/>
          <p:cNvSpPr txBox="1"/>
          <p:nvPr/>
        </p:nvSpPr>
        <p:spPr>
          <a:xfrm>
            <a:off x="836878" y="280935"/>
            <a:ext cx="12698356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 b="1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5. VẬN DỤNG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047768" y="2182530"/>
            <a:ext cx="13871863" cy="2423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2"/>
              </a:lnSpc>
            </a:pPr>
            <a:r>
              <a:rPr lang="en-US" sz="4487" b="1" dirty="0" err="1">
                <a:solidFill>
                  <a:srgbClr val="422C0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Đọc</a:t>
            </a:r>
            <a:r>
              <a:rPr lang="en-US" sz="4487" b="1" dirty="0">
                <a:solidFill>
                  <a:srgbClr val="422C0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87" b="1" dirty="0" err="1">
                <a:solidFill>
                  <a:srgbClr val="422C0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mở</a:t>
            </a:r>
            <a:r>
              <a:rPr lang="en-US" sz="4487" b="1" dirty="0">
                <a:solidFill>
                  <a:srgbClr val="422C0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87" b="1" dirty="0" err="1">
                <a:solidFill>
                  <a:srgbClr val="422C0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rộng</a:t>
            </a:r>
            <a:r>
              <a:rPr lang="en-US" sz="4487" b="1" dirty="0">
                <a:solidFill>
                  <a:srgbClr val="422C0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87" b="1" dirty="0" err="1">
                <a:solidFill>
                  <a:srgbClr val="422C0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văn</a:t>
            </a:r>
            <a:r>
              <a:rPr lang="en-US" sz="4487" b="1" dirty="0">
                <a:solidFill>
                  <a:srgbClr val="422C0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87" b="1" dirty="0" err="1">
                <a:solidFill>
                  <a:srgbClr val="422C0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bản</a:t>
            </a:r>
            <a:r>
              <a:rPr lang="en-US" sz="4487" b="1" dirty="0">
                <a:solidFill>
                  <a:srgbClr val="422C0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87" b="1" dirty="0" err="1">
                <a:solidFill>
                  <a:srgbClr val="422C0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cùng</a:t>
            </a:r>
            <a:r>
              <a:rPr lang="en-US" sz="4487" b="1" dirty="0">
                <a:solidFill>
                  <a:srgbClr val="422C0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87" b="1" dirty="0" err="1">
                <a:solidFill>
                  <a:srgbClr val="422C0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thể</a:t>
            </a:r>
            <a:r>
              <a:rPr lang="en-US" sz="4487" b="1" dirty="0">
                <a:solidFill>
                  <a:srgbClr val="422C0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487" b="1" dirty="0" err="1">
                <a:solidFill>
                  <a:srgbClr val="422C0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loại</a:t>
            </a:r>
            <a:r>
              <a:rPr lang="en-US" sz="4487" b="1" dirty="0">
                <a:solidFill>
                  <a:srgbClr val="422C0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</a:t>
            </a:r>
          </a:p>
          <a:p>
            <a:pPr algn="ctr">
              <a:lnSpc>
                <a:spcPts val="6282"/>
              </a:lnSpc>
            </a:pPr>
            <a:r>
              <a:rPr lang="en-US" sz="4487" b="1" i="1" dirty="0" err="1">
                <a:solidFill>
                  <a:srgbClr val="422C06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Dế</a:t>
            </a:r>
            <a:r>
              <a:rPr lang="en-US" sz="4487" b="1" i="1" dirty="0">
                <a:solidFill>
                  <a:srgbClr val="422C06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 </a:t>
            </a:r>
            <a:r>
              <a:rPr lang="en-US" sz="4487" b="1" i="1" dirty="0" err="1">
                <a:solidFill>
                  <a:srgbClr val="422C06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chọi</a:t>
            </a:r>
            <a:endParaRPr lang="en-US" sz="4487" b="1" i="1" dirty="0">
              <a:solidFill>
                <a:srgbClr val="422C06"/>
              </a:solidFill>
              <a:latin typeface="Roboto Condensed Bold Italics"/>
              <a:ea typeface="Roboto Condensed Bold Italics"/>
              <a:cs typeface="Roboto Condensed Bold Italics"/>
              <a:sym typeface="Roboto Condensed Bold Italics"/>
            </a:endParaRPr>
          </a:p>
          <a:p>
            <a:pPr algn="ctr">
              <a:lnSpc>
                <a:spcPts val="6282"/>
              </a:lnSpc>
            </a:pPr>
            <a:endParaRPr lang="en-US" sz="4487" b="1" i="1" dirty="0">
              <a:solidFill>
                <a:srgbClr val="422C06"/>
              </a:solidFill>
              <a:latin typeface="Roboto Condensed Bold Italics"/>
              <a:ea typeface="Roboto Condensed Bold Italics"/>
              <a:cs typeface="Roboto Condensed Bold Italics"/>
              <a:sym typeface="Roboto Condensed Bold Italics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 rot="-221253">
            <a:off x="2129911" y="1669636"/>
            <a:ext cx="6603261" cy="6947729"/>
            <a:chOff x="0" y="0"/>
            <a:chExt cx="5745480" cy="6045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45480" cy="6045200"/>
            </a:xfrm>
            <a:custGeom>
              <a:avLst/>
              <a:gdLst/>
              <a:ahLst/>
              <a:cxnLst/>
              <a:rect l="l" t="t" r="r" b="b"/>
              <a:pathLst>
                <a:path w="5745480" h="6045200">
                  <a:moveTo>
                    <a:pt x="5745480" y="6045200"/>
                  </a:moveTo>
                  <a:lnTo>
                    <a:pt x="0" y="6045200"/>
                  </a:lnTo>
                  <a:lnTo>
                    <a:pt x="0" y="0"/>
                  </a:lnTo>
                  <a:lnTo>
                    <a:pt x="5745480" y="0"/>
                  </a:lnTo>
                  <a:lnTo>
                    <a:pt x="5745480" y="6045200"/>
                  </a:lnTo>
                  <a:close/>
                </a:path>
              </a:pathLst>
            </a:custGeom>
            <a:blipFill>
              <a:blip r:embed="rId2"/>
              <a:stretch>
                <a:fillRect t="-1051" b="-32007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45480" cy="6045200"/>
            </a:xfrm>
            <a:custGeom>
              <a:avLst/>
              <a:gdLst/>
              <a:ahLst/>
              <a:cxnLst/>
              <a:rect l="l" t="t" r="r" b="b"/>
              <a:pathLst>
                <a:path w="5745480" h="6045200">
                  <a:moveTo>
                    <a:pt x="5745480" y="6045200"/>
                  </a:moveTo>
                  <a:lnTo>
                    <a:pt x="0" y="6045200"/>
                  </a:lnTo>
                  <a:lnTo>
                    <a:pt x="0" y="0"/>
                  </a:lnTo>
                  <a:lnTo>
                    <a:pt x="5745480" y="0"/>
                  </a:lnTo>
                  <a:lnTo>
                    <a:pt x="5745480" y="6045200"/>
                  </a:lnTo>
                  <a:close/>
                </a:path>
              </a:pathLst>
            </a:custGeom>
            <a:blipFill>
              <a:blip r:embed="rId3"/>
              <a:stretch>
                <a:fillRect t="-286" b="-286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6" name="Freeform 6"/>
          <p:cNvSpPr/>
          <p:nvPr/>
        </p:nvSpPr>
        <p:spPr>
          <a:xfrm rot="-1852979" flipH="1" flipV="1">
            <a:off x="7032586" y="7909890"/>
            <a:ext cx="3090106" cy="2696820"/>
          </a:xfrm>
          <a:custGeom>
            <a:avLst/>
            <a:gdLst/>
            <a:ahLst/>
            <a:cxnLst/>
            <a:rect l="l" t="t" r="r" b="b"/>
            <a:pathLst>
              <a:path w="3090106" h="2696820">
                <a:moveTo>
                  <a:pt x="3090106" y="2696820"/>
                </a:moveTo>
                <a:lnTo>
                  <a:pt x="0" y="2696820"/>
                </a:lnTo>
                <a:lnTo>
                  <a:pt x="0" y="0"/>
                </a:lnTo>
                <a:lnTo>
                  <a:pt x="3090106" y="0"/>
                </a:lnTo>
                <a:lnTo>
                  <a:pt x="3090106" y="269682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329648" y="242277"/>
            <a:ext cx="3167350" cy="3223766"/>
          </a:xfrm>
          <a:custGeom>
            <a:avLst/>
            <a:gdLst/>
            <a:ahLst/>
            <a:cxnLst/>
            <a:rect l="l" t="t" r="r" b="b"/>
            <a:pathLst>
              <a:path w="3167350" h="3223766">
                <a:moveTo>
                  <a:pt x="0" y="0"/>
                </a:moveTo>
                <a:lnTo>
                  <a:pt x="3167350" y="0"/>
                </a:lnTo>
                <a:lnTo>
                  <a:pt x="3167350" y="3223766"/>
                </a:lnTo>
                <a:lnTo>
                  <a:pt x="0" y="32237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TextBox 8"/>
          <p:cNvSpPr txBox="1"/>
          <p:nvPr/>
        </p:nvSpPr>
        <p:spPr>
          <a:xfrm>
            <a:off x="9323429" y="1768435"/>
            <a:ext cx="7935871" cy="666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0"/>
              </a:lnSpc>
            </a:pP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Điều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thú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vị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ở Poirot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lẽ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tính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cách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diện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mạo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ông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Poirot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cái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đầu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hình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quả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trứng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ria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mép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rậm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cong.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Ông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cực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kỳ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ngăn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nắp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ưa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sạch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sẽ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đến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mức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khó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tin. Poirot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ăn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mặc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bảnh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bao,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chải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chuốt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thích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nghe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nhạc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Mozart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Bach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luôn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giữ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số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dư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tài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khoản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444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bảng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4 </a:t>
            </a:r>
            <a:r>
              <a:rPr lang="en-US" sz="4200" dirty="0" err="1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shiling</a:t>
            </a:r>
            <a:r>
              <a:rPr lang="en-US" sz="4200" dirty="0">
                <a:solidFill>
                  <a:srgbClr val="16356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4 xu.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4472</Words>
  <Application>Microsoft Office PowerPoint</Application>
  <PresentationFormat>Custom</PresentationFormat>
  <Paragraphs>318</Paragraphs>
  <Slides>84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101" baseType="lpstr">
      <vt:lpstr>Roboto Condensed</vt:lpstr>
      <vt:lpstr>Roboto Condensed Bold</vt:lpstr>
      <vt:lpstr>Clear Sans Bold</vt:lpstr>
      <vt:lpstr>#9Slide07 SFU Blackout</vt:lpstr>
      <vt:lpstr>#9Slide05 VL Fadilla</vt:lpstr>
      <vt:lpstr>#9Slide05 Dear Saturday</vt:lpstr>
      <vt:lpstr>#9Slide07 SVNUT Triumph Press</vt:lpstr>
      <vt:lpstr>#9Slide03 Bebas Neue ZSmall</vt:lpstr>
      <vt:lpstr>Calibri</vt:lpstr>
      <vt:lpstr>Roboto Condensed Bold Italics</vt:lpstr>
      <vt:lpstr>Arimo Bold</vt:lpstr>
      <vt:lpstr>#9Slide07 SVNBango</vt:lpstr>
      <vt:lpstr>Roboto Condensed Italics</vt:lpstr>
      <vt:lpstr>#9Slide07 Crocante</vt:lpstr>
      <vt:lpstr>Fraunces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7 - DOC 1</dc:title>
  <dc:creator>Cong Nguyen Thanh</dc:creator>
  <cp:lastModifiedBy>QuangHung Xuan</cp:lastModifiedBy>
  <cp:revision>22</cp:revision>
  <dcterms:created xsi:type="dcterms:W3CDTF">2006-08-16T00:00:00Z</dcterms:created>
  <dcterms:modified xsi:type="dcterms:W3CDTF">2026-01-26T03:27:02Z</dcterms:modified>
  <dc:identifier>DAGE6Dpe56s</dc:identifier>
</cp:coreProperties>
</file>