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8288000" cy="10287000"/>
  <p:notesSz cx="6858000" cy="9144000"/>
  <p:embeddedFontLst>
    <p:embeddedFont>
      <p:font typeface="#9Slide05 VL Fadilla" panose="020B0604020202020204" charset="-93"/>
      <p:regular r:id="rId18"/>
    </p:embeddedFont>
    <p:embeddedFont>
      <p:font typeface="#9Slide07 SVNUT Triumph Press" panose="020B0604020202020204" charset="0"/>
      <p:regular r:id="rId19"/>
    </p:embeddedFont>
    <p:embeddedFont>
      <p:font typeface="Fraunces Bold" panose="020B0604020202020204" charset="-93"/>
      <p:regular r:id="rId20"/>
    </p:embeddedFont>
    <p:embeddedFont>
      <p:font typeface="Roboto Condensed" panose="02000000000000000000" pitchFamily="2" charset="0"/>
      <p:regular r:id="rId21"/>
      <p:bold r:id="rId22"/>
      <p:italic r:id="rId23"/>
      <p:boldItalic r:id="rId24"/>
    </p:embeddedFont>
    <p:embeddedFont>
      <p:font typeface="Roboto Condensed Bold" panose="020B0604020202020204" charset="0"/>
      <p:regular r:id="rId25"/>
    </p:embeddedFont>
    <p:embeddedFont>
      <p:font typeface="Roboto Condensed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FA03B-475E-48BF-8AEF-9B731688F7C4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298F-EF81-422D-8A8A-8759D55DDD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47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298F-EF81-422D-8A8A-8759D55DDD1A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38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7.png"/><Relationship Id="rId5" Type="http://schemas.openxmlformats.org/officeDocument/2006/relationships/image" Target="../media/image15.svg"/><Relationship Id="rId10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.svg"/><Relationship Id="rId3" Type="http://schemas.openxmlformats.org/officeDocument/2006/relationships/image" Target="../media/image15.svg"/><Relationship Id="rId7" Type="http://schemas.openxmlformats.org/officeDocument/2006/relationships/image" Target="../media/image50.svg"/><Relationship Id="rId12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2.svg"/><Relationship Id="rId15" Type="http://schemas.openxmlformats.org/officeDocument/2006/relationships/image" Target="../media/image56.svg"/><Relationship Id="rId10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52.sv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8.svg"/><Relationship Id="rId5" Type="http://schemas.openxmlformats.org/officeDocument/2006/relationships/image" Target="../media/image15.svg"/><Relationship Id="rId10" Type="http://schemas.openxmlformats.org/officeDocument/2006/relationships/image" Target="../media/image57.png"/><Relationship Id="rId4" Type="http://schemas.openxmlformats.org/officeDocument/2006/relationships/image" Target="../media/image14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svg"/><Relationship Id="rId5" Type="http://schemas.openxmlformats.org/officeDocument/2006/relationships/image" Target="../media/image20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4.svg"/><Relationship Id="rId1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3.svg"/><Relationship Id="rId5" Type="http://schemas.openxmlformats.org/officeDocument/2006/relationships/image" Target="../media/image15.sv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3.svg"/><Relationship Id="rId5" Type="http://schemas.openxmlformats.org/officeDocument/2006/relationships/image" Target="../media/image15.sv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3.svg"/><Relationship Id="rId5" Type="http://schemas.openxmlformats.org/officeDocument/2006/relationships/image" Target="../media/image15.sv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42.png"/><Relationship Id="rId5" Type="http://schemas.openxmlformats.org/officeDocument/2006/relationships/image" Target="../media/image1.png"/><Relationship Id="rId10" Type="http://schemas.openxmlformats.org/officeDocument/2006/relationships/image" Target="../media/image41.svg"/><Relationship Id="rId4" Type="http://schemas.openxmlformats.org/officeDocument/2006/relationships/image" Target="../media/image37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5255820" y="1882294"/>
            <a:ext cx="1029508" cy="1234990"/>
          </a:xfrm>
          <a:custGeom>
            <a:avLst/>
            <a:gdLst/>
            <a:ahLst/>
            <a:cxnLst/>
            <a:rect l="l" t="t" r="r" b="b"/>
            <a:pathLst>
              <a:path w="1029508" h="1234990">
                <a:moveTo>
                  <a:pt x="0" y="0"/>
                </a:moveTo>
                <a:lnTo>
                  <a:pt x="1029509" y="0"/>
                </a:lnTo>
                <a:lnTo>
                  <a:pt x="1029509" y="1234991"/>
                </a:lnTo>
                <a:lnTo>
                  <a:pt x="0" y="1234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020888" y="450130"/>
            <a:ext cx="1406172" cy="1765742"/>
          </a:xfrm>
          <a:custGeom>
            <a:avLst/>
            <a:gdLst/>
            <a:ahLst/>
            <a:cxnLst/>
            <a:rect l="l" t="t" r="r" b="b"/>
            <a:pathLst>
              <a:path w="1406172" h="1765742">
                <a:moveTo>
                  <a:pt x="0" y="0"/>
                </a:moveTo>
                <a:lnTo>
                  <a:pt x="1406173" y="0"/>
                </a:lnTo>
                <a:lnTo>
                  <a:pt x="1406173" y="1765742"/>
                </a:lnTo>
                <a:lnTo>
                  <a:pt x="0" y="1765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8579544">
            <a:off x="8446294" y="452986"/>
            <a:ext cx="1395412" cy="1159460"/>
          </a:xfrm>
          <a:custGeom>
            <a:avLst/>
            <a:gdLst/>
            <a:ahLst/>
            <a:cxnLst/>
            <a:rect l="l" t="t" r="r" b="b"/>
            <a:pathLst>
              <a:path w="1395412" h="1159460">
                <a:moveTo>
                  <a:pt x="0" y="0"/>
                </a:moveTo>
                <a:lnTo>
                  <a:pt x="1395412" y="0"/>
                </a:lnTo>
                <a:lnTo>
                  <a:pt x="1395412" y="1159460"/>
                </a:lnTo>
                <a:lnTo>
                  <a:pt x="0" y="1159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985982" y="8947658"/>
            <a:ext cx="675873" cy="647609"/>
          </a:xfrm>
          <a:custGeom>
            <a:avLst/>
            <a:gdLst/>
            <a:ahLst/>
            <a:cxnLst/>
            <a:rect l="l" t="t" r="r" b="b"/>
            <a:pathLst>
              <a:path w="675873" h="647609">
                <a:moveTo>
                  <a:pt x="0" y="0"/>
                </a:moveTo>
                <a:lnTo>
                  <a:pt x="675874" y="0"/>
                </a:lnTo>
                <a:lnTo>
                  <a:pt x="675874" y="647610"/>
                </a:lnTo>
                <a:lnTo>
                  <a:pt x="0" y="6476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199463" y="393348"/>
            <a:ext cx="8812120" cy="3024035"/>
          </a:xfrm>
          <a:custGeom>
            <a:avLst/>
            <a:gdLst/>
            <a:ahLst/>
            <a:cxnLst/>
            <a:rect l="l" t="t" r="r" b="b"/>
            <a:pathLst>
              <a:path w="8812120" h="3024035">
                <a:moveTo>
                  <a:pt x="0" y="0"/>
                </a:moveTo>
                <a:lnTo>
                  <a:pt x="8812120" y="0"/>
                </a:lnTo>
                <a:lnTo>
                  <a:pt x="8812120" y="3024035"/>
                </a:lnTo>
                <a:lnTo>
                  <a:pt x="0" y="3024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05913" y="3417383"/>
            <a:ext cx="11881106" cy="6640665"/>
          </a:xfrm>
          <a:custGeom>
            <a:avLst/>
            <a:gdLst/>
            <a:ahLst/>
            <a:cxnLst/>
            <a:rect l="l" t="t" r="r" b="b"/>
            <a:pathLst>
              <a:path w="11881106" h="6640665">
                <a:moveTo>
                  <a:pt x="0" y="0"/>
                </a:moveTo>
                <a:lnTo>
                  <a:pt x="11881106" y="0"/>
                </a:lnTo>
                <a:lnTo>
                  <a:pt x="11881106" y="6640664"/>
                </a:lnTo>
                <a:lnTo>
                  <a:pt x="0" y="66406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3202080" y="3088710"/>
            <a:ext cx="4121839" cy="574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3" lvl="1" indent="-431801" algn="just">
              <a:lnSpc>
                <a:spcPts val="504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boto Condensed"/>
              </a:rPr>
              <a:t>Thử thách liệt kê những vấn đề nóng của cuộc sống hiện nay qua video.</a:t>
            </a:r>
          </a:p>
          <a:p>
            <a:pPr marL="863603" lvl="1" indent="-431801" algn="just">
              <a:lnSpc>
                <a:spcPts val="504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boto Condensed"/>
              </a:rPr>
              <a:t>https://www.youtube.com/watch?v=fnC_8T8NKIM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11460" y="9187590"/>
            <a:ext cx="3785256" cy="680110"/>
          </a:xfrm>
          <a:custGeom>
            <a:avLst/>
            <a:gdLst/>
            <a:ahLst/>
            <a:cxnLst/>
            <a:rect l="l" t="t" r="r" b="b"/>
            <a:pathLst>
              <a:path w="3785256" h="680110">
                <a:moveTo>
                  <a:pt x="0" y="0"/>
                </a:moveTo>
                <a:lnTo>
                  <a:pt x="3785256" y="0"/>
                </a:lnTo>
                <a:lnTo>
                  <a:pt x="3785256" y="680110"/>
                </a:lnTo>
                <a:lnTo>
                  <a:pt x="0" y="680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981402">
            <a:off x="17252603" y="8938161"/>
            <a:ext cx="780001" cy="780001"/>
          </a:xfrm>
          <a:custGeom>
            <a:avLst/>
            <a:gdLst/>
            <a:ahLst/>
            <a:cxnLst/>
            <a:rect l="l" t="t" r="r" b="b"/>
            <a:pathLst>
              <a:path w="780001" h="780001">
                <a:moveTo>
                  <a:pt x="0" y="0"/>
                </a:moveTo>
                <a:lnTo>
                  <a:pt x="780000" y="0"/>
                </a:lnTo>
                <a:lnTo>
                  <a:pt x="780000" y="780001"/>
                </a:lnTo>
                <a:lnTo>
                  <a:pt x="0" y="780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94601">
            <a:off x="378243" y="496598"/>
            <a:ext cx="838740" cy="803665"/>
          </a:xfrm>
          <a:custGeom>
            <a:avLst/>
            <a:gdLst/>
            <a:ahLst/>
            <a:cxnLst/>
            <a:rect l="l" t="t" r="r" b="b"/>
            <a:pathLst>
              <a:path w="838740" h="803665">
                <a:moveTo>
                  <a:pt x="0" y="0"/>
                </a:moveTo>
                <a:lnTo>
                  <a:pt x="838739" y="0"/>
                </a:lnTo>
                <a:lnTo>
                  <a:pt x="838739" y="803665"/>
                </a:lnTo>
                <a:lnTo>
                  <a:pt x="0" y="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463860" y="9339990"/>
            <a:ext cx="3785256" cy="680110"/>
          </a:xfrm>
          <a:custGeom>
            <a:avLst/>
            <a:gdLst/>
            <a:ahLst/>
            <a:cxnLst/>
            <a:rect l="l" t="t" r="r" b="b"/>
            <a:pathLst>
              <a:path w="3785256" h="680110">
                <a:moveTo>
                  <a:pt x="0" y="0"/>
                </a:moveTo>
                <a:lnTo>
                  <a:pt x="3785256" y="0"/>
                </a:lnTo>
                <a:lnTo>
                  <a:pt x="3785256" y="680110"/>
                </a:lnTo>
                <a:lnTo>
                  <a:pt x="0" y="680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981402">
            <a:off x="17405003" y="9090561"/>
            <a:ext cx="780001" cy="780001"/>
          </a:xfrm>
          <a:custGeom>
            <a:avLst/>
            <a:gdLst/>
            <a:ahLst/>
            <a:cxnLst/>
            <a:rect l="l" t="t" r="r" b="b"/>
            <a:pathLst>
              <a:path w="780001" h="780001">
                <a:moveTo>
                  <a:pt x="0" y="0"/>
                </a:moveTo>
                <a:lnTo>
                  <a:pt x="780000" y="0"/>
                </a:lnTo>
                <a:lnTo>
                  <a:pt x="780000" y="780001"/>
                </a:lnTo>
                <a:lnTo>
                  <a:pt x="0" y="780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41300" y="1028700"/>
          <a:ext cx="17805400" cy="8524876"/>
        </p:xfrm>
        <a:graphic>
          <a:graphicData uri="http://schemas.openxmlformats.org/drawingml/2006/table">
            <a:tbl>
              <a:tblPr/>
              <a:tblGrid>
                <a:gridCol w="315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066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FAFAF5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FAFAF5"/>
                          </a:solidFill>
                          <a:latin typeface="Roboto Condensed Bold"/>
                        </a:rPr>
                        <a:t>Yêu cầu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FAFAF5"/>
                          </a:solidFill>
                          <a:latin typeface="Roboto Condensed Bold"/>
                        </a:rPr>
                        <a:t>Lưu ý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992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EDE9DB"/>
                          </a:solidFill>
                          <a:latin typeface="Roboto Condensed Bold"/>
                        </a:rPr>
                        <a:t>Xác định đề tài 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8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Trình bày ý kiến về một vấn đề</a:t>
                      </a:r>
                      <a:endParaRPr lang="en-US" sz="1100"/>
                    </a:p>
                    <a:p>
                      <a:pPr algn="just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Vấn đề trình bày của nhóm là gì?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992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EDE9DB"/>
                          </a:solidFill>
                          <a:latin typeface="Roboto Condensed Bold"/>
                        </a:rPr>
                        <a:t>Xác định không gian, thời gian 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- Trình bày bài nói ở đâu? </a:t>
                      </a:r>
                      <a:endParaRPr lang="en-US" sz="1100"/>
                    </a:p>
                    <a:p>
                      <a:pPr algn="just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- Thời gian nói bao lâu?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992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EDE9DB"/>
                          </a:solidFill>
                          <a:latin typeface="Roboto Condensed Bold"/>
                        </a:rPr>
                        <a:t>Xác định </a:t>
                      </a:r>
                      <a:endParaRPr lang="en-US" sz="1100"/>
                    </a:p>
                    <a:p>
                      <a:pPr algn="ctr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EDE9DB"/>
                          </a:solidFill>
                          <a:latin typeface="Roboto Condensed Bold"/>
                        </a:rPr>
                        <a:t>người nghe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Trình bày cho ai nghe?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992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EDE9DB"/>
                          </a:solidFill>
                          <a:latin typeface="Roboto Condensed Bold"/>
                        </a:rPr>
                        <a:t>Xác định </a:t>
                      </a:r>
                      <a:endParaRPr lang="en-US" sz="1100"/>
                    </a:p>
                    <a:p>
                      <a:pPr algn="ctr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EDE9DB"/>
                          </a:solidFill>
                          <a:latin typeface="Roboto Condensed Bold"/>
                        </a:rPr>
                        <a:t>mục đích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Trình bày để làm gì?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842"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EDE9DB"/>
                          </a:solidFill>
                          <a:latin typeface="Roboto Condensed Bold"/>
                        </a:rPr>
                        <a:t>Tìm ý, lập dàn ý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Phác thảo ý tưởng</a:t>
                      </a:r>
                      <a:endParaRPr lang="en-US" sz="1100"/>
                    </a:p>
                    <a:p>
                      <a:pPr algn="just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Lập dàn ý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79"/>
                        </a:lnSpc>
                        <a:defRPr/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Ý tưởng </a:t>
                      </a:r>
                      <a:endParaRPr lang="en-US" sz="1100"/>
                    </a:p>
                    <a:p>
                      <a:pPr algn="ctr">
                        <a:lnSpc>
                          <a:spcPts val="4079"/>
                        </a:lnSpc>
                      </a:pPr>
                      <a:r>
                        <a:rPr lang="en-US" sz="3399">
                          <a:solidFill>
                            <a:srgbClr val="4B4545"/>
                          </a:solidFill>
                          <a:latin typeface="Roboto Condensed"/>
                        </a:rPr>
                        <a:t>sử dụng phương tiện phi ngôn ngữ?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3370186" y="66269"/>
            <a:ext cx="12631814" cy="781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4000">
                <a:solidFill>
                  <a:srgbClr val="274D66"/>
                </a:solidFill>
                <a:latin typeface="Roboto Condensed Bold"/>
              </a:rPr>
              <a:t>CHUẨN BỊ NỘI DUNG TRÌNH BÀY Ý KIẾN VỀ MỘT VẤN ĐỀ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11460" y="9187590"/>
            <a:ext cx="3785256" cy="680110"/>
          </a:xfrm>
          <a:custGeom>
            <a:avLst/>
            <a:gdLst/>
            <a:ahLst/>
            <a:cxnLst/>
            <a:rect l="l" t="t" r="r" b="b"/>
            <a:pathLst>
              <a:path w="3785256" h="680110">
                <a:moveTo>
                  <a:pt x="0" y="0"/>
                </a:moveTo>
                <a:lnTo>
                  <a:pt x="3785256" y="0"/>
                </a:lnTo>
                <a:lnTo>
                  <a:pt x="3785256" y="680110"/>
                </a:lnTo>
                <a:lnTo>
                  <a:pt x="0" y="680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981402">
            <a:off x="17252603" y="8938161"/>
            <a:ext cx="780001" cy="780001"/>
          </a:xfrm>
          <a:custGeom>
            <a:avLst/>
            <a:gdLst/>
            <a:ahLst/>
            <a:cxnLst/>
            <a:rect l="l" t="t" r="r" b="b"/>
            <a:pathLst>
              <a:path w="780001" h="780001">
                <a:moveTo>
                  <a:pt x="0" y="0"/>
                </a:moveTo>
                <a:lnTo>
                  <a:pt x="780000" y="0"/>
                </a:lnTo>
                <a:lnTo>
                  <a:pt x="780000" y="780001"/>
                </a:lnTo>
                <a:lnTo>
                  <a:pt x="0" y="780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94601">
            <a:off x="378243" y="496598"/>
            <a:ext cx="838740" cy="803665"/>
          </a:xfrm>
          <a:custGeom>
            <a:avLst/>
            <a:gdLst/>
            <a:ahLst/>
            <a:cxnLst/>
            <a:rect l="l" t="t" r="r" b="b"/>
            <a:pathLst>
              <a:path w="838740" h="803665">
                <a:moveTo>
                  <a:pt x="0" y="0"/>
                </a:moveTo>
                <a:lnTo>
                  <a:pt x="838739" y="0"/>
                </a:lnTo>
                <a:lnTo>
                  <a:pt x="838739" y="803665"/>
                </a:lnTo>
                <a:lnTo>
                  <a:pt x="0" y="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463860" y="9339990"/>
            <a:ext cx="3785256" cy="680110"/>
          </a:xfrm>
          <a:custGeom>
            <a:avLst/>
            <a:gdLst/>
            <a:ahLst/>
            <a:cxnLst/>
            <a:rect l="l" t="t" r="r" b="b"/>
            <a:pathLst>
              <a:path w="3785256" h="680110">
                <a:moveTo>
                  <a:pt x="0" y="0"/>
                </a:moveTo>
                <a:lnTo>
                  <a:pt x="3785256" y="0"/>
                </a:lnTo>
                <a:lnTo>
                  <a:pt x="3785256" y="680110"/>
                </a:lnTo>
                <a:lnTo>
                  <a:pt x="0" y="680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981402">
            <a:off x="17405003" y="9090561"/>
            <a:ext cx="780001" cy="780001"/>
          </a:xfrm>
          <a:custGeom>
            <a:avLst/>
            <a:gdLst/>
            <a:ahLst/>
            <a:cxnLst/>
            <a:rect l="l" t="t" r="r" b="b"/>
            <a:pathLst>
              <a:path w="780001" h="780001">
                <a:moveTo>
                  <a:pt x="0" y="0"/>
                </a:moveTo>
                <a:lnTo>
                  <a:pt x="780000" y="0"/>
                </a:lnTo>
                <a:lnTo>
                  <a:pt x="780000" y="780001"/>
                </a:lnTo>
                <a:lnTo>
                  <a:pt x="0" y="780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452746" y="1778165"/>
          <a:ext cx="17348200" cy="8083855"/>
        </p:xfrm>
        <a:graphic>
          <a:graphicData uri="http://schemas.openxmlformats.org/drawingml/2006/table">
            <a:tbl>
              <a:tblPr/>
              <a:tblGrid>
                <a:gridCol w="257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7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8027">
                <a:tc gridSpan="2"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Luyện tập và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trình bày bài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Luyện tập và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trình bày bài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marL="868680" lvl="2" indent="-289560" algn="just">
                        <a:lnSpc>
                          <a:spcPts val="4939"/>
                        </a:lnSpc>
                        <a:buFont typeface="Arial"/>
                        <a:buChar char="⚬"/>
                        <a:defRPr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Có thể đứng trước gương thuyết trình hoặc đứng trước bạn/nhóm</a:t>
                      </a:r>
                      <a:endParaRPr lang="en-US" sz="1100"/>
                    </a:p>
                    <a:p>
                      <a:pPr marL="868680" lvl="2" indent="-289560" algn="just">
                        <a:lnSpc>
                          <a:spcPts val="4939"/>
                        </a:lnSpc>
                        <a:buFont typeface="Arial"/>
                        <a:buChar char="⚬"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Khi nói:</a:t>
                      </a:r>
                    </a:p>
                    <a:p>
                      <a:pPr marL="868680" lvl="2" indent="-289560" algn="just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- Cần tự tin, thoải mái</a:t>
                      </a:r>
                    </a:p>
                    <a:p>
                      <a:pPr marL="868680" lvl="2" indent="-289560" algn="just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- Bám sát mục đích khi trình bày về vấn đề</a:t>
                      </a:r>
                    </a:p>
                    <a:p>
                      <a:pPr marL="868680" lvl="2" indent="-289560" algn="just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- Điều chỉnh giọng nói, tốc độ nói</a:t>
                      </a:r>
                    </a:p>
                    <a:p>
                      <a:pPr marL="868680" lvl="2" indent="-289560" algn="just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- Hệ thống lí lẽ và dẫn chứng rõ ràng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Chú ý cách kết hợp giọng điệu, cử chỉ, nét mặt, … khi trình bày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828">
                <a:tc gridSpan="2"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Trao đổi, đánh giá,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rút kinh nghiệm </a:t>
                      </a:r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sau khi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Trao đổi, đánh giá,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rút kinh nghiệm </a:t>
                      </a:r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F9F9F9"/>
                          </a:solidFill>
                          <a:latin typeface="Roboto Condensed Bold"/>
                        </a:rPr>
                        <a:t>sau khi nói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94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39"/>
                        </a:lnSpc>
                        <a:defRPr/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Chú ý tính khách quan, khoa học, tránh chủ quan, cực đoan khi </a:t>
                      </a:r>
                      <a:endParaRPr lang="en-US" sz="1100"/>
                    </a:p>
                    <a:p>
                      <a:pPr algn="ctr">
                        <a:lnSpc>
                          <a:spcPts val="4939"/>
                        </a:lnSpc>
                      </a:pPr>
                      <a:r>
                        <a:rPr lang="en-US" sz="3799">
                          <a:solidFill>
                            <a:srgbClr val="4B4545"/>
                          </a:solidFill>
                          <a:latin typeface="Roboto Condensed"/>
                        </a:rPr>
                        <a:t>nhận xét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810939" y="380242"/>
            <a:ext cx="12631814" cy="83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4"/>
              </a:lnSpc>
            </a:pPr>
            <a:r>
              <a:rPr lang="en-US" sz="4200">
                <a:solidFill>
                  <a:srgbClr val="274D66"/>
                </a:solidFill>
                <a:latin typeface="Roboto Condensed Bold"/>
              </a:rPr>
              <a:t>CHUẨN BỊ NỘI DUNG TRÌNH BÀY Ý KIẾN VỀ MỘT VẤN ĐỀ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81402">
            <a:off x="17252603" y="8938161"/>
            <a:ext cx="780001" cy="780001"/>
          </a:xfrm>
          <a:custGeom>
            <a:avLst/>
            <a:gdLst/>
            <a:ahLst/>
            <a:cxnLst/>
            <a:rect l="l" t="t" r="r" b="b"/>
            <a:pathLst>
              <a:path w="780001" h="780001">
                <a:moveTo>
                  <a:pt x="0" y="0"/>
                </a:moveTo>
                <a:lnTo>
                  <a:pt x="780000" y="0"/>
                </a:lnTo>
                <a:lnTo>
                  <a:pt x="780000" y="780001"/>
                </a:lnTo>
                <a:lnTo>
                  <a:pt x="0" y="780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94601">
            <a:off x="378243" y="-103388"/>
            <a:ext cx="838740" cy="803665"/>
          </a:xfrm>
          <a:custGeom>
            <a:avLst/>
            <a:gdLst/>
            <a:ahLst/>
            <a:cxnLst/>
            <a:rect l="l" t="t" r="r" b="b"/>
            <a:pathLst>
              <a:path w="838740" h="803665">
                <a:moveTo>
                  <a:pt x="0" y="0"/>
                </a:moveTo>
                <a:lnTo>
                  <a:pt x="838739" y="0"/>
                </a:lnTo>
                <a:lnTo>
                  <a:pt x="838739" y="803665"/>
                </a:lnTo>
                <a:lnTo>
                  <a:pt x="0" y="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981402">
            <a:off x="17405003" y="9090561"/>
            <a:ext cx="780001" cy="780001"/>
          </a:xfrm>
          <a:custGeom>
            <a:avLst/>
            <a:gdLst/>
            <a:ahLst/>
            <a:cxnLst/>
            <a:rect l="l" t="t" r="r" b="b"/>
            <a:pathLst>
              <a:path w="780001" h="780001">
                <a:moveTo>
                  <a:pt x="0" y="0"/>
                </a:moveTo>
                <a:lnTo>
                  <a:pt x="780000" y="0"/>
                </a:lnTo>
                <a:lnTo>
                  <a:pt x="780000" y="780001"/>
                </a:lnTo>
                <a:lnTo>
                  <a:pt x="0" y="780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68238" y="1028700"/>
          <a:ext cx="17151523" cy="8839000"/>
        </p:xfrm>
        <a:graphic>
          <a:graphicData uri="http://schemas.openxmlformats.org/drawingml/2006/table">
            <a:tbl>
              <a:tblPr/>
              <a:tblGrid>
                <a:gridCol w="803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4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5465">
                <a:tc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Chủ đề  đang bàn luận: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Tìm hiểu thông tin trước khi nghe (Thông tin chính về vấn đề hoặc thông tin băn khoăn cần trao đổi):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852">
                <a:tc gridSpan="2">
                  <a:txBody>
                    <a:bodyPr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Ghi chép trong quá trình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Ghi chép trong quá trình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392">
                <a:tc gridSpan="2"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Các ý chính:</a:t>
                      </a:r>
                      <a:endParaRPr lang="en-US" sz="1100"/>
                    </a:p>
                    <a:p>
                      <a:pPr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Ý chính 1: -&gt;Lí lẽ -&gt;Bằng chứng: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Các ý chính:</a:t>
                      </a:r>
                      <a:endParaRPr lang="en-US" sz="1100"/>
                    </a:p>
                    <a:p>
                      <a:pPr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Ý chính 1: -&gt;Lí lẽ -&gt;Bằng chứng: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392">
                <a:tc gridSpan="2"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Cách thức thực hiện bài nói:</a:t>
                      </a:r>
                      <a:endParaRPr lang="en-US" sz="1100"/>
                    </a:p>
                    <a:p>
                      <a:pPr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Cách thức thực hiện bài nói:</a:t>
                      </a:r>
                      <a:endParaRPr lang="en-US" sz="1100"/>
                    </a:p>
                    <a:p>
                      <a:pPr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284">
                <a:tc gridSpan="2"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Câu hỏi và ý kiến muốn trao đổi khi nghe bài nói: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Câu hỏi và ý kiến muốn trao đổi khi nghe bài nói: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4615">
                <a:tc gridSpan="2"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Đánh giá chung về bài nói: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B4545"/>
                          </a:solidFill>
                          <a:latin typeface="Roboto Condensed"/>
                        </a:rPr>
                        <a:t>Đánh giá chung về bài nói: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68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6429242" y="66269"/>
            <a:ext cx="4794248" cy="96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4000">
                <a:solidFill>
                  <a:srgbClr val="274D66"/>
                </a:solidFill>
                <a:latin typeface="Roboto Condensed Bold"/>
              </a:rPr>
              <a:t>NHẬT KÍ GHI CHÉP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0" y="6031704"/>
            <a:ext cx="3634934" cy="3149988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0" y="4255296"/>
                </a:moveTo>
                <a:lnTo>
                  <a:pt x="3634934" y="4255296"/>
                </a:lnTo>
                <a:lnTo>
                  <a:pt x="3634934" y="0"/>
                </a:lnTo>
                <a:lnTo>
                  <a:pt x="0" y="0"/>
                </a:lnTo>
                <a:lnTo>
                  <a:pt x="0" y="42552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72825" y="1028700"/>
            <a:ext cx="842694" cy="1010890"/>
          </a:xfrm>
          <a:custGeom>
            <a:avLst/>
            <a:gdLst/>
            <a:ahLst/>
            <a:cxnLst/>
            <a:rect l="l" t="t" r="r" b="b"/>
            <a:pathLst>
              <a:path w="842694" h="1010890">
                <a:moveTo>
                  <a:pt x="0" y="0"/>
                </a:moveTo>
                <a:lnTo>
                  <a:pt x="842695" y="0"/>
                </a:lnTo>
                <a:lnTo>
                  <a:pt x="842695" y="1010890"/>
                </a:lnTo>
                <a:lnTo>
                  <a:pt x="0" y="1010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-1423618" y="7041586"/>
            <a:ext cx="3785256" cy="680110"/>
          </a:xfrm>
          <a:custGeom>
            <a:avLst/>
            <a:gdLst/>
            <a:ahLst/>
            <a:cxnLst/>
            <a:rect l="l" t="t" r="r" b="b"/>
            <a:pathLst>
              <a:path w="3785256" h="680110">
                <a:moveTo>
                  <a:pt x="0" y="0"/>
                </a:moveTo>
                <a:lnTo>
                  <a:pt x="3785256" y="0"/>
                </a:lnTo>
                <a:lnTo>
                  <a:pt x="3785256" y="680110"/>
                </a:lnTo>
                <a:lnTo>
                  <a:pt x="0" y="680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1842495"/>
            <a:ext cx="7228837" cy="4563204"/>
          </a:xfrm>
          <a:custGeom>
            <a:avLst/>
            <a:gdLst/>
            <a:ahLst/>
            <a:cxnLst/>
            <a:rect l="l" t="t" r="r" b="b"/>
            <a:pathLst>
              <a:path w="7228837" h="4563204">
                <a:moveTo>
                  <a:pt x="0" y="0"/>
                </a:moveTo>
                <a:lnTo>
                  <a:pt x="7228837" y="0"/>
                </a:lnTo>
                <a:lnTo>
                  <a:pt x="7228837" y="4563204"/>
                </a:lnTo>
                <a:lnTo>
                  <a:pt x="0" y="45632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28600" y="5314684"/>
            <a:ext cx="6173656" cy="3959586"/>
          </a:xfrm>
          <a:custGeom>
            <a:avLst/>
            <a:gdLst/>
            <a:ahLst/>
            <a:cxnLst/>
            <a:rect l="l" t="t" r="r" b="b"/>
            <a:pathLst>
              <a:path w="7116018" h="4972317">
                <a:moveTo>
                  <a:pt x="0" y="0"/>
                </a:moveTo>
                <a:lnTo>
                  <a:pt x="7116018" y="0"/>
                </a:lnTo>
                <a:lnTo>
                  <a:pt x="7116018" y="4972317"/>
                </a:lnTo>
                <a:lnTo>
                  <a:pt x="0" y="49723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77571" y="2886432"/>
            <a:ext cx="4673695" cy="140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#9Slide05 VL Fadilla"/>
              </a:rPr>
              <a:t>Vòng công bố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02256" y="2284803"/>
            <a:ext cx="11270592" cy="637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84017" lvl="2" indent="-561339" algn="just">
              <a:lnSpc>
                <a:spcPts val="5069"/>
              </a:lnSpc>
              <a:buFont typeface="Arial"/>
              <a:buChar char="⚬"/>
            </a:pPr>
            <a:r>
              <a:rPr lang="en-US" sz="3899" dirty="0">
                <a:solidFill>
                  <a:srgbClr val="000000"/>
                </a:solidFill>
                <a:latin typeface="Roboto Condensed"/>
              </a:rPr>
              <a:t>Thành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đại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diện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sẽ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chính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trao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đổi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mình</a:t>
            </a:r>
            <a:endParaRPr lang="en-US" sz="3899" dirty="0">
              <a:solidFill>
                <a:srgbClr val="000000"/>
              </a:solidFill>
              <a:latin typeface="Roboto Condensed"/>
            </a:endParaRPr>
          </a:p>
          <a:p>
            <a:pPr marL="1684017" lvl="2" indent="-561339" algn="just">
              <a:lnSpc>
                <a:spcPts val="5069"/>
              </a:lnSpc>
              <a:buFont typeface="Arial"/>
              <a:buChar char="⚬"/>
            </a:pP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Ưu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tiên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chưa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chính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vòng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bộ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HS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cơ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hội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rèn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luyện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năng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marL="1684017" lvl="2" indent="-561339" algn="just">
              <a:lnSpc>
                <a:spcPts val="5069"/>
              </a:lnSpc>
              <a:buFont typeface="Arial"/>
              <a:buChar char="⚬"/>
            </a:pP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lắng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sau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đó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xét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năng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bạn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dựa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kiểm</a:t>
            </a:r>
            <a:endParaRPr lang="en-US" sz="3899" dirty="0">
              <a:solidFill>
                <a:srgbClr val="000000"/>
              </a:solidFill>
              <a:latin typeface="Roboto Condensed"/>
            </a:endParaRPr>
          </a:p>
          <a:p>
            <a:pPr marL="1684017" lvl="2" indent="-561339" algn="just">
              <a:lnSpc>
                <a:spcPts val="5069"/>
              </a:lnSpc>
              <a:buFont typeface="Arial"/>
              <a:buChar char="⚬"/>
            </a:pP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tối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4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/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lượt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bày</a:t>
            </a:r>
            <a:endParaRPr lang="en-US" sz="3899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65466" y="590550"/>
            <a:ext cx="8182265" cy="83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393E61"/>
                </a:solidFill>
                <a:latin typeface="Fraunces Bold"/>
              </a:rPr>
              <a:t>III. THỰC HÀNH BÀI NÓI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653066" y="6031704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3634934" y="4255296"/>
                </a:moveTo>
                <a:lnTo>
                  <a:pt x="0" y="4255296"/>
                </a:lnTo>
                <a:lnTo>
                  <a:pt x="0" y="0"/>
                </a:lnTo>
                <a:lnTo>
                  <a:pt x="3634934" y="0"/>
                </a:lnTo>
                <a:lnTo>
                  <a:pt x="3634934" y="425529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0" y="6031704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0" y="4255296"/>
                </a:moveTo>
                <a:lnTo>
                  <a:pt x="3634934" y="4255296"/>
                </a:lnTo>
                <a:lnTo>
                  <a:pt x="3634934" y="0"/>
                </a:lnTo>
                <a:lnTo>
                  <a:pt x="0" y="0"/>
                </a:lnTo>
                <a:lnTo>
                  <a:pt x="0" y="425529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909182" y="851909"/>
            <a:ext cx="18810964" cy="9435091"/>
            <a:chOff x="0" y="0"/>
            <a:chExt cx="25081285" cy="125801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4142313" y="1696543"/>
            <a:ext cx="638979" cy="859263"/>
          </a:xfrm>
          <a:custGeom>
            <a:avLst/>
            <a:gdLst/>
            <a:ahLst/>
            <a:cxnLst/>
            <a:rect l="l" t="t" r="r" b="b"/>
            <a:pathLst>
              <a:path w="638979" h="859263">
                <a:moveTo>
                  <a:pt x="0" y="0"/>
                </a:moveTo>
                <a:lnTo>
                  <a:pt x="638979" y="0"/>
                </a:lnTo>
                <a:lnTo>
                  <a:pt x="638979" y="859263"/>
                </a:lnTo>
                <a:lnTo>
                  <a:pt x="0" y="859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403091">
            <a:off x="2589761" y="950814"/>
            <a:ext cx="1381682" cy="1326415"/>
          </a:xfrm>
          <a:custGeom>
            <a:avLst/>
            <a:gdLst/>
            <a:ahLst/>
            <a:cxnLst/>
            <a:rect l="l" t="t" r="r" b="b"/>
            <a:pathLst>
              <a:path w="1381682" h="1326415">
                <a:moveTo>
                  <a:pt x="0" y="0"/>
                </a:moveTo>
                <a:lnTo>
                  <a:pt x="1381682" y="0"/>
                </a:lnTo>
                <a:lnTo>
                  <a:pt x="1381682" y="1326415"/>
                </a:lnTo>
                <a:lnTo>
                  <a:pt x="0" y="1326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25743" flipH="1">
            <a:off x="902022" y="7907877"/>
            <a:ext cx="1225818" cy="1362020"/>
          </a:xfrm>
          <a:custGeom>
            <a:avLst/>
            <a:gdLst/>
            <a:ahLst/>
            <a:cxnLst/>
            <a:rect l="l" t="t" r="r" b="b"/>
            <a:pathLst>
              <a:path w="1225818" h="1362020">
                <a:moveTo>
                  <a:pt x="1225819" y="0"/>
                </a:moveTo>
                <a:lnTo>
                  <a:pt x="0" y="0"/>
                </a:lnTo>
                <a:lnTo>
                  <a:pt x="0" y="1362020"/>
                </a:lnTo>
                <a:lnTo>
                  <a:pt x="1225819" y="1362020"/>
                </a:lnTo>
                <a:lnTo>
                  <a:pt x="122581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8579544">
            <a:off x="15512276" y="144950"/>
            <a:ext cx="1701651" cy="1413918"/>
          </a:xfrm>
          <a:custGeom>
            <a:avLst/>
            <a:gdLst/>
            <a:ahLst/>
            <a:cxnLst/>
            <a:rect l="l" t="t" r="r" b="b"/>
            <a:pathLst>
              <a:path w="1701651" h="1413918">
                <a:moveTo>
                  <a:pt x="0" y="0"/>
                </a:moveTo>
                <a:lnTo>
                  <a:pt x="1701652" y="0"/>
                </a:lnTo>
                <a:lnTo>
                  <a:pt x="1701652" y="1413918"/>
                </a:lnTo>
                <a:lnTo>
                  <a:pt x="0" y="14139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 flipV="1">
            <a:off x="15258137" y="8423634"/>
            <a:ext cx="3029863" cy="1863366"/>
          </a:xfrm>
          <a:custGeom>
            <a:avLst/>
            <a:gdLst/>
            <a:ahLst/>
            <a:cxnLst/>
            <a:rect l="l" t="t" r="r" b="b"/>
            <a:pathLst>
              <a:path w="3029863" h="1863366">
                <a:moveTo>
                  <a:pt x="3029863" y="1863366"/>
                </a:moveTo>
                <a:lnTo>
                  <a:pt x="0" y="1863366"/>
                </a:lnTo>
                <a:lnTo>
                  <a:pt x="0" y="0"/>
                </a:lnTo>
                <a:lnTo>
                  <a:pt x="3029863" y="0"/>
                </a:lnTo>
                <a:lnTo>
                  <a:pt x="3029863" y="186336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183764" y="567462"/>
            <a:ext cx="13516514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393E61"/>
                </a:solidFill>
                <a:latin typeface="Fraunces Bold"/>
              </a:rPr>
              <a:t>IV. ĐÁNH GIÁ, RÚT KINH NGHIỆM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4931" y="3765119"/>
            <a:ext cx="5596434" cy="257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3" lvl="1" indent="-518162" algn="just">
              <a:lnSpc>
                <a:spcPts val="6864"/>
              </a:lnSpc>
              <a:buFont typeface="Arial"/>
              <a:buChar char="•"/>
            </a:pPr>
            <a:r>
              <a:rPr lang="en-US" sz="4800" dirty="0" err="1">
                <a:solidFill>
                  <a:srgbClr val="4B4545"/>
                </a:solidFill>
                <a:latin typeface="Roboto Condensed"/>
              </a:rPr>
              <a:t>Đánh</a:t>
            </a:r>
            <a:r>
              <a:rPr lang="en-US" sz="48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4B4545"/>
                </a:solidFill>
                <a:latin typeface="Roboto Condensed"/>
              </a:rPr>
              <a:t>giá</a:t>
            </a:r>
            <a:r>
              <a:rPr lang="en-US" sz="48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4B4545"/>
                </a:solidFill>
                <a:latin typeface="Roboto Condensed"/>
              </a:rPr>
              <a:t>dựa</a:t>
            </a:r>
            <a:r>
              <a:rPr lang="en-US" sz="48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4B4545"/>
                </a:solidFill>
                <a:latin typeface="Roboto Condensed"/>
              </a:rPr>
              <a:t>trên</a:t>
            </a:r>
            <a:r>
              <a:rPr lang="en-US" sz="48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4B4545"/>
                </a:solidFill>
                <a:latin typeface="Roboto Condensed"/>
              </a:rPr>
              <a:t>bảng</a:t>
            </a:r>
            <a:r>
              <a:rPr lang="en-US" sz="48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4B4545"/>
                </a:solidFill>
                <a:latin typeface="Roboto Condensed"/>
              </a:rPr>
              <a:t>kiểm</a:t>
            </a:r>
            <a:endParaRPr lang="en-US" sz="4800" dirty="0">
              <a:solidFill>
                <a:srgbClr val="4B4545"/>
              </a:solidFill>
              <a:latin typeface="Roboto Condensed"/>
            </a:endParaRPr>
          </a:p>
          <a:p>
            <a:pPr marL="1036323" lvl="1" indent="-518162" algn="just">
              <a:lnSpc>
                <a:spcPts val="6864"/>
              </a:lnSpc>
              <a:buFont typeface="Arial"/>
              <a:buChar char="•"/>
            </a:pPr>
            <a:r>
              <a:rPr lang="en-US" sz="4800" dirty="0">
                <a:solidFill>
                  <a:srgbClr val="4B4545"/>
                </a:solidFill>
                <a:latin typeface="Roboto Condensed"/>
              </a:rPr>
              <a:t>Rút </a:t>
            </a:r>
            <a:r>
              <a:rPr lang="en-US" sz="4800" dirty="0" err="1">
                <a:solidFill>
                  <a:srgbClr val="4B4545"/>
                </a:solidFill>
                <a:latin typeface="Roboto Condensed"/>
              </a:rPr>
              <a:t>kinh</a:t>
            </a:r>
            <a:r>
              <a:rPr lang="en-US" sz="48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4B4545"/>
                </a:solidFill>
                <a:latin typeface="Roboto Condensed"/>
              </a:rPr>
              <a:t>nghiệm</a:t>
            </a:r>
            <a:endParaRPr lang="en-US" sz="4800" dirty="0">
              <a:solidFill>
                <a:srgbClr val="4B4545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4653066" y="6031704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3634934" y="4255296"/>
                </a:moveTo>
                <a:lnTo>
                  <a:pt x="0" y="4255296"/>
                </a:lnTo>
                <a:lnTo>
                  <a:pt x="0" y="0"/>
                </a:lnTo>
                <a:lnTo>
                  <a:pt x="3634934" y="0"/>
                </a:lnTo>
                <a:lnTo>
                  <a:pt x="3634934" y="42552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403091">
            <a:off x="2645487" y="1054276"/>
            <a:ext cx="1292616" cy="1240911"/>
          </a:xfrm>
          <a:custGeom>
            <a:avLst/>
            <a:gdLst/>
            <a:ahLst/>
            <a:cxnLst/>
            <a:rect l="l" t="t" r="r" b="b"/>
            <a:pathLst>
              <a:path w="1292616" h="1240911">
                <a:moveTo>
                  <a:pt x="0" y="0"/>
                </a:moveTo>
                <a:lnTo>
                  <a:pt x="1292616" y="0"/>
                </a:lnTo>
                <a:lnTo>
                  <a:pt x="1292616" y="1240911"/>
                </a:lnTo>
                <a:lnTo>
                  <a:pt x="0" y="1240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 flipV="1">
            <a:off x="15258137" y="8423634"/>
            <a:ext cx="3029863" cy="1863366"/>
          </a:xfrm>
          <a:custGeom>
            <a:avLst/>
            <a:gdLst/>
            <a:ahLst/>
            <a:cxnLst/>
            <a:rect l="l" t="t" r="r" b="b"/>
            <a:pathLst>
              <a:path w="3029863" h="1863366">
                <a:moveTo>
                  <a:pt x="3029863" y="1863366"/>
                </a:moveTo>
                <a:lnTo>
                  <a:pt x="0" y="1863366"/>
                </a:lnTo>
                <a:lnTo>
                  <a:pt x="0" y="0"/>
                </a:lnTo>
                <a:lnTo>
                  <a:pt x="3029863" y="0"/>
                </a:lnTo>
                <a:lnTo>
                  <a:pt x="3029863" y="186336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51296">
            <a:off x="16623926" y="1257711"/>
            <a:ext cx="593760" cy="568930"/>
          </a:xfrm>
          <a:custGeom>
            <a:avLst/>
            <a:gdLst/>
            <a:ahLst/>
            <a:cxnLst/>
            <a:rect l="l" t="t" r="r" b="b"/>
            <a:pathLst>
              <a:path w="593760" h="568930">
                <a:moveTo>
                  <a:pt x="0" y="0"/>
                </a:moveTo>
                <a:lnTo>
                  <a:pt x="593760" y="0"/>
                </a:lnTo>
                <a:lnTo>
                  <a:pt x="593760" y="568930"/>
                </a:lnTo>
                <a:lnTo>
                  <a:pt x="0" y="5689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10299" y="1913945"/>
            <a:ext cx="4402279" cy="4176662"/>
          </a:xfrm>
          <a:custGeom>
            <a:avLst/>
            <a:gdLst/>
            <a:ahLst/>
            <a:cxnLst/>
            <a:rect l="l" t="t" r="r" b="b"/>
            <a:pathLst>
              <a:path w="4402279" h="4176662">
                <a:moveTo>
                  <a:pt x="0" y="0"/>
                </a:moveTo>
                <a:lnTo>
                  <a:pt x="4402279" y="0"/>
                </a:lnTo>
                <a:lnTo>
                  <a:pt x="4402279" y="4176662"/>
                </a:lnTo>
                <a:lnTo>
                  <a:pt x="0" y="41766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459347" y="572531"/>
            <a:ext cx="5270692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393E61"/>
                </a:solidFill>
                <a:latin typeface="Fraunces Bold"/>
              </a:rPr>
              <a:t>V. VẬN DỤNG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11424" y="1854071"/>
            <a:ext cx="11349283" cy="425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9"/>
              </a:lnSpc>
            </a:pPr>
            <a:r>
              <a:rPr lang="en-US" sz="3699">
                <a:solidFill>
                  <a:srgbClr val="000000"/>
                </a:solidFill>
                <a:latin typeface="Roboto Condensed Bold"/>
              </a:rPr>
              <a:t>Trình bày bài nói </a:t>
            </a:r>
            <a:r>
              <a:rPr lang="en-US" sz="3699">
                <a:solidFill>
                  <a:srgbClr val="000000"/>
                </a:solidFill>
                <a:latin typeface="Roboto Condensed"/>
              </a:rPr>
              <a:t>về 1 trong 2 đề bài SGK/vấn đề cuộc sống đặt ra – quay video gửi lại cho GV.</a:t>
            </a:r>
          </a:p>
          <a:p>
            <a:pPr marL="1597659" lvl="2" indent="-532553" algn="just">
              <a:lnSpc>
                <a:spcPts val="480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Đề 1: Suy nghĩ của em về ý kiến: “Cần biết lựa chọn sách để đọc”.</a:t>
            </a:r>
          </a:p>
          <a:p>
            <a:pPr marL="1597659" lvl="2" indent="-532553" algn="just">
              <a:lnSpc>
                <a:spcPts val="480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Đề 2: Suy nghĩ của em về thái độ cần có của người lớn đối với ước mơ của trẻ em sau khi đọc văn bản </a:t>
            </a:r>
            <a:r>
              <a:rPr lang="en-US" sz="3699">
                <a:solidFill>
                  <a:srgbClr val="000000"/>
                </a:solidFill>
                <a:latin typeface="Roboto Condensed Italics"/>
              </a:rPr>
              <a:t>Trong mắt trẻ</a:t>
            </a:r>
            <a:r>
              <a:rPr lang="en-US" sz="3699">
                <a:solidFill>
                  <a:srgbClr val="000000"/>
                </a:solidFill>
                <a:latin typeface="Roboto Condensed"/>
              </a:rPr>
              <a:t> (trích </a:t>
            </a:r>
            <a:r>
              <a:rPr lang="en-US" sz="3699">
                <a:solidFill>
                  <a:srgbClr val="000000"/>
                </a:solidFill>
                <a:latin typeface="Roboto Condensed Italics"/>
              </a:rPr>
              <a:t>Hoàng tử bé</a:t>
            </a:r>
            <a:r>
              <a:rPr lang="en-US" sz="3699">
                <a:solidFill>
                  <a:srgbClr val="000000"/>
                </a:solidFill>
                <a:latin typeface="Roboto Condensed"/>
              </a:rPr>
              <a:t>)?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87269" y="6343747"/>
            <a:ext cx="13533905" cy="364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9"/>
              </a:lnSpc>
            </a:pPr>
            <a:r>
              <a:rPr lang="en-US" sz="3699">
                <a:solidFill>
                  <a:srgbClr val="000000"/>
                </a:solidFill>
                <a:latin typeface="Roboto Condensed Bold"/>
              </a:rPr>
              <a:t>Yêu cầu: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HS vận dụng kĩ năng nói và nghe để trao đổi về 1 vấn đề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Video quay rõ tối thiểu là chân dung học sinh, quay ngang điện thoại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Âm thanh rõ, không lẫn tạp âm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Độ dài video không quá 10 phút</a:t>
            </a:r>
          </a:p>
          <a:p>
            <a:pPr marL="798829" lvl="1" indent="-399415" algn="just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Roboto Condensed"/>
              </a:rPr>
              <a:t>Hạn nộp: 1 tuần. Làm ở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0" y="6031704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0" y="4255296"/>
                </a:moveTo>
                <a:lnTo>
                  <a:pt x="3634934" y="4255296"/>
                </a:lnTo>
                <a:lnTo>
                  <a:pt x="3634934" y="0"/>
                </a:lnTo>
                <a:lnTo>
                  <a:pt x="0" y="0"/>
                </a:lnTo>
                <a:lnTo>
                  <a:pt x="0" y="42552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72825" y="1028700"/>
            <a:ext cx="842694" cy="1010890"/>
          </a:xfrm>
          <a:custGeom>
            <a:avLst/>
            <a:gdLst/>
            <a:ahLst/>
            <a:cxnLst/>
            <a:rect l="l" t="t" r="r" b="b"/>
            <a:pathLst>
              <a:path w="842694" h="1010890">
                <a:moveTo>
                  <a:pt x="0" y="0"/>
                </a:moveTo>
                <a:lnTo>
                  <a:pt x="842695" y="0"/>
                </a:lnTo>
                <a:lnTo>
                  <a:pt x="842695" y="1010890"/>
                </a:lnTo>
                <a:lnTo>
                  <a:pt x="0" y="1010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75576" y="7984085"/>
            <a:ext cx="8336847" cy="2073791"/>
          </a:xfrm>
          <a:custGeom>
            <a:avLst/>
            <a:gdLst/>
            <a:ahLst/>
            <a:cxnLst/>
            <a:rect l="l" t="t" r="r" b="b"/>
            <a:pathLst>
              <a:path w="8336847" h="2073791">
                <a:moveTo>
                  <a:pt x="0" y="0"/>
                </a:moveTo>
                <a:lnTo>
                  <a:pt x="8336848" y="0"/>
                </a:lnTo>
                <a:lnTo>
                  <a:pt x="8336848" y="2073791"/>
                </a:lnTo>
                <a:lnTo>
                  <a:pt x="0" y="2073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712905" y="4306768"/>
            <a:ext cx="4862190" cy="4600847"/>
          </a:xfrm>
          <a:custGeom>
            <a:avLst/>
            <a:gdLst/>
            <a:ahLst/>
            <a:cxnLst/>
            <a:rect l="l" t="t" r="r" b="b"/>
            <a:pathLst>
              <a:path w="4862190" h="4600847">
                <a:moveTo>
                  <a:pt x="0" y="0"/>
                </a:moveTo>
                <a:lnTo>
                  <a:pt x="4862190" y="0"/>
                </a:lnTo>
                <a:lnTo>
                  <a:pt x="4862190" y="4600847"/>
                </a:lnTo>
                <a:lnTo>
                  <a:pt x="0" y="46008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502341" y="1574868"/>
            <a:ext cx="13283318" cy="119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7"/>
              </a:lnSpc>
            </a:pPr>
            <a:r>
              <a:rPr lang="en-US" sz="5600">
                <a:solidFill>
                  <a:srgbClr val="D97262"/>
                </a:solidFill>
                <a:latin typeface="Fraunces Bold"/>
              </a:rPr>
              <a:t>BÀI 6: TRUYỆN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92685" y="8383123"/>
            <a:ext cx="9502629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#9Slide05 VL Fadilla"/>
              </a:rPr>
              <a:t>Kĩ năng nói và nghe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4173" y="2921362"/>
            <a:ext cx="16230600" cy="102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4"/>
              </a:lnSpc>
            </a:pPr>
            <a:r>
              <a:rPr lang="en-US" sz="5400">
                <a:solidFill>
                  <a:srgbClr val="ED9284"/>
                </a:solidFill>
                <a:latin typeface="Fraunces Bold"/>
              </a:rPr>
              <a:t>TRÌNH BÀY Ý KIẾN VỀ MỘT VẤN ĐỀ XÃ HỘI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7099524" y="1028700"/>
            <a:ext cx="8508045" cy="8229600"/>
          </a:xfrm>
          <a:custGeom>
            <a:avLst/>
            <a:gdLst/>
            <a:ahLst/>
            <a:cxnLst/>
            <a:rect l="l" t="t" r="r" b="b"/>
            <a:pathLst>
              <a:path w="8508045" h="8229600">
                <a:moveTo>
                  <a:pt x="0" y="0"/>
                </a:moveTo>
                <a:lnTo>
                  <a:pt x="8508045" y="0"/>
                </a:lnTo>
                <a:lnTo>
                  <a:pt x="85080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0" y="0"/>
                </a:moveTo>
                <a:lnTo>
                  <a:pt x="3634934" y="0"/>
                </a:lnTo>
                <a:lnTo>
                  <a:pt x="3634934" y="4255296"/>
                </a:lnTo>
                <a:lnTo>
                  <a:pt x="0" y="4255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2565042" y="2286524"/>
            <a:ext cx="511640" cy="613759"/>
          </a:xfrm>
          <a:custGeom>
            <a:avLst/>
            <a:gdLst/>
            <a:ahLst/>
            <a:cxnLst/>
            <a:rect l="l" t="t" r="r" b="b"/>
            <a:pathLst>
              <a:path w="511640" h="613759">
                <a:moveTo>
                  <a:pt x="511640" y="0"/>
                </a:moveTo>
                <a:lnTo>
                  <a:pt x="0" y="0"/>
                </a:lnTo>
                <a:lnTo>
                  <a:pt x="0" y="613760"/>
                </a:lnTo>
                <a:lnTo>
                  <a:pt x="511640" y="613760"/>
                </a:lnTo>
                <a:lnTo>
                  <a:pt x="5116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36993" y="-594037"/>
            <a:ext cx="4826945" cy="3245475"/>
          </a:xfrm>
          <a:custGeom>
            <a:avLst/>
            <a:gdLst/>
            <a:ahLst/>
            <a:cxnLst/>
            <a:rect l="l" t="t" r="r" b="b"/>
            <a:pathLst>
              <a:path w="4826945" h="3245475">
                <a:moveTo>
                  <a:pt x="0" y="0"/>
                </a:moveTo>
                <a:lnTo>
                  <a:pt x="4826945" y="0"/>
                </a:lnTo>
                <a:lnTo>
                  <a:pt x="4826945" y="3245474"/>
                </a:lnTo>
                <a:lnTo>
                  <a:pt x="0" y="32454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600228" y="2089548"/>
            <a:ext cx="7052837" cy="712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3" lvl="1" indent="-431801" algn="just">
              <a:lnSpc>
                <a:spcPts val="512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boto Condensed"/>
              </a:rPr>
              <a:t>Em đã bao giờ cùng trao đổi, bàn luận với người khác về các vấn đề xung quanh em chưa? Hoặc đã bao giờ em chia sẻ với người khác về ý kiến, quan điểm của em để thuyết phục họ hay chưa?</a:t>
            </a:r>
          </a:p>
          <a:p>
            <a:pPr marL="863603" lvl="1" indent="-431801" algn="just">
              <a:lnSpc>
                <a:spcPts val="512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oboto Condensed"/>
              </a:rPr>
              <a:t>Theo em, những yếu tố nào sẽ giúp phần trình bày của mình trở nên hấp dẫn và thu hút người nghe?</a:t>
            </a:r>
          </a:p>
        </p:txBody>
      </p:sp>
      <p:sp>
        <p:nvSpPr>
          <p:cNvPr id="12" name="Freeform 12"/>
          <p:cNvSpPr/>
          <p:nvPr/>
        </p:nvSpPr>
        <p:spPr>
          <a:xfrm>
            <a:off x="543331" y="7031"/>
            <a:ext cx="3029863" cy="1863366"/>
          </a:xfrm>
          <a:custGeom>
            <a:avLst/>
            <a:gdLst/>
            <a:ahLst/>
            <a:cxnLst/>
            <a:rect l="l" t="t" r="r" b="b"/>
            <a:pathLst>
              <a:path w="3029863" h="1863366">
                <a:moveTo>
                  <a:pt x="0" y="0"/>
                </a:moveTo>
                <a:lnTo>
                  <a:pt x="3029863" y="0"/>
                </a:lnTo>
                <a:lnTo>
                  <a:pt x="3029863" y="1863366"/>
                </a:lnTo>
                <a:lnTo>
                  <a:pt x="0" y="18633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43331" y="89479"/>
            <a:ext cx="4816517" cy="1878442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 flipH="1">
            <a:off x="543331" y="2406922"/>
            <a:ext cx="5645002" cy="7880078"/>
          </a:xfrm>
          <a:custGeom>
            <a:avLst/>
            <a:gdLst/>
            <a:ahLst/>
            <a:cxnLst/>
            <a:rect l="l" t="t" r="r" b="b"/>
            <a:pathLst>
              <a:path w="5645002" h="7880078">
                <a:moveTo>
                  <a:pt x="5645002" y="0"/>
                </a:moveTo>
                <a:lnTo>
                  <a:pt x="0" y="0"/>
                </a:lnTo>
                <a:lnTo>
                  <a:pt x="0" y="7880078"/>
                </a:lnTo>
                <a:lnTo>
                  <a:pt x="5645002" y="7880078"/>
                </a:lnTo>
                <a:lnTo>
                  <a:pt x="564500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0" y="6031704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0" y="4255296"/>
                </a:moveTo>
                <a:lnTo>
                  <a:pt x="3634934" y="4255296"/>
                </a:lnTo>
                <a:lnTo>
                  <a:pt x="3634934" y="0"/>
                </a:lnTo>
                <a:lnTo>
                  <a:pt x="0" y="0"/>
                </a:lnTo>
                <a:lnTo>
                  <a:pt x="0" y="42552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61293" y="942975"/>
            <a:ext cx="17565415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393E61"/>
                </a:solidFill>
                <a:latin typeface="Fraunces Bold"/>
              </a:rPr>
              <a:t>I. TÌM HIỂU CÁCH THỨC THỰC HIỆN TRÌNH BÀY Ý KIẾN VỀ MỘT VẤN ĐỀ XÃ HỘI</a:t>
            </a:r>
          </a:p>
        </p:txBody>
      </p:sp>
      <p:sp>
        <p:nvSpPr>
          <p:cNvPr id="7" name="Freeform 7"/>
          <p:cNvSpPr/>
          <p:nvPr/>
        </p:nvSpPr>
        <p:spPr>
          <a:xfrm>
            <a:off x="9136091" y="1905598"/>
            <a:ext cx="8508045" cy="8229600"/>
          </a:xfrm>
          <a:custGeom>
            <a:avLst/>
            <a:gdLst/>
            <a:ahLst/>
            <a:cxnLst/>
            <a:rect l="l" t="t" r="r" b="b"/>
            <a:pathLst>
              <a:path w="8508045" h="8229600">
                <a:moveTo>
                  <a:pt x="0" y="0"/>
                </a:moveTo>
                <a:lnTo>
                  <a:pt x="8508046" y="0"/>
                </a:lnTo>
                <a:lnTo>
                  <a:pt x="85080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63575" y="3814408"/>
            <a:ext cx="6253079" cy="431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5759"/>
              </a:lnSpc>
              <a:buFont typeface="Arial"/>
              <a:buChar char="•"/>
            </a:pPr>
            <a:r>
              <a:rPr lang="en-US" sz="4000">
                <a:solidFill>
                  <a:srgbClr val="393E61"/>
                </a:solidFill>
                <a:latin typeface="Roboto Condensed Bold"/>
              </a:rPr>
              <a:t>THINK (3 phút): </a:t>
            </a:r>
            <a:r>
              <a:rPr lang="en-US" sz="4000">
                <a:solidFill>
                  <a:srgbClr val="22170B"/>
                </a:solidFill>
                <a:latin typeface="Roboto Condensed"/>
              </a:rPr>
              <a:t>cá nhân HS suy nghĩ, trả lời</a:t>
            </a:r>
          </a:p>
          <a:p>
            <a:pPr marL="482600" lvl="1" indent="-241300" algn="l">
              <a:lnSpc>
                <a:spcPts val="5759"/>
              </a:lnSpc>
              <a:buFont typeface="Arial"/>
              <a:buChar char="•"/>
            </a:pPr>
            <a:r>
              <a:rPr lang="en-US" sz="4000">
                <a:solidFill>
                  <a:srgbClr val="393E61"/>
                </a:solidFill>
                <a:latin typeface="Roboto Condensed Bold"/>
              </a:rPr>
              <a:t>PAIR ( 3 phút): </a:t>
            </a:r>
            <a:r>
              <a:rPr lang="en-US" sz="4000">
                <a:solidFill>
                  <a:srgbClr val="22170B"/>
                </a:solidFill>
                <a:latin typeface="Roboto Condensed"/>
              </a:rPr>
              <a:t>HS trao đổi cặp đôi với bạn bên cạnh</a:t>
            </a:r>
          </a:p>
          <a:p>
            <a:pPr marL="482600" lvl="1" indent="-241300" algn="l">
              <a:lnSpc>
                <a:spcPts val="5759"/>
              </a:lnSpc>
              <a:buFont typeface="Arial"/>
              <a:buChar char="•"/>
            </a:pPr>
            <a:r>
              <a:rPr lang="en-US" sz="4000">
                <a:solidFill>
                  <a:srgbClr val="393E61"/>
                </a:solidFill>
                <a:latin typeface="Roboto Condensed Bold"/>
              </a:rPr>
              <a:t>SHARE (3 phút):</a:t>
            </a:r>
            <a:r>
              <a:rPr lang="en-US" sz="4000">
                <a:solidFill>
                  <a:srgbClr val="568278"/>
                </a:solidFill>
                <a:latin typeface="Roboto Condensed Bold"/>
              </a:rPr>
              <a:t> </a:t>
            </a:r>
            <a:r>
              <a:rPr lang="en-US" sz="4000">
                <a:solidFill>
                  <a:srgbClr val="22170B"/>
                </a:solidFill>
                <a:latin typeface="Roboto Condensed"/>
              </a:rPr>
              <a:t>HS chia sẻ toàn lớp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78629" y="2568157"/>
            <a:ext cx="6874480" cy="134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72"/>
              </a:lnSpc>
            </a:pPr>
            <a:r>
              <a:rPr lang="en-US" sz="3800">
                <a:solidFill>
                  <a:srgbClr val="22170B"/>
                </a:solidFill>
                <a:latin typeface="Roboto Condensed"/>
              </a:rPr>
              <a:t>HS thực hiện nhiệm vụ theo kĩ thuật </a:t>
            </a:r>
          </a:p>
          <a:p>
            <a:pPr algn="just">
              <a:lnSpc>
                <a:spcPts val="5472"/>
              </a:lnSpc>
            </a:pPr>
            <a:r>
              <a:rPr lang="en-US" sz="3800">
                <a:solidFill>
                  <a:srgbClr val="393E61"/>
                </a:solidFill>
                <a:latin typeface="Roboto Condensed Bold"/>
              </a:rPr>
              <a:t>THINK-PAIR-SHARE: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64424" y="8093590"/>
            <a:ext cx="6688685" cy="134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72"/>
              </a:lnSpc>
            </a:pPr>
            <a:r>
              <a:rPr lang="en-US" sz="3800">
                <a:solidFill>
                  <a:srgbClr val="22170B"/>
                </a:solidFill>
                <a:latin typeface="Roboto Condensed"/>
              </a:rPr>
              <a:t>Thời gian suy nghĩ, thảo luận, chia sẻ: 9 phút </a:t>
            </a:r>
          </a:p>
        </p:txBody>
      </p:sp>
      <p:sp>
        <p:nvSpPr>
          <p:cNvPr id="11" name="Freeform 11"/>
          <p:cNvSpPr/>
          <p:nvPr/>
        </p:nvSpPr>
        <p:spPr>
          <a:xfrm>
            <a:off x="2429004" y="3597050"/>
            <a:ext cx="5230519" cy="6538148"/>
          </a:xfrm>
          <a:custGeom>
            <a:avLst/>
            <a:gdLst/>
            <a:ahLst/>
            <a:cxnLst/>
            <a:rect l="l" t="t" r="r" b="b"/>
            <a:pathLst>
              <a:path w="5230519" h="6538148">
                <a:moveTo>
                  <a:pt x="0" y="0"/>
                </a:moveTo>
                <a:lnTo>
                  <a:pt x="5230519" y="0"/>
                </a:lnTo>
                <a:lnTo>
                  <a:pt x="5230519" y="6538148"/>
                </a:lnTo>
                <a:lnTo>
                  <a:pt x="0" y="65381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-1328908" y="2790793"/>
            <a:ext cx="10903504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4B4545"/>
                </a:solidFill>
                <a:latin typeface="#9Slide07 SVNUT Triumph Press"/>
              </a:rPr>
              <a:t>1. Quan sát mẫu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07687"/>
            <a:ext cx="16839951" cy="846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4899">
                <a:solidFill>
                  <a:srgbClr val="274D66"/>
                </a:solidFill>
                <a:latin typeface="#9Slide07 SVNUT Triumph Press"/>
              </a:rPr>
              <a:t>2. Cách thức trình bày ý kiến về một vấn đề trong đời sống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3236" y="521687"/>
            <a:ext cx="17565415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393E61"/>
                </a:solidFill>
                <a:latin typeface="Fraunces Bold"/>
              </a:rPr>
              <a:t>I. TÌM HIỂU CÁCH THỨC THỰC HIỆN TRÌNH BÀY Ý KIẾN VỀ MỘT VẤN ĐỀ XÃ HỘI</a:t>
            </a:r>
          </a:p>
        </p:txBody>
      </p:sp>
      <p:sp>
        <p:nvSpPr>
          <p:cNvPr id="7" name="AutoShape 7"/>
          <p:cNvSpPr/>
          <p:nvPr/>
        </p:nvSpPr>
        <p:spPr>
          <a:xfrm>
            <a:off x="12947550" y="6888346"/>
            <a:ext cx="3226332" cy="0"/>
          </a:xfrm>
          <a:prstGeom prst="line">
            <a:avLst/>
          </a:prstGeom>
          <a:ln w="47625" cap="rnd">
            <a:solidFill>
              <a:srgbClr val="FFEE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898123" y="4560688"/>
            <a:ext cx="5122937" cy="51229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73052" y="4546582"/>
            <a:ext cx="4974505" cy="497450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71432" y="4232958"/>
            <a:ext cx="5567366" cy="55673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8814" y="5130905"/>
            <a:ext cx="4121555" cy="391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4B4545"/>
                </a:solidFill>
                <a:latin typeface="Roboto Condensed Bold"/>
              </a:rPr>
              <a:t>Bước</a:t>
            </a:r>
            <a:r>
              <a:rPr lang="en-US" sz="3700" dirty="0">
                <a:solidFill>
                  <a:srgbClr val="4B4545"/>
                </a:solidFill>
                <a:latin typeface="Roboto Condensed Bold"/>
              </a:rPr>
              <a:t> 1: 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Chuẩn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bị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trước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khi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nói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(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xác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định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đề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tài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,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người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nghe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,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mục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đích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thảo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luận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,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không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gian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và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thời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gian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3700" dirty="0" err="1">
                <a:solidFill>
                  <a:srgbClr val="4B4545"/>
                </a:solidFill>
                <a:latin typeface="Roboto Condensed"/>
              </a:rPr>
              <a:t>nói</a:t>
            </a:r>
            <a:r>
              <a:rPr lang="en-US" sz="3700" dirty="0">
                <a:solidFill>
                  <a:srgbClr val="4B4545"/>
                </a:solidFill>
                <a:latin typeface="Roboto Condensed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85541" y="5242798"/>
            <a:ext cx="4386944" cy="280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4B4545"/>
                </a:solidFill>
                <a:latin typeface="Roboto Condensed Bold"/>
              </a:rPr>
              <a:t>Bước</a:t>
            </a:r>
            <a:r>
              <a:rPr lang="en-US" sz="4000" dirty="0">
                <a:solidFill>
                  <a:srgbClr val="4B4545"/>
                </a:solidFill>
                <a:latin typeface="Roboto Condensed Bold"/>
              </a:rPr>
              <a:t> 2: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Nói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và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nghe</a:t>
            </a:r>
            <a:endParaRPr lang="en-US" sz="4000" dirty="0">
              <a:solidFill>
                <a:srgbClr val="4B4545"/>
              </a:solidFill>
              <a:latin typeface="Roboto Condensed"/>
            </a:endParaRP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4B4545"/>
                </a:solidFill>
                <a:latin typeface="Roboto Condensed"/>
              </a:rPr>
              <a:t> (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Luyện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tập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và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trình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bày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bài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nói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61643" y="5013179"/>
            <a:ext cx="4386944" cy="421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4B4545"/>
                </a:solidFill>
                <a:latin typeface="Roboto Condensed Bold"/>
              </a:rPr>
              <a:t>Bước</a:t>
            </a:r>
            <a:r>
              <a:rPr lang="en-US" sz="4000" dirty="0">
                <a:solidFill>
                  <a:srgbClr val="4B4545"/>
                </a:solidFill>
                <a:latin typeface="Roboto Condensed Bold"/>
              </a:rPr>
              <a:t> 3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: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Kiểm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tra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và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chỉnh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sửa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(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sử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dụng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bảng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kiểm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để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tự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nhận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xét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và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nhận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xét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sản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phẩm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của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4B4545"/>
                </a:solidFill>
                <a:latin typeface="Roboto Condensed"/>
              </a:rPr>
              <a:t>bạn</a:t>
            </a:r>
            <a:r>
              <a:rPr lang="en-US" sz="4000" dirty="0">
                <a:solidFill>
                  <a:srgbClr val="4B4545"/>
                </a:solidFill>
                <a:latin typeface="Roboto Condense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324865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4653066" y="6031704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3634934" y="4255296"/>
                </a:moveTo>
                <a:lnTo>
                  <a:pt x="0" y="4255296"/>
                </a:lnTo>
                <a:lnTo>
                  <a:pt x="0" y="0"/>
                </a:lnTo>
                <a:lnTo>
                  <a:pt x="3634934" y="0"/>
                </a:lnTo>
                <a:lnTo>
                  <a:pt x="3634934" y="42552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363926" y="2044941"/>
            <a:ext cx="610446" cy="732287"/>
          </a:xfrm>
          <a:custGeom>
            <a:avLst/>
            <a:gdLst/>
            <a:ahLst/>
            <a:cxnLst/>
            <a:rect l="l" t="t" r="r" b="b"/>
            <a:pathLst>
              <a:path w="610446" h="732287">
                <a:moveTo>
                  <a:pt x="610447" y="0"/>
                </a:moveTo>
                <a:lnTo>
                  <a:pt x="0" y="0"/>
                </a:lnTo>
                <a:lnTo>
                  <a:pt x="0" y="732287"/>
                </a:lnTo>
                <a:lnTo>
                  <a:pt x="610447" y="732287"/>
                </a:lnTo>
                <a:lnTo>
                  <a:pt x="6104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839712" y="5353126"/>
            <a:ext cx="394573" cy="39457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B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35365" y="5353126"/>
            <a:ext cx="394573" cy="39457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B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116458">
            <a:off x="6920667" y="8800956"/>
            <a:ext cx="786637" cy="753741"/>
          </a:xfrm>
          <a:custGeom>
            <a:avLst/>
            <a:gdLst/>
            <a:ahLst/>
            <a:cxnLst/>
            <a:rect l="l" t="t" r="r" b="b"/>
            <a:pathLst>
              <a:path w="786637" h="753741">
                <a:moveTo>
                  <a:pt x="0" y="0"/>
                </a:moveTo>
                <a:lnTo>
                  <a:pt x="786636" y="0"/>
                </a:lnTo>
                <a:lnTo>
                  <a:pt x="786636" y="753740"/>
                </a:lnTo>
                <a:lnTo>
                  <a:pt x="0" y="753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13093">
            <a:off x="11860476" y="4032936"/>
            <a:ext cx="570251" cy="546404"/>
          </a:xfrm>
          <a:custGeom>
            <a:avLst/>
            <a:gdLst/>
            <a:ahLst/>
            <a:cxnLst/>
            <a:rect l="l" t="t" r="r" b="b"/>
            <a:pathLst>
              <a:path w="570251" h="546404">
                <a:moveTo>
                  <a:pt x="0" y="0"/>
                </a:moveTo>
                <a:lnTo>
                  <a:pt x="570251" y="0"/>
                </a:lnTo>
                <a:lnTo>
                  <a:pt x="570251" y="546404"/>
                </a:lnTo>
                <a:lnTo>
                  <a:pt x="0" y="546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2337147" y="3240856"/>
            <a:ext cx="1399705" cy="458085"/>
          </a:xfrm>
          <a:custGeom>
            <a:avLst/>
            <a:gdLst/>
            <a:ahLst/>
            <a:cxnLst/>
            <a:rect l="l" t="t" r="r" b="b"/>
            <a:pathLst>
              <a:path w="1399705" h="458085">
                <a:moveTo>
                  <a:pt x="0" y="0"/>
                </a:moveTo>
                <a:lnTo>
                  <a:pt x="1399704" y="0"/>
                </a:lnTo>
                <a:lnTo>
                  <a:pt x="1399704" y="458086"/>
                </a:lnTo>
                <a:lnTo>
                  <a:pt x="0" y="458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19838" y="2452637"/>
            <a:ext cx="1403105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</a:pPr>
            <a:r>
              <a:rPr lang="en-US" sz="4800">
                <a:solidFill>
                  <a:srgbClr val="4B4545"/>
                </a:solidFill>
                <a:latin typeface="#9Slide07 SVNUT Triumph Press"/>
              </a:rPr>
              <a:t>2. Bảng kiểm tham khảo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9838" y="680998"/>
            <a:ext cx="15204641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393E61"/>
                </a:solidFill>
                <a:latin typeface="Fraunces Bold"/>
              </a:rPr>
              <a:t>I. TÌM HIỂU CÁCH THỨC THỰC HIỆN TRÌNH BÀY Ý KIẾN VỀ MỘT VẤN ĐỀ XÃ HỘI</a:t>
            </a:r>
          </a:p>
        </p:txBody>
      </p:sp>
      <p:graphicFrame>
        <p:nvGraphicFramePr>
          <p:cNvPr id="17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636088"/>
              </p:ext>
            </p:extLst>
          </p:nvPr>
        </p:nvGraphicFramePr>
        <p:xfrm>
          <a:off x="1224866" y="3186062"/>
          <a:ext cx="15838268" cy="6896712"/>
        </p:xfrm>
        <a:graphic>
          <a:graphicData uri="http://schemas.openxmlformats.org/drawingml/2006/table">
            <a:tbl>
              <a:tblPr/>
              <a:tblGrid>
                <a:gridCol w="1907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9698"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 dirty="0" err="1">
                          <a:solidFill>
                            <a:srgbClr val="FFFFFF"/>
                          </a:solidFill>
                          <a:latin typeface="Roboto Condensed Bold"/>
                        </a:rPr>
                        <a:t>Phương</a:t>
                      </a:r>
                      <a:r>
                        <a:rPr lang="en-US" sz="38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FFFFFF"/>
                          </a:solidFill>
                          <a:latin typeface="Roboto Condensed Bold"/>
                        </a:rPr>
                        <a:t>diện</a:t>
                      </a:r>
                      <a:endParaRPr lang="en-US" sz="1100" dirty="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vi-VN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 dirty="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vi-VN" sz="38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025">
                <a:tc rowSpan="3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Mở đầu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Có lời chào và lời tự giới thiệu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9698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Mở đầu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Giới thiệu được vấn đề xã hội và lí do lựa chọn vấn đề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291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Mở đầu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Nêu khái quát được các luận điểm chính của bài nói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 dirty="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4653066" y="6031704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3634934" y="4255296"/>
                </a:moveTo>
                <a:lnTo>
                  <a:pt x="0" y="4255296"/>
                </a:lnTo>
                <a:lnTo>
                  <a:pt x="0" y="0"/>
                </a:lnTo>
                <a:lnTo>
                  <a:pt x="3634934" y="0"/>
                </a:lnTo>
                <a:lnTo>
                  <a:pt x="3634934" y="42552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363926" y="2044941"/>
            <a:ext cx="610446" cy="732287"/>
          </a:xfrm>
          <a:custGeom>
            <a:avLst/>
            <a:gdLst/>
            <a:ahLst/>
            <a:cxnLst/>
            <a:rect l="l" t="t" r="r" b="b"/>
            <a:pathLst>
              <a:path w="610446" h="732287">
                <a:moveTo>
                  <a:pt x="610447" y="0"/>
                </a:moveTo>
                <a:lnTo>
                  <a:pt x="0" y="0"/>
                </a:lnTo>
                <a:lnTo>
                  <a:pt x="0" y="732287"/>
                </a:lnTo>
                <a:lnTo>
                  <a:pt x="610447" y="732287"/>
                </a:lnTo>
                <a:lnTo>
                  <a:pt x="6104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839712" y="5353126"/>
            <a:ext cx="394573" cy="39457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B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35365" y="5353126"/>
            <a:ext cx="394573" cy="39457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B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116458">
            <a:off x="6920667" y="8800956"/>
            <a:ext cx="786637" cy="753741"/>
          </a:xfrm>
          <a:custGeom>
            <a:avLst/>
            <a:gdLst/>
            <a:ahLst/>
            <a:cxnLst/>
            <a:rect l="l" t="t" r="r" b="b"/>
            <a:pathLst>
              <a:path w="786637" h="753741">
                <a:moveTo>
                  <a:pt x="0" y="0"/>
                </a:moveTo>
                <a:lnTo>
                  <a:pt x="786636" y="0"/>
                </a:lnTo>
                <a:lnTo>
                  <a:pt x="786636" y="753740"/>
                </a:lnTo>
                <a:lnTo>
                  <a:pt x="0" y="753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13093">
            <a:off x="11860476" y="4032936"/>
            <a:ext cx="570251" cy="546404"/>
          </a:xfrm>
          <a:custGeom>
            <a:avLst/>
            <a:gdLst/>
            <a:ahLst/>
            <a:cxnLst/>
            <a:rect l="l" t="t" r="r" b="b"/>
            <a:pathLst>
              <a:path w="570251" h="546404">
                <a:moveTo>
                  <a:pt x="0" y="0"/>
                </a:moveTo>
                <a:lnTo>
                  <a:pt x="570251" y="0"/>
                </a:lnTo>
                <a:lnTo>
                  <a:pt x="570251" y="546404"/>
                </a:lnTo>
                <a:lnTo>
                  <a:pt x="0" y="546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2337147" y="3240856"/>
            <a:ext cx="1399705" cy="458085"/>
          </a:xfrm>
          <a:custGeom>
            <a:avLst/>
            <a:gdLst/>
            <a:ahLst/>
            <a:cxnLst/>
            <a:rect l="l" t="t" r="r" b="b"/>
            <a:pathLst>
              <a:path w="1399705" h="458085">
                <a:moveTo>
                  <a:pt x="0" y="0"/>
                </a:moveTo>
                <a:lnTo>
                  <a:pt x="1399704" y="0"/>
                </a:lnTo>
                <a:lnTo>
                  <a:pt x="1399704" y="458086"/>
                </a:lnTo>
                <a:lnTo>
                  <a:pt x="0" y="458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44143" y="1019175"/>
            <a:ext cx="1403105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</a:pPr>
            <a:r>
              <a:rPr lang="en-US" sz="4800">
                <a:solidFill>
                  <a:srgbClr val="4B4545"/>
                </a:solidFill>
                <a:latin typeface="#9Slide07 SVNUT Triumph Press"/>
              </a:rPr>
              <a:t>2. Bảng kiểm tham khảo</a:t>
            </a:r>
          </a:p>
        </p:txBody>
      </p:sp>
      <p:graphicFrame>
        <p:nvGraphicFramePr>
          <p:cNvPr id="16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8597"/>
              </p:ext>
            </p:extLst>
          </p:nvPr>
        </p:nvGraphicFramePr>
        <p:xfrm>
          <a:off x="1028700" y="2278854"/>
          <a:ext cx="16324501" cy="7500386"/>
        </p:xfrm>
        <a:graphic>
          <a:graphicData uri="http://schemas.openxmlformats.org/drawingml/2006/table">
            <a:tbl>
              <a:tblPr/>
              <a:tblGrid>
                <a:gridCol w="1907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86163"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Phương diện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vi-VN" sz="38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 dirty="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vi-VN" sz="38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143">
                <a:tc rowSpan="3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Nội dung chính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Giải thích được vấn đề đang bàn luận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764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Nội dung chính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Nêu được trình tự các luận điểm, thể hiện được quan điểm riêng của người nói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9316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Nội dung chính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Có lí lẽ xác đáng, bằng chứng thuyết phục 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 dirty="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4653066" y="6031704"/>
            <a:ext cx="3634934" cy="4255296"/>
          </a:xfrm>
          <a:custGeom>
            <a:avLst/>
            <a:gdLst/>
            <a:ahLst/>
            <a:cxnLst/>
            <a:rect l="l" t="t" r="r" b="b"/>
            <a:pathLst>
              <a:path w="3634934" h="4255296">
                <a:moveTo>
                  <a:pt x="3634934" y="4255296"/>
                </a:moveTo>
                <a:lnTo>
                  <a:pt x="0" y="4255296"/>
                </a:lnTo>
                <a:lnTo>
                  <a:pt x="0" y="0"/>
                </a:lnTo>
                <a:lnTo>
                  <a:pt x="3634934" y="0"/>
                </a:lnTo>
                <a:lnTo>
                  <a:pt x="3634934" y="42552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363926" y="2044941"/>
            <a:ext cx="610446" cy="732287"/>
          </a:xfrm>
          <a:custGeom>
            <a:avLst/>
            <a:gdLst/>
            <a:ahLst/>
            <a:cxnLst/>
            <a:rect l="l" t="t" r="r" b="b"/>
            <a:pathLst>
              <a:path w="610446" h="732287">
                <a:moveTo>
                  <a:pt x="610447" y="0"/>
                </a:moveTo>
                <a:lnTo>
                  <a:pt x="0" y="0"/>
                </a:lnTo>
                <a:lnTo>
                  <a:pt x="0" y="732287"/>
                </a:lnTo>
                <a:lnTo>
                  <a:pt x="610447" y="732287"/>
                </a:lnTo>
                <a:lnTo>
                  <a:pt x="6104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839712" y="5353126"/>
            <a:ext cx="394573" cy="39457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B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35365" y="5353126"/>
            <a:ext cx="394573" cy="39457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B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116458">
            <a:off x="6920667" y="8800956"/>
            <a:ext cx="786637" cy="753741"/>
          </a:xfrm>
          <a:custGeom>
            <a:avLst/>
            <a:gdLst/>
            <a:ahLst/>
            <a:cxnLst/>
            <a:rect l="l" t="t" r="r" b="b"/>
            <a:pathLst>
              <a:path w="786637" h="753741">
                <a:moveTo>
                  <a:pt x="0" y="0"/>
                </a:moveTo>
                <a:lnTo>
                  <a:pt x="786636" y="0"/>
                </a:lnTo>
                <a:lnTo>
                  <a:pt x="786636" y="753740"/>
                </a:lnTo>
                <a:lnTo>
                  <a:pt x="0" y="753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13093">
            <a:off x="11860476" y="4032936"/>
            <a:ext cx="570251" cy="546404"/>
          </a:xfrm>
          <a:custGeom>
            <a:avLst/>
            <a:gdLst/>
            <a:ahLst/>
            <a:cxnLst/>
            <a:rect l="l" t="t" r="r" b="b"/>
            <a:pathLst>
              <a:path w="570251" h="546404">
                <a:moveTo>
                  <a:pt x="0" y="0"/>
                </a:moveTo>
                <a:lnTo>
                  <a:pt x="570251" y="0"/>
                </a:lnTo>
                <a:lnTo>
                  <a:pt x="570251" y="546404"/>
                </a:lnTo>
                <a:lnTo>
                  <a:pt x="0" y="546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2337147" y="3240856"/>
            <a:ext cx="1399705" cy="458085"/>
          </a:xfrm>
          <a:custGeom>
            <a:avLst/>
            <a:gdLst/>
            <a:ahLst/>
            <a:cxnLst/>
            <a:rect l="l" t="t" r="r" b="b"/>
            <a:pathLst>
              <a:path w="1399705" h="458085">
                <a:moveTo>
                  <a:pt x="0" y="0"/>
                </a:moveTo>
                <a:lnTo>
                  <a:pt x="1399704" y="0"/>
                </a:lnTo>
                <a:lnTo>
                  <a:pt x="1399704" y="458086"/>
                </a:lnTo>
                <a:lnTo>
                  <a:pt x="0" y="458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657225"/>
            <a:ext cx="1403105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</a:pPr>
            <a:r>
              <a:rPr lang="en-US" sz="4800">
                <a:solidFill>
                  <a:srgbClr val="4B4545"/>
                </a:solidFill>
                <a:latin typeface="#9Slide07 SVNUT Triumph Press"/>
              </a:rPr>
              <a:t>2. Bảng kiểm tham khảo</a:t>
            </a:r>
          </a:p>
        </p:txBody>
      </p:sp>
      <p:graphicFrame>
        <p:nvGraphicFramePr>
          <p:cNvPr id="16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51738"/>
              </p:ext>
            </p:extLst>
          </p:nvPr>
        </p:nvGraphicFramePr>
        <p:xfrm>
          <a:off x="844143" y="1757085"/>
          <a:ext cx="16324501" cy="8545610"/>
        </p:xfrm>
        <a:graphic>
          <a:graphicData uri="http://schemas.openxmlformats.org/drawingml/2006/table">
            <a:tbl>
              <a:tblPr/>
              <a:tblGrid>
                <a:gridCol w="269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8784"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EFAEE"/>
                          </a:solidFill>
                          <a:latin typeface="Roboto Condensed Bold"/>
                        </a:rPr>
                        <a:t>Phương diện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EFAEE"/>
                          </a:solidFill>
                          <a:latin typeface="Roboto Condensed Bold"/>
                        </a:rPr>
                        <a:t>Tiêu chí đánh giá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vi-VN" sz="38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Chưa đạt</a:t>
                      </a:r>
                      <a:endParaRPr lang="en-US" sz="1100" dirty="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vi-VN" sz="38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EFAEE"/>
                          </a:solidFill>
                          <a:latin typeface="Roboto Condensed Bold"/>
                        </a:rPr>
                        <a:t>Tốt</a:t>
                      </a: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EFAEE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FEFAEE"/>
                          </a:solidFill>
                          <a:latin typeface="Roboto Condensed Bold"/>
                        </a:rPr>
                        <a:t>Rất tốt</a:t>
                      </a:r>
                      <a:endParaRPr lang="en-US" sz="1100"/>
                    </a:p>
                  </a:txBody>
                  <a:tcPr marL="142875" marR="142875" marT="142875" marB="142875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149">
                <a:tc rowSpan="4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Kĩ năng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 trình bày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Bố cục bài nói rõ ràng, mạch lạc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784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Kĩ năng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 trình bày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Tương tác tích cực trong suốt quá trình nói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 dirty="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109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Kĩ năng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 trình bày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Kết hợp hiệu quả các phương tiện phi ngôn ngữ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8784">
                <a:tc vMerge="1">
                  <a:txBody>
                    <a:bodyPr/>
                    <a:lstStyle/>
                    <a:p>
                      <a:pPr algn="ctr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Kĩ năng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 trình bày</a:t>
                      </a:r>
                    </a:p>
                    <a:p>
                      <a:pPr algn="ctr">
                        <a:lnSpc>
                          <a:spcPts val="5320"/>
                        </a:lnSpc>
                      </a:pPr>
                      <a:r>
                        <a:rPr lang="en-US" sz="3800">
                          <a:solidFill>
                            <a:srgbClr val="FFFFFF"/>
                          </a:solidFill>
                          <a:latin typeface="Roboto Condensed Bold"/>
                        </a:rPr>
                        <a:t>  </a:t>
                      </a:r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2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320"/>
                        </a:lnSpc>
                        <a:defRPr/>
                      </a:pPr>
                      <a:r>
                        <a:rPr lang="en-US" sz="3800">
                          <a:solidFill>
                            <a:srgbClr val="22170B"/>
                          </a:solidFill>
                          <a:latin typeface="Roboto Condensed"/>
                        </a:rPr>
                        <a:t>Tiếp thu tích cực và đối thoại với các ý kiến phản hồi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20"/>
                        </a:lnSpc>
                        <a:defRPr/>
                      </a:pPr>
                      <a:endParaRPr lang="en-US" sz="1100" dirty="0"/>
                    </a:p>
                  </a:txBody>
                  <a:tcPr marL="142875" marR="142875" marT="142875" marB="142875" anchor="ctr">
                    <a:lnL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C8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3473" y="898431"/>
            <a:ext cx="16587647" cy="9216317"/>
          </a:xfrm>
          <a:custGeom>
            <a:avLst/>
            <a:gdLst/>
            <a:ahLst/>
            <a:cxnLst/>
            <a:rect l="l" t="t" r="r" b="b"/>
            <a:pathLst>
              <a:path w="16587647" h="9216317">
                <a:moveTo>
                  <a:pt x="0" y="0"/>
                </a:moveTo>
                <a:lnTo>
                  <a:pt x="16587647" y="0"/>
                </a:lnTo>
                <a:lnTo>
                  <a:pt x="16587647" y="9216317"/>
                </a:lnTo>
                <a:lnTo>
                  <a:pt x="0" y="92163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61482" y="425954"/>
            <a:ext cx="18810964" cy="9435091"/>
            <a:chOff x="0" y="0"/>
            <a:chExt cx="25081285" cy="125801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9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501164" y="0"/>
              <a:ext cx="12580121" cy="12580121"/>
            </a:xfrm>
            <a:custGeom>
              <a:avLst/>
              <a:gdLst/>
              <a:ahLst/>
              <a:cxnLst/>
              <a:rect l="l" t="t" r="r" b="b"/>
              <a:pathLst>
                <a:path w="12580121" h="12580121">
                  <a:moveTo>
                    <a:pt x="0" y="0"/>
                  </a:moveTo>
                  <a:lnTo>
                    <a:pt x="12580121" y="0"/>
                  </a:lnTo>
                  <a:lnTo>
                    <a:pt x="12580121" y="12580121"/>
                  </a:lnTo>
                  <a:lnTo>
                    <a:pt x="0" y="12580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9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311460" y="9187590"/>
            <a:ext cx="3785256" cy="680110"/>
          </a:xfrm>
          <a:custGeom>
            <a:avLst/>
            <a:gdLst/>
            <a:ahLst/>
            <a:cxnLst/>
            <a:rect l="l" t="t" r="r" b="b"/>
            <a:pathLst>
              <a:path w="3785256" h="680110">
                <a:moveTo>
                  <a:pt x="0" y="0"/>
                </a:moveTo>
                <a:lnTo>
                  <a:pt x="3785256" y="0"/>
                </a:lnTo>
                <a:lnTo>
                  <a:pt x="3785256" y="680110"/>
                </a:lnTo>
                <a:lnTo>
                  <a:pt x="0" y="68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981402">
            <a:off x="17252603" y="8938161"/>
            <a:ext cx="780001" cy="780001"/>
          </a:xfrm>
          <a:custGeom>
            <a:avLst/>
            <a:gdLst/>
            <a:ahLst/>
            <a:cxnLst/>
            <a:rect l="l" t="t" r="r" b="b"/>
            <a:pathLst>
              <a:path w="780001" h="780001">
                <a:moveTo>
                  <a:pt x="0" y="0"/>
                </a:moveTo>
                <a:lnTo>
                  <a:pt x="780000" y="0"/>
                </a:lnTo>
                <a:lnTo>
                  <a:pt x="780000" y="780001"/>
                </a:lnTo>
                <a:lnTo>
                  <a:pt x="0" y="7800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94601">
            <a:off x="378243" y="496598"/>
            <a:ext cx="838740" cy="803665"/>
          </a:xfrm>
          <a:custGeom>
            <a:avLst/>
            <a:gdLst/>
            <a:ahLst/>
            <a:cxnLst/>
            <a:rect l="l" t="t" r="r" b="b"/>
            <a:pathLst>
              <a:path w="838740" h="803665">
                <a:moveTo>
                  <a:pt x="0" y="0"/>
                </a:moveTo>
                <a:lnTo>
                  <a:pt x="838739" y="0"/>
                </a:lnTo>
                <a:lnTo>
                  <a:pt x="838739" y="803665"/>
                </a:lnTo>
                <a:lnTo>
                  <a:pt x="0" y="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219605" y="1443974"/>
            <a:ext cx="749646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393E61"/>
                </a:solidFill>
                <a:latin typeface="Fraunces Bold"/>
              </a:rPr>
              <a:t>II. CHUẨN BỊ BÀI NÓI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2964812"/>
            <a:ext cx="5835140" cy="140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000000"/>
                </a:solidFill>
                <a:latin typeface="#9Slide05 VL Fadilla"/>
              </a:rPr>
              <a:t>Vòng nội bộ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33699" y="2587425"/>
            <a:ext cx="12344807" cy="743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Lớp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chia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4 – 6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khoảng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6 HS/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phù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hợp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)</a:t>
            </a: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Chủ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Suy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nghĩ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thái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độ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cần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lớn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đối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ước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mơ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trẻ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sau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đọc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Roboto Condensed Italics"/>
              </a:rPr>
              <a:t>Trong </a:t>
            </a:r>
            <a:r>
              <a:rPr lang="en-US" sz="3500" dirty="0" err="1">
                <a:solidFill>
                  <a:srgbClr val="000000"/>
                </a:solidFill>
                <a:latin typeface="Roboto Condensed Italics"/>
              </a:rPr>
              <a:t>mắt</a:t>
            </a:r>
            <a:r>
              <a:rPr lang="en-US" sz="3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 Italics"/>
              </a:rPr>
              <a:t>trẻ</a:t>
            </a:r>
            <a:r>
              <a:rPr lang="en-US" sz="3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(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trích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>
                <a:solidFill>
                  <a:srgbClr val="000000"/>
                </a:solidFill>
                <a:latin typeface="Roboto Condensed Italics"/>
              </a:rPr>
              <a:t>Hoàng </a:t>
            </a:r>
            <a:r>
              <a:rPr lang="en-US" sz="3500" dirty="0" err="1">
                <a:solidFill>
                  <a:srgbClr val="000000"/>
                </a:solidFill>
                <a:latin typeface="Roboto Condensed Italics"/>
              </a:rPr>
              <a:t>tử</a:t>
            </a:r>
            <a:r>
              <a:rPr lang="en-US" sz="3500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 Italics"/>
              </a:rPr>
              <a:t>bé</a:t>
            </a:r>
            <a:r>
              <a:rPr lang="en-US" sz="3500" dirty="0">
                <a:solidFill>
                  <a:srgbClr val="000000"/>
                </a:solidFill>
                <a:latin typeface="Roboto Condensed Italics"/>
              </a:rPr>
              <a:t>)? </a:t>
            </a: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Chuẩn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trước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: 10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000000"/>
              </a:solidFill>
              <a:latin typeface="Roboto Condensed"/>
            </a:endParaRP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vai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trò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tìm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hiểu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tài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chuẩn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(ý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kiến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lí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lẽ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chứng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) (PHIẾU HỌC TẬP SỐ 2.1)</a:t>
            </a:r>
          </a:p>
          <a:p>
            <a:pPr marL="1511301" lvl="2" indent="-503767" algn="just">
              <a:lnSpc>
                <a:spcPts val="4550"/>
              </a:lnSpc>
              <a:buFont typeface="Arial"/>
              <a:buChar char="⚬"/>
            </a:pP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vai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trò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nghe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tìm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hiểu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tài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thảo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biết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muốn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biết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thêm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tài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này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chuẩn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bút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giấy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ghi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/>
              </a:rPr>
              <a:t>chép</a:t>
            </a:r>
            <a:r>
              <a:rPr lang="en-US" sz="3500" dirty="0">
                <a:solidFill>
                  <a:srgbClr val="000000"/>
                </a:solidFill>
                <a:latin typeface="Roboto Condensed"/>
              </a:rPr>
              <a:t>) (PHIẾU HỌC TẬP SỐ 2.2)</a:t>
            </a:r>
          </a:p>
          <a:p>
            <a:pPr algn="just">
              <a:lnSpc>
                <a:spcPts val="4550"/>
              </a:lnSpc>
            </a:pPr>
            <a:endParaRPr lang="en-US" sz="3500" dirty="0">
              <a:solidFill>
                <a:srgbClr val="000000"/>
              </a:solidFill>
              <a:latin typeface="Roboto Condensed"/>
            </a:endParaRP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467744" y="4723345"/>
            <a:ext cx="5400711" cy="5716055"/>
            <a:chOff x="0" y="0"/>
            <a:chExt cx="3282950" cy="32829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9789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 rot="1981402">
            <a:off x="17405003" y="9090561"/>
            <a:ext cx="780001" cy="780001"/>
          </a:xfrm>
          <a:custGeom>
            <a:avLst/>
            <a:gdLst/>
            <a:ahLst/>
            <a:cxnLst/>
            <a:rect l="l" t="t" r="r" b="b"/>
            <a:pathLst>
              <a:path w="780001" h="780001">
                <a:moveTo>
                  <a:pt x="0" y="0"/>
                </a:moveTo>
                <a:lnTo>
                  <a:pt x="780000" y="0"/>
                </a:lnTo>
                <a:lnTo>
                  <a:pt x="780000" y="780001"/>
                </a:lnTo>
                <a:lnTo>
                  <a:pt x="0" y="7800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94601">
            <a:off x="530643" y="648998"/>
            <a:ext cx="838740" cy="803665"/>
          </a:xfrm>
          <a:custGeom>
            <a:avLst/>
            <a:gdLst/>
            <a:ahLst/>
            <a:cxnLst/>
            <a:rect l="l" t="t" r="r" b="b"/>
            <a:pathLst>
              <a:path w="838740" h="803665">
                <a:moveTo>
                  <a:pt x="0" y="0"/>
                </a:moveTo>
                <a:lnTo>
                  <a:pt x="838739" y="0"/>
                </a:lnTo>
                <a:lnTo>
                  <a:pt x="838739" y="803665"/>
                </a:lnTo>
                <a:lnTo>
                  <a:pt x="0" y="8036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721223" y="5414023"/>
            <a:ext cx="4826945" cy="5025377"/>
          </a:xfrm>
          <a:custGeom>
            <a:avLst/>
            <a:gdLst/>
            <a:ahLst/>
            <a:cxnLst/>
            <a:rect l="l" t="t" r="r" b="b"/>
            <a:pathLst>
              <a:path w="6955539" h="5025377">
                <a:moveTo>
                  <a:pt x="0" y="0"/>
                </a:moveTo>
                <a:lnTo>
                  <a:pt x="6955539" y="0"/>
                </a:lnTo>
                <a:lnTo>
                  <a:pt x="6955539" y="5025377"/>
                </a:lnTo>
                <a:lnTo>
                  <a:pt x="0" y="5025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1282</Words>
  <Application>Microsoft Office PowerPoint</Application>
  <PresentationFormat>Custom</PresentationFormat>
  <Paragraphs>141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Roboto Condensed Bold</vt:lpstr>
      <vt:lpstr>Calibri</vt:lpstr>
      <vt:lpstr>Roboto Condensed</vt:lpstr>
      <vt:lpstr>Aptos</vt:lpstr>
      <vt:lpstr>Arial</vt:lpstr>
      <vt:lpstr>Fraunces Bold</vt:lpstr>
      <vt:lpstr>Roboto Condensed Italics</vt:lpstr>
      <vt:lpstr>#9Slide07 SVNUT Triumph Press</vt:lpstr>
      <vt:lpstr>#9Slide05 VL Fadilla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8CD-B6-Nghe-noi</dc:title>
  <dc:creator>Hai Anh</dc:creator>
  <cp:lastModifiedBy>QuangHung Xuan</cp:lastModifiedBy>
  <cp:revision>3</cp:revision>
  <dcterms:created xsi:type="dcterms:W3CDTF">2006-08-16T00:00:00Z</dcterms:created>
  <dcterms:modified xsi:type="dcterms:W3CDTF">2026-01-17T12:44:50Z</dcterms:modified>
  <dc:identifier>DAFwM_2ZEws</dc:identifier>
</cp:coreProperties>
</file>