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9Slide05 Aphrodite Pro" panose="020B0604020202020204" charset="-93"/>
      <p:regular r:id="rId26"/>
    </p:embeddedFont>
    <p:embeddedFont>
      <p:font typeface="#9Slide05 VL Fadilla" panose="020B0604020202020204" charset="-93"/>
      <p:regular r:id="rId27"/>
    </p:embeddedFont>
    <p:embeddedFont>
      <p:font typeface="#9Slide07 IcielSoup of Justice" panose="020B0604020202020204" charset="-93"/>
      <p:regular r:id="rId28"/>
    </p:embeddedFont>
    <p:embeddedFont>
      <p:font typeface="#9Slide07 SFU Blackout" panose="020B0604020202020204" charset="-93"/>
      <p:regular r:id="rId29"/>
    </p:embeddedFont>
    <p:embeddedFont>
      <p:font typeface="#9Slide07 SVNUT Triumph Press" panose="020B0604020202020204" charset="0"/>
      <p:regular r:id="rId30"/>
    </p:embeddedFont>
    <p:embeddedFont>
      <p:font typeface="Fraunces Bold" panose="020B0604020202020204" charset="-93"/>
      <p:regular r:id="rId31"/>
    </p:embeddedFont>
    <p:embeddedFont>
      <p:font typeface="Roboto Condensed" panose="02000000000000000000" pitchFamily="2" charset="0"/>
      <p:regular r:id="rId32"/>
      <p:bold r:id="rId33"/>
      <p:italic r:id="rId34"/>
      <p:boldItalic r:id="rId35"/>
    </p:embeddedFont>
    <p:embeddedFont>
      <p:font typeface="Roboto Condensed Bold" panose="020B0604020202020204" charset="0"/>
      <p:regular r:id="rId36"/>
    </p:embeddedFont>
    <p:embeddedFont>
      <p:font typeface="Roboto Condensed Bold Italics" panose="020B0604020202020204" charset="0"/>
      <p:regular r:id="rId37"/>
    </p:embeddedFont>
    <p:embeddedFont>
      <p:font typeface="Roboto Condensed Italic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26790" y="2268044"/>
            <a:ext cx="11023930" cy="5842683"/>
          </a:xfrm>
          <a:custGeom>
            <a:avLst/>
            <a:gdLst/>
            <a:ahLst/>
            <a:cxnLst/>
            <a:rect l="l" t="t" r="r" b="b"/>
            <a:pathLst>
              <a:path w="11023930" h="5842683">
                <a:moveTo>
                  <a:pt x="0" y="0"/>
                </a:moveTo>
                <a:lnTo>
                  <a:pt x="11023931" y="0"/>
                </a:lnTo>
                <a:lnTo>
                  <a:pt x="11023931" y="5842683"/>
                </a:lnTo>
                <a:lnTo>
                  <a:pt x="0" y="5842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4179847" y="1403473"/>
            <a:ext cx="2870874" cy="2140106"/>
          </a:xfrm>
          <a:custGeom>
            <a:avLst/>
            <a:gdLst/>
            <a:ahLst/>
            <a:cxnLst/>
            <a:rect l="l" t="t" r="r" b="b"/>
            <a:pathLst>
              <a:path w="2870874" h="2140106">
                <a:moveTo>
                  <a:pt x="0" y="0"/>
                </a:moveTo>
                <a:lnTo>
                  <a:pt x="2870874" y="0"/>
                </a:lnTo>
                <a:lnTo>
                  <a:pt x="2870874" y="2140106"/>
                </a:lnTo>
                <a:lnTo>
                  <a:pt x="0" y="2140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94667" y="6978675"/>
            <a:ext cx="2279625" cy="2279625"/>
          </a:xfrm>
          <a:custGeom>
            <a:avLst/>
            <a:gdLst/>
            <a:ahLst/>
            <a:cxnLst/>
            <a:rect l="l" t="t" r="r" b="b"/>
            <a:pathLst>
              <a:path w="2279625" h="2279625">
                <a:moveTo>
                  <a:pt x="0" y="0"/>
                </a:moveTo>
                <a:lnTo>
                  <a:pt x="2279625" y="0"/>
                </a:lnTo>
                <a:lnTo>
                  <a:pt x="2279625" y="2279625"/>
                </a:lnTo>
                <a:lnTo>
                  <a:pt x="0" y="2279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688399">
            <a:off x="6935620" y="1779891"/>
            <a:ext cx="1024747" cy="976304"/>
          </a:xfrm>
          <a:custGeom>
            <a:avLst/>
            <a:gdLst/>
            <a:ahLst/>
            <a:cxnLst/>
            <a:rect l="l" t="t" r="r" b="b"/>
            <a:pathLst>
              <a:path w="1024747" h="976304">
                <a:moveTo>
                  <a:pt x="0" y="0"/>
                </a:moveTo>
                <a:lnTo>
                  <a:pt x="1024747" y="0"/>
                </a:lnTo>
                <a:lnTo>
                  <a:pt x="1024747" y="976305"/>
                </a:lnTo>
                <a:lnTo>
                  <a:pt x="0" y="976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7447993" y="3348877"/>
            <a:ext cx="8293705" cy="3034030"/>
          </a:xfrm>
          <a:prstGeom prst="rect">
            <a:avLst/>
          </a:prstGeom>
        </p:spPr>
        <p:txBody>
          <a:bodyPr lIns="0" tIns="0" rIns="0" bIns="0" rtlCol="0" anchor="t">
            <a:spAutoFit/>
          </a:bodyPr>
          <a:lstStyle/>
          <a:p>
            <a:pPr algn="just">
              <a:lnSpc>
                <a:spcPts val="6019"/>
              </a:lnSpc>
            </a:pPr>
            <a:r>
              <a:rPr lang="en-US" sz="4299">
                <a:solidFill>
                  <a:srgbClr val="09103D"/>
                </a:solidFill>
                <a:latin typeface="Roboto Condensed Bold"/>
              </a:rPr>
              <a:t>Yêu cầu:</a:t>
            </a:r>
          </a:p>
          <a:p>
            <a:pPr marL="928369" lvl="1" indent="-464185" algn="just">
              <a:lnSpc>
                <a:spcPts val="6019"/>
              </a:lnSpc>
              <a:buFont typeface="Arial"/>
              <a:buChar char="•"/>
            </a:pPr>
            <a:r>
              <a:rPr lang="en-US" sz="4299">
                <a:solidFill>
                  <a:srgbClr val="09103D"/>
                </a:solidFill>
                <a:latin typeface="Roboto Condensed"/>
              </a:rPr>
              <a:t>Quan sát các hình ảnh sau</a:t>
            </a:r>
          </a:p>
          <a:p>
            <a:pPr marL="928369" lvl="1" indent="-464185" algn="just">
              <a:lnSpc>
                <a:spcPts val="6019"/>
              </a:lnSpc>
              <a:spcBef>
                <a:spcPct val="0"/>
              </a:spcBef>
              <a:buFont typeface="Arial"/>
              <a:buChar char="•"/>
            </a:pPr>
            <a:r>
              <a:rPr lang="en-US" sz="4299">
                <a:solidFill>
                  <a:srgbClr val="09103D"/>
                </a:solidFill>
                <a:latin typeface="Roboto Condensed"/>
              </a:rPr>
              <a:t>Tìm các từ khác nhau để gọi tên sự vật xuất hiện trong hình ảnh.</a:t>
            </a:r>
          </a:p>
        </p:txBody>
      </p:sp>
      <p:sp>
        <p:nvSpPr>
          <p:cNvPr id="12" name="TextBox 12"/>
          <p:cNvSpPr txBox="1"/>
          <p:nvPr/>
        </p:nvSpPr>
        <p:spPr>
          <a:xfrm>
            <a:off x="6026790" y="348615"/>
            <a:ext cx="6647756" cy="1226820"/>
          </a:xfrm>
          <a:prstGeom prst="rect">
            <a:avLst/>
          </a:prstGeom>
        </p:spPr>
        <p:txBody>
          <a:bodyPr lIns="0" tIns="0" rIns="0" bIns="0" rtlCol="0" anchor="t">
            <a:spAutoFit/>
          </a:bodyPr>
          <a:lstStyle/>
          <a:p>
            <a:pPr algn="ctr">
              <a:lnSpc>
                <a:spcPts val="10080"/>
              </a:lnSpc>
            </a:pPr>
            <a:r>
              <a:rPr lang="en-US" sz="7200">
                <a:solidFill>
                  <a:srgbClr val="09103D"/>
                </a:solidFill>
                <a:latin typeface="Fraunces Bold"/>
              </a:rPr>
              <a:t>I. KHỞI ĐỘNG</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923111" y="933965"/>
            <a:ext cx="2062890" cy="1509348"/>
          </a:xfrm>
          <a:custGeom>
            <a:avLst/>
            <a:gdLst/>
            <a:ahLst/>
            <a:cxnLst/>
            <a:rect l="l" t="t" r="r" b="b"/>
            <a:pathLst>
              <a:path w="2062890" h="1509348">
                <a:moveTo>
                  <a:pt x="0" y="0"/>
                </a:moveTo>
                <a:lnTo>
                  <a:pt x="2062890" y="0"/>
                </a:lnTo>
                <a:lnTo>
                  <a:pt x="2062890" y="1509348"/>
                </a:lnTo>
                <a:lnTo>
                  <a:pt x="0" y="1509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002028" y="2843015"/>
            <a:ext cx="12009606" cy="1918781"/>
            <a:chOff x="0" y="0"/>
            <a:chExt cx="3163024" cy="505358"/>
          </a:xfrm>
        </p:grpSpPr>
        <p:sp>
          <p:nvSpPr>
            <p:cNvPr id="7" name="Freeform 7"/>
            <p:cNvSpPr/>
            <p:nvPr/>
          </p:nvSpPr>
          <p:spPr>
            <a:xfrm>
              <a:off x="0" y="0"/>
              <a:ext cx="3163024" cy="505358"/>
            </a:xfrm>
            <a:custGeom>
              <a:avLst/>
              <a:gdLst/>
              <a:ahLst/>
              <a:cxnLst/>
              <a:rect l="l" t="t" r="r" b="b"/>
              <a:pathLst>
                <a:path w="3163024" h="505358">
                  <a:moveTo>
                    <a:pt x="9670" y="0"/>
                  </a:moveTo>
                  <a:lnTo>
                    <a:pt x="3153354" y="0"/>
                  </a:lnTo>
                  <a:cubicBezTo>
                    <a:pt x="3155919" y="0"/>
                    <a:pt x="3158378" y="1019"/>
                    <a:pt x="3160192" y="2832"/>
                  </a:cubicBezTo>
                  <a:cubicBezTo>
                    <a:pt x="3162005" y="4646"/>
                    <a:pt x="3163024" y="7105"/>
                    <a:pt x="3163024" y="9670"/>
                  </a:cubicBezTo>
                  <a:lnTo>
                    <a:pt x="3163024" y="495688"/>
                  </a:lnTo>
                  <a:cubicBezTo>
                    <a:pt x="3163024" y="498253"/>
                    <a:pt x="3162005" y="500712"/>
                    <a:pt x="3160192" y="502526"/>
                  </a:cubicBezTo>
                  <a:cubicBezTo>
                    <a:pt x="3158378" y="504339"/>
                    <a:pt x="3155919" y="505358"/>
                    <a:pt x="3153354" y="505358"/>
                  </a:cubicBezTo>
                  <a:lnTo>
                    <a:pt x="9670" y="505358"/>
                  </a:lnTo>
                  <a:cubicBezTo>
                    <a:pt x="7105" y="505358"/>
                    <a:pt x="4646" y="504339"/>
                    <a:pt x="2832" y="502526"/>
                  </a:cubicBezTo>
                  <a:cubicBezTo>
                    <a:pt x="1019" y="500712"/>
                    <a:pt x="0" y="498253"/>
                    <a:pt x="0" y="495688"/>
                  </a:cubicBezTo>
                  <a:lnTo>
                    <a:pt x="0" y="9670"/>
                  </a:lnTo>
                  <a:cubicBezTo>
                    <a:pt x="0" y="7105"/>
                    <a:pt x="1019" y="4646"/>
                    <a:pt x="2832" y="2832"/>
                  </a:cubicBezTo>
                  <a:cubicBezTo>
                    <a:pt x="4646" y="1019"/>
                    <a:pt x="7105" y="0"/>
                    <a:pt x="9670" y="0"/>
                  </a:cubicBezTo>
                  <a:close/>
                </a:path>
              </a:pathLst>
            </a:custGeom>
            <a:solidFill>
              <a:srgbClr val="FFFFFF"/>
            </a:solidFill>
          </p:spPr>
          <p:txBody>
            <a:bodyPr/>
            <a:lstStyle/>
            <a:p>
              <a:endParaRPr lang="en-US"/>
            </a:p>
          </p:txBody>
        </p:sp>
        <p:sp>
          <p:nvSpPr>
            <p:cNvPr id="8" name="TextBox 8"/>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9" name="Group 9"/>
          <p:cNvGrpSpPr/>
          <p:nvPr/>
        </p:nvGrpSpPr>
        <p:grpSpPr>
          <a:xfrm>
            <a:off x="707594" y="2843015"/>
            <a:ext cx="3086100" cy="1918781"/>
            <a:chOff x="0" y="0"/>
            <a:chExt cx="812800" cy="505358"/>
          </a:xfrm>
        </p:grpSpPr>
        <p:sp>
          <p:nvSpPr>
            <p:cNvPr id="10" name="Freeform 10"/>
            <p:cNvSpPr/>
            <p:nvPr/>
          </p:nvSpPr>
          <p:spPr>
            <a:xfrm>
              <a:off x="0" y="0"/>
              <a:ext cx="812800" cy="505358"/>
            </a:xfrm>
            <a:custGeom>
              <a:avLst/>
              <a:gdLst/>
              <a:ahLst/>
              <a:cxnLst/>
              <a:rect l="l" t="t" r="r" b="b"/>
              <a:pathLst>
                <a:path w="812800" h="505358">
                  <a:moveTo>
                    <a:pt x="47664" y="0"/>
                  </a:moveTo>
                  <a:lnTo>
                    <a:pt x="765136" y="0"/>
                  </a:lnTo>
                  <a:cubicBezTo>
                    <a:pt x="791460" y="0"/>
                    <a:pt x="812800" y="21340"/>
                    <a:pt x="812800" y="47664"/>
                  </a:cubicBezTo>
                  <a:lnTo>
                    <a:pt x="812800" y="457694"/>
                  </a:lnTo>
                  <a:cubicBezTo>
                    <a:pt x="812800" y="484018"/>
                    <a:pt x="791460" y="505358"/>
                    <a:pt x="765136" y="505358"/>
                  </a:cubicBezTo>
                  <a:lnTo>
                    <a:pt x="47664" y="505358"/>
                  </a:lnTo>
                  <a:cubicBezTo>
                    <a:pt x="21340" y="505358"/>
                    <a:pt x="0" y="484018"/>
                    <a:pt x="0" y="457694"/>
                  </a:cubicBezTo>
                  <a:lnTo>
                    <a:pt x="0" y="47664"/>
                  </a:lnTo>
                  <a:cubicBezTo>
                    <a:pt x="0" y="21340"/>
                    <a:pt x="21340" y="0"/>
                    <a:pt x="47664" y="0"/>
                  </a:cubicBezTo>
                  <a:close/>
                </a:path>
              </a:pathLst>
            </a:custGeom>
            <a:solidFill>
              <a:srgbClr val="EF798A"/>
            </a:solidFill>
          </p:spPr>
          <p:txBody>
            <a:bodyPr/>
            <a:lstStyle/>
            <a:p>
              <a:endParaRPr lang="en-US"/>
            </a:p>
          </p:txBody>
        </p:sp>
        <p:sp>
          <p:nvSpPr>
            <p:cNvPr id="11" name="TextBox 11"/>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707594" y="159900"/>
            <a:ext cx="14278407"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9Slide07 SVNUT Triumph Press"/>
              </a:rPr>
              <a:t>1. Tri thức tiếng Việt</a:t>
            </a:r>
          </a:p>
        </p:txBody>
      </p:sp>
      <p:sp>
        <p:nvSpPr>
          <p:cNvPr id="13" name="TextBox 13"/>
          <p:cNvSpPr txBox="1"/>
          <p:nvPr/>
        </p:nvSpPr>
        <p:spPr>
          <a:xfrm>
            <a:off x="707594" y="1028185"/>
            <a:ext cx="14278407" cy="764540"/>
          </a:xfrm>
          <a:prstGeom prst="rect">
            <a:avLst/>
          </a:prstGeom>
        </p:spPr>
        <p:txBody>
          <a:bodyPr lIns="0" tIns="0" rIns="0" bIns="0" rtlCol="0" anchor="t">
            <a:spAutoFit/>
          </a:bodyPr>
          <a:lstStyle/>
          <a:p>
            <a:pPr>
              <a:lnSpc>
                <a:spcPts val="6159"/>
              </a:lnSpc>
              <a:spcBef>
                <a:spcPct val="0"/>
              </a:spcBef>
            </a:pPr>
            <a:r>
              <a:rPr lang="en-US" sz="4399">
                <a:solidFill>
                  <a:srgbClr val="3B3939"/>
                </a:solidFill>
                <a:latin typeface="Roboto Condensed Bold"/>
              </a:rPr>
              <a:t>a. Từ ngữ toàn dân và từ ngữ địa phương </a:t>
            </a:r>
          </a:p>
        </p:txBody>
      </p:sp>
      <p:sp>
        <p:nvSpPr>
          <p:cNvPr id="14" name="TextBox 14"/>
          <p:cNvSpPr txBox="1"/>
          <p:nvPr/>
        </p:nvSpPr>
        <p:spPr>
          <a:xfrm>
            <a:off x="707594" y="1887975"/>
            <a:ext cx="7139204" cy="764540"/>
          </a:xfrm>
          <a:prstGeom prst="rect">
            <a:avLst/>
          </a:prstGeom>
        </p:spPr>
        <p:txBody>
          <a:bodyPr lIns="0" tIns="0" rIns="0" bIns="0" rtlCol="0" anchor="t">
            <a:spAutoFit/>
          </a:bodyPr>
          <a:lstStyle/>
          <a:p>
            <a:pPr marL="949959" lvl="1" indent="-474979">
              <a:lnSpc>
                <a:spcPts val="6159"/>
              </a:lnSpc>
              <a:spcBef>
                <a:spcPct val="0"/>
              </a:spcBef>
              <a:buFont typeface="Arial"/>
              <a:buChar char="•"/>
            </a:pPr>
            <a:r>
              <a:rPr lang="en-US" sz="4399">
                <a:solidFill>
                  <a:srgbClr val="EF798A"/>
                </a:solidFill>
                <a:latin typeface="Roboto Condensed Bold"/>
              </a:rPr>
              <a:t>Từ ngữ địa phương</a:t>
            </a:r>
          </a:p>
        </p:txBody>
      </p:sp>
      <p:grpSp>
        <p:nvGrpSpPr>
          <p:cNvPr id="15" name="Group 15"/>
          <p:cNvGrpSpPr/>
          <p:nvPr/>
        </p:nvGrpSpPr>
        <p:grpSpPr>
          <a:xfrm>
            <a:off x="4002028" y="5143500"/>
            <a:ext cx="12009606" cy="2333828"/>
            <a:chOff x="0" y="0"/>
            <a:chExt cx="3163024" cy="614671"/>
          </a:xfrm>
        </p:grpSpPr>
        <p:sp>
          <p:nvSpPr>
            <p:cNvPr id="16" name="Freeform 16"/>
            <p:cNvSpPr/>
            <p:nvPr/>
          </p:nvSpPr>
          <p:spPr>
            <a:xfrm>
              <a:off x="0" y="0"/>
              <a:ext cx="3163024" cy="614671"/>
            </a:xfrm>
            <a:custGeom>
              <a:avLst/>
              <a:gdLst/>
              <a:ahLst/>
              <a:cxnLst/>
              <a:rect l="l" t="t" r="r" b="b"/>
              <a:pathLst>
                <a:path w="3163024" h="614671">
                  <a:moveTo>
                    <a:pt x="9670" y="0"/>
                  </a:moveTo>
                  <a:lnTo>
                    <a:pt x="3153354" y="0"/>
                  </a:lnTo>
                  <a:cubicBezTo>
                    <a:pt x="3155919" y="0"/>
                    <a:pt x="3158378" y="1019"/>
                    <a:pt x="3160192" y="2832"/>
                  </a:cubicBezTo>
                  <a:cubicBezTo>
                    <a:pt x="3162005" y="4646"/>
                    <a:pt x="3163024" y="7105"/>
                    <a:pt x="3163024" y="9670"/>
                  </a:cubicBezTo>
                  <a:lnTo>
                    <a:pt x="3163024" y="605001"/>
                  </a:lnTo>
                  <a:cubicBezTo>
                    <a:pt x="3163024" y="607566"/>
                    <a:pt x="3162005" y="610025"/>
                    <a:pt x="3160192" y="611838"/>
                  </a:cubicBezTo>
                  <a:cubicBezTo>
                    <a:pt x="3158378" y="613652"/>
                    <a:pt x="3155919" y="614671"/>
                    <a:pt x="3153354" y="614671"/>
                  </a:cubicBezTo>
                  <a:lnTo>
                    <a:pt x="9670" y="614671"/>
                  </a:lnTo>
                  <a:cubicBezTo>
                    <a:pt x="7105" y="614671"/>
                    <a:pt x="4646" y="613652"/>
                    <a:pt x="2832" y="611838"/>
                  </a:cubicBezTo>
                  <a:cubicBezTo>
                    <a:pt x="1019" y="610025"/>
                    <a:pt x="0" y="607566"/>
                    <a:pt x="0" y="605001"/>
                  </a:cubicBezTo>
                  <a:lnTo>
                    <a:pt x="0" y="9670"/>
                  </a:lnTo>
                  <a:cubicBezTo>
                    <a:pt x="0" y="7105"/>
                    <a:pt x="1019" y="4646"/>
                    <a:pt x="2832" y="2832"/>
                  </a:cubicBezTo>
                  <a:cubicBezTo>
                    <a:pt x="4646" y="1019"/>
                    <a:pt x="7105" y="0"/>
                    <a:pt x="9670" y="0"/>
                  </a:cubicBezTo>
                  <a:close/>
                </a:path>
              </a:pathLst>
            </a:custGeom>
            <a:solidFill>
              <a:srgbClr val="FFFFFF"/>
            </a:solidFill>
          </p:spPr>
          <p:txBody>
            <a:bodyPr/>
            <a:lstStyle/>
            <a:p>
              <a:endParaRPr lang="en-US"/>
            </a:p>
          </p:txBody>
        </p:sp>
        <p:sp>
          <p:nvSpPr>
            <p:cNvPr id="17" name="TextBox 17"/>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18" name="Group 18"/>
          <p:cNvGrpSpPr/>
          <p:nvPr/>
        </p:nvGrpSpPr>
        <p:grpSpPr>
          <a:xfrm>
            <a:off x="707594" y="5143500"/>
            <a:ext cx="3086100" cy="2333828"/>
            <a:chOff x="0" y="0"/>
            <a:chExt cx="812800" cy="614671"/>
          </a:xfrm>
        </p:grpSpPr>
        <p:sp>
          <p:nvSpPr>
            <p:cNvPr id="19" name="Freeform 19"/>
            <p:cNvSpPr/>
            <p:nvPr/>
          </p:nvSpPr>
          <p:spPr>
            <a:xfrm>
              <a:off x="0" y="0"/>
              <a:ext cx="812800" cy="614671"/>
            </a:xfrm>
            <a:custGeom>
              <a:avLst/>
              <a:gdLst/>
              <a:ahLst/>
              <a:cxnLst/>
              <a:rect l="l" t="t" r="r" b="b"/>
              <a:pathLst>
                <a:path w="812800" h="614671">
                  <a:moveTo>
                    <a:pt x="47664" y="0"/>
                  </a:moveTo>
                  <a:lnTo>
                    <a:pt x="765136" y="0"/>
                  </a:lnTo>
                  <a:cubicBezTo>
                    <a:pt x="791460" y="0"/>
                    <a:pt x="812800" y="21340"/>
                    <a:pt x="812800" y="47664"/>
                  </a:cubicBezTo>
                  <a:lnTo>
                    <a:pt x="812800" y="567006"/>
                  </a:lnTo>
                  <a:cubicBezTo>
                    <a:pt x="812800" y="579648"/>
                    <a:pt x="807778" y="591771"/>
                    <a:pt x="798839" y="600710"/>
                  </a:cubicBezTo>
                  <a:cubicBezTo>
                    <a:pt x="789901" y="609649"/>
                    <a:pt x="777777" y="614671"/>
                    <a:pt x="765136" y="614671"/>
                  </a:cubicBezTo>
                  <a:lnTo>
                    <a:pt x="47664" y="614671"/>
                  </a:lnTo>
                  <a:cubicBezTo>
                    <a:pt x="21340" y="614671"/>
                    <a:pt x="0" y="593331"/>
                    <a:pt x="0" y="567006"/>
                  </a:cubicBezTo>
                  <a:lnTo>
                    <a:pt x="0" y="47664"/>
                  </a:lnTo>
                  <a:cubicBezTo>
                    <a:pt x="0" y="21340"/>
                    <a:pt x="21340" y="0"/>
                    <a:pt x="47664" y="0"/>
                  </a:cubicBezTo>
                  <a:close/>
                </a:path>
              </a:pathLst>
            </a:custGeom>
            <a:solidFill>
              <a:srgbClr val="FFC35D"/>
            </a:solidFill>
          </p:spPr>
          <p:txBody>
            <a:bodyPr/>
            <a:lstStyle/>
            <a:p>
              <a:endParaRPr lang="en-US"/>
            </a:p>
          </p:txBody>
        </p:sp>
        <p:sp>
          <p:nvSpPr>
            <p:cNvPr id="20" name="TextBox 20"/>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21" name="Group 21"/>
          <p:cNvGrpSpPr/>
          <p:nvPr/>
        </p:nvGrpSpPr>
        <p:grpSpPr>
          <a:xfrm>
            <a:off x="4002028" y="7910006"/>
            <a:ext cx="12009606" cy="1452056"/>
            <a:chOff x="0" y="0"/>
            <a:chExt cx="3163024" cy="382434"/>
          </a:xfrm>
        </p:grpSpPr>
        <p:sp>
          <p:nvSpPr>
            <p:cNvPr id="22" name="Freeform 22"/>
            <p:cNvSpPr/>
            <p:nvPr/>
          </p:nvSpPr>
          <p:spPr>
            <a:xfrm>
              <a:off x="0" y="0"/>
              <a:ext cx="3163024" cy="382434"/>
            </a:xfrm>
            <a:custGeom>
              <a:avLst/>
              <a:gdLst/>
              <a:ahLst/>
              <a:cxnLst/>
              <a:rect l="l" t="t" r="r" b="b"/>
              <a:pathLst>
                <a:path w="3163024" h="382434">
                  <a:moveTo>
                    <a:pt x="9670" y="0"/>
                  </a:moveTo>
                  <a:lnTo>
                    <a:pt x="3153354" y="0"/>
                  </a:lnTo>
                  <a:cubicBezTo>
                    <a:pt x="3155919" y="0"/>
                    <a:pt x="3158378" y="1019"/>
                    <a:pt x="3160192" y="2832"/>
                  </a:cubicBezTo>
                  <a:cubicBezTo>
                    <a:pt x="3162005" y="4646"/>
                    <a:pt x="3163024" y="7105"/>
                    <a:pt x="3163024" y="9670"/>
                  </a:cubicBezTo>
                  <a:lnTo>
                    <a:pt x="3163024" y="372765"/>
                  </a:lnTo>
                  <a:cubicBezTo>
                    <a:pt x="3163024" y="375329"/>
                    <a:pt x="3162005" y="377789"/>
                    <a:pt x="3160192" y="379602"/>
                  </a:cubicBezTo>
                  <a:cubicBezTo>
                    <a:pt x="3158378" y="381416"/>
                    <a:pt x="3155919" y="382434"/>
                    <a:pt x="3153354" y="382434"/>
                  </a:cubicBezTo>
                  <a:lnTo>
                    <a:pt x="9670" y="382434"/>
                  </a:lnTo>
                  <a:cubicBezTo>
                    <a:pt x="7105" y="382434"/>
                    <a:pt x="4646" y="381416"/>
                    <a:pt x="2832" y="379602"/>
                  </a:cubicBezTo>
                  <a:cubicBezTo>
                    <a:pt x="1019" y="377789"/>
                    <a:pt x="0" y="375329"/>
                    <a:pt x="0" y="372765"/>
                  </a:cubicBezTo>
                  <a:lnTo>
                    <a:pt x="0" y="9670"/>
                  </a:lnTo>
                  <a:cubicBezTo>
                    <a:pt x="0" y="7105"/>
                    <a:pt x="1019" y="4646"/>
                    <a:pt x="2832" y="2832"/>
                  </a:cubicBezTo>
                  <a:cubicBezTo>
                    <a:pt x="4646" y="1019"/>
                    <a:pt x="7105" y="0"/>
                    <a:pt x="9670" y="0"/>
                  </a:cubicBezTo>
                  <a:close/>
                </a:path>
              </a:pathLst>
            </a:custGeom>
            <a:solidFill>
              <a:srgbClr val="FFFFFF"/>
            </a:solidFill>
          </p:spPr>
          <p:txBody>
            <a:bodyPr/>
            <a:lstStyle/>
            <a:p>
              <a:endParaRPr lang="en-US"/>
            </a:p>
          </p:txBody>
        </p:sp>
        <p:sp>
          <p:nvSpPr>
            <p:cNvPr id="23" name="TextBox 23"/>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24" name="Group 24"/>
          <p:cNvGrpSpPr/>
          <p:nvPr/>
        </p:nvGrpSpPr>
        <p:grpSpPr>
          <a:xfrm>
            <a:off x="707594" y="7910006"/>
            <a:ext cx="3086100" cy="1452056"/>
            <a:chOff x="0" y="0"/>
            <a:chExt cx="812800" cy="382434"/>
          </a:xfrm>
        </p:grpSpPr>
        <p:sp>
          <p:nvSpPr>
            <p:cNvPr id="25" name="Freeform 25"/>
            <p:cNvSpPr/>
            <p:nvPr/>
          </p:nvSpPr>
          <p:spPr>
            <a:xfrm>
              <a:off x="0" y="0"/>
              <a:ext cx="812800" cy="382434"/>
            </a:xfrm>
            <a:custGeom>
              <a:avLst/>
              <a:gdLst/>
              <a:ahLst/>
              <a:cxnLst/>
              <a:rect l="l" t="t" r="r" b="b"/>
              <a:pathLst>
                <a:path w="812800" h="382434">
                  <a:moveTo>
                    <a:pt x="47664" y="0"/>
                  </a:moveTo>
                  <a:lnTo>
                    <a:pt x="765136" y="0"/>
                  </a:lnTo>
                  <a:cubicBezTo>
                    <a:pt x="791460" y="0"/>
                    <a:pt x="812800" y="21340"/>
                    <a:pt x="812800" y="47664"/>
                  </a:cubicBezTo>
                  <a:lnTo>
                    <a:pt x="812800" y="334770"/>
                  </a:lnTo>
                  <a:cubicBezTo>
                    <a:pt x="812800" y="361094"/>
                    <a:pt x="791460" y="382434"/>
                    <a:pt x="765136" y="382434"/>
                  </a:cubicBezTo>
                  <a:lnTo>
                    <a:pt x="47664" y="382434"/>
                  </a:lnTo>
                  <a:cubicBezTo>
                    <a:pt x="35023" y="382434"/>
                    <a:pt x="22899" y="377413"/>
                    <a:pt x="13961" y="368474"/>
                  </a:cubicBezTo>
                  <a:cubicBezTo>
                    <a:pt x="5022" y="359535"/>
                    <a:pt x="0" y="347412"/>
                    <a:pt x="0" y="334770"/>
                  </a:cubicBezTo>
                  <a:lnTo>
                    <a:pt x="0" y="47664"/>
                  </a:lnTo>
                  <a:cubicBezTo>
                    <a:pt x="0" y="21340"/>
                    <a:pt x="21340" y="0"/>
                    <a:pt x="47664" y="0"/>
                  </a:cubicBezTo>
                  <a:close/>
                </a:path>
              </a:pathLst>
            </a:custGeom>
            <a:solidFill>
              <a:srgbClr val="D5D894"/>
            </a:solidFill>
          </p:spPr>
          <p:txBody>
            <a:bodyPr/>
            <a:lstStyle/>
            <a:p>
              <a:endParaRPr lang="en-US"/>
            </a:p>
          </p:txBody>
        </p:sp>
        <p:sp>
          <p:nvSpPr>
            <p:cNvPr id="26" name="TextBox 26"/>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sp>
        <p:nvSpPr>
          <p:cNvPr id="27" name="TextBox 27"/>
          <p:cNvSpPr txBox="1"/>
          <p:nvPr/>
        </p:nvSpPr>
        <p:spPr>
          <a:xfrm>
            <a:off x="1191096" y="3424580"/>
            <a:ext cx="3086100" cy="6794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Khái niệm</a:t>
            </a:r>
          </a:p>
        </p:txBody>
      </p:sp>
      <p:sp>
        <p:nvSpPr>
          <p:cNvPr id="28" name="TextBox 28"/>
          <p:cNvSpPr txBox="1"/>
          <p:nvPr/>
        </p:nvSpPr>
        <p:spPr>
          <a:xfrm>
            <a:off x="1372678" y="5932589"/>
            <a:ext cx="3086100" cy="6794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Vai trò</a:t>
            </a:r>
          </a:p>
        </p:txBody>
      </p:sp>
      <p:sp>
        <p:nvSpPr>
          <p:cNvPr id="29" name="TextBox 29"/>
          <p:cNvSpPr txBox="1"/>
          <p:nvPr/>
        </p:nvSpPr>
        <p:spPr>
          <a:xfrm>
            <a:off x="1372678" y="8258209"/>
            <a:ext cx="3086100" cy="6794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Ví dụ</a:t>
            </a:r>
          </a:p>
        </p:txBody>
      </p:sp>
      <p:sp>
        <p:nvSpPr>
          <p:cNvPr id="30" name="TextBox 30"/>
          <p:cNvSpPr txBox="1"/>
          <p:nvPr/>
        </p:nvSpPr>
        <p:spPr>
          <a:xfrm>
            <a:off x="3793694" y="2947790"/>
            <a:ext cx="12059055" cy="1685925"/>
          </a:xfrm>
          <a:prstGeom prst="rect">
            <a:avLst/>
          </a:prstGeom>
        </p:spPr>
        <p:txBody>
          <a:bodyPr lIns="0" tIns="0" rIns="0" bIns="0" rtlCol="0" anchor="t">
            <a:spAutoFit/>
          </a:bodyPr>
          <a:lstStyle/>
          <a:p>
            <a:pPr marL="798829" lvl="1" indent="-399415" algn="just">
              <a:lnSpc>
                <a:spcPts val="4439"/>
              </a:lnSpc>
              <a:buFont typeface="Arial"/>
              <a:buChar char="•"/>
            </a:pPr>
            <a:r>
              <a:rPr lang="en-US" sz="3699" dirty="0" err="1">
                <a:solidFill>
                  <a:srgbClr val="000000"/>
                </a:solidFill>
                <a:latin typeface="Roboto Condensed"/>
              </a:rPr>
              <a:t>Là</a:t>
            </a:r>
            <a:r>
              <a:rPr lang="en-US" sz="3699" dirty="0">
                <a:solidFill>
                  <a:srgbClr val="000000"/>
                </a:solidFill>
                <a:latin typeface="Roboto Condensed"/>
              </a:rPr>
              <a:t> </a:t>
            </a:r>
            <a:r>
              <a:rPr lang="en-US" sz="3699" dirty="0" err="1">
                <a:solidFill>
                  <a:srgbClr val="000000"/>
                </a:solidFill>
                <a:latin typeface="Roboto Condensed"/>
              </a:rPr>
              <a:t>từ</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 </a:t>
            </a:r>
            <a:r>
              <a:rPr lang="en-US" sz="3699" dirty="0" err="1">
                <a:solidFill>
                  <a:srgbClr val="000000"/>
                </a:solidFill>
                <a:latin typeface="Roboto Condensed"/>
              </a:rPr>
              <a:t>được</a:t>
            </a:r>
            <a:r>
              <a:rPr lang="en-US" sz="3699" dirty="0">
                <a:solidFill>
                  <a:srgbClr val="000000"/>
                </a:solidFill>
                <a:latin typeface="Roboto Condensed"/>
              </a:rPr>
              <a:t> </a:t>
            </a:r>
            <a:r>
              <a:rPr lang="en-US" sz="3699" dirty="0" err="1">
                <a:solidFill>
                  <a:srgbClr val="000000"/>
                </a:solidFill>
                <a:latin typeface="Roboto Condensed"/>
              </a:rPr>
              <a:t>sử</a:t>
            </a:r>
            <a:r>
              <a:rPr lang="en-US" sz="3699" dirty="0">
                <a:solidFill>
                  <a:srgbClr val="000000"/>
                </a:solidFill>
                <a:latin typeface="Roboto Condensed"/>
              </a:rPr>
              <a:t> </a:t>
            </a:r>
            <a:r>
              <a:rPr lang="en-US" sz="3699" dirty="0" err="1">
                <a:solidFill>
                  <a:srgbClr val="000000"/>
                </a:solidFill>
                <a:latin typeface="Roboto Condensed"/>
              </a:rPr>
              <a:t>dụng</a:t>
            </a:r>
            <a:r>
              <a:rPr lang="en-US" sz="3699" dirty="0">
                <a:solidFill>
                  <a:srgbClr val="000000"/>
                </a:solidFill>
                <a:latin typeface="Roboto Condensed"/>
              </a:rPr>
              <a:t> ở </a:t>
            </a:r>
            <a:r>
              <a:rPr lang="en-US" sz="3699" dirty="0" err="1">
                <a:solidFill>
                  <a:srgbClr val="000000"/>
                </a:solidFill>
                <a:latin typeface="Roboto Condensed"/>
              </a:rPr>
              <a:t>một</a:t>
            </a:r>
            <a:r>
              <a:rPr lang="en-US" sz="3699" dirty="0">
                <a:solidFill>
                  <a:srgbClr val="000000"/>
                </a:solidFill>
                <a:latin typeface="Roboto Condensed"/>
              </a:rPr>
              <a:t> </a:t>
            </a:r>
            <a:r>
              <a:rPr lang="en-US" sz="3699" dirty="0" err="1">
                <a:solidFill>
                  <a:srgbClr val="000000"/>
                </a:solidFill>
                <a:latin typeface="Roboto Condensed"/>
              </a:rPr>
              <a:t>vùng</a:t>
            </a:r>
            <a:r>
              <a:rPr lang="en-US" sz="3699" dirty="0">
                <a:solidFill>
                  <a:srgbClr val="000000"/>
                </a:solidFill>
                <a:latin typeface="Roboto Condensed"/>
              </a:rPr>
              <a:t> </a:t>
            </a:r>
            <a:r>
              <a:rPr lang="en-US" sz="3699" dirty="0" err="1">
                <a:solidFill>
                  <a:srgbClr val="000000"/>
                </a:solidFill>
                <a:latin typeface="Roboto Condensed"/>
              </a:rPr>
              <a:t>miền</a:t>
            </a:r>
            <a:r>
              <a:rPr lang="en-US" sz="3699" dirty="0">
                <a:solidFill>
                  <a:srgbClr val="000000"/>
                </a:solidFill>
                <a:latin typeface="Roboto Condensed"/>
              </a:rPr>
              <a:t> </a:t>
            </a:r>
            <a:r>
              <a:rPr lang="en-US" sz="3699" dirty="0" err="1">
                <a:solidFill>
                  <a:srgbClr val="000000"/>
                </a:solidFill>
                <a:latin typeface="Roboto Condensed"/>
              </a:rPr>
              <a:t>nhất</a:t>
            </a:r>
            <a:r>
              <a:rPr lang="en-US" sz="3699" dirty="0">
                <a:solidFill>
                  <a:srgbClr val="000000"/>
                </a:solidFill>
                <a:latin typeface="Roboto Condensed"/>
              </a:rPr>
              <a:t> </a:t>
            </a:r>
            <a:r>
              <a:rPr lang="en-US" sz="3699" dirty="0" err="1">
                <a:solidFill>
                  <a:srgbClr val="000000"/>
                </a:solidFill>
                <a:latin typeface="Roboto Condensed"/>
              </a:rPr>
              <a:t>định</a:t>
            </a:r>
            <a:r>
              <a:rPr lang="en-US" sz="3699" dirty="0">
                <a:solidFill>
                  <a:srgbClr val="000000"/>
                </a:solidFill>
                <a:latin typeface="Roboto Condensed"/>
              </a:rPr>
              <a:t>.</a:t>
            </a:r>
          </a:p>
          <a:p>
            <a:pPr marL="798829" lvl="1" indent="-399415" algn="just">
              <a:lnSpc>
                <a:spcPts val="4439"/>
              </a:lnSpc>
              <a:buFont typeface="Arial"/>
              <a:buChar char="•"/>
            </a:pPr>
            <a:r>
              <a:rPr lang="en-US" sz="3699" dirty="0" err="1">
                <a:solidFill>
                  <a:srgbClr val="000000"/>
                </a:solidFill>
                <a:latin typeface="Roboto Condensed"/>
              </a:rPr>
              <a:t>Từ</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 </a:t>
            </a:r>
            <a:r>
              <a:rPr lang="en-US" sz="3699" dirty="0" err="1">
                <a:solidFill>
                  <a:srgbClr val="000000"/>
                </a:solidFill>
                <a:latin typeface="Roboto Condensed"/>
              </a:rPr>
              <a:t>địa</a:t>
            </a:r>
            <a:r>
              <a:rPr lang="en-US" sz="3699" dirty="0">
                <a:solidFill>
                  <a:srgbClr val="000000"/>
                </a:solidFill>
                <a:latin typeface="Roboto Condensed"/>
              </a:rPr>
              <a:t> </a:t>
            </a:r>
            <a:r>
              <a:rPr lang="en-US" sz="3699" dirty="0" err="1">
                <a:solidFill>
                  <a:srgbClr val="000000"/>
                </a:solidFill>
                <a:latin typeface="Roboto Condensed"/>
              </a:rPr>
              <a:t>phương</a:t>
            </a:r>
            <a:r>
              <a:rPr lang="en-US" sz="3699" dirty="0">
                <a:solidFill>
                  <a:srgbClr val="000000"/>
                </a:solidFill>
                <a:latin typeface="Roboto Condensed"/>
              </a:rPr>
              <a:t> </a:t>
            </a:r>
            <a:r>
              <a:rPr lang="en-US" sz="3699" dirty="0" err="1">
                <a:solidFill>
                  <a:srgbClr val="000000"/>
                </a:solidFill>
                <a:latin typeface="Roboto Condensed"/>
              </a:rPr>
              <a:t>có</a:t>
            </a:r>
            <a:r>
              <a:rPr lang="en-US" sz="3699" dirty="0">
                <a:solidFill>
                  <a:srgbClr val="000000"/>
                </a:solidFill>
                <a:latin typeface="Roboto Condensed"/>
              </a:rPr>
              <a:t> </a:t>
            </a:r>
            <a:r>
              <a:rPr lang="en-US" sz="3699" dirty="0" err="1">
                <a:solidFill>
                  <a:srgbClr val="000000"/>
                </a:solidFill>
                <a:latin typeface="Roboto Condensed"/>
              </a:rPr>
              <a:t>số</a:t>
            </a:r>
            <a:r>
              <a:rPr lang="en-US" sz="3699" dirty="0">
                <a:solidFill>
                  <a:srgbClr val="000000"/>
                </a:solidFill>
                <a:latin typeface="Roboto Condensed"/>
              </a:rPr>
              <a:t> </a:t>
            </a:r>
            <a:r>
              <a:rPr lang="en-US" sz="3699" dirty="0" err="1">
                <a:solidFill>
                  <a:srgbClr val="000000"/>
                </a:solidFill>
                <a:latin typeface="Roboto Condensed"/>
              </a:rPr>
              <a:t>lượng</a:t>
            </a:r>
            <a:r>
              <a:rPr lang="en-US" sz="3699" dirty="0">
                <a:solidFill>
                  <a:srgbClr val="000000"/>
                </a:solidFill>
                <a:latin typeface="Roboto Condensed"/>
              </a:rPr>
              <a:t> </a:t>
            </a:r>
            <a:r>
              <a:rPr lang="en-US" sz="3699" dirty="0" err="1">
                <a:solidFill>
                  <a:srgbClr val="000000"/>
                </a:solidFill>
                <a:latin typeface="Roboto Condensed"/>
              </a:rPr>
              <a:t>không</a:t>
            </a:r>
            <a:r>
              <a:rPr lang="en-US" sz="3699" dirty="0">
                <a:solidFill>
                  <a:srgbClr val="000000"/>
                </a:solidFill>
                <a:latin typeface="Roboto Condensed"/>
              </a:rPr>
              <a:t> </a:t>
            </a:r>
            <a:r>
              <a:rPr lang="en-US" sz="3699" dirty="0" err="1">
                <a:solidFill>
                  <a:srgbClr val="000000"/>
                </a:solidFill>
                <a:latin typeface="Roboto Condensed"/>
              </a:rPr>
              <a:t>lớn</a:t>
            </a:r>
            <a:r>
              <a:rPr lang="en-US" sz="3699" dirty="0">
                <a:solidFill>
                  <a:srgbClr val="000000"/>
                </a:solidFill>
                <a:latin typeface="Roboto Condensed"/>
              </a:rPr>
              <a:t> </a:t>
            </a:r>
            <a:r>
              <a:rPr lang="en-US" sz="3699" dirty="0" err="1">
                <a:solidFill>
                  <a:srgbClr val="000000"/>
                </a:solidFill>
                <a:latin typeface="Roboto Condensed"/>
              </a:rPr>
              <a:t>và</a:t>
            </a:r>
            <a:r>
              <a:rPr lang="en-US" sz="3699" dirty="0">
                <a:solidFill>
                  <a:srgbClr val="000000"/>
                </a:solidFill>
                <a:latin typeface="Roboto Condensed"/>
              </a:rPr>
              <a:t> </a:t>
            </a:r>
            <a:r>
              <a:rPr lang="en-US" sz="3699" dirty="0" err="1">
                <a:solidFill>
                  <a:srgbClr val="000000"/>
                </a:solidFill>
                <a:latin typeface="Roboto Condensed"/>
              </a:rPr>
              <a:t>phạm</a:t>
            </a:r>
            <a:r>
              <a:rPr lang="en-US" sz="3699" dirty="0">
                <a:solidFill>
                  <a:srgbClr val="000000"/>
                </a:solidFill>
                <a:latin typeface="Roboto Condensed"/>
              </a:rPr>
              <a:t> vi </a:t>
            </a:r>
            <a:r>
              <a:rPr lang="en-US" sz="3699" dirty="0" err="1">
                <a:solidFill>
                  <a:srgbClr val="000000"/>
                </a:solidFill>
                <a:latin typeface="Roboto Condensed"/>
              </a:rPr>
              <a:t>dùng</a:t>
            </a:r>
            <a:r>
              <a:rPr lang="en-US" sz="3699" dirty="0">
                <a:solidFill>
                  <a:srgbClr val="000000"/>
                </a:solidFill>
                <a:latin typeface="Roboto Condensed"/>
              </a:rPr>
              <a:t> </a:t>
            </a:r>
            <a:r>
              <a:rPr lang="en-US" sz="3699" dirty="0" err="1">
                <a:solidFill>
                  <a:srgbClr val="000000"/>
                </a:solidFill>
                <a:latin typeface="Roboto Condensed"/>
              </a:rPr>
              <a:t>hạn</a:t>
            </a:r>
            <a:r>
              <a:rPr lang="en-US" sz="3699" dirty="0">
                <a:solidFill>
                  <a:srgbClr val="000000"/>
                </a:solidFill>
                <a:latin typeface="Roboto Condensed"/>
              </a:rPr>
              <a:t> </a:t>
            </a:r>
            <a:r>
              <a:rPr lang="en-US" sz="3699" dirty="0" err="1">
                <a:solidFill>
                  <a:srgbClr val="000000"/>
                </a:solidFill>
                <a:latin typeface="Roboto Condensed"/>
              </a:rPr>
              <a:t>chế</a:t>
            </a:r>
            <a:r>
              <a:rPr lang="en-US" sz="3699" dirty="0">
                <a:solidFill>
                  <a:srgbClr val="000000"/>
                </a:solidFill>
                <a:latin typeface="Roboto Condensed"/>
              </a:rPr>
              <a:t>.</a:t>
            </a:r>
          </a:p>
        </p:txBody>
      </p:sp>
      <p:sp>
        <p:nvSpPr>
          <p:cNvPr id="31" name="TextBox 31"/>
          <p:cNvSpPr txBox="1"/>
          <p:nvPr/>
        </p:nvSpPr>
        <p:spPr>
          <a:xfrm>
            <a:off x="3793694" y="5218996"/>
            <a:ext cx="12059055" cy="2247900"/>
          </a:xfrm>
          <a:prstGeom prst="rect">
            <a:avLst/>
          </a:prstGeom>
        </p:spPr>
        <p:txBody>
          <a:bodyPr lIns="0" tIns="0" rIns="0" bIns="0" rtlCol="0" anchor="t">
            <a:spAutoFit/>
          </a:bodyPr>
          <a:lstStyle/>
          <a:p>
            <a:pPr marL="798829" lvl="1" indent="-399415" algn="just">
              <a:lnSpc>
                <a:spcPts val="4439"/>
              </a:lnSpc>
              <a:buFont typeface="Arial"/>
              <a:buChar char="•"/>
            </a:pPr>
            <a:r>
              <a:rPr lang="en-US" sz="3699" dirty="0" err="1">
                <a:solidFill>
                  <a:srgbClr val="000000"/>
                </a:solidFill>
                <a:latin typeface="Roboto Condensed"/>
              </a:rPr>
              <a:t>Phản</a:t>
            </a:r>
            <a:r>
              <a:rPr lang="en-US" sz="3699" dirty="0">
                <a:solidFill>
                  <a:srgbClr val="000000"/>
                </a:solidFill>
                <a:latin typeface="Roboto Condensed"/>
              </a:rPr>
              <a:t> </a:t>
            </a:r>
            <a:r>
              <a:rPr lang="en-US" sz="3699" dirty="0" err="1">
                <a:solidFill>
                  <a:srgbClr val="000000"/>
                </a:solidFill>
                <a:latin typeface="Roboto Condensed"/>
              </a:rPr>
              <a:t>ánh</a:t>
            </a:r>
            <a:r>
              <a:rPr lang="en-US" sz="3699" dirty="0">
                <a:solidFill>
                  <a:srgbClr val="000000"/>
                </a:solidFill>
                <a:latin typeface="Roboto Condensed"/>
              </a:rPr>
              <a:t> </a:t>
            </a:r>
            <a:r>
              <a:rPr lang="en-US" sz="3699" dirty="0" err="1">
                <a:solidFill>
                  <a:srgbClr val="000000"/>
                </a:solidFill>
                <a:latin typeface="Roboto Condensed"/>
              </a:rPr>
              <a:t>nét</a:t>
            </a:r>
            <a:r>
              <a:rPr lang="en-US" sz="3699" dirty="0">
                <a:solidFill>
                  <a:srgbClr val="000000"/>
                </a:solidFill>
                <a:latin typeface="Roboto Condensed"/>
              </a:rPr>
              <a:t> </a:t>
            </a:r>
            <a:r>
              <a:rPr lang="en-US" sz="3699" dirty="0" err="1">
                <a:solidFill>
                  <a:srgbClr val="000000"/>
                </a:solidFill>
                <a:latin typeface="Roboto Condensed"/>
              </a:rPr>
              <a:t>riêng</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con </a:t>
            </a:r>
            <a:r>
              <a:rPr lang="en-US" sz="3699" dirty="0" err="1">
                <a:solidFill>
                  <a:srgbClr val="000000"/>
                </a:solidFill>
                <a:latin typeface="Roboto Condensed"/>
              </a:rPr>
              <a:t>người</a:t>
            </a:r>
            <a:r>
              <a:rPr lang="en-US" sz="3699" dirty="0">
                <a:solidFill>
                  <a:srgbClr val="000000"/>
                </a:solidFill>
                <a:latin typeface="Roboto Condensed"/>
              </a:rPr>
              <a:t>, </a:t>
            </a:r>
            <a:r>
              <a:rPr lang="en-US" sz="3699" dirty="0" err="1">
                <a:solidFill>
                  <a:srgbClr val="000000"/>
                </a:solidFill>
                <a:latin typeface="Roboto Condensed"/>
              </a:rPr>
              <a:t>sự</a:t>
            </a:r>
            <a:r>
              <a:rPr lang="en-US" sz="3699" dirty="0">
                <a:solidFill>
                  <a:srgbClr val="000000"/>
                </a:solidFill>
                <a:latin typeface="Roboto Condensed"/>
              </a:rPr>
              <a:t> </a:t>
            </a:r>
            <a:r>
              <a:rPr lang="en-US" sz="3699" dirty="0" err="1">
                <a:solidFill>
                  <a:srgbClr val="000000"/>
                </a:solidFill>
                <a:latin typeface="Roboto Condensed"/>
              </a:rPr>
              <a:t>vật</a:t>
            </a:r>
            <a:r>
              <a:rPr lang="en-US" sz="3699" dirty="0">
                <a:solidFill>
                  <a:srgbClr val="000000"/>
                </a:solidFill>
                <a:latin typeface="Roboto Condensed"/>
              </a:rPr>
              <a:t> ở </a:t>
            </a:r>
            <a:r>
              <a:rPr lang="en-US" sz="3699" dirty="0" err="1">
                <a:solidFill>
                  <a:srgbClr val="000000"/>
                </a:solidFill>
                <a:latin typeface="Roboto Condensed"/>
              </a:rPr>
              <a:t>mỗi</a:t>
            </a:r>
            <a:r>
              <a:rPr lang="en-US" sz="3699" dirty="0">
                <a:solidFill>
                  <a:srgbClr val="000000"/>
                </a:solidFill>
                <a:latin typeface="Roboto Condensed"/>
              </a:rPr>
              <a:t> </a:t>
            </a:r>
            <a:r>
              <a:rPr lang="en-US" sz="3699" dirty="0" err="1">
                <a:solidFill>
                  <a:srgbClr val="000000"/>
                </a:solidFill>
                <a:latin typeface="Roboto Condensed"/>
              </a:rPr>
              <a:t>vùng</a:t>
            </a:r>
            <a:r>
              <a:rPr lang="en-US" sz="3699" dirty="0">
                <a:solidFill>
                  <a:srgbClr val="000000"/>
                </a:solidFill>
                <a:latin typeface="Roboto Condensed"/>
              </a:rPr>
              <a:t> </a:t>
            </a:r>
            <a:r>
              <a:rPr lang="en-US" sz="3699" dirty="0" err="1">
                <a:solidFill>
                  <a:srgbClr val="000000"/>
                </a:solidFill>
                <a:latin typeface="Roboto Condensed"/>
              </a:rPr>
              <a:t>miền</a:t>
            </a:r>
            <a:r>
              <a:rPr lang="en-US" sz="3699" dirty="0">
                <a:solidFill>
                  <a:srgbClr val="000000"/>
                </a:solidFill>
                <a:latin typeface="Roboto Condensed"/>
              </a:rPr>
              <a:t>.</a:t>
            </a:r>
          </a:p>
          <a:p>
            <a:pPr marL="798829" lvl="1" indent="-399415" algn="just">
              <a:lnSpc>
                <a:spcPts val="4439"/>
              </a:lnSpc>
              <a:buFont typeface="Arial"/>
              <a:buChar char="•"/>
            </a:pPr>
            <a:r>
              <a:rPr lang="en-US" sz="3699" dirty="0" err="1">
                <a:solidFill>
                  <a:srgbClr val="000000"/>
                </a:solidFill>
                <a:latin typeface="Roboto Condensed"/>
              </a:rPr>
              <a:t>Có</a:t>
            </a:r>
            <a:r>
              <a:rPr lang="en-US" sz="3699" dirty="0">
                <a:solidFill>
                  <a:srgbClr val="000000"/>
                </a:solidFill>
                <a:latin typeface="Roboto Condensed"/>
              </a:rPr>
              <a:t> </a:t>
            </a:r>
            <a:r>
              <a:rPr lang="en-US" sz="3699" dirty="0" err="1">
                <a:solidFill>
                  <a:srgbClr val="000000"/>
                </a:solidFill>
                <a:latin typeface="Roboto Condensed"/>
              </a:rPr>
              <a:t>vai</a:t>
            </a:r>
            <a:r>
              <a:rPr lang="en-US" sz="3699" dirty="0">
                <a:solidFill>
                  <a:srgbClr val="000000"/>
                </a:solidFill>
                <a:latin typeface="Roboto Condensed"/>
              </a:rPr>
              <a:t> </a:t>
            </a:r>
            <a:r>
              <a:rPr lang="en-US" sz="3699" dirty="0" err="1">
                <a:solidFill>
                  <a:srgbClr val="000000"/>
                </a:solidFill>
                <a:latin typeface="Roboto Condensed"/>
              </a:rPr>
              <a:t>trò</a:t>
            </a:r>
            <a:r>
              <a:rPr lang="en-US" sz="3699" dirty="0">
                <a:solidFill>
                  <a:srgbClr val="000000"/>
                </a:solidFill>
                <a:latin typeface="Roboto Condensed"/>
              </a:rPr>
              <a:t> </a:t>
            </a:r>
            <a:r>
              <a:rPr lang="en-US" sz="3699" dirty="0" err="1">
                <a:solidFill>
                  <a:srgbClr val="000000"/>
                </a:solidFill>
                <a:latin typeface="Roboto Condensed"/>
              </a:rPr>
              <a:t>quan</a:t>
            </a:r>
            <a:r>
              <a:rPr lang="en-US" sz="3699" dirty="0">
                <a:solidFill>
                  <a:srgbClr val="000000"/>
                </a:solidFill>
                <a:latin typeface="Roboto Condensed"/>
              </a:rPr>
              <a:t> </a:t>
            </a:r>
            <a:r>
              <a:rPr lang="en-US" sz="3699" dirty="0" err="1">
                <a:solidFill>
                  <a:srgbClr val="000000"/>
                </a:solidFill>
                <a:latin typeface="Roboto Condensed"/>
              </a:rPr>
              <a:t>trọng</a:t>
            </a:r>
            <a:r>
              <a:rPr lang="en-US" sz="3699" dirty="0">
                <a:solidFill>
                  <a:srgbClr val="000000"/>
                </a:solidFill>
                <a:latin typeface="Roboto Condensed"/>
              </a:rPr>
              <a:t> </a:t>
            </a:r>
            <a:r>
              <a:rPr lang="en-US" sz="3699" dirty="0" err="1">
                <a:solidFill>
                  <a:srgbClr val="000000"/>
                </a:solidFill>
                <a:latin typeface="Roboto Condensed"/>
              </a:rPr>
              <a:t>trong</a:t>
            </a:r>
            <a:r>
              <a:rPr lang="en-US" sz="3699" dirty="0">
                <a:solidFill>
                  <a:srgbClr val="000000"/>
                </a:solidFill>
                <a:latin typeface="Roboto Condensed"/>
              </a:rPr>
              <a:t> </a:t>
            </a:r>
            <a:r>
              <a:rPr lang="en-US" sz="3699" dirty="0" err="1">
                <a:solidFill>
                  <a:srgbClr val="000000"/>
                </a:solidFill>
                <a:latin typeface="Roboto Condensed"/>
              </a:rPr>
              <a:t>giao</a:t>
            </a:r>
            <a:r>
              <a:rPr lang="en-US" sz="3699" dirty="0">
                <a:solidFill>
                  <a:srgbClr val="000000"/>
                </a:solidFill>
                <a:latin typeface="Roboto Condensed"/>
              </a:rPr>
              <a:t> </a:t>
            </a:r>
            <a:r>
              <a:rPr lang="en-US" sz="3699" dirty="0" err="1">
                <a:solidFill>
                  <a:srgbClr val="000000"/>
                </a:solidFill>
                <a:latin typeface="Roboto Condensed"/>
              </a:rPr>
              <a:t>tiếp</a:t>
            </a:r>
            <a:r>
              <a:rPr lang="en-US" sz="3699" dirty="0">
                <a:solidFill>
                  <a:srgbClr val="000000"/>
                </a:solidFill>
                <a:latin typeface="Roboto Condensed"/>
              </a:rPr>
              <a:t> </a:t>
            </a:r>
            <a:r>
              <a:rPr lang="en-US" sz="3699" dirty="0" err="1">
                <a:solidFill>
                  <a:srgbClr val="000000"/>
                </a:solidFill>
                <a:latin typeface="Roboto Condensed"/>
              </a:rPr>
              <a:t>hằng</a:t>
            </a:r>
            <a:r>
              <a:rPr lang="en-US" sz="3699" dirty="0">
                <a:solidFill>
                  <a:srgbClr val="000000"/>
                </a:solidFill>
                <a:latin typeface="Roboto Condensed"/>
              </a:rPr>
              <a:t> </a:t>
            </a:r>
            <a:r>
              <a:rPr lang="en-US" sz="3699" dirty="0" err="1">
                <a:solidFill>
                  <a:srgbClr val="000000"/>
                </a:solidFill>
                <a:latin typeface="Roboto Condensed"/>
              </a:rPr>
              <a:t>ngày</a:t>
            </a:r>
            <a:r>
              <a:rPr lang="en-US" sz="3699" dirty="0">
                <a:solidFill>
                  <a:srgbClr val="000000"/>
                </a:solidFill>
                <a:latin typeface="Roboto Condensed"/>
              </a:rPr>
              <a:t> </a:t>
            </a:r>
            <a:r>
              <a:rPr lang="en-US" sz="3699" dirty="0" err="1">
                <a:solidFill>
                  <a:srgbClr val="000000"/>
                </a:solidFill>
                <a:latin typeface="Roboto Condensed"/>
              </a:rPr>
              <a:t>và</a:t>
            </a:r>
            <a:r>
              <a:rPr lang="en-US" sz="3699" dirty="0">
                <a:solidFill>
                  <a:srgbClr val="000000"/>
                </a:solidFill>
                <a:latin typeface="Roboto Condensed"/>
              </a:rPr>
              <a:t> </a:t>
            </a:r>
            <a:r>
              <a:rPr lang="en-US" sz="3699" dirty="0" err="1">
                <a:solidFill>
                  <a:srgbClr val="000000"/>
                </a:solidFill>
                <a:latin typeface="Roboto Condensed"/>
              </a:rPr>
              <a:t>sáng</a:t>
            </a:r>
            <a:r>
              <a:rPr lang="en-US" sz="3699" dirty="0">
                <a:solidFill>
                  <a:srgbClr val="000000"/>
                </a:solidFill>
                <a:latin typeface="Roboto Condensed"/>
              </a:rPr>
              <a:t> </a:t>
            </a:r>
            <a:r>
              <a:rPr lang="en-US" sz="3699" dirty="0" err="1">
                <a:solidFill>
                  <a:srgbClr val="000000"/>
                </a:solidFill>
                <a:latin typeface="Roboto Condensed"/>
              </a:rPr>
              <a:t>tác</a:t>
            </a:r>
            <a:r>
              <a:rPr lang="en-US" sz="3699" dirty="0">
                <a:solidFill>
                  <a:srgbClr val="000000"/>
                </a:solidFill>
                <a:latin typeface="Roboto Condensed"/>
              </a:rPr>
              <a:t> </a:t>
            </a:r>
            <a:r>
              <a:rPr lang="en-US" sz="3699" dirty="0" err="1">
                <a:solidFill>
                  <a:srgbClr val="000000"/>
                </a:solidFill>
                <a:latin typeface="Roboto Condensed"/>
              </a:rPr>
              <a:t>văn</a:t>
            </a:r>
            <a:r>
              <a:rPr lang="en-US" sz="3699" dirty="0">
                <a:solidFill>
                  <a:srgbClr val="000000"/>
                </a:solidFill>
                <a:latin typeface="Roboto Condensed"/>
              </a:rPr>
              <a:t> </a:t>
            </a:r>
            <a:r>
              <a:rPr lang="en-US" sz="3699" dirty="0" err="1">
                <a:solidFill>
                  <a:srgbClr val="000000"/>
                </a:solidFill>
                <a:latin typeface="Roboto Condensed"/>
              </a:rPr>
              <a:t>chương</a:t>
            </a:r>
            <a:r>
              <a:rPr lang="en-US" sz="3699" dirty="0">
                <a:solidFill>
                  <a:srgbClr val="000000"/>
                </a:solidFill>
                <a:latin typeface="Roboto Condensed"/>
              </a:rPr>
              <a:t>.</a:t>
            </a:r>
          </a:p>
          <a:p>
            <a:pPr marL="798829" lvl="1" indent="-399415" algn="just">
              <a:lnSpc>
                <a:spcPts val="4439"/>
              </a:lnSpc>
              <a:buFont typeface="Arial"/>
              <a:buChar char="•"/>
            </a:pPr>
            <a:r>
              <a:rPr lang="en-US" sz="3699" dirty="0" err="1">
                <a:solidFill>
                  <a:srgbClr val="000000"/>
                </a:solidFill>
                <a:latin typeface="Roboto Condensed"/>
              </a:rPr>
              <a:t>Sử</a:t>
            </a:r>
            <a:r>
              <a:rPr lang="en-US" sz="3699" dirty="0">
                <a:solidFill>
                  <a:srgbClr val="000000"/>
                </a:solidFill>
                <a:latin typeface="Roboto Condensed"/>
              </a:rPr>
              <a:t> </a:t>
            </a:r>
            <a:r>
              <a:rPr lang="en-US" sz="3699" dirty="0" err="1">
                <a:solidFill>
                  <a:srgbClr val="000000"/>
                </a:solidFill>
                <a:latin typeface="Roboto Condensed"/>
              </a:rPr>
              <a:t>dụng</a:t>
            </a:r>
            <a:r>
              <a:rPr lang="en-US" sz="3699" dirty="0">
                <a:solidFill>
                  <a:srgbClr val="000000"/>
                </a:solidFill>
                <a:latin typeface="Roboto Condensed"/>
              </a:rPr>
              <a:t> </a:t>
            </a:r>
            <a:r>
              <a:rPr lang="en-US" sz="3699" dirty="0" err="1">
                <a:solidFill>
                  <a:srgbClr val="000000"/>
                </a:solidFill>
                <a:latin typeface="Roboto Condensed"/>
              </a:rPr>
              <a:t>đúng</a:t>
            </a:r>
            <a:r>
              <a:rPr lang="en-US" sz="3699" dirty="0">
                <a:solidFill>
                  <a:srgbClr val="000000"/>
                </a:solidFill>
                <a:latin typeface="Roboto Condensed"/>
              </a:rPr>
              <a:t> </a:t>
            </a:r>
            <a:r>
              <a:rPr lang="en-US" sz="3699" dirty="0" err="1">
                <a:solidFill>
                  <a:srgbClr val="000000"/>
                </a:solidFill>
                <a:latin typeface="Roboto Condensed"/>
              </a:rPr>
              <a:t>chỗ</a:t>
            </a:r>
            <a:r>
              <a:rPr lang="en-US" sz="3699" dirty="0">
                <a:solidFill>
                  <a:srgbClr val="000000"/>
                </a:solidFill>
                <a:latin typeface="Roboto Condensed"/>
              </a:rPr>
              <a:t>, </a:t>
            </a:r>
            <a:r>
              <a:rPr lang="en-US" sz="3699" dirty="0" err="1">
                <a:solidFill>
                  <a:srgbClr val="000000"/>
                </a:solidFill>
                <a:latin typeface="Roboto Condensed"/>
              </a:rPr>
              <a:t>đúng</a:t>
            </a:r>
            <a:r>
              <a:rPr lang="en-US" sz="3699" dirty="0">
                <a:solidFill>
                  <a:srgbClr val="000000"/>
                </a:solidFill>
                <a:latin typeface="Roboto Condensed"/>
              </a:rPr>
              <a:t> </a:t>
            </a:r>
            <a:r>
              <a:rPr lang="en-US" sz="3699" dirty="0" err="1">
                <a:solidFill>
                  <a:srgbClr val="000000"/>
                </a:solidFill>
                <a:latin typeface="Roboto Condensed"/>
              </a:rPr>
              <a:t>mức</a:t>
            </a:r>
            <a:r>
              <a:rPr lang="en-US" sz="3699" dirty="0">
                <a:solidFill>
                  <a:srgbClr val="000000"/>
                </a:solidFill>
                <a:latin typeface="Roboto Condensed"/>
              </a:rPr>
              <a:t> </a:t>
            </a:r>
            <a:r>
              <a:rPr lang="en-US" sz="3699" dirty="0" err="1">
                <a:solidFill>
                  <a:srgbClr val="000000"/>
                </a:solidFill>
                <a:latin typeface="Roboto Condensed"/>
              </a:rPr>
              <a:t>sẽ</a:t>
            </a:r>
            <a:r>
              <a:rPr lang="en-US" sz="3699" dirty="0">
                <a:solidFill>
                  <a:srgbClr val="000000"/>
                </a:solidFill>
                <a:latin typeface="Roboto Condensed"/>
              </a:rPr>
              <a:t> </a:t>
            </a:r>
            <a:r>
              <a:rPr lang="en-US" sz="3699" dirty="0" err="1">
                <a:solidFill>
                  <a:srgbClr val="000000"/>
                </a:solidFill>
                <a:latin typeface="Roboto Condensed"/>
              </a:rPr>
              <a:t>nâng</a:t>
            </a:r>
            <a:r>
              <a:rPr lang="en-US" sz="3699" dirty="0">
                <a:solidFill>
                  <a:srgbClr val="000000"/>
                </a:solidFill>
                <a:latin typeface="Roboto Condensed"/>
              </a:rPr>
              <a:t> </a:t>
            </a:r>
            <a:r>
              <a:rPr lang="en-US" sz="3699" dirty="0" err="1">
                <a:solidFill>
                  <a:srgbClr val="000000"/>
                </a:solidFill>
                <a:latin typeface="Roboto Condensed"/>
              </a:rPr>
              <a:t>cao</a:t>
            </a:r>
            <a:r>
              <a:rPr lang="en-US" sz="3699" dirty="0">
                <a:solidFill>
                  <a:srgbClr val="000000"/>
                </a:solidFill>
                <a:latin typeface="Roboto Condensed"/>
              </a:rPr>
              <a:t> </a:t>
            </a:r>
            <a:r>
              <a:rPr lang="en-US" sz="3699" dirty="0" err="1">
                <a:solidFill>
                  <a:srgbClr val="000000"/>
                </a:solidFill>
                <a:latin typeface="Roboto Condensed"/>
              </a:rPr>
              <a:t>hiệu</a:t>
            </a:r>
            <a:r>
              <a:rPr lang="en-US" sz="3699" dirty="0">
                <a:solidFill>
                  <a:srgbClr val="000000"/>
                </a:solidFill>
                <a:latin typeface="Roboto Condensed"/>
              </a:rPr>
              <a:t> </a:t>
            </a:r>
            <a:r>
              <a:rPr lang="en-US" sz="3699" dirty="0" err="1">
                <a:solidFill>
                  <a:srgbClr val="000000"/>
                </a:solidFill>
                <a:latin typeface="Roboto Condensed"/>
              </a:rPr>
              <a:t>quả</a:t>
            </a:r>
            <a:r>
              <a:rPr lang="en-US" sz="3699" dirty="0">
                <a:solidFill>
                  <a:srgbClr val="000000"/>
                </a:solidFill>
                <a:latin typeface="Roboto Condensed"/>
              </a:rPr>
              <a:t> </a:t>
            </a:r>
            <a:r>
              <a:rPr lang="en-US" sz="3699" dirty="0" err="1">
                <a:solidFill>
                  <a:srgbClr val="000000"/>
                </a:solidFill>
                <a:latin typeface="Roboto Condensed"/>
              </a:rPr>
              <a:t>giao</a:t>
            </a:r>
            <a:r>
              <a:rPr lang="en-US" sz="3699" dirty="0">
                <a:solidFill>
                  <a:srgbClr val="000000"/>
                </a:solidFill>
                <a:latin typeface="Roboto Condensed"/>
              </a:rPr>
              <a:t> </a:t>
            </a:r>
            <a:r>
              <a:rPr lang="en-US" sz="3699" dirty="0" err="1">
                <a:solidFill>
                  <a:srgbClr val="000000"/>
                </a:solidFill>
                <a:latin typeface="Roboto Condensed"/>
              </a:rPr>
              <a:t>tiếp</a:t>
            </a:r>
            <a:r>
              <a:rPr lang="en-US" sz="3699" dirty="0">
                <a:solidFill>
                  <a:srgbClr val="000000"/>
                </a:solidFill>
                <a:latin typeface="Roboto Condensed"/>
              </a:rPr>
              <a:t>.</a:t>
            </a:r>
          </a:p>
        </p:txBody>
      </p:sp>
      <p:sp>
        <p:nvSpPr>
          <p:cNvPr id="32" name="TextBox 32"/>
          <p:cNvSpPr txBox="1"/>
          <p:nvPr/>
        </p:nvSpPr>
        <p:spPr>
          <a:xfrm>
            <a:off x="3793694" y="8334409"/>
            <a:ext cx="12059055" cy="561975"/>
          </a:xfrm>
          <a:prstGeom prst="rect">
            <a:avLst/>
          </a:prstGeom>
        </p:spPr>
        <p:txBody>
          <a:bodyPr lIns="0" tIns="0" rIns="0" bIns="0" rtlCol="0" anchor="t">
            <a:spAutoFit/>
          </a:bodyPr>
          <a:lstStyle/>
          <a:p>
            <a:pPr marL="798829" lvl="1" indent="-399415" algn="just">
              <a:lnSpc>
                <a:spcPts val="4439"/>
              </a:lnSpc>
              <a:buFont typeface="Arial"/>
              <a:buChar char="•"/>
            </a:pPr>
            <a:r>
              <a:rPr lang="en-US" sz="3699" dirty="0" err="1">
                <a:solidFill>
                  <a:srgbClr val="000000"/>
                </a:solidFill>
                <a:latin typeface="Roboto Condensed"/>
              </a:rPr>
              <a:t>Thầy</a:t>
            </a:r>
            <a:r>
              <a:rPr lang="en-US" sz="3699" dirty="0">
                <a:solidFill>
                  <a:srgbClr val="000000"/>
                </a:solidFill>
                <a:latin typeface="Roboto Condensed"/>
              </a:rPr>
              <a:t>, u, </a:t>
            </a:r>
            <a:r>
              <a:rPr lang="en-US" sz="3699" dirty="0" err="1">
                <a:solidFill>
                  <a:srgbClr val="000000"/>
                </a:solidFill>
                <a:latin typeface="Roboto Condensed"/>
              </a:rPr>
              <a:t>mì</a:t>
            </a:r>
            <a:r>
              <a:rPr lang="en-US" sz="3699" dirty="0">
                <a:solidFill>
                  <a:srgbClr val="000000"/>
                </a:solidFill>
                <a:latin typeface="Roboto Condensed"/>
              </a:rPr>
              <a:t>, </a:t>
            </a:r>
            <a:r>
              <a:rPr lang="en-US" sz="3699" dirty="0" err="1">
                <a:solidFill>
                  <a:srgbClr val="000000"/>
                </a:solidFill>
                <a:latin typeface="Roboto Condensed"/>
              </a:rPr>
              <a:t>bắp</a:t>
            </a:r>
            <a:r>
              <a:rPr lang="en-US" sz="3699" dirty="0">
                <a:solidFill>
                  <a:srgbClr val="000000"/>
                </a:solidFill>
                <a:latin typeface="Roboto Condensed"/>
              </a:rPr>
              <a:t>, chi, </a:t>
            </a:r>
            <a:r>
              <a:rPr lang="en-US" sz="3699" dirty="0" err="1">
                <a:solidFill>
                  <a:srgbClr val="000000"/>
                </a:solidFill>
                <a:latin typeface="Roboto Condensed"/>
              </a:rPr>
              <a:t>răng</a:t>
            </a:r>
            <a:r>
              <a:rPr lang="en-US" sz="3699" dirty="0">
                <a:solidFill>
                  <a:srgbClr val="000000"/>
                </a:solidFill>
                <a:latin typeface="Roboto Condensed"/>
              </a:rPr>
              <a:t>, </a:t>
            </a:r>
            <a:r>
              <a:rPr lang="en-US" sz="3699" dirty="0" err="1">
                <a:solidFill>
                  <a:srgbClr val="000000"/>
                </a:solidFill>
                <a:latin typeface="Roboto Condensed"/>
              </a:rPr>
              <a:t>rứa</a:t>
            </a:r>
            <a:r>
              <a:rPr lang="en-US" sz="36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991337" y="6957862"/>
            <a:ext cx="1540762" cy="2648114"/>
          </a:xfrm>
          <a:custGeom>
            <a:avLst/>
            <a:gdLst/>
            <a:ahLst/>
            <a:cxnLst/>
            <a:rect l="l" t="t" r="r" b="b"/>
            <a:pathLst>
              <a:path w="1540762" h="2648114">
                <a:moveTo>
                  <a:pt x="0" y="0"/>
                </a:moveTo>
                <a:lnTo>
                  <a:pt x="1540762" y="0"/>
                </a:lnTo>
                <a:lnTo>
                  <a:pt x="1540762" y="2648115"/>
                </a:lnTo>
                <a:lnTo>
                  <a:pt x="0" y="2648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480991" y="159900"/>
            <a:ext cx="14278407"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9Slide07 SVNUT Triumph Press"/>
              </a:rPr>
              <a:t>1. Tri thức tiếng Việt</a:t>
            </a:r>
          </a:p>
        </p:txBody>
      </p:sp>
      <p:sp>
        <p:nvSpPr>
          <p:cNvPr id="6" name="TextBox 6"/>
          <p:cNvSpPr txBox="1"/>
          <p:nvPr/>
        </p:nvSpPr>
        <p:spPr>
          <a:xfrm>
            <a:off x="480991" y="1028185"/>
            <a:ext cx="14278407" cy="764540"/>
          </a:xfrm>
          <a:prstGeom prst="rect">
            <a:avLst/>
          </a:prstGeom>
        </p:spPr>
        <p:txBody>
          <a:bodyPr lIns="0" tIns="0" rIns="0" bIns="0" rtlCol="0" anchor="t">
            <a:spAutoFit/>
          </a:bodyPr>
          <a:lstStyle/>
          <a:p>
            <a:pPr>
              <a:lnSpc>
                <a:spcPts val="6159"/>
              </a:lnSpc>
              <a:spcBef>
                <a:spcPct val="0"/>
              </a:spcBef>
            </a:pPr>
            <a:r>
              <a:rPr lang="en-US" sz="4399">
                <a:solidFill>
                  <a:srgbClr val="3B3939"/>
                </a:solidFill>
                <a:latin typeface="Roboto Condensed Bold"/>
              </a:rPr>
              <a:t>b. Biệt ngữ xã hội </a:t>
            </a:r>
          </a:p>
        </p:txBody>
      </p:sp>
      <p:graphicFrame>
        <p:nvGraphicFramePr>
          <p:cNvPr id="7" name="Table 7"/>
          <p:cNvGraphicFramePr>
            <a:graphicFrameLocks noGrp="1"/>
          </p:cNvGraphicFramePr>
          <p:nvPr/>
        </p:nvGraphicFramePr>
        <p:xfrm>
          <a:off x="480991" y="1983225"/>
          <a:ext cx="17262260" cy="7772400"/>
        </p:xfrm>
        <a:graphic>
          <a:graphicData uri="http://schemas.openxmlformats.org/drawingml/2006/table">
            <a:tbl>
              <a:tblPr/>
              <a:tblGrid>
                <a:gridCol w="2560401">
                  <a:extLst>
                    <a:ext uri="{9D8B030D-6E8A-4147-A177-3AD203B41FA5}">
                      <a16:colId xmlns:a16="http://schemas.microsoft.com/office/drawing/2014/main" val="20000"/>
                    </a:ext>
                  </a:extLst>
                </a:gridCol>
                <a:gridCol w="14701859">
                  <a:extLst>
                    <a:ext uri="{9D8B030D-6E8A-4147-A177-3AD203B41FA5}">
                      <a16:colId xmlns:a16="http://schemas.microsoft.com/office/drawing/2014/main" val="20001"/>
                    </a:ext>
                  </a:extLst>
                </a:gridCol>
              </a:tblGrid>
              <a:tr h="930769">
                <a:tc>
                  <a:txBody>
                    <a:bodyPr/>
                    <a:lstStyle/>
                    <a:p>
                      <a:pPr algn="ctr">
                        <a:lnSpc>
                          <a:spcPts val="4900"/>
                        </a:lnSpc>
                        <a:defRPr/>
                      </a:pP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ctr">
                        <a:lnSpc>
                          <a:spcPts val="4900"/>
                        </a:lnSpc>
                        <a:defRPr/>
                      </a:pPr>
                      <a:r>
                        <a:rPr lang="en-US" sz="3500">
                          <a:solidFill>
                            <a:srgbClr val="000000"/>
                          </a:solidFill>
                          <a:latin typeface="Roboto Condensed Bold"/>
                        </a:rPr>
                        <a:t>Biệt ngữ xã hội</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extLst>
                  <a:ext uri="{0D108BD9-81ED-4DB2-BD59-A6C34878D82A}">
                    <a16:rowId xmlns:a16="http://schemas.microsoft.com/office/drawing/2014/main" val="10000"/>
                  </a:ext>
                </a:extLst>
              </a:tr>
              <a:tr h="930769">
                <a:tc>
                  <a:txBody>
                    <a:bodyPr/>
                    <a:lstStyle/>
                    <a:p>
                      <a:pPr algn="l">
                        <a:lnSpc>
                          <a:spcPts val="4900"/>
                        </a:lnSpc>
                        <a:defRPr/>
                      </a:pPr>
                      <a:r>
                        <a:rPr lang="en-US" sz="3500">
                          <a:solidFill>
                            <a:srgbClr val="000000"/>
                          </a:solidFill>
                          <a:latin typeface="Roboto Condensed Bold"/>
                        </a:rPr>
                        <a:t>Khái niệm</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l">
                        <a:lnSpc>
                          <a:spcPts val="4900"/>
                        </a:lnSpc>
                        <a:defRPr/>
                      </a:pP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những</a:t>
                      </a:r>
                      <a:r>
                        <a:rPr lang="en-US" sz="3500" dirty="0">
                          <a:solidFill>
                            <a:srgbClr val="000000"/>
                          </a:solidFill>
                          <a:latin typeface="Roboto Condensed"/>
                        </a:rPr>
                        <a:t> </a:t>
                      </a:r>
                      <a:r>
                        <a:rPr lang="en-US" sz="3500" dirty="0" err="1">
                          <a:solidFill>
                            <a:srgbClr val="000000"/>
                          </a:solidFill>
                          <a:latin typeface="Roboto Condensed"/>
                        </a:rPr>
                        <a:t>từ</a:t>
                      </a:r>
                      <a:r>
                        <a:rPr lang="en-US" sz="3500" dirty="0">
                          <a:solidFill>
                            <a:srgbClr val="000000"/>
                          </a:solidFill>
                          <a:latin typeface="Roboto Condensed"/>
                        </a:rPr>
                        <a:t> </a:t>
                      </a:r>
                      <a:r>
                        <a:rPr lang="en-US" sz="3500" dirty="0" err="1">
                          <a:solidFill>
                            <a:srgbClr val="000000"/>
                          </a:solidFill>
                          <a:latin typeface="Roboto Condensed"/>
                        </a:rPr>
                        <a:t>ngữ</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dùng</a:t>
                      </a:r>
                      <a:r>
                        <a:rPr lang="en-US" sz="3500" dirty="0">
                          <a:solidFill>
                            <a:srgbClr val="000000"/>
                          </a:solidFill>
                          <a:latin typeface="Roboto Condensed"/>
                        </a:rPr>
                        <a:t> </a:t>
                      </a:r>
                      <a:r>
                        <a:rPr lang="en-US" sz="3500" dirty="0" err="1">
                          <a:solidFill>
                            <a:srgbClr val="000000"/>
                          </a:solidFill>
                          <a:latin typeface="Roboto Condensed"/>
                        </a:rPr>
                        <a:t>với</a:t>
                      </a:r>
                      <a:r>
                        <a:rPr lang="en-US" sz="3500" dirty="0">
                          <a:solidFill>
                            <a:srgbClr val="000000"/>
                          </a:solidFill>
                          <a:latin typeface="Roboto Condensed"/>
                        </a:rPr>
                        <a:t> </a:t>
                      </a:r>
                      <a:r>
                        <a:rPr lang="en-US" sz="3500" dirty="0" err="1">
                          <a:solidFill>
                            <a:srgbClr val="000000"/>
                          </a:solidFill>
                          <a:latin typeface="Roboto Condensed"/>
                        </a:rPr>
                        <a:t>nghĩa</a:t>
                      </a:r>
                      <a:r>
                        <a:rPr lang="en-US" sz="3500" dirty="0">
                          <a:solidFill>
                            <a:srgbClr val="000000"/>
                          </a:solidFill>
                          <a:latin typeface="Roboto Condensed"/>
                        </a:rPr>
                        <a:t> </a:t>
                      </a:r>
                      <a:r>
                        <a:rPr lang="en-US" sz="3500" dirty="0" err="1">
                          <a:solidFill>
                            <a:srgbClr val="000000"/>
                          </a:solidFill>
                          <a:latin typeface="Roboto Condensed"/>
                        </a:rPr>
                        <a:t>riêng</a:t>
                      </a:r>
                      <a:r>
                        <a:rPr lang="en-US" sz="3500" dirty="0">
                          <a:solidFill>
                            <a:srgbClr val="000000"/>
                          </a:solidFill>
                          <a:latin typeface="Roboto Condensed"/>
                        </a:rPr>
                        <a:t> </a:t>
                      </a:r>
                      <a:r>
                        <a:rPr lang="en-US" sz="3500" dirty="0" err="1">
                          <a:solidFill>
                            <a:srgbClr val="000000"/>
                          </a:solidFill>
                          <a:latin typeface="Roboto Condensed"/>
                        </a:rPr>
                        <a:t>trong</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nhóm</a:t>
                      </a:r>
                      <a:r>
                        <a:rPr lang="en-US" sz="3500" dirty="0">
                          <a:solidFill>
                            <a:srgbClr val="000000"/>
                          </a:solidFill>
                          <a:latin typeface="Roboto Condensed"/>
                        </a:rPr>
                        <a:t> </a:t>
                      </a:r>
                      <a:r>
                        <a:rPr lang="en-US" sz="3500" dirty="0" err="1">
                          <a:solidFill>
                            <a:srgbClr val="000000"/>
                          </a:solidFill>
                          <a:latin typeface="Roboto Condensed"/>
                        </a:rPr>
                        <a:t>xã</a:t>
                      </a:r>
                      <a:r>
                        <a:rPr lang="en-US" sz="3500" dirty="0">
                          <a:solidFill>
                            <a:srgbClr val="000000"/>
                          </a:solidFill>
                          <a:latin typeface="Roboto Condensed"/>
                        </a:rPr>
                        <a:t> </a:t>
                      </a:r>
                      <a:r>
                        <a:rPr lang="en-US" sz="3500" dirty="0" err="1">
                          <a:solidFill>
                            <a:srgbClr val="000000"/>
                          </a:solidFill>
                          <a:latin typeface="Roboto Condensed"/>
                        </a:rPr>
                        <a:t>hội</a:t>
                      </a:r>
                      <a:r>
                        <a:rPr lang="en-US" sz="3500" dirty="0">
                          <a:solidFill>
                            <a:srgbClr val="000000"/>
                          </a:solidFill>
                          <a:latin typeface="Roboto Condensed"/>
                        </a:rPr>
                        <a:t> </a:t>
                      </a:r>
                      <a:r>
                        <a:rPr lang="en-US" sz="3500" dirty="0" err="1">
                          <a:solidFill>
                            <a:srgbClr val="000000"/>
                          </a:solidFill>
                          <a:latin typeface="Roboto Condensed"/>
                        </a:rPr>
                        <a:t>nhất</a:t>
                      </a:r>
                      <a:r>
                        <a:rPr lang="en-US" sz="3500" dirty="0">
                          <a:solidFill>
                            <a:srgbClr val="000000"/>
                          </a:solidFill>
                          <a:latin typeface="Roboto Condensed"/>
                        </a:rPr>
                        <a:t> </a:t>
                      </a:r>
                      <a:r>
                        <a:rPr lang="en-US" sz="3500" dirty="0" err="1">
                          <a:solidFill>
                            <a:srgbClr val="000000"/>
                          </a:solidFill>
                          <a:latin typeface="Roboto Condensed"/>
                        </a:rPr>
                        <a:t>định</a:t>
                      </a:r>
                      <a:r>
                        <a:rPr lang="en-US" sz="3500" dirty="0">
                          <a:solidFill>
                            <a:srgbClr val="000000"/>
                          </a:solidFill>
                          <a:latin typeface="Roboto Condensed"/>
                        </a:rPr>
                        <a:t>.</a:t>
                      </a:r>
                      <a:endParaRPr lang="en-US" sz="1100" dirty="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1"/>
                  </a:ext>
                </a:extLst>
              </a:tr>
              <a:tr h="1554480">
                <a:tc>
                  <a:txBody>
                    <a:bodyPr/>
                    <a:lstStyle/>
                    <a:p>
                      <a:pPr algn="l">
                        <a:lnSpc>
                          <a:spcPts val="4900"/>
                        </a:lnSpc>
                        <a:defRPr/>
                      </a:pPr>
                      <a:r>
                        <a:rPr lang="en-US" sz="3500">
                          <a:solidFill>
                            <a:srgbClr val="000000"/>
                          </a:solidFill>
                          <a:latin typeface="Roboto Condensed Bold"/>
                        </a:rPr>
                        <a:t>Tác dụng</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just">
                        <a:lnSpc>
                          <a:spcPts val="4900"/>
                        </a:lnSpc>
                        <a:defRPr/>
                      </a:pPr>
                      <a:r>
                        <a:rPr lang="en-US" sz="3500">
                          <a:solidFill>
                            <a:srgbClr val="000000"/>
                          </a:solidFill>
                          <a:latin typeface="Roboto Condensed"/>
                        </a:rPr>
                        <a:t>Trong tác phẩm văn chương, lời ăn tiếng nói của nhân vật cũng có thể phản ánh biệt ngữ của nhóm xã hội mà nhân vật thuộc vào.</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2"/>
                  </a:ext>
                </a:extLst>
              </a:tr>
              <a:tr h="1554480">
                <a:tc>
                  <a:txBody>
                    <a:bodyPr/>
                    <a:lstStyle/>
                    <a:p>
                      <a:pPr algn="l">
                        <a:lnSpc>
                          <a:spcPts val="4900"/>
                        </a:lnSpc>
                        <a:defRPr/>
                      </a:pPr>
                      <a:r>
                        <a:rPr lang="en-US" sz="3500">
                          <a:solidFill>
                            <a:srgbClr val="000000"/>
                          </a:solidFill>
                          <a:latin typeface="Roboto Condensed Bold"/>
                        </a:rPr>
                        <a:t>Lưu ý khi </a:t>
                      </a:r>
                      <a:endParaRPr lang="en-US" sz="1100"/>
                    </a:p>
                    <a:p>
                      <a:pPr>
                        <a:lnSpc>
                          <a:spcPts val="4900"/>
                        </a:lnSpc>
                      </a:pPr>
                      <a:r>
                        <a:rPr lang="en-US" sz="3500">
                          <a:solidFill>
                            <a:srgbClr val="000000"/>
                          </a:solidFill>
                          <a:latin typeface="Roboto Condensed Bold"/>
                        </a:rPr>
                        <a:t>sử dụng </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just">
                        <a:lnSpc>
                          <a:spcPts val="4900"/>
                        </a:lnSpc>
                        <a:defRPr/>
                      </a:pPr>
                      <a:r>
                        <a:rPr lang="en-US" sz="3500">
                          <a:solidFill>
                            <a:srgbClr val="000000"/>
                          </a:solidFill>
                          <a:latin typeface="Roboto Condensed"/>
                        </a:rPr>
                        <a:t>Cần có chừng mực để bảo đảm hiệu quả giao tiếp và giữ gìn sự trong sáng của ngôn ngữ dân tộc.</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3"/>
                  </a:ext>
                </a:extLst>
              </a:tr>
              <a:tr h="2801902">
                <a:tc>
                  <a:txBody>
                    <a:bodyPr/>
                    <a:lstStyle/>
                    <a:p>
                      <a:pPr algn="l">
                        <a:lnSpc>
                          <a:spcPts val="4900"/>
                        </a:lnSpc>
                        <a:defRPr/>
                      </a:pPr>
                      <a:r>
                        <a:rPr lang="en-US" sz="3500">
                          <a:solidFill>
                            <a:srgbClr val="000000"/>
                          </a:solidFill>
                          <a:latin typeface="Roboto Condensed Bold"/>
                        </a:rPr>
                        <a:t>Ví dụ</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just">
                        <a:lnSpc>
                          <a:spcPts val="4900"/>
                        </a:lnSpc>
                        <a:defRPr/>
                      </a:pP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số</a:t>
                      </a:r>
                      <a:r>
                        <a:rPr lang="en-US" sz="3500" dirty="0">
                          <a:solidFill>
                            <a:srgbClr val="000000"/>
                          </a:solidFill>
                          <a:latin typeface="Roboto Condensed"/>
                        </a:rPr>
                        <a:t> </a:t>
                      </a:r>
                      <a:r>
                        <a:rPr lang="en-US" sz="3500" dirty="0" err="1">
                          <a:solidFill>
                            <a:srgbClr val="000000"/>
                          </a:solidFill>
                          <a:latin typeface="Roboto Condensed"/>
                        </a:rPr>
                        <a:t>từ</a:t>
                      </a:r>
                      <a:r>
                        <a:rPr lang="en-US" sz="3500" dirty="0">
                          <a:solidFill>
                            <a:srgbClr val="000000"/>
                          </a:solidFill>
                          <a:latin typeface="Roboto Condensed"/>
                        </a:rPr>
                        <a:t> </a:t>
                      </a:r>
                      <a:r>
                        <a:rPr lang="en-US" sz="3500" dirty="0" err="1">
                          <a:solidFill>
                            <a:srgbClr val="000000"/>
                          </a:solidFill>
                          <a:latin typeface="Roboto Condensed"/>
                        </a:rPr>
                        <a:t>ngữ</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tạo</a:t>
                      </a:r>
                      <a:r>
                        <a:rPr lang="en-US" sz="3500" dirty="0">
                          <a:solidFill>
                            <a:srgbClr val="000000"/>
                          </a:solidFill>
                          <a:latin typeface="Roboto Condensed"/>
                        </a:rPr>
                        <a:t> </a:t>
                      </a:r>
                      <a:r>
                        <a:rPr lang="en-US" sz="3500" dirty="0" err="1">
                          <a:solidFill>
                            <a:srgbClr val="000000"/>
                          </a:solidFill>
                          <a:latin typeface="Roboto Condensed"/>
                        </a:rPr>
                        <a:t>ra</a:t>
                      </a:r>
                      <a:r>
                        <a:rPr lang="en-US" sz="3500" dirty="0">
                          <a:solidFill>
                            <a:srgbClr val="000000"/>
                          </a:solidFill>
                          <a:latin typeface="Roboto Condensed"/>
                        </a:rPr>
                        <a:t> </a:t>
                      </a:r>
                      <a:r>
                        <a:rPr lang="en-US" sz="3500" dirty="0" err="1">
                          <a:solidFill>
                            <a:srgbClr val="000000"/>
                          </a:solidFill>
                          <a:latin typeface="Roboto Condensed"/>
                        </a:rPr>
                        <a:t>bằng</a:t>
                      </a:r>
                      <a:r>
                        <a:rPr lang="en-US" sz="3500" dirty="0">
                          <a:solidFill>
                            <a:srgbClr val="000000"/>
                          </a:solidFill>
                          <a:latin typeface="Roboto Condensed"/>
                        </a:rPr>
                        <a:t> </a:t>
                      </a:r>
                      <a:r>
                        <a:rPr lang="en-US" sz="3500" dirty="0" err="1">
                          <a:solidFill>
                            <a:srgbClr val="000000"/>
                          </a:solidFill>
                          <a:latin typeface="Roboto Condensed"/>
                        </a:rPr>
                        <a:t>cách</a:t>
                      </a:r>
                      <a:r>
                        <a:rPr lang="en-US" sz="3500" dirty="0">
                          <a:solidFill>
                            <a:srgbClr val="000000"/>
                          </a:solidFill>
                          <a:latin typeface="Roboto Condensed"/>
                        </a:rPr>
                        <a:t> </a:t>
                      </a:r>
                      <a:r>
                        <a:rPr lang="en-US" sz="3500" dirty="0" err="1">
                          <a:solidFill>
                            <a:srgbClr val="000000"/>
                          </a:solidFill>
                          <a:latin typeface="Roboto Condensed"/>
                        </a:rPr>
                        <a:t>nói</a:t>
                      </a:r>
                      <a:r>
                        <a:rPr lang="en-US" sz="3500" dirty="0">
                          <a:solidFill>
                            <a:srgbClr val="000000"/>
                          </a:solidFill>
                          <a:latin typeface="Roboto Condensed"/>
                        </a:rPr>
                        <a:t>, </a:t>
                      </a:r>
                      <a:r>
                        <a:rPr lang="en-US" sz="3500" dirty="0" err="1">
                          <a:solidFill>
                            <a:srgbClr val="000000"/>
                          </a:solidFill>
                          <a:latin typeface="Roboto Condensed"/>
                        </a:rPr>
                        <a:t>viết</a:t>
                      </a:r>
                      <a:r>
                        <a:rPr lang="en-US" sz="3500" dirty="0">
                          <a:solidFill>
                            <a:srgbClr val="000000"/>
                          </a:solidFill>
                          <a:latin typeface="Roboto Condensed"/>
                        </a:rPr>
                        <a:t> </a:t>
                      </a:r>
                      <a:r>
                        <a:rPr lang="en-US" sz="3500" dirty="0" err="1">
                          <a:solidFill>
                            <a:srgbClr val="000000"/>
                          </a:solidFill>
                          <a:latin typeface="Roboto Condensed"/>
                        </a:rPr>
                        <a:t>chệch</a:t>
                      </a:r>
                      <a:r>
                        <a:rPr lang="en-US" sz="3500" dirty="0">
                          <a:solidFill>
                            <a:srgbClr val="000000"/>
                          </a:solidFill>
                          <a:latin typeface="Roboto Condensed"/>
                        </a:rPr>
                        <a:t> </a:t>
                      </a:r>
                      <a:r>
                        <a:rPr lang="en-US" sz="3500" dirty="0" err="1">
                          <a:solidFill>
                            <a:srgbClr val="000000"/>
                          </a:solidFill>
                          <a:latin typeface="Roboto Condensed"/>
                        </a:rPr>
                        <a:t>âm</a:t>
                      </a:r>
                      <a:r>
                        <a:rPr lang="en-US" sz="3500" dirty="0">
                          <a:solidFill>
                            <a:srgbClr val="000000"/>
                          </a:solidFill>
                          <a:latin typeface="Roboto Condensed"/>
                        </a:rPr>
                        <a:t> </a:t>
                      </a:r>
                      <a:r>
                        <a:rPr lang="en-US" sz="3500" dirty="0" err="1">
                          <a:solidFill>
                            <a:srgbClr val="000000"/>
                          </a:solidFill>
                          <a:latin typeface="Roboto Condensed"/>
                        </a:rPr>
                        <a:t>chuẩn</a:t>
                      </a:r>
                      <a:r>
                        <a:rPr lang="en-US" sz="3500" dirty="0">
                          <a:solidFill>
                            <a:srgbClr val="000000"/>
                          </a:solidFill>
                          <a:latin typeface="Roboto Condensed"/>
                        </a:rPr>
                        <a:t> </a:t>
                      </a:r>
                      <a:r>
                        <a:rPr lang="en-US" sz="3500" dirty="0" err="1">
                          <a:solidFill>
                            <a:srgbClr val="000000"/>
                          </a:solidFill>
                          <a:latin typeface="Roboto Condensed"/>
                        </a:rPr>
                        <a:t>như</a:t>
                      </a:r>
                      <a:r>
                        <a:rPr lang="en-US" sz="3500" dirty="0">
                          <a:solidFill>
                            <a:srgbClr val="000000"/>
                          </a:solidFill>
                          <a:latin typeface="Roboto Condensed"/>
                        </a:rPr>
                        <a:t> </a:t>
                      </a:r>
                      <a:r>
                        <a:rPr lang="en-US" sz="3500" dirty="0" err="1">
                          <a:solidFill>
                            <a:srgbClr val="000000"/>
                          </a:solidFill>
                          <a:latin typeface="Roboto Condensed"/>
                        </a:rPr>
                        <a:t>bít</a:t>
                      </a:r>
                      <a:r>
                        <a:rPr lang="en-US" sz="3500" dirty="0">
                          <a:solidFill>
                            <a:srgbClr val="000000"/>
                          </a:solidFill>
                          <a:latin typeface="Roboto Condensed"/>
                        </a:rPr>
                        <a:t> (</a:t>
                      </a:r>
                      <a:r>
                        <a:rPr lang="en-US" sz="3500" dirty="0" err="1">
                          <a:solidFill>
                            <a:srgbClr val="000000"/>
                          </a:solidFill>
                          <a:latin typeface="Roboto Condensed"/>
                        </a:rPr>
                        <a:t>biết</a:t>
                      </a:r>
                      <a:r>
                        <a:rPr lang="en-US" sz="3500" dirty="0">
                          <a:solidFill>
                            <a:srgbClr val="000000"/>
                          </a:solidFill>
                          <a:latin typeface="Roboto Condensed"/>
                        </a:rPr>
                        <a:t>), </a:t>
                      </a:r>
                      <a:r>
                        <a:rPr lang="en-US" sz="3500" dirty="0" err="1">
                          <a:solidFill>
                            <a:srgbClr val="000000"/>
                          </a:solidFill>
                          <a:latin typeface="Roboto Condensed"/>
                        </a:rPr>
                        <a:t>rùi</a:t>
                      </a:r>
                      <a:r>
                        <a:rPr lang="en-US" sz="3500" dirty="0">
                          <a:solidFill>
                            <a:srgbClr val="000000"/>
                          </a:solidFill>
                          <a:latin typeface="Roboto Condensed"/>
                        </a:rPr>
                        <a:t> (</a:t>
                      </a:r>
                      <a:r>
                        <a:rPr lang="en-US" sz="3500" dirty="0" err="1">
                          <a:solidFill>
                            <a:srgbClr val="000000"/>
                          </a:solidFill>
                          <a:latin typeface="Roboto Condensed"/>
                        </a:rPr>
                        <a:t>rồi</a:t>
                      </a:r>
                      <a:r>
                        <a:rPr lang="en-US" sz="3500" dirty="0">
                          <a:solidFill>
                            <a:srgbClr val="000000"/>
                          </a:solidFill>
                          <a:latin typeface="Roboto Condensed"/>
                        </a:rPr>
                        <a:t>), </a:t>
                      </a:r>
                      <a:r>
                        <a:rPr lang="en-US" sz="3500" dirty="0" err="1">
                          <a:solidFill>
                            <a:srgbClr val="000000"/>
                          </a:solidFill>
                          <a:latin typeface="Roboto Condensed"/>
                        </a:rPr>
                        <a:t>pó</a:t>
                      </a:r>
                      <a:r>
                        <a:rPr lang="en-US" sz="3500" dirty="0">
                          <a:solidFill>
                            <a:srgbClr val="000000"/>
                          </a:solidFill>
                          <a:latin typeface="Roboto Condensed"/>
                        </a:rPr>
                        <a:t> tai (</a:t>
                      </a:r>
                      <a:r>
                        <a:rPr lang="en-US" sz="3500" dirty="0" err="1">
                          <a:solidFill>
                            <a:srgbClr val="000000"/>
                          </a:solidFill>
                          <a:latin typeface="Roboto Condensed"/>
                        </a:rPr>
                        <a:t>bó</a:t>
                      </a:r>
                      <a:r>
                        <a:rPr lang="en-US" sz="3500" dirty="0">
                          <a:solidFill>
                            <a:srgbClr val="000000"/>
                          </a:solidFill>
                          <a:latin typeface="Roboto Condensed"/>
                        </a:rPr>
                        <a:t> </a:t>
                      </a:r>
                      <a:r>
                        <a:rPr lang="en-US" sz="3500" dirty="0" err="1">
                          <a:solidFill>
                            <a:srgbClr val="000000"/>
                          </a:solidFill>
                          <a:latin typeface="Roboto Condensed"/>
                        </a:rPr>
                        <a:t>tay</a:t>
                      </a:r>
                      <a:r>
                        <a:rPr lang="en-US" sz="3500" dirty="0">
                          <a:solidFill>
                            <a:srgbClr val="000000"/>
                          </a:solidFill>
                          <a:latin typeface="Roboto Condensed"/>
                        </a:rPr>
                        <a:t>) </a:t>
                      </a:r>
                      <a:r>
                        <a:rPr lang="en-US" sz="3500" dirty="0" err="1">
                          <a:solidFill>
                            <a:srgbClr val="000000"/>
                          </a:solidFill>
                          <a:latin typeface="Roboto Condensed"/>
                        </a:rPr>
                        <a:t>hoặc</a:t>
                      </a:r>
                      <a:r>
                        <a:rPr lang="en-US" sz="3500" dirty="0">
                          <a:solidFill>
                            <a:srgbClr val="000000"/>
                          </a:solidFill>
                          <a:latin typeface="Roboto Condensed"/>
                        </a:rPr>
                        <a:t> </a:t>
                      </a:r>
                      <a:r>
                        <a:rPr lang="en-US" sz="3500" dirty="0" err="1">
                          <a:solidFill>
                            <a:srgbClr val="000000"/>
                          </a:solidFill>
                          <a:latin typeface="Roboto Condensed"/>
                        </a:rPr>
                        <a:t>nói</a:t>
                      </a:r>
                      <a:r>
                        <a:rPr lang="en-US" sz="3500" dirty="0">
                          <a:solidFill>
                            <a:srgbClr val="000000"/>
                          </a:solidFill>
                          <a:latin typeface="Roboto Condensed"/>
                        </a:rPr>
                        <a:t> </a:t>
                      </a:r>
                      <a:r>
                        <a:rPr lang="en-US" sz="3500" dirty="0" err="1">
                          <a:solidFill>
                            <a:srgbClr val="000000"/>
                          </a:solidFill>
                          <a:latin typeface="Roboto Condensed"/>
                        </a:rPr>
                        <a:t>tắt</a:t>
                      </a:r>
                      <a:r>
                        <a:rPr lang="en-US" sz="3500" dirty="0">
                          <a:solidFill>
                            <a:srgbClr val="000000"/>
                          </a:solidFill>
                          <a:latin typeface="Roboto Condensed"/>
                        </a:rPr>
                        <a:t> </a:t>
                      </a:r>
                      <a:r>
                        <a:rPr lang="en-US" sz="3500" dirty="0" err="1">
                          <a:solidFill>
                            <a:srgbClr val="000000"/>
                          </a:solidFill>
                          <a:latin typeface="Roboto Condensed"/>
                        </a:rPr>
                        <a:t>như</a:t>
                      </a:r>
                      <a:r>
                        <a:rPr lang="en-US" sz="3500" dirty="0">
                          <a:solidFill>
                            <a:srgbClr val="000000"/>
                          </a:solidFill>
                          <a:latin typeface="Roboto Condensed"/>
                        </a:rPr>
                        <a:t> ga </a:t>
                      </a:r>
                      <a:r>
                        <a:rPr lang="en-US" sz="3500" dirty="0" err="1">
                          <a:solidFill>
                            <a:srgbClr val="000000"/>
                          </a:solidFill>
                          <a:latin typeface="Roboto Condensed"/>
                        </a:rPr>
                        <a:t>tô</a:t>
                      </a:r>
                      <a:r>
                        <a:rPr lang="en-US" sz="3500" dirty="0">
                          <a:solidFill>
                            <a:srgbClr val="000000"/>
                          </a:solidFill>
                          <a:latin typeface="Roboto Condensed"/>
                        </a:rPr>
                        <a:t> (</a:t>
                      </a:r>
                      <a:r>
                        <a:rPr lang="en-US" sz="3500" dirty="0" err="1">
                          <a:solidFill>
                            <a:srgbClr val="000000"/>
                          </a:solidFill>
                          <a:latin typeface="Roboto Condensed"/>
                        </a:rPr>
                        <a:t>ghen</a:t>
                      </a:r>
                      <a:r>
                        <a:rPr lang="en-US" sz="3500" dirty="0">
                          <a:solidFill>
                            <a:srgbClr val="000000"/>
                          </a:solidFill>
                          <a:latin typeface="Roboto Condensed"/>
                        </a:rPr>
                        <a:t> </a:t>
                      </a:r>
                      <a:r>
                        <a:rPr lang="en-US" sz="3500" dirty="0" err="1">
                          <a:solidFill>
                            <a:srgbClr val="000000"/>
                          </a:solidFill>
                          <a:latin typeface="Roboto Condensed"/>
                        </a:rPr>
                        <a:t>ăn</a:t>
                      </a:r>
                      <a:r>
                        <a:rPr lang="en-US" sz="3500" dirty="0">
                          <a:solidFill>
                            <a:srgbClr val="000000"/>
                          </a:solidFill>
                          <a:latin typeface="Roboto Condensed"/>
                        </a:rPr>
                        <a:t> </a:t>
                      </a:r>
                      <a:r>
                        <a:rPr lang="en-US" sz="3500" dirty="0" err="1">
                          <a:solidFill>
                            <a:srgbClr val="000000"/>
                          </a:solidFill>
                          <a:latin typeface="Roboto Condensed"/>
                        </a:rPr>
                        <a:t>tức</a:t>
                      </a:r>
                      <a:r>
                        <a:rPr lang="en-US" sz="3500" dirty="0">
                          <a:solidFill>
                            <a:srgbClr val="000000"/>
                          </a:solidFill>
                          <a:latin typeface="Roboto Condensed"/>
                        </a:rPr>
                        <a:t> ở), </a:t>
                      </a:r>
                      <a:r>
                        <a:rPr lang="en-US" sz="3500" dirty="0" err="1">
                          <a:solidFill>
                            <a:srgbClr val="000000"/>
                          </a:solidFill>
                          <a:latin typeface="Roboto Condensed"/>
                        </a:rPr>
                        <a:t>chuyển</a:t>
                      </a:r>
                      <a:r>
                        <a:rPr lang="en-US" sz="3500" dirty="0">
                          <a:solidFill>
                            <a:srgbClr val="000000"/>
                          </a:solidFill>
                          <a:latin typeface="Roboto Condensed"/>
                        </a:rPr>
                        <a:t> </a:t>
                      </a:r>
                      <a:r>
                        <a:rPr lang="en-US" sz="3500" dirty="0" err="1">
                          <a:solidFill>
                            <a:srgbClr val="000000"/>
                          </a:solidFill>
                          <a:latin typeface="Roboto Condensed"/>
                        </a:rPr>
                        <a:t>nghĩa</a:t>
                      </a:r>
                      <a:r>
                        <a:rPr lang="en-US" sz="3500" dirty="0">
                          <a:solidFill>
                            <a:srgbClr val="000000"/>
                          </a:solidFill>
                          <a:latin typeface="Roboto Condensed"/>
                        </a:rPr>
                        <a:t> </a:t>
                      </a:r>
                      <a:r>
                        <a:rPr lang="en-US" sz="3500" dirty="0" err="1">
                          <a:solidFill>
                            <a:srgbClr val="000000"/>
                          </a:solidFill>
                          <a:latin typeface="Roboto Condensed"/>
                        </a:rPr>
                        <a:t>như</a:t>
                      </a:r>
                      <a:r>
                        <a:rPr lang="en-US" sz="3500" dirty="0">
                          <a:solidFill>
                            <a:srgbClr val="000000"/>
                          </a:solidFill>
                          <a:latin typeface="Roboto Condensed"/>
                        </a:rPr>
                        <a:t> </a:t>
                      </a:r>
                      <a:r>
                        <a:rPr lang="en-US" sz="3500" dirty="0" err="1">
                          <a:solidFill>
                            <a:srgbClr val="000000"/>
                          </a:solidFill>
                          <a:latin typeface="Roboto Condensed"/>
                        </a:rPr>
                        <a:t>hồng</a:t>
                      </a:r>
                      <a:r>
                        <a:rPr lang="en-US" sz="3500" dirty="0">
                          <a:solidFill>
                            <a:srgbClr val="000000"/>
                          </a:solidFill>
                          <a:latin typeface="Roboto Condensed"/>
                        </a:rPr>
                        <a:t> </a:t>
                      </a:r>
                      <a:r>
                        <a:rPr lang="en-US" sz="3500" dirty="0" err="1">
                          <a:solidFill>
                            <a:srgbClr val="000000"/>
                          </a:solidFill>
                          <a:latin typeface="Roboto Condensed"/>
                        </a:rPr>
                        <a:t>lâu</a:t>
                      </a:r>
                      <a:r>
                        <a:rPr lang="en-US" sz="3500" dirty="0">
                          <a:solidFill>
                            <a:srgbClr val="000000"/>
                          </a:solidFill>
                          <a:latin typeface="Roboto Condensed"/>
                        </a:rPr>
                        <a:t> </a:t>
                      </a:r>
                      <a:r>
                        <a:rPr lang="en-US" sz="3500" dirty="0" err="1">
                          <a:solidFill>
                            <a:srgbClr val="000000"/>
                          </a:solidFill>
                          <a:latin typeface="Roboto Condensed"/>
                        </a:rPr>
                        <a:t>mộng</a:t>
                      </a:r>
                      <a:r>
                        <a:rPr lang="en-US" sz="3500" dirty="0">
                          <a:solidFill>
                            <a:srgbClr val="000000"/>
                          </a:solidFill>
                          <a:latin typeface="Roboto Condensed"/>
                        </a:rPr>
                        <a:t> (</a:t>
                      </a:r>
                      <a:r>
                        <a:rPr lang="en-US" sz="3500" dirty="0" err="1">
                          <a:solidFill>
                            <a:srgbClr val="000000"/>
                          </a:solidFill>
                          <a:latin typeface="Roboto Condensed"/>
                        </a:rPr>
                        <a:t>mơ</a:t>
                      </a:r>
                      <a:r>
                        <a:rPr lang="en-US" sz="3500" dirty="0">
                          <a:solidFill>
                            <a:srgbClr val="000000"/>
                          </a:solidFill>
                          <a:latin typeface="Roboto Condensed"/>
                        </a:rPr>
                        <a:t> </a:t>
                      </a:r>
                      <a:r>
                        <a:rPr lang="en-US" sz="3500" dirty="0" err="1">
                          <a:solidFill>
                            <a:srgbClr val="000000"/>
                          </a:solidFill>
                          <a:latin typeface="Roboto Condensed"/>
                        </a:rPr>
                        <a:t>mộng</a:t>
                      </a:r>
                      <a:r>
                        <a:rPr lang="en-US" sz="3500" dirty="0">
                          <a:solidFill>
                            <a:srgbClr val="000000"/>
                          </a:solidFill>
                          <a:latin typeface="Roboto Condensed"/>
                        </a:rPr>
                        <a:t>), </a:t>
                      </a:r>
                      <a:r>
                        <a:rPr lang="en-US" sz="3500" dirty="0" err="1">
                          <a:solidFill>
                            <a:srgbClr val="000000"/>
                          </a:solidFill>
                          <a:latin typeface="Roboto Condensed"/>
                        </a:rPr>
                        <a:t>thậm</a:t>
                      </a:r>
                      <a:r>
                        <a:rPr lang="en-US" sz="3500" dirty="0">
                          <a:solidFill>
                            <a:srgbClr val="000000"/>
                          </a:solidFill>
                          <a:latin typeface="Roboto Condensed"/>
                        </a:rPr>
                        <a:t> </a:t>
                      </a:r>
                      <a:r>
                        <a:rPr lang="en-US" sz="3500" dirty="0" err="1">
                          <a:solidFill>
                            <a:srgbClr val="000000"/>
                          </a:solidFill>
                          <a:latin typeface="Roboto Condensed"/>
                        </a:rPr>
                        <a:t>chí</a:t>
                      </a:r>
                      <a:r>
                        <a:rPr lang="en-US" sz="3500" dirty="0">
                          <a:solidFill>
                            <a:srgbClr val="000000"/>
                          </a:solidFill>
                          <a:latin typeface="Roboto Condensed"/>
                        </a:rPr>
                        <a:t> “</a:t>
                      </a:r>
                      <a:r>
                        <a:rPr lang="en-US" sz="3500" dirty="0" err="1">
                          <a:solidFill>
                            <a:srgbClr val="000000"/>
                          </a:solidFill>
                          <a:latin typeface="Roboto Condensed"/>
                        </a:rPr>
                        <a:t>nói</a:t>
                      </a:r>
                      <a:r>
                        <a:rPr lang="en-US" sz="3500" dirty="0">
                          <a:solidFill>
                            <a:srgbClr val="000000"/>
                          </a:solidFill>
                          <a:latin typeface="Roboto Condensed"/>
                        </a:rPr>
                        <a:t> </a:t>
                      </a:r>
                      <a:r>
                        <a:rPr lang="en-US" sz="3500" dirty="0" err="1">
                          <a:solidFill>
                            <a:srgbClr val="000000"/>
                          </a:solidFill>
                          <a:latin typeface="Roboto Condensed"/>
                        </a:rPr>
                        <a:t>bồi</a:t>
                      </a:r>
                      <a:r>
                        <a:rPr lang="en-US" sz="3500" dirty="0">
                          <a:solidFill>
                            <a:srgbClr val="000000"/>
                          </a:solidFill>
                          <a:latin typeface="Roboto Condensed"/>
                        </a:rPr>
                        <a:t>” </a:t>
                      </a:r>
                      <a:r>
                        <a:rPr lang="en-US" sz="3500" dirty="0" err="1">
                          <a:solidFill>
                            <a:srgbClr val="000000"/>
                          </a:solidFill>
                          <a:latin typeface="Roboto Condensed"/>
                        </a:rPr>
                        <a:t>tiếng</a:t>
                      </a:r>
                      <a:r>
                        <a:rPr lang="en-US" sz="3500" dirty="0">
                          <a:solidFill>
                            <a:srgbClr val="000000"/>
                          </a:solidFill>
                          <a:latin typeface="Roboto Condensed"/>
                        </a:rPr>
                        <a:t> </a:t>
                      </a:r>
                      <a:r>
                        <a:rPr lang="en-US" sz="3500" dirty="0" err="1">
                          <a:solidFill>
                            <a:srgbClr val="000000"/>
                          </a:solidFill>
                          <a:latin typeface="Roboto Condensed"/>
                        </a:rPr>
                        <a:t>nước</a:t>
                      </a:r>
                      <a:r>
                        <a:rPr lang="en-US" sz="3500" dirty="0">
                          <a:solidFill>
                            <a:srgbClr val="000000"/>
                          </a:solidFill>
                          <a:latin typeface="Roboto Condensed"/>
                        </a:rPr>
                        <a:t> </a:t>
                      </a:r>
                      <a:r>
                        <a:rPr lang="en-US" sz="3500" dirty="0" err="1">
                          <a:solidFill>
                            <a:srgbClr val="000000"/>
                          </a:solidFill>
                          <a:latin typeface="Roboto Condensed"/>
                        </a:rPr>
                        <a:t>ngoài</a:t>
                      </a:r>
                      <a:r>
                        <a:rPr lang="en-US" sz="3500" dirty="0">
                          <a:solidFill>
                            <a:srgbClr val="000000"/>
                          </a:solidFill>
                          <a:latin typeface="Roboto Condensed"/>
                        </a:rPr>
                        <a:t> </a:t>
                      </a:r>
                      <a:r>
                        <a:rPr lang="en-US" sz="3500" dirty="0" err="1">
                          <a:solidFill>
                            <a:srgbClr val="000000"/>
                          </a:solidFill>
                          <a:latin typeface="Roboto Condensed"/>
                        </a:rPr>
                        <a:t>như</a:t>
                      </a:r>
                      <a:r>
                        <a:rPr lang="en-US" sz="3500" dirty="0">
                          <a:solidFill>
                            <a:srgbClr val="000000"/>
                          </a:solidFill>
                          <a:latin typeface="Roboto Condensed"/>
                        </a:rPr>
                        <a:t> </a:t>
                      </a:r>
                      <a:r>
                        <a:rPr lang="en-US" sz="3500" dirty="0" err="1">
                          <a:solidFill>
                            <a:srgbClr val="000000"/>
                          </a:solidFill>
                          <a:latin typeface="Roboto Condensed"/>
                        </a:rPr>
                        <a:t>nâu</a:t>
                      </a:r>
                      <a:r>
                        <a:rPr lang="en-US" sz="3500" dirty="0">
                          <a:solidFill>
                            <a:srgbClr val="000000"/>
                          </a:solidFill>
                          <a:latin typeface="Roboto Condensed"/>
                        </a:rPr>
                        <a:t> pho </a:t>
                      </a:r>
                      <a:r>
                        <a:rPr lang="en-US" sz="3500" dirty="0" err="1">
                          <a:solidFill>
                            <a:srgbClr val="000000"/>
                          </a:solidFill>
                          <a:latin typeface="Roboto Condensed"/>
                        </a:rPr>
                        <a:t>gấu</a:t>
                      </a:r>
                      <a:r>
                        <a:rPr lang="en-US" sz="3500" dirty="0">
                          <a:solidFill>
                            <a:srgbClr val="000000"/>
                          </a:solidFill>
                          <a:latin typeface="Roboto Condensed"/>
                        </a:rPr>
                        <a:t> (no four go – </a:t>
                      </a:r>
                      <a:r>
                        <a:rPr lang="en-US" sz="3500" dirty="0" err="1">
                          <a:solidFill>
                            <a:srgbClr val="000000"/>
                          </a:solidFill>
                          <a:latin typeface="Roboto Condensed"/>
                        </a:rPr>
                        <a:t>vô</a:t>
                      </a:r>
                      <a:r>
                        <a:rPr lang="en-US" sz="3500" dirty="0">
                          <a:solidFill>
                            <a:srgbClr val="000000"/>
                          </a:solidFill>
                          <a:latin typeface="Roboto Condensed"/>
                        </a:rPr>
                        <a:t> </a:t>
                      </a:r>
                      <a:r>
                        <a:rPr lang="en-US" sz="3500" dirty="0" err="1">
                          <a:solidFill>
                            <a:srgbClr val="000000"/>
                          </a:solidFill>
                          <a:latin typeface="Roboto Condensed"/>
                        </a:rPr>
                        <a:t>tư</a:t>
                      </a:r>
                      <a:r>
                        <a:rPr lang="en-US" sz="3500" dirty="0">
                          <a:solidFill>
                            <a:srgbClr val="000000"/>
                          </a:solidFill>
                          <a:latin typeface="Roboto Condensed"/>
                        </a:rPr>
                        <a:t> </a:t>
                      </a:r>
                      <a:r>
                        <a:rPr lang="en-US" sz="3500" dirty="0" err="1">
                          <a:solidFill>
                            <a:srgbClr val="000000"/>
                          </a:solidFill>
                          <a:latin typeface="Roboto Condensed"/>
                        </a:rPr>
                        <a:t>đi</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những</a:t>
                      </a:r>
                      <a:r>
                        <a:rPr lang="en-US" sz="3500" dirty="0">
                          <a:solidFill>
                            <a:srgbClr val="000000"/>
                          </a:solidFill>
                          <a:latin typeface="Roboto Condensed"/>
                        </a:rPr>
                        <a:t> </a:t>
                      </a:r>
                      <a:r>
                        <a:rPr lang="en-US" sz="3500" dirty="0" err="1">
                          <a:solidFill>
                            <a:srgbClr val="000000"/>
                          </a:solidFill>
                          <a:latin typeface="Roboto Condensed"/>
                        </a:rPr>
                        <a:t>biệt</a:t>
                      </a:r>
                      <a:r>
                        <a:rPr lang="en-US" sz="3500" dirty="0">
                          <a:solidFill>
                            <a:srgbClr val="000000"/>
                          </a:solidFill>
                          <a:latin typeface="Roboto Condensed"/>
                        </a:rPr>
                        <a:t> </a:t>
                      </a:r>
                      <a:r>
                        <a:rPr lang="en-US" sz="3500" dirty="0" err="1">
                          <a:solidFill>
                            <a:srgbClr val="000000"/>
                          </a:solidFill>
                          <a:latin typeface="Roboto Condensed"/>
                        </a:rPr>
                        <a:t>ngữ</a:t>
                      </a:r>
                      <a:r>
                        <a:rPr lang="en-US" sz="3500" dirty="0">
                          <a:solidFill>
                            <a:srgbClr val="000000"/>
                          </a:solidFill>
                          <a:latin typeface="Roboto Condensed"/>
                        </a:rPr>
                        <a:t> </a:t>
                      </a:r>
                      <a:r>
                        <a:rPr lang="en-US" sz="3500" dirty="0" err="1">
                          <a:solidFill>
                            <a:srgbClr val="000000"/>
                          </a:solidFill>
                          <a:latin typeface="Roboto Condensed"/>
                        </a:rPr>
                        <a:t>đang</a:t>
                      </a:r>
                      <a:r>
                        <a:rPr lang="en-US" sz="3500" dirty="0">
                          <a:solidFill>
                            <a:srgbClr val="000000"/>
                          </a:solidFill>
                          <a:latin typeface="Roboto Condensed"/>
                        </a:rPr>
                        <a:t> </a:t>
                      </a:r>
                      <a:r>
                        <a:rPr lang="en-US" sz="3500" dirty="0" err="1">
                          <a:solidFill>
                            <a:srgbClr val="000000"/>
                          </a:solidFill>
                          <a:latin typeface="Roboto Condensed"/>
                        </a:rPr>
                        <a:t>phổ</a:t>
                      </a:r>
                      <a:r>
                        <a:rPr lang="en-US" sz="3500" dirty="0">
                          <a:solidFill>
                            <a:srgbClr val="000000"/>
                          </a:solidFill>
                          <a:latin typeface="Roboto Condensed"/>
                        </a:rPr>
                        <a:t> </a:t>
                      </a:r>
                      <a:r>
                        <a:rPr lang="en-US" sz="3500" dirty="0" err="1">
                          <a:solidFill>
                            <a:srgbClr val="000000"/>
                          </a:solidFill>
                          <a:latin typeface="Roboto Condensed"/>
                        </a:rPr>
                        <a:t>biến</a:t>
                      </a:r>
                      <a:r>
                        <a:rPr lang="en-US" sz="3500" dirty="0">
                          <a:solidFill>
                            <a:srgbClr val="000000"/>
                          </a:solidFill>
                          <a:latin typeface="Roboto Condensed"/>
                        </a:rPr>
                        <a:t> </a:t>
                      </a:r>
                      <a:r>
                        <a:rPr lang="en-US" sz="3500" dirty="0" err="1">
                          <a:solidFill>
                            <a:srgbClr val="000000"/>
                          </a:solidFill>
                          <a:latin typeface="Roboto Condensed"/>
                        </a:rPr>
                        <a:t>trong</a:t>
                      </a:r>
                      <a:r>
                        <a:rPr lang="en-US" sz="3500" dirty="0">
                          <a:solidFill>
                            <a:srgbClr val="000000"/>
                          </a:solidFill>
                          <a:latin typeface="Roboto Condensed"/>
                        </a:rPr>
                        <a:t> </a:t>
                      </a:r>
                      <a:r>
                        <a:rPr lang="en-US" sz="3500" dirty="0" err="1">
                          <a:solidFill>
                            <a:srgbClr val="000000"/>
                          </a:solidFill>
                          <a:latin typeface="Roboto Condensed"/>
                        </a:rPr>
                        <a:t>giới</a:t>
                      </a:r>
                      <a:r>
                        <a:rPr lang="en-US" sz="3500" dirty="0">
                          <a:solidFill>
                            <a:srgbClr val="000000"/>
                          </a:solidFill>
                          <a:latin typeface="Roboto Condensed"/>
                        </a:rPr>
                        <a:t> </a:t>
                      </a:r>
                      <a:r>
                        <a:rPr lang="en-US" sz="3500" dirty="0" err="1">
                          <a:solidFill>
                            <a:srgbClr val="000000"/>
                          </a:solidFill>
                          <a:latin typeface="Roboto Condensed"/>
                        </a:rPr>
                        <a:t>trẻ</a:t>
                      </a:r>
                      <a:r>
                        <a:rPr lang="en-US" sz="3500" dirty="0">
                          <a:solidFill>
                            <a:srgbClr val="000000"/>
                          </a:solidFill>
                          <a:latin typeface="Roboto Condensed"/>
                        </a:rPr>
                        <a:t>.</a:t>
                      </a:r>
                      <a:endParaRPr lang="en-US" sz="1100" dirty="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009593" y="344170"/>
            <a:ext cx="9863431"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9Slide07 SVNUT Triumph Press"/>
              </a:rPr>
              <a:t>2. Thực hành </a:t>
            </a:r>
          </a:p>
        </p:txBody>
      </p:sp>
      <p:sp>
        <p:nvSpPr>
          <p:cNvPr id="8" name="TextBox 8"/>
          <p:cNvSpPr txBox="1"/>
          <p:nvPr/>
        </p:nvSpPr>
        <p:spPr>
          <a:xfrm>
            <a:off x="3233841" y="2448630"/>
            <a:ext cx="11417796" cy="1137285"/>
          </a:xfrm>
          <a:prstGeom prst="rect">
            <a:avLst/>
          </a:prstGeom>
        </p:spPr>
        <p:txBody>
          <a:bodyPr lIns="0" tIns="0" rIns="0" bIns="0" rtlCol="0" anchor="t">
            <a:spAutoFit/>
          </a:bodyPr>
          <a:lstStyle/>
          <a:p>
            <a:pPr algn="ctr">
              <a:lnSpc>
                <a:spcPts val="9240"/>
              </a:lnSpc>
              <a:spcBef>
                <a:spcPct val="0"/>
              </a:spcBef>
            </a:pPr>
            <a:r>
              <a:rPr lang="en-US" sz="6600">
                <a:solidFill>
                  <a:srgbClr val="0E479A"/>
                </a:solidFill>
                <a:latin typeface="#9Slide07 SFU Blackout"/>
              </a:rPr>
              <a:t> BÍ MẬT ĐẰNG SAU CON CHỮ</a:t>
            </a:r>
          </a:p>
        </p:txBody>
      </p:sp>
      <p:sp>
        <p:nvSpPr>
          <p:cNvPr id="9" name="TextBox 9"/>
          <p:cNvSpPr txBox="1"/>
          <p:nvPr/>
        </p:nvSpPr>
        <p:spPr>
          <a:xfrm>
            <a:off x="2548539" y="1224264"/>
            <a:ext cx="12455823" cy="1118871"/>
          </a:xfrm>
          <a:prstGeom prst="rect">
            <a:avLst/>
          </a:prstGeom>
        </p:spPr>
        <p:txBody>
          <a:bodyPr lIns="0" tIns="0" rIns="0" bIns="0" rtlCol="0" anchor="t">
            <a:spAutoFit/>
          </a:bodyPr>
          <a:lstStyle/>
          <a:p>
            <a:pPr algn="ctr">
              <a:lnSpc>
                <a:spcPts val="8679"/>
              </a:lnSpc>
            </a:pPr>
            <a:r>
              <a:rPr lang="en-US" sz="6199">
                <a:solidFill>
                  <a:srgbClr val="1B4262"/>
                </a:solidFill>
                <a:latin typeface="#9Slide07 IcielSoup of Justice"/>
              </a:rPr>
              <a:t>THỬ THÁCH</a:t>
            </a:r>
          </a:p>
        </p:txBody>
      </p:sp>
      <p:sp>
        <p:nvSpPr>
          <p:cNvPr id="10" name="Freeform 10"/>
          <p:cNvSpPr/>
          <p:nvPr/>
        </p:nvSpPr>
        <p:spPr>
          <a:xfrm>
            <a:off x="3233841" y="3790311"/>
            <a:ext cx="11854437" cy="6312488"/>
          </a:xfrm>
          <a:custGeom>
            <a:avLst/>
            <a:gdLst/>
            <a:ahLst/>
            <a:cxnLst/>
            <a:rect l="l" t="t" r="r" b="b"/>
            <a:pathLst>
              <a:path w="11854437" h="6312488">
                <a:moveTo>
                  <a:pt x="0" y="0"/>
                </a:moveTo>
                <a:lnTo>
                  <a:pt x="11854437" y="0"/>
                </a:lnTo>
                <a:lnTo>
                  <a:pt x="11854437" y="6312487"/>
                </a:lnTo>
                <a:lnTo>
                  <a:pt x="0" y="6312487"/>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3836264" y="4170970"/>
            <a:ext cx="10620338" cy="5179695"/>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07103D"/>
                </a:solidFill>
                <a:latin typeface="Roboto Condensed"/>
              </a:rPr>
              <a:t>Lớp được chia thành 4 nhóm </a:t>
            </a:r>
          </a:p>
          <a:p>
            <a:pPr marL="906780" lvl="1" indent="-453390" algn="just">
              <a:lnSpc>
                <a:spcPts val="5880"/>
              </a:lnSpc>
              <a:buFont typeface="Arial"/>
              <a:buChar char="•"/>
            </a:pPr>
            <a:r>
              <a:rPr lang="en-US" sz="4200">
                <a:solidFill>
                  <a:srgbClr val="07103D"/>
                </a:solidFill>
                <a:latin typeface="Roboto Condensed"/>
              </a:rPr>
              <a:t>Các nhóm thực hiện các chặng thử thách, mỗi chặng thử thách chiến thắng được 10 điểm.</a:t>
            </a:r>
          </a:p>
          <a:p>
            <a:pPr marL="906780" lvl="1" indent="-453390" algn="just">
              <a:lnSpc>
                <a:spcPts val="5880"/>
              </a:lnSpc>
              <a:buFont typeface="Arial"/>
              <a:buChar char="•"/>
            </a:pPr>
            <a:r>
              <a:rPr lang="en-US" sz="4200">
                <a:solidFill>
                  <a:srgbClr val="07103D"/>
                </a:solidFill>
                <a:latin typeface="Roboto Condensed"/>
              </a:rPr>
              <a:t>Nhóm chiến thắng là nhóm có số điểm qua các vòng cao nhất.</a:t>
            </a:r>
          </a:p>
          <a:p>
            <a:pPr marL="906780" lvl="1" indent="-453390" algn="just">
              <a:lnSpc>
                <a:spcPts val="5880"/>
              </a:lnSpc>
              <a:buFont typeface="Arial"/>
              <a:buChar char="•"/>
            </a:pPr>
            <a:r>
              <a:rPr lang="en-US" sz="4200">
                <a:solidFill>
                  <a:srgbClr val="07103D"/>
                </a:solidFill>
                <a:latin typeface="Roboto Condensed"/>
              </a:rPr>
              <a:t>Các chặng: 1,2,3 HS có 5 phút để hoàn thành, chặng 4 HS có 15 phút để hoàn thành.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230439" y="165100"/>
            <a:ext cx="9863431"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Roboto Condensed Bold"/>
              </a:rPr>
              <a:t>2. Thực hành </a:t>
            </a:r>
          </a:p>
        </p:txBody>
      </p:sp>
      <p:sp>
        <p:nvSpPr>
          <p:cNvPr id="6" name="TextBox 6"/>
          <p:cNvSpPr txBox="1"/>
          <p:nvPr/>
        </p:nvSpPr>
        <p:spPr>
          <a:xfrm>
            <a:off x="5856117" y="961119"/>
            <a:ext cx="6313587" cy="1019175"/>
          </a:xfrm>
          <a:prstGeom prst="rect">
            <a:avLst/>
          </a:prstGeom>
        </p:spPr>
        <p:txBody>
          <a:bodyPr lIns="0" tIns="0" rIns="0" bIns="0" rtlCol="0" anchor="t">
            <a:spAutoFit/>
          </a:bodyPr>
          <a:lstStyle/>
          <a:p>
            <a:pPr algn="ctr">
              <a:lnSpc>
                <a:spcPts val="8399"/>
              </a:lnSpc>
              <a:spcBef>
                <a:spcPct val="0"/>
              </a:spcBef>
            </a:pPr>
            <a:r>
              <a:rPr lang="en-US" sz="5999">
                <a:solidFill>
                  <a:srgbClr val="FF641C"/>
                </a:solidFill>
                <a:latin typeface="#9Slide07 SFU Blackout"/>
              </a:rPr>
              <a:t>Chặng 1: TẠO ĐÀ</a:t>
            </a:r>
          </a:p>
        </p:txBody>
      </p:sp>
      <p:grpSp>
        <p:nvGrpSpPr>
          <p:cNvPr id="7" name="Group 7"/>
          <p:cNvGrpSpPr/>
          <p:nvPr/>
        </p:nvGrpSpPr>
        <p:grpSpPr>
          <a:xfrm>
            <a:off x="2153691" y="3474932"/>
            <a:ext cx="13925962" cy="6452269"/>
            <a:chOff x="0" y="0"/>
            <a:chExt cx="3667743" cy="1699363"/>
          </a:xfrm>
        </p:grpSpPr>
        <p:sp>
          <p:nvSpPr>
            <p:cNvPr id="8" name="Freeform 8"/>
            <p:cNvSpPr/>
            <p:nvPr/>
          </p:nvSpPr>
          <p:spPr>
            <a:xfrm>
              <a:off x="0" y="0"/>
              <a:ext cx="3667743" cy="1699363"/>
            </a:xfrm>
            <a:custGeom>
              <a:avLst/>
              <a:gdLst/>
              <a:ahLst/>
              <a:cxnLst/>
              <a:rect l="l" t="t" r="r" b="b"/>
              <a:pathLst>
                <a:path w="3667743" h="1699363">
                  <a:moveTo>
                    <a:pt x="28353" y="0"/>
                  </a:moveTo>
                  <a:lnTo>
                    <a:pt x="3639390" y="0"/>
                  </a:lnTo>
                  <a:cubicBezTo>
                    <a:pt x="3655049" y="0"/>
                    <a:pt x="3667743" y="12694"/>
                    <a:pt x="3667743" y="28353"/>
                  </a:cubicBezTo>
                  <a:lnTo>
                    <a:pt x="3667743" y="1671010"/>
                  </a:lnTo>
                  <a:cubicBezTo>
                    <a:pt x="3667743" y="1678530"/>
                    <a:pt x="3664756" y="1685742"/>
                    <a:pt x="3659439" y="1691059"/>
                  </a:cubicBezTo>
                  <a:cubicBezTo>
                    <a:pt x="3654122" y="1696376"/>
                    <a:pt x="3646910" y="1699363"/>
                    <a:pt x="3639390" y="1699363"/>
                  </a:cubicBezTo>
                  <a:lnTo>
                    <a:pt x="28353" y="1699363"/>
                  </a:lnTo>
                  <a:cubicBezTo>
                    <a:pt x="12694" y="1699363"/>
                    <a:pt x="0" y="1686669"/>
                    <a:pt x="0" y="1671010"/>
                  </a:cubicBezTo>
                  <a:lnTo>
                    <a:pt x="0" y="28353"/>
                  </a:lnTo>
                  <a:cubicBezTo>
                    <a:pt x="0" y="12694"/>
                    <a:pt x="12694" y="0"/>
                    <a:pt x="28353" y="0"/>
                  </a:cubicBezTo>
                  <a:close/>
                </a:path>
              </a:pathLst>
            </a:custGeom>
            <a:solidFill>
              <a:srgbClr val="EAF4DE"/>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71011" y="3595259"/>
            <a:ext cx="13345977" cy="6190615"/>
          </a:xfrm>
          <a:prstGeom prst="rect">
            <a:avLst/>
          </a:prstGeom>
        </p:spPr>
        <p:txBody>
          <a:bodyPr lIns="0" tIns="0" rIns="0" bIns="0" rtlCol="0" anchor="t">
            <a:spAutoFit/>
          </a:bodyPr>
          <a:lstStyle/>
          <a:p>
            <a:pPr algn="just">
              <a:lnSpc>
                <a:spcPts val="4879"/>
              </a:lnSpc>
            </a:pPr>
            <a:r>
              <a:rPr lang="en-US" sz="3999" dirty="0" err="1">
                <a:solidFill>
                  <a:srgbClr val="000000"/>
                </a:solidFill>
                <a:latin typeface="Roboto Condensed Bold"/>
              </a:rPr>
              <a:t>Tìm</a:t>
            </a:r>
            <a:r>
              <a:rPr lang="en-US" sz="3999" dirty="0">
                <a:solidFill>
                  <a:srgbClr val="000000"/>
                </a:solidFill>
                <a:latin typeface="Roboto Condensed Bold"/>
              </a:rPr>
              <a:t> </a:t>
            </a:r>
            <a:r>
              <a:rPr lang="en-US" sz="3999" dirty="0" err="1">
                <a:solidFill>
                  <a:srgbClr val="000000"/>
                </a:solidFill>
                <a:latin typeface="Roboto Condensed Bold"/>
              </a:rPr>
              <a:t>từ</a:t>
            </a:r>
            <a:r>
              <a:rPr lang="en-US" sz="3999" dirty="0">
                <a:solidFill>
                  <a:srgbClr val="000000"/>
                </a:solidFill>
                <a:latin typeface="Roboto Condensed Bold"/>
              </a:rPr>
              <a:t> </a:t>
            </a:r>
            <a:r>
              <a:rPr lang="en-US" sz="3999" dirty="0" err="1">
                <a:solidFill>
                  <a:srgbClr val="000000"/>
                </a:solidFill>
                <a:latin typeface="Roboto Condensed Bold"/>
              </a:rPr>
              <a:t>địa</a:t>
            </a:r>
            <a:r>
              <a:rPr lang="en-US" sz="3999" dirty="0">
                <a:solidFill>
                  <a:srgbClr val="000000"/>
                </a:solidFill>
                <a:latin typeface="Roboto Condensed Bold"/>
              </a:rPr>
              <a:t> </a:t>
            </a:r>
            <a:r>
              <a:rPr lang="en-US" sz="3999" dirty="0" err="1">
                <a:solidFill>
                  <a:srgbClr val="000000"/>
                </a:solidFill>
                <a:latin typeface="Roboto Condensed Bold"/>
              </a:rPr>
              <a:t>phương</a:t>
            </a:r>
            <a:r>
              <a:rPr lang="en-US" sz="3999" dirty="0">
                <a:solidFill>
                  <a:srgbClr val="000000"/>
                </a:solidFill>
                <a:latin typeface="Roboto Condensed Bold"/>
              </a:rPr>
              <a:t> </a:t>
            </a:r>
            <a:r>
              <a:rPr lang="en-US" sz="3999" dirty="0" err="1">
                <a:solidFill>
                  <a:srgbClr val="000000"/>
                </a:solidFill>
                <a:latin typeface="Roboto Condensed Bold"/>
              </a:rPr>
              <a:t>trong</a:t>
            </a:r>
            <a:r>
              <a:rPr lang="en-US" sz="3999" dirty="0">
                <a:solidFill>
                  <a:srgbClr val="000000"/>
                </a:solidFill>
                <a:latin typeface="Roboto Condensed Bold"/>
              </a:rPr>
              <a:t> </a:t>
            </a:r>
            <a:r>
              <a:rPr lang="en-US" sz="3999" dirty="0" err="1">
                <a:solidFill>
                  <a:srgbClr val="000000"/>
                </a:solidFill>
                <a:latin typeface="Roboto Condensed Bold"/>
              </a:rPr>
              <a:t>những</a:t>
            </a:r>
            <a:r>
              <a:rPr lang="en-US" sz="3999" dirty="0">
                <a:solidFill>
                  <a:srgbClr val="000000"/>
                </a:solidFill>
                <a:latin typeface="Roboto Condensed Bold"/>
              </a:rPr>
              <a:t> </a:t>
            </a:r>
            <a:r>
              <a:rPr lang="en-US" sz="3999" dirty="0" err="1">
                <a:solidFill>
                  <a:srgbClr val="000000"/>
                </a:solidFill>
                <a:latin typeface="Roboto Condensed Bold"/>
              </a:rPr>
              <a:t>câu</a:t>
            </a:r>
            <a:r>
              <a:rPr lang="en-US" sz="3999" dirty="0">
                <a:solidFill>
                  <a:srgbClr val="000000"/>
                </a:solidFill>
                <a:latin typeface="Roboto Condensed Bold"/>
              </a:rPr>
              <a:t> </a:t>
            </a:r>
            <a:r>
              <a:rPr lang="en-US" sz="3999" dirty="0" err="1">
                <a:solidFill>
                  <a:srgbClr val="000000"/>
                </a:solidFill>
                <a:latin typeface="Roboto Condensed Bold"/>
              </a:rPr>
              <a:t>dưới</a:t>
            </a:r>
            <a:r>
              <a:rPr lang="en-US" sz="3999" dirty="0">
                <a:solidFill>
                  <a:srgbClr val="000000"/>
                </a:solidFill>
                <a:latin typeface="Roboto Condensed Bold"/>
              </a:rPr>
              <a:t> </a:t>
            </a:r>
            <a:r>
              <a:rPr lang="en-US" sz="3999" dirty="0" err="1">
                <a:solidFill>
                  <a:srgbClr val="000000"/>
                </a:solidFill>
                <a:latin typeface="Roboto Condensed Bold"/>
              </a:rPr>
              <a:t>đây</a:t>
            </a:r>
            <a:r>
              <a:rPr lang="en-US" sz="3999" dirty="0">
                <a:solidFill>
                  <a:srgbClr val="000000"/>
                </a:solidFill>
                <a:latin typeface="Roboto Condensed Bold"/>
              </a:rPr>
              <a:t>. Cho </a:t>
            </a:r>
            <a:r>
              <a:rPr lang="en-US" sz="3999" dirty="0" err="1">
                <a:solidFill>
                  <a:srgbClr val="000000"/>
                </a:solidFill>
                <a:latin typeface="Roboto Condensed Bold"/>
              </a:rPr>
              <a:t>biết</a:t>
            </a:r>
            <a:r>
              <a:rPr lang="en-US" sz="3999" dirty="0">
                <a:solidFill>
                  <a:srgbClr val="000000"/>
                </a:solidFill>
                <a:latin typeface="Roboto Condensed Bold"/>
              </a:rPr>
              <a:t> </a:t>
            </a:r>
            <a:r>
              <a:rPr lang="en-US" sz="3999" dirty="0" err="1">
                <a:solidFill>
                  <a:srgbClr val="000000"/>
                </a:solidFill>
                <a:latin typeface="Roboto Condensed Bold"/>
              </a:rPr>
              <a:t>các</a:t>
            </a:r>
            <a:r>
              <a:rPr lang="en-US" sz="3999" dirty="0">
                <a:solidFill>
                  <a:srgbClr val="000000"/>
                </a:solidFill>
                <a:latin typeface="Roboto Condensed Bold"/>
              </a:rPr>
              <a:t> </a:t>
            </a:r>
            <a:r>
              <a:rPr lang="en-US" sz="3999" dirty="0" err="1">
                <a:solidFill>
                  <a:srgbClr val="000000"/>
                </a:solidFill>
                <a:latin typeface="Roboto Condensed Bold"/>
              </a:rPr>
              <a:t>từ</a:t>
            </a:r>
            <a:r>
              <a:rPr lang="en-US" sz="3999" dirty="0">
                <a:solidFill>
                  <a:srgbClr val="000000"/>
                </a:solidFill>
                <a:latin typeface="Roboto Condensed Bold"/>
              </a:rPr>
              <a:t> </a:t>
            </a:r>
            <a:r>
              <a:rPr lang="en-US" sz="3999" dirty="0" err="1">
                <a:solidFill>
                  <a:srgbClr val="000000"/>
                </a:solidFill>
                <a:latin typeface="Roboto Condensed Bold"/>
              </a:rPr>
              <a:t>đó</a:t>
            </a:r>
            <a:r>
              <a:rPr lang="en-US" sz="3999" dirty="0">
                <a:solidFill>
                  <a:srgbClr val="000000"/>
                </a:solidFill>
                <a:latin typeface="Roboto Condensed Bold"/>
              </a:rPr>
              <a:t> </a:t>
            </a:r>
            <a:r>
              <a:rPr lang="en-US" sz="3999" dirty="0" err="1">
                <a:solidFill>
                  <a:srgbClr val="000000"/>
                </a:solidFill>
                <a:latin typeface="Roboto Condensed Bold"/>
              </a:rPr>
              <a:t>được</a:t>
            </a:r>
            <a:r>
              <a:rPr lang="en-US" sz="3999" dirty="0">
                <a:solidFill>
                  <a:srgbClr val="000000"/>
                </a:solidFill>
                <a:latin typeface="Roboto Condensed Bold"/>
              </a:rPr>
              <a:t> </a:t>
            </a:r>
            <a:r>
              <a:rPr lang="en-US" sz="3999" dirty="0" err="1">
                <a:solidFill>
                  <a:srgbClr val="000000"/>
                </a:solidFill>
                <a:latin typeface="Roboto Condensed Bold"/>
              </a:rPr>
              <a:t>dùng</a:t>
            </a:r>
            <a:r>
              <a:rPr lang="en-US" sz="3999" dirty="0">
                <a:solidFill>
                  <a:srgbClr val="000000"/>
                </a:solidFill>
                <a:latin typeface="Roboto Condensed Bold"/>
              </a:rPr>
              <a:t> ở </a:t>
            </a:r>
            <a:r>
              <a:rPr lang="en-US" sz="3999" dirty="0" err="1">
                <a:solidFill>
                  <a:srgbClr val="000000"/>
                </a:solidFill>
                <a:latin typeface="Roboto Condensed Bold"/>
              </a:rPr>
              <a:t>vùng</a:t>
            </a:r>
            <a:r>
              <a:rPr lang="en-US" sz="3999" dirty="0">
                <a:solidFill>
                  <a:srgbClr val="000000"/>
                </a:solidFill>
                <a:latin typeface="Roboto Condensed Bold"/>
              </a:rPr>
              <a:t> </a:t>
            </a:r>
            <a:r>
              <a:rPr lang="en-US" sz="3999" dirty="0" err="1">
                <a:solidFill>
                  <a:srgbClr val="000000"/>
                </a:solidFill>
                <a:latin typeface="Roboto Condensed Bold"/>
              </a:rPr>
              <a:t>miền</a:t>
            </a:r>
            <a:r>
              <a:rPr lang="en-US" sz="3999" dirty="0">
                <a:solidFill>
                  <a:srgbClr val="000000"/>
                </a:solidFill>
                <a:latin typeface="Roboto Condensed Bold"/>
              </a:rPr>
              <a:t> </a:t>
            </a:r>
            <a:r>
              <a:rPr lang="en-US" sz="3999" dirty="0" err="1">
                <a:solidFill>
                  <a:srgbClr val="000000"/>
                </a:solidFill>
                <a:latin typeface="Roboto Condensed Bold"/>
              </a:rPr>
              <a:t>nào</a:t>
            </a:r>
            <a:r>
              <a:rPr lang="en-US" sz="3999" dirty="0">
                <a:solidFill>
                  <a:srgbClr val="000000"/>
                </a:solidFill>
                <a:latin typeface="Roboto Condensed Bold"/>
              </a:rPr>
              <a:t> </a:t>
            </a:r>
            <a:r>
              <a:rPr lang="en-US" sz="3999" dirty="0" err="1">
                <a:solidFill>
                  <a:srgbClr val="000000"/>
                </a:solidFill>
                <a:latin typeface="Roboto Condensed Bold"/>
              </a:rPr>
              <a:t>và</a:t>
            </a:r>
            <a:r>
              <a:rPr lang="en-US" sz="3999" dirty="0">
                <a:solidFill>
                  <a:srgbClr val="000000"/>
                </a:solidFill>
                <a:latin typeface="Roboto Condensed Bold"/>
              </a:rPr>
              <a:t> </a:t>
            </a:r>
            <a:r>
              <a:rPr lang="en-US" sz="3999" dirty="0" err="1">
                <a:solidFill>
                  <a:srgbClr val="000000"/>
                </a:solidFill>
                <a:latin typeface="Roboto Condensed Bold"/>
              </a:rPr>
              <a:t>có</a:t>
            </a:r>
            <a:r>
              <a:rPr lang="en-US" sz="3999" dirty="0">
                <a:solidFill>
                  <a:srgbClr val="000000"/>
                </a:solidFill>
                <a:latin typeface="Roboto Condensed Bold"/>
              </a:rPr>
              <a:t> </a:t>
            </a:r>
            <a:r>
              <a:rPr lang="en-US" sz="3999" dirty="0" err="1">
                <a:solidFill>
                  <a:srgbClr val="000000"/>
                </a:solidFill>
                <a:latin typeface="Roboto Condensed Bold"/>
              </a:rPr>
              <a:t>tác</a:t>
            </a:r>
            <a:r>
              <a:rPr lang="en-US" sz="3999" dirty="0">
                <a:solidFill>
                  <a:srgbClr val="000000"/>
                </a:solidFill>
                <a:latin typeface="Roboto Condensed Bold"/>
              </a:rPr>
              <a:t> </a:t>
            </a:r>
            <a:r>
              <a:rPr lang="en-US" sz="3999" dirty="0" err="1">
                <a:solidFill>
                  <a:srgbClr val="000000"/>
                </a:solidFill>
                <a:latin typeface="Roboto Condensed Bold"/>
              </a:rPr>
              <a:t>dụng</a:t>
            </a:r>
            <a:r>
              <a:rPr lang="en-US" sz="3999" dirty="0">
                <a:solidFill>
                  <a:srgbClr val="000000"/>
                </a:solidFill>
                <a:latin typeface="Roboto Condensed Bold"/>
              </a:rPr>
              <a:t> </a:t>
            </a:r>
            <a:r>
              <a:rPr lang="en-US" sz="3999" dirty="0" err="1">
                <a:solidFill>
                  <a:srgbClr val="000000"/>
                </a:solidFill>
                <a:latin typeface="Roboto Condensed Bold"/>
              </a:rPr>
              <a:t>gì</a:t>
            </a:r>
            <a:r>
              <a:rPr lang="en-US" sz="3999" dirty="0">
                <a:solidFill>
                  <a:srgbClr val="000000"/>
                </a:solidFill>
                <a:latin typeface="Roboto Condensed Bold"/>
              </a:rPr>
              <a:t> </a:t>
            </a:r>
            <a:r>
              <a:rPr lang="en-US" sz="3999" dirty="0" err="1">
                <a:solidFill>
                  <a:srgbClr val="000000"/>
                </a:solidFill>
                <a:latin typeface="Roboto Condensed Bold"/>
              </a:rPr>
              <a:t>đối</a:t>
            </a:r>
            <a:r>
              <a:rPr lang="en-US" sz="3999" dirty="0">
                <a:solidFill>
                  <a:srgbClr val="000000"/>
                </a:solidFill>
                <a:latin typeface="Roboto Condensed Bold"/>
              </a:rPr>
              <a:t> </a:t>
            </a:r>
            <a:r>
              <a:rPr lang="en-US" sz="3999" dirty="0" err="1">
                <a:solidFill>
                  <a:srgbClr val="000000"/>
                </a:solidFill>
                <a:latin typeface="Roboto Condensed Bold"/>
              </a:rPr>
              <a:t>với</a:t>
            </a:r>
            <a:r>
              <a:rPr lang="en-US" sz="3999" dirty="0">
                <a:solidFill>
                  <a:srgbClr val="000000"/>
                </a:solidFill>
                <a:latin typeface="Roboto Condensed Bold"/>
              </a:rPr>
              <a:t> </a:t>
            </a:r>
            <a:r>
              <a:rPr lang="en-US" sz="3999" dirty="0" err="1">
                <a:solidFill>
                  <a:srgbClr val="000000"/>
                </a:solidFill>
                <a:latin typeface="Roboto Condensed Bold"/>
              </a:rPr>
              <a:t>việc</a:t>
            </a:r>
            <a:r>
              <a:rPr lang="en-US" sz="3999" dirty="0">
                <a:solidFill>
                  <a:srgbClr val="000000"/>
                </a:solidFill>
                <a:latin typeface="Roboto Condensed Bold"/>
              </a:rPr>
              <a:t> </a:t>
            </a:r>
            <a:r>
              <a:rPr lang="en-US" sz="3999" dirty="0" err="1">
                <a:solidFill>
                  <a:srgbClr val="000000"/>
                </a:solidFill>
                <a:latin typeface="Roboto Condensed Bold"/>
              </a:rPr>
              <a:t>phản</a:t>
            </a:r>
            <a:r>
              <a:rPr lang="en-US" sz="3999" dirty="0">
                <a:solidFill>
                  <a:srgbClr val="000000"/>
                </a:solidFill>
                <a:latin typeface="Roboto Condensed Bold"/>
              </a:rPr>
              <a:t> </a:t>
            </a:r>
            <a:r>
              <a:rPr lang="en-US" sz="3999" dirty="0" err="1">
                <a:solidFill>
                  <a:srgbClr val="000000"/>
                </a:solidFill>
                <a:latin typeface="Roboto Condensed Bold"/>
              </a:rPr>
              <a:t>ánh</a:t>
            </a:r>
            <a:r>
              <a:rPr lang="en-US" sz="3999" dirty="0">
                <a:solidFill>
                  <a:srgbClr val="000000"/>
                </a:solidFill>
                <a:latin typeface="Roboto Condensed Bold"/>
              </a:rPr>
              <a:t> con </a:t>
            </a:r>
            <a:r>
              <a:rPr lang="en-US" sz="3999" dirty="0" err="1">
                <a:solidFill>
                  <a:srgbClr val="000000"/>
                </a:solidFill>
                <a:latin typeface="Roboto Condensed Bold"/>
              </a:rPr>
              <a:t>người</a:t>
            </a:r>
            <a:r>
              <a:rPr lang="en-US" sz="3999" dirty="0">
                <a:solidFill>
                  <a:srgbClr val="000000"/>
                </a:solidFill>
                <a:latin typeface="Roboto Condensed Bold"/>
              </a:rPr>
              <a:t>, </a:t>
            </a:r>
            <a:r>
              <a:rPr lang="en-US" sz="3999" dirty="0" err="1">
                <a:solidFill>
                  <a:srgbClr val="000000"/>
                </a:solidFill>
                <a:latin typeface="Roboto Condensed Bold"/>
              </a:rPr>
              <a:t>sự</a:t>
            </a:r>
            <a:r>
              <a:rPr lang="en-US" sz="3999" dirty="0">
                <a:solidFill>
                  <a:srgbClr val="000000"/>
                </a:solidFill>
                <a:latin typeface="Roboto Condensed Bold"/>
              </a:rPr>
              <a:t> </a:t>
            </a:r>
            <a:r>
              <a:rPr lang="en-US" sz="3999" dirty="0" err="1">
                <a:solidFill>
                  <a:srgbClr val="000000"/>
                </a:solidFill>
                <a:latin typeface="Roboto Condensed Bold"/>
              </a:rPr>
              <a:t>vật</a:t>
            </a:r>
            <a:r>
              <a:rPr lang="en-US" sz="3999" dirty="0">
                <a:solidFill>
                  <a:srgbClr val="000000"/>
                </a:solidFill>
                <a:latin typeface="Roboto Condensed Bold"/>
              </a:rPr>
              <a:t> ở </a:t>
            </a:r>
            <a:r>
              <a:rPr lang="en-US" sz="3999" dirty="0" err="1">
                <a:solidFill>
                  <a:srgbClr val="000000"/>
                </a:solidFill>
                <a:latin typeface="Roboto Condensed Bold"/>
              </a:rPr>
              <a:t>địa</a:t>
            </a:r>
            <a:r>
              <a:rPr lang="en-US" sz="3999" dirty="0">
                <a:solidFill>
                  <a:srgbClr val="000000"/>
                </a:solidFill>
                <a:latin typeface="Roboto Condensed Bold"/>
              </a:rPr>
              <a:t> </a:t>
            </a:r>
            <a:r>
              <a:rPr lang="en-US" sz="3999" dirty="0" err="1">
                <a:solidFill>
                  <a:srgbClr val="000000"/>
                </a:solidFill>
                <a:latin typeface="Roboto Condensed Bold"/>
              </a:rPr>
              <a:t>phương</a:t>
            </a:r>
            <a:r>
              <a:rPr lang="en-US" sz="3999" dirty="0">
                <a:solidFill>
                  <a:srgbClr val="000000"/>
                </a:solidFill>
                <a:latin typeface="Roboto Condensed Bold"/>
              </a:rPr>
              <a:t>.</a:t>
            </a:r>
          </a:p>
          <a:p>
            <a:pPr algn="just">
              <a:lnSpc>
                <a:spcPts val="4879"/>
              </a:lnSpc>
            </a:pPr>
            <a:r>
              <a:rPr lang="en-US" sz="3999" dirty="0">
                <a:solidFill>
                  <a:srgbClr val="000000"/>
                </a:solidFill>
                <a:latin typeface="Roboto Condensed"/>
              </a:rPr>
              <a:t>a. </a:t>
            </a:r>
            <a:r>
              <a:rPr lang="en-US" sz="3999" dirty="0" err="1">
                <a:solidFill>
                  <a:srgbClr val="000000"/>
                </a:solidFill>
                <a:latin typeface="Roboto Condensed Italics"/>
              </a:rPr>
              <a:t>Sáng</a:t>
            </a:r>
            <a:r>
              <a:rPr lang="en-US" sz="3999" dirty="0">
                <a:solidFill>
                  <a:srgbClr val="000000"/>
                </a:solidFill>
                <a:latin typeface="Roboto Condensed Italics"/>
              </a:rPr>
              <a:t> </a:t>
            </a:r>
            <a:r>
              <a:rPr lang="en-US" sz="3999" dirty="0" err="1">
                <a:solidFill>
                  <a:srgbClr val="000000"/>
                </a:solidFill>
                <a:latin typeface="Roboto Condensed Italics"/>
              </a:rPr>
              <a:t>ra</a:t>
            </a:r>
            <a:r>
              <a:rPr lang="en-US" sz="3999" dirty="0">
                <a:solidFill>
                  <a:srgbClr val="000000"/>
                </a:solidFill>
                <a:latin typeface="Roboto Condensed Italics"/>
              </a:rPr>
              <a:t> </a:t>
            </a:r>
            <a:r>
              <a:rPr lang="en-US" sz="3999" dirty="0" err="1">
                <a:solidFill>
                  <a:srgbClr val="000000"/>
                </a:solidFill>
                <a:latin typeface="Roboto Condensed Italics"/>
              </a:rPr>
              <a:t>bờ</a:t>
            </a:r>
            <a:r>
              <a:rPr lang="en-US" sz="3999" dirty="0">
                <a:solidFill>
                  <a:srgbClr val="000000"/>
                </a:solidFill>
                <a:latin typeface="Roboto Condensed Italics"/>
              </a:rPr>
              <a:t> </a:t>
            </a:r>
            <a:r>
              <a:rPr lang="en-US" sz="3999" dirty="0" err="1">
                <a:solidFill>
                  <a:srgbClr val="000000"/>
                </a:solidFill>
                <a:latin typeface="Roboto Condensed Italics"/>
              </a:rPr>
              <a:t>suối</a:t>
            </a:r>
            <a:r>
              <a:rPr lang="en-US" sz="3999" dirty="0">
                <a:solidFill>
                  <a:srgbClr val="000000"/>
                </a:solidFill>
                <a:latin typeface="Roboto Condensed Italics"/>
              </a:rPr>
              <a:t>, </a:t>
            </a:r>
            <a:r>
              <a:rPr lang="en-US" sz="3999" dirty="0" err="1">
                <a:solidFill>
                  <a:srgbClr val="000000"/>
                </a:solidFill>
                <a:latin typeface="Roboto Condensed Italics"/>
              </a:rPr>
              <a:t>tối</a:t>
            </a:r>
            <a:r>
              <a:rPr lang="en-US" sz="3999" dirty="0">
                <a:solidFill>
                  <a:srgbClr val="000000"/>
                </a:solidFill>
                <a:latin typeface="Roboto Condensed Italics"/>
              </a:rPr>
              <a:t> </a:t>
            </a:r>
            <a:r>
              <a:rPr lang="en-US" sz="3999" dirty="0" err="1">
                <a:solidFill>
                  <a:srgbClr val="000000"/>
                </a:solidFill>
                <a:latin typeface="Roboto Condensed Italics"/>
              </a:rPr>
              <a:t>vào</a:t>
            </a:r>
            <a:r>
              <a:rPr lang="en-US" sz="3999" dirty="0">
                <a:solidFill>
                  <a:srgbClr val="000000"/>
                </a:solidFill>
                <a:latin typeface="Roboto Condensed Italics"/>
              </a:rPr>
              <a:t> hang,/ </a:t>
            </a:r>
            <a:r>
              <a:rPr lang="en-US" sz="3999" dirty="0" err="1">
                <a:solidFill>
                  <a:srgbClr val="000000"/>
                </a:solidFill>
                <a:latin typeface="Roboto Condensed Italics"/>
              </a:rPr>
              <a:t>Cháo</a:t>
            </a:r>
            <a:r>
              <a:rPr lang="en-US" sz="3999" dirty="0">
                <a:solidFill>
                  <a:srgbClr val="000000"/>
                </a:solidFill>
                <a:latin typeface="Roboto Condensed Italics"/>
              </a:rPr>
              <a:t> </a:t>
            </a:r>
            <a:r>
              <a:rPr lang="en-US" sz="3999" dirty="0" err="1">
                <a:solidFill>
                  <a:srgbClr val="000000"/>
                </a:solidFill>
                <a:latin typeface="Roboto Condensed Italics"/>
              </a:rPr>
              <a:t>bẹ</a:t>
            </a:r>
            <a:r>
              <a:rPr lang="en-US" sz="3999" dirty="0">
                <a:solidFill>
                  <a:srgbClr val="000000"/>
                </a:solidFill>
                <a:latin typeface="Roboto Condensed Italics"/>
              </a:rPr>
              <a:t> </a:t>
            </a:r>
            <a:r>
              <a:rPr lang="en-US" sz="3999" dirty="0" err="1">
                <a:solidFill>
                  <a:srgbClr val="000000"/>
                </a:solidFill>
                <a:latin typeface="Roboto Condensed Italics"/>
              </a:rPr>
              <a:t>rau</a:t>
            </a:r>
            <a:r>
              <a:rPr lang="en-US" sz="3999" dirty="0">
                <a:solidFill>
                  <a:srgbClr val="000000"/>
                </a:solidFill>
                <a:latin typeface="Roboto Condensed Italics"/>
              </a:rPr>
              <a:t> </a:t>
            </a:r>
            <a:r>
              <a:rPr lang="en-US" sz="3999" dirty="0" err="1">
                <a:solidFill>
                  <a:srgbClr val="000000"/>
                </a:solidFill>
                <a:latin typeface="Roboto Condensed Italics"/>
              </a:rPr>
              <a:t>măng</a:t>
            </a:r>
            <a:r>
              <a:rPr lang="en-US" sz="3999" dirty="0">
                <a:solidFill>
                  <a:srgbClr val="000000"/>
                </a:solidFill>
                <a:latin typeface="Roboto Condensed Italics"/>
              </a:rPr>
              <a:t> </a:t>
            </a:r>
            <a:r>
              <a:rPr lang="en-US" sz="3999" dirty="0" err="1">
                <a:solidFill>
                  <a:srgbClr val="000000"/>
                </a:solidFill>
                <a:latin typeface="Roboto Condensed Italics"/>
              </a:rPr>
              <a:t>vẫn</a:t>
            </a:r>
            <a:r>
              <a:rPr lang="en-US" sz="3999" dirty="0">
                <a:solidFill>
                  <a:srgbClr val="000000"/>
                </a:solidFill>
                <a:latin typeface="Roboto Condensed Italics"/>
              </a:rPr>
              <a:t> </a:t>
            </a:r>
            <a:r>
              <a:rPr lang="en-US" sz="3999" dirty="0" err="1">
                <a:solidFill>
                  <a:srgbClr val="000000"/>
                </a:solidFill>
                <a:latin typeface="Roboto Condensed Italics"/>
              </a:rPr>
              <a:t>sẵn</a:t>
            </a:r>
            <a:r>
              <a:rPr lang="en-US" sz="3999" dirty="0">
                <a:solidFill>
                  <a:srgbClr val="000000"/>
                </a:solidFill>
                <a:latin typeface="Roboto Condensed Italics"/>
              </a:rPr>
              <a:t> </a:t>
            </a:r>
            <a:r>
              <a:rPr lang="en-US" sz="3999" dirty="0" err="1">
                <a:solidFill>
                  <a:srgbClr val="000000"/>
                </a:solidFill>
                <a:latin typeface="Roboto Condensed Italics"/>
              </a:rPr>
              <a:t>sàng</a:t>
            </a:r>
            <a:r>
              <a:rPr lang="en-US" sz="3999" dirty="0">
                <a:solidFill>
                  <a:srgbClr val="000000"/>
                </a:solidFill>
                <a:latin typeface="Roboto Condensed"/>
              </a:rPr>
              <a:t>.(</a:t>
            </a:r>
            <a:r>
              <a:rPr lang="en-US" sz="3999" dirty="0" err="1">
                <a:solidFill>
                  <a:srgbClr val="000000"/>
                </a:solidFill>
                <a:latin typeface="Roboto Condensed"/>
              </a:rPr>
              <a:t>Hồ</a:t>
            </a:r>
            <a:r>
              <a:rPr lang="en-US" sz="3999" dirty="0">
                <a:solidFill>
                  <a:srgbClr val="000000"/>
                </a:solidFill>
                <a:latin typeface="Roboto Condensed"/>
              </a:rPr>
              <a:t> Chí Minh)</a:t>
            </a:r>
          </a:p>
          <a:p>
            <a:pPr algn="just">
              <a:lnSpc>
                <a:spcPts val="4879"/>
              </a:lnSpc>
            </a:pPr>
            <a:r>
              <a:rPr lang="en-US" sz="3999" dirty="0">
                <a:solidFill>
                  <a:srgbClr val="000000"/>
                </a:solidFill>
                <a:latin typeface="Roboto Condensed"/>
              </a:rPr>
              <a:t>b. </a:t>
            </a:r>
            <a:r>
              <a:rPr lang="en-US" sz="3999" dirty="0" err="1">
                <a:solidFill>
                  <a:srgbClr val="000000"/>
                </a:solidFill>
                <a:latin typeface="Roboto Condensed Italics"/>
              </a:rPr>
              <a:t>Muôn</a:t>
            </a:r>
            <a:r>
              <a:rPr lang="en-US" sz="3999" dirty="0">
                <a:solidFill>
                  <a:srgbClr val="000000"/>
                </a:solidFill>
                <a:latin typeface="Roboto Condensed Italics"/>
              </a:rPr>
              <a:t> </a:t>
            </a:r>
            <a:r>
              <a:rPr lang="en-US" sz="3999" dirty="0" err="1">
                <a:solidFill>
                  <a:srgbClr val="000000"/>
                </a:solidFill>
                <a:latin typeface="Roboto Condensed Italics"/>
              </a:rPr>
              <a:t>đời</a:t>
            </a:r>
            <a:r>
              <a:rPr lang="en-US" sz="3999" dirty="0">
                <a:solidFill>
                  <a:srgbClr val="000000"/>
                </a:solidFill>
                <a:latin typeface="Roboto Condensed Italics"/>
              </a:rPr>
              <a:t> </a:t>
            </a:r>
            <a:r>
              <a:rPr lang="en-US" sz="3999" dirty="0" err="1">
                <a:solidFill>
                  <a:srgbClr val="000000"/>
                </a:solidFill>
                <a:latin typeface="Roboto Condensed Italics"/>
              </a:rPr>
              <a:t>biết</a:t>
            </a:r>
            <a:r>
              <a:rPr lang="en-US" sz="3999" dirty="0">
                <a:solidFill>
                  <a:srgbClr val="000000"/>
                </a:solidFill>
                <a:latin typeface="Roboto Condensed Italics"/>
              </a:rPr>
              <a:t> </a:t>
            </a:r>
            <a:r>
              <a:rPr lang="en-US" sz="3999" dirty="0" err="1">
                <a:solidFill>
                  <a:srgbClr val="000000"/>
                </a:solidFill>
                <a:latin typeface="Roboto Condensed Italics"/>
              </a:rPr>
              <a:t>ơn</a:t>
            </a:r>
            <a:r>
              <a:rPr lang="en-US" sz="3999" dirty="0">
                <a:solidFill>
                  <a:srgbClr val="000000"/>
                </a:solidFill>
                <a:latin typeface="Roboto Condensed Italics"/>
              </a:rPr>
              <a:t> </a:t>
            </a:r>
            <a:r>
              <a:rPr lang="en-US" sz="3999" dirty="0" err="1">
                <a:solidFill>
                  <a:srgbClr val="000000"/>
                </a:solidFill>
                <a:latin typeface="Roboto Condensed Italics"/>
              </a:rPr>
              <a:t>chiếc</a:t>
            </a:r>
            <a:r>
              <a:rPr lang="en-US" sz="3999" dirty="0">
                <a:solidFill>
                  <a:srgbClr val="000000"/>
                </a:solidFill>
                <a:latin typeface="Roboto Condensed Italics"/>
              </a:rPr>
              <a:t> </a:t>
            </a:r>
            <a:r>
              <a:rPr lang="en-US" sz="3999" dirty="0" err="1">
                <a:solidFill>
                  <a:srgbClr val="000000"/>
                </a:solidFill>
                <a:latin typeface="Roboto Condensed Italics"/>
              </a:rPr>
              <a:t>gậy</a:t>
            </a:r>
            <a:r>
              <a:rPr lang="en-US" sz="3999" dirty="0">
                <a:solidFill>
                  <a:srgbClr val="000000"/>
                </a:solidFill>
                <a:latin typeface="Roboto Condensed Italics"/>
              </a:rPr>
              <a:t> </a:t>
            </a:r>
            <a:r>
              <a:rPr lang="en-US" sz="3999" dirty="0" err="1">
                <a:solidFill>
                  <a:srgbClr val="000000"/>
                </a:solidFill>
                <a:latin typeface="Roboto Condensed Italics"/>
              </a:rPr>
              <a:t>tầm</a:t>
            </a:r>
            <a:r>
              <a:rPr lang="en-US" sz="3999" dirty="0">
                <a:solidFill>
                  <a:srgbClr val="000000"/>
                </a:solidFill>
                <a:latin typeface="Roboto Condensed Italics"/>
              </a:rPr>
              <a:t> </a:t>
            </a:r>
            <a:r>
              <a:rPr lang="en-US" sz="3999" dirty="0" err="1">
                <a:solidFill>
                  <a:srgbClr val="000000"/>
                </a:solidFill>
                <a:latin typeface="Roboto Condensed Italics"/>
              </a:rPr>
              <a:t>vông</a:t>
            </a:r>
            <a:r>
              <a:rPr lang="en-US" sz="3999" dirty="0">
                <a:solidFill>
                  <a:srgbClr val="000000"/>
                </a:solidFill>
                <a:latin typeface="Roboto Condensed Italics"/>
              </a:rPr>
              <a:t> </a:t>
            </a:r>
            <a:r>
              <a:rPr lang="en-US" sz="3999" dirty="0" err="1">
                <a:solidFill>
                  <a:srgbClr val="000000"/>
                </a:solidFill>
                <a:latin typeface="Roboto Condensed Italics"/>
              </a:rPr>
              <a:t>đã</a:t>
            </a:r>
            <a:r>
              <a:rPr lang="en-US" sz="3999" dirty="0">
                <a:solidFill>
                  <a:srgbClr val="000000"/>
                </a:solidFill>
                <a:latin typeface="Roboto Condensed Italics"/>
              </a:rPr>
              <a:t> </a:t>
            </a:r>
            <a:r>
              <a:rPr lang="en-US" sz="3999" dirty="0" err="1">
                <a:solidFill>
                  <a:srgbClr val="000000"/>
                </a:solidFill>
                <a:latin typeface="Roboto Condensed Italics"/>
              </a:rPr>
              <a:t>dựng</a:t>
            </a:r>
            <a:r>
              <a:rPr lang="en-US" sz="3999" dirty="0">
                <a:solidFill>
                  <a:srgbClr val="000000"/>
                </a:solidFill>
                <a:latin typeface="Roboto Condensed Italics"/>
              </a:rPr>
              <a:t> </a:t>
            </a:r>
            <a:r>
              <a:rPr lang="en-US" sz="3999" dirty="0" err="1">
                <a:solidFill>
                  <a:srgbClr val="000000"/>
                </a:solidFill>
                <a:latin typeface="Roboto Condensed Italics"/>
              </a:rPr>
              <a:t>nên</a:t>
            </a:r>
            <a:r>
              <a:rPr lang="en-US" sz="3999" dirty="0">
                <a:solidFill>
                  <a:srgbClr val="000000"/>
                </a:solidFill>
                <a:latin typeface="Roboto Condensed Italics"/>
              </a:rPr>
              <a:t> Thành </a:t>
            </a:r>
            <a:r>
              <a:rPr lang="en-US" sz="3999" dirty="0" err="1">
                <a:solidFill>
                  <a:srgbClr val="000000"/>
                </a:solidFill>
                <a:latin typeface="Roboto Condensed Italics"/>
              </a:rPr>
              <a:t>đồng</a:t>
            </a:r>
            <a:r>
              <a:rPr lang="en-US" sz="3999" dirty="0">
                <a:solidFill>
                  <a:srgbClr val="000000"/>
                </a:solidFill>
                <a:latin typeface="Roboto Condensed Italics"/>
              </a:rPr>
              <a:t> </a:t>
            </a:r>
            <a:r>
              <a:rPr lang="en-US" sz="3999" dirty="0" err="1">
                <a:solidFill>
                  <a:srgbClr val="000000"/>
                </a:solidFill>
                <a:latin typeface="Roboto Condensed Italics"/>
              </a:rPr>
              <a:t>Tổ</a:t>
            </a:r>
            <a:r>
              <a:rPr lang="en-US" sz="3999" dirty="0">
                <a:solidFill>
                  <a:srgbClr val="000000"/>
                </a:solidFill>
                <a:latin typeface="Roboto Condensed Italics"/>
              </a:rPr>
              <a:t> </a:t>
            </a:r>
            <a:r>
              <a:rPr lang="en-US" sz="3999" dirty="0" err="1">
                <a:solidFill>
                  <a:srgbClr val="000000"/>
                </a:solidFill>
                <a:latin typeface="Roboto Condensed Italics"/>
              </a:rPr>
              <a:t>quốc</a:t>
            </a:r>
            <a:r>
              <a:rPr lang="en-US" sz="3999" dirty="0">
                <a:solidFill>
                  <a:srgbClr val="000000"/>
                </a:solidFill>
                <a:latin typeface="Roboto Condensed Italics"/>
              </a:rPr>
              <a:t>!</a:t>
            </a:r>
            <a:r>
              <a:rPr lang="en-US" sz="3999" dirty="0">
                <a:solidFill>
                  <a:srgbClr val="000000"/>
                </a:solidFill>
                <a:latin typeface="Roboto Condensed"/>
              </a:rPr>
              <a:t> (</a:t>
            </a:r>
            <a:r>
              <a:rPr lang="en-US" sz="3999" dirty="0" err="1">
                <a:solidFill>
                  <a:srgbClr val="000000"/>
                </a:solidFill>
                <a:latin typeface="Roboto Condensed"/>
              </a:rPr>
              <a:t>Thép</a:t>
            </a:r>
            <a:r>
              <a:rPr lang="en-US" sz="3999" dirty="0">
                <a:solidFill>
                  <a:srgbClr val="000000"/>
                </a:solidFill>
                <a:latin typeface="Roboto Condensed"/>
              </a:rPr>
              <a:t> </a:t>
            </a:r>
            <a:r>
              <a:rPr lang="en-US" sz="3999" dirty="0" err="1">
                <a:solidFill>
                  <a:srgbClr val="000000"/>
                </a:solidFill>
                <a:latin typeface="Roboto Condensed"/>
              </a:rPr>
              <a:t>Mới</a:t>
            </a:r>
            <a:r>
              <a:rPr lang="en-US" sz="3999" dirty="0">
                <a:solidFill>
                  <a:srgbClr val="000000"/>
                </a:solidFill>
                <a:latin typeface="Roboto Condensed"/>
              </a:rPr>
              <a:t>)</a:t>
            </a:r>
          </a:p>
          <a:p>
            <a:pPr algn="just">
              <a:lnSpc>
                <a:spcPts val="4879"/>
              </a:lnSpc>
            </a:pPr>
            <a:r>
              <a:rPr lang="en-US" sz="3999" dirty="0">
                <a:solidFill>
                  <a:srgbClr val="000000"/>
                </a:solidFill>
                <a:latin typeface="Roboto Condensed"/>
              </a:rPr>
              <a:t>c. </a:t>
            </a:r>
            <a:r>
              <a:rPr lang="en-US" sz="3999" dirty="0" err="1">
                <a:solidFill>
                  <a:srgbClr val="000000"/>
                </a:solidFill>
                <a:latin typeface="Roboto Condensed Italics"/>
              </a:rPr>
              <a:t>Chị</a:t>
            </a:r>
            <a:r>
              <a:rPr lang="en-US" sz="3999" dirty="0">
                <a:solidFill>
                  <a:srgbClr val="000000"/>
                </a:solidFill>
                <a:latin typeface="Roboto Condensed Italics"/>
              </a:rPr>
              <a:t> </a:t>
            </a:r>
            <a:r>
              <a:rPr lang="en-US" sz="3999" dirty="0" err="1">
                <a:solidFill>
                  <a:srgbClr val="000000"/>
                </a:solidFill>
                <a:latin typeface="Roboto Condensed Italics"/>
              </a:rPr>
              <a:t>cho</a:t>
            </a:r>
            <a:r>
              <a:rPr lang="en-US" sz="3999" dirty="0">
                <a:solidFill>
                  <a:srgbClr val="000000"/>
                </a:solidFill>
                <a:latin typeface="Roboto Condensed Italics"/>
              </a:rPr>
              <a:t> </a:t>
            </a:r>
            <a:r>
              <a:rPr lang="en-US" sz="3999" dirty="0" err="1">
                <a:solidFill>
                  <a:srgbClr val="000000"/>
                </a:solidFill>
                <a:latin typeface="Roboto Condensed Italics"/>
              </a:rPr>
              <a:t>tôi</a:t>
            </a:r>
            <a:r>
              <a:rPr lang="en-US" sz="3999" dirty="0">
                <a:solidFill>
                  <a:srgbClr val="000000"/>
                </a:solidFill>
                <a:latin typeface="Roboto Condensed Italics"/>
              </a:rPr>
              <a:t> </a:t>
            </a:r>
            <a:r>
              <a:rPr lang="en-US" sz="3999" dirty="0" err="1">
                <a:solidFill>
                  <a:srgbClr val="000000"/>
                </a:solidFill>
                <a:latin typeface="Roboto Condensed Italics"/>
              </a:rPr>
              <a:t>một</a:t>
            </a:r>
            <a:r>
              <a:rPr lang="en-US" sz="3999" dirty="0">
                <a:solidFill>
                  <a:srgbClr val="000000"/>
                </a:solidFill>
                <a:latin typeface="Roboto Condensed Italics"/>
              </a:rPr>
              <a:t> </a:t>
            </a:r>
            <a:r>
              <a:rPr lang="en-US" sz="3999" dirty="0" err="1">
                <a:solidFill>
                  <a:srgbClr val="000000"/>
                </a:solidFill>
                <a:latin typeface="Roboto Condensed Italics"/>
              </a:rPr>
              <a:t>gói</a:t>
            </a:r>
            <a:r>
              <a:rPr lang="en-US" sz="3999" dirty="0">
                <a:solidFill>
                  <a:srgbClr val="000000"/>
                </a:solidFill>
                <a:latin typeface="Roboto Condensed Italics"/>
              </a:rPr>
              <a:t> </a:t>
            </a:r>
            <a:r>
              <a:rPr lang="en-US" sz="3999" dirty="0" err="1">
                <a:solidFill>
                  <a:srgbClr val="000000"/>
                </a:solidFill>
                <a:latin typeface="Roboto Condensed Italics"/>
              </a:rPr>
              <a:t>độ</a:t>
            </a:r>
            <a:r>
              <a:rPr lang="en-US" sz="3999" dirty="0">
                <a:solidFill>
                  <a:srgbClr val="000000"/>
                </a:solidFill>
                <a:latin typeface="Roboto Condensed Italics"/>
              </a:rPr>
              <a:t> </a:t>
            </a:r>
            <a:r>
              <a:rPr lang="en-US" sz="3999" dirty="0" err="1">
                <a:solidFill>
                  <a:srgbClr val="000000"/>
                </a:solidFill>
                <a:latin typeface="Roboto Condensed Italics"/>
              </a:rPr>
              <a:t>mười</a:t>
            </a:r>
            <a:r>
              <a:rPr lang="en-US" sz="3999" dirty="0">
                <a:solidFill>
                  <a:srgbClr val="000000"/>
                </a:solidFill>
                <a:latin typeface="Roboto Condensed Italics"/>
              </a:rPr>
              <a:t> </a:t>
            </a:r>
            <a:r>
              <a:rPr lang="en-US" sz="3999" dirty="0" err="1">
                <a:solidFill>
                  <a:srgbClr val="000000"/>
                </a:solidFill>
                <a:latin typeface="Roboto Condensed Italics"/>
              </a:rPr>
              <a:t>viên</a:t>
            </a:r>
            <a:r>
              <a:rPr lang="en-US" sz="3999" dirty="0">
                <a:solidFill>
                  <a:srgbClr val="000000"/>
                </a:solidFill>
                <a:latin typeface="Roboto Condensed Italics"/>
              </a:rPr>
              <a:t> </a:t>
            </a:r>
            <a:r>
              <a:rPr lang="en-US" sz="3999" dirty="0" err="1">
                <a:solidFill>
                  <a:srgbClr val="000000"/>
                </a:solidFill>
                <a:latin typeface="Roboto Condensed Italics"/>
              </a:rPr>
              <a:t>thuốc</a:t>
            </a:r>
            <a:r>
              <a:rPr lang="en-US" sz="3999" dirty="0">
                <a:solidFill>
                  <a:srgbClr val="000000"/>
                </a:solidFill>
                <a:latin typeface="Roboto Condensed Italics"/>
              </a:rPr>
              <a:t> </a:t>
            </a:r>
            <a:r>
              <a:rPr lang="en-US" sz="3999" dirty="0" err="1">
                <a:solidFill>
                  <a:srgbClr val="000000"/>
                </a:solidFill>
                <a:latin typeface="Roboto Condensed Italics"/>
              </a:rPr>
              <a:t>cảm</a:t>
            </a:r>
            <a:r>
              <a:rPr lang="en-US" sz="3999" dirty="0">
                <a:solidFill>
                  <a:srgbClr val="000000"/>
                </a:solidFill>
                <a:latin typeface="Roboto Condensed Italics"/>
              </a:rPr>
              <a:t> </a:t>
            </a:r>
            <a:r>
              <a:rPr lang="en-US" sz="3999" dirty="0" err="1">
                <a:solidFill>
                  <a:srgbClr val="000000"/>
                </a:solidFill>
                <a:latin typeface="Roboto Condensed Italics"/>
              </a:rPr>
              <a:t>và</a:t>
            </a:r>
            <a:r>
              <a:rPr lang="en-US" sz="3999" dirty="0">
                <a:solidFill>
                  <a:srgbClr val="000000"/>
                </a:solidFill>
                <a:latin typeface="Roboto Condensed Italics"/>
              </a:rPr>
              <a:t> </a:t>
            </a:r>
            <a:r>
              <a:rPr lang="en-US" sz="3999" dirty="0" err="1">
                <a:solidFill>
                  <a:srgbClr val="000000"/>
                </a:solidFill>
                <a:latin typeface="Roboto Condensed Italics"/>
              </a:rPr>
              <a:t>một</a:t>
            </a:r>
            <a:r>
              <a:rPr lang="en-US" sz="3999" dirty="0">
                <a:solidFill>
                  <a:srgbClr val="000000"/>
                </a:solidFill>
                <a:latin typeface="Roboto Condensed Italics"/>
              </a:rPr>
              <a:t> </a:t>
            </a:r>
            <a:r>
              <a:rPr lang="en-US" sz="3999" dirty="0" err="1">
                <a:solidFill>
                  <a:srgbClr val="000000"/>
                </a:solidFill>
                <a:latin typeface="Roboto Condensed Italics"/>
              </a:rPr>
              <a:t>đòn</a:t>
            </a:r>
            <a:r>
              <a:rPr lang="en-US" sz="3999" dirty="0">
                <a:solidFill>
                  <a:srgbClr val="000000"/>
                </a:solidFill>
                <a:latin typeface="Roboto Condensed Italics"/>
              </a:rPr>
              <a:t> bánh </a:t>
            </a:r>
            <a:r>
              <a:rPr lang="en-US" sz="3999" dirty="0" err="1">
                <a:solidFill>
                  <a:srgbClr val="000000"/>
                </a:solidFill>
                <a:latin typeface="Roboto Condensed Italics"/>
              </a:rPr>
              <a:t>tét</a:t>
            </a:r>
            <a:r>
              <a:rPr lang="en-US" sz="3999" dirty="0">
                <a:solidFill>
                  <a:srgbClr val="000000"/>
                </a:solidFill>
                <a:latin typeface="Roboto Condensed Italics"/>
              </a:rPr>
              <a:t>… </a:t>
            </a:r>
            <a:r>
              <a:rPr lang="en-US" sz="3999" dirty="0">
                <a:solidFill>
                  <a:srgbClr val="000000"/>
                </a:solidFill>
                <a:latin typeface="Roboto Condensed"/>
              </a:rPr>
              <a:t>(</a:t>
            </a:r>
            <a:r>
              <a:rPr lang="en-US" sz="3999" dirty="0" err="1">
                <a:solidFill>
                  <a:srgbClr val="000000"/>
                </a:solidFill>
                <a:latin typeface="Roboto Condensed"/>
              </a:rPr>
              <a:t>Đoàn</a:t>
            </a:r>
            <a:r>
              <a:rPr lang="en-US" sz="3999" dirty="0">
                <a:solidFill>
                  <a:srgbClr val="000000"/>
                </a:solidFill>
                <a:latin typeface="Roboto Condensed"/>
              </a:rPr>
              <a:t> </a:t>
            </a:r>
            <a:r>
              <a:rPr lang="en-US" sz="3999" dirty="0" err="1">
                <a:solidFill>
                  <a:srgbClr val="000000"/>
                </a:solidFill>
                <a:latin typeface="Roboto Condensed"/>
              </a:rPr>
              <a:t>Giỏi</a:t>
            </a:r>
            <a:r>
              <a:rPr lang="en-US" sz="3999" dirty="0">
                <a:solidFill>
                  <a:srgbClr val="000000"/>
                </a:solidFill>
                <a:latin typeface="Roboto Condensed"/>
              </a:rPr>
              <a:t>)</a:t>
            </a:r>
          </a:p>
          <a:p>
            <a:pPr algn="just">
              <a:lnSpc>
                <a:spcPts val="4879"/>
              </a:lnSpc>
            </a:pPr>
            <a:r>
              <a:rPr lang="en-US" sz="3999" dirty="0">
                <a:solidFill>
                  <a:srgbClr val="000000"/>
                </a:solidFill>
                <a:latin typeface="Roboto Condensed"/>
              </a:rPr>
              <a:t>d. </a:t>
            </a:r>
            <a:r>
              <a:rPr lang="en-US" sz="3999" dirty="0" err="1">
                <a:solidFill>
                  <a:srgbClr val="000000"/>
                </a:solidFill>
                <a:latin typeface="Roboto Condensed Italics"/>
              </a:rPr>
              <a:t>Thuyền</a:t>
            </a:r>
            <a:r>
              <a:rPr lang="en-US" sz="3999" dirty="0">
                <a:solidFill>
                  <a:srgbClr val="000000"/>
                </a:solidFill>
                <a:latin typeface="Roboto Condensed Italics"/>
              </a:rPr>
              <a:t> </a:t>
            </a:r>
            <a:r>
              <a:rPr lang="en-US" sz="3999" dirty="0" err="1">
                <a:solidFill>
                  <a:srgbClr val="000000"/>
                </a:solidFill>
                <a:latin typeface="Roboto Condensed Italics"/>
              </a:rPr>
              <a:t>em</a:t>
            </a:r>
            <a:r>
              <a:rPr lang="en-US" sz="3999" dirty="0">
                <a:solidFill>
                  <a:srgbClr val="000000"/>
                </a:solidFill>
                <a:latin typeface="Roboto Condensed Italics"/>
              </a:rPr>
              <a:t> </a:t>
            </a:r>
            <a:r>
              <a:rPr lang="en-US" sz="3999" dirty="0" err="1">
                <a:solidFill>
                  <a:srgbClr val="000000"/>
                </a:solidFill>
                <a:latin typeface="Roboto Condensed Italics"/>
              </a:rPr>
              <a:t>đã</a:t>
            </a:r>
            <a:r>
              <a:rPr lang="en-US" sz="3999" dirty="0">
                <a:solidFill>
                  <a:srgbClr val="000000"/>
                </a:solidFill>
                <a:latin typeface="Roboto Condensed Italics"/>
              </a:rPr>
              <a:t> </a:t>
            </a:r>
            <a:r>
              <a:rPr lang="en-US" sz="3999" dirty="0" err="1">
                <a:solidFill>
                  <a:srgbClr val="000000"/>
                </a:solidFill>
                <a:latin typeface="Roboto Condensed Italics"/>
              </a:rPr>
              <a:t>nhẹ</a:t>
            </a:r>
            <a:r>
              <a:rPr lang="en-US" sz="3999" dirty="0">
                <a:solidFill>
                  <a:srgbClr val="000000"/>
                </a:solidFill>
                <a:latin typeface="Roboto Condensed Italics"/>
              </a:rPr>
              <a:t>, </a:t>
            </a:r>
            <a:r>
              <a:rPr lang="en-US" sz="3999" dirty="0" err="1">
                <a:solidFill>
                  <a:srgbClr val="000000"/>
                </a:solidFill>
                <a:latin typeface="Roboto Condensed Italics"/>
              </a:rPr>
              <a:t>chèo</a:t>
            </a:r>
            <a:r>
              <a:rPr lang="en-US" sz="3999" dirty="0">
                <a:solidFill>
                  <a:srgbClr val="000000"/>
                </a:solidFill>
                <a:latin typeface="Roboto Condensed Italics"/>
              </a:rPr>
              <a:t> </a:t>
            </a:r>
            <a:r>
              <a:rPr lang="en-US" sz="3999" dirty="0" err="1">
                <a:solidFill>
                  <a:srgbClr val="000000"/>
                </a:solidFill>
                <a:latin typeface="Roboto Condensed Italics"/>
              </a:rPr>
              <a:t>lẹ</a:t>
            </a:r>
            <a:r>
              <a:rPr lang="en-US" sz="3999" dirty="0">
                <a:solidFill>
                  <a:srgbClr val="000000"/>
                </a:solidFill>
                <a:latin typeface="Roboto Condensed Italics"/>
              </a:rPr>
              <a:t> </a:t>
            </a:r>
            <a:r>
              <a:rPr lang="en-US" sz="3999" dirty="0" err="1">
                <a:solidFill>
                  <a:srgbClr val="000000"/>
                </a:solidFill>
                <a:latin typeface="Roboto Condensed Italics"/>
              </a:rPr>
              <a:t>khó</a:t>
            </a:r>
            <a:r>
              <a:rPr lang="en-US" sz="3999" dirty="0">
                <a:solidFill>
                  <a:srgbClr val="000000"/>
                </a:solidFill>
                <a:latin typeface="Roboto Condensed Italics"/>
              </a:rPr>
              <a:t> </a:t>
            </a:r>
            <a:r>
              <a:rPr lang="en-US" sz="3999" dirty="0" err="1">
                <a:solidFill>
                  <a:srgbClr val="000000"/>
                </a:solidFill>
                <a:latin typeface="Roboto Condensed Italics"/>
              </a:rPr>
              <a:t>theo.</a:t>
            </a:r>
            <a:r>
              <a:rPr lang="en-US" sz="3999" dirty="0">
                <a:solidFill>
                  <a:srgbClr val="000000"/>
                </a:solidFill>
                <a:latin typeface="Roboto Condensed"/>
              </a:rPr>
              <a:t> (Ca </a:t>
            </a:r>
            <a:r>
              <a:rPr lang="en-US" sz="3999" dirty="0" err="1">
                <a:solidFill>
                  <a:srgbClr val="000000"/>
                </a:solidFill>
                <a:latin typeface="Roboto Condensed"/>
              </a:rPr>
              <a:t>dao</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ca)</a:t>
            </a:r>
          </a:p>
        </p:txBody>
      </p:sp>
      <p:sp>
        <p:nvSpPr>
          <p:cNvPr id="11" name="TextBox 11"/>
          <p:cNvSpPr txBox="1"/>
          <p:nvPr/>
        </p:nvSpPr>
        <p:spPr>
          <a:xfrm>
            <a:off x="4726484" y="2240886"/>
            <a:ext cx="8835033" cy="849630"/>
          </a:xfrm>
          <a:prstGeom prst="rect">
            <a:avLst/>
          </a:prstGeom>
        </p:spPr>
        <p:txBody>
          <a:bodyPr lIns="0" tIns="0" rIns="0" bIns="0" rtlCol="0" anchor="t">
            <a:spAutoFit/>
          </a:bodyPr>
          <a:lstStyle/>
          <a:p>
            <a:pPr algn="ctr">
              <a:lnSpc>
                <a:spcPts val="6719"/>
              </a:lnSpc>
              <a:spcBef>
                <a:spcPct val="0"/>
              </a:spcBef>
            </a:pPr>
            <a:r>
              <a:rPr lang="en-US" sz="4800">
                <a:solidFill>
                  <a:srgbClr val="07103D"/>
                </a:solidFill>
                <a:latin typeface="#9Slide05 Aphrodite Pro"/>
              </a:rPr>
              <a:t>Học sinh làm bài tập 1, sgk tr19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45962" y="2687254"/>
            <a:ext cx="11329148" cy="6099103"/>
            <a:chOff x="0" y="0"/>
            <a:chExt cx="2983809" cy="1606348"/>
          </a:xfrm>
        </p:grpSpPr>
        <p:sp>
          <p:nvSpPr>
            <p:cNvPr id="3" name="Freeform 3"/>
            <p:cNvSpPr/>
            <p:nvPr/>
          </p:nvSpPr>
          <p:spPr>
            <a:xfrm>
              <a:off x="0" y="0"/>
              <a:ext cx="2983809" cy="1606348"/>
            </a:xfrm>
            <a:custGeom>
              <a:avLst/>
              <a:gdLst/>
              <a:ahLst/>
              <a:cxnLst/>
              <a:rect l="l" t="t" r="r" b="b"/>
              <a:pathLst>
                <a:path w="2983809" h="1606348">
                  <a:moveTo>
                    <a:pt x="34852" y="0"/>
                  </a:moveTo>
                  <a:lnTo>
                    <a:pt x="2948957" y="0"/>
                  </a:lnTo>
                  <a:cubicBezTo>
                    <a:pt x="2968205" y="0"/>
                    <a:pt x="2983809" y="15604"/>
                    <a:pt x="2983809" y="34852"/>
                  </a:cubicBezTo>
                  <a:lnTo>
                    <a:pt x="2983809" y="1571497"/>
                  </a:lnTo>
                  <a:cubicBezTo>
                    <a:pt x="2983809" y="1590745"/>
                    <a:pt x="2968205" y="1606348"/>
                    <a:pt x="2948957" y="1606348"/>
                  </a:cubicBezTo>
                  <a:lnTo>
                    <a:pt x="34852" y="1606348"/>
                  </a:lnTo>
                  <a:cubicBezTo>
                    <a:pt x="25608" y="1606348"/>
                    <a:pt x="16744" y="1602676"/>
                    <a:pt x="10208" y="1596140"/>
                  </a:cubicBezTo>
                  <a:cubicBezTo>
                    <a:pt x="3672" y="1589604"/>
                    <a:pt x="0" y="1580740"/>
                    <a:pt x="0" y="1571497"/>
                  </a:cubicBezTo>
                  <a:lnTo>
                    <a:pt x="0" y="34852"/>
                  </a:lnTo>
                  <a:cubicBezTo>
                    <a:pt x="0" y="15604"/>
                    <a:pt x="15604" y="0"/>
                    <a:pt x="34852" y="0"/>
                  </a:cubicBezTo>
                  <a:close/>
                </a:path>
              </a:pathLst>
            </a:custGeom>
            <a:solidFill>
              <a:srgbClr val="DCDBE2"/>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964843" y="5143500"/>
            <a:ext cx="5323157" cy="5143500"/>
          </a:xfrm>
          <a:custGeom>
            <a:avLst/>
            <a:gdLst/>
            <a:ahLst/>
            <a:cxnLst/>
            <a:rect l="l" t="t" r="r" b="b"/>
            <a:pathLst>
              <a:path w="5323157" h="5143500">
                <a:moveTo>
                  <a:pt x="0" y="0"/>
                </a:moveTo>
                <a:lnTo>
                  <a:pt x="5323157" y="0"/>
                </a:lnTo>
                <a:lnTo>
                  <a:pt x="5323157"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4724401" y="511383"/>
            <a:ext cx="8196430" cy="1195392"/>
          </a:xfrm>
          <a:prstGeom prst="rect">
            <a:avLst/>
          </a:prstGeom>
        </p:spPr>
        <p:txBody>
          <a:bodyPr wrap="square" lIns="0" tIns="0" rIns="0" bIns="0" rtlCol="0" anchor="t">
            <a:spAutoFit/>
          </a:bodyPr>
          <a:lstStyle/>
          <a:p>
            <a:pPr algn="ctr">
              <a:lnSpc>
                <a:spcPts val="10671"/>
              </a:lnSpc>
              <a:spcBef>
                <a:spcPct val="0"/>
              </a:spcBef>
            </a:pPr>
            <a:r>
              <a:rPr lang="en-US" sz="7622" dirty="0" err="1">
                <a:solidFill>
                  <a:srgbClr val="FF641C"/>
                </a:solidFill>
                <a:latin typeface="#9Slide07 SFU Blackout"/>
              </a:rPr>
              <a:t>Chặng</a:t>
            </a:r>
            <a:r>
              <a:rPr lang="en-US" sz="7622" dirty="0">
                <a:solidFill>
                  <a:srgbClr val="FF641C"/>
                </a:solidFill>
                <a:latin typeface="#9Slide07 SFU Blackout"/>
              </a:rPr>
              <a:t> 1: TẠO ĐÀ</a:t>
            </a:r>
          </a:p>
        </p:txBody>
      </p:sp>
      <p:sp>
        <p:nvSpPr>
          <p:cNvPr id="11" name="TextBox 11"/>
          <p:cNvSpPr txBox="1"/>
          <p:nvPr/>
        </p:nvSpPr>
        <p:spPr>
          <a:xfrm>
            <a:off x="4081159" y="3393621"/>
            <a:ext cx="9658755" cy="3888740"/>
          </a:xfrm>
          <a:prstGeom prst="rect">
            <a:avLst/>
          </a:prstGeom>
        </p:spPr>
        <p:txBody>
          <a:bodyPr lIns="0" tIns="0" rIns="0" bIns="0" rtlCol="0" anchor="t">
            <a:spAutoFit/>
          </a:bodyPr>
          <a:lstStyle/>
          <a:p>
            <a:pPr algn="just">
              <a:lnSpc>
                <a:spcPts val="6159"/>
              </a:lnSpc>
              <a:spcBef>
                <a:spcPct val="0"/>
              </a:spcBef>
            </a:pPr>
            <a:r>
              <a:rPr lang="en-US" sz="4399" dirty="0">
                <a:solidFill>
                  <a:srgbClr val="000000"/>
                </a:solidFill>
                <a:latin typeface="Roboto Condensed"/>
              </a:rPr>
              <a:t>a.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địa</a:t>
            </a:r>
            <a:r>
              <a:rPr lang="en-US" sz="4399" dirty="0">
                <a:solidFill>
                  <a:srgbClr val="000000"/>
                </a:solidFill>
                <a:latin typeface="Roboto Condensed"/>
              </a:rPr>
              <a:t> </a:t>
            </a:r>
            <a:r>
              <a:rPr lang="en-US" sz="4399" dirty="0" err="1">
                <a:solidFill>
                  <a:srgbClr val="000000"/>
                </a:solidFill>
                <a:latin typeface="Roboto Condensed"/>
              </a:rPr>
              <a:t>phương</a:t>
            </a:r>
            <a:r>
              <a:rPr lang="en-US" sz="4399" dirty="0">
                <a:solidFill>
                  <a:srgbClr val="000000"/>
                </a:solidFill>
                <a:latin typeface="Roboto Condensed"/>
              </a:rPr>
              <a:t> </a:t>
            </a:r>
            <a:r>
              <a:rPr lang="en-US" sz="4399" dirty="0">
                <a:solidFill>
                  <a:srgbClr val="000000"/>
                </a:solidFill>
                <a:latin typeface="Roboto Condensed Italics"/>
              </a:rPr>
              <a:t>"</a:t>
            </a:r>
            <a:r>
              <a:rPr lang="en-US" sz="4399" dirty="0" err="1">
                <a:solidFill>
                  <a:srgbClr val="000000"/>
                </a:solidFill>
                <a:latin typeface="Roboto Condensed Italics"/>
              </a:rPr>
              <a:t>Cháo</a:t>
            </a:r>
            <a:r>
              <a:rPr lang="en-US" sz="4399" dirty="0">
                <a:solidFill>
                  <a:srgbClr val="000000"/>
                </a:solidFill>
                <a:latin typeface="Roboto Condensed Italics"/>
              </a:rPr>
              <a:t> </a:t>
            </a:r>
            <a:r>
              <a:rPr lang="en-US" sz="4399" dirty="0" err="1">
                <a:solidFill>
                  <a:srgbClr val="000000"/>
                </a:solidFill>
                <a:latin typeface="Roboto Condensed Italics"/>
              </a:rPr>
              <a:t>bẹ</a:t>
            </a:r>
            <a:r>
              <a:rPr lang="en-US" sz="4399" dirty="0">
                <a:solidFill>
                  <a:srgbClr val="000000"/>
                </a:solidFill>
                <a:latin typeface="Roboto Condensed Italics"/>
              </a:rPr>
              <a:t>".</a:t>
            </a:r>
            <a:r>
              <a:rPr lang="en-US" sz="4399" dirty="0">
                <a:solidFill>
                  <a:srgbClr val="000000"/>
                </a:solidFill>
                <a:latin typeface="Roboto Condensed"/>
              </a:rPr>
              <a:t> </a:t>
            </a:r>
            <a:r>
              <a:rPr lang="en-US" sz="4399" dirty="0" err="1">
                <a:solidFill>
                  <a:srgbClr val="000000"/>
                </a:solidFill>
                <a:latin typeface="Roboto Condensed Italics"/>
              </a:rPr>
              <a:t>Cháo</a:t>
            </a:r>
            <a:r>
              <a:rPr lang="en-US" sz="4399" dirty="0">
                <a:solidFill>
                  <a:srgbClr val="000000"/>
                </a:solidFill>
                <a:latin typeface="Roboto Condensed Italics"/>
              </a:rPr>
              <a:t> </a:t>
            </a:r>
            <a:r>
              <a:rPr lang="en-US" sz="4399" dirty="0" err="1">
                <a:solidFill>
                  <a:srgbClr val="000000"/>
                </a:solidFill>
                <a:latin typeface="Roboto Condensed Italics"/>
              </a:rPr>
              <a:t>bẹ</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món</a:t>
            </a:r>
            <a:r>
              <a:rPr lang="en-US" sz="4399" dirty="0">
                <a:solidFill>
                  <a:srgbClr val="000000"/>
                </a:solidFill>
                <a:latin typeface="Roboto Condensed"/>
              </a:rPr>
              <a:t> </a:t>
            </a:r>
            <a:r>
              <a:rPr lang="en-US" sz="4399" dirty="0" err="1">
                <a:solidFill>
                  <a:srgbClr val="000000"/>
                </a:solidFill>
                <a:latin typeface="Roboto Condensed"/>
              </a:rPr>
              <a:t>ăn</a:t>
            </a:r>
            <a:r>
              <a:rPr lang="en-US" sz="4399" dirty="0">
                <a:solidFill>
                  <a:srgbClr val="000000"/>
                </a:solidFill>
                <a:latin typeface="Roboto Condensed"/>
              </a:rPr>
              <a:t> </a:t>
            </a:r>
            <a:r>
              <a:rPr lang="en-US" sz="4399" dirty="0" err="1">
                <a:solidFill>
                  <a:srgbClr val="000000"/>
                </a:solidFill>
                <a:latin typeface="Roboto Condensed"/>
              </a:rPr>
              <a:t>trong</a:t>
            </a:r>
            <a:r>
              <a:rPr lang="en-US" sz="4399" dirty="0">
                <a:solidFill>
                  <a:srgbClr val="000000"/>
                </a:solidFill>
                <a:latin typeface="Roboto Condensed"/>
              </a:rPr>
              <a:t> </a:t>
            </a:r>
            <a:r>
              <a:rPr lang="en-US" sz="4399" dirty="0" err="1">
                <a:solidFill>
                  <a:srgbClr val="000000"/>
                </a:solidFill>
                <a:latin typeface="Roboto Condensed"/>
              </a:rPr>
              <a:t>mùa</a:t>
            </a:r>
            <a:r>
              <a:rPr lang="en-US" sz="4399" dirty="0">
                <a:solidFill>
                  <a:srgbClr val="000000"/>
                </a:solidFill>
                <a:latin typeface="Roboto Condensed"/>
              </a:rPr>
              <a:t> </a:t>
            </a:r>
            <a:r>
              <a:rPr lang="en-US" sz="4399" dirty="0" err="1">
                <a:solidFill>
                  <a:srgbClr val="000000"/>
                </a:solidFill>
                <a:latin typeface="Roboto Condensed"/>
              </a:rPr>
              <a:t>giáp</a:t>
            </a:r>
            <a:r>
              <a:rPr lang="en-US" sz="4399" dirty="0">
                <a:solidFill>
                  <a:srgbClr val="000000"/>
                </a:solidFill>
                <a:latin typeface="Roboto Condensed"/>
              </a:rPr>
              <a:t> </a:t>
            </a:r>
            <a:r>
              <a:rPr lang="en-US" sz="4399" dirty="0" err="1">
                <a:solidFill>
                  <a:srgbClr val="000000"/>
                </a:solidFill>
                <a:latin typeface="Roboto Condensed"/>
              </a:rPr>
              <a:t>hạt</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đồng</a:t>
            </a:r>
            <a:r>
              <a:rPr lang="en-US" sz="4399" dirty="0">
                <a:solidFill>
                  <a:srgbClr val="000000"/>
                </a:solidFill>
                <a:latin typeface="Roboto Condensed"/>
              </a:rPr>
              <a:t> </a:t>
            </a:r>
            <a:r>
              <a:rPr lang="en-US" sz="4399" dirty="0" err="1">
                <a:solidFill>
                  <a:srgbClr val="000000"/>
                </a:solidFill>
                <a:latin typeface="Roboto Condensed"/>
              </a:rPr>
              <a:t>bào</a:t>
            </a:r>
            <a:r>
              <a:rPr lang="en-US" sz="4399" dirty="0">
                <a:solidFill>
                  <a:srgbClr val="000000"/>
                </a:solidFill>
                <a:latin typeface="Roboto Condensed"/>
              </a:rPr>
              <a:t> </a:t>
            </a:r>
            <a:r>
              <a:rPr lang="en-US" sz="4399" dirty="0" err="1">
                <a:solidFill>
                  <a:srgbClr val="000000"/>
                </a:solidFill>
                <a:latin typeface="Roboto Condensed"/>
              </a:rPr>
              <a:t>Nùng</a:t>
            </a:r>
            <a:r>
              <a:rPr lang="en-US" sz="4399" dirty="0">
                <a:solidFill>
                  <a:srgbClr val="000000"/>
                </a:solidFill>
                <a:latin typeface="Roboto Condensed"/>
              </a:rPr>
              <a:t>, </a:t>
            </a:r>
            <a:r>
              <a:rPr lang="en-US" sz="4399" dirty="0" err="1">
                <a:solidFill>
                  <a:srgbClr val="000000"/>
                </a:solidFill>
                <a:latin typeface="Roboto Condensed"/>
              </a:rPr>
              <a:t>đặc</a:t>
            </a:r>
            <a:r>
              <a:rPr lang="en-US" sz="4399" dirty="0">
                <a:solidFill>
                  <a:srgbClr val="000000"/>
                </a:solidFill>
                <a:latin typeface="Roboto Condensed"/>
              </a:rPr>
              <a:t> </a:t>
            </a:r>
            <a:r>
              <a:rPr lang="en-US" sz="4399" dirty="0" err="1">
                <a:solidFill>
                  <a:srgbClr val="000000"/>
                </a:solidFill>
                <a:latin typeface="Roboto Condensed"/>
              </a:rPr>
              <a:t>biệt</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Nùng</a:t>
            </a:r>
            <a:r>
              <a:rPr lang="en-US" sz="4399" dirty="0">
                <a:solidFill>
                  <a:srgbClr val="000000"/>
                </a:solidFill>
                <a:latin typeface="Roboto Condensed"/>
              </a:rPr>
              <a:t> Giang </a:t>
            </a:r>
            <a:r>
              <a:rPr lang="en-US" sz="4399" dirty="0" err="1">
                <a:solidFill>
                  <a:srgbClr val="000000"/>
                </a:solidFill>
                <a:latin typeface="Roboto Condensed"/>
              </a:rPr>
              <a:t>sinh</a:t>
            </a:r>
            <a:r>
              <a:rPr lang="en-US" sz="4399" dirty="0">
                <a:solidFill>
                  <a:srgbClr val="000000"/>
                </a:solidFill>
                <a:latin typeface="Roboto Condensed"/>
              </a:rPr>
              <a:t> </a:t>
            </a:r>
            <a:r>
              <a:rPr lang="en-US" sz="4399" dirty="0" err="1">
                <a:solidFill>
                  <a:srgbClr val="000000"/>
                </a:solidFill>
                <a:latin typeface="Roboto Condensed"/>
              </a:rPr>
              <a:t>sống</a:t>
            </a:r>
            <a:r>
              <a:rPr lang="en-US" sz="4399" dirty="0">
                <a:solidFill>
                  <a:srgbClr val="000000"/>
                </a:solidFill>
                <a:latin typeface="Roboto Condensed"/>
              </a:rPr>
              <a:t> ở </a:t>
            </a:r>
            <a:r>
              <a:rPr lang="en-US" sz="4399" dirty="0" err="1">
                <a:solidFill>
                  <a:srgbClr val="000000"/>
                </a:solidFill>
                <a:latin typeface="Roboto Condensed"/>
              </a:rPr>
              <a:t>vùng</a:t>
            </a:r>
            <a:r>
              <a:rPr lang="en-US" sz="4399" dirty="0">
                <a:solidFill>
                  <a:srgbClr val="000000"/>
                </a:solidFill>
                <a:latin typeface="Roboto Condensed"/>
              </a:rPr>
              <a:t> </a:t>
            </a:r>
            <a:r>
              <a:rPr lang="en-US" sz="4399" dirty="0" err="1">
                <a:solidFill>
                  <a:srgbClr val="000000"/>
                </a:solidFill>
                <a:latin typeface="Roboto Condensed"/>
              </a:rPr>
              <a:t>cao</a:t>
            </a:r>
            <a:r>
              <a:rPr lang="en-US" sz="4399" dirty="0">
                <a:solidFill>
                  <a:srgbClr val="000000"/>
                </a:solidFill>
                <a:latin typeface="Roboto Condensed"/>
              </a:rPr>
              <a:t> </a:t>
            </a:r>
            <a:r>
              <a:rPr lang="en-US" sz="4399" dirty="0" err="1">
                <a:solidFill>
                  <a:srgbClr val="000000"/>
                </a:solidFill>
                <a:latin typeface="Roboto Condensed"/>
              </a:rPr>
              <a:t>núi</a:t>
            </a:r>
            <a:r>
              <a:rPr lang="en-US" sz="4399" dirty="0">
                <a:solidFill>
                  <a:srgbClr val="000000"/>
                </a:solidFill>
                <a:latin typeface="Roboto Condensed"/>
              </a:rPr>
              <a:t> </a:t>
            </a:r>
            <a:r>
              <a:rPr lang="en-US" sz="4399" dirty="0" err="1">
                <a:solidFill>
                  <a:srgbClr val="000000"/>
                </a:solidFill>
                <a:latin typeface="Roboto Condensed"/>
              </a:rPr>
              <a:t>đá</a:t>
            </a:r>
            <a:r>
              <a:rPr lang="en-US" sz="4399" dirty="0">
                <a:solidFill>
                  <a:srgbClr val="000000"/>
                </a:solidFill>
                <a:latin typeface="Roboto Condensed"/>
              </a:rPr>
              <a:t> </a:t>
            </a:r>
            <a:r>
              <a:rPr lang="en-US" sz="4399" dirty="0" err="1">
                <a:solidFill>
                  <a:srgbClr val="000000"/>
                </a:solidFill>
                <a:latin typeface="Roboto Condensed"/>
              </a:rPr>
              <a:t>mà</a:t>
            </a:r>
            <a:r>
              <a:rPr lang="en-US" sz="4399" dirty="0">
                <a:solidFill>
                  <a:srgbClr val="000000"/>
                </a:solidFill>
                <a:latin typeface="Roboto Condensed"/>
              </a:rPr>
              <a:t> </a:t>
            </a:r>
            <a:r>
              <a:rPr lang="en-US" sz="4399" dirty="0" err="1">
                <a:solidFill>
                  <a:srgbClr val="000000"/>
                </a:solidFill>
                <a:latin typeface="Roboto Condensed"/>
              </a:rPr>
              <a:t>ngô</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cây</a:t>
            </a:r>
            <a:r>
              <a:rPr lang="en-US" sz="4399" dirty="0">
                <a:solidFill>
                  <a:srgbClr val="000000"/>
                </a:solidFill>
                <a:latin typeface="Roboto Condensed"/>
              </a:rPr>
              <a:t> </a:t>
            </a:r>
            <a:r>
              <a:rPr lang="en-US" sz="4399" dirty="0" err="1">
                <a:solidFill>
                  <a:srgbClr val="000000"/>
                </a:solidFill>
                <a:latin typeface="Roboto Condensed"/>
              </a:rPr>
              <a:t>lương</a:t>
            </a:r>
            <a:r>
              <a:rPr lang="en-US" sz="4399" dirty="0">
                <a:solidFill>
                  <a:srgbClr val="000000"/>
                </a:solidFill>
                <a:latin typeface="Roboto Condensed"/>
              </a:rPr>
              <a:t> </a:t>
            </a:r>
            <a:r>
              <a:rPr lang="en-US" sz="4399" dirty="0" err="1">
                <a:solidFill>
                  <a:srgbClr val="000000"/>
                </a:solidFill>
                <a:latin typeface="Roboto Condensed"/>
              </a:rPr>
              <a:t>thực</a:t>
            </a:r>
            <a:r>
              <a:rPr lang="en-US" sz="4399" dirty="0">
                <a:solidFill>
                  <a:srgbClr val="000000"/>
                </a:solidFill>
                <a:latin typeface="Roboto Condensed"/>
              </a:rPr>
              <a:t> </a:t>
            </a:r>
            <a:r>
              <a:rPr lang="en-US" sz="4399" dirty="0" err="1">
                <a:solidFill>
                  <a:srgbClr val="000000"/>
                </a:solidFill>
                <a:latin typeface="Roboto Condensed"/>
              </a:rPr>
              <a:t>chính</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họ</a:t>
            </a:r>
            <a:r>
              <a:rPr lang="en-US" sz="43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5365" y="2557552"/>
            <a:ext cx="11744195" cy="6099103"/>
            <a:chOff x="0" y="0"/>
            <a:chExt cx="3093121" cy="1606348"/>
          </a:xfrm>
        </p:grpSpPr>
        <p:sp>
          <p:nvSpPr>
            <p:cNvPr id="3" name="Freeform 3"/>
            <p:cNvSpPr/>
            <p:nvPr/>
          </p:nvSpPr>
          <p:spPr>
            <a:xfrm>
              <a:off x="0" y="0"/>
              <a:ext cx="3093121" cy="1606348"/>
            </a:xfrm>
            <a:custGeom>
              <a:avLst/>
              <a:gdLst/>
              <a:ahLst/>
              <a:cxnLst/>
              <a:rect l="l" t="t" r="r" b="b"/>
              <a:pathLst>
                <a:path w="3093121" h="1606348">
                  <a:moveTo>
                    <a:pt x="33620" y="0"/>
                  </a:moveTo>
                  <a:lnTo>
                    <a:pt x="3059501" y="0"/>
                  </a:lnTo>
                  <a:cubicBezTo>
                    <a:pt x="3068418" y="0"/>
                    <a:pt x="3076969" y="3542"/>
                    <a:pt x="3083274" y="9847"/>
                  </a:cubicBezTo>
                  <a:cubicBezTo>
                    <a:pt x="3089579" y="16152"/>
                    <a:pt x="3093121" y="24703"/>
                    <a:pt x="3093121" y="33620"/>
                  </a:cubicBezTo>
                  <a:lnTo>
                    <a:pt x="3093121" y="1572728"/>
                  </a:lnTo>
                  <a:cubicBezTo>
                    <a:pt x="3093121" y="1581645"/>
                    <a:pt x="3089579" y="1590196"/>
                    <a:pt x="3083274" y="1596501"/>
                  </a:cubicBezTo>
                  <a:cubicBezTo>
                    <a:pt x="3076969" y="1602806"/>
                    <a:pt x="3068418" y="1606348"/>
                    <a:pt x="3059501" y="1606348"/>
                  </a:cubicBezTo>
                  <a:lnTo>
                    <a:pt x="33620" y="1606348"/>
                  </a:lnTo>
                  <a:cubicBezTo>
                    <a:pt x="24703" y="1606348"/>
                    <a:pt x="16152" y="1602806"/>
                    <a:pt x="9847" y="1596501"/>
                  </a:cubicBezTo>
                  <a:cubicBezTo>
                    <a:pt x="3542" y="1590196"/>
                    <a:pt x="0" y="1581645"/>
                    <a:pt x="0" y="1572728"/>
                  </a:cubicBezTo>
                  <a:lnTo>
                    <a:pt x="0" y="33620"/>
                  </a:lnTo>
                  <a:cubicBezTo>
                    <a:pt x="0" y="24703"/>
                    <a:pt x="3542" y="16152"/>
                    <a:pt x="9847" y="9847"/>
                  </a:cubicBezTo>
                  <a:cubicBezTo>
                    <a:pt x="16152" y="3542"/>
                    <a:pt x="24703" y="0"/>
                    <a:pt x="33620" y="0"/>
                  </a:cubicBezTo>
                  <a:close/>
                </a:path>
              </a:pathLst>
            </a:custGeom>
            <a:solidFill>
              <a:srgbClr val="DCDBE2"/>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81583" y="6663143"/>
            <a:ext cx="2205088" cy="3416334"/>
          </a:xfrm>
          <a:custGeom>
            <a:avLst/>
            <a:gdLst/>
            <a:ahLst/>
            <a:cxnLst/>
            <a:rect l="l" t="t" r="r" b="b"/>
            <a:pathLst>
              <a:path w="2205088" h="3416334">
                <a:moveTo>
                  <a:pt x="0" y="0"/>
                </a:moveTo>
                <a:lnTo>
                  <a:pt x="2205088" y="0"/>
                </a:lnTo>
                <a:lnTo>
                  <a:pt x="2205088" y="3416334"/>
                </a:lnTo>
                <a:lnTo>
                  <a:pt x="0" y="3416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3271132" y="5439452"/>
            <a:ext cx="5016868" cy="4847548"/>
          </a:xfrm>
          <a:custGeom>
            <a:avLst/>
            <a:gdLst/>
            <a:ahLst/>
            <a:cxnLst/>
            <a:rect l="l" t="t" r="r" b="b"/>
            <a:pathLst>
              <a:path w="5016868" h="4847548">
                <a:moveTo>
                  <a:pt x="0" y="0"/>
                </a:moveTo>
                <a:lnTo>
                  <a:pt x="5016868" y="0"/>
                </a:lnTo>
                <a:lnTo>
                  <a:pt x="5016868" y="4847548"/>
                </a:lnTo>
                <a:lnTo>
                  <a:pt x="0" y="4847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4343401" y="511383"/>
            <a:ext cx="8577430" cy="1195392"/>
          </a:xfrm>
          <a:prstGeom prst="rect">
            <a:avLst/>
          </a:prstGeom>
        </p:spPr>
        <p:txBody>
          <a:bodyPr wrap="square" lIns="0" tIns="0" rIns="0" bIns="0" rtlCol="0" anchor="t">
            <a:spAutoFit/>
          </a:bodyPr>
          <a:lstStyle/>
          <a:p>
            <a:pPr algn="ctr">
              <a:lnSpc>
                <a:spcPts val="10671"/>
              </a:lnSpc>
              <a:spcBef>
                <a:spcPct val="0"/>
              </a:spcBef>
            </a:pPr>
            <a:r>
              <a:rPr lang="en-US" sz="7622" dirty="0" err="1">
                <a:solidFill>
                  <a:srgbClr val="FF641C"/>
                </a:solidFill>
                <a:latin typeface="#9Slide07 SFU Blackout"/>
              </a:rPr>
              <a:t>Chặng</a:t>
            </a:r>
            <a:r>
              <a:rPr lang="en-US" sz="7622" dirty="0">
                <a:solidFill>
                  <a:srgbClr val="FF641C"/>
                </a:solidFill>
                <a:latin typeface="#9Slide07 SFU Blackout"/>
              </a:rPr>
              <a:t> 1: TẠO ĐÀ</a:t>
            </a:r>
          </a:p>
        </p:txBody>
      </p:sp>
      <p:sp>
        <p:nvSpPr>
          <p:cNvPr id="11" name="TextBox 11"/>
          <p:cNvSpPr txBox="1"/>
          <p:nvPr/>
        </p:nvSpPr>
        <p:spPr>
          <a:xfrm>
            <a:off x="3055870" y="2641349"/>
            <a:ext cx="10644491" cy="5450840"/>
          </a:xfrm>
          <a:prstGeom prst="rect">
            <a:avLst/>
          </a:prstGeom>
        </p:spPr>
        <p:txBody>
          <a:bodyPr lIns="0" tIns="0" rIns="0" bIns="0" rtlCol="0" anchor="t">
            <a:spAutoFit/>
          </a:bodyPr>
          <a:lstStyle/>
          <a:p>
            <a:pPr algn="just">
              <a:lnSpc>
                <a:spcPts val="6159"/>
              </a:lnSpc>
              <a:spcBef>
                <a:spcPct val="0"/>
              </a:spcBef>
            </a:pPr>
            <a:r>
              <a:rPr lang="en-US" sz="4399" dirty="0">
                <a:solidFill>
                  <a:srgbClr val="000000"/>
                </a:solidFill>
                <a:latin typeface="Roboto Condensed"/>
              </a:rPr>
              <a:t>b.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địa</a:t>
            </a:r>
            <a:r>
              <a:rPr lang="en-US" sz="4399" dirty="0">
                <a:solidFill>
                  <a:srgbClr val="000000"/>
                </a:solidFill>
                <a:latin typeface="Roboto Condensed"/>
              </a:rPr>
              <a:t> </a:t>
            </a:r>
            <a:r>
              <a:rPr lang="en-US" sz="4399" dirty="0" err="1">
                <a:solidFill>
                  <a:srgbClr val="000000"/>
                </a:solidFill>
                <a:latin typeface="Roboto Condensed"/>
              </a:rPr>
              <a:t>phương</a:t>
            </a:r>
            <a:r>
              <a:rPr lang="en-US" sz="4399" dirty="0">
                <a:solidFill>
                  <a:srgbClr val="000000"/>
                </a:solidFill>
                <a:latin typeface="Roboto Condensed"/>
              </a:rPr>
              <a:t> </a:t>
            </a:r>
            <a:r>
              <a:rPr lang="en-US" sz="4399" dirty="0">
                <a:solidFill>
                  <a:srgbClr val="000000"/>
                </a:solidFill>
                <a:latin typeface="Roboto Condensed Italics"/>
              </a:rPr>
              <a:t>“</a:t>
            </a:r>
            <a:r>
              <a:rPr lang="en-US" sz="4399" dirty="0" err="1">
                <a:solidFill>
                  <a:srgbClr val="000000"/>
                </a:solidFill>
                <a:latin typeface="Roboto Condensed Italics"/>
              </a:rPr>
              <a:t>gậy</a:t>
            </a:r>
            <a:r>
              <a:rPr lang="en-US" sz="4399" dirty="0">
                <a:solidFill>
                  <a:srgbClr val="000000"/>
                </a:solidFill>
                <a:latin typeface="Roboto Condensed Italics"/>
              </a:rPr>
              <a:t> </a:t>
            </a:r>
            <a:r>
              <a:rPr lang="en-US" sz="4399" dirty="0" err="1">
                <a:solidFill>
                  <a:srgbClr val="000000"/>
                </a:solidFill>
                <a:latin typeface="Roboto Condensed Italics"/>
              </a:rPr>
              <a:t>tầm</a:t>
            </a:r>
            <a:r>
              <a:rPr lang="en-US" sz="4399" dirty="0">
                <a:solidFill>
                  <a:srgbClr val="000000"/>
                </a:solidFill>
                <a:latin typeface="Roboto Condensed Italics"/>
              </a:rPr>
              <a:t> </a:t>
            </a:r>
            <a:r>
              <a:rPr lang="en-US" sz="4399" dirty="0" err="1">
                <a:solidFill>
                  <a:srgbClr val="000000"/>
                </a:solidFill>
                <a:latin typeface="Roboto Condensed Italics"/>
              </a:rPr>
              <a:t>vông</a:t>
            </a:r>
            <a:r>
              <a:rPr lang="en-US" sz="4399" dirty="0">
                <a:solidFill>
                  <a:srgbClr val="000000"/>
                </a:solidFill>
                <a:latin typeface="Roboto Condensed Italics"/>
              </a:rPr>
              <a:t>”.</a:t>
            </a:r>
            <a:r>
              <a:rPr lang="en-US" sz="4399" dirty="0">
                <a:solidFill>
                  <a:srgbClr val="000000"/>
                </a:solidFill>
                <a:latin typeface="Roboto Condensed"/>
              </a:rPr>
              <a:t> </a:t>
            </a:r>
            <a:r>
              <a:rPr lang="en-US" sz="4399" dirty="0" err="1">
                <a:solidFill>
                  <a:srgbClr val="000000"/>
                </a:solidFill>
                <a:latin typeface="Roboto Condensed Italics"/>
              </a:rPr>
              <a:t>Tầm</a:t>
            </a:r>
            <a:r>
              <a:rPr lang="en-US" sz="4399" dirty="0">
                <a:solidFill>
                  <a:srgbClr val="000000"/>
                </a:solidFill>
                <a:latin typeface="Roboto Condensed Italics"/>
              </a:rPr>
              <a:t> </a:t>
            </a:r>
            <a:r>
              <a:rPr lang="en-US" sz="4399" dirty="0" err="1">
                <a:solidFill>
                  <a:srgbClr val="000000"/>
                </a:solidFill>
                <a:latin typeface="Roboto Condensed Italics"/>
              </a:rPr>
              <a:t>vông</a:t>
            </a:r>
            <a:r>
              <a:rPr lang="en-US" sz="4399" dirty="0">
                <a:solidFill>
                  <a:srgbClr val="000000"/>
                </a:solidFill>
                <a:latin typeface="Roboto Condensed"/>
              </a:rPr>
              <a:t> </a:t>
            </a:r>
            <a:r>
              <a:rPr lang="en-US" sz="4399" dirty="0" err="1">
                <a:solidFill>
                  <a:srgbClr val="000000"/>
                </a:solidFill>
                <a:latin typeface="Roboto Condensed"/>
              </a:rPr>
              <a:t>thuộc</a:t>
            </a:r>
            <a:r>
              <a:rPr lang="en-US" sz="4399" dirty="0">
                <a:solidFill>
                  <a:srgbClr val="000000"/>
                </a:solidFill>
                <a:latin typeface="Roboto Condensed"/>
              </a:rPr>
              <a:t> </a:t>
            </a:r>
            <a:r>
              <a:rPr lang="en-US" sz="4399" dirty="0" err="1">
                <a:solidFill>
                  <a:srgbClr val="000000"/>
                </a:solidFill>
                <a:latin typeface="Roboto Condensed"/>
              </a:rPr>
              <a:t>họ</a:t>
            </a:r>
            <a:r>
              <a:rPr lang="en-US" sz="4399" dirty="0">
                <a:solidFill>
                  <a:srgbClr val="000000"/>
                </a:solidFill>
                <a:latin typeface="Roboto Condensed"/>
              </a:rPr>
              <a:t> </a:t>
            </a:r>
            <a:r>
              <a:rPr lang="en-US" sz="4399" dirty="0" err="1">
                <a:solidFill>
                  <a:srgbClr val="000000"/>
                </a:solidFill>
                <a:latin typeface="Roboto Condensed"/>
              </a:rPr>
              <a:t>nhà</a:t>
            </a:r>
            <a:r>
              <a:rPr lang="en-US" sz="4399" dirty="0">
                <a:solidFill>
                  <a:srgbClr val="000000"/>
                </a:solidFill>
                <a:latin typeface="Roboto Condensed"/>
              </a:rPr>
              <a:t> </a:t>
            </a:r>
            <a:r>
              <a:rPr lang="en-US" sz="4399" dirty="0" err="1">
                <a:solidFill>
                  <a:srgbClr val="000000"/>
                </a:solidFill>
                <a:latin typeface="Roboto Condensed"/>
              </a:rPr>
              <a:t>tre</a:t>
            </a:r>
            <a:r>
              <a:rPr lang="en-US" sz="4399" dirty="0">
                <a:solidFill>
                  <a:srgbClr val="000000"/>
                </a:solidFill>
                <a:latin typeface="Roboto Condensed"/>
              </a:rPr>
              <a:t> </a:t>
            </a:r>
            <a:r>
              <a:rPr lang="en-US" sz="4399" dirty="0" err="1">
                <a:solidFill>
                  <a:srgbClr val="000000"/>
                </a:solidFill>
                <a:latin typeface="Roboto Condensed"/>
              </a:rPr>
              <a:t>và</a:t>
            </a:r>
            <a:r>
              <a:rPr lang="en-US" sz="4399" dirty="0">
                <a:solidFill>
                  <a:srgbClr val="000000"/>
                </a:solidFill>
                <a:latin typeface="Roboto Condensed"/>
              </a:rPr>
              <a:t> </a:t>
            </a:r>
            <a:r>
              <a:rPr lang="en-US" sz="4399" dirty="0" err="1">
                <a:solidFill>
                  <a:srgbClr val="000000"/>
                </a:solidFill>
                <a:latin typeface="Roboto Condensed"/>
              </a:rPr>
              <a:t>hình</a:t>
            </a:r>
            <a:r>
              <a:rPr lang="en-US" sz="4399" dirty="0">
                <a:solidFill>
                  <a:srgbClr val="000000"/>
                </a:solidFill>
                <a:latin typeface="Roboto Condensed"/>
              </a:rPr>
              <a:t> </a:t>
            </a:r>
            <a:r>
              <a:rPr lang="en-US" sz="4399" dirty="0" err="1">
                <a:solidFill>
                  <a:srgbClr val="000000"/>
                </a:solidFill>
                <a:latin typeface="Roboto Condensed"/>
              </a:rPr>
              <a:t>ảnh</a:t>
            </a:r>
            <a:r>
              <a:rPr lang="en-US" sz="4399" dirty="0">
                <a:solidFill>
                  <a:srgbClr val="000000"/>
                </a:solidFill>
                <a:latin typeface="Roboto Condensed"/>
              </a:rPr>
              <a:t> </a:t>
            </a:r>
            <a:r>
              <a:rPr lang="en-US" sz="4399" dirty="0" err="1">
                <a:solidFill>
                  <a:srgbClr val="000000"/>
                </a:solidFill>
                <a:latin typeface="Roboto Condensed"/>
              </a:rPr>
              <a:t>cây</a:t>
            </a:r>
            <a:r>
              <a:rPr lang="en-US" sz="4399" dirty="0">
                <a:solidFill>
                  <a:srgbClr val="000000"/>
                </a:solidFill>
                <a:latin typeface="Roboto Condensed"/>
              </a:rPr>
              <a:t> </a:t>
            </a:r>
            <a:r>
              <a:rPr lang="en-US" sz="4399" dirty="0" err="1">
                <a:solidFill>
                  <a:srgbClr val="000000"/>
                </a:solidFill>
                <a:latin typeface="Roboto Condensed Italics"/>
              </a:rPr>
              <a:t>gậy</a:t>
            </a:r>
            <a:r>
              <a:rPr lang="en-US" sz="4399" dirty="0">
                <a:solidFill>
                  <a:srgbClr val="000000"/>
                </a:solidFill>
                <a:latin typeface="Roboto Condensed Italics"/>
              </a:rPr>
              <a:t> </a:t>
            </a:r>
            <a:r>
              <a:rPr lang="en-US" sz="4399" dirty="0" err="1">
                <a:solidFill>
                  <a:srgbClr val="000000"/>
                </a:solidFill>
                <a:latin typeface="Roboto Condensed Italics"/>
              </a:rPr>
              <a:t>tầm</a:t>
            </a:r>
            <a:r>
              <a:rPr lang="en-US" sz="4399" dirty="0">
                <a:solidFill>
                  <a:srgbClr val="000000"/>
                </a:solidFill>
                <a:latin typeface="Roboto Condensed Italics"/>
              </a:rPr>
              <a:t> </a:t>
            </a:r>
            <a:r>
              <a:rPr lang="en-US" sz="4399" dirty="0" err="1">
                <a:solidFill>
                  <a:srgbClr val="000000"/>
                </a:solidFill>
                <a:latin typeface="Roboto Condensed Italics"/>
              </a:rPr>
              <a:t>vông</a:t>
            </a:r>
            <a:r>
              <a:rPr lang="en-US" sz="4399" dirty="0">
                <a:solidFill>
                  <a:srgbClr val="000000"/>
                </a:solidFill>
                <a:latin typeface="Roboto Condensed"/>
              </a:rPr>
              <a:t> hay </a:t>
            </a:r>
            <a:r>
              <a:rPr lang="en-US" sz="4399" dirty="0" err="1">
                <a:solidFill>
                  <a:srgbClr val="000000"/>
                </a:solidFill>
                <a:latin typeface="Roboto Condensed"/>
              </a:rPr>
              <a:t>chiếc</a:t>
            </a:r>
            <a:r>
              <a:rPr lang="en-US" sz="4399" dirty="0">
                <a:solidFill>
                  <a:srgbClr val="000000"/>
                </a:solidFill>
                <a:latin typeface="Roboto Condensed"/>
              </a:rPr>
              <a:t> </a:t>
            </a:r>
            <a:r>
              <a:rPr lang="en-US" sz="4399" dirty="0" err="1">
                <a:solidFill>
                  <a:srgbClr val="000000"/>
                </a:solidFill>
                <a:latin typeface="Roboto Condensed"/>
              </a:rPr>
              <a:t>nóp</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những</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a:t>
            </a:r>
            <a:r>
              <a:rPr lang="en-US" sz="4399" dirty="0" err="1">
                <a:solidFill>
                  <a:srgbClr val="000000"/>
                </a:solidFill>
                <a:latin typeface="Roboto Condensed"/>
              </a:rPr>
              <a:t>vật</a:t>
            </a:r>
            <a:r>
              <a:rPr lang="en-US" sz="4399" dirty="0">
                <a:solidFill>
                  <a:srgbClr val="000000"/>
                </a:solidFill>
                <a:latin typeface="Roboto Condensed"/>
              </a:rPr>
              <a:t> </a:t>
            </a:r>
            <a:r>
              <a:rPr lang="en-US" sz="4399" dirty="0" err="1">
                <a:solidFill>
                  <a:srgbClr val="000000"/>
                </a:solidFill>
                <a:latin typeface="Roboto Condensed"/>
              </a:rPr>
              <a:t>lịch</a:t>
            </a:r>
            <a:r>
              <a:rPr lang="en-US" sz="4399" dirty="0">
                <a:solidFill>
                  <a:srgbClr val="000000"/>
                </a:solidFill>
                <a:latin typeface="Roboto Condensed"/>
              </a:rPr>
              <a:t> </a:t>
            </a:r>
            <a:r>
              <a:rPr lang="en-US" sz="4399" dirty="0" err="1">
                <a:solidFill>
                  <a:srgbClr val="000000"/>
                </a:solidFill>
                <a:latin typeface="Roboto Condensed"/>
              </a:rPr>
              <a:t>sử</a:t>
            </a:r>
            <a:r>
              <a:rPr lang="en-US" sz="4399" dirty="0">
                <a:solidFill>
                  <a:srgbClr val="000000"/>
                </a:solidFill>
                <a:latin typeface="Roboto Condensed"/>
              </a:rPr>
              <a:t> </a:t>
            </a:r>
            <a:r>
              <a:rPr lang="en-US" sz="4399" dirty="0" err="1">
                <a:solidFill>
                  <a:srgbClr val="000000"/>
                </a:solidFill>
                <a:latin typeface="Roboto Condensed"/>
              </a:rPr>
              <a:t>quen</a:t>
            </a:r>
            <a:r>
              <a:rPr lang="en-US" sz="4399" dirty="0">
                <a:solidFill>
                  <a:srgbClr val="000000"/>
                </a:solidFill>
                <a:latin typeface="Roboto Condensed"/>
              </a:rPr>
              <a:t> </a:t>
            </a:r>
            <a:r>
              <a:rPr lang="en-US" sz="4399" dirty="0" err="1">
                <a:solidFill>
                  <a:srgbClr val="000000"/>
                </a:solidFill>
                <a:latin typeface="Roboto Condensed"/>
              </a:rPr>
              <a:t>thuộc</a:t>
            </a:r>
            <a:r>
              <a:rPr lang="en-US" sz="4399" dirty="0">
                <a:solidFill>
                  <a:srgbClr val="000000"/>
                </a:solidFill>
                <a:latin typeface="Roboto Condensed"/>
              </a:rPr>
              <a:t> </a:t>
            </a:r>
            <a:r>
              <a:rPr lang="en-US" sz="4399" dirty="0" err="1">
                <a:solidFill>
                  <a:srgbClr val="000000"/>
                </a:solidFill>
                <a:latin typeface="Roboto Condensed"/>
              </a:rPr>
              <a:t>trong</a:t>
            </a:r>
            <a:r>
              <a:rPr lang="en-US" sz="4399" dirty="0">
                <a:solidFill>
                  <a:srgbClr val="000000"/>
                </a:solidFill>
                <a:latin typeface="Roboto Condensed"/>
              </a:rPr>
              <a:t> </a:t>
            </a:r>
            <a:r>
              <a:rPr lang="en-US" sz="4399" dirty="0" err="1">
                <a:solidFill>
                  <a:srgbClr val="000000"/>
                </a:solidFill>
                <a:latin typeface="Roboto Condensed"/>
              </a:rPr>
              <a:t>thời</a:t>
            </a:r>
            <a:r>
              <a:rPr lang="en-US" sz="4399" dirty="0">
                <a:solidFill>
                  <a:srgbClr val="000000"/>
                </a:solidFill>
                <a:latin typeface="Roboto Condensed"/>
              </a:rPr>
              <a:t> </a:t>
            </a:r>
            <a:r>
              <a:rPr lang="en-US" sz="4399" dirty="0" err="1">
                <a:solidFill>
                  <a:srgbClr val="000000"/>
                </a:solidFill>
                <a:latin typeface="Roboto Condensed"/>
              </a:rPr>
              <a:t>kỳ</a:t>
            </a:r>
            <a:r>
              <a:rPr lang="en-US" sz="4399" dirty="0">
                <a:solidFill>
                  <a:srgbClr val="000000"/>
                </a:solidFill>
                <a:latin typeface="Roboto Condensed"/>
              </a:rPr>
              <a:t> Nam </a:t>
            </a:r>
            <a:r>
              <a:rPr lang="en-US" sz="4399" dirty="0" err="1">
                <a:solidFill>
                  <a:srgbClr val="000000"/>
                </a:solidFill>
                <a:latin typeface="Roboto Condensed"/>
              </a:rPr>
              <a:t>bộ</a:t>
            </a:r>
            <a:r>
              <a:rPr lang="en-US" sz="4399" dirty="0">
                <a:solidFill>
                  <a:srgbClr val="000000"/>
                </a:solidFill>
                <a:latin typeface="Roboto Condensed"/>
              </a:rPr>
              <a:t> </a:t>
            </a:r>
            <a:r>
              <a:rPr lang="en-US" sz="4399" dirty="0" err="1">
                <a:solidFill>
                  <a:srgbClr val="000000"/>
                </a:solidFill>
                <a:latin typeface="Roboto Condensed"/>
              </a:rPr>
              <a:t>kháng</a:t>
            </a:r>
            <a:r>
              <a:rPr lang="en-US" sz="4399" dirty="0">
                <a:solidFill>
                  <a:srgbClr val="000000"/>
                </a:solidFill>
                <a:latin typeface="Roboto Condensed"/>
              </a:rPr>
              <a:t> </a:t>
            </a:r>
            <a:r>
              <a:rPr lang="en-US" sz="4399" dirty="0" err="1">
                <a:solidFill>
                  <a:srgbClr val="000000"/>
                </a:solidFill>
                <a:latin typeface="Roboto Condensed"/>
              </a:rPr>
              <a:t>chiến</a:t>
            </a:r>
            <a:r>
              <a:rPr lang="en-US" sz="4399" dirty="0">
                <a:solidFill>
                  <a:srgbClr val="000000"/>
                </a:solidFill>
                <a:latin typeface="Roboto Condensed"/>
              </a:rPr>
              <a:t> </a:t>
            </a:r>
            <a:r>
              <a:rPr lang="en-US" sz="4399" dirty="0" err="1">
                <a:solidFill>
                  <a:srgbClr val="000000"/>
                </a:solidFill>
                <a:latin typeface="Roboto Condensed"/>
              </a:rPr>
              <a:t>đối</a:t>
            </a:r>
            <a:r>
              <a:rPr lang="en-US" sz="4399" dirty="0">
                <a:solidFill>
                  <a:srgbClr val="000000"/>
                </a:solidFill>
                <a:latin typeface="Roboto Condensed"/>
              </a:rPr>
              <a:t> </a:t>
            </a:r>
            <a:r>
              <a:rPr lang="en-US" sz="4399" dirty="0" err="1">
                <a:solidFill>
                  <a:srgbClr val="000000"/>
                </a:solidFill>
                <a:latin typeface="Roboto Condensed"/>
              </a:rPr>
              <a:t>với</a:t>
            </a:r>
            <a:r>
              <a:rPr lang="en-US" sz="4399" dirty="0">
                <a:solidFill>
                  <a:srgbClr val="000000"/>
                </a:solidFill>
                <a:latin typeface="Roboto Condensed"/>
              </a:rPr>
              <a:t> </a:t>
            </a:r>
            <a:r>
              <a:rPr lang="en-US" sz="4399" dirty="0" err="1">
                <a:solidFill>
                  <a:srgbClr val="000000"/>
                </a:solidFill>
                <a:latin typeface="Roboto Condensed"/>
              </a:rPr>
              <a:t>mỗi</a:t>
            </a:r>
            <a:r>
              <a:rPr lang="en-US" sz="4399" dirty="0">
                <a:solidFill>
                  <a:srgbClr val="000000"/>
                </a:solidFill>
                <a:latin typeface="Roboto Condensed"/>
              </a:rPr>
              <a:t> </a:t>
            </a:r>
            <a:r>
              <a:rPr lang="en-US" sz="4399" dirty="0" err="1">
                <a:solidFill>
                  <a:srgbClr val="000000"/>
                </a:solidFill>
                <a:latin typeface="Roboto Condensed"/>
              </a:rPr>
              <a:t>người</a:t>
            </a:r>
            <a:r>
              <a:rPr lang="en-US" sz="4399" dirty="0">
                <a:solidFill>
                  <a:srgbClr val="000000"/>
                </a:solidFill>
                <a:latin typeface="Roboto Condensed"/>
              </a:rPr>
              <a:t> </a:t>
            </a:r>
            <a:r>
              <a:rPr lang="en-US" sz="4399" dirty="0" err="1">
                <a:solidFill>
                  <a:srgbClr val="000000"/>
                </a:solidFill>
                <a:latin typeface="Roboto Condensed"/>
              </a:rPr>
              <a:t>dân</a:t>
            </a:r>
            <a:r>
              <a:rPr lang="en-US" sz="4399" dirty="0">
                <a:solidFill>
                  <a:srgbClr val="000000"/>
                </a:solidFill>
                <a:latin typeface="Roboto Condensed"/>
              </a:rPr>
              <a:t> Nam </a:t>
            </a:r>
            <a:r>
              <a:rPr lang="en-US" sz="4399" dirty="0" err="1">
                <a:solidFill>
                  <a:srgbClr val="000000"/>
                </a:solidFill>
                <a:latin typeface="Roboto Condensed"/>
              </a:rPr>
              <a:t>bộ</a:t>
            </a:r>
            <a:r>
              <a:rPr lang="en-US" sz="4399" dirty="0">
                <a:solidFill>
                  <a:srgbClr val="000000"/>
                </a:solidFill>
                <a:latin typeface="Roboto Condensed"/>
              </a:rPr>
              <a:t>. </a:t>
            </a:r>
            <a:r>
              <a:rPr lang="en-US" sz="4399" dirty="0" err="1">
                <a:solidFill>
                  <a:srgbClr val="000000"/>
                </a:solidFill>
                <a:latin typeface="Roboto Condensed Italics"/>
              </a:rPr>
              <a:t>Gậy</a:t>
            </a:r>
            <a:r>
              <a:rPr lang="en-US" sz="4399" dirty="0">
                <a:solidFill>
                  <a:srgbClr val="000000"/>
                </a:solidFill>
                <a:latin typeface="Roboto Condensed Italics"/>
              </a:rPr>
              <a:t> </a:t>
            </a:r>
            <a:r>
              <a:rPr lang="en-US" sz="4399" dirty="0" err="1">
                <a:solidFill>
                  <a:srgbClr val="000000"/>
                </a:solidFill>
                <a:latin typeface="Roboto Condensed Italics"/>
              </a:rPr>
              <a:t>tầm</a:t>
            </a:r>
            <a:r>
              <a:rPr lang="en-US" sz="4399" dirty="0">
                <a:solidFill>
                  <a:srgbClr val="000000"/>
                </a:solidFill>
                <a:latin typeface="Roboto Condensed Italics"/>
              </a:rPr>
              <a:t> </a:t>
            </a:r>
            <a:r>
              <a:rPr lang="en-US" sz="4399" dirty="0" err="1">
                <a:solidFill>
                  <a:srgbClr val="000000"/>
                </a:solidFill>
                <a:latin typeface="Roboto Condensed Italics"/>
              </a:rPr>
              <a:t>vông</a:t>
            </a:r>
            <a:r>
              <a:rPr lang="en-US" sz="4399" dirty="0">
                <a:solidFill>
                  <a:srgbClr val="000000"/>
                </a:solidFill>
                <a:latin typeface="Roboto Condensed Italics"/>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vũ</a:t>
            </a:r>
            <a:r>
              <a:rPr lang="en-US" sz="4399" dirty="0">
                <a:solidFill>
                  <a:srgbClr val="000000"/>
                </a:solidFill>
                <a:latin typeface="Roboto Condensed"/>
              </a:rPr>
              <a:t> </a:t>
            </a:r>
            <a:r>
              <a:rPr lang="en-US" sz="4399" dirty="0" err="1">
                <a:solidFill>
                  <a:srgbClr val="000000"/>
                </a:solidFill>
                <a:latin typeface="Roboto Condensed"/>
              </a:rPr>
              <a:t>khí</a:t>
            </a:r>
            <a:r>
              <a:rPr lang="en-US" sz="4399" dirty="0">
                <a:solidFill>
                  <a:srgbClr val="000000"/>
                </a:solidFill>
                <a:latin typeface="Roboto Condensed"/>
              </a:rPr>
              <a:t> </a:t>
            </a:r>
            <a:r>
              <a:rPr lang="en-US" sz="4399" dirty="0" err="1">
                <a:solidFill>
                  <a:srgbClr val="000000"/>
                </a:solidFill>
                <a:latin typeface="Roboto Condensed"/>
              </a:rPr>
              <a:t>hữu</a:t>
            </a:r>
            <a:r>
              <a:rPr lang="en-US" sz="4399" dirty="0">
                <a:solidFill>
                  <a:srgbClr val="000000"/>
                </a:solidFill>
                <a:latin typeface="Roboto Condensed"/>
              </a:rPr>
              <a:t> </a:t>
            </a:r>
            <a:r>
              <a:rPr lang="en-US" sz="4399" dirty="0" err="1">
                <a:solidFill>
                  <a:srgbClr val="000000"/>
                </a:solidFill>
                <a:latin typeface="Roboto Condensed"/>
              </a:rPr>
              <a:t>dụng</a:t>
            </a:r>
            <a:r>
              <a:rPr lang="en-US" sz="4399" dirty="0">
                <a:solidFill>
                  <a:srgbClr val="000000"/>
                </a:solidFill>
                <a:latin typeface="Roboto Condensed"/>
              </a:rPr>
              <a:t> </a:t>
            </a:r>
            <a:r>
              <a:rPr lang="en-US" sz="4399" dirty="0" err="1">
                <a:solidFill>
                  <a:srgbClr val="000000"/>
                </a:solidFill>
                <a:latin typeface="Roboto Condensed"/>
              </a:rPr>
              <a:t>trong</a:t>
            </a:r>
            <a:r>
              <a:rPr lang="en-US" sz="4399" dirty="0">
                <a:solidFill>
                  <a:srgbClr val="000000"/>
                </a:solidFill>
                <a:latin typeface="Roboto Condensed"/>
              </a:rPr>
              <a:t> </a:t>
            </a:r>
            <a:r>
              <a:rPr lang="en-US" sz="4399" dirty="0" err="1">
                <a:solidFill>
                  <a:srgbClr val="000000"/>
                </a:solidFill>
                <a:latin typeface="Roboto Condensed"/>
              </a:rPr>
              <a:t>những</a:t>
            </a:r>
            <a:r>
              <a:rPr lang="en-US" sz="4399" dirty="0">
                <a:solidFill>
                  <a:srgbClr val="000000"/>
                </a:solidFill>
                <a:latin typeface="Roboto Condensed"/>
              </a:rPr>
              <a:t> </a:t>
            </a:r>
            <a:r>
              <a:rPr lang="en-US" sz="4399" dirty="0" err="1">
                <a:solidFill>
                  <a:srgbClr val="000000"/>
                </a:solidFill>
                <a:latin typeface="Roboto Condensed"/>
              </a:rPr>
              <a:t>ngày</a:t>
            </a:r>
            <a:r>
              <a:rPr lang="en-US" sz="4399" dirty="0">
                <a:solidFill>
                  <a:srgbClr val="000000"/>
                </a:solidFill>
                <a:latin typeface="Roboto Condensed"/>
              </a:rPr>
              <a:t> </a:t>
            </a:r>
            <a:r>
              <a:rPr lang="en-US" sz="4399" dirty="0" err="1">
                <a:solidFill>
                  <a:srgbClr val="000000"/>
                </a:solidFill>
                <a:latin typeface="Roboto Condensed"/>
              </a:rPr>
              <a:t>gian</a:t>
            </a:r>
            <a:r>
              <a:rPr lang="en-US" sz="4399" dirty="0">
                <a:solidFill>
                  <a:srgbClr val="000000"/>
                </a:solidFill>
                <a:latin typeface="Roboto Condensed"/>
              </a:rPr>
              <a:t> </a:t>
            </a:r>
            <a:r>
              <a:rPr lang="en-US" sz="4399" dirty="0" err="1">
                <a:solidFill>
                  <a:srgbClr val="000000"/>
                </a:solidFill>
                <a:latin typeface="Roboto Condensed"/>
              </a:rPr>
              <a:t>khổ</a:t>
            </a:r>
            <a:r>
              <a:rPr lang="en-US" sz="4399" dirty="0">
                <a:solidFill>
                  <a:srgbClr val="000000"/>
                </a:solidFill>
                <a:latin typeface="Roboto Condensed"/>
              </a:rPr>
              <a:t> </a:t>
            </a:r>
            <a:r>
              <a:rPr lang="en-US" sz="4399" dirty="0" err="1">
                <a:solidFill>
                  <a:srgbClr val="000000"/>
                </a:solidFill>
                <a:latin typeface="Roboto Condensed"/>
              </a:rPr>
              <a:t>chống</a:t>
            </a:r>
            <a:r>
              <a:rPr lang="en-US" sz="4399" dirty="0">
                <a:solidFill>
                  <a:srgbClr val="000000"/>
                </a:solidFill>
                <a:latin typeface="Roboto Condensed"/>
              </a:rPr>
              <a:t> </a:t>
            </a:r>
            <a:r>
              <a:rPr lang="en-US" sz="4399" dirty="0" err="1">
                <a:solidFill>
                  <a:srgbClr val="000000"/>
                </a:solidFill>
                <a:latin typeface="Roboto Condensed"/>
              </a:rPr>
              <a:t>quân</a:t>
            </a:r>
            <a:r>
              <a:rPr lang="en-US" sz="4399" dirty="0">
                <a:solidFill>
                  <a:srgbClr val="000000"/>
                </a:solidFill>
                <a:latin typeface="Roboto Condensed"/>
              </a:rPr>
              <a:t> </a:t>
            </a:r>
            <a:r>
              <a:rPr lang="en-US" sz="4399" dirty="0" err="1">
                <a:solidFill>
                  <a:srgbClr val="000000"/>
                </a:solidFill>
                <a:latin typeface="Roboto Condensed"/>
              </a:rPr>
              <a:t>xâm</a:t>
            </a:r>
            <a:r>
              <a:rPr lang="en-US" sz="4399" dirty="0">
                <a:solidFill>
                  <a:srgbClr val="000000"/>
                </a:solidFill>
                <a:latin typeface="Roboto Condensed"/>
              </a:rPr>
              <a:t> </a:t>
            </a:r>
            <a:r>
              <a:rPr lang="en-US" sz="4399" dirty="0" err="1">
                <a:solidFill>
                  <a:srgbClr val="000000"/>
                </a:solidFill>
                <a:latin typeface="Roboto Condensed"/>
              </a:rPr>
              <a:t>lược</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đồng</a:t>
            </a:r>
            <a:r>
              <a:rPr lang="en-US" sz="4399" dirty="0">
                <a:solidFill>
                  <a:srgbClr val="000000"/>
                </a:solidFill>
                <a:latin typeface="Roboto Condensed"/>
              </a:rPr>
              <a:t> </a:t>
            </a:r>
            <a:r>
              <a:rPr lang="en-US" sz="4399" dirty="0" err="1">
                <a:solidFill>
                  <a:srgbClr val="000000"/>
                </a:solidFill>
                <a:latin typeface="Roboto Condensed"/>
              </a:rPr>
              <a:t>bào</a:t>
            </a:r>
            <a:r>
              <a:rPr lang="en-US" sz="4399" dirty="0">
                <a:solidFill>
                  <a:srgbClr val="000000"/>
                </a:solidFill>
                <a:latin typeface="Roboto Condensed"/>
              </a:rPr>
              <a:t> </a:t>
            </a:r>
            <a:r>
              <a:rPr lang="en-US" sz="4399" dirty="0" err="1">
                <a:solidFill>
                  <a:srgbClr val="000000"/>
                </a:solidFill>
                <a:latin typeface="Roboto Condensed"/>
              </a:rPr>
              <a:t>khu</a:t>
            </a:r>
            <a:r>
              <a:rPr lang="en-US" sz="4399" dirty="0">
                <a:solidFill>
                  <a:srgbClr val="000000"/>
                </a:solidFill>
                <a:latin typeface="Roboto Condensed"/>
              </a:rPr>
              <a:t> </a:t>
            </a:r>
            <a:r>
              <a:rPr lang="en-US" sz="4399" dirty="0" err="1">
                <a:solidFill>
                  <a:srgbClr val="000000"/>
                </a:solidFill>
                <a:latin typeface="Roboto Condensed"/>
              </a:rPr>
              <a:t>vực</a:t>
            </a:r>
            <a:r>
              <a:rPr lang="en-US" sz="4399" dirty="0">
                <a:solidFill>
                  <a:srgbClr val="000000"/>
                </a:solidFill>
                <a:latin typeface="Roboto Condensed"/>
              </a:rPr>
              <a:t> Nam </a:t>
            </a:r>
            <a:r>
              <a:rPr lang="en-US" sz="4399" dirty="0" err="1">
                <a:solidFill>
                  <a:srgbClr val="000000"/>
                </a:solidFill>
                <a:latin typeface="Roboto Condensed"/>
              </a:rPr>
              <a:t>bộ</a:t>
            </a:r>
            <a:r>
              <a:rPr lang="en-US" sz="43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5365" y="2557552"/>
            <a:ext cx="11744195" cy="6099103"/>
            <a:chOff x="0" y="0"/>
            <a:chExt cx="3093121" cy="1606348"/>
          </a:xfrm>
        </p:grpSpPr>
        <p:sp>
          <p:nvSpPr>
            <p:cNvPr id="3" name="Freeform 3"/>
            <p:cNvSpPr/>
            <p:nvPr/>
          </p:nvSpPr>
          <p:spPr>
            <a:xfrm>
              <a:off x="0" y="0"/>
              <a:ext cx="3093121" cy="1606348"/>
            </a:xfrm>
            <a:custGeom>
              <a:avLst/>
              <a:gdLst/>
              <a:ahLst/>
              <a:cxnLst/>
              <a:rect l="l" t="t" r="r" b="b"/>
              <a:pathLst>
                <a:path w="3093121" h="1606348">
                  <a:moveTo>
                    <a:pt x="33620" y="0"/>
                  </a:moveTo>
                  <a:lnTo>
                    <a:pt x="3059501" y="0"/>
                  </a:lnTo>
                  <a:cubicBezTo>
                    <a:pt x="3068418" y="0"/>
                    <a:pt x="3076969" y="3542"/>
                    <a:pt x="3083274" y="9847"/>
                  </a:cubicBezTo>
                  <a:cubicBezTo>
                    <a:pt x="3089579" y="16152"/>
                    <a:pt x="3093121" y="24703"/>
                    <a:pt x="3093121" y="33620"/>
                  </a:cubicBezTo>
                  <a:lnTo>
                    <a:pt x="3093121" y="1572728"/>
                  </a:lnTo>
                  <a:cubicBezTo>
                    <a:pt x="3093121" y="1581645"/>
                    <a:pt x="3089579" y="1590196"/>
                    <a:pt x="3083274" y="1596501"/>
                  </a:cubicBezTo>
                  <a:cubicBezTo>
                    <a:pt x="3076969" y="1602806"/>
                    <a:pt x="3068418" y="1606348"/>
                    <a:pt x="3059501" y="1606348"/>
                  </a:cubicBezTo>
                  <a:lnTo>
                    <a:pt x="33620" y="1606348"/>
                  </a:lnTo>
                  <a:cubicBezTo>
                    <a:pt x="24703" y="1606348"/>
                    <a:pt x="16152" y="1602806"/>
                    <a:pt x="9847" y="1596501"/>
                  </a:cubicBezTo>
                  <a:cubicBezTo>
                    <a:pt x="3542" y="1590196"/>
                    <a:pt x="0" y="1581645"/>
                    <a:pt x="0" y="1572728"/>
                  </a:cubicBezTo>
                  <a:lnTo>
                    <a:pt x="0" y="33620"/>
                  </a:lnTo>
                  <a:cubicBezTo>
                    <a:pt x="0" y="24703"/>
                    <a:pt x="3542" y="16152"/>
                    <a:pt x="9847" y="9847"/>
                  </a:cubicBezTo>
                  <a:cubicBezTo>
                    <a:pt x="16152" y="3542"/>
                    <a:pt x="24703" y="0"/>
                    <a:pt x="33620" y="0"/>
                  </a:cubicBezTo>
                  <a:close/>
                </a:path>
              </a:pathLst>
            </a:custGeom>
            <a:solidFill>
              <a:srgbClr val="DCDBE2"/>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81583" y="6663143"/>
            <a:ext cx="2205088" cy="3416334"/>
          </a:xfrm>
          <a:custGeom>
            <a:avLst/>
            <a:gdLst/>
            <a:ahLst/>
            <a:cxnLst/>
            <a:rect l="l" t="t" r="r" b="b"/>
            <a:pathLst>
              <a:path w="2205088" h="3416334">
                <a:moveTo>
                  <a:pt x="0" y="0"/>
                </a:moveTo>
                <a:lnTo>
                  <a:pt x="2205088" y="0"/>
                </a:lnTo>
                <a:lnTo>
                  <a:pt x="2205088" y="3416334"/>
                </a:lnTo>
                <a:lnTo>
                  <a:pt x="0" y="3416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3271132" y="5439452"/>
            <a:ext cx="5016868" cy="4847548"/>
          </a:xfrm>
          <a:custGeom>
            <a:avLst/>
            <a:gdLst/>
            <a:ahLst/>
            <a:cxnLst/>
            <a:rect l="l" t="t" r="r" b="b"/>
            <a:pathLst>
              <a:path w="5016868" h="4847548">
                <a:moveTo>
                  <a:pt x="0" y="0"/>
                </a:moveTo>
                <a:lnTo>
                  <a:pt x="5016868" y="0"/>
                </a:lnTo>
                <a:lnTo>
                  <a:pt x="5016868" y="4847548"/>
                </a:lnTo>
                <a:lnTo>
                  <a:pt x="0" y="48475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4038601" y="511383"/>
            <a:ext cx="8882230" cy="1195392"/>
          </a:xfrm>
          <a:prstGeom prst="rect">
            <a:avLst/>
          </a:prstGeom>
        </p:spPr>
        <p:txBody>
          <a:bodyPr wrap="square" lIns="0" tIns="0" rIns="0" bIns="0" rtlCol="0" anchor="t">
            <a:spAutoFit/>
          </a:bodyPr>
          <a:lstStyle/>
          <a:p>
            <a:pPr algn="ctr">
              <a:lnSpc>
                <a:spcPts val="10671"/>
              </a:lnSpc>
              <a:spcBef>
                <a:spcPct val="0"/>
              </a:spcBef>
            </a:pPr>
            <a:r>
              <a:rPr lang="en-US" sz="7622" dirty="0" err="1">
                <a:solidFill>
                  <a:srgbClr val="FF641C"/>
                </a:solidFill>
                <a:latin typeface="#9Slide07 SFU Blackout"/>
              </a:rPr>
              <a:t>Chặng</a:t>
            </a:r>
            <a:r>
              <a:rPr lang="en-US" sz="7622" dirty="0">
                <a:solidFill>
                  <a:srgbClr val="FF641C"/>
                </a:solidFill>
                <a:latin typeface="#9Slide07 SFU Blackout"/>
              </a:rPr>
              <a:t> 1: TẠO ĐÀ</a:t>
            </a:r>
          </a:p>
        </p:txBody>
      </p:sp>
      <p:sp>
        <p:nvSpPr>
          <p:cNvPr id="11" name="TextBox 11"/>
          <p:cNvSpPr txBox="1"/>
          <p:nvPr/>
        </p:nvSpPr>
        <p:spPr>
          <a:xfrm>
            <a:off x="3175216" y="3056932"/>
            <a:ext cx="10644491" cy="4669790"/>
          </a:xfrm>
          <a:prstGeom prst="rect">
            <a:avLst/>
          </a:prstGeom>
        </p:spPr>
        <p:txBody>
          <a:bodyPr lIns="0" tIns="0" rIns="0" bIns="0" rtlCol="0" anchor="t">
            <a:spAutoFit/>
          </a:bodyPr>
          <a:lstStyle/>
          <a:p>
            <a:pPr algn="just">
              <a:lnSpc>
                <a:spcPts val="6159"/>
              </a:lnSpc>
              <a:spcBef>
                <a:spcPct val="0"/>
              </a:spcBef>
            </a:pPr>
            <a:r>
              <a:rPr lang="en-US" sz="4399" dirty="0">
                <a:solidFill>
                  <a:srgbClr val="000000"/>
                </a:solidFill>
                <a:latin typeface="Roboto Condensed"/>
              </a:rPr>
              <a:t>c.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địa</a:t>
            </a:r>
            <a:r>
              <a:rPr lang="en-US" sz="4399" dirty="0">
                <a:solidFill>
                  <a:srgbClr val="000000"/>
                </a:solidFill>
                <a:latin typeface="Roboto Condensed"/>
              </a:rPr>
              <a:t> </a:t>
            </a:r>
            <a:r>
              <a:rPr lang="en-US" sz="4399" dirty="0" err="1">
                <a:solidFill>
                  <a:srgbClr val="000000"/>
                </a:solidFill>
                <a:latin typeface="Roboto Condensed"/>
              </a:rPr>
              <a:t>phương</a:t>
            </a:r>
            <a:r>
              <a:rPr lang="en-US" sz="4399" dirty="0">
                <a:solidFill>
                  <a:srgbClr val="000000"/>
                </a:solidFill>
                <a:latin typeface="Roboto Condensed"/>
              </a:rPr>
              <a:t> </a:t>
            </a:r>
            <a:r>
              <a:rPr lang="en-US" sz="4399" dirty="0">
                <a:solidFill>
                  <a:srgbClr val="000000"/>
                </a:solidFill>
                <a:latin typeface="Roboto Condensed Italics"/>
              </a:rPr>
              <a:t>“</a:t>
            </a:r>
            <a:r>
              <a:rPr lang="en-US" sz="4399" dirty="0" err="1">
                <a:solidFill>
                  <a:srgbClr val="000000"/>
                </a:solidFill>
                <a:latin typeface="Roboto Condensed Italics"/>
              </a:rPr>
              <a:t>đòn</a:t>
            </a:r>
            <a:r>
              <a:rPr lang="en-US" sz="4399" dirty="0">
                <a:solidFill>
                  <a:srgbClr val="000000"/>
                </a:solidFill>
                <a:latin typeface="Roboto Condensed Italics"/>
              </a:rPr>
              <a:t> bánh </a:t>
            </a:r>
            <a:r>
              <a:rPr lang="en-US" sz="4399" dirty="0" err="1">
                <a:solidFill>
                  <a:srgbClr val="000000"/>
                </a:solidFill>
                <a:latin typeface="Roboto Condensed Italics"/>
              </a:rPr>
              <a:t>tét</a:t>
            </a:r>
            <a:r>
              <a:rPr lang="en-US" sz="4399" dirty="0">
                <a:solidFill>
                  <a:srgbClr val="000000"/>
                </a:solidFill>
                <a:latin typeface="Roboto Condensed Italics"/>
              </a:rPr>
              <a:t>”</a:t>
            </a:r>
            <a:r>
              <a:rPr lang="en-US" sz="4399" dirty="0">
                <a:solidFill>
                  <a:srgbClr val="000000"/>
                </a:solidFill>
                <a:latin typeface="Roboto Condensed"/>
              </a:rPr>
              <a:t>. </a:t>
            </a:r>
            <a:r>
              <a:rPr lang="en-US" sz="4399" dirty="0">
                <a:solidFill>
                  <a:srgbClr val="000000"/>
                </a:solidFill>
                <a:latin typeface="Roboto Condensed Italics"/>
              </a:rPr>
              <a:t>Bánh </a:t>
            </a:r>
            <a:r>
              <a:rPr lang="en-US" sz="4399" dirty="0" err="1">
                <a:solidFill>
                  <a:srgbClr val="000000"/>
                </a:solidFill>
                <a:latin typeface="Roboto Condensed Italics"/>
              </a:rPr>
              <a:t>tét</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món</a:t>
            </a:r>
            <a:r>
              <a:rPr lang="en-US" sz="4399" dirty="0">
                <a:solidFill>
                  <a:srgbClr val="000000"/>
                </a:solidFill>
                <a:latin typeface="Roboto Condensed"/>
              </a:rPr>
              <a:t> </a:t>
            </a:r>
            <a:r>
              <a:rPr lang="en-US" sz="4399" dirty="0" err="1">
                <a:solidFill>
                  <a:srgbClr val="000000"/>
                </a:solidFill>
                <a:latin typeface="Roboto Condensed"/>
              </a:rPr>
              <a:t>ăn</a:t>
            </a:r>
            <a:r>
              <a:rPr lang="en-US" sz="4399" dirty="0">
                <a:solidFill>
                  <a:srgbClr val="000000"/>
                </a:solidFill>
                <a:latin typeface="Roboto Condensed"/>
              </a:rPr>
              <a:t> </a:t>
            </a:r>
            <a:r>
              <a:rPr lang="en-US" sz="4399" dirty="0" err="1">
                <a:solidFill>
                  <a:srgbClr val="000000"/>
                </a:solidFill>
                <a:latin typeface="Roboto Condensed"/>
              </a:rPr>
              <a:t>quen</a:t>
            </a:r>
            <a:r>
              <a:rPr lang="en-US" sz="4399" dirty="0">
                <a:solidFill>
                  <a:srgbClr val="000000"/>
                </a:solidFill>
                <a:latin typeface="Roboto Condensed"/>
              </a:rPr>
              <a:t> </a:t>
            </a:r>
            <a:r>
              <a:rPr lang="en-US" sz="4399" dirty="0" err="1">
                <a:solidFill>
                  <a:srgbClr val="000000"/>
                </a:solidFill>
                <a:latin typeface="Roboto Condensed"/>
              </a:rPr>
              <a:t>thuộc</a:t>
            </a:r>
            <a:r>
              <a:rPr lang="en-US" sz="4399" dirty="0">
                <a:solidFill>
                  <a:srgbClr val="000000"/>
                </a:solidFill>
                <a:latin typeface="Roboto Condensed"/>
              </a:rPr>
              <a:t> </a:t>
            </a:r>
            <a:r>
              <a:rPr lang="en-US" sz="4399" dirty="0" err="1">
                <a:solidFill>
                  <a:srgbClr val="000000"/>
                </a:solidFill>
                <a:latin typeface="Roboto Condensed"/>
              </a:rPr>
              <a:t>vào</a:t>
            </a:r>
            <a:r>
              <a:rPr lang="en-US" sz="4399" dirty="0">
                <a:solidFill>
                  <a:srgbClr val="000000"/>
                </a:solidFill>
                <a:latin typeface="Roboto Condensed"/>
              </a:rPr>
              <a:t> </a:t>
            </a:r>
            <a:r>
              <a:rPr lang="en-US" sz="4399" dirty="0" err="1">
                <a:solidFill>
                  <a:srgbClr val="000000"/>
                </a:solidFill>
                <a:latin typeface="Roboto Condensed"/>
              </a:rPr>
              <a:t>mỗi</a:t>
            </a:r>
            <a:r>
              <a:rPr lang="en-US" sz="4399" dirty="0">
                <a:solidFill>
                  <a:srgbClr val="000000"/>
                </a:solidFill>
                <a:latin typeface="Roboto Condensed"/>
              </a:rPr>
              <a:t> </a:t>
            </a:r>
            <a:r>
              <a:rPr lang="en-US" sz="4399" dirty="0" err="1">
                <a:solidFill>
                  <a:srgbClr val="000000"/>
                </a:solidFill>
                <a:latin typeface="Roboto Condensed"/>
              </a:rPr>
              <a:t>dịp</a:t>
            </a:r>
            <a:r>
              <a:rPr lang="en-US" sz="4399" dirty="0">
                <a:solidFill>
                  <a:srgbClr val="000000"/>
                </a:solidFill>
                <a:latin typeface="Roboto Condensed"/>
              </a:rPr>
              <a:t> </a:t>
            </a:r>
            <a:r>
              <a:rPr lang="en-US" sz="4399" dirty="0" err="1">
                <a:solidFill>
                  <a:srgbClr val="000000"/>
                </a:solidFill>
                <a:latin typeface="Roboto Condensed"/>
              </a:rPr>
              <a:t>lễ</a:t>
            </a:r>
            <a:r>
              <a:rPr lang="en-US" sz="4399" dirty="0">
                <a:solidFill>
                  <a:srgbClr val="000000"/>
                </a:solidFill>
                <a:latin typeface="Roboto Condensed"/>
              </a:rPr>
              <a:t> </a:t>
            </a:r>
            <a:r>
              <a:rPr lang="en-US" sz="4399" dirty="0" err="1">
                <a:solidFill>
                  <a:srgbClr val="000000"/>
                </a:solidFill>
                <a:latin typeface="Roboto Condensed"/>
              </a:rPr>
              <a:t>tết</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đồng</a:t>
            </a:r>
            <a:r>
              <a:rPr lang="en-US" sz="4399" dirty="0">
                <a:solidFill>
                  <a:srgbClr val="000000"/>
                </a:solidFill>
                <a:latin typeface="Roboto Condensed"/>
              </a:rPr>
              <a:t> </a:t>
            </a:r>
            <a:r>
              <a:rPr lang="en-US" sz="4399" dirty="0" err="1">
                <a:solidFill>
                  <a:srgbClr val="000000"/>
                </a:solidFill>
                <a:latin typeface="Roboto Condensed"/>
              </a:rPr>
              <a:t>bào</a:t>
            </a:r>
            <a:r>
              <a:rPr lang="en-US" sz="4399" dirty="0">
                <a:solidFill>
                  <a:srgbClr val="000000"/>
                </a:solidFill>
                <a:latin typeface="Roboto Condensed"/>
              </a:rPr>
              <a:t> </a:t>
            </a:r>
            <a:r>
              <a:rPr lang="en-US" sz="4399" dirty="0" err="1">
                <a:solidFill>
                  <a:srgbClr val="000000"/>
                </a:solidFill>
                <a:latin typeface="Roboto Condensed"/>
              </a:rPr>
              <a:t>miền</a:t>
            </a:r>
            <a:r>
              <a:rPr lang="en-US" sz="4399" dirty="0">
                <a:solidFill>
                  <a:srgbClr val="000000"/>
                </a:solidFill>
                <a:latin typeface="Roboto Condensed"/>
              </a:rPr>
              <a:t> Nam. </a:t>
            </a:r>
            <a:r>
              <a:rPr lang="en-US" sz="4399" dirty="0">
                <a:solidFill>
                  <a:srgbClr val="000000"/>
                </a:solidFill>
                <a:latin typeface="Roboto Condensed Italics"/>
              </a:rPr>
              <a:t>Bánh </a:t>
            </a:r>
            <a:r>
              <a:rPr lang="en-US" sz="4399" dirty="0" err="1">
                <a:solidFill>
                  <a:srgbClr val="000000"/>
                </a:solidFill>
                <a:latin typeface="Roboto Condensed Italics"/>
              </a:rPr>
              <a:t>tét</a:t>
            </a:r>
            <a:r>
              <a:rPr lang="en-US" sz="4399" dirty="0">
                <a:solidFill>
                  <a:srgbClr val="000000"/>
                </a:solidFill>
                <a:latin typeface="Roboto Condensed Italics"/>
              </a:rPr>
              <a:t> </a:t>
            </a:r>
            <a:r>
              <a:rPr lang="en-US" sz="4399" dirty="0" err="1">
                <a:solidFill>
                  <a:srgbClr val="000000"/>
                </a:solidFill>
                <a:latin typeface="Roboto Condensed"/>
              </a:rPr>
              <a:t>có</a:t>
            </a:r>
            <a:r>
              <a:rPr lang="en-US" sz="4399" dirty="0">
                <a:solidFill>
                  <a:srgbClr val="000000"/>
                </a:solidFill>
                <a:latin typeface="Roboto Condensed"/>
              </a:rPr>
              <a:t> </a:t>
            </a:r>
            <a:r>
              <a:rPr lang="en-US" sz="4399" dirty="0" err="1">
                <a:solidFill>
                  <a:srgbClr val="000000"/>
                </a:solidFill>
                <a:latin typeface="Roboto Condensed"/>
              </a:rPr>
              <a:t>hình</a:t>
            </a:r>
            <a:r>
              <a:rPr lang="en-US" sz="4399" dirty="0">
                <a:solidFill>
                  <a:srgbClr val="000000"/>
                </a:solidFill>
                <a:latin typeface="Roboto Condensed"/>
              </a:rPr>
              <a:t> </a:t>
            </a:r>
            <a:r>
              <a:rPr lang="en-US" sz="4399" dirty="0" err="1">
                <a:solidFill>
                  <a:srgbClr val="000000"/>
                </a:solidFill>
                <a:latin typeface="Roboto Condensed"/>
              </a:rPr>
              <a:t>trụ</a:t>
            </a:r>
            <a:r>
              <a:rPr lang="en-US" sz="4399" dirty="0">
                <a:solidFill>
                  <a:srgbClr val="000000"/>
                </a:solidFill>
                <a:latin typeface="Roboto Condensed"/>
              </a:rPr>
              <a:t> </a:t>
            </a:r>
            <a:r>
              <a:rPr lang="en-US" sz="4399" dirty="0" err="1">
                <a:solidFill>
                  <a:srgbClr val="000000"/>
                </a:solidFill>
                <a:latin typeface="Roboto Condensed"/>
              </a:rPr>
              <a:t>dài</a:t>
            </a:r>
            <a:r>
              <a:rPr lang="en-US" sz="4399" dirty="0">
                <a:solidFill>
                  <a:srgbClr val="000000"/>
                </a:solidFill>
                <a:latin typeface="Roboto Condensed"/>
              </a:rPr>
              <a:t> </a:t>
            </a:r>
            <a:r>
              <a:rPr lang="en-US" sz="4399" dirty="0" err="1">
                <a:solidFill>
                  <a:srgbClr val="000000"/>
                </a:solidFill>
                <a:latin typeface="Roboto Condensed"/>
              </a:rPr>
              <a:t>nên</a:t>
            </a:r>
            <a:r>
              <a:rPr lang="en-US" sz="4399" dirty="0">
                <a:solidFill>
                  <a:srgbClr val="000000"/>
                </a:solidFill>
                <a:latin typeface="Roboto Condensed"/>
              </a:rPr>
              <a:t> </a:t>
            </a:r>
            <a:r>
              <a:rPr lang="en-US" sz="4399" dirty="0" err="1">
                <a:solidFill>
                  <a:srgbClr val="000000"/>
                </a:solidFill>
                <a:latin typeface="Roboto Condensed"/>
              </a:rPr>
              <a:t>còn</a:t>
            </a:r>
            <a:r>
              <a:rPr lang="en-US" sz="4399" dirty="0">
                <a:solidFill>
                  <a:srgbClr val="000000"/>
                </a:solidFill>
                <a:latin typeface="Roboto Condense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gọi</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đòn</a:t>
            </a:r>
            <a:r>
              <a:rPr lang="en-US" sz="4399" dirty="0">
                <a:solidFill>
                  <a:srgbClr val="000000"/>
                </a:solidFill>
                <a:latin typeface="Roboto Condensed"/>
              </a:rPr>
              <a:t> bánh, </a:t>
            </a:r>
            <a:r>
              <a:rPr lang="en-US" sz="4399" dirty="0" err="1">
                <a:solidFill>
                  <a:srgbClr val="000000"/>
                </a:solidFill>
                <a:latin typeface="Roboto Condensed"/>
              </a:rPr>
              <a:t>hai</a:t>
            </a:r>
            <a:r>
              <a:rPr lang="en-US" sz="4399" dirty="0">
                <a:solidFill>
                  <a:srgbClr val="000000"/>
                </a:solidFill>
                <a:latin typeface="Roboto Condensed"/>
              </a:rPr>
              <a:t> </a:t>
            </a:r>
            <a:r>
              <a:rPr lang="en-US" sz="4399" dirty="0" err="1">
                <a:solidFill>
                  <a:srgbClr val="000000"/>
                </a:solidFill>
                <a:latin typeface="Roboto Condensed"/>
              </a:rPr>
              <a:t>đòn</a:t>
            </a:r>
            <a:r>
              <a:rPr lang="en-US" sz="4399" dirty="0">
                <a:solidFill>
                  <a:srgbClr val="000000"/>
                </a:solidFill>
                <a:latin typeface="Roboto Condensed"/>
              </a:rPr>
              <a:t> </a:t>
            </a:r>
            <a:r>
              <a:rPr lang="en-US" sz="4399" dirty="0" err="1">
                <a:solidFill>
                  <a:srgbClr val="000000"/>
                </a:solidFill>
                <a:latin typeface="Roboto Condensed"/>
              </a:rPr>
              <a:t>thường</a:t>
            </a:r>
            <a:r>
              <a:rPr lang="en-US" sz="4399" dirty="0">
                <a:solidFill>
                  <a:srgbClr val="000000"/>
                </a:solidFill>
                <a:latin typeface="Roboto Condensed"/>
              </a:rPr>
              <a:t> </a:t>
            </a:r>
            <a:r>
              <a:rPr lang="en-US" sz="4399" dirty="0" err="1">
                <a:solidFill>
                  <a:srgbClr val="000000"/>
                </a:solidFill>
                <a:latin typeface="Roboto Condensed"/>
              </a:rPr>
              <a:t>có</a:t>
            </a:r>
            <a:r>
              <a:rPr lang="en-US" sz="4399" dirty="0">
                <a:solidFill>
                  <a:srgbClr val="000000"/>
                </a:solidFill>
                <a:latin typeface="Roboto Condensed"/>
              </a:rPr>
              <a:t> </a:t>
            </a:r>
            <a:r>
              <a:rPr lang="en-US" sz="4399" dirty="0" err="1">
                <a:solidFill>
                  <a:srgbClr val="000000"/>
                </a:solidFill>
                <a:latin typeface="Roboto Condensed"/>
              </a:rPr>
              <a:t>một</a:t>
            </a:r>
            <a:r>
              <a:rPr lang="en-US" sz="4399" dirty="0">
                <a:solidFill>
                  <a:srgbClr val="000000"/>
                </a:solidFill>
                <a:latin typeface="Roboto Condensed"/>
              </a:rPr>
              <a:t> </a:t>
            </a:r>
            <a:r>
              <a:rPr lang="en-US" sz="4399" dirty="0" err="1">
                <a:solidFill>
                  <a:srgbClr val="000000"/>
                </a:solidFill>
                <a:latin typeface="Roboto Condensed"/>
              </a:rPr>
              <a:t>quai</a:t>
            </a:r>
            <a:r>
              <a:rPr lang="en-US" sz="4399" dirty="0">
                <a:solidFill>
                  <a:srgbClr val="000000"/>
                </a:solidFill>
                <a:latin typeface="Roboto Condensed"/>
              </a:rPr>
              <a:t> bánh </a:t>
            </a:r>
            <a:r>
              <a:rPr lang="en-US" sz="4399" dirty="0" err="1">
                <a:solidFill>
                  <a:srgbClr val="000000"/>
                </a:solidFill>
                <a:latin typeface="Roboto Condensed"/>
              </a:rPr>
              <a:t>chưng</a:t>
            </a:r>
            <a:r>
              <a:rPr lang="en-US" sz="4399" dirty="0">
                <a:solidFill>
                  <a:srgbClr val="000000"/>
                </a:solidFill>
                <a:latin typeface="Roboto Condensed"/>
              </a:rPr>
              <a:t> </a:t>
            </a:r>
            <a:r>
              <a:rPr lang="en-US" sz="4399" dirty="0" err="1">
                <a:solidFill>
                  <a:srgbClr val="000000"/>
                </a:solidFill>
                <a:latin typeface="Roboto Condensed"/>
              </a:rPr>
              <a:t>bằng</a:t>
            </a:r>
            <a:r>
              <a:rPr lang="en-US" sz="4399" dirty="0">
                <a:solidFill>
                  <a:srgbClr val="000000"/>
                </a:solidFill>
                <a:latin typeface="Roboto Condensed"/>
              </a:rPr>
              <a:t> </a:t>
            </a:r>
            <a:r>
              <a:rPr lang="en-US" sz="4399" dirty="0" err="1">
                <a:solidFill>
                  <a:srgbClr val="000000"/>
                </a:solidFill>
                <a:latin typeface="Roboto Condensed"/>
              </a:rPr>
              <a:t>gân</a:t>
            </a:r>
            <a:r>
              <a:rPr lang="en-US" sz="4399" dirty="0">
                <a:solidFill>
                  <a:srgbClr val="000000"/>
                </a:solidFill>
                <a:latin typeface="Roboto Condensed"/>
              </a:rPr>
              <a:t> </a:t>
            </a:r>
            <a:r>
              <a:rPr lang="en-US" sz="4399" dirty="0" err="1">
                <a:solidFill>
                  <a:srgbClr val="000000"/>
                </a:solidFill>
                <a:latin typeface="Roboto Condensed"/>
              </a:rPr>
              <a:t>lá</a:t>
            </a:r>
            <a:r>
              <a:rPr lang="en-US" sz="4399" dirty="0">
                <a:solidFill>
                  <a:srgbClr val="000000"/>
                </a:solidFill>
                <a:latin typeface="Roboto Condensed"/>
              </a:rPr>
              <a:t> </a:t>
            </a:r>
            <a:r>
              <a:rPr lang="en-US" sz="4399" dirty="0" err="1">
                <a:solidFill>
                  <a:srgbClr val="000000"/>
                </a:solidFill>
                <a:latin typeface="Roboto Condensed"/>
              </a:rPr>
              <a:t>chuối</a:t>
            </a:r>
            <a:r>
              <a:rPr lang="en-US" sz="4399" dirty="0">
                <a:solidFill>
                  <a:srgbClr val="000000"/>
                </a:solidFill>
                <a:latin typeface="Roboto Condensed"/>
              </a:rPr>
              <a:t> </a:t>
            </a:r>
            <a:r>
              <a:rPr lang="en-US" sz="4399" dirty="0" err="1">
                <a:solidFill>
                  <a:srgbClr val="000000"/>
                </a:solidFill>
                <a:latin typeface="Roboto Condensed"/>
              </a:rPr>
              <a:t>tạo</a:t>
            </a:r>
            <a:r>
              <a:rPr lang="en-US" sz="4399" dirty="0">
                <a:solidFill>
                  <a:srgbClr val="000000"/>
                </a:solidFill>
                <a:latin typeface="Roboto Condensed"/>
              </a:rPr>
              <a:t> </a:t>
            </a:r>
            <a:r>
              <a:rPr lang="en-US" sz="4399" dirty="0" err="1">
                <a:solidFill>
                  <a:srgbClr val="000000"/>
                </a:solidFill>
                <a:latin typeface="Roboto Condensed"/>
              </a:rPr>
              <a:t>thành</a:t>
            </a:r>
            <a:r>
              <a:rPr lang="en-US" sz="4399" dirty="0">
                <a:solidFill>
                  <a:srgbClr val="000000"/>
                </a:solidFill>
                <a:latin typeface="Roboto Condensed"/>
              </a:rPr>
              <a:t> </a:t>
            </a:r>
            <a:r>
              <a:rPr lang="en-US" sz="4399" dirty="0" err="1">
                <a:solidFill>
                  <a:srgbClr val="000000"/>
                </a:solidFill>
                <a:latin typeface="Roboto Condensed"/>
              </a:rPr>
              <a:t>một</a:t>
            </a:r>
            <a:r>
              <a:rPr lang="en-US" sz="4399" dirty="0">
                <a:solidFill>
                  <a:srgbClr val="000000"/>
                </a:solidFill>
                <a:latin typeface="Roboto Condensed"/>
              </a:rPr>
              <a:t> </a:t>
            </a:r>
            <a:r>
              <a:rPr lang="en-US" sz="4399" dirty="0" err="1">
                <a:solidFill>
                  <a:srgbClr val="000000"/>
                </a:solidFill>
                <a:latin typeface="Roboto Condensed"/>
              </a:rPr>
              <a:t>cặp</a:t>
            </a:r>
            <a:r>
              <a:rPr lang="en-US" sz="43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45962" y="2687254"/>
            <a:ext cx="11329148" cy="6099103"/>
            <a:chOff x="0" y="0"/>
            <a:chExt cx="2983809" cy="1606348"/>
          </a:xfrm>
        </p:grpSpPr>
        <p:sp>
          <p:nvSpPr>
            <p:cNvPr id="3" name="Freeform 3"/>
            <p:cNvSpPr/>
            <p:nvPr/>
          </p:nvSpPr>
          <p:spPr>
            <a:xfrm>
              <a:off x="0" y="0"/>
              <a:ext cx="2983809" cy="1606348"/>
            </a:xfrm>
            <a:custGeom>
              <a:avLst/>
              <a:gdLst/>
              <a:ahLst/>
              <a:cxnLst/>
              <a:rect l="l" t="t" r="r" b="b"/>
              <a:pathLst>
                <a:path w="2983809" h="1606348">
                  <a:moveTo>
                    <a:pt x="34852" y="0"/>
                  </a:moveTo>
                  <a:lnTo>
                    <a:pt x="2948957" y="0"/>
                  </a:lnTo>
                  <a:cubicBezTo>
                    <a:pt x="2968205" y="0"/>
                    <a:pt x="2983809" y="15604"/>
                    <a:pt x="2983809" y="34852"/>
                  </a:cubicBezTo>
                  <a:lnTo>
                    <a:pt x="2983809" y="1571497"/>
                  </a:lnTo>
                  <a:cubicBezTo>
                    <a:pt x="2983809" y="1590745"/>
                    <a:pt x="2968205" y="1606348"/>
                    <a:pt x="2948957" y="1606348"/>
                  </a:cubicBezTo>
                  <a:lnTo>
                    <a:pt x="34852" y="1606348"/>
                  </a:lnTo>
                  <a:cubicBezTo>
                    <a:pt x="25608" y="1606348"/>
                    <a:pt x="16744" y="1602676"/>
                    <a:pt x="10208" y="1596140"/>
                  </a:cubicBezTo>
                  <a:cubicBezTo>
                    <a:pt x="3672" y="1589604"/>
                    <a:pt x="0" y="1580740"/>
                    <a:pt x="0" y="1571497"/>
                  </a:cubicBezTo>
                  <a:lnTo>
                    <a:pt x="0" y="34852"/>
                  </a:lnTo>
                  <a:cubicBezTo>
                    <a:pt x="0" y="15604"/>
                    <a:pt x="15604" y="0"/>
                    <a:pt x="34852" y="0"/>
                  </a:cubicBezTo>
                  <a:close/>
                </a:path>
              </a:pathLst>
            </a:custGeom>
            <a:solidFill>
              <a:srgbClr val="DCDBE2"/>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81583" y="6663143"/>
            <a:ext cx="2205088" cy="3416334"/>
          </a:xfrm>
          <a:custGeom>
            <a:avLst/>
            <a:gdLst/>
            <a:ahLst/>
            <a:cxnLst/>
            <a:rect l="l" t="t" r="r" b="b"/>
            <a:pathLst>
              <a:path w="2205088" h="3416334">
                <a:moveTo>
                  <a:pt x="0" y="0"/>
                </a:moveTo>
                <a:lnTo>
                  <a:pt x="2205088" y="0"/>
                </a:lnTo>
                <a:lnTo>
                  <a:pt x="2205088" y="3416334"/>
                </a:lnTo>
                <a:lnTo>
                  <a:pt x="0" y="3416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964843" y="5143500"/>
            <a:ext cx="5323157" cy="5143500"/>
          </a:xfrm>
          <a:custGeom>
            <a:avLst/>
            <a:gdLst/>
            <a:ahLst/>
            <a:cxnLst/>
            <a:rect l="l" t="t" r="r" b="b"/>
            <a:pathLst>
              <a:path w="5323157" h="5143500">
                <a:moveTo>
                  <a:pt x="0" y="0"/>
                </a:moveTo>
                <a:lnTo>
                  <a:pt x="5323157" y="0"/>
                </a:lnTo>
                <a:lnTo>
                  <a:pt x="5323157"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4343401" y="511383"/>
            <a:ext cx="8577430" cy="1195392"/>
          </a:xfrm>
          <a:prstGeom prst="rect">
            <a:avLst/>
          </a:prstGeom>
        </p:spPr>
        <p:txBody>
          <a:bodyPr wrap="square" lIns="0" tIns="0" rIns="0" bIns="0" rtlCol="0" anchor="t">
            <a:spAutoFit/>
          </a:bodyPr>
          <a:lstStyle/>
          <a:p>
            <a:pPr algn="ctr">
              <a:lnSpc>
                <a:spcPts val="10671"/>
              </a:lnSpc>
              <a:spcBef>
                <a:spcPct val="0"/>
              </a:spcBef>
            </a:pPr>
            <a:r>
              <a:rPr lang="en-US" sz="7622" dirty="0" err="1">
                <a:solidFill>
                  <a:srgbClr val="FF641C"/>
                </a:solidFill>
                <a:latin typeface="#9Slide07 SFU Blackout"/>
              </a:rPr>
              <a:t>Chặng</a:t>
            </a:r>
            <a:r>
              <a:rPr lang="en-US" sz="7622" dirty="0">
                <a:solidFill>
                  <a:srgbClr val="FF641C"/>
                </a:solidFill>
                <a:latin typeface="#9Slide07 SFU Blackout"/>
              </a:rPr>
              <a:t> 1: TẠO ĐÀ</a:t>
            </a:r>
          </a:p>
        </p:txBody>
      </p:sp>
      <p:sp>
        <p:nvSpPr>
          <p:cNvPr id="11" name="TextBox 11"/>
          <p:cNvSpPr txBox="1"/>
          <p:nvPr/>
        </p:nvSpPr>
        <p:spPr>
          <a:xfrm>
            <a:off x="4081159" y="3393621"/>
            <a:ext cx="9658755" cy="3888740"/>
          </a:xfrm>
          <a:prstGeom prst="rect">
            <a:avLst/>
          </a:prstGeom>
        </p:spPr>
        <p:txBody>
          <a:bodyPr lIns="0" tIns="0" rIns="0" bIns="0" rtlCol="0" anchor="t">
            <a:spAutoFit/>
          </a:bodyPr>
          <a:lstStyle/>
          <a:p>
            <a:pPr algn="just">
              <a:lnSpc>
                <a:spcPts val="6159"/>
              </a:lnSpc>
              <a:spcBef>
                <a:spcPct val="0"/>
              </a:spcBef>
            </a:pPr>
            <a:r>
              <a:rPr lang="en-US" sz="4399" dirty="0">
                <a:solidFill>
                  <a:srgbClr val="000000"/>
                </a:solidFill>
                <a:latin typeface="Roboto Condensed"/>
              </a:rPr>
              <a:t>d.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địa</a:t>
            </a:r>
            <a:r>
              <a:rPr lang="en-US" sz="4399" dirty="0">
                <a:solidFill>
                  <a:srgbClr val="000000"/>
                </a:solidFill>
                <a:latin typeface="Roboto Condensed"/>
              </a:rPr>
              <a:t> </a:t>
            </a:r>
            <a:r>
              <a:rPr lang="en-US" sz="4399" dirty="0" err="1">
                <a:solidFill>
                  <a:srgbClr val="000000"/>
                </a:solidFill>
                <a:latin typeface="Roboto Condensed"/>
              </a:rPr>
              <a:t>phương</a:t>
            </a:r>
            <a:r>
              <a:rPr lang="en-US" sz="4399" dirty="0">
                <a:solidFill>
                  <a:srgbClr val="000000"/>
                </a:solidFill>
                <a:latin typeface="Roboto Condensed"/>
              </a:rPr>
              <a:t> </a:t>
            </a:r>
            <a:r>
              <a:rPr lang="en-US" sz="4399" dirty="0">
                <a:solidFill>
                  <a:srgbClr val="000000"/>
                </a:solidFill>
                <a:latin typeface="Roboto Condensed Italics"/>
              </a:rPr>
              <a:t>“</a:t>
            </a:r>
            <a:r>
              <a:rPr lang="en-US" sz="4399" dirty="0" err="1">
                <a:solidFill>
                  <a:srgbClr val="000000"/>
                </a:solidFill>
                <a:latin typeface="Roboto Condensed Italics"/>
              </a:rPr>
              <a:t>chèo</a:t>
            </a:r>
            <a:r>
              <a:rPr lang="en-US" sz="4399" dirty="0">
                <a:solidFill>
                  <a:srgbClr val="000000"/>
                </a:solidFill>
                <a:latin typeface="Roboto Condensed Italics"/>
              </a:rPr>
              <a:t>”</a:t>
            </a:r>
            <a:r>
              <a:rPr lang="en-US" sz="4399" dirty="0">
                <a:solidFill>
                  <a:srgbClr val="000000"/>
                </a:solidFill>
                <a:latin typeface="Roboto Condensed"/>
              </a:rPr>
              <a:t>. </a:t>
            </a:r>
            <a:r>
              <a:rPr lang="en-US" sz="4399" dirty="0" err="1">
                <a:solidFill>
                  <a:srgbClr val="000000"/>
                </a:solidFill>
                <a:latin typeface="Roboto Condensed Italics"/>
              </a:rPr>
              <a:t>Chèo</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một</a:t>
            </a:r>
            <a:r>
              <a:rPr lang="en-US" sz="4399" dirty="0">
                <a:solidFill>
                  <a:srgbClr val="000000"/>
                </a:solidFill>
                <a:latin typeface="Roboto Condensed"/>
              </a:rPr>
              <a:t> </a:t>
            </a:r>
            <a:r>
              <a:rPr lang="en-US" sz="4399" dirty="0" err="1">
                <a:solidFill>
                  <a:srgbClr val="000000"/>
                </a:solidFill>
                <a:latin typeface="Roboto Condensed"/>
              </a:rPr>
              <a:t>loại</a:t>
            </a:r>
            <a:r>
              <a:rPr lang="en-US" sz="4399" dirty="0">
                <a:solidFill>
                  <a:srgbClr val="000000"/>
                </a:solidFill>
                <a:latin typeface="Roboto Condensed"/>
              </a:rPr>
              <a:t> </a:t>
            </a:r>
            <a:r>
              <a:rPr lang="en-US" sz="4399" dirty="0" err="1">
                <a:solidFill>
                  <a:srgbClr val="000000"/>
                </a:solidFill>
                <a:latin typeface="Roboto Condensed"/>
              </a:rPr>
              <a:t>hình</a:t>
            </a:r>
            <a:r>
              <a:rPr lang="en-US" sz="4399" dirty="0">
                <a:solidFill>
                  <a:srgbClr val="000000"/>
                </a:solidFill>
                <a:latin typeface="Roboto Condensed"/>
              </a:rPr>
              <a:t> </a:t>
            </a:r>
            <a:r>
              <a:rPr lang="en-US" sz="4399" dirty="0" err="1">
                <a:solidFill>
                  <a:srgbClr val="000000"/>
                </a:solidFill>
                <a:latin typeface="Roboto Condensed"/>
              </a:rPr>
              <a:t>âm</a:t>
            </a:r>
            <a:r>
              <a:rPr lang="en-US" sz="4399" dirty="0">
                <a:solidFill>
                  <a:srgbClr val="000000"/>
                </a:solidFill>
                <a:latin typeface="Roboto Condensed"/>
              </a:rPr>
              <a:t> </a:t>
            </a:r>
            <a:r>
              <a:rPr lang="en-US" sz="4399" dirty="0" err="1">
                <a:solidFill>
                  <a:srgbClr val="000000"/>
                </a:solidFill>
                <a:latin typeface="Roboto Condensed"/>
              </a:rPr>
              <a:t>nhạc</a:t>
            </a:r>
            <a:r>
              <a:rPr lang="en-US" sz="4399" dirty="0">
                <a:solidFill>
                  <a:srgbClr val="000000"/>
                </a:solidFill>
                <a:latin typeface="Roboto Condensed"/>
              </a:rPr>
              <a:t> </a:t>
            </a:r>
            <a:r>
              <a:rPr lang="en-US" sz="4399" dirty="0" err="1">
                <a:solidFill>
                  <a:srgbClr val="000000"/>
                </a:solidFill>
                <a:latin typeface="Roboto Condensed"/>
              </a:rPr>
              <a:t>dân</a:t>
            </a:r>
            <a:r>
              <a:rPr lang="en-US" sz="4399" dirty="0">
                <a:solidFill>
                  <a:srgbClr val="000000"/>
                </a:solidFill>
                <a:latin typeface="Roboto Condensed"/>
              </a:rPr>
              <a:t> </a:t>
            </a:r>
            <a:r>
              <a:rPr lang="en-US" sz="4399" dirty="0" err="1">
                <a:solidFill>
                  <a:srgbClr val="000000"/>
                </a:solidFill>
                <a:latin typeface="Roboto Condensed"/>
              </a:rPr>
              <a:t>tộc</a:t>
            </a:r>
            <a:r>
              <a:rPr lang="en-US" sz="4399" dirty="0">
                <a:solidFill>
                  <a:srgbClr val="000000"/>
                </a:solidFill>
                <a:latin typeface="Roboto Condensed"/>
              </a:rPr>
              <a:t> </a:t>
            </a:r>
            <a:r>
              <a:rPr lang="en-US" sz="4399" dirty="0" err="1">
                <a:solidFill>
                  <a:srgbClr val="000000"/>
                </a:solidFill>
                <a:latin typeface="Roboto Condensed"/>
              </a:rPr>
              <a:t>bắt</a:t>
            </a:r>
            <a:r>
              <a:rPr lang="en-US" sz="4399" dirty="0">
                <a:solidFill>
                  <a:srgbClr val="000000"/>
                </a:solidFill>
                <a:latin typeface="Roboto Condensed"/>
              </a:rPr>
              <a:t> </a:t>
            </a:r>
            <a:r>
              <a:rPr lang="en-US" sz="4399" dirty="0" err="1">
                <a:solidFill>
                  <a:srgbClr val="000000"/>
                </a:solidFill>
                <a:latin typeface="Roboto Condensed"/>
              </a:rPr>
              <a:t>nguồn</a:t>
            </a:r>
            <a:r>
              <a:rPr lang="en-US" sz="4399" dirty="0">
                <a:solidFill>
                  <a:srgbClr val="000000"/>
                </a:solidFill>
                <a:latin typeface="Roboto Condensed"/>
              </a:rPr>
              <a:t>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âm</a:t>
            </a:r>
            <a:r>
              <a:rPr lang="en-US" sz="4399" dirty="0">
                <a:solidFill>
                  <a:srgbClr val="000000"/>
                </a:solidFill>
                <a:latin typeface="Roboto Condensed"/>
              </a:rPr>
              <a:t> </a:t>
            </a:r>
            <a:r>
              <a:rPr lang="en-US" sz="4399" dirty="0" err="1">
                <a:solidFill>
                  <a:srgbClr val="000000"/>
                </a:solidFill>
                <a:latin typeface="Roboto Condensed"/>
              </a:rPr>
              <a:t>nhạc</a:t>
            </a:r>
            <a:r>
              <a:rPr lang="en-US" sz="4399" dirty="0">
                <a:solidFill>
                  <a:srgbClr val="000000"/>
                </a:solidFill>
                <a:latin typeface="Roboto Condensed"/>
              </a:rPr>
              <a:t> </a:t>
            </a:r>
            <a:r>
              <a:rPr lang="en-US" sz="4399" dirty="0" err="1">
                <a:solidFill>
                  <a:srgbClr val="000000"/>
                </a:solidFill>
                <a:latin typeface="Roboto Condensed"/>
              </a:rPr>
              <a:t>và</a:t>
            </a:r>
            <a:r>
              <a:rPr lang="en-US" sz="4399" dirty="0">
                <a:solidFill>
                  <a:srgbClr val="000000"/>
                </a:solidFill>
                <a:latin typeface="Roboto Condensed"/>
              </a:rPr>
              <a:t> </a:t>
            </a:r>
            <a:r>
              <a:rPr lang="en-US" sz="4399" dirty="0" err="1">
                <a:solidFill>
                  <a:srgbClr val="000000"/>
                </a:solidFill>
                <a:latin typeface="Roboto Condensed"/>
              </a:rPr>
              <a:t>múa</a:t>
            </a:r>
            <a:r>
              <a:rPr lang="en-US" sz="4399" dirty="0">
                <a:solidFill>
                  <a:srgbClr val="000000"/>
                </a:solidFill>
                <a:latin typeface="Roboto Condensed"/>
              </a:rPr>
              <a:t> </a:t>
            </a:r>
            <a:r>
              <a:rPr lang="en-US" sz="4399" dirty="0" err="1">
                <a:solidFill>
                  <a:srgbClr val="000000"/>
                </a:solidFill>
                <a:latin typeface="Roboto Condensed"/>
              </a:rPr>
              <a:t>dân</a:t>
            </a:r>
            <a:r>
              <a:rPr lang="en-US" sz="4399" dirty="0">
                <a:solidFill>
                  <a:srgbClr val="000000"/>
                </a:solidFill>
                <a:latin typeface="Roboto Condensed"/>
              </a:rPr>
              <a:t> </a:t>
            </a:r>
            <a:r>
              <a:rPr lang="en-US" sz="4399" dirty="0" err="1">
                <a:solidFill>
                  <a:srgbClr val="000000"/>
                </a:solidFill>
                <a:latin typeface="Roboto Condensed"/>
              </a:rPr>
              <a:t>gian</a:t>
            </a:r>
            <a:r>
              <a:rPr lang="en-US" sz="4399" dirty="0">
                <a:solidFill>
                  <a:srgbClr val="000000"/>
                </a:solidFill>
                <a:latin typeface="Roboto Condensed"/>
              </a:rPr>
              <a:t>, </a:t>
            </a:r>
            <a:r>
              <a:rPr lang="en-US" sz="4399" dirty="0" err="1">
                <a:solidFill>
                  <a:srgbClr val="000000"/>
                </a:solidFill>
                <a:latin typeface="Roboto Condensed"/>
              </a:rPr>
              <a:t>nhất</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trò</a:t>
            </a:r>
            <a:r>
              <a:rPr lang="en-US" sz="4399" dirty="0">
                <a:solidFill>
                  <a:srgbClr val="000000"/>
                </a:solidFill>
                <a:latin typeface="Roboto Condensed"/>
              </a:rPr>
              <a:t> </a:t>
            </a:r>
            <a:r>
              <a:rPr lang="en-US" sz="4399" dirty="0" err="1">
                <a:solidFill>
                  <a:srgbClr val="000000"/>
                </a:solidFill>
                <a:latin typeface="Roboto Condensed"/>
              </a:rPr>
              <a:t>nhại</a:t>
            </a:r>
            <a:r>
              <a:rPr lang="en-US" sz="4399" dirty="0">
                <a:solidFill>
                  <a:srgbClr val="000000"/>
                </a:solidFill>
                <a:latin typeface="Roboto Condensed"/>
              </a:rPr>
              <a:t>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thế</a:t>
            </a:r>
            <a:r>
              <a:rPr lang="en-US" sz="4399" dirty="0">
                <a:solidFill>
                  <a:srgbClr val="000000"/>
                </a:solidFill>
                <a:latin typeface="Roboto Condensed"/>
              </a:rPr>
              <a:t> </a:t>
            </a:r>
            <a:r>
              <a:rPr lang="en-US" sz="4399" dirty="0" err="1">
                <a:solidFill>
                  <a:srgbClr val="000000"/>
                </a:solidFill>
                <a:latin typeface="Roboto Condensed"/>
              </a:rPr>
              <a:t>kỷ</a:t>
            </a:r>
            <a:r>
              <a:rPr lang="en-US" sz="4399" dirty="0">
                <a:solidFill>
                  <a:srgbClr val="000000"/>
                </a:solidFill>
                <a:latin typeface="Roboto Condensed"/>
              </a:rPr>
              <a:t> 10. </a:t>
            </a:r>
            <a:r>
              <a:rPr lang="en-US" sz="4399" dirty="0" err="1">
                <a:solidFill>
                  <a:srgbClr val="000000"/>
                </a:solidFill>
                <a:latin typeface="Roboto Condensed Italics"/>
              </a:rPr>
              <a:t>Chèo</a:t>
            </a:r>
            <a:r>
              <a:rPr lang="en-US" sz="4399" dirty="0">
                <a:solidFill>
                  <a:srgbClr val="000000"/>
                </a:solidFill>
                <a:latin typeface="Roboto Condensed"/>
              </a:rPr>
              <a:t> </a:t>
            </a:r>
            <a:r>
              <a:rPr lang="en-US" sz="4399" dirty="0" err="1">
                <a:solidFill>
                  <a:srgbClr val="000000"/>
                </a:solidFill>
                <a:latin typeface="Roboto Condensed"/>
              </a:rPr>
              <a:t>phát</a:t>
            </a:r>
            <a:r>
              <a:rPr lang="en-US" sz="4399" dirty="0">
                <a:solidFill>
                  <a:srgbClr val="000000"/>
                </a:solidFill>
                <a:latin typeface="Roboto Condensed"/>
              </a:rPr>
              <a:t> </a:t>
            </a:r>
            <a:r>
              <a:rPr lang="en-US" sz="4399" dirty="0" err="1">
                <a:solidFill>
                  <a:srgbClr val="000000"/>
                </a:solidFill>
                <a:latin typeface="Roboto Condensed"/>
              </a:rPr>
              <a:t>triển</a:t>
            </a:r>
            <a:r>
              <a:rPr lang="en-US" sz="4399" dirty="0">
                <a:solidFill>
                  <a:srgbClr val="000000"/>
                </a:solidFill>
                <a:latin typeface="Roboto Condensed"/>
              </a:rPr>
              <a:t> ở </a:t>
            </a:r>
            <a:r>
              <a:rPr lang="en-US" sz="4399" dirty="0" err="1">
                <a:solidFill>
                  <a:srgbClr val="000000"/>
                </a:solidFill>
                <a:latin typeface="Roboto Condensed"/>
              </a:rPr>
              <a:t>khu</a:t>
            </a:r>
            <a:r>
              <a:rPr lang="en-US" sz="4399" dirty="0">
                <a:solidFill>
                  <a:srgbClr val="000000"/>
                </a:solidFill>
                <a:latin typeface="Roboto Condensed"/>
              </a:rPr>
              <a:t> </a:t>
            </a:r>
            <a:r>
              <a:rPr lang="en-US" sz="4399" dirty="0" err="1">
                <a:solidFill>
                  <a:srgbClr val="000000"/>
                </a:solidFill>
                <a:latin typeface="Roboto Condensed"/>
              </a:rPr>
              <a:t>vực</a:t>
            </a:r>
            <a:r>
              <a:rPr lang="en-US" sz="4399" dirty="0">
                <a:solidFill>
                  <a:srgbClr val="000000"/>
                </a:solidFill>
                <a:latin typeface="Roboto Condensed"/>
              </a:rPr>
              <a:t> </a:t>
            </a:r>
            <a:r>
              <a:rPr lang="en-US" sz="4399" dirty="0" err="1">
                <a:solidFill>
                  <a:srgbClr val="000000"/>
                </a:solidFill>
                <a:latin typeface="Roboto Condensed"/>
              </a:rPr>
              <a:t>châu</a:t>
            </a:r>
            <a:r>
              <a:rPr lang="en-US" sz="4399" dirty="0">
                <a:solidFill>
                  <a:srgbClr val="000000"/>
                </a:solidFill>
                <a:latin typeface="Roboto Condensed"/>
              </a:rPr>
              <a:t> </a:t>
            </a:r>
            <a:r>
              <a:rPr lang="en-US" sz="4399" dirty="0" err="1">
                <a:solidFill>
                  <a:srgbClr val="000000"/>
                </a:solidFill>
                <a:latin typeface="Roboto Condensed"/>
              </a:rPr>
              <a:t>thổ</a:t>
            </a:r>
            <a:r>
              <a:rPr lang="en-US" sz="4399" dirty="0">
                <a:solidFill>
                  <a:srgbClr val="000000"/>
                </a:solidFill>
                <a:latin typeface="Roboto Condensed"/>
              </a:rPr>
              <a:t> </a:t>
            </a:r>
            <a:r>
              <a:rPr lang="en-US" sz="4399" dirty="0" err="1">
                <a:solidFill>
                  <a:srgbClr val="000000"/>
                </a:solidFill>
                <a:latin typeface="Roboto Condensed"/>
              </a:rPr>
              <a:t>Bắc</a:t>
            </a:r>
            <a:r>
              <a:rPr lang="en-US" sz="4399" dirty="0">
                <a:solidFill>
                  <a:srgbClr val="000000"/>
                </a:solidFill>
                <a:latin typeface="Roboto Condensed"/>
              </a:rPr>
              <a:t> </a:t>
            </a:r>
            <a:r>
              <a:rPr lang="en-US" sz="4399" dirty="0" err="1">
                <a:solidFill>
                  <a:srgbClr val="000000"/>
                </a:solidFill>
                <a:latin typeface="Roboto Condensed"/>
              </a:rPr>
              <a:t>Bộ</a:t>
            </a:r>
            <a:r>
              <a:rPr lang="en-US" sz="4399" dirty="0">
                <a:solidFill>
                  <a:srgbClr val="000000"/>
                </a:solidFill>
                <a:latin typeface="Roboto Condensed"/>
              </a:rPr>
              <a:t> </a:t>
            </a:r>
            <a:r>
              <a:rPr lang="en-US" sz="4399" dirty="0" err="1">
                <a:solidFill>
                  <a:srgbClr val="000000"/>
                </a:solidFill>
                <a:latin typeface="Roboto Condensed"/>
              </a:rPr>
              <a:t>và</a:t>
            </a:r>
            <a:r>
              <a:rPr lang="en-US" sz="4399" dirty="0">
                <a:solidFill>
                  <a:srgbClr val="000000"/>
                </a:solidFill>
                <a:latin typeface="Roboto Condensed"/>
              </a:rPr>
              <a:t> </a:t>
            </a:r>
            <a:r>
              <a:rPr lang="en-US" sz="4399" dirty="0" err="1">
                <a:solidFill>
                  <a:srgbClr val="000000"/>
                </a:solidFill>
                <a:latin typeface="Roboto Condensed"/>
              </a:rPr>
              <a:t>các</a:t>
            </a:r>
            <a:r>
              <a:rPr lang="en-US" sz="4399" dirty="0">
                <a:solidFill>
                  <a:srgbClr val="000000"/>
                </a:solidFill>
                <a:latin typeface="Roboto Condensed"/>
              </a:rPr>
              <a:t> </a:t>
            </a:r>
            <a:r>
              <a:rPr lang="en-US" sz="4399" dirty="0" err="1">
                <a:solidFill>
                  <a:srgbClr val="000000"/>
                </a:solidFill>
                <a:latin typeface="Roboto Condensed"/>
              </a:rPr>
              <a:t>tỉnh</a:t>
            </a:r>
            <a:r>
              <a:rPr lang="en-US" sz="4399" dirty="0">
                <a:solidFill>
                  <a:srgbClr val="000000"/>
                </a:solidFill>
                <a:latin typeface="Roboto Condensed"/>
              </a:rPr>
              <a:t> Thanh - </a:t>
            </a:r>
            <a:r>
              <a:rPr lang="en-US" sz="4399" dirty="0" err="1">
                <a:solidFill>
                  <a:srgbClr val="000000"/>
                </a:solidFill>
                <a:latin typeface="Roboto Condensed"/>
              </a:rPr>
              <a:t>Nghệ</a:t>
            </a:r>
            <a:r>
              <a:rPr lang="en-US" sz="4399" dirty="0">
                <a:solidFill>
                  <a:srgbClr val="000000"/>
                </a:solidFill>
                <a:latin typeface="Roboto Condensed"/>
              </a:rPr>
              <a:t> - </a:t>
            </a:r>
            <a:r>
              <a:rPr lang="en-US" sz="4399" dirty="0" err="1">
                <a:solidFill>
                  <a:srgbClr val="000000"/>
                </a:solidFill>
                <a:latin typeface="Roboto Condensed"/>
              </a:rPr>
              <a:t>Tĩnh</a:t>
            </a:r>
            <a:r>
              <a:rPr lang="en-US" sz="43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230439" y="165100"/>
            <a:ext cx="9863431"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Roboto Condensed Bold"/>
              </a:rPr>
              <a:t>2. Thực hành </a:t>
            </a:r>
          </a:p>
        </p:txBody>
      </p:sp>
      <p:grpSp>
        <p:nvGrpSpPr>
          <p:cNvPr id="6" name="Group 6"/>
          <p:cNvGrpSpPr/>
          <p:nvPr/>
        </p:nvGrpSpPr>
        <p:grpSpPr>
          <a:xfrm>
            <a:off x="2153691" y="3474932"/>
            <a:ext cx="13925962" cy="6511475"/>
            <a:chOff x="0" y="0"/>
            <a:chExt cx="3667743" cy="1714956"/>
          </a:xfrm>
        </p:grpSpPr>
        <p:sp>
          <p:nvSpPr>
            <p:cNvPr id="7" name="Freeform 7"/>
            <p:cNvSpPr/>
            <p:nvPr/>
          </p:nvSpPr>
          <p:spPr>
            <a:xfrm>
              <a:off x="0" y="0"/>
              <a:ext cx="3667743" cy="1714956"/>
            </a:xfrm>
            <a:custGeom>
              <a:avLst/>
              <a:gdLst/>
              <a:ahLst/>
              <a:cxnLst/>
              <a:rect l="l" t="t" r="r" b="b"/>
              <a:pathLst>
                <a:path w="3667743" h="1714956">
                  <a:moveTo>
                    <a:pt x="28353" y="0"/>
                  </a:moveTo>
                  <a:lnTo>
                    <a:pt x="3639390" y="0"/>
                  </a:lnTo>
                  <a:cubicBezTo>
                    <a:pt x="3655049" y="0"/>
                    <a:pt x="3667743" y="12694"/>
                    <a:pt x="3667743" y="28353"/>
                  </a:cubicBezTo>
                  <a:lnTo>
                    <a:pt x="3667743" y="1686604"/>
                  </a:lnTo>
                  <a:cubicBezTo>
                    <a:pt x="3667743" y="1702262"/>
                    <a:pt x="3655049" y="1714956"/>
                    <a:pt x="3639390" y="1714956"/>
                  </a:cubicBezTo>
                  <a:lnTo>
                    <a:pt x="28353" y="1714956"/>
                  </a:lnTo>
                  <a:cubicBezTo>
                    <a:pt x="12694" y="1714956"/>
                    <a:pt x="0" y="1702262"/>
                    <a:pt x="0" y="1686604"/>
                  </a:cubicBezTo>
                  <a:lnTo>
                    <a:pt x="0" y="28353"/>
                  </a:lnTo>
                  <a:cubicBezTo>
                    <a:pt x="0" y="12694"/>
                    <a:pt x="12694" y="0"/>
                    <a:pt x="28353" y="0"/>
                  </a:cubicBezTo>
                  <a:close/>
                </a:path>
              </a:pathLst>
            </a:custGeom>
            <a:solidFill>
              <a:srgbClr val="D8E0CE"/>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560415" y="3595259"/>
            <a:ext cx="13112514" cy="6391148"/>
          </a:xfrm>
          <a:prstGeom prst="rect">
            <a:avLst/>
          </a:prstGeom>
        </p:spPr>
        <p:txBody>
          <a:bodyPr lIns="0" tIns="0" rIns="0" bIns="0" rtlCol="0" anchor="t">
            <a:spAutoFit/>
          </a:bodyPr>
          <a:lstStyle/>
          <a:p>
            <a:pPr algn="just">
              <a:lnSpc>
                <a:spcPts val="4636"/>
              </a:lnSpc>
            </a:pPr>
            <a:r>
              <a:rPr lang="en-US" sz="3800" dirty="0" err="1">
                <a:solidFill>
                  <a:srgbClr val="000000"/>
                </a:solidFill>
                <a:latin typeface="Roboto Condensed Bold"/>
              </a:rPr>
              <a:t>Giải</a:t>
            </a:r>
            <a:r>
              <a:rPr lang="en-US" sz="3800" dirty="0">
                <a:solidFill>
                  <a:srgbClr val="000000"/>
                </a:solidFill>
                <a:latin typeface="Roboto Condensed Bold"/>
              </a:rPr>
              <a:t> </a:t>
            </a:r>
            <a:r>
              <a:rPr lang="en-US" sz="3800" dirty="0" err="1">
                <a:solidFill>
                  <a:srgbClr val="000000"/>
                </a:solidFill>
                <a:latin typeface="Roboto Condensed Bold"/>
              </a:rPr>
              <a:t>thích</a:t>
            </a:r>
            <a:r>
              <a:rPr lang="en-US" sz="3800" dirty="0">
                <a:solidFill>
                  <a:srgbClr val="000000"/>
                </a:solidFill>
                <a:latin typeface="Roboto Condensed Bold"/>
              </a:rPr>
              <a:t> </a:t>
            </a:r>
            <a:r>
              <a:rPr lang="en-US" sz="3800" dirty="0" err="1">
                <a:solidFill>
                  <a:srgbClr val="000000"/>
                </a:solidFill>
                <a:latin typeface="Roboto Condensed Bold"/>
              </a:rPr>
              <a:t>nghĩa</a:t>
            </a:r>
            <a:r>
              <a:rPr lang="en-US" sz="3800" dirty="0">
                <a:solidFill>
                  <a:srgbClr val="000000"/>
                </a:solidFill>
                <a:latin typeface="Roboto Condensed Bold"/>
              </a:rPr>
              <a:t> </a:t>
            </a:r>
            <a:r>
              <a:rPr lang="en-US" sz="3800" dirty="0" err="1">
                <a:solidFill>
                  <a:srgbClr val="000000"/>
                </a:solidFill>
                <a:latin typeface="Roboto Condensed Bold"/>
              </a:rPr>
              <a:t>của</a:t>
            </a:r>
            <a:r>
              <a:rPr lang="en-US" sz="3800" dirty="0">
                <a:solidFill>
                  <a:srgbClr val="000000"/>
                </a:solidFill>
                <a:latin typeface="Roboto Condensed Bold"/>
              </a:rPr>
              <a:t> </a:t>
            </a:r>
            <a:r>
              <a:rPr lang="en-US" sz="3800" dirty="0" err="1">
                <a:solidFill>
                  <a:srgbClr val="000000"/>
                </a:solidFill>
                <a:latin typeface="Roboto Condensed Bold"/>
              </a:rPr>
              <a:t>các</a:t>
            </a:r>
            <a:r>
              <a:rPr lang="en-US" sz="3800" dirty="0">
                <a:solidFill>
                  <a:srgbClr val="000000"/>
                </a:solidFill>
                <a:latin typeface="Roboto Condensed Bold"/>
              </a:rPr>
              <a:t> </a:t>
            </a:r>
            <a:r>
              <a:rPr lang="en-US" sz="3800" dirty="0" err="1">
                <a:solidFill>
                  <a:srgbClr val="000000"/>
                </a:solidFill>
                <a:latin typeface="Roboto Condensed Bold"/>
              </a:rPr>
              <a:t>tư</a:t>
            </a:r>
            <a:r>
              <a:rPr lang="en-US" sz="3800" dirty="0">
                <a:solidFill>
                  <a:srgbClr val="000000"/>
                </a:solidFill>
                <a:latin typeface="Roboto Condensed Bold"/>
              </a:rPr>
              <a:t>̀ </a:t>
            </a:r>
            <a:r>
              <a:rPr lang="en-US" sz="3800" dirty="0" err="1">
                <a:solidFill>
                  <a:srgbClr val="000000"/>
                </a:solidFill>
                <a:latin typeface="Roboto Condensed Bold"/>
              </a:rPr>
              <a:t>địa</a:t>
            </a:r>
            <a:r>
              <a:rPr lang="en-US" sz="3800" dirty="0">
                <a:solidFill>
                  <a:srgbClr val="000000"/>
                </a:solidFill>
                <a:latin typeface="Roboto Condensed Bold"/>
              </a:rPr>
              <a:t> </a:t>
            </a:r>
            <a:r>
              <a:rPr lang="en-US" sz="3800" dirty="0" err="1">
                <a:solidFill>
                  <a:srgbClr val="000000"/>
                </a:solidFill>
                <a:latin typeface="Roboto Condensed Bold"/>
              </a:rPr>
              <a:t>phương</a:t>
            </a:r>
            <a:r>
              <a:rPr lang="en-US" sz="3800" dirty="0">
                <a:solidFill>
                  <a:srgbClr val="000000"/>
                </a:solidFill>
                <a:latin typeface="Roboto Condensed Bold"/>
              </a:rPr>
              <a:t> </a:t>
            </a:r>
            <a:r>
              <a:rPr lang="en-US" sz="3800" dirty="0" err="1">
                <a:solidFill>
                  <a:srgbClr val="000000"/>
                </a:solidFill>
                <a:latin typeface="Roboto Condensed Bold"/>
              </a:rPr>
              <a:t>được</a:t>
            </a:r>
            <a:r>
              <a:rPr lang="en-US" sz="3800" dirty="0">
                <a:solidFill>
                  <a:srgbClr val="000000"/>
                </a:solidFill>
                <a:latin typeface="Roboto Condensed Bold"/>
              </a:rPr>
              <a:t> in </a:t>
            </a:r>
            <a:r>
              <a:rPr lang="en-US" sz="3800" dirty="0" err="1">
                <a:solidFill>
                  <a:srgbClr val="000000"/>
                </a:solidFill>
                <a:latin typeface="Roboto Condensed Bold"/>
              </a:rPr>
              <a:t>đậm</a:t>
            </a:r>
            <a:r>
              <a:rPr lang="en-US" sz="3800" dirty="0">
                <a:solidFill>
                  <a:srgbClr val="000000"/>
                </a:solidFill>
                <a:latin typeface="Roboto Condensed Bold"/>
              </a:rPr>
              <a:t> </a:t>
            </a:r>
            <a:r>
              <a:rPr lang="en-US" sz="3800" dirty="0" err="1">
                <a:solidFill>
                  <a:srgbClr val="000000"/>
                </a:solidFill>
                <a:latin typeface="Roboto Condensed Bold"/>
              </a:rPr>
              <a:t>dưới</a:t>
            </a:r>
            <a:r>
              <a:rPr lang="en-US" sz="3800" dirty="0">
                <a:solidFill>
                  <a:srgbClr val="000000"/>
                </a:solidFill>
                <a:latin typeface="Roboto Condensed Bold"/>
              </a:rPr>
              <a:t> </a:t>
            </a:r>
            <a:r>
              <a:rPr lang="en-US" sz="3800" dirty="0" err="1">
                <a:solidFill>
                  <a:srgbClr val="000000"/>
                </a:solidFill>
                <a:latin typeface="Roboto Condensed Bold"/>
              </a:rPr>
              <a:t>đây</a:t>
            </a:r>
            <a:r>
              <a:rPr lang="en-US" sz="3800" dirty="0">
                <a:solidFill>
                  <a:srgbClr val="000000"/>
                </a:solidFill>
                <a:latin typeface="Roboto Condensed Bold"/>
              </a:rPr>
              <a:t> </a:t>
            </a:r>
            <a:r>
              <a:rPr lang="en-US" sz="3800" dirty="0" err="1">
                <a:solidFill>
                  <a:srgbClr val="000000"/>
                </a:solidFill>
                <a:latin typeface="Roboto Condensed Bold"/>
              </a:rPr>
              <a:t>bằng</a:t>
            </a:r>
            <a:r>
              <a:rPr lang="en-US" sz="3800" dirty="0">
                <a:solidFill>
                  <a:srgbClr val="000000"/>
                </a:solidFill>
                <a:latin typeface="Roboto Condensed Bold"/>
              </a:rPr>
              <a:t> </a:t>
            </a:r>
            <a:r>
              <a:rPr lang="en-US" sz="3800" dirty="0" err="1">
                <a:solidFill>
                  <a:srgbClr val="000000"/>
                </a:solidFill>
                <a:latin typeface="Roboto Condensed Bold"/>
              </a:rPr>
              <a:t>các</a:t>
            </a:r>
            <a:r>
              <a:rPr lang="en-US" sz="3800" dirty="0">
                <a:solidFill>
                  <a:srgbClr val="000000"/>
                </a:solidFill>
                <a:latin typeface="Roboto Condensed Bold"/>
              </a:rPr>
              <a:t> </a:t>
            </a:r>
            <a:r>
              <a:rPr lang="en-US" sz="3800" dirty="0" err="1">
                <a:solidFill>
                  <a:srgbClr val="000000"/>
                </a:solidFill>
                <a:latin typeface="Roboto Condensed Bold"/>
              </a:rPr>
              <a:t>tư</a:t>
            </a:r>
            <a:r>
              <a:rPr lang="en-US" sz="3800" dirty="0">
                <a:solidFill>
                  <a:srgbClr val="000000"/>
                </a:solidFill>
                <a:latin typeface="Roboto Condensed Bold"/>
              </a:rPr>
              <a:t>̀ </a:t>
            </a:r>
            <a:r>
              <a:rPr lang="en-US" sz="3800" dirty="0" err="1">
                <a:solidFill>
                  <a:srgbClr val="000000"/>
                </a:solidFill>
                <a:latin typeface="Roboto Condensed Bold"/>
              </a:rPr>
              <a:t>toàn</a:t>
            </a:r>
            <a:r>
              <a:rPr lang="en-US" sz="3800" dirty="0">
                <a:solidFill>
                  <a:srgbClr val="000000"/>
                </a:solidFill>
                <a:latin typeface="Roboto Condensed Bold"/>
              </a:rPr>
              <a:t> </a:t>
            </a:r>
            <a:r>
              <a:rPr lang="en-US" sz="3800" dirty="0" err="1">
                <a:solidFill>
                  <a:srgbClr val="000000"/>
                </a:solidFill>
                <a:latin typeface="Roboto Condensed Bold"/>
              </a:rPr>
              <a:t>dân</a:t>
            </a:r>
            <a:r>
              <a:rPr lang="en-US" sz="3800" dirty="0">
                <a:solidFill>
                  <a:srgbClr val="000000"/>
                </a:solidFill>
                <a:latin typeface="Roboto Condensed Bold"/>
              </a:rPr>
              <a:t> </a:t>
            </a:r>
            <a:r>
              <a:rPr lang="en-US" sz="3800" dirty="0" err="1">
                <a:solidFill>
                  <a:srgbClr val="000000"/>
                </a:solidFill>
                <a:latin typeface="Roboto Condensed Bold"/>
              </a:rPr>
              <a:t>cùng</a:t>
            </a:r>
            <a:r>
              <a:rPr lang="en-US" sz="3800" dirty="0">
                <a:solidFill>
                  <a:srgbClr val="000000"/>
                </a:solidFill>
                <a:latin typeface="Roboto Condensed Bold"/>
              </a:rPr>
              <a:t> </a:t>
            </a:r>
            <a:r>
              <a:rPr lang="en-US" sz="3800" dirty="0" err="1">
                <a:solidFill>
                  <a:srgbClr val="000000"/>
                </a:solidFill>
                <a:latin typeface="Roboto Condensed Bold"/>
              </a:rPr>
              <a:t>nghĩa</a:t>
            </a:r>
            <a:r>
              <a:rPr lang="en-US" sz="3800" dirty="0">
                <a:solidFill>
                  <a:srgbClr val="000000"/>
                </a:solidFill>
                <a:latin typeface="Roboto Condensed Bold"/>
              </a:rPr>
              <a:t>:</a:t>
            </a:r>
          </a:p>
          <a:p>
            <a:pPr algn="just">
              <a:lnSpc>
                <a:spcPts val="4636"/>
              </a:lnSpc>
            </a:pPr>
            <a:r>
              <a:rPr lang="en-US" sz="3800" dirty="0">
                <a:solidFill>
                  <a:srgbClr val="000000"/>
                </a:solidFill>
                <a:latin typeface="Roboto Condensed"/>
              </a:rPr>
              <a:t>a. </a:t>
            </a:r>
            <a:r>
              <a:rPr lang="en-US" sz="3800" dirty="0">
                <a:solidFill>
                  <a:srgbClr val="000000"/>
                </a:solidFill>
                <a:latin typeface="Roboto Condensed Italics"/>
              </a:rPr>
              <a:t>… </a:t>
            </a:r>
            <a:r>
              <a:rPr lang="en-US" sz="3800" dirty="0" err="1">
                <a:solidFill>
                  <a:srgbClr val="000000"/>
                </a:solidFill>
                <a:latin typeface="Roboto Condensed Italics"/>
              </a:rPr>
              <a:t>Lão</a:t>
            </a:r>
            <a:r>
              <a:rPr lang="en-US" sz="3800" dirty="0">
                <a:solidFill>
                  <a:srgbClr val="000000"/>
                </a:solidFill>
                <a:latin typeface="Roboto Condensed Italics"/>
              </a:rPr>
              <a:t> </a:t>
            </a:r>
            <a:r>
              <a:rPr lang="en-US" sz="3800" dirty="0" err="1">
                <a:solidFill>
                  <a:srgbClr val="000000"/>
                </a:solidFill>
                <a:latin typeface="Roboto Condensed Italics"/>
              </a:rPr>
              <a:t>viết</a:t>
            </a:r>
            <a:r>
              <a:rPr lang="en-US" sz="3800" dirty="0">
                <a:solidFill>
                  <a:srgbClr val="000000"/>
                </a:solidFill>
                <a:latin typeface="Roboto Condensed Italics"/>
              </a:rPr>
              <a:t> </a:t>
            </a:r>
            <a:r>
              <a:rPr lang="en-US" sz="3800" dirty="0" err="1">
                <a:solidFill>
                  <a:srgbClr val="000000"/>
                </a:solidFill>
                <a:latin typeface="Roboto Condensed Italics"/>
              </a:rPr>
              <a:t>văn</a:t>
            </a:r>
            <a:r>
              <a:rPr lang="en-US" sz="3800" dirty="0">
                <a:solidFill>
                  <a:srgbClr val="000000"/>
                </a:solidFill>
                <a:latin typeface="Roboto Condensed Italics"/>
              </a:rPr>
              <a:t> </a:t>
            </a:r>
            <a:r>
              <a:rPr lang="en-US" sz="3800" dirty="0" err="1">
                <a:solidFill>
                  <a:srgbClr val="000000"/>
                </a:solidFill>
                <a:latin typeface="Roboto Condensed Italics"/>
              </a:rPr>
              <a:t>tư</a:t>
            </a:r>
            <a:r>
              <a:rPr lang="en-US" sz="3800" dirty="0">
                <a:solidFill>
                  <a:srgbClr val="000000"/>
                </a:solidFill>
                <a:latin typeface="Roboto Condensed Italics"/>
              </a:rPr>
              <a:t>̣ </a:t>
            </a:r>
            <a:r>
              <a:rPr lang="en-US" sz="3800" dirty="0" err="1">
                <a:solidFill>
                  <a:srgbClr val="000000"/>
                </a:solidFill>
                <a:latin typeface="Roboto Condensed Italics"/>
              </a:rPr>
              <a:t>nhượng</a:t>
            </a:r>
            <a:r>
              <a:rPr lang="en-US" sz="3800" dirty="0">
                <a:solidFill>
                  <a:srgbClr val="000000"/>
                </a:solidFill>
                <a:latin typeface="Roboto Condensed Italics"/>
              </a:rPr>
              <a:t> </a:t>
            </a:r>
            <a:r>
              <a:rPr lang="en-US" sz="3800" dirty="0" err="1">
                <a:solidFill>
                  <a:srgbClr val="000000"/>
                </a:solidFill>
                <a:latin typeface="Roboto Condensed Italics"/>
              </a:rPr>
              <a:t>cho</a:t>
            </a:r>
            <a:r>
              <a:rPr lang="en-US" sz="3800" dirty="0">
                <a:solidFill>
                  <a:srgbClr val="000000"/>
                </a:solidFill>
                <a:latin typeface="Roboto Condensed Italics"/>
              </a:rPr>
              <a:t> </a:t>
            </a:r>
            <a:r>
              <a:rPr lang="en-US" sz="3800" dirty="0" err="1">
                <a:solidFill>
                  <a:srgbClr val="000000"/>
                </a:solidFill>
                <a:latin typeface="Roboto Condensed Italics"/>
              </a:rPr>
              <a:t>tôi</a:t>
            </a:r>
            <a:r>
              <a:rPr lang="en-US" sz="3800" dirty="0">
                <a:solidFill>
                  <a:srgbClr val="000000"/>
                </a:solidFill>
                <a:latin typeface="Roboto Condensed Italics"/>
              </a:rPr>
              <a:t> </a:t>
            </a:r>
            <a:r>
              <a:rPr lang="en-US" sz="3800" dirty="0" err="1">
                <a:solidFill>
                  <a:srgbClr val="000000"/>
                </a:solidFill>
                <a:latin typeface="Roboto Condensed Italics"/>
              </a:rPr>
              <a:t>đê</a:t>
            </a:r>
            <a:r>
              <a:rPr lang="en-US" sz="3800" dirty="0">
                <a:solidFill>
                  <a:srgbClr val="000000"/>
                </a:solidFill>
                <a:latin typeface="Roboto Condensed Italics"/>
              </a:rPr>
              <a:t>̉ </a:t>
            </a:r>
            <a:r>
              <a:rPr lang="en-US" sz="3800" dirty="0" err="1">
                <a:solidFill>
                  <a:srgbClr val="000000"/>
                </a:solidFill>
                <a:latin typeface="Roboto Condensed Italics"/>
              </a:rPr>
              <a:t>không</a:t>
            </a:r>
            <a:r>
              <a:rPr lang="en-US" sz="3800" dirty="0">
                <a:solidFill>
                  <a:srgbClr val="000000"/>
                </a:solidFill>
                <a:latin typeface="Roboto Condensed Italics"/>
              </a:rPr>
              <a:t> ai </a:t>
            </a:r>
            <a:r>
              <a:rPr lang="en-US" sz="3800" dirty="0" err="1">
                <a:solidFill>
                  <a:srgbClr val="000000"/>
                </a:solidFill>
                <a:latin typeface="Roboto Condensed Italics"/>
              </a:rPr>
              <a:t>còn</a:t>
            </a:r>
            <a:r>
              <a:rPr lang="en-US" sz="3800" dirty="0">
                <a:solidFill>
                  <a:srgbClr val="000000"/>
                </a:solidFill>
                <a:latin typeface="Roboto Condensed Italics"/>
              </a:rPr>
              <a:t> </a:t>
            </a:r>
            <a:r>
              <a:rPr lang="en-US" sz="3800" dirty="0" err="1">
                <a:solidFill>
                  <a:srgbClr val="000000"/>
                </a:solidFill>
                <a:latin typeface="Roboto Condensed Italics"/>
              </a:rPr>
              <a:t>tơ</a:t>
            </a:r>
            <a:r>
              <a:rPr lang="en-US" sz="3800" dirty="0">
                <a:solidFill>
                  <a:srgbClr val="000000"/>
                </a:solidFill>
                <a:latin typeface="Roboto Condensed Italics"/>
              </a:rPr>
              <a:t> </a:t>
            </a:r>
            <a:r>
              <a:rPr lang="en-US" sz="3800" dirty="0" err="1">
                <a:solidFill>
                  <a:srgbClr val="000000"/>
                </a:solidFill>
                <a:latin typeface="Roboto Condensed Italics"/>
              </a:rPr>
              <a:t>tưởng</a:t>
            </a:r>
            <a:r>
              <a:rPr lang="en-US" sz="3800" dirty="0">
                <a:solidFill>
                  <a:srgbClr val="000000"/>
                </a:solidFill>
                <a:latin typeface="Roboto Condensed Italics"/>
              </a:rPr>
              <a:t> </a:t>
            </a:r>
            <a:r>
              <a:rPr lang="en-US" sz="3800" dirty="0" err="1">
                <a:solidFill>
                  <a:srgbClr val="000000"/>
                </a:solidFill>
                <a:latin typeface="Roboto Condensed Italics"/>
              </a:rPr>
              <a:t>dòm</a:t>
            </a:r>
            <a:r>
              <a:rPr lang="en-US" sz="3800" dirty="0">
                <a:solidFill>
                  <a:srgbClr val="000000"/>
                </a:solidFill>
                <a:latin typeface="Roboto Condensed Italics"/>
              </a:rPr>
              <a:t> </a:t>
            </a:r>
            <a:r>
              <a:rPr lang="en-US" sz="3800" dirty="0" err="1">
                <a:solidFill>
                  <a:srgbClr val="000000"/>
                </a:solidFill>
                <a:latin typeface="Roboto Condensed Italics"/>
              </a:rPr>
              <a:t>ngo</a:t>
            </a:r>
            <a:r>
              <a:rPr lang="en-US" sz="3800" dirty="0">
                <a:solidFill>
                  <a:srgbClr val="000000"/>
                </a:solidFill>
                <a:latin typeface="Roboto Condensed Italics"/>
              </a:rPr>
              <a:t>́ </a:t>
            </a:r>
            <a:r>
              <a:rPr lang="en-US" sz="3800" dirty="0" err="1">
                <a:solidFill>
                  <a:srgbClr val="000000"/>
                </a:solidFill>
                <a:latin typeface="Roboto Condensed Italics"/>
              </a:rPr>
              <a:t>đến</a:t>
            </a:r>
            <a:r>
              <a:rPr lang="en-US" sz="3800" dirty="0">
                <a:solidFill>
                  <a:srgbClr val="000000"/>
                </a:solidFill>
                <a:latin typeface="Roboto Condensed Italics"/>
              </a:rPr>
              <a:t>. </a:t>
            </a:r>
            <a:r>
              <a:rPr lang="en-US" sz="3800" dirty="0">
                <a:solidFill>
                  <a:srgbClr val="000000"/>
                </a:solidFill>
                <a:latin typeface="Roboto Condensed"/>
              </a:rPr>
              <a:t>(Nam Cao)</a:t>
            </a:r>
          </a:p>
          <a:p>
            <a:pPr algn="just">
              <a:lnSpc>
                <a:spcPts val="4636"/>
              </a:lnSpc>
            </a:pPr>
            <a:r>
              <a:rPr lang="en-US" sz="3800" dirty="0">
                <a:solidFill>
                  <a:srgbClr val="000000"/>
                </a:solidFill>
                <a:latin typeface="Roboto Condensed"/>
              </a:rPr>
              <a:t>b. </a:t>
            </a:r>
            <a:r>
              <a:rPr lang="en-US" sz="3800" dirty="0" err="1">
                <a:solidFill>
                  <a:srgbClr val="000000"/>
                </a:solidFill>
                <a:latin typeface="Roboto Condensed Italics"/>
              </a:rPr>
              <a:t>Đón</a:t>
            </a:r>
            <a:r>
              <a:rPr lang="en-US" sz="3800" dirty="0">
                <a:solidFill>
                  <a:srgbClr val="000000"/>
                </a:solidFill>
                <a:latin typeface="Roboto Condensed Italics"/>
              </a:rPr>
              <a:t> </a:t>
            </a:r>
            <a:r>
              <a:rPr lang="en-US" sz="3800" dirty="0" err="1">
                <a:solidFill>
                  <a:srgbClr val="000000"/>
                </a:solidFill>
                <a:latin typeface="Roboto Condensed Italics"/>
              </a:rPr>
              <a:t>ba</a:t>
            </a:r>
            <a:r>
              <a:rPr lang="en-US" sz="3800" dirty="0">
                <a:solidFill>
                  <a:srgbClr val="000000"/>
                </a:solidFill>
                <a:latin typeface="Roboto Condensed Italics"/>
              </a:rPr>
              <a:t>, </a:t>
            </a:r>
            <a:r>
              <a:rPr lang="en-US" sz="3800" dirty="0" err="1">
                <a:solidFill>
                  <a:srgbClr val="000000"/>
                </a:solidFill>
                <a:latin typeface="Roboto Condensed Italics"/>
              </a:rPr>
              <a:t>nội</a:t>
            </a:r>
            <a:r>
              <a:rPr lang="en-US" sz="3800" dirty="0">
                <a:solidFill>
                  <a:srgbClr val="000000"/>
                </a:solidFill>
                <a:latin typeface="Roboto Condensed Italics"/>
              </a:rPr>
              <a:t> </a:t>
            </a:r>
            <a:r>
              <a:rPr lang="en-US" sz="3800" dirty="0" err="1">
                <a:solidFill>
                  <a:srgbClr val="000000"/>
                </a:solidFill>
                <a:latin typeface="Roboto Condensed Italics"/>
              </a:rPr>
              <a:t>gầy</a:t>
            </a:r>
            <a:r>
              <a:rPr lang="en-US" sz="3800" dirty="0">
                <a:solidFill>
                  <a:srgbClr val="000000"/>
                </a:solidFill>
                <a:latin typeface="Roboto Condensed Italics"/>
              </a:rPr>
              <a:t> gò, </a:t>
            </a:r>
            <a:r>
              <a:rPr lang="en-US" sz="3800" dirty="0" err="1">
                <a:solidFill>
                  <a:srgbClr val="000000"/>
                </a:solidFill>
                <a:latin typeface="Roboto Condensed Italics"/>
              </a:rPr>
              <a:t>cười</a:t>
            </a:r>
            <a:r>
              <a:rPr lang="en-US" sz="3800" dirty="0">
                <a:solidFill>
                  <a:srgbClr val="000000"/>
                </a:solidFill>
                <a:latin typeface="Roboto Condensed Italics"/>
              </a:rPr>
              <a:t> </a:t>
            </a:r>
            <a:r>
              <a:rPr lang="en-US" sz="3800" dirty="0" err="1">
                <a:solidFill>
                  <a:srgbClr val="000000"/>
                </a:solidFill>
                <a:latin typeface="Roboto Condensed Italics"/>
              </a:rPr>
              <a:t>phô</a:t>
            </a:r>
            <a:r>
              <a:rPr lang="en-US" sz="3800" dirty="0">
                <a:solidFill>
                  <a:srgbClr val="000000"/>
                </a:solidFill>
                <a:latin typeface="Roboto Condensed Italics"/>
              </a:rPr>
              <a:t> cả </a:t>
            </a:r>
            <a:r>
              <a:rPr lang="en-US" sz="3800" dirty="0" err="1">
                <a:solidFill>
                  <a:srgbClr val="000000"/>
                </a:solidFill>
                <a:latin typeface="Roboto Condensed Italics"/>
              </a:rPr>
              <a:t>lợi</a:t>
            </a:r>
            <a:r>
              <a:rPr lang="en-US" sz="3800" dirty="0">
                <a:solidFill>
                  <a:srgbClr val="000000"/>
                </a:solidFill>
                <a:latin typeface="Roboto Condensed Italics"/>
              </a:rPr>
              <a:t>:</a:t>
            </a:r>
          </a:p>
          <a:p>
            <a:pPr algn="just">
              <a:lnSpc>
                <a:spcPts val="4636"/>
              </a:lnSpc>
            </a:pPr>
            <a:r>
              <a:rPr lang="en-US" sz="3800" dirty="0">
                <a:solidFill>
                  <a:srgbClr val="000000"/>
                </a:solidFill>
                <a:latin typeface="Roboto Condensed Italics"/>
              </a:rPr>
              <a:t>- Má </a:t>
            </a:r>
            <a:r>
              <a:rPr lang="en-US" sz="3800" dirty="0" err="1">
                <a:solidFill>
                  <a:srgbClr val="000000"/>
                </a:solidFill>
                <a:latin typeface="Roboto Condensed Italics"/>
              </a:rPr>
              <a:t>tưởng</a:t>
            </a:r>
            <a:r>
              <a:rPr lang="en-US" sz="3800" dirty="0">
                <a:solidFill>
                  <a:srgbClr val="000000"/>
                </a:solidFill>
                <a:latin typeface="Roboto Condensed Italics"/>
              </a:rPr>
              <a:t> con </a:t>
            </a:r>
            <a:r>
              <a:rPr lang="en-US" sz="3800" dirty="0" err="1">
                <a:solidFill>
                  <a:srgbClr val="000000"/>
                </a:solidFill>
                <a:latin typeface="Roboto Condensed Italics"/>
              </a:rPr>
              <a:t>vê</a:t>
            </a:r>
            <a:r>
              <a:rPr lang="en-US" sz="3800" dirty="0">
                <a:solidFill>
                  <a:srgbClr val="000000"/>
                </a:solidFill>
                <a:latin typeface="Roboto Condensed Italics"/>
              </a:rPr>
              <a:t>̀ </a:t>
            </a:r>
            <a:r>
              <a:rPr lang="en-US" sz="3800" dirty="0" err="1">
                <a:solidFill>
                  <a:srgbClr val="000000"/>
                </a:solidFill>
                <a:latin typeface="Roboto Condensed Italics"/>
              </a:rPr>
              <a:t>được</a:t>
            </a:r>
            <a:r>
              <a:rPr lang="en-US" sz="3800" dirty="0">
                <a:solidFill>
                  <a:srgbClr val="000000"/>
                </a:solidFill>
                <a:latin typeface="Roboto Condensed Italics"/>
              </a:rPr>
              <a:t>, </a:t>
            </a:r>
            <a:r>
              <a:rPr lang="en-US" sz="3800" dirty="0" err="1">
                <a:solidFill>
                  <a:srgbClr val="000000"/>
                </a:solidFill>
                <a:latin typeface="Roboto Condensed Italics"/>
              </a:rPr>
              <a:t>mưa</a:t>
            </a:r>
            <a:r>
              <a:rPr lang="en-US" sz="3800" dirty="0">
                <a:solidFill>
                  <a:srgbClr val="000000"/>
                </a:solidFill>
                <a:latin typeface="Roboto Condensed Italics"/>
              </a:rPr>
              <a:t> </a:t>
            </a:r>
            <a:r>
              <a:rPr lang="en-US" sz="3800" dirty="0" err="1">
                <a:solidFill>
                  <a:srgbClr val="000000"/>
                </a:solidFill>
                <a:latin typeface="Roboto Condensed Italics"/>
              </a:rPr>
              <a:t>gio</a:t>
            </a:r>
            <a:r>
              <a:rPr lang="en-US" sz="3800" dirty="0">
                <a:solidFill>
                  <a:srgbClr val="000000"/>
                </a:solidFill>
                <a:latin typeface="Roboto Condensed Italics"/>
              </a:rPr>
              <a:t>́ </a:t>
            </a:r>
            <a:r>
              <a:rPr lang="en-US" sz="3800" dirty="0" err="1">
                <a:solidFill>
                  <a:srgbClr val="000000"/>
                </a:solidFill>
                <a:latin typeface="Roboto Condensed Italics"/>
              </a:rPr>
              <a:t>tối</a:t>
            </a:r>
            <a:r>
              <a:rPr lang="en-US" sz="3800" dirty="0">
                <a:solidFill>
                  <a:srgbClr val="000000"/>
                </a:solidFill>
                <a:latin typeface="Roboto Condensed Italics"/>
              </a:rPr>
              <a:t> </a:t>
            </a:r>
            <a:r>
              <a:rPr lang="en-US" sz="3800" dirty="0" err="1">
                <a:solidFill>
                  <a:srgbClr val="000000"/>
                </a:solidFill>
                <a:latin typeface="Roboto Condensed Italics"/>
              </a:rPr>
              <a:t>trời</a:t>
            </a:r>
            <a:r>
              <a:rPr lang="en-US" sz="3800" dirty="0">
                <a:solidFill>
                  <a:srgbClr val="000000"/>
                </a:solidFill>
                <a:latin typeface="Roboto Condensed Italics"/>
              </a:rPr>
              <a:t> </a:t>
            </a:r>
            <a:r>
              <a:rPr lang="en-US" sz="3800" dirty="0" err="1">
                <a:solidFill>
                  <a:srgbClr val="000000"/>
                </a:solidFill>
                <a:latin typeface="Roboto Condensed Italics"/>
              </a:rPr>
              <a:t>vầy</a:t>
            </a:r>
            <a:r>
              <a:rPr lang="en-US" sz="3800" dirty="0">
                <a:solidFill>
                  <a:srgbClr val="000000"/>
                </a:solidFill>
                <a:latin typeface="Roboto Condensed Italics"/>
              </a:rPr>
              <a:t> </a:t>
            </a:r>
            <a:r>
              <a:rPr lang="en-US" sz="3800" dirty="0" err="1">
                <a:solidFill>
                  <a:srgbClr val="000000"/>
                </a:solidFill>
                <a:latin typeface="Roboto Condensed Italics"/>
              </a:rPr>
              <a:t>khéo</a:t>
            </a:r>
            <a:r>
              <a:rPr lang="en-US" sz="3800" dirty="0">
                <a:solidFill>
                  <a:srgbClr val="000000"/>
                </a:solidFill>
                <a:latin typeface="Roboto Condensed Italics"/>
              </a:rPr>
              <a:t> </a:t>
            </a:r>
            <a:r>
              <a:rPr lang="en-US" sz="3800" dirty="0" err="1">
                <a:solidFill>
                  <a:srgbClr val="000000"/>
                </a:solidFill>
                <a:latin typeface="Roboto Condensed Italics"/>
              </a:rPr>
              <a:t>cảm</a:t>
            </a:r>
            <a:r>
              <a:rPr lang="en-US" sz="3800" dirty="0">
                <a:solidFill>
                  <a:srgbClr val="000000"/>
                </a:solidFill>
                <a:latin typeface="Roboto Condensed Italics"/>
              </a:rPr>
              <a:t>.</a:t>
            </a:r>
            <a:r>
              <a:rPr lang="en-US" sz="3800" dirty="0">
                <a:solidFill>
                  <a:srgbClr val="000000"/>
                </a:solidFill>
                <a:latin typeface="Roboto Condensed"/>
              </a:rPr>
              <a:t> (</a:t>
            </a:r>
            <a:r>
              <a:rPr lang="en-US" sz="3800" dirty="0" err="1">
                <a:solidFill>
                  <a:srgbClr val="000000"/>
                </a:solidFill>
                <a:latin typeface="Roboto Condensed"/>
              </a:rPr>
              <a:t>Nguyễn</a:t>
            </a:r>
            <a:r>
              <a:rPr lang="en-US" sz="3800" dirty="0">
                <a:solidFill>
                  <a:srgbClr val="000000"/>
                </a:solidFill>
                <a:latin typeface="Roboto Condensed"/>
              </a:rPr>
              <a:t> </a:t>
            </a:r>
            <a:r>
              <a:rPr lang="en-US" sz="3800" dirty="0" err="1">
                <a:solidFill>
                  <a:srgbClr val="000000"/>
                </a:solidFill>
                <a:latin typeface="Roboto Condensed"/>
              </a:rPr>
              <a:t>Ngọc</a:t>
            </a:r>
            <a:r>
              <a:rPr lang="en-US" sz="3800" dirty="0">
                <a:solidFill>
                  <a:srgbClr val="000000"/>
                </a:solidFill>
                <a:latin typeface="Roboto Condensed"/>
              </a:rPr>
              <a:t> </a:t>
            </a:r>
            <a:r>
              <a:rPr lang="en-US" sz="3800" dirty="0" err="1">
                <a:solidFill>
                  <a:srgbClr val="000000"/>
                </a:solidFill>
                <a:latin typeface="Roboto Condensed"/>
              </a:rPr>
              <a:t>Tư</a:t>
            </a:r>
            <a:r>
              <a:rPr lang="en-US" sz="3800" dirty="0">
                <a:solidFill>
                  <a:srgbClr val="000000"/>
                </a:solidFill>
                <a:latin typeface="Roboto Condensed"/>
              </a:rPr>
              <a:t>)</a:t>
            </a:r>
          </a:p>
          <a:p>
            <a:pPr algn="just">
              <a:lnSpc>
                <a:spcPts val="4636"/>
              </a:lnSpc>
            </a:pPr>
            <a:r>
              <a:rPr lang="en-US" sz="3800" dirty="0">
                <a:solidFill>
                  <a:srgbClr val="000000"/>
                </a:solidFill>
                <a:latin typeface="Roboto Condensed"/>
              </a:rPr>
              <a:t>c. </a:t>
            </a:r>
            <a:r>
              <a:rPr lang="en-US" sz="3800" dirty="0" err="1">
                <a:solidFill>
                  <a:srgbClr val="000000"/>
                </a:solidFill>
                <a:latin typeface="Roboto Condensed Italics"/>
              </a:rPr>
              <a:t>Một</a:t>
            </a:r>
            <a:r>
              <a:rPr lang="en-US" sz="3800" dirty="0">
                <a:solidFill>
                  <a:srgbClr val="000000"/>
                </a:solidFill>
                <a:latin typeface="Roboto Condensed Italics"/>
              </a:rPr>
              <a:t> </a:t>
            </a:r>
            <a:r>
              <a:rPr lang="en-US" sz="3800" dirty="0" err="1">
                <a:solidFill>
                  <a:srgbClr val="000000"/>
                </a:solidFill>
                <a:latin typeface="Roboto Condensed Italics"/>
              </a:rPr>
              <a:t>hôm</a:t>
            </a:r>
            <a:r>
              <a:rPr lang="en-US" sz="3800" dirty="0">
                <a:solidFill>
                  <a:srgbClr val="000000"/>
                </a:solidFill>
                <a:latin typeface="Roboto Condensed Italics"/>
              </a:rPr>
              <a:t>, chú </a:t>
            </a:r>
            <a:r>
              <a:rPr lang="en-US" sz="3800" dirty="0" err="1">
                <a:solidFill>
                  <a:srgbClr val="000000"/>
                </a:solidFill>
                <a:latin typeface="Roboto Condensed Italics"/>
              </a:rPr>
              <a:t>Biểu</a:t>
            </a:r>
            <a:r>
              <a:rPr lang="en-US" sz="3800" dirty="0">
                <a:solidFill>
                  <a:srgbClr val="000000"/>
                </a:solidFill>
                <a:latin typeface="Roboto Condensed Italics"/>
              </a:rPr>
              <a:t> </a:t>
            </a:r>
            <a:r>
              <a:rPr lang="en-US" sz="3800" dirty="0" err="1">
                <a:solidFill>
                  <a:srgbClr val="000000"/>
                </a:solidFill>
                <a:latin typeface="Roboto Condensed Italics"/>
              </a:rPr>
              <a:t>đến</a:t>
            </a:r>
            <a:r>
              <a:rPr lang="en-US" sz="3800" dirty="0">
                <a:solidFill>
                  <a:srgbClr val="000000"/>
                </a:solidFill>
                <a:latin typeface="Roboto Condensed Italics"/>
              </a:rPr>
              <a:t> </a:t>
            </a:r>
            <a:r>
              <a:rPr lang="en-US" sz="3800" dirty="0" err="1">
                <a:solidFill>
                  <a:srgbClr val="000000"/>
                </a:solidFill>
                <a:latin typeface="Roboto Condensed Italics"/>
              </a:rPr>
              <a:t>nha</a:t>
            </a:r>
            <a:r>
              <a:rPr lang="en-US" sz="3800" dirty="0">
                <a:solidFill>
                  <a:srgbClr val="000000"/>
                </a:solidFill>
                <a:latin typeface="Roboto Condensed Italics"/>
              </a:rPr>
              <a:t>̀, chú </a:t>
            </a:r>
            <a:r>
              <a:rPr lang="en-US" sz="3800" dirty="0" err="1">
                <a:solidFill>
                  <a:srgbClr val="000000"/>
                </a:solidFill>
                <a:latin typeface="Roboto Condensed Italics"/>
              </a:rPr>
              <a:t>mang</a:t>
            </a:r>
            <a:r>
              <a:rPr lang="en-US" sz="3800" dirty="0">
                <a:solidFill>
                  <a:srgbClr val="000000"/>
                </a:solidFill>
                <a:latin typeface="Roboto Condensed Italics"/>
              </a:rPr>
              <a:t> </a:t>
            </a:r>
            <a:r>
              <a:rPr lang="en-US" sz="3800" dirty="0" err="1">
                <a:solidFill>
                  <a:srgbClr val="000000"/>
                </a:solidFill>
                <a:latin typeface="Roboto Condensed Italics"/>
              </a:rPr>
              <a:t>theo</a:t>
            </a:r>
            <a:r>
              <a:rPr lang="en-US" sz="3800" dirty="0">
                <a:solidFill>
                  <a:srgbClr val="000000"/>
                </a:solidFill>
                <a:latin typeface="Roboto Condensed Italics"/>
              </a:rPr>
              <a:t> </a:t>
            </a:r>
            <a:r>
              <a:rPr lang="en-US" sz="3800" dirty="0" err="1">
                <a:solidFill>
                  <a:srgbClr val="000000"/>
                </a:solidFill>
                <a:latin typeface="Roboto Condensed Italics"/>
              </a:rPr>
              <a:t>xâu</a:t>
            </a:r>
            <a:r>
              <a:rPr lang="en-US" sz="3800" dirty="0">
                <a:solidFill>
                  <a:srgbClr val="000000"/>
                </a:solidFill>
                <a:latin typeface="Roboto Condensed Italics"/>
              </a:rPr>
              <a:t> </a:t>
            </a:r>
            <a:r>
              <a:rPr lang="en-US" sz="3800" dirty="0" err="1">
                <a:solidFill>
                  <a:srgbClr val="000000"/>
                </a:solidFill>
                <a:latin typeface="Roboto Condensed Italics"/>
              </a:rPr>
              <a:t>ếch</a:t>
            </a:r>
            <a:r>
              <a:rPr lang="en-US" sz="3800" dirty="0">
                <a:solidFill>
                  <a:srgbClr val="000000"/>
                </a:solidFill>
                <a:latin typeface="Roboto Condensed Italics"/>
              </a:rPr>
              <a:t> </a:t>
            </a:r>
            <a:r>
              <a:rPr lang="en-US" sz="3800" dirty="0" err="1">
                <a:solidFill>
                  <a:srgbClr val="000000"/>
                </a:solidFill>
                <a:latin typeface="Roboto Condensed Italics"/>
              </a:rPr>
              <a:t>đài</a:t>
            </a:r>
            <a:r>
              <a:rPr lang="en-US" sz="3800" dirty="0">
                <a:solidFill>
                  <a:srgbClr val="000000"/>
                </a:solidFill>
                <a:latin typeface="Roboto Condensed Italics"/>
              </a:rPr>
              <a:t> </a:t>
            </a:r>
            <a:r>
              <a:rPr lang="en-US" sz="3800" dirty="0" err="1">
                <a:solidFill>
                  <a:srgbClr val="000000"/>
                </a:solidFill>
                <a:latin typeface="Roboto Condensed Italics"/>
              </a:rPr>
              <a:t>thiệt</a:t>
            </a:r>
            <a:r>
              <a:rPr lang="en-US" sz="3800" dirty="0">
                <a:solidFill>
                  <a:srgbClr val="000000"/>
                </a:solidFill>
                <a:latin typeface="Roboto Condensed Italics"/>
              </a:rPr>
              <a:t> </a:t>
            </a:r>
            <a:r>
              <a:rPr lang="en-US" sz="3800" dirty="0" err="1">
                <a:solidFill>
                  <a:srgbClr val="000000"/>
                </a:solidFill>
                <a:latin typeface="Roboto Condensed Italics"/>
              </a:rPr>
              <a:t>dài</a:t>
            </a:r>
            <a:r>
              <a:rPr lang="en-US" sz="3800" dirty="0">
                <a:solidFill>
                  <a:srgbClr val="000000"/>
                </a:solidFill>
                <a:latin typeface="Roboto Condensed Italics"/>
              </a:rPr>
              <a:t>, </a:t>
            </a:r>
            <a:r>
              <a:rPr lang="en-US" sz="3800" dirty="0" err="1">
                <a:solidFill>
                  <a:srgbClr val="000000"/>
                </a:solidFill>
                <a:latin typeface="Roboto Condensed Italics"/>
              </a:rPr>
              <a:t>bô</a:t>
            </a:r>
            <a:r>
              <a:rPr lang="en-US" sz="3800" dirty="0">
                <a:solidFill>
                  <a:srgbClr val="000000"/>
                </a:solidFill>
                <a:latin typeface="Roboto Condensed Italics"/>
              </a:rPr>
              <a:t>̃ </a:t>
            </a:r>
            <a:r>
              <a:rPr lang="en-US" sz="3800" dirty="0" err="1">
                <a:solidFill>
                  <a:srgbClr val="000000"/>
                </a:solidFill>
                <a:latin typeface="Roboto Condensed Italics"/>
              </a:rPr>
              <a:t>ba</a:t>
            </a:r>
            <a:r>
              <a:rPr lang="en-US" sz="3800" dirty="0">
                <a:solidFill>
                  <a:srgbClr val="000000"/>
                </a:solidFill>
                <a:latin typeface="Roboto Condensed Italics"/>
              </a:rPr>
              <a:t>̃:</a:t>
            </a:r>
          </a:p>
          <a:p>
            <a:pPr algn="just">
              <a:lnSpc>
                <a:spcPts val="4636"/>
              </a:lnSpc>
            </a:pPr>
            <a:r>
              <a:rPr lang="en-US" sz="3800" dirty="0">
                <a:solidFill>
                  <a:srgbClr val="000000"/>
                </a:solidFill>
                <a:latin typeface="Roboto Condensed Italics"/>
              </a:rPr>
              <a:t>- </a:t>
            </a:r>
            <a:r>
              <a:rPr lang="en-US" sz="3800" dirty="0" err="1">
                <a:solidFill>
                  <a:srgbClr val="000000"/>
                </a:solidFill>
                <a:latin typeface="Roboto Condensed Italics"/>
              </a:rPr>
              <a:t>Cái</a:t>
            </a:r>
            <a:r>
              <a:rPr lang="en-US" sz="3800" dirty="0">
                <a:solidFill>
                  <a:srgbClr val="000000"/>
                </a:solidFill>
                <a:latin typeface="Roboto Condensed Italics"/>
              </a:rPr>
              <a:t> </a:t>
            </a:r>
            <a:r>
              <a:rPr lang="en-US" sz="3800" dirty="0" err="1">
                <a:solidFill>
                  <a:srgbClr val="000000"/>
                </a:solidFill>
                <a:latin typeface="Roboto Condensed Italics"/>
              </a:rPr>
              <a:t>này</a:t>
            </a:r>
            <a:r>
              <a:rPr lang="en-US" sz="3800" dirty="0">
                <a:solidFill>
                  <a:srgbClr val="000000"/>
                </a:solidFill>
                <a:latin typeface="Roboto Condensed Italics"/>
              </a:rPr>
              <a:t> má </a:t>
            </a:r>
            <a:r>
              <a:rPr lang="en-US" sz="3800" dirty="0" err="1">
                <a:solidFill>
                  <a:srgbClr val="000000"/>
                </a:solidFill>
                <a:latin typeface="Roboto Condensed Italics"/>
              </a:rPr>
              <a:t>gởi</a:t>
            </a:r>
            <a:r>
              <a:rPr lang="en-US" sz="3800" dirty="0">
                <a:solidFill>
                  <a:srgbClr val="000000"/>
                </a:solidFill>
                <a:latin typeface="Roboto Condensed Italics"/>
              </a:rPr>
              <a:t> </a:t>
            </a:r>
            <a:r>
              <a:rPr lang="en-US" sz="3800" dirty="0" err="1">
                <a:solidFill>
                  <a:srgbClr val="000000"/>
                </a:solidFill>
                <a:latin typeface="Roboto Condensed Italics"/>
              </a:rPr>
              <a:t>cho</a:t>
            </a:r>
            <a:r>
              <a:rPr lang="en-US" sz="3800" dirty="0">
                <a:solidFill>
                  <a:srgbClr val="000000"/>
                </a:solidFill>
                <a:latin typeface="Roboto Condensed Italics"/>
              </a:rPr>
              <a:t> </a:t>
            </a:r>
            <a:r>
              <a:rPr lang="en-US" sz="3800" dirty="0" err="1">
                <a:solidFill>
                  <a:srgbClr val="000000"/>
                </a:solidFill>
                <a:latin typeface="Roboto Condensed Italics"/>
              </a:rPr>
              <a:t>mầy</a:t>
            </a:r>
            <a:r>
              <a:rPr lang="en-US" sz="3800" dirty="0">
                <a:solidFill>
                  <a:srgbClr val="000000"/>
                </a:solidFill>
                <a:latin typeface="Roboto Condensed Italics"/>
              </a:rPr>
              <a:t>, má </a:t>
            </a:r>
            <a:r>
              <a:rPr lang="en-US" sz="3800" dirty="0" err="1">
                <a:solidFill>
                  <a:srgbClr val="000000"/>
                </a:solidFill>
                <a:latin typeface="Roboto Condensed Italics"/>
              </a:rPr>
              <a:t>biểu</a:t>
            </a:r>
            <a:r>
              <a:rPr lang="en-US" sz="3800" dirty="0">
                <a:solidFill>
                  <a:srgbClr val="000000"/>
                </a:solidFill>
                <a:latin typeface="Roboto Condensed Italics"/>
              </a:rPr>
              <a:t> </a:t>
            </a:r>
            <a:r>
              <a:rPr lang="en-US" sz="3800" dirty="0" err="1">
                <a:solidFill>
                  <a:srgbClr val="000000"/>
                </a:solidFill>
                <a:latin typeface="Roboto Condensed Italics"/>
              </a:rPr>
              <a:t>phải</a:t>
            </a:r>
            <a:r>
              <a:rPr lang="en-US" sz="3800" dirty="0">
                <a:solidFill>
                  <a:srgbClr val="000000"/>
                </a:solidFill>
                <a:latin typeface="Roboto Condensed Italics"/>
              </a:rPr>
              <a:t> </a:t>
            </a:r>
            <a:r>
              <a:rPr lang="en-US" sz="3800" dirty="0" err="1">
                <a:solidFill>
                  <a:srgbClr val="000000"/>
                </a:solidFill>
                <a:latin typeface="Roboto Condensed Italics"/>
              </a:rPr>
              <a:t>đem</a:t>
            </a:r>
            <a:r>
              <a:rPr lang="en-US" sz="3800" dirty="0">
                <a:solidFill>
                  <a:srgbClr val="000000"/>
                </a:solidFill>
                <a:latin typeface="Roboto Condensed Italics"/>
              </a:rPr>
              <a:t> </a:t>
            </a:r>
            <a:r>
              <a:rPr lang="en-US" sz="3800" dirty="0" err="1">
                <a:solidFill>
                  <a:srgbClr val="000000"/>
                </a:solidFill>
                <a:latin typeface="Roboto Condensed Italics"/>
              </a:rPr>
              <a:t>đến</a:t>
            </a:r>
            <a:r>
              <a:rPr lang="en-US" sz="3800" dirty="0">
                <a:solidFill>
                  <a:srgbClr val="000000"/>
                </a:solidFill>
                <a:latin typeface="Roboto Condensed Italics"/>
              </a:rPr>
              <a:t> </a:t>
            </a:r>
            <a:r>
              <a:rPr lang="en-US" sz="3800" dirty="0" err="1">
                <a:solidFill>
                  <a:srgbClr val="000000"/>
                </a:solidFill>
                <a:latin typeface="Roboto Condensed Italics"/>
              </a:rPr>
              <a:t>tận</a:t>
            </a:r>
            <a:r>
              <a:rPr lang="en-US" sz="3800" dirty="0">
                <a:solidFill>
                  <a:srgbClr val="000000"/>
                </a:solidFill>
                <a:latin typeface="Roboto Condensed Italics"/>
              </a:rPr>
              <a:t> </a:t>
            </a:r>
            <a:r>
              <a:rPr lang="en-US" sz="3800" dirty="0" err="1">
                <a:solidFill>
                  <a:srgbClr val="000000"/>
                </a:solidFill>
                <a:latin typeface="Roboto Condensed Italics"/>
              </a:rPr>
              <a:t>nha</a:t>
            </a:r>
            <a:r>
              <a:rPr lang="en-US" sz="3800" dirty="0">
                <a:solidFill>
                  <a:srgbClr val="000000"/>
                </a:solidFill>
                <a:latin typeface="Roboto Condensed Italics"/>
              </a:rPr>
              <a:t>̀. </a:t>
            </a:r>
            <a:r>
              <a:rPr lang="en-US" sz="3800" dirty="0">
                <a:solidFill>
                  <a:srgbClr val="000000"/>
                </a:solidFill>
                <a:latin typeface="Roboto Condensed"/>
              </a:rPr>
              <a:t>(</a:t>
            </a:r>
            <a:r>
              <a:rPr lang="en-US" sz="3800" dirty="0" err="1">
                <a:solidFill>
                  <a:srgbClr val="000000"/>
                </a:solidFill>
                <a:latin typeface="Roboto Condensed"/>
              </a:rPr>
              <a:t>Nguyễn</a:t>
            </a:r>
            <a:r>
              <a:rPr lang="en-US" sz="3800" dirty="0">
                <a:solidFill>
                  <a:srgbClr val="000000"/>
                </a:solidFill>
                <a:latin typeface="Roboto Condensed"/>
              </a:rPr>
              <a:t> </a:t>
            </a:r>
            <a:r>
              <a:rPr lang="en-US" sz="3800" dirty="0" err="1">
                <a:solidFill>
                  <a:srgbClr val="000000"/>
                </a:solidFill>
                <a:latin typeface="Roboto Condensed"/>
              </a:rPr>
              <a:t>Ngọc</a:t>
            </a:r>
            <a:r>
              <a:rPr lang="en-US" sz="3800" dirty="0">
                <a:solidFill>
                  <a:srgbClr val="000000"/>
                </a:solidFill>
                <a:latin typeface="Roboto Condensed"/>
              </a:rPr>
              <a:t> </a:t>
            </a:r>
            <a:r>
              <a:rPr lang="en-US" sz="3800" dirty="0" err="1">
                <a:solidFill>
                  <a:srgbClr val="000000"/>
                </a:solidFill>
                <a:latin typeface="Roboto Condensed"/>
              </a:rPr>
              <a:t>Tư</a:t>
            </a:r>
            <a:r>
              <a:rPr lang="en-US" sz="3800" dirty="0">
                <a:solidFill>
                  <a:srgbClr val="000000"/>
                </a:solidFill>
                <a:latin typeface="Roboto Condensed"/>
              </a:rPr>
              <a:t>)</a:t>
            </a:r>
          </a:p>
        </p:txBody>
      </p:sp>
      <p:sp>
        <p:nvSpPr>
          <p:cNvPr id="10" name="TextBox 10"/>
          <p:cNvSpPr txBox="1"/>
          <p:nvPr/>
        </p:nvSpPr>
        <p:spPr>
          <a:xfrm>
            <a:off x="4701778" y="2240886"/>
            <a:ext cx="8884444" cy="849630"/>
          </a:xfrm>
          <a:prstGeom prst="rect">
            <a:avLst/>
          </a:prstGeom>
        </p:spPr>
        <p:txBody>
          <a:bodyPr lIns="0" tIns="0" rIns="0" bIns="0" rtlCol="0" anchor="t">
            <a:spAutoFit/>
          </a:bodyPr>
          <a:lstStyle/>
          <a:p>
            <a:pPr algn="ctr">
              <a:lnSpc>
                <a:spcPts val="6719"/>
              </a:lnSpc>
              <a:spcBef>
                <a:spcPct val="0"/>
              </a:spcBef>
            </a:pPr>
            <a:r>
              <a:rPr lang="en-US" sz="4800">
                <a:solidFill>
                  <a:srgbClr val="07103D"/>
                </a:solidFill>
                <a:latin typeface="#9Slide05 Aphrodite Pro"/>
              </a:rPr>
              <a:t>Học sinh làm bài tập 2, sgk tr19</a:t>
            </a:r>
          </a:p>
        </p:txBody>
      </p:sp>
      <p:sp>
        <p:nvSpPr>
          <p:cNvPr id="12" name="TextBox 12"/>
          <p:cNvSpPr txBox="1"/>
          <p:nvPr/>
        </p:nvSpPr>
        <p:spPr>
          <a:xfrm>
            <a:off x="5062114" y="1010124"/>
            <a:ext cx="7192318" cy="1098326"/>
          </a:xfrm>
          <a:prstGeom prst="rect">
            <a:avLst/>
          </a:prstGeom>
        </p:spPr>
        <p:txBody>
          <a:bodyPr lIns="0" tIns="0" rIns="0" bIns="0" rtlCol="0" anchor="t">
            <a:spAutoFit/>
          </a:bodyPr>
          <a:lstStyle/>
          <a:p>
            <a:pPr algn="ctr">
              <a:lnSpc>
                <a:spcPts val="8932"/>
              </a:lnSpc>
              <a:spcBef>
                <a:spcPct val="0"/>
              </a:spcBef>
            </a:pPr>
            <a:r>
              <a:rPr lang="en-US" sz="6380">
                <a:solidFill>
                  <a:srgbClr val="FF641C"/>
                </a:solidFill>
                <a:latin typeface="#9Slide07 SFU Blackout"/>
              </a:rPr>
              <a:t>Chặng 2: BỨT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2858" y="3537659"/>
            <a:ext cx="5382844" cy="4999317"/>
          </a:xfrm>
          <a:custGeom>
            <a:avLst/>
            <a:gdLst/>
            <a:ahLst/>
            <a:cxnLst/>
            <a:rect l="l" t="t" r="r" b="b"/>
            <a:pathLst>
              <a:path w="5382844" h="4999317">
                <a:moveTo>
                  <a:pt x="0" y="0"/>
                </a:moveTo>
                <a:lnTo>
                  <a:pt x="5382844" y="0"/>
                </a:lnTo>
                <a:lnTo>
                  <a:pt x="5382844" y="4999317"/>
                </a:lnTo>
                <a:lnTo>
                  <a:pt x="0" y="4999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flipV="1">
            <a:off x="14560162" y="134809"/>
            <a:ext cx="3589899" cy="3620066"/>
          </a:xfrm>
          <a:custGeom>
            <a:avLst/>
            <a:gdLst/>
            <a:ahLst/>
            <a:cxnLst/>
            <a:rect l="l" t="t" r="r" b="b"/>
            <a:pathLst>
              <a:path w="3589899" h="3620066">
                <a:moveTo>
                  <a:pt x="3589899" y="3620066"/>
                </a:moveTo>
                <a:lnTo>
                  <a:pt x="0" y="3620066"/>
                </a:lnTo>
                <a:lnTo>
                  <a:pt x="0" y="0"/>
                </a:lnTo>
                <a:lnTo>
                  <a:pt x="3589899" y="0"/>
                </a:lnTo>
                <a:lnTo>
                  <a:pt x="3589899" y="362006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258390" y="3537659"/>
            <a:ext cx="5382844" cy="4999317"/>
          </a:xfrm>
          <a:custGeom>
            <a:avLst/>
            <a:gdLst/>
            <a:ahLst/>
            <a:cxnLst/>
            <a:rect l="l" t="t" r="r" b="b"/>
            <a:pathLst>
              <a:path w="5382844" h="4999317">
                <a:moveTo>
                  <a:pt x="0" y="0"/>
                </a:moveTo>
                <a:lnTo>
                  <a:pt x="5382844" y="0"/>
                </a:lnTo>
                <a:lnTo>
                  <a:pt x="5382844" y="4999317"/>
                </a:lnTo>
                <a:lnTo>
                  <a:pt x="0" y="4999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013922" y="3537659"/>
            <a:ext cx="5382844" cy="4999317"/>
          </a:xfrm>
          <a:custGeom>
            <a:avLst/>
            <a:gdLst/>
            <a:ahLst/>
            <a:cxnLst/>
            <a:rect l="l" t="t" r="r" b="b"/>
            <a:pathLst>
              <a:path w="5382844" h="4999317">
                <a:moveTo>
                  <a:pt x="0" y="0"/>
                </a:moveTo>
                <a:lnTo>
                  <a:pt x="5382844" y="0"/>
                </a:lnTo>
                <a:lnTo>
                  <a:pt x="5382844" y="4999317"/>
                </a:lnTo>
                <a:lnTo>
                  <a:pt x="0" y="4999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4343400" y="800100"/>
            <a:ext cx="9229626" cy="1400242"/>
          </a:xfrm>
          <a:prstGeom prst="rect">
            <a:avLst/>
          </a:prstGeom>
        </p:spPr>
        <p:txBody>
          <a:bodyPr lIns="0" tIns="0" rIns="0" bIns="0" rtlCol="0" anchor="t">
            <a:spAutoFit/>
          </a:bodyPr>
          <a:lstStyle/>
          <a:p>
            <a:pPr algn="ctr">
              <a:lnSpc>
                <a:spcPts val="11462"/>
              </a:lnSpc>
              <a:spcBef>
                <a:spcPct val="0"/>
              </a:spcBef>
            </a:pPr>
            <a:r>
              <a:rPr lang="en-US" sz="8187">
                <a:solidFill>
                  <a:srgbClr val="FF641C"/>
                </a:solidFill>
                <a:latin typeface="#9Slide07 SFU Blackout"/>
              </a:rPr>
              <a:t>Chặng 2: BỨT PHÁ</a:t>
            </a:r>
          </a:p>
        </p:txBody>
      </p:sp>
      <p:sp>
        <p:nvSpPr>
          <p:cNvPr id="11" name="TextBox 11"/>
          <p:cNvSpPr txBox="1"/>
          <p:nvPr/>
        </p:nvSpPr>
        <p:spPr>
          <a:xfrm>
            <a:off x="1028700" y="4880834"/>
            <a:ext cx="3945193" cy="1545590"/>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Roboto Condensed"/>
              </a:rPr>
              <a:t>a. dòm ngó: nhòm ngó</a:t>
            </a:r>
          </a:p>
        </p:txBody>
      </p:sp>
      <p:sp>
        <p:nvSpPr>
          <p:cNvPr id="12" name="TextBox 12"/>
          <p:cNvSpPr txBox="1"/>
          <p:nvPr/>
        </p:nvSpPr>
        <p:spPr>
          <a:xfrm>
            <a:off x="7498126" y="4500218"/>
            <a:ext cx="3945193" cy="2326640"/>
          </a:xfrm>
          <a:prstGeom prst="rect">
            <a:avLst/>
          </a:prstGeom>
        </p:spPr>
        <p:txBody>
          <a:bodyPr lIns="0" tIns="0" rIns="0" bIns="0" rtlCol="0" anchor="t">
            <a:spAutoFit/>
          </a:bodyPr>
          <a:lstStyle/>
          <a:p>
            <a:pPr>
              <a:lnSpc>
                <a:spcPts val="6159"/>
              </a:lnSpc>
            </a:pPr>
            <a:r>
              <a:rPr lang="en-US" sz="4399" dirty="0">
                <a:solidFill>
                  <a:srgbClr val="000000"/>
                </a:solidFill>
                <a:latin typeface="Roboto Condensed"/>
              </a:rPr>
              <a:t>b. </a:t>
            </a:r>
            <a:r>
              <a:rPr lang="en-US" sz="4399" dirty="0" err="1">
                <a:solidFill>
                  <a:srgbClr val="000000"/>
                </a:solidFill>
                <a:latin typeface="Roboto Condensed"/>
              </a:rPr>
              <a:t>ba</a:t>
            </a:r>
            <a:r>
              <a:rPr lang="en-US" sz="4399" dirty="0">
                <a:solidFill>
                  <a:srgbClr val="000000"/>
                </a:solidFill>
                <a:latin typeface="Roboto Condensed"/>
              </a:rPr>
              <a:t>: </a:t>
            </a:r>
            <a:r>
              <a:rPr lang="en-US" sz="4399" dirty="0" err="1">
                <a:solidFill>
                  <a:srgbClr val="000000"/>
                </a:solidFill>
                <a:latin typeface="Roboto Condensed"/>
              </a:rPr>
              <a:t>bố</a:t>
            </a:r>
            <a:endParaRPr lang="en-US" sz="4399" dirty="0">
              <a:solidFill>
                <a:srgbClr val="000000"/>
              </a:solidFill>
              <a:latin typeface="Roboto Condensed"/>
            </a:endParaRPr>
          </a:p>
          <a:p>
            <a:pPr>
              <a:lnSpc>
                <a:spcPts val="6159"/>
              </a:lnSpc>
            </a:pPr>
            <a:r>
              <a:rPr lang="en-US" sz="4399" dirty="0">
                <a:solidFill>
                  <a:srgbClr val="000000"/>
                </a:solidFill>
                <a:latin typeface="Roboto Condensed"/>
              </a:rPr>
              <a:t>   </a:t>
            </a:r>
            <a:r>
              <a:rPr lang="en-US" sz="4399" dirty="0" err="1">
                <a:solidFill>
                  <a:srgbClr val="000000"/>
                </a:solidFill>
                <a:latin typeface="Roboto Condensed"/>
              </a:rPr>
              <a:t>nội</a:t>
            </a:r>
            <a:r>
              <a:rPr lang="en-US" sz="4399" dirty="0">
                <a:solidFill>
                  <a:srgbClr val="000000"/>
                </a:solidFill>
                <a:latin typeface="Roboto Condensed"/>
              </a:rPr>
              <a:t>: </a:t>
            </a:r>
            <a:r>
              <a:rPr lang="en-US" sz="4399" dirty="0" err="1">
                <a:solidFill>
                  <a:srgbClr val="000000"/>
                </a:solidFill>
                <a:latin typeface="Roboto Condensed"/>
              </a:rPr>
              <a:t>bà</a:t>
            </a:r>
            <a:r>
              <a:rPr lang="en-US" sz="4399" dirty="0">
                <a:solidFill>
                  <a:srgbClr val="000000"/>
                </a:solidFill>
                <a:latin typeface="Roboto Condensed"/>
              </a:rPr>
              <a:t> </a:t>
            </a:r>
            <a:r>
              <a:rPr lang="en-US" sz="4399" dirty="0" err="1">
                <a:solidFill>
                  <a:srgbClr val="000000"/>
                </a:solidFill>
                <a:latin typeface="Roboto Condensed"/>
              </a:rPr>
              <a:t>nội</a:t>
            </a:r>
            <a:endParaRPr lang="en-US" sz="4399" dirty="0">
              <a:solidFill>
                <a:srgbClr val="000000"/>
              </a:solidFill>
              <a:latin typeface="Roboto Condensed"/>
            </a:endParaRPr>
          </a:p>
          <a:p>
            <a:pPr>
              <a:lnSpc>
                <a:spcPts val="6159"/>
              </a:lnSpc>
              <a:spcBef>
                <a:spcPct val="0"/>
              </a:spcBef>
            </a:pPr>
            <a:r>
              <a:rPr lang="en-US" sz="4399" dirty="0">
                <a:solidFill>
                  <a:srgbClr val="000000"/>
                </a:solidFill>
                <a:latin typeface="Roboto Condensed"/>
              </a:rPr>
              <a:t>   </a:t>
            </a:r>
            <a:r>
              <a:rPr lang="en-US" sz="4399" dirty="0" err="1">
                <a:solidFill>
                  <a:srgbClr val="000000"/>
                </a:solidFill>
                <a:latin typeface="Roboto Condensed"/>
              </a:rPr>
              <a:t>má</a:t>
            </a:r>
            <a:r>
              <a:rPr lang="en-US" sz="4399" dirty="0">
                <a:solidFill>
                  <a:srgbClr val="000000"/>
                </a:solidFill>
                <a:latin typeface="Roboto Condensed"/>
              </a:rPr>
              <a:t>: </a:t>
            </a:r>
            <a:r>
              <a:rPr lang="en-US" sz="4399" dirty="0" err="1">
                <a:solidFill>
                  <a:srgbClr val="000000"/>
                </a:solidFill>
                <a:latin typeface="Roboto Condensed"/>
              </a:rPr>
              <a:t>mẹ</a:t>
            </a:r>
            <a:endParaRPr lang="en-US" sz="4399" dirty="0">
              <a:solidFill>
                <a:srgbClr val="000000"/>
              </a:solidFill>
              <a:latin typeface="Roboto Condensed"/>
            </a:endParaRPr>
          </a:p>
        </p:txBody>
      </p:sp>
      <p:sp>
        <p:nvSpPr>
          <p:cNvPr id="13" name="TextBox 13"/>
          <p:cNvSpPr txBox="1"/>
          <p:nvPr/>
        </p:nvSpPr>
        <p:spPr>
          <a:xfrm>
            <a:off x="12927109" y="4266754"/>
            <a:ext cx="3945193" cy="3107690"/>
          </a:xfrm>
          <a:prstGeom prst="rect">
            <a:avLst/>
          </a:prstGeom>
        </p:spPr>
        <p:txBody>
          <a:bodyPr lIns="0" tIns="0" rIns="0" bIns="0" rtlCol="0" anchor="t">
            <a:spAutoFit/>
          </a:bodyPr>
          <a:lstStyle/>
          <a:p>
            <a:pPr>
              <a:lnSpc>
                <a:spcPts val="6159"/>
              </a:lnSpc>
            </a:pPr>
            <a:r>
              <a:rPr lang="en-US" sz="4399" dirty="0">
                <a:solidFill>
                  <a:srgbClr val="000000"/>
                </a:solidFill>
                <a:latin typeface="Roboto Condensed"/>
              </a:rPr>
              <a:t>c. </a:t>
            </a:r>
            <a:r>
              <a:rPr lang="en-US" sz="4399" dirty="0" err="1">
                <a:solidFill>
                  <a:srgbClr val="000000"/>
                </a:solidFill>
                <a:latin typeface="Roboto Condensed"/>
              </a:rPr>
              <a:t>thiệt</a:t>
            </a:r>
            <a:r>
              <a:rPr lang="en-US" sz="4399" dirty="0">
                <a:solidFill>
                  <a:srgbClr val="000000"/>
                </a:solidFill>
                <a:latin typeface="Roboto Condensed"/>
              </a:rPr>
              <a:t>: </a:t>
            </a:r>
            <a:r>
              <a:rPr lang="en-US" sz="4399" dirty="0" err="1">
                <a:solidFill>
                  <a:srgbClr val="000000"/>
                </a:solidFill>
                <a:latin typeface="Roboto Condensed"/>
              </a:rPr>
              <a:t>thật</a:t>
            </a:r>
            <a:endParaRPr lang="en-US" sz="4399" dirty="0">
              <a:solidFill>
                <a:srgbClr val="000000"/>
              </a:solidFill>
              <a:latin typeface="Roboto Condensed"/>
            </a:endParaRPr>
          </a:p>
          <a:p>
            <a:pPr>
              <a:lnSpc>
                <a:spcPts val="6159"/>
              </a:lnSpc>
            </a:pPr>
            <a:r>
              <a:rPr lang="en-US" sz="4399" dirty="0">
                <a:solidFill>
                  <a:srgbClr val="000000"/>
                </a:solidFill>
                <a:latin typeface="Roboto Condensed"/>
              </a:rPr>
              <a:t>   </a:t>
            </a:r>
            <a:r>
              <a:rPr lang="en-US" sz="4399" dirty="0" err="1">
                <a:solidFill>
                  <a:srgbClr val="000000"/>
                </a:solidFill>
                <a:latin typeface="Roboto Condensed"/>
              </a:rPr>
              <a:t>gởi</a:t>
            </a:r>
            <a:r>
              <a:rPr lang="en-US" sz="4399" dirty="0">
                <a:solidFill>
                  <a:srgbClr val="000000"/>
                </a:solidFill>
                <a:latin typeface="Roboto Condensed"/>
              </a:rPr>
              <a:t>: </a:t>
            </a:r>
            <a:r>
              <a:rPr lang="en-US" sz="4399" dirty="0" err="1">
                <a:solidFill>
                  <a:srgbClr val="000000"/>
                </a:solidFill>
                <a:latin typeface="Roboto Condensed"/>
              </a:rPr>
              <a:t>gửi</a:t>
            </a:r>
            <a:endParaRPr lang="en-US" sz="4399" dirty="0">
              <a:solidFill>
                <a:srgbClr val="000000"/>
              </a:solidFill>
              <a:latin typeface="Roboto Condensed"/>
            </a:endParaRPr>
          </a:p>
          <a:p>
            <a:pPr>
              <a:lnSpc>
                <a:spcPts val="6159"/>
              </a:lnSpc>
            </a:pPr>
            <a:r>
              <a:rPr lang="en-US" sz="4399" dirty="0">
                <a:solidFill>
                  <a:srgbClr val="000000"/>
                </a:solidFill>
                <a:latin typeface="Roboto Condensed"/>
              </a:rPr>
              <a:t>   </a:t>
            </a:r>
            <a:r>
              <a:rPr lang="en-US" sz="4399" dirty="0" err="1">
                <a:solidFill>
                  <a:srgbClr val="000000"/>
                </a:solidFill>
                <a:latin typeface="Roboto Condensed"/>
              </a:rPr>
              <a:t>mầy</a:t>
            </a:r>
            <a:r>
              <a:rPr lang="en-US" sz="4399" dirty="0">
                <a:solidFill>
                  <a:srgbClr val="000000"/>
                </a:solidFill>
                <a:latin typeface="Roboto Condensed"/>
              </a:rPr>
              <a:t>: </a:t>
            </a:r>
            <a:r>
              <a:rPr lang="en-US" sz="4399" dirty="0" err="1">
                <a:solidFill>
                  <a:srgbClr val="000000"/>
                </a:solidFill>
                <a:latin typeface="Roboto Condensed"/>
              </a:rPr>
              <a:t>mày</a:t>
            </a:r>
            <a:endParaRPr lang="en-US" sz="4399" dirty="0">
              <a:solidFill>
                <a:srgbClr val="000000"/>
              </a:solidFill>
              <a:latin typeface="Roboto Condensed"/>
            </a:endParaRPr>
          </a:p>
          <a:p>
            <a:pPr>
              <a:lnSpc>
                <a:spcPts val="6159"/>
              </a:lnSpc>
              <a:spcBef>
                <a:spcPct val="0"/>
              </a:spcBef>
            </a:pPr>
            <a:r>
              <a:rPr lang="en-US" sz="4399" dirty="0">
                <a:solidFill>
                  <a:srgbClr val="000000"/>
                </a:solidFill>
                <a:latin typeface="Roboto Condensed"/>
              </a:rPr>
              <a:t>   </a:t>
            </a:r>
            <a:r>
              <a:rPr lang="en-US" sz="4399" dirty="0" err="1">
                <a:solidFill>
                  <a:srgbClr val="000000"/>
                </a:solidFill>
                <a:latin typeface="Roboto Condensed"/>
              </a:rPr>
              <a:t>biểu</a:t>
            </a:r>
            <a:r>
              <a:rPr lang="en-US" sz="4399" dirty="0">
                <a:solidFill>
                  <a:srgbClr val="000000"/>
                </a:solidFill>
                <a:latin typeface="Roboto Condensed"/>
              </a:rPr>
              <a:t>: </a:t>
            </a:r>
            <a:r>
              <a:rPr lang="en-US" sz="4399" dirty="0" err="1">
                <a:solidFill>
                  <a:srgbClr val="000000"/>
                </a:solidFill>
                <a:latin typeface="Roboto Condensed"/>
              </a:rPr>
              <a:t>bảo</a:t>
            </a:r>
            <a:r>
              <a:rPr lang="en-US" sz="4399" dirty="0">
                <a:solidFill>
                  <a:srgbClr val="000000"/>
                </a:solidFill>
                <a:latin typeface="Roboto Condensed"/>
              </a:rPr>
              <a:t>, </a:t>
            </a:r>
            <a:r>
              <a:rPr lang="en-US" sz="4399" dirty="0" err="1">
                <a:solidFill>
                  <a:srgbClr val="000000"/>
                </a:solidFill>
                <a:latin typeface="Roboto Condensed"/>
              </a:rPr>
              <a:t>nói</a:t>
            </a:r>
            <a:endParaRPr lang="en-US" sz="4399"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526543">
            <a:off x="12811375" y="6646837"/>
            <a:ext cx="5235057" cy="5547080"/>
          </a:xfrm>
          <a:custGeom>
            <a:avLst/>
            <a:gdLst/>
            <a:ahLst/>
            <a:cxnLst/>
            <a:rect l="l" t="t" r="r" b="b"/>
            <a:pathLst>
              <a:path w="5235057" h="5547080">
                <a:moveTo>
                  <a:pt x="0" y="0"/>
                </a:moveTo>
                <a:lnTo>
                  <a:pt x="5235057" y="0"/>
                </a:lnTo>
                <a:lnTo>
                  <a:pt x="5235057" y="5547081"/>
                </a:lnTo>
                <a:lnTo>
                  <a:pt x="0" y="5547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465162" y="4762245"/>
            <a:ext cx="6830048" cy="5412813"/>
          </a:xfrm>
          <a:custGeom>
            <a:avLst/>
            <a:gdLst/>
            <a:ahLst/>
            <a:cxnLst/>
            <a:rect l="l" t="t" r="r" b="b"/>
            <a:pathLst>
              <a:path w="6830048" h="5412813">
                <a:moveTo>
                  <a:pt x="6830048" y="0"/>
                </a:moveTo>
                <a:lnTo>
                  <a:pt x="0" y="0"/>
                </a:lnTo>
                <a:lnTo>
                  <a:pt x="0" y="5412813"/>
                </a:lnTo>
                <a:lnTo>
                  <a:pt x="6830048" y="5412813"/>
                </a:lnTo>
                <a:lnTo>
                  <a:pt x="68300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a:grpSpLocks noChangeAspect="1"/>
          </p:cNvGrpSpPr>
          <p:nvPr/>
        </p:nvGrpSpPr>
        <p:grpSpPr>
          <a:xfrm>
            <a:off x="7295210" y="313570"/>
            <a:ext cx="9964090" cy="8897351"/>
            <a:chOff x="149860" y="501650"/>
            <a:chExt cx="12882880" cy="11503660"/>
          </a:xfrm>
        </p:grpSpPr>
        <p:sp>
          <p:nvSpPr>
            <p:cNvPr id="8" name="Freeform 8"/>
            <p:cNvSpPr/>
            <p:nvPr/>
          </p:nvSpPr>
          <p:spPr>
            <a:xfrm>
              <a:off x="149860" y="501650"/>
              <a:ext cx="12882879" cy="11503660"/>
            </a:xfrm>
            <a:custGeom>
              <a:avLst/>
              <a:gdLst/>
              <a:ahLst/>
              <a:cxnLst/>
              <a:rect l="l" t="t" r="r" b="b"/>
              <a:pathLst>
                <a:path w="12882879" h="11503660">
                  <a:moveTo>
                    <a:pt x="11337290" y="2283460"/>
                  </a:moveTo>
                  <a:cubicBezTo>
                    <a:pt x="10535920" y="1322070"/>
                    <a:pt x="9357360" y="730250"/>
                    <a:pt x="8139430" y="440690"/>
                  </a:cubicBezTo>
                  <a:cubicBezTo>
                    <a:pt x="6921501"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1" y="10773410"/>
                    <a:pt x="11055350" y="8940800"/>
                  </a:cubicBezTo>
                  <a:cubicBezTo>
                    <a:pt x="12630149" y="7108190"/>
                    <a:pt x="12882879" y="4138930"/>
                    <a:pt x="11337290" y="2283460"/>
                  </a:cubicBezTo>
                  <a:close/>
                </a:path>
              </a:pathLst>
            </a:custGeom>
            <a:blipFill>
              <a:blip r:embed="rId6"/>
              <a:stretch>
                <a:fillRect l="-11306" t="-4518" r="-8873" b="4518"/>
              </a:stretch>
            </a:blipFill>
          </p:spPr>
          <p:txBody>
            <a:bodyPr/>
            <a:lstStyle/>
            <a:p>
              <a:endParaRPr lang="en-US"/>
            </a:p>
          </p:txBody>
        </p:sp>
      </p:grpSp>
      <p:grpSp>
        <p:nvGrpSpPr>
          <p:cNvPr id="9" name="Group 9"/>
          <p:cNvGrpSpPr/>
          <p:nvPr/>
        </p:nvGrpSpPr>
        <p:grpSpPr>
          <a:xfrm>
            <a:off x="1818328" y="2989663"/>
            <a:ext cx="3467908" cy="1772583"/>
            <a:chOff x="0" y="0"/>
            <a:chExt cx="913359" cy="466853"/>
          </a:xfrm>
        </p:grpSpPr>
        <p:sp>
          <p:nvSpPr>
            <p:cNvPr id="10" name="Freeform 10"/>
            <p:cNvSpPr/>
            <p:nvPr/>
          </p:nvSpPr>
          <p:spPr>
            <a:xfrm>
              <a:off x="0" y="0"/>
              <a:ext cx="913358" cy="466853"/>
            </a:xfrm>
            <a:custGeom>
              <a:avLst/>
              <a:gdLst/>
              <a:ahLst/>
              <a:cxnLst/>
              <a:rect l="l" t="t" r="r" b="b"/>
              <a:pathLst>
                <a:path w="913358" h="466853">
                  <a:moveTo>
                    <a:pt x="33487" y="0"/>
                  </a:moveTo>
                  <a:lnTo>
                    <a:pt x="879872" y="0"/>
                  </a:lnTo>
                  <a:cubicBezTo>
                    <a:pt x="888753" y="0"/>
                    <a:pt x="897271" y="3528"/>
                    <a:pt x="903550" y="9808"/>
                  </a:cubicBezTo>
                  <a:cubicBezTo>
                    <a:pt x="909830" y="16088"/>
                    <a:pt x="913358" y="24605"/>
                    <a:pt x="913358" y="33487"/>
                  </a:cubicBezTo>
                  <a:lnTo>
                    <a:pt x="913358" y="433366"/>
                  </a:lnTo>
                  <a:cubicBezTo>
                    <a:pt x="913358" y="451861"/>
                    <a:pt x="898366" y="466853"/>
                    <a:pt x="879872" y="466853"/>
                  </a:cubicBezTo>
                  <a:lnTo>
                    <a:pt x="33487" y="466853"/>
                  </a:lnTo>
                  <a:cubicBezTo>
                    <a:pt x="14993" y="466853"/>
                    <a:pt x="0" y="451861"/>
                    <a:pt x="0" y="433366"/>
                  </a:cubicBezTo>
                  <a:lnTo>
                    <a:pt x="0" y="33487"/>
                  </a:lnTo>
                  <a:cubicBezTo>
                    <a:pt x="0" y="14993"/>
                    <a:pt x="14993" y="0"/>
                    <a:pt x="33487" y="0"/>
                  </a:cubicBezTo>
                  <a:close/>
                </a:path>
              </a:pathLst>
            </a:custGeom>
            <a:solidFill>
              <a:srgbClr val="EF798A"/>
            </a:solidFill>
          </p:spPr>
          <p:txBody>
            <a:bodyPr/>
            <a:lstStyle/>
            <a:p>
              <a:endParaRPr lang="en-US"/>
            </a:p>
          </p:txBody>
        </p:sp>
        <p:sp>
          <p:nvSpPr>
            <p:cNvPr id="11" name="TextBox 11"/>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2348167" y="3055534"/>
            <a:ext cx="1856780" cy="1545590"/>
          </a:xfrm>
          <a:prstGeom prst="rect">
            <a:avLst/>
          </a:prstGeom>
        </p:spPr>
        <p:txBody>
          <a:bodyPr lIns="0" tIns="0" rIns="0" bIns="0" rtlCol="0" anchor="t">
            <a:spAutoFit/>
          </a:bodyPr>
          <a:lstStyle/>
          <a:p>
            <a:pPr marL="949959" lvl="1" indent="-474979" algn="just">
              <a:lnSpc>
                <a:spcPts val="6159"/>
              </a:lnSpc>
              <a:buFont typeface="Arial"/>
              <a:buChar char="•"/>
            </a:pPr>
            <a:r>
              <a:rPr lang="en-US" sz="4399" dirty="0">
                <a:solidFill>
                  <a:srgbClr val="09103D"/>
                </a:solidFill>
                <a:latin typeface="Roboto Condensed"/>
              </a:rPr>
              <a:t>Ngô</a:t>
            </a:r>
          </a:p>
          <a:p>
            <a:pPr marL="949959" lvl="1" indent="-474979" algn="just">
              <a:lnSpc>
                <a:spcPts val="6159"/>
              </a:lnSpc>
              <a:spcBef>
                <a:spcPct val="0"/>
              </a:spcBef>
              <a:buFont typeface="Arial"/>
              <a:buChar char="•"/>
            </a:pPr>
            <a:r>
              <a:rPr lang="en-US" sz="4399" dirty="0" err="1">
                <a:solidFill>
                  <a:srgbClr val="09103D"/>
                </a:solidFill>
                <a:latin typeface="Roboto Condensed"/>
              </a:rPr>
              <a:t>Bắp</a:t>
            </a:r>
            <a:endParaRPr lang="en-US" sz="4399" dirty="0">
              <a:solidFill>
                <a:srgbClr val="09103D"/>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230439" y="165100"/>
            <a:ext cx="9863431"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Roboto Condensed Bold"/>
              </a:rPr>
              <a:t>2. Thực hành </a:t>
            </a:r>
          </a:p>
        </p:txBody>
      </p:sp>
      <p:grpSp>
        <p:nvGrpSpPr>
          <p:cNvPr id="6" name="Group 6"/>
          <p:cNvGrpSpPr/>
          <p:nvPr/>
        </p:nvGrpSpPr>
        <p:grpSpPr>
          <a:xfrm>
            <a:off x="2387155" y="3732107"/>
            <a:ext cx="13285774" cy="5294504"/>
            <a:chOff x="0" y="0"/>
            <a:chExt cx="3499134" cy="1394437"/>
          </a:xfrm>
        </p:grpSpPr>
        <p:sp>
          <p:nvSpPr>
            <p:cNvPr id="7" name="Freeform 7"/>
            <p:cNvSpPr/>
            <p:nvPr/>
          </p:nvSpPr>
          <p:spPr>
            <a:xfrm>
              <a:off x="0" y="0"/>
              <a:ext cx="3499134" cy="1394437"/>
            </a:xfrm>
            <a:custGeom>
              <a:avLst/>
              <a:gdLst/>
              <a:ahLst/>
              <a:cxnLst/>
              <a:rect l="l" t="t" r="r" b="b"/>
              <a:pathLst>
                <a:path w="3499134" h="1394437">
                  <a:moveTo>
                    <a:pt x="29719" y="0"/>
                  </a:moveTo>
                  <a:lnTo>
                    <a:pt x="3469415" y="0"/>
                  </a:lnTo>
                  <a:cubicBezTo>
                    <a:pt x="3477297" y="0"/>
                    <a:pt x="3484856" y="3131"/>
                    <a:pt x="3490429" y="8704"/>
                  </a:cubicBezTo>
                  <a:cubicBezTo>
                    <a:pt x="3496002" y="14278"/>
                    <a:pt x="3499134" y="21837"/>
                    <a:pt x="3499134" y="29719"/>
                  </a:cubicBezTo>
                  <a:lnTo>
                    <a:pt x="3499134" y="1364719"/>
                  </a:lnTo>
                  <a:cubicBezTo>
                    <a:pt x="3499134" y="1372600"/>
                    <a:pt x="3496002" y="1380160"/>
                    <a:pt x="3490429" y="1385733"/>
                  </a:cubicBezTo>
                  <a:cubicBezTo>
                    <a:pt x="3484856" y="1391306"/>
                    <a:pt x="3477297" y="1394437"/>
                    <a:pt x="3469415" y="1394437"/>
                  </a:cubicBezTo>
                  <a:lnTo>
                    <a:pt x="29719" y="1394437"/>
                  </a:lnTo>
                  <a:cubicBezTo>
                    <a:pt x="21837" y="1394437"/>
                    <a:pt x="14278" y="1391306"/>
                    <a:pt x="8704" y="1385733"/>
                  </a:cubicBezTo>
                  <a:cubicBezTo>
                    <a:pt x="3131" y="1380160"/>
                    <a:pt x="0" y="1372600"/>
                    <a:pt x="0" y="1364719"/>
                  </a:cubicBezTo>
                  <a:lnTo>
                    <a:pt x="0" y="29719"/>
                  </a:lnTo>
                  <a:cubicBezTo>
                    <a:pt x="0" y="21837"/>
                    <a:pt x="3131" y="14278"/>
                    <a:pt x="8704" y="8704"/>
                  </a:cubicBezTo>
                  <a:cubicBezTo>
                    <a:pt x="14278" y="3131"/>
                    <a:pt x="21837" y="0"/>
                    <a:pt x="29719" y="0"/>
                  </a:cubicBezTo>
                  <a:close/>
                </a:path>
              </a:pathLst>
            </a:custGeom>
            <a:solidFill>
              <a:srgbClr val="D8E0CE"/>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927742" y="4114067"/>
            <a:ext cx="12204599" cy="4066669"/>
          </a:xfrm>
          <a:prstGeom prst="rect">
            <a:avLst/>
          </a:prstGeom>
        </p:spPr>
        <p:txBody>
          <a:bodyPr lIns="0" tIns="0" rIns="0" bIns="0" rtlCol="0" anchor="t">
            <a:spAutoFit/>
          </a:bodyPr>
          <a:lstStyle/>
          <a:p>
            <a:pPr algn="just">
              <a:lnSpc>
                <a:spcPts val="4636"/>
              </a:lnSpc>
            </a:pPr>
            <a:r>
              <a:rPr lang="en-US" sz="3800" dirty="0" err="1">
                <a:solidFill>
                  <a:srgbClr val="000000"/>
                </a:solidFill>
                <a:latin typeface="Roboto Condensed Bold"/>
              </a:rPr>
              <a:t>Việc</a:t>
            </a:r>
            <a:r>
              <a:rPr lang="en-US" sz="3800" dirty="0">
                <a:solidFill>
                  <a:srgbClr val="000000"/>
                </a:solidFill>
                <a:latin typeface="Roboto Condensed Bold"/>
              </a:rPr>
              <a:t> </a:t>
            </a:r>
            <a:r>
              <a:rPr lang="en-US" sz="3800" dirty="0" err="1">
                <a:solidFill>
                  <a:srgbClr val="000000"/>
                </a:solidFill>
                <a:latin typeface="Roboto Condensed Bold"/>
              </a:rPr>
              <a:t>sư</a:t>
            </a:r>
            <a:r>
              <a:rPr lang="en-US" sz="3800" dirty="0">
                <a:solidFill>
                  <a:srgbClr val="000000"/>
                </a:solidFill>
                <a:latin typeface="Roboto Condensed Bold"/>
              </a:rPr>
              <a:t>̉ </a:t>
            </a:r>
            <a:r>
              <a:rPr lang="en-US" sz="3800" dirty="0" err="1">
                <a:solidFill>
                  <a:srgbClr val="000000"/>
                </a:solidFill>
                <a:latin typeface="Roboto Condensed Bold"/>
              </a:rPr>
              <a:t>dụng</a:t>
            </a:r>
            <a:r>
              <a:rPr lang="en-US" sz="3800" dirty="0">
                <a:solidFill>
                  <a:srgbClr val="000000"/>
                </a:solidFill>
                <a:latin typeface="Roboto Condensed Bold"/>
              </a:rPr>
              <a:t> </a:t>
            </a:r>
            <a:r>
              <a:rPr lang="en-US" sz="3800" dirty="0" err="1">
                <a:solidFill>
                  <a:srgbClr val="000000"/>
                </a:solidFill>
                <a:latin typeface="Roboto Condensed Bold"/>
              </a:rPr>
              <a:t>các</a:t>
            </a:r>
            <a:r>
              <a:rPr lang="en-US" sz="3800" dirty="0">
                <a:solidFill>
                  <a:srgbClr val="000000"/>
                </a:solidFill>
                <a:latin typeface="Roboto Condensed Bold"/>
              </a:rPr>
              <a:t> </a:t>
            </a:r>
            <a:r>
              <a:rPr lang="en-US" sz="3800" dirty="0" err="1">
                <a:solidFill>
                  <a:srgbClr val="000000"/>
                </a:solidFill>
                <a:latin typeface="Roboto Condensed Bold"/>
              </a:rPr>
              <a:t>biệt</a:t>
            </a:r>
            <a:r>
              <a:rPr lang="en-US" sz="3800" dirty="0">
                <a:solidFill>
                  <a:srgbClr val="000000"/>
                </a:solidFill>
                <a:latin typeface="Roboto Condensed Bold"/>
              </a:rPr>
              <a:t> </a:t>
            </a:r>
            <a:r>
              <a:rPr lang="en-US" sz="3800" dirty="0" err="1">
                <a:solidFill>
                  <a:srgbClr val="000000"/>
                </a:solidFill>
                <a:latin typeface="Roboto Condensed Bold Italics"/>
              </a:rPr>
              <a:t>ngư</a:t>
            </a:r>
            <a:r>
              <a:rPr lang="en-US" sz="3800" dirty="0">
                <a:solidFill>
                  <a:srgbClr val="000000"/>
                </a:solidFill>
                <a:latin typeface="Roboto Condensed Bold Italics"/>
              </a:rPr>
              <a:t>̃ xã </a:t>
            </a:r>
            <a:r>
              <a:rPr lang="en-US" sz="3800" dirty="0" err="1">
                <a:solidFill>
                  <a:srgbClr val="000000"/>
                </a:solidFill>
                <a:latin typeface="Roboto Condensed Bold Italics"/>
              </a:rPr>
              <a:t>hội</a:t>
            </a:r>
            <a:r>
              <a:rPr lang="en-US" sz="3800" dirty="0">
                <a:solidFill>
                  <a:srgbClr val="000000"/>
                </a:solidFill>
                <a:latin typeface="Roboto Condensed Bold Italics"/>
              </a:rPr>
              <a:t> (có </a:t>
            </a:r>
            <a:r>
              <a:rPr lang="en-US" sz="3800" dirty="0" err="1">
                <a:solidFill>
                  <a:srgbClr val="000000"/>
                </a:solidFill>
                <a:latin typeface="Roboto Condensed Bold Italics"/>
              </a:rPr>
              <a:t>dấu</a:t>
            </a:r>
            <a:r>
              <a:rPr lang="en-US" sz="3800" dirty="0">
                <a:solidFill>
                  <a:srgbClr val="000000"/>
                </a:solidFill>
                <a:latin typeface="Roboto Condensed Bold Italics"/>
              </a:rPr>
              <a:t> </a:t>
            </a:r>
            <a:r>
              <a:rPr lang="en-US" sz="3800" dirty="0" err="1">
                <a:solidFill>
                  <a:srgbClr val="000000"/>
                </a:solidFill>
                <a:latin typeface="Roboto Condensed Bold Italics"/>
              </a:rPr>
              <a:t>ngoặc</a:t>
            </a:r>
            <a:r>
              <a:rPr lang="en-US" sz="3800" dirty="0">
                <a:solidFill>
                  <a:srgbClr val="000000"/>
                </a:solidFill>
                <a:latin typeface="Roboto Condensed Bold Italics"/>
              </a:rPr>
              <a:t> </a:t>
            </a:r>
            <a:r>
              <a:rPr lang="en-US" sz="3800" dirty="0" err="1">
                <a:solidFill>
                  <a:srgbClr val="000000"/>
                </a:solidFill>
                <a:latin typeface="Roboto Condensed Bold Italics"/>
              </a:rPr>
              <a:t>kép</a:t>
            </a:r>
            <a:r>
              <a:rPr lang="en-US" sz="3800" dirty="0">
                <a:solidFill>
                  <a:srgbClr val="000000"/>
                </a:solidFill>
                <a:latin typeface="Roboto Condensed Bold Italics"/>
              </a:rPr>
              <a:t>) </a:t>
            </a:r>
            <a:r>
              <a:rPr lang="en-US" sz="3800" dirty="0" err="1">
                <a:solidFill>
                  <a:srgbClr val="000000"/>
                </a:solidFill>
                <a:latin typeface="Roboto Condensed Bold Italics"/>
              </a:rPr>
              <a:t>trong</a:t>
            </a:r>
            <a:r>
              <a:rPr lang="en-US" sz="3800" dirty="0">
                <a:solidFill>
                  <a:srgbClr val="000000"/>
                </a:solidFill>
                <a:latin typeface="Roboto Condensed Bold Italics"/>
              </a:rPr>
              <a:t> </a:t>
            </a:r>
            <a:r>
              <a:rPr lang="en-US" sz="3800" dirty="0" err="1">
                <a:solidFill>
                  <a:srgbClr val="000000"/>
                </a:solidFill>
                <a:latin typeface="Roboto Condensed Bold Italics"/>
              </a:rPr>
              <a:t>những</a:t>
            </a:r>
            <a:r>
              <a:rPr lang="en-US" sz="3800" dirty="0">
                <a:solidFill>
                  <a:srgbClr val="000000"/>
                </a:solidFill>
                <a:latin typeface="Roboto Condensed Bold Italics"/>
              </a:rPr>
              <a:t> </a:t>
            </a:r>
            <a:r>
              <a:rPr lang="en-US" sz="3800" dirty="0" err="1">
                <a:solidFill>
                  <a:srgbClr val="000000"/>
                </a:solidFill>
                <a:latin typeface="Roboto Condensed Bold Italics"/>
              </a:rPr>
              <a:t>câu</a:t>
            </a:r>
            <a:r>
              <a:rPr lang="en-US" sz="3800" dirty="0">
                <a:solidFill>
                  <a:srgbClr val="000000"/>
                </a:solidFill>
                <a:latin typeface="Roboto Condensed Bold Italics"/>
              </a:rPr>
              <a:t> </a:t>
            </a:r>
            <a:r>
              <a:rPr lang="en-US" sz="3800" dirty="0" err="1">
                <a:solidFill>
                  <a:srgbClr val="000000"/>
                </a:solidFill>
                <a:latin typeface="Roboto Condensed Bold Italics"/>
              </a:rPr>
              <a:t>sau</a:t>
            </a:r>
            <a:r>
              <a:rPr lang="en-US" sz="3800" dirty="0">
                <a:solidFill>
                  <a:srgbClr val="000000"/>
                </a:solidFill>
                <a:latin typeface="Roboto Condensed Bold Italics"/>
              </a:rPr>
              <a:t> (ở </a:t>
            </a:r>
            <a:r>
              <a:rPr lang="en-US" sz="3800" dirty="0" err="1">
                <a:solidFill>
                  <a:srgbClr val="000000"/>
                </a:solidFill>
                <a:latin typeface="Roboto Condensed Bold Italics"/>
              </a:rPr>
              <a:t>tác</a:t>
            </a:r>
            <a:r>
              <a:rPr lang="en-US" sz="3800" dirty="0">
                <a:solidFill>
                  <a:srgbClr val="000000"/>
                </a:solidFill>
                <a:latin typeface="Roboto Condensed Bold Italics"/>
              </a:rPr>
              <a:t> </a:t>
            </a:r>
            <a:r>
              <a:rPr lang="en-US" sz="3800" dirty="0" err="1">
                <a:solidFill>
                  <a:srgbClr val="000000"/>
                </a:solidFill>
                <a:latin typeface="Roboto Condensed Bold Italics"/>
              </a:rPr>
              <a:t>phẩm</a:t>
            </a:r>
            <a:r>
              <a:rPr lang="en-US" sz="3800" dirty="0">
                <a:solidFill>
                  <a:srgbClr val="000000"/>
                </a:solidFill>
                <a:latin typeface="Roboto Condensed Bold Italics"/>
              </a:rPr>
              <a:t> Bỉ </a:t>
            </a:r>
            <a:r>
              <a:rPr lang="en-US" sz="3800" dirty="0" err="1">
                <a:solidFill>
                  <a:srgbClr val="000000"/>
                </a:solidFill>
                <a:latin typeface="Roboto Condensed Bold Italics"/>
              </a:rPr>
              <a:t>vo</a:t>
            </a:r>
            <a:r>
              <a:rPr lang="en-US" sz="3800" dirty="0">
                <a:solidFill>
                  <a:srgbClr val="000000"/>
                </a:solidFill>
                <a:latin typeface="Roboto Condensed Bold Italics"/>
              </a:rPr>
              <a:t>̉ </a:t>
            </a:r>
            <a:r>
              <a:rPr lang="en-US" sz="3800" dirty="0" err="1">
                <a:solidFill>
                  <a:srgbClr val="000000"/>
                </a:solidFill>
                <a:latin typeface="Roboto Condensed Bold"/>
              </a:rPr>
              <a:t>của</a:t>
            </a:r>
            <a:r>
              <a:rPr lang="en-US" sz="3800" dirty="0">
                <a:solidFill>
                  <a:srgbClr val="000000"/>
                </a:solidFill>
                <a:latin typeface="Roboto Condensed Bold"/>
              </a:rPr>
              <a:t> </a:t>
            </a:r>
            <a:r>
              <a:rPr lang="en-US" sz="3800" dirty="0" err="1">
                <a:solidFill>
                  <a:srgbClr val="000000"/>
                </a:solidFill>
                <a:latin typeface="Roboto Condensed Bold"/>
              </a:rPr>
              <a:t>Nguyên</a:t>
            </a:r>
            <a:r>
              <a:rPr lang="en-US" sz="3800" dirty="0">
                <a:solidFill>
                  <a:srgbClr val="000000"/>
                </a:solidFill>
                <a:latin typeface="Roboto Condensed Bold"/>
              </a:rPr>
              <a:t> </a:t>
            </a:r>
            <a:r>
              <a:rPr lang="en-US" sz="3800" dirty="0" err="1">
                <a:solidFill>
                  <a:srgbClr val="000000"/>
                </a:solidFill>
                <a:latin typeface="Roboto Condensed Bold"/>
              </a:rPr>
              <a:t>Hồng</a:t>
            </a:r>
            <a:r>
              <a:rPr lang="en-US" sz="3800" dirty="0">
                <a:solidFill>
                  <a:srgbClr val="000000"/>
                </a:solidFill>
                <a:latin typeface="Roboto Condensed Bold"/>
              </a:rPr>
              <a:t>) có </a:t>
            </a:r>
            <a:r>
              <a:rPr lang="en-US" sz="3800" dirty="0" err="1">
                <a:solidFill>
                  <a:srgbClr val="000000"/>
                </a:solidFill>
                <a:latin typeface="Roboto Condensed Bold"/>
              </a:rPr>
              <a:t>tác</a:t>
            </a:r>
            <a:r>
              <a:rPr lang="en-US" sz="3800" dirty="0">
                <a:solidFill>
                  <a:srgbClr val="000000"/>
                </a:solidFill>
                <a:latin typeface="Roboto Condensed Bold"/>
              </a:rPr>
              <a:t> </a:t>
            </a:r>
            <a:r>
              <a:rPr lang="en-US" sz="3800" dirty="0" err="1">
                <a:solidFill>
                  <a:srgbClr val="000000"/>
                </a:solidFill>
                <a:latin typeface="Roboto Condensed Bold"/>
              </a:rPr>
              <a:t>dụng</a:t>
            </a:r>
            <a:r>
              <a:rPr lang="en-US" sz="3800" dirty="0">
                <a:solidFill>
                  <a:srgbClr val="000000"/>
                </a:solidFill>
                <a:latin typeface="Roboto Condensed Bold"/>
              </a:rPr>
              <a:t> </a:t>
            </a:r>
            <a:r>
              <a:rPr lang="en-US" sz="3800" dirty="0" err="1">
                <a:solidFill>
                  <a:srgbClr val="000000"/>
                </a:solidFill>
                <a:latin typeface="Roboto Condensed Bold"/>
              </a:rPr>
              <a:t>thê</a:t>
            </a:r>
            <a:r>
              <a:rPr lang="en-US" sz="3800" dirty="0">
                <a:solidFill>
                  <a:srgbClr val="000000"/>
                </a:solidFill>
                <a:latin typeface="Roboto Condensed Bold"/>
              </a:rPr>
              <a:t>̉ </a:t>
            </a:r>
            <a:r>
              <a:rPr lang="en-US" sz="3800" dirty="0" err="1">
                <a:solidFill>
                  <a:srgbClr val="000000"/>
                </a:solidFill>
                <a:latin typeface="Roboto Condensed Bold"/>
              </a:rPr>
              <a:t>hiện</a:t>
            </a:r>
            <a:r>
              <a:rPr lang="en-US" sz="3800" dirty="0">
                <a:solidFill>
                  <a:srgbClr val="000000"/>
                </a:solidFill>
                <a:latin typeface="Roboto Condensed Bold"/>
              </a:rPr>
              <a:t> </a:t>
            </a:r>
            <a:r>
              <a:rPr lang="en-US" sz="3800" dirty="0" err="1">
                <a:solidFill>
                  <a:srgbClr val="000000"/>
                </a:solidFill>
                <a:latin typeface="Roboto Condensed Bold"/>
              </a:rPr>
              <a:t>đặc</a:t>
            </a:r>
            <a:r>
              <a:rPr lang="en-US" sz="3800" dirty="0">
                <a:solidFill>
                  <a:srgbClr val="000000"/>
                </a:solidFill>
                <a:latin typeface="Roboto Condensed Bold"/>
              </a:rPr>
              <a:t> </a:t>
            </a:r>
            <a:r>
              <a:rPr lang="en-US" sz="3800" dirty="0" err="1">
                <a:solidFill>
                  <a:srgbClr val="000000"/>
                </a:solidFill>
                <a:latin typeface="Roboto Condensed Bold"/>
              </a:rPr>
              <a:t>điểm</a:t>
            </a:r>
            <a:r>
              <a:rPr lang="en-US" sz="3800" dirty="0">
                <a:solidFill>
                  <a:srgbClr val="000000"/>
                </a:solidFill>
                <a:latin typeface="Roboto Condensed Bold"/>
              </a:rPr>
              <a:t> </a:t>
            </a:r>
            <a:r>
              <a:rPr lang="en-US" sz="3800" dirty="0" err="1">
                <a:solidFill>
                  <a:srgbClr val="000000"/>
                </a:solidFill>
                <a:latin typeface="Roboto Condensed Bold"/>
              </a:rPr>
              <a:t>của</a:t>
            </a:r>
            <a:r>
              <a:rPr lang="en-US" sz="3800" dirty="0">
                <a:solidFill>
                  <a:srgbClr val="000000"/>
                </a:solidFill>
                <a:latin typeface="Roboto Condensed Bold"/>
              </a:rPr>
              <a:t> </a:t>
            </a:r>
            <a:r>
              <a:rPr lang="en-US" sz="3800" dirty="0" err="1">
                <a:solidFill>
                  <a:srgbClr val="000000"/>
                </a:solidFill>
                <a:latin typeface="Roboto Condensed Bold"/>
              </a:rPr>
              <a:t>các</a:t>
            </a:r>
            <a:r>
              <a:rPr lang="en-US" sz="3800" dirty="0">
                <a:solidFill>
                  <a:srgbClr val="000000"/>
                </a:solidFill>
                <a:latin typeface="Roboto Condensed Bold"/>
              </a:rPr>
              <a:t> </a:t>
            </a:r>
            <a:r>
              <a:rPr lang="en-US" sz="3800" dirty="0" err="1">
                <a:solidFill>
                  <a:srgbClr val="000000"/>
                </a:solidFill>
                <a:latin typeface="Roboto Condensed Bold"/>
              </a:rPr>
              <a:t>nhân</a:t>
            </a:r>
            <a:r>
              <a:rPr lang="en-US" sz="3800" dirty="0">
                <a:solidFill>
                  <a:srgbClr val="000000"/>
                </a:solidFill>
                <a:latin typeface="Roboto Condensed Bold"/>
              </a:rPr>
              <a:t> </a:t>
            </a:r>
            <a:r>
              <a:rPr lang="en-US" sz="3800" dirty="0" err="1">
                <a:solidFill>
                  <a:srgbClr val="000000"/>
                </a:solidFill>
                <a:latin typeface="Roboto Condensed Bold"/>
              </a:rPr>
              <a:t>vật</a:t>
            </a:r>
            <a:r>
              <a:rPr lang="en-US" sz="3800" dirty="0">
                <a:solidFill>
                  <a:srgbClr val="000000"/>
                </a:solidFill>
                <a:latin typeface="Roboto Condensed Bold"/>
              </a:rPr>
              <a:t> </a:t>
            </a:r>
            <a:r>
              <a:rPr lang="en-US" sz="3800" dirty="0" err="1">
                <a:solidFill>
                  <a:srgbClr val="000000"/>
                </a:solidFill>
                <a:latin typeface="Roboto Condensed Bold"/>
              </a:rPr>
              <a:t>như</a:t>
            </a:r>
            <a:r>
              <a:rPr lang="en-US" sz="3800" dirty="0">
                <a:solidFill>
                  <a:srgbClr val="000000"/>
                </a:solidFill>
                <a:latin typeface="Roboto Condensed Bold"/>
              </a:rPr>
              <a:t> </a:t>
            </a:r>
            <a:r>
              <a:rPr lang="en-US" sz="3800" dirty="0" err="1">
                <a:solidFill>
                  <a:srgbClr val="000000"/>
                </a:solidFill>
                <a:latin typeface="Roboto Condensed Bold"/>
              </a:rPr>
              <a:t>thế</a:t>
            </a:r>
            <a:r>
              <a:rPr lang="en-US" sz="3800" dirty="0">
                <a:solidFill>
                  <a:srgbClr val="000000"/>
                </a:solidFill>
                <a:latin typeface="Roboto Condensed Bold"/>
              </a:rPr>
              <a:t> </a:t>
            </a:r>
            <a:r>
              <a:rPr lang="en-US" sz="3800" dirty="0" err="1">
                <a:solidFill>
                  <a:srgbClr val="000000"/>
                </a:solidFill>
                <a:latin typeface="Roboto Condensed Bold"/>
              </a:rPr>
              <a:t>nào</a:t>
            </a:r>
            <a:r>
              <a:rPr lang="en-US" sz="3800" dirty="0">
                <a:solidFill>
                  <a:srgbClr val="000000"/>
                </a:solidFill>
                <a:latin typeface="Roboto Condensed Bold"/>
              </a:rPr>
              <a:t>?</a:t>
            </a:r>
          </a:p>
          <a:p>
            <a:pPr algn="just">
              <a:lnSpc>
                <a:spcPts val="4636"/>
              </a:lnSpc>
            </a:pPr>
            <a:r>
              <a:rPr lang="en-US" sz="3800" dirty="0">
                <a:solidFill>
                  <a:srgbClr val="000000"/>
                </a:solidFill>
                <a:latin typeface="Roboto Condensed"/>
              </a:rPr>
              <a:t>a. </a:t>
            </a:r>
            <a:r>
              <a:rPr lang="en-US" sz="3800" dirty="0">
                <a:solidFill>
                  <a:srgbClr val="000000"/>
                </a:solidFill>
                <a:latin typeface="Roboto Condensed Italics"/>
              </a:rPr>
              <a:t>Nó </a:t>
            </a:r>
            <a:r>
              <a:rPr lang="en-US" sz="3800" dirty="0" err="1">
                <a:solidFill>
                  <a:srgbClr val="000000"/>
                </a:solidFill>
                <a:latin typeface="Roboto Condensed Italics"/>
              </a:rPr>
              <a:t>hết</a:t>
            </a:r>
            <a:r>
              <a:rPr lang="en-US" sz="3800" dirty="0">
                <a:solidFill>
                  <a:srgbClr val="000000"/>
                </a:solidFill>
                <a:latin typeface="Roboto Condensed Italics"/>
              </a:rPr>
              <a:t> </a:t>
            </a:r>
            <a:r>
              <a:rPr lang="en-US" sz="3800" dirty="0" err="1">
                <a:solidFill>
                  <a:srgbClr val="000000"/>
                </a:solidFill>
                <a:latin typeface="Roboto Condensed Italics"/>
              </a:rPr>
              <a:t>sức</a:t>
            </a:r>
            <a:r>
              <a:rPr lang="en-US" sz="3800" dirty="0">
                <a:solidFill>
                  <a:srgbClr val="000000"/>
                </a:solidFill>
                <a:latin typeface="Roboto Condensed Italics"/>
              </a:rPr>
              <a:t> </a:t>
            </a:r>
            <a:r>
              <a:rPr lang="en-US" sz="3800" dirty="0" err="1">
                <a:solidFill>
                  <a:srgbClr val="000000"/>
                </a:solidFill>
                <a:latin typeface="Roboto Condensed Italics"/>
              </a:rPr>
              <a:t>theo</a:t>
            </a:r>
            <a:r>
              <a:rPr lang="en-US" sz="3800" dirty="0">
                <a:solidFill>
                  <a:srgbClr val="000000"/>
                </a:solidFill>
                <a:latin typeface="Roboto Condensed Italics"/>
              </a:rPr>
              <a:t> </a:t>
            </a:r>
            <a:r>
              <a:rPr lang="en-US" sz="3800" dirty="0" err="1">
                <a:solidFill>
                  <a:srgbClr val="000000"/>
                </a:solidFill>
                <a:latin typeface="Roboto Condensed Italics"/>
              </a:rPr>
              <a:t>dõi</a:t>
            </a:r>
            <a:r>
              <a:rPr lang="en-US" sz="3800" dirty="0">
                <a:solidFill>
                  <a:srgbClr val="000000"/>
                </a:solidFill>
                <a:latin typeface="Roboto Condensed Italics"/>
              </a:rPr>
              <a:t> </a:t>
            </a:r>
            <a:r>
              <a:rPr lang="en-US" sz="3800" dirty="0" err="1">
                <a:solidFill>
                  <a:srgbClr val="000000"/>
                </a:solidFill>
                <a:latin typeface="Roboto Condensed Italics"/>
              </a:rPr>
              <a:t>nhưng</a:t>
            </a:r>
            <a:r>
              <a:rPr lang="en-US" sz="3800" dirty="0">
                <a:solidFill>
                  <a:srgbClr val="000000"/>
                </a:solidFill>
                <a:latin typeface="Roboto Condensed Italics"/>
              </a:rPr>
              <a:t> </a:t>
            </a:r>
            <a:r>
              <a:rPr lang="en-US" sz="3800" dirty="0" err="1">
                <a:solidFill>
                  <a:srgbClr val="000000"/>
                </a:solidFill>
                <a:latin typeface="Roboto Condensed Italics"/>
              </a:rPr>
              <a:t>không</a:t>
            </a:r>
            <a:r>
              <a:rPr lang="en-US" sz="3800" dirty="0">
                <a:solidFill>
                  <a:srgbClr val="000000"/>
                </a:solidFill>
                <a:latin typeface="Roboto Condensed Italics"/>
              </a:rPr>
              <a:t> </a:t>
            </a:r>
            <a:r>
              <a:rPr lang="en-US" sz="3800" dirty="0" err="1">
                <a:solidFill>
                  <a:srgbClr val="000000"/>
                </a:solidFill>
                <a:latin typeface="Roboto Condensed Italics"/>
              </a:rPr>
              <a:t>làm</a:t>
            </a:r>
            <a:r>
              <a:rPr lang="en-US" sz="3800" dirty="0">
                <a:solidFill>
                  <a:srgbClr val="000000"/>
                </a:solidFill>
                <a:latin typeface="Roboto Condensed Italics"/>
              </a:rPr>
              <a:t> </a:t>
            </a:r>
            <a:r>
              <a:rPr lang="en-US" sz="3800" dirty="0" err="1">
                <a:solidFill>
                  <a:srgbClr val="000000"/>
                </a:solidFill>
                <a:latin typeface="Roboto Condensed Italics"/>
              </a:rPr>
              <a:t>sao</a:t>
            </a:r>
            <a:r>
              <a:rPr lang="en-US" sz="3800" dirty="0">
                <a:solidFill>
                  <a:srgbClr val="000000"/>
                </a:solidFill>
                <a:latin typeface="Roboto Condensed Italics"/>
              </a:rPr>
              <a:t> </a:t>
            </a:r>
            <a:r>
              <a:rPr lang="en-US" sz="3800" dirty="0" err="1">
                <a:solidFill>
                  <a:srgbClr val="000000"/>
                </a:solidFill>
                <a:latin typeface="Roboto Condensed Italics"/>
              </a:rPr>
              <a:t>đến</a:t>
            </a:r>
            <a:r>
              <a:rPr lang="en-US" sz="3800" dirty="0">
                <a:solidFill>
                  <a:srgbClr val="000000"/>
                </a:solidFill>
                <a:latin typeface="Roboto Condensed Italics"/>
              </a:rPr>
              <a:t> </a:t>
            </a:r>
            <a:r>
              <a:rPr lang="en-US" sz="3800" dirty="0" err="1">
                <a:solidFill>
                  <a:srgbClr val="000000"/>
                </a:solidFill>
                <a:latin typeface="Roboto Condensed Italics"/>
              </a:rPr>
              <a:t>gần</a:t>
            </a:r>
            <a:r>
              <a:rPr lang="en-US" sz="3800" dirty="0">
                <a:solidFill>
                  <a:srgbClr val="000000"/>
                </a:solidFill>
                <a:latin typeface="Roboto Condensed Italics"/>
              </a:rPr>
              <a:t> </a:t>
            </a:r>
            <a:r>
              <a:rPr lang="en-US" sz="3800" dirty="0" err="1">
                <a:solidFill>
                  <a:srgbClr val="000000"/>
                </a:solidFill>
                <a:latin typeface="Roboto Condensed Italics"/>
              </a:rPr>
              <a:t>được</a:t>
            </a:r>
            <a:r>
              <a:rPr lang="en-US" sz="3800" dirty="0">
                <a:solidFill>
                  <a:srgbClr val="000000"/>
                </a:solidFill>
                <a:latin typeface="Roboto Condensed Italics"/>
              </a:rPr>
              <a:t> vì “bỉ” </a:t>
            </a:r>
            <a:r>
              <a:rPr lang="en-US" sz="3800" dirty="0" err="1">
                <a:solidFill>
                  <a:srgbClr val="000000"/>
                </a:solidFill>
                <a:latin typeface="Roboto Condensed Italics"/>
              </a:rPr>
              <a:t>này</a:t>
            </a:r>
            <a:r>
              <a:rPr lang="en-US" sz="3800" dirty="0">
                <a:solidFill>
                  <a:srgbClr val="000000"/>
                </a:solidFill>
                <a:latin typeface="Roboto Condensed Italics"/>
              </a:rPr>
              <a:t> “</a:t>
            </a:r>
            <a:r>
              <a:rPr lang="en-US" sz="3800" dirty="0" err="1">
                <a:solidFill>
                  <a:srgbClr val="000000"/>
                </a:solidFill>
                <a:latin typeface="Roboto Condensed Italics"/>
              </a:rPr>
              <a:t>hắc</a:t>
            </a:r>
            <a:r>
              <a:rPr lang="en-US" sz="3800" dirty="0">
                <a:solidFill>
                  <a:srgbClr val="000000"/>
                </a:solidFill>
                <a:latin typeface="Roboto Condensed Italics"/>
              </a:rPr>
              <a:t>” </a:t>
            </a:r>
            <a:r>
              <a:rPr lang="en-US" sz="3800" dirty="0" err="1">
                <a:solidFill>
                  <a:srgbClr val="000000"/>
                </a:solidFill>
                <a:latin typeface="Roboto Condensed Italics"/>
              </a:rPr>
              <a:t>lắm</a:t>
            </a:r>
            <a:r>
              <a:rPr lang="en-US" sz="3800" dirty="0">
                <a:solidFill>
                  <a:srgbClr val="000000"/>
                </a:solidFill>
                <a:latin typeface="Roboto Condensed Italics"/>
              </a:rPr>
              <a:t>.</a:t>
            </a:r>
          </a:p>
          <a:p>
            <a:pPr algn="just">
              <a:lnSpc>
                <a:spcPts val="4636"/>
              </a:lnSpc>
            </a:pPr>
            <a:r>
              <a:rPr lang="en-US" sz="3800" dirty="0">
                <a:solidFill>
                  <a:srgbClr val="000000"/>
                </a:solidFill>
                <a:latin typeface="Roboto Condensed"/>
              </a:rPr>
              <a:t>b. </a:t>
            </a:r>
            <a:r>
              <a:rPr lang="en-US" sz="3800" dirty="0" err="1">
                <a:solidFill>
                  <a:srgbClr val="000000"/>
                </a:solidFill>
                <a:latin typeface="Roboto Condensed Italics"/>
              </a:rPr>
              <a:t>Cái</a:t>
            </a:r>
            <a:r>
              <a:rPr lang="en-US" sz="3800" dirty="0">
                <a:solidFill>
                  <a:srgbClr val="000000"/>
                </a:solidFill>
                <a:latin typeface="Roboto Condensed Italics"/>
              </a:rPr>
              <a:t> “cá” </a:t>
            </a:r>
            <a:r>
              <a:rPr lang="en-US" sz="3800" dirty="0" err="1">
                <a:solidFill>
                  <a:srgbClr val="000000"/>
                </a:solidFill>
                <a:latin typeface="Roboto Condensed Italics"/>
              </a:rPr>
              <a:t>ngon</a:t>
            </a:r>
            <a:r>
              <a:rPr lang="en-US" sz="3800" dirty="0">
                <a:solidFill>
                  <a:srgbClr val="000000"/>
                </a:solidFill>
                <a:latin typeface="Roboto Condensed Italics"/>
              </a:rPr>
              <a:t> </a:t>
            </a:r>
            <a:r>
              <a:rPr lang="en-US" sz="3800" dirty="0" err="1">
                <a:solidFill>
                  <a:srgbClr val="000000"/>
                </a:solidFill>
                <a:latin typeface="Roboto Condensed Italics"/>
              </a:rPr>
              <a:t>làm</a:t>
            </a:r>
            <a:r>
              <a:rPr lang="en-US" sz="3800" dirty="0">
                <a:solidFill>
                  <a:srgbClr val="000000"/>
                </a:solidFill>
                <a:latin typeface="Roboto Condensed Italics"/>
              </a:rPr>
              <a:t> </a:t>
            </a:r>
            <a:r>
              <a:rPr lang="en-US" sz="3800" dirty="0" err="1">
                <a:solidFill>
                  <a:srgbClr val="000000"/>
                </a:solidFill>
                <a:latin typeface="Roboto Condensed Italics"/>
              </a:rPr>
              <a:t>vậy</a:t>
            </a:r>
            <a:r>
              <a:rPr lang="en-US" sz="3800" dirty="0">
                <a:solidFill>
                  <a:srgbClr val="000000"/>
                </a:solidFill>
                <a:latin typeface="Roboto Condensed Italics"/>
              </a:rPr>
              <a:t> </a:t>
            </a:r>
            <a:r>
              <a:rPr lang="en-US" sz="3800" dirty="0" err="1">
                <a:solidFill>
                  <a:srgbClr val="000000"/>
                </a:solidFill>
                <a:latin typeface="Roboto Condensed Italics"/>
              </a:rPr>
              <a:t>thằng</a:t>
            </a:r>
            <a:r>
              <a:rPr lang="en-US" sz="3800" dirty="0">
                <a:solidFill>
                  <a:srgbClr val="000000"/>
                </a:solidFill>
                <a:latin typeface="Roboto Condensed Italics"/>
              </a:rPr>
              <a:t> “</a:t>
            </a:r>
            <a:r>
              <a:rPr lang="en-US" sz="3800" dirty="0" err="1">
                <a:solidFill>
                  <a:srgbClr val="000000"/>
                </a:solidFill>
                <a:latin typeface="Roboto Condensed Italics"/>
              </a:rPr>
              <a:t>vo</a:t>
            </a:r>
            <a:r>
              <a:rPr lang="en-US" sz="3800" dirty="0">
                <a:solidFill>
                  <a:srgbClr val="000000"/>
                </a:solidFill>
                <a:latin typeface="Roboto Condensed Italics"/>
              </a:rPr>
              <a:t>̉ </a:t>
            </a:r>
            <a:r>
              <a:rPr lang="en-US" sz="3800" dirty="0" err="1">
                <a:solidFill>
                  <a:srgbClr val="000000"/>
                </a:solidFill>
                <a:latin typeface="Roboto Condensed Italics"/>
              </a:rPr>
              <a:t>lõi</a:t>
            </a:r>
            <a:r>
              <a:rPr lang="en-US" sz="3800" dirty="0">
                <a:solidFill>
                  <a:srgbClr val="000000"/>
                </a:solidFill>
                <a:latin typeface="Roboto Condensed Italics"/>
              </a:rPr>
              <a:t>” nó </a:t>
            </a:r>
            <a:r>
              <a:rPr lang="en-US" sz="3800" dirty="0" err="1">
                <a:solidFill>
                  <a:srgbClr val="000000"/>
                </a:solidFill>
                <a:latin typeface="Roboto Condensed Italics"/>
              </a:rPr>
              <a:t>còn</a:t>
            </a:r>
            <a:r>
              <a:rPr lang="en-US" sz="3800" dirty="0">
                <a:solidFill>
                  <a:srgbClr val="000000"/>
                </a:solidFill>
                <a:latin typeface="Roboto Condensed Italics"/>
              </a:rPr>
              <a:t> “</a:t>
            </a:r>
            <a:r>
              <a:rPr lang="en-US" sz="3800" dirty="0" err="1">
                <a:solidFill>
                  <a:srgbClr val="000000"/>
                </a:solidFill>
                <a:latin typeface="Roboto Condensed Italics"/>
              </a:rPr>
              <a:t>mõi</a:t>
            </a:r>
            <a:r>
              <a:rPr lang="en-US" sz="3800" dirty="0">
                <a:solidFill>
                  <a:srgbClr val="000000"/>
                </a:solidFill>
                <a:latin typeface="Roboto Condensed Italics"/>
              </a:rPr>
              <a:t>” </a:t>
            </a:r>
            <a:r>
              <a:rPr lang="en-US" sz="3800" dirty="0" err="1">
                <a:solidFill>
                  <a:srgbClr val="000000"/>
                </a:solidFill>
                <a:latin typeface="Roboto Condensed Italics"/>
              </a:rPr>
              <a:t>được</a:t>
            </a:r>
            <a:r>
              <a:rPr lang="en-US" sz="3800" dirty="0">
                <a:solidFill>
                  <a:srgbClr val="000000"/>
                </a:solidFill>
                <a:latin typeface="Roboto Condensed Italics"/>
              </a:rPr>
              <a:t> </a:t>
            </a:r>
            <a:r>
              <a:rPr lang="en-US" sz="3800" dirty="0" err="1">
                <a:solidFill>
                  <a:srgbClr val="000000"/>
                </a:solidFill>
                <a:latin typeface="Roboto Condensed Italics"/>
              </a:rPr>
              <a:t>huống</a:t>
            </a:r>
            <a:r>
              <a:rPr lang="en-US" sz="3800" dirty="0">
                <a:solidFill>
                  <a:srgbClr val="000000"/>
                </a:solidFill>
                <a:latin typeface="Roboto Condensed Italics"/>
              </a:rPr>
              <a:t> </a:t>
            </a:r>
            <a:r>
              <a:rPr lang="en-US" sz="3800" dirty="0" err="1">
                <a:solidFill>
                  <a:srgbClr val="000000"/>
                </a:solidFill>
                <a:latin typeface="Roboto Condensed Italics"/>
              </a:rPr>
              <a:t>hô</a:t>
            </a:r>
            <a:r>
              <a:rPr lang="en-US" sz="3800" dirty="0">
                <a:solidFill>
                  <a:srgbClr val="000000"/>
                </a:solidFill>
                <a:latin typeface="Roboto Condensed Italics"/>
              </a:rPr>
              <a:t>̀ chị…</a:t>
            </a:r>
          </a:p>
        </p:txBody>
      </p:sp>
      <p:sp>
        <p:nvSpPr>
          <p:cNvPr id="10" name="TextBox 10"/>
          <p:cNvSpPr txBox="1"/>
          <p:nvPr/>
        </p:nvSpPr>
        <p:spPr>
          <a:xfrm>
            <a:off x="4699397" y="2240886"/>
            <a:ext cx="8889206" cy="849630"/>
          </a:xfrm>
          <a:prstGeom prst="rect">
            <a:avLst/>
          </a:prstGeom>
        </p:spPr>
        <p:txBody>
          <a:bodyPr lIns="0" tIns="0" rIns="0" bIns="0" rtlCol="0" anchor="t">
            <a:spAutoFit/>
          </a:bodyPr>
          <a:lstStyle/>
          <a:p>
            <a:pPr algn="ctr">
              <a:lnSpc>
                <a:spcPts val="6719"/>
              </a:lnSpc>
              <a:spcBef>
                <a:spcPct val="0"/>
              </a:spcBef>
            </a:pPr>
            <a:r>
              <a:rPr lang="en-US" sz="4800">
                <a:solidFill>
                  <a:srgbClr val="07103D"/>
                </a:solidFill>
                <a:latin typeface="#9Slide05 Aphrodite Pro"/>
              </a:rPr>
              <a:t>Học sinh làm bài tập 3, sgk tr19</a:t>
            </a:r>
          </a:p>
        </p:txBody>
      </p:sp>
      <p:sp>
        <p:nvSpPr>
          <p:cNvPr id="12" name="TextBox 12"/>
          <p:cNvSpPr txBox="1"/>
          <p:nvPr/>
        </p:nvSpPr>
        <p:spPr>
          <a:xfrm>
            <a:off x="4699397" y="958066"/>
            <a:ext cx="8625785" cy="1039580"/>
          </a:xfrm>
          <a:prstGeom prst="rect">
            <a:avLst/>
          </a:prstGeom>
        </p:spPr>
        <p:txBody>
          <a:bodyPr wrap="square" lIns="0" tIns="0" rIns="0" bIns="0" rtlCol="0" anchor="t">
            <a:spAutoFit/>
          </a:bodyPr>
          <a:lstStyle/>
          <a:p>
            <a:pPr algn="ctr">
              <a:lnSpc>
                <a:spcPts val="9310"/>
              </a:lnSpc>
              <a:spcBef>
                <a:spcPct val="0"/>
              </a:spcBef>
            </a:pPr>
            <a:r>
              <a:rPr lang="en-US" sz="6650" dirty="0" err="1">
                <a:solidFill>
                  <a:srgbClr val="FF641C"/>
                </a:solidFill>
                <a:latin typeface="#9Slide07 SFU Blackout"/>
              </a:rPr>
              <a:t>Chặng</a:t>
            </a:r>
            <a:r>
              <a:rPr lang="en-US" sz="6650" dirty="0">
                <a:solidFill>
                  <a:srgbClr val="FF641C"/>
                </a:solidFill>
                <a:latin typeface="#9Slide07 SFU Blackout"/>
              </a:rPr>
              <a:t> 3: TĂNG TỐC</a:t>
            </a:r>
          </a:p>
        </p:txBody>
      </p:sp>
      <p:sp>
        <p:nvSpPr>
          <p:cNvPr id="15" name="Freeform 15"/>
          <p:cNvSpPr/>
          <p:nvPr/>
        </p:nvSpPr>
        <p:spPr>
          <a:xfrm flipH="1" flipV="1">
            <a:off x="14560162" y="134809"/>
            <a:ext cx="3589899" cy="3620066"/>
          </a:xfrm>
          <a:custGeom>
            <a:avLst/>
            <a:gdLst/>
            <a:ahLst/>
            <a:cxnLst/>
            <a:rect l="l" t="t" r="r" b="b"/>
            <a:pathLst>
              <a:path w="3589899" h="3620066">
                <a:moveTo>
                  <a:pt x="3589899" y="3620066"/>
                </a:moveTo>
                <a:lnTo>
                  <a:pt x="0" y="3620066"/>
                </a:lnTo>
                <a:lnTo>
                  <a:pt x="0" y="0"/>
                </a:lnTo>
                <a:lnTo>
                  <a:pt x="3589899" y="0"/>
                </a:lnTo>
                <a:lnTo>
                  <a:pt x="3589899" y="362006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70191" y="2056578"/>
            <a:ext cx="11496514" cy="7544587"/>
            <a:chOff x="0" y="0"/>
            <a:chExt cx="15328685" cy="10059450"/>
          </a:xfrm>
        </p:grpSpPr>
        <p:sp>
          <p:nvSpPr>
            <p:cNvPr id="4" name="Freeform 4"/>
            <p:cNvSpPr/>
            <p:nvPr/>
          </p:nvSpPr>
          <p:spPr>
            <a:xfrm>
              <a:off x="0" y="0"/>
              <a:ext cx="15328685" cy="10059450"/>
            </a:xfrm>
            <a:custGeom>
              <a:avLst/>
              <a:gdLst/>
              <a:ahLst/>
              <a:cxnLst/>
              <a:rect l="l" t="t" r="r" b="b"/>
              <a:pathLst>
                <a:path w="15328685" h="10059450">
                  <a:moveTo>
                    <a:pt x="0" y="0"/>
                  </a:moveTo>
                  <a:lnTo>
                    <a:pt x="15328685" y="0"/>
                  </a:lnTo>
                  <a:lnTo>
                    <a:pt x="15328685" y="10059450"/>
                  </a:lnTo>
                  <a:lnTo>
                    <a:pt x="0" y="10059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24937" y="147615"/>
              <a:ext cx="14878811" cy="9764220"/>
            </a:xfrm>
            <a:custGeom>
              <a:avLst/>
              <a:gdLst/>
              <a:ahLst/>
              <a:cxnLst/>
              <a:rect l="l" t="t" r="r" b="b"/>
              <a:pathLst>
                <a:path w="14878811" h="9764220">
                  <a:moveTo>
                    <a:pt x="0" y="0"/>
                  </a:moveTo>
                  <a:lnTo>
                    <a:pt x="14878811" y="0"/>
                  </a:lnTo>
                  <a:lnTo>
                    <a:pt x="14878811" y="9764220"/>
                  </a:lnTo>
                  <a:lnTo>
                    <a:pt x="0" y="97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a:off x="2646522" y="256587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299708" y="2219060"/>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3296113" y="6437007"/>
            <a:ext cx="4991887" cy="3849993"/>
          </a:xfrm>
          <a:custGeom>
            <a:avLst/>
            <a:gdLst/>
            <a:ahLst/>
            <a:cxnLst/>
            <a:rect l="l" t="t" r="r" b="b"/>
            <a:pathLst>
              <a:path w="4991887" h="3849993">
                <a:moveTo>
                  <a:pt x="0" y="0"/>
                </a:moveTo>
                <a:lnTo>
                  <a:pt x="4991887" y="0"/>
                </a:lnTo>
                <a:lnTo>
                  <a:pt x="4991887" y="3849993"/>
                </a:lnTo>
                <a:lnTo>
                  <a:pt x="0" y="3849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3810000" y="443749"/>
            <a:ext cx="9486114" cy="1195327"/>
          </a:xfrm>
          <a:prstGeom prst="rect">
            <a:avLst/>
          </a:prstGeom>
        </p:spPr>
        <p:txBody>
          <a:bodyPr wrap="square" lIns="0" tIns="0" rIns="0" bIns="0" rtlCol="0" anchor="t">
            <a:spAutoFit/>
          </a:bodyPr>
          <a:lstStyle/>
          <a:p>
            <a:pPr algn="ctr">
              <a:lnSpc>
                <a:spcPts val="10664"/>
              </a:lnSpc>
              <a:spcBef>
                <a:spcPct val="0"/>
              </a:spcBef>
            </a:pPr>
            <a:r>
              <a:rPr lang="en-US" sz="7617" dirty="0" err="1">
                <a:solidFill>
                  <a:srgbClr val="FF641C"/>
                </a:solidFill>
                <a:latin typeface="#9Slide07 SFU Blackout"/>
              </a:rPr>
              <a:t>Chặng</a:t>
            </a:r>
            <a:r>
              <a:rPr lang="en-US" sz="7617" dirty="0">
                <a:solidFill>
                  <a:srgbClr val="FF641C"/>
                </a:solidFill>
                <a:latin typeface="#9Slide07 SFU Blackout"/>
              </a:rPr>
              <a:t> 3: TĂNG TỐC</a:t>
            </a:r>
          </a:p>
        </p:txBody>
      </p:sp>
      <p:sp>
        <p:nvSpPr>
          <p:cNvPr id="13" name="TextBox 13"/>
          <p:cNvSpPr txBox="1"/>
          <p:nvPr/>
        </p:nvSpPr>
        <p:spPr>
          <a:xfrm>
            <a:off x="3925208" y="2984071"/>
            <a:ext cx="10186481" cy="56134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a:rPr>
              <a:t>a. </a:t>
            </a:r>
            <a:r>
              <a:rPr lang="en-US" sz="3999" dirty="0" err="1">
                <a:solidFill>
                  <a:srgbClr val="000000"/>
                </a:solidFill>
                <a:latin typeface="Roboto Condensed"/>
              </a:rPr>
              <a:t>Việc</a:t>
            </a:r>
            <a:r>
              <a:rPr lang="en-US" sz="3999" dirty="0">
                <a:solidFill>
                  <a:srgbClr val="000000"/>
                </a:solidFill>
                <a:latin typeface="Roboto Condensed"/>
              </a:rPr>
              <a:t> </a:t>
            </a:r>
            <a:r>
              <a:rPr lang="en-US" sz="3999" dirty="0" err="1">
                <a:solidFill>
                  <a:srgbClr val="000000"/>
                </a:solidFill>
                <a:latin typeface="Roboto Condensed"/>
              </a:rPr>
              <a:t>sử</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xã</a:t>
            </a:r>
            <a:r>
              <a:rPr lang="en-US" sz="3999" dirty="0">
                <a:solidFill>
                  <a:srgbClr val="000000"/>
                </a:solidFill>
                <a:latin typeface="Roboto Condensed"/>
              </a:rPr>
              <a:t> </a:t>
            </a:r>
            <a:r>
              <a:rPr lang="en-US" sz="3999" dirty="0" err="1">
                <a:solidFill>
                  <a:srgbClr val="000000"/>
                </a:solidFill>
                <a:latin typeface="Roboto Condensed"/>
              </a:rPr>
              <a:t>hội</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dấu</a:t>
            </a:r>
            <a:r>
              <a:rPr lang="en-US" sz="3999" dirty="0">
                <a:solidFill>
                  <a:srgbClr val="000000"/>
                </a:solidFill>
                <a:latin typeface="Roboto Condensed"/>
              </a:rPr>
              <a:t> </a:t>
            </a:r>
            <a:r>
              <a:rPr lang="en-US" sz="3999" dirty="0" err="1">
                <a:solidFill>
                  <a:srgbClr val="000000"/>
                </a:solidFill>
                <a:latin typeface="Roboto Condensed"/>
              </a:rPr>
              <a:t>ngoặc</a:t>
            </a:r>
            <a:r>
              <a:rPr lang="en-US" sz="3999" dirty="0">
                <a:solidFill>
                  <a:srgbClr val="000000"/>
                </a:solidFill>
                <a:latin typeface="Roboto Condensed"/>
              </a:rPr>
              <a:t> </a:t>
            </a:r>
            <a:r>
              <a:rPr lang="en-US" sz="3999" dirty="0" err="1">
                <a:solidFill>
                  <a:srgbClr val="000000"/>
                </a:solidFill>
                <a:latin typeface="Roboto Condensed"/>
              </a:rPr>
              <a:t>kép</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câu</a:t>
            </a:r>
            <a:r>
              <a:rPr lang="en-US" sz="3999" dirty="0">
                <a:solidFill>
                  <a:srgbClr val="000000"/>
                </a:solidFill>
                <a:latin typeface="Roboto Condensed"/>
              </a:rPr>
              <a:t> a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tác</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a:rPr>
              <a:t>đặc</a:t>
            </a:r>
            <a:r>
              <a:rPr lang="en-US" sz="3999" dirty="0">
                <a:solidFill>
                  <a:srgbClr val="000000"/>
                </a:solidFill>
                <a:latin typeface="Roboto Condensed"/>
              </a:rPr>
              <a:t> </a:t>
            </a:r>
            <a:r>
              <a:rPr lang="en-US" sz="3999" dirty="0" err="1">
                <a:solidFill>
                  <a:srgbClr val="000000"/>
                </a:solidFill>
                <a:latin typeface="Roboto Condensed"/>
              </a:rPr>
              <a:t>điểm</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nữ</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nhắc</a:t>
            </a:r>
            <a:r>
              <a:rPr lang="en-US" sz="3999" dirty="0">
                <a:solidFill>
                  <a:srgbClr val="000000"/>
                </a:solidFill>
                <a:latin typeface="Roboto Condensed"/>
              </a:rPr>
              <a:t> </a:t>
            </a:r>
            <a:r>
              <a:rPr lang="en-US" sz="3999" dirty="0" err="1">
                <a:solidFill>
                  <a:srgbClr val="000000"/>
                </a:solidFill>
                <a:latin typeface="Roboto Condensed"/>
              </a:rPr>
              <a:t>đến</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nữ</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nhắc</a:t>
            </a:r>
            <a:r>
              <a:rPr lang="en-US" sz="3999" dirty="0">
                <a:solidFill>
                  <a:srgbClr val="000000"/>
                </a:solidFill>
                <a:latin typeface="Roboto Condensed"/>
              </a:rPr>
              <a:t> </a:t>
            </a:r>
            <a:r>
              <a:rPr lang="en-US" sz="3999" dirty="0" err="1">
                <a:solidFill>
                  <a:srgbClr val="000000"/>
                </a:solidFill>
                <a:latin typeface="Roboto Condensed"/>
              </a:rPr>
              <a:t>đến</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a:rPr>
              <a:t>một</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con </a:t>
            </a:r>
            <a:r>
              <a:rPr lang="en-US" sz="3999" dirty="0" err="1">
                <a:solidFill>
                  <a:srgbClr val="000000"/>
                </a:solidFill>
                <a:latin typeface="Roboto Condensed"/>
              </a:rPr>
              <a:t>gái</a:t>
            </a:r>
            <a:r>
              <a:rPr lang="en-US" sz="3999" dirty="0">
                <a:solidFill>
                  <a:srgbClr val="000000"/>
                </a:solidFill>
                <a:latin typeface="Roboto Condensed"/>
              </a:rPr>
              <a:t> </a:t>
            </a:r>
            <a:r>
              <a:rPr lang="en-US" sz="3999" dirty="0" err="1">
                <a:solidFill>
                  <a:srgbClr val="000000"/>
                </a:solidFill>
                <a:latin typeface="Roboto Condensed"/>
              </a:rPr>
              <a:t>cẩn</a:t>
            </a:r>
            <a:r>
              <a:rPr lang="en-US" sz="3999" dirty="0">
                <a:solidFill>
                  <a:srgbClr val="000000"/>
                </a:solidFill>
                <a:latin typeface="Roboto Condensed"/>
              </a:rPr>
              <a:t> </a:t>
            </a:r>
            <a:r>
              <a:rPr lang="en-US" sz="3999" dirty="0" err="1">
                <a:solidFill>
                  <a:srgbClr val="000000"/>
                </a:solidFill>
                <a:latin typeface="Roboto Condensed"/>
              </a:rPr>
              <a:t>thận</a:t>
            </a:r>
            <a:r>
              <a:rPr lang="en-US" sz="3999" dirty="0">
                <a:solidFill>
                  <a:srgbClr val="000000"/>
                </a:solidFill>
                <a:latin typeface="Roboto Condensed"/>
              </a:rPr>
              <a:t> </a:t>
            </a:r>
            <a:r>
              <a:rPr lang="en-US" sz="3999" dirty="0" err="1">
                <a:solidFill>
                  <a:srgbClr val="000000"/>
                </a:solidFill>
                <a:latin typeface="Roboto Condensed"/>
              </a:rPr>
              <a:t>và</a:t>
            </a:r>
            <a:r>
              <a:rPr lang="en-US" sz="3999" dirty="0">
                <a:solidFill>
                  <a:srgbClr val="000000"/>
                </a:solidFill>
                <a:latin typeface="Roboto Condensed"/>
              </a:rPr>
              <a:t> </a:t>
            </a:r>
            <a:r>
              <a:rPr lang="en-US" sz="3999" dirty="0" err="1">
                <a:solidFill>
                  <a:srgbClr val="000000"/>
                </a:solidFill>
                <a:latin typeface="Roboto Condensed"/>
              </a:rPr>
              <a:t>khôn</a:t>
            </a:r>
            <a:r>
              <a:rPr lang="en-US" sz="3999" dirty="0">
                <a:solidFill>
                  <a:srgbClr val="000000"/>
                </a:solidFill>
                <a:latin typeface="Roboto Condensed"/>
              </a:rPr>
              <a:t> </a:t>
            </a:r>
            <a:r>
              <a:rPr lang="en-US" sz="3999" dirty="0" err="1">
                <a:solidFill>
                  <a:srgbClr val="000000"/>
                </a:solidFill>
                <a:latin typeface="Roboto Condensed"/>
              </a:rPr>
              <a:t>ngoan</a:t>
            </a:r>
            <a:r>
              <a:rPr lang="en-US" sz="3999" dirty="0">
                <a:solidFill>
                  <a:srgbClr val="000000"/>
                </a:solidFill>
                <a:latin typeface="Roboto Condensed"/>
              </a:rPr>
              <a:t>. Qua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sử</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thấy</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nói</a:t>
            </a:r>
            <a:r>
              <a:rPr lang="en-US" sz="3999" dirty="0">
                <a:solidFill>
                  <a:srgbClr val="000000"/>
                </a:solidFill>
                <a:latin typeface="Roboto Condensed"/>
              </a:rPr>
              <a:t> </a:t>
            </a:r>
            <a:r>
              <a:rPr lang="en-US" sz="3999" dirty="0" err="1">
                <a:solidFill>
                  <a:srgbClr val="000000"/>
                </a:solidFill>
                <a:latin typeface="Roboto Condensed"/>
              </a:rPr>
              <a:t>phải</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độ</a:t>
            </a:r>
            <a:r>
              <a:rPr lang="en-US" sz="3999" dirty="0">
                <a:solidFill>
                  <a:srgbClr val="000000"/>
                </a:solidFill>
                <a:latin typeface="Roboto Condensed"/>
              </a:rPr>
              <a:t> </a:t>
            </a:r>
            <a:r>
              <a:rPr lang="en-US" sz="3999" dirty="0" err="1">
                <a:solidFill>
                  <a:srgbClr val="000000"/>
                </a:solidFill>
                <a:latin typeface="Roboto Condensed"/>
              </a:rPr>
              <a:t>hiểu</a:t>
            </a:r>
            <a:r>
              <a:rPr lang="en-US" sz="3999" dirty="0">
                <a:solidFill>
                  <a:srgbClr val="000000"/>
                </a:solidFill>
                <a:latin typeface="Roboto Condensed"/>
              </a:rPr>
              <a:t> </a:t>
            </a:r>
            <a:r>
              <a:rPr lang="en-US" sz="3999" dirty="0" err="1">
                <a:solidFill>
                  <a:srgbClr val="000000"/>
                </a:solidFill>
                <a:latin typeface="Roboto Condensed"/>
              </a:rPr>
              <a:t>biết</a:t>
            </a:r>
            <a:r>
              <a:rPr lang="en-US" sz="3999" dirty="0">
                <a:solidFill>
                  <a:srgbClr val="000000"/>
                </a:solidFill>
                <a:latin typeface="Roboto Condensed"/>
              </a:rPr>
              <a:t> </a:t>
            </a:r>
            <a:r>
              <a:rPr lang="en-US" sz="3999" dirty="0" err="1">
                <a:solidFill>
                  <a:srgbClr val="000000"/>
                </a:solidFill>
                <a:latin typeface="Roboto Condensed"/>
              </a:rPr>
              <a:t>xã</a:t>
            </a:r>
            <a:r>
              <a:rPr lang="en-US" sz="3999" dirty="0">
                <a:solidFill>
                  <a:srgbClr val="000000"/>
                </a:solidFill>
                <a:latin typeface="Roboto Condensed"/>
              </a:rPr>
              <a:t> </a:t>
            </a:r>
            <a:r>
              <a:rPr lang="en-US" sz="3999" dirty="0" err="1">
                <a:solidFill>
                  <a:srgbClr val="000000"/>
                </a:solidFill>
                <a:latin typeface="Roboto Condensed"/>
              </a:rPr>
              <a:t>hội</a:t>
            </a:r>
            <a:r>
              <a:rPr lang="en-US" sz="3999" dirty="0">
                <a:solidFill>
                  <a:srgbClr val="000000"/>
                </a:solidFill>
                <a:latin typeface="Roboto Condensed"/>
              </a:rPr>
              <a:t> </a:t>
            </a:r>
            <a:r>
              <a:rPr lang="en-US" sz="3999" dirty="0" err="1">
                <a:solidFill>
                  <a:srgbClr val="000000"/>
                </a:solidFill>
                <a:latin typeface="Roboto Condensed"/>
              </a:rPr>
              <a:t>nhất</a:t>
            </a:r>
            <a:r>
              <a:rPr lang="en-US" sz="3999" dirty="0">
                <a:solidFill>
                  <a:srgbClr val="000000"/>
                </a:solidFill>
                <a:latin typeface="Roboto Condensed"/>
              </a:rPr>
              <a:t> </a:t>
            </a:r>
            <a:r>
              <a:rPr lang="en-US" sz="3999" dirty="0" err="1">
                <a:solidFill>
                  <a:srgbClr val="000000"/>
                </a:solidFill>
                <a:latin typeface="Roboto Condensed"/>
              </a:rPr>
              <a:t>định</a:t>
            </a:r>
            <a:r>
              <a:rPr lang="en-US" sz="3999" dirty="0">
                <a:solidFill>
                  <a:srgbClr val="000000"/>
                </a:solidFill>
                <a:latin typeface="Roboto Condensed"/>
              </a:rPr>
              <a:t> </a:t>
            </a:r>
            <a:r>
              <a:rPr lang="en-US" sz="3999" dirty="0" err="1">
                <a:solidFill>
                  <a:srgbClr val="000000"/>
                </a:solidFill>
                <a:latin typeface="Roboto Condensed"/>
              </a:rPr>
              <a:t>nếu</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sẽ</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hiểu</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biết</a:t>
            </a:r>
            <a:r>
              <a:rPr lang="en-US" sz="3999" dirty="0">
                <a:solidFill>
                  <a:srgbClr val="000000"/>
                </a:solidFill>
                <a:latin typeface="Roboto Condensed"/>
              </a:rPr>
              <a:t> </a:t>
            </a:r>
            <a:r>
              <a:rPr lang="en-US" sz="3999" dirty="0" err="1">
                <a:solidFill>
                  <a:srgbClr val="000000"/>
                </a:solidFill>
                <a:latin typeface="Roboto Condensed"/>
              </a:rPr>
              <a:t>cách</a:t>
            </a:r>
            <a:r>
              <a:rPr lang="en-US" sz="3999" dirty="0">
                <a:solidFill>
                  <a:srgbClr val="000000"/>
                </a:solidFill>
                <a:latin typeface="Roboto Condensed"/>
              </a:rPr>
              <a:t> </a:t>
            </a:r>
            <a:r>
              <a:rPr lang="en-US" sz="3999" dirty="0" err="1">
                <a:solidFill>
                  <a:srgbClr val="000000"/>
                </a:solidFill>
                <a:latin typeface="Roboto Condensed"/>
              </a:rPr>
              <a:t>dùng</a:t>
            </a:r>
            <a:r>
              <a:rPr lang="en-US" sz="3999" dirty="0">
                <a:solidFill>
                  <a:srgbClr val="000000"/>
                </a:solidFill>
                <a:latin typeface="Roboto Condensed"/>
              </a:rPr>
              <a:t> </a:t>
            </a:r>
            <a:r>
              <a:rPr lang="en-US" sz="3999" dirty="0" err="1">
                <a:solidFill>
                  <a:srgbClr val="000000"/>
                </a:solidFill>
                <a:latin typeface="Roboto Condensed"/>
              </a:rPr>
              <a:t>nó</a:t>
            </a:r>
            <a:r>
              <a:rPr lang="en-US" sz="39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646522" y="1750098"/>
            <a:ext cx="12574629" cy="8252101"/>
            <a:chOff x="0" y="0"/>
            <a:chExt cx="16766172" cy="11002801"/>
          </a:xfrm>
        </p:grpSpPr>
        <p:sp>
          <p:nvSpPr>
            <p:cNvPr id="4" name="Freeform 4"/>
            <p:cNvSpPr/>
            <p:nvPr/>
          </p:nvSpPr>
          <p:spPr>
            <a:xfrm>
              <a:off x="0" y="0"/>
              <a:ext cx="16766172" cy="11002801"/>
            </a:xfrm>
            <a:custGeom>
              <a:avLst/>
              <a:gdLst/>
              <a:ahLst/>
              <a:cxnLst/>
              <a:rect l="l" t="t" r="r" b="b"/>
              <a:pathLst>
                <a:path w="16766172" h="11002801">
                  <a:moveTo>
                    <a:pt x="0" y="0"/>
                  </a:moveTo>
                  <a:lnTo>
                    <a:pt x="16766172" y="0"/>
                  </a:lnTo>
                  <a:lnTo>
                    <a:pt x="16766172" y="11002801"/>
                  </a:lnTo>
                  <a:lnTo>
                    <a:pt x="0" y="11002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46031" y="161458"/>
              <a:ext cx="16274110" cy="10679885"/>
            </a:xfrm>
            <a:custGeom>
              <a:avLst/>
              <a:gdLst/>
              <a:ahLst/>
              <a:cxnLst/>
              <a:rect l="l" t="t" r="r" b="b"/>
              <a:pathLst>
                <a:path w="16274110" h="10679885">
                  <a:moveTo>
                    <a:pt x="0" y="0"/>
                  </a:moveTo>
                  <a:lnTo>
                    <a:pt x="16274110" y="0"/>
                  </a:lnTo>
                  <a:lnTo>
                    <a:pt x="16274110" y="10679885"/>
                  </a:lnTo>
                  <a:lnTo>
                    <a:pt x="0" y="1067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a:off x="2646522" y="256587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299708" y="2219060"/>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3296113" y="6437007"/>
            <a:ext cx="4991887" cy="3849993"/>
          </a:xfrm>
          <a:custGeom>
            <a:avLst/>
            <a:gdLst/>
            <a:ahLst/>
            <a:cxnLst/>
            <a:rect l="l" t="t" r="r" b="b"/>
            <a:pathLst>
              <a:path w="4991887" h="3849993">
                <a:moveTo>
                  <a:pt x="0" y="0"/>
                </a:moveTo>
                <a:lnTo>
                  <a:pt x="4991887" y="0"/>
                </a:lnTo>
                <a:lnTo>
                  <a:pt x="4991887" y="3849993"/>
                </a:lnTo>
                <a:lnTo>
                  <a:pt x="0" y="3849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3733800" y="299325"/>
            <a:ext cx="9562314" cy="1195327"/>
          </a:xfrm>
          <a:prstGeom prst="rect">
            <a:avLst/>
          </a:prstGeom>
        </p:spPr>
        <p:txBody>
          <a:bodyPr wrap="square" lIns="0" tIns="0" rIns="0" bIns="0" rtlCol="0" anchor="t">
            <a:spAutoFit/>
          </a:bodyPr>
          <a:lstStyle/>
          <a:p>
            <a:pPr algn="ctr">
              <a:lnSpc>
                <a:spcPts val="10664"/>
              </a:lnSpc>
              <a:spcBef>
                <a:spcPct val="0"/>
              </a:spcBef>
            </a:pPr>
            <a:r>
              <a:rPr lang="en-US" sz="7617" dirty="0" err="1">
                <a:solidFill>
                  <a:srgbClr val="FF641C"/>
                </a:solidFill>
                <a:latin typeface="#9Slide07 SFU Blackout"/>
              </a:rPr>
              <a:t>Chặng</a:t>
            </a:r>
            <a:r>
              <a:rPr lang="en-US" sz="7617" dirty="0">
                <a:solidFill>
                  <a:srgbClr val="FF641C"/>
                </a:solidFill>
                <a:latin typeface="#9Slide07 SFU Blackout"/>
              </a:rPr>
              <a:t> 3: TĂNG TỐC</a:t>
            </a:r>
          </a:p>
        </p:txBody>
      </p:sp>
      <p:sp>
        <p:nvSpPr>
          <p:cNvPr id="13" name="TextBox 13"/>
          <p:cNvSpPr txBox="1"/>
          <p:nvPr/>
        </p:nvSpPr>
        <p:spPr>
          <a:xfrm>
            <a:off x="3568222" y="2316267"/>
            <a:ext cx="10731230" cy="70231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a:rPr>
              <a:t>b. </a:t>
            </a:r>
            <a:r>
              <a:rPr lang="en-US" sz="3999" dirty="0" err="1">
                <a:solidFill>
                  <a:srgbClr val="000000"/>
                </a:solidFill>
                <a:latin typeface="Roboto Condensed"/>
              </a:rPr>
              <a:t>Việc</a:t>
            </a:r>
            <a:r>
              <a:rPr lang="en-US" sz="3999" dirty="0">
                <a:solidFill>
                  <a:srgbClr val="000000"/>
                </a:solidFill>
                <a:latin typeface="Roboto Condensed"/>
              </a:rPr>
              <a:t> </a:t>
            </a:r>
            <a:r>
              <a:rPr lang="en-US" sz="3999" dirty="0" err="1">
                <a:solidFill>
                  <a:srgbClr val="000000"/>
                </a:solidFill>
                <a:latin typeface="Roboto Condensed"/>
              </a:rPr>
              <a:t>sử</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xã</a:t>
            </a:r>
            <a:r>
              <a:rPr lang="en-US" sz="3999" dirty="0">
                <a:solidFill>
                  <a:srgbClr val="000000"/>
                </a:solidFill>
                <a:latin typeface="Roboto Condensed"/>
              </a:rPr>
              <a:t> </a:t>
            </a:r>
            <a:r>
              <a:rPr lang="en-US" sz="3999" dirty="0" err="1">
                <a:solidFill>
                  <a:srgbClr val="000000"/>
                </a:solidFill>
                <a:latin typeface="Roboto Condensed"/>
              </a:rPr>
              <a:t>hội</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dấu</a:t>
            </a:r>
            <a:r>
              <a:rPr lang="en-US" sz="3999" dirty="0">
                <a:solidFill>
                  <a:srgbClr val="000000"/>
                </a:solidFill>
                <a:latin typeface="Roboto Condensed"/>
              </a:rPr>
              <a:t> </a:t>
            </a:r>
            <a:r>
              <a:rPr lang="en-US" sz="3999" dirty="0" err="1">
                <a:solidFill>
                  <a:srgbClr val="000000"/>
                </a:solidFill>
                <a:latin typeface="Roboto Condensed"/>
              </a:rPr>
              <a:t>ngoặc</a:t>
            </a:r>
            <a:r>
              <a:rPr lang="en-US" sz="3999" dirty="0">
                <a:solidFill>
                  <a:srgbClr val="000000"/>
                </a:solidFill>
                <a:latin typeface="Roboto Condensed"/>
              </a:rPr>
              <a:t> </a:t>
            </a:r>
            <a:r>
              <a:rPr lang="en-US" sz="3999" dirty="0" err="1">
                <a:solidFill>
                  <a:srgbClr val="000000"/>
                </a:solidFill>
                <a:latin typeface="Roboto Condensed"/>
              </a:rPr>
              <a:t>kép</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câu</a:t>
            </a:r>
            <a:r>
              <a:rPr lang="en-US" sz="3999" dirty="0">
                <a:solidFill>
                  <a:srgbClr val="000000"/>
                </a:solidFill>
                <a:latin typeface="Roboto Condensed"/>
              </a:rPr>
              <a:t> b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tác</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a:rPr>
              <a:t>đặc</a:t>
            </a:r>
            <a:r>
              <a:rPr lang="en-US" sz="3999" dirty="0">
                <a:solidFill>
                  <a:srgbClr val="000000"/>
                </a:solidFill>
                <a:latin typeface="Roboto Condensed"/>
              </a:rPr>
              <a:t> </a:t>
            </a:r>
            <a:r>
              <a:rPr lang="en-US" sz="3999" dirty="0" err="1">
                <a:solidFill>
                  <a:srgbClr val="000000"/>
                </a:solidFill>
                <a:latin typeface="Roboto Condensed"/>
              </a:rPr>
              <a:t>điểm</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ăn</a:t>
            </a:r>
            <a:r>
              <a:rPr lang="en-US" sz="3999" dirty="0">
                <a:solidFill>
                  <a:srgbClr val="000000"/>
                </a:solidFill>
                <a:latin typeface="Roboto Condensed"/>
              </a:rPr>
              <a:t> </a:t>
            </a:r>
            <a:r>
              <a:rPr lang="en-US" sz="3999" dirty="0" err="1">
                <a:solidFill>
                  <a:srgbClr val="000000"/>
                </a:solidFill>
                <a:latin typeface="Roboto Condensed"/>
              </a:rPr>
              <a:t>cắp</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nhắc</a:t>
            </a:r>
            <a:r>
              <a:rPr lang="en-US" sz="3999" dirty="0">
                <a:solidFill>
                  <a:srgbClr val="000000"/>
                </a:solidFill>
                <a:latin typeface="Roboto Condensed"/>
              </a:rPr>
              <a:t> </a:t>
            </a:r>
            <a:r>
              <a:rPr lang="en-US" sz="3999" dirty="0" err="1">
                <a:solidFill>
                  <a:srgbClr val="000000"/>
                </a:solidFill>
                <a:latin typeface="Roboto Condensed"/>
              </a:rPr>
              <a:t>đến</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xã</a:t>
            </a:r>
            <a:r>
              <a:rPr lang="en-US" sz="3999" dirty="0">
                <a:solidFill>
                  <a:srgbClr val="000000"/>
                </a:solidFill>
                <a:latin typeface="Roboto Condensed"/>
              </a:rPr>
              <a:t> </a:t>
            </a:r>
            <a:r>
              <a:rPr lang="en-US" sz="3999" dirty="0" err="1">
                <a:solidFill>
                  <a:srgbClr val="000000"/>
                </a:solidFill>
                <a:latin typeface="Roboto Condensed"/>
              </a:rPr>
              <a:t>hội</a:t>
            </a:r>
            <a:r>
              <a:rPr lang="en-US" sz="3999" dirty="0">
                <a:solidFill>
                  <a:srgbClr val="000000"/>
                </a:solidFill>
                <a:latin typeface="Roboto Condensed"/>
              </a:rPr>
              <a:t> </a:t>
            </a:r>
            <a:r>
              <a:rPr lang="en-US" sz="3999" dirty="0" err="1">
                <a:solidFill>
                  <a:srgbClr val="000000"/>
                </a:solidFill>
                <a:latin typeface="Roboto Condensed"/>
              </a:rPr>
              <a:t>dùng</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câu</a:t>
            </a:r>
            <a:r>
              <a:rPr lang="en-US" sz="3999" dirty="0">
                <a:solidFill>
                  <a:srgbClr val="000000"/>
                </a:solidFill>
                <a:latin typeface="Roboto Condensed"/>
              </a:rPr>
              <a:t> </a:t>
            </a:r>
            <a:r>
              <a:rPr lang="en-US" sz="3999" dirty="0" err="1">
                <a:solidFill>
                  <a:srgbClr val="000000"/>
                </a:solidFill>
                <a:latin typeface="Roboto Condensed"/>
              </a:rPr>
              <a:t>nhằm</a:t>
            </a:r>
            <a:r>
              <a:rPr lang="en-US" sz="3999" dirty="0">
                <a:solidFill>
                  <a:srgbClr val="000000"/>
                </a:solidFill>
                <a:latin typeface="Roboto Condensed"/>
              </a:rPr>
              <a:t> </a:t>
            </a:r>
            <a:r>
              <a:rPr lang="en-US" sz="3999" dirty="0" err="1">
                <a:solidFill>
                  <a:srgbClr val="000000"/>
                </a:solidFill>
                <a:latin typeface="Roboto Condensed"/>
              </a:rPr>
              <a:t>nói</a:t>
            </a:r>
            <a:r>
              <a:rPr lang="en-US" sz="3999" dirty="0">
                <a:solidFill>
                  <a:srgbClr val="000000"/>
                </a:solidFill>
                <a:latin typeface="Roboto Condensed"/>
              </a:rPr>
              <a:t> </a:t>
            </a:r>
            <a:r>
              <a:rPr lang="en-US" sz="3999" dirty="0" err="1">
                <a:solidFill>
                  <a:srgbClr val="000000"/>
                </a:solidFill>
                <a:latin typeface="Roboto Condensed"/>
              </a:rPr>
              <a:t>đến</a:t>
            </a:r>
            <a:r>
              <a:rPr lang="en-US" sz="3999" dirty="0">
                <a:solidFill>
                  <a:srgbClr val="000000"/>
                </a:solidFill>
                <a:latin typeface="Roboto Condensed"/>
              </a:rPr>
              <a:t> </a:t>
            </a:r>
            <a:r>
              <a:rPr lang="en-US" sz="3999" dirty="0" err="1">
                <a:solidFill>
                  <a:srgbClr val="000000"/>
                </a:solidFill>
                <a:latin typeface="Roboto Condensed"/>
              </a:rPr>
              <a:t>hành</a:t>
            </a:r>
            <a:r>
              <a:rPr lang="en-US" sz="3999" dirty="0">
                <a:solidFill>
                  <a:srgbClr val="000000"/>
                </a:solidFill>
                <a:latin typeface="Roboto Condensed"/>
              </a:rPr>
              <a:t> </a:t>
            </a:r>
            <a:r>
              <a:rPr lang="en-US" sz="3999" dirty="0" err="1">
                <a:solidFill>
                  <a:srgbClr val="000000"/>
                </a:solidFill>
                <a:latin typeface="Roboto Condensed"/>
              </a:rPr>
              <a:t>động</a:t>
            </a:r>
            <a:r>
              <a:rPr lang="en-US" sz="3999" dirty="0">
                <a:solidFill>
                  <a:srgbClr val="000000"/>
                </a:solidFill>
                <a:latin typeface="Roboto Condensed"/>
              </a:rPr>
              <a:t> </a:t>
            </a:r>
            <a:r>
              <a:rPr lang="en-US" sz="3999" dirty="0" err="1">
                <a:solidFill>
                  <a:srgbClr val="000000"/>
                </a:solidFill>
                <a:latin typeface="Roboto Condensed"/>
              </a:rPr>
              <a:t>ăn</a:t>
            </a:r>
            <a:r>
              <a:rPr lang="en-US" sz="3999" dirty="0">
                <a:solidFill>
                  <a:srgbClr val="000000"/>
                </a:solidFill>
                <a:latin typeface="Roboto Condensed"/>
              </a:rPr>
              <a:t> </a:t>
            </a:r>
            <a:r>
              <a:rPr lang="en-US" sz="3999" dirty="0" err="1">
                <a:solidFill>
                  <a:srgbClr val="000000"/>
                </a:solidFill>
                <a:latin typeface="Roboto Condensed"/>
              </a:rPr>
              <a:t>cắp</a:t>
            </a:r>
            <a:r>
              <a:rPr lang="en-US" sz="3999" dirty="0">
                <a:solidFill>
                  <a:srgbClr val="000000"/>
                </a:solidFill>
                <a:latin typeface="Roboto Condensed"/>
              </a:rPr>
              <a:t> </a:t>
            </a:r>
            <a:r>
              <a:rPr lang="en-US" sz="3999" dirty="0" err="1">
                <a:solidFill>
                  <a:srgbClr val="000000"/>
                </a:solidFill>
                <a:latin typeface="Roboto Condensed"/>
              </a:rPr>
              <a:t>ví</a:t>
            </a:r>
            <a:r>
              <a:rPr lang="en-US" sz="3999" dirty="0">
                <a:solidFill>
                  <a:srgbClr val="000000"/>
                </a:solidFill>
                <a:latin typeface="Roboto Condensed"/>
              </a:rPr>
              <a:t> </a:t>
            </a:r>
            <a:r>
              <a:rPr lang="en-US" sz="3999" dirty="0" err="1">
                <a:solidFill>
                  <a:srgbClr val="000000"/>
                </a:solidFill>
                <a:latin typeface="Roboto Condensed"/>
              </a:rPr>
              <a:t>tiền</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một</a:t>
            </a:r>
            <a:r>
              <a:rPr lang="en-US" sz="3999" dirty="0">
                <a:solidFill>
                  <a:srgbClr val="000000"/>
                </a:solidFill>
                <a:latin typeface="Roboto Condensed"/>
              </a:rPr>
              <a:t> </a:t>
            </a:r>
            <a:r>
              <a:rPr lang="en-US" sz="3999" dirty="0" err="1">
                <a:solidFill>
                  <a:srgbClr val="000000"/>
                </a:solidFill>
                <a:latin typeface="Roboto Condensed"/>
              </a:rPr>
              <a:t>kẻ</a:t>
            </a:r>
            <a:r>
              <a:rPr lang="en-US" sz="3999" dirty="0">
                <a:solidFill>
                  <a:srgbClr val="000000"/>
                </a:solidFill>
                <a:latin typeface="Roboto Condensed"/>
              </a:rPr>
              <a:t> </a:t>
            </a:r>
            <a:r>
              <a:rPr lang="en-US" sz="3999" dirty="0" err="1">
                <a:solidFill>
                  <a:srgbClr val="000000"/>
                </a:solidFill>
                <a:latin typeface="Roboto Condensed"/>
              </a:rPr>
              <a:t>cắp</a:t>
            </a:r>
            <a:r>
              <a:rPr lang="en-US" sz="3999" dirty="0">
                <a:solidFill>
                  <a:srgbClr val="000000"/>
                </a:solidFill>
                <a:latin typeface="Roboto Condensed"/>
              </a:rPr>
              <a:t> </a:t>
            </a:r>
            <a:r>
              <a:rPr lang="en-US" sz="3999" dirty="0" err="1">
                <a:solidFill>
                  <a:srgbClr val="000000"/>
                </a:solidFill>
                <a:latin typeface="Roboto Condensed"/>
              </a:rPr>
              <a:t>nhỏ</a:t>
            </a:r>
            <a:r>
              <a:rPr lang="en-US" sz="3999" dirty="0">
                <a:solidFill>
                  <a:srgbClr val="000000"/>
                </a:solidFill>
                <a:latin typeface="Roboto Condensed"/>
              </a:rPr>
              <a:t> </a:t>
            </a:r>
            <a:r>
              <a:rPr lang="en-US" sz="3999" dirty="0" err="1">
                <a:solidFill>
                  <a:srgbClr val="000000"/>
                </a:solidFill>
                <a:latin typeface="Roboto Condensed"/>
              </a:rPr>
              <a:t>tuổi</a:t>
            </a:r>
            <a:r>
              <a:rPr lang="en-US" sz="3999" dirty="0">
                <a:solidFill>
                  <a:srgbClr val="000000"/>
                </a:solidFill>
                <a:latin typeface="Roboto Condensed"/>
              </a:rPr>
              <a:t>. </a:t>
            </a:r>
            <a:r>
              <a:rPr lang="en-US" sz="3999" dirty="0" err="1">
                <a:solidFill>
                  <a:srgbClr val="000000"/>
                </a:solidFill>
                <a:latin typeface="Roboto Condensed"/>
              </a:rPr>
              <a:t>Nếu</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hiểu</a:t>
            </a:r>
            <a:r>
              <a:rPr lang="en-US" sz="3999" dirty="0">
                <a:solidFill>
                  <a:srgbClr val="000000"/>
                </a:solidFill>
                <a:latin typeface="Roboto Condensed"/>
              </a:rPr>
              <a:t> </a:t>
            </a:r>
            <a:r>
              <a:rPr lang="en-US" sz="3999" dirty="0" err="1">
                <a:solidFill>
                  <a:srgbClr val="000000"/>
                </a:solidFill>
                <a:latin typeface="Roboto Condensed"/>
              </a:rPr>
              <a:t>biết</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đọc</a:t>
            </a:r>
            <a:r>
              <a:rPr lang="en-US" sz="3999" dirty="0">
                <a:solidFill>
                  <a:srgbClr val="000000"/>
                </a:solidFill>
                <a:latin typeface="Roboto Condensed"/>
              </a:rPr>
              <a:t> </a:t>
            </a:r>
            <a:r>
              <a:rPr lang="en-US" sz="3999" dirty="0" err="1">
                <a:solidFill>
                  <a:srgbClr val="000000"/>
                </a:solidFill>
                <a:latin typeface="Roboto Condensed"/>
              </a:rPr>
              <a:t>sẽ</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hiểu</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ý </a:t>
            </a:r>
            <a:r>
              <a:rPr lang="en-US" sz="3999" dirty="0" err="1">
                <a:solidFill>
                  <a:srgbClr val="000000"/>
                </a:solidFill>
                <a:latin typeface="Roboto Condensed"/>
              </a:rPr>
              <a:t>nghĩa</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câu</a:t>
            </a:r>
            <a:r>
              <a:rPr lang="en-US" sz="3999" dirty="0">
                <a:solidFill>
                  <a:srgbClr val="000000"/>
                </a:solidFill>
                <a:latin typeface="Roboto Condensed"/>
              </a:rPr>
              <a:t>. Qua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sử</a:t>
            </a:r>
            <a:r>
              <a:rPr lang="en-US" sz="3999" dirty="0">
                <a:solidFill>
                  <a:srgbClr val="000000"/>
                </a:solidFill>
                <a:latin typeface="Roboto Condensed"/>
              </a:rPr>
              <a:t> </a:t>
            </a:r>
            <a:r>
              <a:rPr lang="en-US" sz="3999" dirty="0" err="1">
                <a:solidFill>
                  <a:srgbClr val="000000"/>
                </a:solidFill>
                <a:latin typeface="Roboto Condensed"/>
              </a:rPr>
              <a:t>dụng</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câu</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đọc</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thấy</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nói</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a:rPr>
              <a:t>một</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sự</a:t>
            </a:r>
            <a:r>
              <a:rPr lang="en-US" sz="3999" dirty="0">
                <a:solidFill>
                  <a:srgbClr val="000000"/>
                </a:solidFill>
                <a:latin typeface="Roboto Condensed"/>
              </a:rPr>
              <a:t> </a:t>
            </a:r>
            <a:r>
              <a:rPr lang="en-US" sz="3999" dirty="0" err="1">
                <a:solidFill>
                  <a:srgbClr val="000000"/>
                </a:solidFill>
                <a:latin typeface="Roboto Condensed"/>
              </a:rPr>
              <a:t>hiểu</a:t>
            </a:r>
            <a:r>
              <a:rPr lang="en-US" sz="3999" dirty="0">
                <a:solidFill>
                  <a:srgbClr val="000000"/>
                </a:solidFill>
                <a:latin typeface="Roboto Condensed"/>
              </a:rPr>
              <a:t> </a:t>
            </a:r>
            <a:r>
              <a:rPr lang="en-US" sz="3999" dirty="0" err="1">
                <a:solidFill>
                  <a:srgbClr val="000000"/>
                </a:solidFill>
                <a:latin typeface="Roboto Condensed"/>
              </a:rPr>
              <a:t>biết</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biệt</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dùng</a:t>
            </a:r>
            <a:r>
              <a:rPr lang="en-US" sz="3999" dirty="0">
                <a:solidFill>
                  <a:srgbClr val="000000"/>
                </a:solidFill>
                <a:latin typeface="Roboto Condensed"/>
              </a:rPr>
              <a:t> </a:t>
            </a:r>
            <a:r>
              <a:rPr lang="en-US" sz="3999" dirty="0" err="1">
                <a:solidFill>
                  <a:srgbClr val="000000"/>
                </a:solidFill>
                <a:latin typeface="Roboto Condensed"/>
              </a:rPr>
              <a:t>cho</a:t>
            </a:r>
            <a:r>
              <a:rPr lang="en-US" sz="3999" dirty="0">
                <a:solidFill>
                  <a:srgbClr val="000000"/>
                </a:solidFill>
                <a:latin typeface="Roboto Condensed"/>
              </a:rPr>
              <a:t> </a:t>
            </a:r>
            <a:r>
              <a:rPr lang="en-US" sz="3999" dirty="0" err="1">
                <a:solidFill>
                  <a:srgbClr val="000000"/>
                </a:solidFill>
                <a:latin typeface="Roboto Condensed"/>
              </a:rPr>
              <a:t>trường</a:t>
            </a:r>
            <a:r>
              <a:rPr lang="en-US" sz="3999" dirty="0">
                <a:solidFill>
                  <a:srgbClr val="000000"/>
                </a:solidFill>
                <a:latin typeface="Roboto Condensed"/>
              </a:rPr>
              <a:t> </a:t>
            </a:r>
            <a:r>
              <a:rPr lang="en-US" sz="3999" dirty="0" err="1">
                <a:solidFill>
                  <a:srgbClr val="000000"/>
                </a:solidFill>
                <a:latin typeface="Roboto Condensed"/>
              </a:rPr>
              <a:t>hợp</a:t>
            </a:r>
            <a:r>
              <a:rPr lang="en-US" sz="3999" dirty="0">
                <a:solidFill>
                  <a:srgbClr val="000000"/>
                </a:solidFill>
                <a:latin typeface="Roboto Condensed"/>
              </a:rPr>
              <a:t> </a:t>
            </a:r>
            <a:r>
              <a:rPr lang="en-US" sz="3999" dirty="0" err="1">
                <a:solidFill>
                  <a:srgbClr val="000000"/>
                </a:solidFill>
                <a:latin typeface="Roboto Condensed"/>
              </a:rPr>
              <a:t>miêu</a:t>
            </a:r>
            <a:r>
              <a:rPr lang="en-US" sz="3999" dirty="0">
                <a:solidFill>
                  <a:srgbClr val="000000"/>
                </a:solidFill>
                <a:latin typeface="Roboto Condensed"/>
              </a:rPr>
              <a:t> </a:t>
            </a:r>
            <a:r>
              <a:rPr lang="en-US" sz="3999" dirty="0" err="1">
                <a:solidFill>
                  <a:srgbClr val="000000"/>
                </a:solidFill>
                <a:latin typeface="Roboto Condensed"/>
              </a:rPr>
              <a:t>tả</a:t>
            </a:r>
            <a:r>
              <a:rPr lang="en-US" sz="3999" dirty="0">
                <a:solidFill>
                  <a:srgbClr val="000000"/>
                </a:solidFill>
                <a:latin typeface="Roboto Condensed"/>
              </a:rPr>
              <a:t> </a:t>
            </a:r>
            <a:r>
              <a:rPr lang="en-US" sz="3999" dirty="0" err="1">
                <a:solidFill>
                  <a:srgbClr val="000000"/>
                </a:solidFill>
                <a:latin typeface="Roboto Condensed"/>
              </a:rPr>
              <a:t>lại</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hành</a:t>
            </a:r>
            <a:r>
              <a:rPr lang="en-US" sz="3999" dirty="0">
                <a:solidFill>
                  <a:srgbClr val="000000"/>
                </a:solidFill>
                <a:latin typeface="Roboto Condensed"/>
              </a:rPr>
              <a:t> vi </a:t>
            </a:r>
            <a:r>
              <a:rPr lang="en-US" sz="3999" dirty="0" err="1">
                <a:solidFill>
                  <a:srgbClr val="000000"/>
                </a:solidFill>
                <a:latin typeface="Roboto Condensed"/>
              </a:rPr>
              <a:t>trộm</a:t>
            </a:r>
            <a:r>
              <a:rPr lang="en-US" sz="3999" dirty="0">
                <a:solidFill>
                  <a:srgbClr val="000000"/>
                </a:solidFill>
                <a:latin typeface="Roboto Condensed"/>
              </a:rPr>
              <a:t> </a:t>
            </a:r>
            <a:r>
              <a:rPr lang="en-US" sz="3999" dirty="0" err="1">
                <a:solidFill>
                  <a:srgbClr val="000000"/>
                </a:solidFill>
                <a:latin typeface="Roboto Condensed"/>
              </a:rPr>
              <a:t>cắp</a:t>
            </a:r>
            <a:r>
              <a:rPr lang="en-US" sz="3999" dirty="0">
                <a:solidFill>
                  <a:srgbClr val="000000"/>
                </a:solidFill>
                <a:latin typeface="Roboto Condensed"/>
              </a:rPr>
              <a:t> </a:t>
            </a:r>
            <a:r>
              <a:rPr lang="en-US" sz="3999" dirty="0" err="1">
                <a:solidFill>
                  <a:srgbClr val="000000"/>
                </a:solidFill>
                <a:latin typeface="Roboto Condensed"/>
              </a:rPr>
              <a:t>và</a:t>
            </a:r>
            <a:r>
              <a:rPr lang="en-US" sz="3999" dirty="0">
                <a:solidFill>
                  <a:srgbClr val="000000"/>
                </a:solidFill>
                <a:latin typeface="Roboto Condensed"/>
              </a:rPr>
              <a:t> </a:t>
            </a:r>
            <a:r>
              <a:rPr lang="en-US" sz="3999" dirty="0" err="1">
                <a:solidFill>
                  <a:srgbClr val="000000"/>
                </a:solidFill>
                <a:latin typeface="Roboto Condensed"/>
              </a:rPr>
              <a:t>cách</a:t>
            </a:r>
            <a:r>
              <a:rPr lang="en-US" sz="3999" dirty="0">
                <a:solidFill>
                  <a:srgbClr val="000000"/>
                </a:solidFill>
                <a:latin typeface="Roboto Condensed"/>
              </a:rPr>
              <a:t> </a:t>
            </a:r>
            <a:r>
              <a:rPr lang="en-US" sz="3999" dirty="0" err="1">
                <a:solidFill>
                  <a:srgbClr val="000000"/>
                </a:solidFill>
                <a:latin typeface="Roboto Condensed"/>
              </a:rPr>
              <a:t>thức</a:t>
            </a:r>
            <a:r>
              <a:rPr lang="en-US" sz="3999" dirty="0">
                <a:solidFill>
                  <a:srgbClr val="000000"/>
                </a:solidFill>
                <a:latin typeface="Roboto Condensed"/>
              </a:rPr>
              <a:t> </a:t>
            </a:r>
            <a:r>
              <a:rPr lang="en-US" sz="3999" dirty="0" err="1">
                <a:solidFill>
                  <a:srgbClr val="000000"/>
                </a:solidFill>
                <a:latin typeface="Roboto Condensed"/>
              </a:rPr>
              <a:t>trộm</a:t>
            </a:r>
            <a:r>
              <a:rPr lang="en-US" sz="3999" dirty="0">
                <a:solidFill>
                  <a:srgbClr val="000000"/>
                </a:solidFill>
                <a:latin typeface="Roboto Condensed"/>
              </a:rPr>
              <a:t> </a:t>
            </a:r>
            <a:r>
              <a:rPr lang="en-US" sz="3999" dirty="0" err="1">
                <a:solidFill>
                  <a:srgbClr val="000000"/>
                </a:solidFill>
                <a:latin typeface="Roboto Condensed"/>
              </a:rPr>
              <a:t>cắp</a:t>
            </a:r>
            <a:r>
              <a:rPr lang="en-US" sz="39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51231" y="2952044"/>
            <a:ext cx="8334771" cy="7032463"/>
          </a:xfrm>
          <a:custGeom>
            <a:avLst/>
            <a:gdLst/>
            <a:ahLst/>
            <a:cxnLst/>
            <a:rect l="l" t="t" r="r" b="b"/>
            <a:pathLst>
              <a:path w="8334771" h="7032463">
                <a:moveTo>
                  <a:pt x="0" y="0"/>
                </a:moveTo>
                <a:lnTo>
                  <a:pt x="8334771" y="0"/>
                </a:lnTo>
                <a:lnTo>
                  <a:pt x="8334771" y="7032463"/>
                </a:lnTo>
                <a:lnTo>
                  <a:pt x="0" y="7032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5722">
            <a:off x="14815305" y="6060511"/>
            <a:ext cx="1859419" cy="2786596"/>
          </a:xfrm>
          <a:custGeom>
            <a:avLst/>
            <a:gdLst/>
            <a:ahLst/>
            <a:cxnLst/>
            <a:rect l="l" t="t" r="r" b="b"/>
            <a:pathLst>
              <a:path w="1859419" h="2786596">
                <a:moveTo>
                  <a:pt x="0" y="0"/>
                </a:moveTo>
                <a:lnTo>
                  <a:pt x="1859420" y="0"/>
                </a:lnTo>
                <a:lnTo>
                  <a:pt x="1859420" y="2786596"/>
                </a:lnTo>
                <a:lnTo>
                  <a:pt x="0" y="2786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91963" y="3468680"/>
            <a:ext cx="7822246" cy="6629354"/>
          </a:xfrm>
          <a:custGeom>
            <a:avLst/>
            <a:gdLst/>
            <a:ahLst/>
            <a:cxnLst/>
            <a:rect l="l" t="t" r="r" b="b"/>
            <a:pathLst>
              <a:path w="7822246" h="6629354">
                <a:moveTo>
                  <a:pt x="0" y="0"/>
                </a:moveTo>
                <a:lnTo>
                  <a:pt x="7822246" y="0"/>
                </a:lnTo>
                <a:lnTo>
                  <a:pt x="7822246" y="6629354"/>
                </a:lnTo>
                <a:lnTo>
                  <a:pt x="0" y="6629354"/>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714488" y="158115"/>
            <a:ext cx="4985048"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III. VIẾT NGẮN</a:t>
            </a:r>
          </a:p>
        </p:txBody>
      </p:sp>
      <p:sp>
        <p:nvSpPr>
          <p:cNvPr id="8" name="TextBox 8"/>
          <p:cNvSpPr txBox="1"/>
          <p:nvPr/>
        </p:nvSpPr>
        <p:spPr>
          <a:xfrm>
            <a:off x="5699536" y="498158"/>
            <a:ext cx="8369291" cy="1062407"/>
          </a:xfrm>
          <a:prstGeom prst="rect">
            <a:avLst/>
          </a:prstGeom>
        </p:spPr>
        <p:txBody>
          <a:bodyPr wrap="square" lIns="0" tIns="0" rIns="0" bIns="0" rtlCol="0" anchor="t">
            <a:spAutoFit/>
          </a:bodyPr>
          <a:lstStyle/>
          <a:p>
            <a:pPr algn="ctr">
              <a:lnSpc>
                <a:spcPts val="9544"/>
              </a:lnSpc>
              <a:spcBef>
                <a:spcPct val="0"/>
              </a:spcBef>
            </a:pPr>
            <a:r>
              <a:rPr lang="en-US" sz="6817" dirty="0" err="1">
                <a:solidFill>
                  <a:srgbClr val="0E479A"/>
                </a:solidFill>
                <a:latin typeface="#9Slide07 SFU Blackout"/>
              </a:rPr>
              <a:t>Chặng</a:t>
            </a:r>
            <a:r>
              <a:rPr lang="en-US" sz="6817" dirty="0">
                <a:solidFill>
                  <a:srgbClr val="0E479A"/>
                </a:solidFill>
                <a:latin typeface="#9Slide07 SFU Blackout"/>
              </a:rPr>
              <a:t> 4: VỀ ĐÍCH</a:t>
            </a:r>
          </a:p>
        </p:txBody>
      </p:sp>
      <p:sp>
        <p:nvSpPr>
          <p:cNvPr id="9" name="TextBox 9"/>
          <p:cNvSpPr txBox="1"/>
          <p:nvPr/>
        </p:nvSpPr>
        <p:spPr>
          <a:xfrm>
            <a:off x="5458235" y="1823875"/>
            <a:ext cx="8919716" cy="849630"/>
          </a:xfrm>
          <a:prstGeom prst="rect">
            <a:avLst/>
          </a:prstGeom>
        </p:spPr>
        <p:txBody>
          <a:bodyPr lIns="0" tIns="0" rIns="0" bIns="0" rtlCol="0" anchor="t">
            <a:spAutoFit/>
          </a:bodyPr>
          <a:lstStyle/>
          <a:p>
            <a:pPr algn="ctr">
              <a:lnSpc>
                <a:spcPts val="6719"/>
              </a:lnSpc>
              <a:spcBef>
                <a:spcPct val="0"/>
              </a:spcBef>
            </a:pPr>
            <a:r>
              <a:rPr lang="en-US" sz="4800">
                <a:solidFill>
                  <a:srgbClr val="07103D"/>
                </a:solidFill>
                <a:latin typeface="#9Slide05 Aphrodite Pro"/>
              </a:rPr>
              <a:t>Học sinh làm bài tập 4, sgk tr20</a:t>
            </a:r>
          </a:p>
        </p:txBody>
      </p:sp>
      <p:sp>
        <p:nvSpPr>
          <p:cNvPr id="10" name="TextBox 10"/>
          <p:cNvSpPr txBox="1"/>
          <p:nvPr/>
        </p:nvSpPr>
        <p:spPr>
          <a:xfrm>
            <a:off x="9144000" y="4266526"/>
            <a:ext cx="5604374" cy="3888740"/>
          </a:xfrm>
          <a:prstGeom prst="rect">
            <a:avLst/>
          </a:prstGeom>
        </p:spPr>
        <p:txBody>
          <a:bodyPr lIns="0" tIns="0" rIns="0" bIns="0" rtlCol="0" anchor="t">
            <a:spAutoFit/>
          </a:bodyPr>
          <a:lstStyle/>
          <a:p>
            <a:pPr algn="just">
              <a:lnSpc>
                <a:spcPts val="6159"/>
              </a:lnSpc>
              <a:spcBef>
                <a:spcPct val="0"/>
              </a:spcBef>
            </a:pPr>
            <a:r>
              <a:rPr lang="en-US" sz="4399">
                <a:solidFill>
                  <a:srgbClr val="000000"/>
                </a:solidFill>
                <a:latin typeface="Roboto Condensed"/>
              </a:rPr>
              <a:t>Viết đoạn văn (khoảng 6-8 dòng) nêu ý kiến của em về hiện tượng sử dụng biệt ngữ xã hội trên mạng xã hội hiện nay.</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3470346" y="2314575"/>
          <a:ext cx="14164063" cy="7715249"/>
        </p:xfrm>
        <a:graphic>
          <a:graphicData uri="http://schemas.openxmlformats.org/drawingml/2006/table">
            <a:tbl>
              <a:tblPr/>
              <a:tblGrid>
                <a:gridCol w="2238385">
                  <a:extLst>
                    <a:ext uri="{9D8B030D-6E8A-4147-A177-3AD203B41FA5}">
                      <a16:colId xmlns:a16="http://schemas.microsoft.com/office/drawing/2014/main" val="20000"/>
                    </a:ext>
                  </a:extLst>
                </a:gridCol>
                <a:gridCol w="11925678">
                  <a:extLst>
                    <a:ext uri="{9D8B030D-6E8A-4147-A177-3AD203B41FA5}">
                      <a16:colId xmlns:a16="http://schemas.microsoft.com/office/drawing/2014/main" val="20001"/>
                    </a:ext>
                  </a:extLst>
                </a:gridCol>
              </a:tblGrid>
              <a:tr h="1439412">
                <a:tc>
                  <a:txBody>
                    <a:bodyPr/>
                    <a:lstStyle/>
                    <a:p>
                      <a:pPr algn="just">
                        <a:lnSpc>
                          <a:spcPts val="4480"/>
                        </a:lnSpc>
                        <a:defRPr/>
                      </a:pPr>
                      <a:r>
                        <a:rPr lang="en-US" sz="3200">
                          <a:solidFill>
                            <a:srgbClr val="000000"/>
                          </a:solidFill>
                          <a:latin typeface="Roboto Condensed Bold"/>
                        </a:rPr>
                        <a:t>Mở đoạn</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just">
                        <a:lnSpc>
                          <a:spcPts val="4480"/>
                        </a:lnSpc>
                        <a:defRPr/>
                      </a:pPr>
                      <a:r>
                        <a:rPr lang="en-US" sz="3200" dirty="0" err="1">
                          <a:solidFill>
                            <a:srgbClr val="000000"/>
                          </a:solidFill>
                          <a:latin typeface="Roboto Condensed"/>
                        </a:rPr>
                        <a:t>Nêu</a:t>
                      </a:r>
                      <a:r>
                        <a:rPr lang="en-US" sz="3200" dirty="0">
                          <a:solidFill>
                            <a:srgbClr val="000000"/>
                          </a:solidFill>
                          <a:latin typeface="Roboto Condensed"/>
                        </a:rPr>
                        <a:t> </a:t>
                      </a:r>
                      <a:r>
                        <a:rPr lang="en-US" sz="3200" dirty="0" err="1">
                          <a:solidFill>
                            <a:srgbClr val="000000"/>
                          </a:solidFill>
                          <a:latin typeface="Roboto Condensed"/>
                        </a:rPr>
                        <a:t>vấn</a:t>
                      </a:r>
                      <a:r>
                        <a:rPr lang="en-US" sz="3200" dirty="0">
                          <a:solidFill>
                            <a:srgbClr val="000000"/>
                          </a:solidFill>
                          <a:latin typeface="Roboto Condensed"/>
                        </a:rPr>
                        <a:t> </a:t>
                      </a:r>
                      <a:r>
                        <a:rPr lang="en-US" sz="3200" dirty="0" err="1">
                          <a:solidFill>
                            <a:srgbClr val="000000"/>
                          </a:solidFill>
                          <a:latin typeface="Roboto Condensed"/>
                        </a:rPr>
                        <a:t>đề</a:t>
                      </a:r>
                      <a:r>
                        <a:rPr lang="en-US" sz="3200" dirty="0">
                          <a:solidFill>
                            <a:srgbClr val="000000"/>
                          </a:solidFill>
                          <a:latin typeface="Roboto Condensed"/>
                        </a:rPr>
                        <a:t> </a:t>
                      </a:r>
                      <a:r>
                        <a:rPr lang="en-US" sz="3200" dirty="0" err="1">
                          <a:solidFill>
                            <a:srgbClr val="000000"/>
                          </a:solidFill>
                          <a:latin typeface="Roboto Condensed"/>
                        </a:rPr>
                        <a:t>nghị</a:t>
                      </a:r>
                      <a:r>
                        <a:rPr lang="en-US" sz="3200" dirty="0">
                          <a:solidFill>
                            <a:srgbClr val="000000"/>
                          </a:solidFill>
                          <a:latin typeface="Roboto Condensed"/>
                        </a:rPr>
                        <a:t> </a:t>
                      </a:r>
                      <a:r>
                        <a:rPr lang="en-US" sz="3200" dirty="0" err="1">
                          <a:solidFill>
                            <a:srgbClr val="000000"/>
                          </a:solidFill>
                          <a:latin typeface="Roboto Condensed"/>
                        </a:rPr>
                        <a:t>luận</a:t>
                      </a:r>
                      <a:r>
                        <a:rPr lang="en-US" sz="3200" dirty="0">
                          <a:solidFill>
                            <a:srgbClr val="000000"/>
                          </a:solidFill>
                          <a:latin typeface="Roboto Condensed"/>
                        </a:rPr>
                        <a:t>: </a:t>
                      </a:r>
                      <a:r>
                        <a:rPr lang="en-US" sz="3200" dirty="0" err="1">
                          <a:solidFill>
                            <a:srgbClr val="000000"/>
                          </a:solidFill>
                          <a:latin typeface="Roboto Condensed"/>
                        </a:rPr>
                        <a:t>Hiện</a:t>
                      </a:r>
                      <a:r>
                        <a:rPr lang="en-US" sz="3200" dirty="0">
                          <a:solidFill>
                            <a:srgbClr val="000000"/>
                          </a:solidFill>
                          <a:latin typeface="Roboto Condensed"/>
                        </a:rPr>
                        <a:t> </a:t>
                      </a:r>
                      <a:r>
                        <a:rPr lang="en-US" sz="3200" dirty="0" err="1">
                          <a:solidFill>
                            <a:srgbClr val="000000"/>
                          </a:solidFill>
                          <a:latin typeface="Roboto Condensed"/>
                        </a:rPr>
                        <a:t>tượng</a:t>
                      </a:r>
                      <a:r>
                        <a:rPr lang="en-US" sz="3200" dirty="0">
                          <a:solidFill>
                            <a:srgbClr val="000000"/>
                          </a:solidFill>
                          <a:latin typeface="Roboto Condensed"/>
                        </a:rPr>
                        <a:t> </a:t>
                      </a:r>
                      <a:r>
                        <a:rPr lang="en-US" sz="3200" dirty="0" err="1">
                          <a:solidFill>
                            <a:srgbClr val="000000"/>
                          </a:solidFill>
                          <a:latin typeface="Roboto Condensed"/>
                        </a:rPr>
                        <a:t>sử</a:t>
                      </a:r>
                      <a:r>
                        <a:rPr lang="en-US" sz="3200" dirty="0">
                          <a:solidFill>
                            <a:srgbClr val="000000"/>
                          </a:solidFill>
                          <a:latin typeface="Roboto Condensed"/>
                        </a:rPr>
                        <a:t> </a:t>
                      </a:r>
                      <a:r>
                        <a:rPr lang="en-US" sz="3200" dirty="0" err="1">
                          <a:solidFill>
                            <a:srgbClr val="000000"/>
                          </a:solidFill>
                          <a:latin typeface="Roboto Condensed"/>
                        </a:rPr>
                        <a:t>dụng</a:t>
                      </a:r>
                      <a:r>
                        <a:rPr lang="en-US" sz="3200" dirty="0">
                          <a:solidFill>
                            <a:srgbClr val="000000"/>
                          </a:solidFill>
                          <a:latin typeface="Roboto Condensed"/>
                        </a:rPr>
                        <a:t> </a:t>
                      </a:r>
                      <a:r>
                        <a:rPr lang="en-US" sz="3200" dirty="0" err="1">
                          <a:solidFill>
                            <a:srgbClr val="000000"/>
                          </a:solidFill>
                          <a:latin typeface="Roboto Condensed"/>
                        </a:rPr>
                        <a:t>biệt</a:t>
                      </a:r>
                      <a:r>
                        <a:rPr lang="en-US" sz="3200" dirty="0">
                          <a:solidFill>
                            <a:srgbClr val="000000"/>
                          </a:solidFill>
                          <a:latin typeface="Roboto Condensed"/>
                        </a:rPr>
                        <a:t> </a:t>
                      </a:r>
                      <a:r>
                        <a:rPr lang="en-US" sz="3200" dirty="0" err="1">
                          <a:solidFill>
                            <a:srgbClr val="000000"/>
                          </a:solidFill>
                          <a:latin typeface="Roboto Condensed"/>
                        </a:rPr>
                        <a:t>ngữ</a:t>
                      </a:r>
                      <a:r>
                        <a:rPr lang="en-US" sz="3200" dirty="0">
                          <a:solidFill>
                            <a:srgbClr val="000000"/>
                          </a:solidFill>
                          <a:latin typeface="Roboto Condensed"/>
                        </a:rPr>
                        <a:t> </a:t>
                      </a:r>
                      <a:r>
                        <a:rPr lang="en-US" sz="3200" dirty="0" err="1">
                          <a:solidFill>
                            <a:srgbClr val="000000"/>
                          </a:solidFill>
                          <a:latin typeface="Roboto Condensed"/>
                        </a:rPr>
                        <a:t>xã</a:t>
                      </a:r>
                      <a:r>
                        <a:rPr lang="en-US" sz="3200" dirty="0">
                          <a:solidFill>
                            <a:srgbClr val="000000"/>
                          </a:solidFill>
                          <a:latin typeface="Roboto Condensed"/>
                        </a:rPr>
                        <a:t> </a:t>
                      </a:r>
                      <a:r>
                        <a:rPr lang="en-US" sz="3200" dirty="0" err="1">
                          <a:solidFill>
                            <a:srgbClr val="000000"/>
                          </a:solidFill>
                          <a:latin typeface="Roboto Condensed"/>
                        </a:rPr>
                        <a:t>hội</a:t>
                      </a:r>
                      <a:r>
                        <a:rPr lang="en-US" sz="3200" dirty="0">
                          <a:solidFill>
                            <a:srgbClr val="000000"/>
                          </a:solidFill>
                          <a:latin typeface="Roboto Condensed"/>
                        </a:rPr>
                        <a:t> </a:t>
                      </a:r>
                      <a:r>
                        <a:rPr lang="en-US" sz="3200" dirty="0" err="1">
                          <a:solidFill>
                            <a:srgbClr val="000000"/>
                          </a:solidFill>
                          <a:latin typeface="Roboto Condensed"/>
                        </a:rPr>
                        <a:t>trên</a:t>
                      </a:r>
                      <a:r>
                        <a:rPr lang="en-US" sz="3200" dirty="0">
                          <a:solidFill>
                            <a:srgbClr val="000000"/>
                          </a:solidFill>
                          <a:latin typeface="Roboto Condensed"/>
                        </a:rPr>
                        <a:t> </a:t>
                      </a:r>
                      <a:r>
                        <a:rPr lang="en-US" sz="3200" dirty="0" err="1">
                          <a:solidFill>
                            <a:srgbClr val="000000"/>
                          </a:solidFill>
                          <a:latin typeface="Roboto Condensed"/>
                        </a:rPr>
                        <a:t>mạng</a:t>
                      </a:r>
                      <a:r>
                        <a:rPr lang="en-US" sz="3200" dirty="0">
                          <a:solidFill>
                            <a:srgbClr val="000000"/>
                          </a:solidFill>
                          <a:latin typeface="Roboto Condensed"/>
                        </a:rPr>
                        <a:t> </a:t>
                      </a:r>
                      <a:r>
                        <a:rPr lang="en-US" sz="3200" dirty="0" err="1">
                          <a:solidFill>
                            <a:srgbClr val="000000"/>
                          </a:solidFill>
                          <a:latin typeface="Roboto Condensed"/>
                        </a:rPr>
                        <a:t>xã</a:t>
                      </a:r>
                      <a:r>
                        <a:rPr lang="en-US" sz="3200" dirty="0">
                          <a:solidFill>
                            <a:srgbClr val="000000"/>
                          </a:solidFill>
                          <a:latin typeface="Roboto Condensed"/>
                        </a:rPr>
                        <a:t> </a:t>
                      </a:r>
                      <a:r>
                        <a:rPr lang="en-US" sz="3200" dirty="0" err="1">
                          <a:solidFill>
                            <a:srgbClr val="000000"/>
                          </a:solidFill>
                          <a:latin typeface="Roboto Condensed"/>
                        </a:rPr>
                        <a:t>hội</a:t>
                      </a:r>
                      <a:r>
                        <a:rPr lang="en-US" sz="3200" dirty="0">
                          <a:solidFill>
                            <a:srgbClr val="000000"/>
                          </a:solidFill>
                          <a:latin typeface="Roboto Condensed"/>
                        </a:rPr>
                        <a:t> </a:t>
                      </a:r>
                      <a:r>
                        <a:rPr lang="en-US" sz="3200" dirty="0" err="1">
                          <a:solidFill>
                            <a:srgbClr val="000000"/>
                          </a:solidFill>
                          <a:latin typeface="Roboto Condensed"/>
                        </a:rPr>
                        <a:t>hiện</a:t>
                      </a:r>
                      <a:r>
                        <a:rPr lang="en-US" sz="3200" dirty="0">
                          <a:solidFill>
                            <a:srgbClr val="000000"/>
                          </a:solidFill>
                          <a:latin typeface="Roboto Condensed"/>
                        </a:rPr>
                        <a:t> nay.</a:t>
                      </a:r>
                      <a:endParaRPr lang="en-US" sz="1100" dirty="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0"/>
                  </a:ext>
                </a:extLst>
              </a:tr>
              <a:tr h="5402594">
                <a:tc>
                  <a:txBody>
                    <a:bodyPr/>
                    <a:lstStyle/>
                    <a:p>
                      <a:pPr algn="just">
                        <a:lnSpc>
                          <a:spcPts val="4480"/>
                        </a:lnSpc>
                        <a:defRPr/>
                      </a:pPr>
                      <a:r>
                        <a:rPr lang="en-US" sz="3200">
                          <a:solidFill>
                            <a:srgbClr val="000000"/>
                          </a:solidFill>
                          <a:latin typeface="Roboto Condensed Bold"/>
                        </a:rPr>
                        <a:t>Thân đoạn</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marL="690881" lvl="1" indent="-345440" algn="just">
                        <a:lnSpc>
                          <a:spcPts val="4480"/>
                        </a:lnSpc>
                        <a:buFont typeface="Arial"/>
                        <a:buChar char="•"/>
                        <a:defRPr/>
                      </a:pPr>
                      <a:r>
                        <a:rPr lang="en-US" sz="3200">
                          <a:solidFill>
                            <a:srgbClr val="000000"/>
                          </a:solidFill>
                          <a:latin typeface="Roboto Condensed"/>
                        </a:rPr>
                        <a:t>Đồng ý với ý kiến</a:t>
                      </a:r>
                      <a:endParaRPr lang="en-US" sz="1100"/>
                    </a:p>
                    <a:p>
                      <a:pPr marL="690881" lvl="1" indent="-345440" algn="just">
                        <a:lnSpc>
                          <a:spcPts val="4480"/>
                        </a:lnSpc>
                        <a:buFont typeface="Arial"/>
                        <a:buChar char="•"/>
                      </a:pPr>
                      <a:r>
                        <a:rPr lang="en-US" sz="3200">
                          <a:solidFill>
                            <a:srgbClr val="000000"/>
                          </a:solidFill>
                          <a:latin typeface="Roboto Condensed"/>
                        </a:rPr>
                        <a:t>Đây là hiện tượng bình thường, phản ánh đúng sự vận động của ngôn ngữ dưới tác động của các nhân tố tâm lí, xã hội và phương tiện giao tiếp mới (internet).</a:t>
                      </a:r>
                    </a:p>
                    <a:p>
                      <a:pPr marL="690881" lvl="1" indent="-345440" algn="just">
                        <a:lnSpc>
                          <a:spcPts val="4480"/>
                        </a:lnSpc>
                        <a:buFont typeface="Arial"/>
                        <a:buChar char="•"/>
                      </a:pPr>
                      <a:r>
                        <a:rPr lang="en-US" sz="3200">
                          <a:solidFill>
                            <a:srgbClr val="000000"/>
                          </a:solidFill>
                          <a:latin typeface="Roboto Condensed"/>
                        </a:rPr>
                        <a:t>Tích cực của hiện tượng: đáp ứng nhu cầu, sở thích giao tiếp của một nhóm xã hội nhất định.</a:t>
                      </a:r>
                    </a:p>
                    <a:p>
                      <a:pPr marL="690881" lvl="1" indent="-345440" algn="just">
                        <a:lnSpc>
                          <a:spcPts val="4480"/>
                        </a:lnSpc>
                        <a:buFont typeface="Arial"/>
                        <a:buChar char="•"/>
                      </a:pPr>
                      <a:r>
                        <a:rPr lang="en-US" sz="3200">
                          <a:solidFill>
                            <a:srgbClr val="000000"/>
                          </a:solidFill>
                          <a:latin typeface="Roboto Condensed"/>
                        </a:rPr>
                        <a:t>Tuy nhiên, việc sử dụng các biệt ngữ xã hội cần có chừng mực để không ảnh hưởng đến việc giao tiếp trong môi trường giao tiếp chính thức và ý thức giữ gìn sự trong sáng của tiếng Việt.</a:t>
                      </a:r>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1"/>
                  </a:ext>
                </a:extLst>
              </a:tr>
              <a:tr h="873243">
                <a:tc>
                  <a:txBody>
                    <a:bodyPr/>
                    <a:lstStyle/>
                    <a:p>
                      <a:pPr algn="just">
                        <a:lnSpc>
                          <a:spcPts val="4480"/>
                        </a:lnSpc>
                        <a:defRPr/>
                      </a:pPr>
                      <a:r>
                        <a:rPr lang="en-US" sz="3200">
                          <a:solidFill>
                            <a:srgbClr val="000000"/>
                          </a:solidFill>
                          <a:latin typeface="Roboto Condensed Bold"/>
                        </a:rPr>
                        <a:t>Kết đoạn</a:t>
                      </a:r>
                      <a:endParaRPr lang="en-US" sz="110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DF0AE"/>
                    </a:solidFill>
                  </a:tcPr>
                </a:tc>
                <a:tc>
                  <a:txBody>
                    <a:bodyPr/>
                    <a:lstStyle/>
                    <a:p>
                      <a:pPr algn="just">
                        <a:lnSpc>
                          <a:spcPts val="4480"/>
                        </a:lnSpc>
                        <a:defRPr/>
                      </a:pPr>
                      <a:r>
                        <a:rPr lang="en-US" sz="3200" dirty="0">
                          <a:solidFill>
                            <a:srgbClr val="000000"/>
                          </a:solidFill>
                          <a:latin typeface="Roboto Condensed"/>
                        </a:rPr>
                        <a:t>Liên </a:t>
                      </a:r>
                      <a:r>
                        <a:rPr lang="en-US" sz="3200" dirty="0" err="1">
                          <a:solidFill>
                            <a:srgbClr val="000000"/>
                          </a:solidFill>
                          <a:latin typeface="Roboto Condensed"/>
                        </a:rPr>
                        <a:t>hệ</a:t>
                      </a:r>
                      <a:r>
                        <a:rPr lang="en-US" sz="3200" dirty="0">
                          <a:solidFill>
                            <a:srgbClr val="000000"/>
                          </a:solidFill>
                          <a:latin typeface="Roboto Condensed"/>
                        </a:rPr>
                        <a:t> </a:t>
                      </a:r>
                      <a:r>
                        <a:rPr lang="en-US" sz="3200" dirty="0" err="1">
                          <a:solidFill>
                            <a:srgbClr val="000000"/>
                          </a:solidFill>
                          <a:latin typeface="Roboto Condensed"/>
                        </a:rPr>
                        <a:t>bản</a:t>
                      </a:r>
                      <a:r>
                        <a:rPr lang="en-US" sz="3200" dirty="0">
                          <a:solidFill>
                            <a:srgbClr val="000000"/>
                          </a:solidFill>
                          <a:latin typeface="Roboto Condensed"/>
                        </a:rPr>
                        <a:t> </a:t>
                      </a:r>
                      <a:r>
                        <a:rPr lang="en-US" sz="3200" dirty="0" err="1">
                          <a:solidFill>
                            <a:srgbClr val="000000"/>
                          </a:solidFill>
                          <a:latin typeface="Roboto Condensed"/>
                        </a:rPr>
                        <a:t>thân</a:t>
                      </a:r>
                      <a:r>
                        <a:rPr lang="en-US" sz="3200" dirty="0">
                          <a:solidFill>
                            <a:srgbClr val="000000"/>
                          </a:solidFill>
                          <a:latin typeface="Roboto Condensed"/>
                        </a:rPr>
                        <a:t>.</a:t>
                      </a:r>
                      <a:endParaRPr lang="en-US" sz="1100" dirty="0"/>
                    </a:p>
                  </a:txBody>
                  <a:tcPr marL="95250" marR="95250" marT="95250" marB="95250" anchor="ctr">
                    <a:lnL w="57150" cap="flat" cmpd="sng" algn="ctr">
                      <a:solidFill>
                        <a:srgbClr val="FAF5DC"/>
                      </a:solidFill>
                      <a:prstDash val="solid"/>
                      <a:round/>
                      <a:headEnd type="none" w="med" len="med"/>
                      <a:tailEnd type="none" w="med" len="med"/>
                    </a:lnL>
                    <a:lnR w="57150" cap="flat" cmpd="sng" algn="ctr">
                      <a:solidFill>
                        <a:srgbClr val="FAF5DC"/>
                      </a:solidFill>
                      <a:prstDash val="solid"/>
                      <a:round/>
                      <a:headEnd type="none" w="med" len="med"/>
                      <a:tailEnd type="none" w="med" len="med"/>
                    </a:lnR>
                    <a:lnT w="57150" cap="flat" cmpd="sng" algn="ctr">
                      <a:solidFill>
                        <a:srgbClr val="FAF5DC"/>
                      </a:solidFill>
                      <a:prstDash val="solid"/>
                      <a:round/>
                      <a:headEnd type="none" w="med" len="med"/>
                      <a:tailEnd type="none" w="med" len="med"/>
                    </a:lnT>
                    <a:lnB w="57150" cap="flat" cmpd="sng" algn="ctr">
                      <a:solidFill>
                        <a:srgbClr val="FAF5DC"/>
                      </a:solidFill>
                      <a:prstDash val="solid"/>
                      <a:round/>
                      <a:headEnd type="none" w="med" len="med"/>
                      <a:tailEnd type="none" w="med" len="med"/>
                    </a:lnB>
                    <a:solidFill>
                      <a:srgbClr val="FFFDFA"/>
                    </a:solidFill>
                  </a:tcPr>
                </a:tc>
                <a:extLst>
                  <a:ext uri="{0D108BD9-81ED-4DB2-BD59-A6C34878D82A}">
                    <a16:rowId xmlns:a16="http://schemas.microsoft.com/office/drawing/2014/main" val="10002"/>
                  </a:ext>
                </a:extLst>
              </a:tr>
            </a:tbl>
          </a:graphicData>
        </a:graphic>
      </p:graphicFrame>
      <p:sp>
        <p:nvSpPr>
          <p:cNvPr id="5" name="Freeform 5"/>
          <p:cNvSpPr/>
          <p:nvPr/>
        </p:nvSpPr>
        <p:spPr>
          <a:xfrm>
            <a:off x="-152400" y="4533900"/>
            <a:ext cx="3814607" cy="5234452"/>
          </a:xfrm>
          <a:custGeom>
            <a:avLst/>
            <a:gdLst/>
            <a:ahLst/>
            <a:cxnLst/>
            <a:rect l="l" t="t" r="r" b="b"/>
            <a:pathLst>
              <a:path w="3814607" h="5234452">
                <a:moveTo>
                  <a:pt x="0" y="0"/>
                </a:moveTo>
                <a:lnTo>
                  <a:pt x="3814607" y="0"/>
                </a:lnTo>
                <a:lnTo>
                  <a:pt x="3814607" y="5234452"/>
                </a:lnTo>
                <a:lnTo>
                  <a:pt x="0" y="5234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374665" y="158115"/>
            <a:ext cx="4985048"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III. VIẾT NGẮN</a:t>
            </a:r>
          </a:p>
        </p:txBody>
      </p:sp>
      <p:sp>
        <p:nvSpPr>
          <p:cNvPr id="7" name="TextBox 7"/>
          <p:cNvSpPr txBox="1"/>
          <p:nvPr/>
        </p:nvSpPr>
        <p:spPr>
          <a:xfrm>
            <a:off x="5181600" y="905926"/>
            <a:ext cx="8499301" cy="1062407"/>
          </a:xfrm>
          <a:prstGeom prst="rect">
            <a:avLst/>
          </a:prstGeom>
        </p:spPr>
        <p:txBody>
          <a:bodyPr wrap="square" lIns="0" tIns="0" rIns="0" bIns="0" rtlCol="0" anchor="t">
            <a:spAutoFit/>
          </a:bodyPr>
          <a:lstStyle/>
          <a:p>
            <a:pPr algn="ctr">
              <a:lnSpc>
                <a:spcPts val="9544"/>
              </a:lnSpc>
              <a:spcBef>
                <a:spcPct val="0"/>
              </a:spcBef>
            </a:pPr>
            <a:r>
              <a:rPr lang="en-US" sz="6817" dirty="0" err="1">
                <a:solidFill>
                  <a:srgbClr val="0E479A"/>
                </a:solidFill>
                <a:latin typeface="#9Slide07 SFU Blackout"/>
              </a:rPr>
              <a:t>Chặng</a:t>
            </a:r>
            <a:r>
              <a:rPr lang="en-US" sz="6817" dirty="0">
                <a:solidFill>
                  <a:srgbClr val="0E479A"/>
                </a:solidFill>
                <a:latin typeface="#9Slide07 SFU Blackout"/>
              </a:rPr>
              <a:t> 4: VỀ ĐÍCH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flipH="1">
            <a:off x="465162" y="4762245"/>
            <a:ext cx="6830048" cy="5412813"/>
          </a:xfrm>
          <a:custGeom>
            <a:avLst/>
            <a:gdLst/>
            <a:ahLst/>
            <a:cxnLst/>
            <a:rect l="l" t="t" r="r" b="b"/>
            <a:pathLst>
              <a:path w="6830048" h="5412813">
                <a:moveTo>
                  <a:pt x="6830048" y="0"/>
                </a:moveTo>
                <a:lnTo>
                  <a:pt x="0" y="0"/>
                </a:lnTo>
                <a:lnTo>
                  <a:pt x="0" y="5412813"/>
                </a:lnTo>
                <a:lnTo>
                  <a:pt x="6830048" y="5412813"/>
                </a:lnTo>
                <a:lnTo>
                  <a:pt x="68300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818328" y="2989663"/>
            <a:ext cx="3934836" cy="1772583"/>
            <a:chOff x="0" y="0"/>
            <a:chExt cx="1036335" cy="466853"/>
          </a:xfrm>
        </p:grpSpPr>
        <p:sp>
          <p:nvSpPr>
            <p:cNvPr id="8" name="Freeform 8"/>
            <p:cNvSpPr/>
            <p:nvPr/>
          </p:nvSpPr>
          <p:spPr>
            <a:xfrm>
              <a:off x="0" y="0"/>
              <a:ext cx="1036335" cy="466853"/>
            </a:xfrm>
            <a:custGeom>
              <a:avLst/>
              <a:gdLst/>
              <a:ahLst/>
              <a:cxnLst/>
              <a:rect l="l" t="t" r="r" b="b"/>
              <a:pathLst>
                <a:path w="1036335" h="466853">
                  <a:moveTo>
                    <a:pt x="29513" y="0"/>
                  </a:moveTo>
                  <a:lnTo>
                    <a:pt x="1006822" y="0"/>
                  </a:lnTo>
                  <a:cubicBezTo>
                    <a:pt x="1014650" y="0"/>
                    <a:pt x="1022157" y="3109"/>
                    <a:pt x="1027691" y="8644"/>
                  </a:cubicBezTo>
                  <a:cubicBezTo>
                    <a:pt x="1033226" y="14179"/>
                    <a:pt x="1036335" y="21686"/>
                    <a:pt x="1036335" y="29513"/>
                  </a:cubicBezTo>
                  <a:lnTo>
                    <a:pt x="1036335" y="437340"/>
                  </a:lnTo>
                  <a:cubicBezTo>
                    <a:pt x="1036335" y="453640"/>
                    <a:pt x="1023122" y="466853"/>
                    <a:pt x="1006822" y="466853"/>
                  </a:cubicBezTo>
                  <a:lnTo>
                    <a:pt x="29513" y="466853"/>
                  </a:lnTo>
                  <a:cubicBezTo>
                    <a:pt x="13213" y="466853"/>
                    <a:pt x="0" y="453640"/>
                    <a:pt x="0" y="437340"/>
                  </a:cubicBezTo>
                  <a:lnTo>
                    <a:pt x="0" y="29513"/>
                  </a:lnTo>
                  <a:cubicBezTo>
                    <a:pt x="0" y="13213"/>
                    <a:pt x="13213" y="0"/>
                    <a:pt x="29513" y="0"/>
                  </a:cubicBezTo>
                  <a:close/>
                </a:path>
              </a:pathLst>
            </a:custGeom>
            <a:solidFill>
              <a:srgbClr val="EF798A"/>
            </a:solidFill>
          </p:spPr>
          <p:txBody>
            <a:bodyPr/>
            <a:lstStyle/>
            <a:p>
              <a:endParaRPr lang="en-US"/>
            </a:p>
          </p:txBody>
        </p:sp>
        <p:sp>
          <p:nvSpPr>
            <p:cNvPr id="9" name="TextBox 9"/>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10" name="Group 10"/>
          <p:cNvGrpSpPr>
            <a:grpSpLocks noChangeAspect="1"/>
          </p:cNvGrpSpPr>
          <p:nvPr/>
        </p:nvGrpSpPr>
        <p:grpSpPr>
          <a:xfrm>
            <a:off x="7021041" y="444208"/>
            <a:ext cx="10525418" cy="9398584"/>
            <a:chOff x="149860" y="501650"/>
            <a:chExt cx="12882880" cy="11503660"/>
          </a:xfrm>
        </p:grpSpPr>
        <p:sp>
          <p:nvSpPr>
            <p:cNvPr id="11" name="Freeform 11"/>
            <p:cNvSpPr/>
            <p:nvPr/>
          </p:nvSpPr>
          <p:spPr>
            <a:xfrm>
              <a:off x="149860" y="501650"/>
              <a:ext cx="12882879" cy="11503660"/>
            </a:xfrm>
            <a:custGeom>
              <a:avLst/>
              <a:gdLst/>
              <a:ahLst/>
              <a:cxnLst/>
              <a:rect l="l" t="t" r="r" b="b"/>
              <a:pathLst>
                <a:path w="12882879" h="11503660">
                  <a:moveTo>
                    <a:pt x="11337290" y="2283460"/>
                  </a:moveTo>
                  <a:cubicBezTo>
                    <a:pt x="10535920" y="1322070"/>
                    <a:pt x="9357360" y="730250"/>
                    <a:pt x="8139430" y="440690"/>
                  </a:cubicBezTo>
                  <a:cubicBezTo>
                    <a:pt x="6921501"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1" y="10773410"/>
                    <a:pt x="11055350" y="8940800"/>
                  </a:cubicBezTo>
                  <a:cubicBezTo>
                    <a:pt x="12630149" y="7108190"/>
                    <a:pt x="12882879" y="4138930"/>
                    <a:pt x="11337290" y="2283460"/>
                  </a:cubicBezTo>
                  <a:close/>
                </a:path>
              </a:pathLst>
            </a:custGeom>
            <a:blipFill>
              <a:blip r:embed="rId4"/>
              <a:stretch>
                <a:fillRect l="-1216" t="-42165" r="1216" b="-33127"/>
              </a:stretch>
            </a:blipFill>
          </p:spPr>
          <p:txBody>
            <a:bodyPr/>
            <a:lstStyle/>
            <a:p>
              <a:endParaRPr lang="en-US"/>
            </a:p>
          </p:txBody>
        </p:sp>
      </p:grpSp>
      <p:sp>
        <p:nvSpPr>
          <p:cNvPr id="12" name="TextBox 12"/>
          <p:cNvSpPr txBox="1"/>
          <p:nvPr/>
        </p:nvSpPr>
        <p:spPr>
          <a:xfrm>
            <a:off x="1569955" y="3055534"/>
            <a:ext cx="1637556" cy="1545590"/>
          </a:xfrm>
          <a:prstGeom prst="rect">
            <a:avLst/>
          </a:prstGeom>
        </p:spPr>
        <p:txBody>
          <a:bodyPr lIns="0" tIns="0" rIns="0" bIns="0" rtlCol="0" anchor="t">
            <a:spAutoFit/>
          </a:bodyPr>
          <a:lstStyle/>
          <a:p>
            <a:pPr marL="949959" lvl="1" indent="-474979" algn="just">
              <a:lnSpc>
                <a:spcPts val="6159"/>
              </a:lnSpc>
              <a:buFont typeface="Arial"/>
              <a:buChar char="•"/>
            </a:pPr>
            <a:r>
              <a:rPr lang="en-US" sz="4399" dirty="0" err="1">
                <a:solidFill>
                  <a:srgbClr val="09103D"/>
                </a:solidFill>
                <a:latin typeface="Roboto Condensed"/>
              </a:rPr>
              <a:t>Mẹ</a:t>
            </a:r>
            <a:endParaRPr lang="en-US" sz="4399" dirty="0">
              <a:solidFill>
                <a:srgbClr val="09103D"/>
              </a:solidFill>
              <a:latin typeface="Roboto Condensed"/>
            </a:endParaRPr>
          </a:p>
          <a:p>
            <a:pPr marL="949959" lvl="1" indent="-474979" algn="just">
              <a:lnSpc>
                <a:spcPts val="6159"/>
              </a:lnSpc>
              <a:spcBef>
                <a:spcPct val="0"/>
              </a:spcBef>
              <a:buFont typeface="Arial"/>
              <a:buChar char="•"/>
            </a:pPr>
            <a:r>
              <a:rPr lang="en-US" sz="4399" dirty="0">
                <a:solidFill>
                  <a:srgbClr val="09103D"/>
                </a:solidFill>
                <a:latin typeface="Roboto Condensed"/>
              </a:rPr>
              <a:t>U</a:t>
            </a:r>
          </a:p>
        </p:txBody>
      </p:sp>
      <p:sp>
        <p:nvSpPr>
          <p:cNvPr id="13" name="TextBox 13"/>
          <p:cNvSpPr txBox="1"/>
          <p:nvPr/>
        </p:nvSpPr>
        <p:spPr>
          <a:xfrm>
            <a:off x="3648680" y="3055534"/>
            <a:ext cx="1948458" cy="1545590"/>
          </a:xfrm>
          <a:prstGeom prst="rect">
            <a:avLst/>
          </a:prstGeom>
        </p:spPr>
        <p:txBody>
          <a:bodyPr lIns="0" tIns="0" rIns="0" bIns="0" rtlCol="0" anchor="t">
            <a:spAutoFit/>
          </a:bodyPr>
          <a:lstStyle/>
          <a:p>
            <a:pPr marL="949959" lvl="1" indent="-474979" algn="just">
              <a:lnSpc>
                <a:spcPts val="6159"/>
              </a:lnSpc>
              <a:buFont typeface="Arial"/>
              <a:buChar char="•"/>
            </a:pPr>
            <a:r>
              <a:rPr lang="en-US" sz="4399" dirty="0" err="1">
                <a:solidFill>
                  <a:srgbClr val="09103D"/>
                </a:solidFill>
                <a:latin typeface="Roboto Condensed"/>
              </a:rPr>
              <a:t>Bầm</a:t>
            </a:r>
            <a:endParaRPr lang="en-US" sz="4399" dirty="0">
              <a:solidFill>
                <a:srgbClr val="09103D"/>
              </a:solidFill>
              <a:latin typeface="Roboto Condensed"/>
            </a:endParaRPr>
          </a:p>
          <a:p>
            <a:pPr marL="949959" lvl="1" indent="-474979" algn="just">
              <a:lnSpc>
                <a:spcPts val="6159"/>
              </a:lnSpc>
              <a:spcBef>
                <a:spcPct val="0"/>
              </a:spcBef>
              <a:buFont typeface="Arial"/>
              <a:buChar char="•"/>
            </a:pPr>
            <a:r>
              <a:rPr lang="en-US" sz="4399" dirty="0" err="1">
                <a:solidFill>
                  <a:srgbClr val="09103D"/>
                </a:solidFill>
                <a:latin typeface="Roboto Condensed"/>
              </a:rPr>
              <a:t>Má</a:t>
            </a:r>
            <a:endParaRPr lang="en-US" sz="4399" dirty="0">
              <a:solidFill>
                <a:srgbClr val="09103D"/>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flipH="1">
            <a:off x="465162" y="4762245"/>
            <a:ext cx="6830048" cy="5412813"/>
          </a:xfrm>
          <a:custGeom>
            <a:avLst/>
            <a:gdLst/>
            <a:ahLst/>
            <a:cxnLst/>
            <a:rect l="l" t="t" r="r" b="b"/>
            <a:pathLst>
              <a:path w="6830048" h="5412813">
                <a:moveTo>
                  <a:pt x="6830048" y="0"/>
                </a:moveTo>
                <a:lnTo>
                  <a:pt x="0" y="0"/>
                </a:lnTo>
                <a:lnTo>
                  <a:pt x="0" y="5412813"/>
                </a:lnTo>
                <a:lnTo>
                  <a:pt x="6830048" y="5412813"/>
                </a:lnTo>
                <a:lnTo>
                  <a:pt x="68300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818328" y="2989663"/>
            <a:ext cx="3467908" cy="1772583"/>
            <a:chOff x="0" y="0"/>
            <a:chExt cx="913359" cy="466853"/>
          </a:xfrm>
        </p:grpSpPr>
        <p:sp>
          <p:nvSpPr>
            <p:cNvPr id="8" name="Freeform 8"/>
            <p:cNvSpPr/>
            <p:nvPr/>
          </p:nvSpPr>
          <p:spPr>
            <a:xfrm>
              <a:off x="0" y="0"/>
              <a:ext cx="913358" cy="466853"/>
            </a:xfrm>
            <a:custGeom>
              <a:avLst/>
              <a:gdLst/>
              <a:ahLst/>
              <a:cxnLst/>
              <a:rect l="l" t="t" r="r" b="b"/>
              <a:pathLst>
                <a:path w="913358" h="466853">
                  <a:moveTo>
                    <a:pt x="33487" y="0"/>
                  </a:moveTo>
                  <a:lnTo>
                    <a:pt x="879872" y="0"/>
                  </a:lnTo>
                  <a:cubicBezTo>
                    <a:pt x="888753" y="0"/>
                    <a:pt x="897271" y="3528"/>
                    <a:pt x="903550" y="9808"/>
                  </a:cubicBezTo>
                  <a:cubicBezTo>
                    <a:pt x="909830" y="16088"/>
                    <a:pt x="913358" y="24605"/>
                    <a:pt x="913358" y="33487"/>
                  </a:cubicBezTo>
                  <a:lnTo>
                    <a:pt x="913358" y="433366"/>
                  </a:lnTo>
                  <a:cubicBezTo>
                    <a:pt x="913358" y="451861"/>
                    <a:pt x="898366" y="466853"/>
                    <a:pt x="879872" y="466853"/>
                  </a:cubicBezTo>
                  <a:lnTo>
                    <a:pt x="33487" y="466853"/>
                  </a:lnTo>
                  <a:cubicBezTo>
                    <a:pt x="14993" y="466853"/>
                    <a:pt x="0" y="451861"/>
                    <a:pt x="0" y="433366"/>
                  </a:cubicBezTo>
                  <a:lnTo>
                    <a:pt x="0" y="33487"/>
                  </a:lnTo>
                  <a:cubicBezTo>
                    <a:pt x="0" y="14993"/>
                    <a:pt x="14993" y="0"/>
                    <a:pt x="33487" y="0"/>
                  </a:cubicBezTo>
                  <a:close/>
                </a:path>
              </a:pathLst>
            </a:custGeom>
            <a:solidFill>
              <a:srgbClr val="EF798A"/>
            </a:solidFill>
          </p:spPr>
          <p:txBody>
            <a:bodyPr/>
            <a:lstStyle/>
            <a:p>
              <a:endParaRPr lang="en-US"/>
            </a:p>
          </p:txBody>
        </p:sp>
        <p:sp>
          <p:nvSpPr>
            <p:cNvPr id="9" name="TextBox 9"/>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10" name="Group 10"/>
          <p:cNvGrpSpPr>
            <a:grpSpLocks noChangeAspect="1"/>
          </p:cNvGrpSpPr>
          <p:nvPr/>
        </p:nvGrpSpPr>
        <p:grpSpPr>
          <a:xfrm>
            <a:off x="7021041" y="444208"/>
            <a:ext cx="10525418" cy="9398584"/>
            <a:chOff x="149860" y="501650"/>
            <a:chExt cx="12882880" cy="11503660"/>
          </a:xfrm>
        </p:grpSpPr>
        <p:sp>
          <p:nvSpPr>
            <p:cNvPr id="11" name="Freeform 11"/>
            <p:cNvSpPr/>
            <p:nvPr/>
          </p:nvSpPr>
          <p:spPr>
            <a:xfrm>
              <a:off x="149860" y="501650"/>
              <a:ext cx="12882879" cy="11503660"/>
            </a:xfrm>
            <a:custGeom>
              <a:avLst/>
              <a:gdLst/>
              <a:ahLst/>
              <a:cxnLst/>
              <a:rect l="l" t="t" r="r" b="b"/>
              <a:pathLst>
                <a:path w="12882879" h="11503660">
                  <a:moveTo>
                    <a:pt x="11337290" y="2283460"/>
                  </a:moveTo>
                  <a:cubicBezTo>
                    <a:pt x="10535920" y="1322070"/>
                    <a:pt x="9357360" y="730250"/>
                    <a:pt x="8139430" y="440690"/>
                  </a:cubicBezTo>
                  <a:cubicBezTo>
                    <a:pt x="6921501"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1" y="10773410"/>
                    <a:pt x="11055350" y="8940800"/>
                  </a:cubicBezTo>
                  <a:cubicBezTo>
                    <a:pt x="12630149" y="7108190"/>
                    <a:pt x="12882879" y="4138930"/>
                    <a:pt x="11337290" y="2283460"/>
                  </a:cubicBezTo>
                  <a:close/>
                </a:path>
              </a:pathLst>
            </a:custGeom>
            <a:blipFill>
              <a:blip r:embed="rId4"/>
              <a:stretch>
                <a:fillRect l="-18817" t="-4518" r="-16384" b="4518"/>
              </a:stretch>
            </a:blipFill>
          </p:spPr>
          <p:txBody>
            <a:bodyPr/>
            <a:lstStyle/>
            <a:p>
              <a:endParaRPr lang="en-US"/>
            </a:p>
          </p:txBody>
        </p:sp>
      </p:grpSp>
      <p:sp>
        <p:nvSpPr>
          <p:cNvPr id="12" name="TextBox 12"/>
          <p:cNvSpPr txBox="1"/>
          <p:nvPr/>
        </p:nvSpPr>
        <p:spPr>
          <a:xfrm>
            <a:off x="2122249" y="3055534"/>
            <a:ext cx="2219325" cy="1545590"/>
          </a:xfrm>
          <a:prstGeom prst="rect">
            <a:avLst/>
          </a:prstGeom>
        </p:spPr>
        <p:txBody>
          <a:bodyPr lIns="0" tIns="0" rIns="0" bIns="0" rtlCol="0" anchor="t">
            <a:spAutoFit/>
          </a:bodyPr>
          <a:lstStyle/>
          <a:p>
            <a:pPr marL="949959" lvl="1" indent="-474979" algn="just">
              <a:lnSpc>
                <a:spcPts val="6159"/>
              </a:lnSpc>
              <a:buFont typeface="Arial"/>
              <a:buChar char="•"/>
            </a:pPr>
            <a:r>
              <a:rPr lang="en-US" sz="4399" dirty="0" err="1">
                <a:solidFill>
                  <a:srgbClr val="09103D"/>
                </a:solidFill>
                <a:latin typeface="Roboto Condensed"/>
              </a:rPr>
              <a:t>Dứa</a:t>
            </a:r>
            <a:endParaRPr lang="en-US" sz="4399" dirty="0">
              <a:solidFill>
                <a:srgbClr val="09103D"/>
              </a:solidFill>
              <a:latin typeface="Roboto Condensed"/>
            </a:endParaRPr>
          </a:p>
          <a:p>
            <a:pPr marL="949959" lvl="1" indent="-474979" algn="just">
              <a:lnSpc>
                <a:spcPts val="6159"/>
              </a:lnSpc>
              <a:spcBef>
                <a:spcPct val="0"/>
              </a:spcBef>
              <a:buFont typeface="Arial"/>
              <a:buChar char="•"/>
            </a:pPr>
            <a:r>
              <a:rPr lang="en-US" sz="4399" dirty="0" err="1">
                <a:solidFill>
                  <a:srgbClr val="09103D"/>
                </a:solidFill>
                <a:latin typeface="Roboto Condensed"/>
              </a:rPr>
              <a:t>Thơm</a:t>
            </a:r>
            <a:endParaRPr lang="en-US" sz="4399" dirty="0">
              <a:solidFill>
                <a:srgbClr val="09103D"/>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2627121" y="2183794"/>
            <a:ext cx="5160578" cy="11186356"/>
          </a:xfrm>
          <a:custGeom>
            <a:avLst/>
            <a:gdLst/>
            <a:ahLst/>
            <a:cxnLst/>
            <a:rect l="l" t="t" r="r" b="b"/>
            <a:pathLst>
              <a:path w="5160578" h="11186356">
                <a:moveTo>
                  <a:pt x="5160578" y="0"/>
                </a:moveTo>
                <a:lnTo>
                  <a:pt x="0" y="0"/>
                </a:lnTo>
                <a:lnTo>
                  <a:pt x="0" y="11186357"/>
                </a:lnTo>
                <a:lnTo>
                  <a:pt x="5160578" y="11186357"/>
                </a:lnTo>
                <a:lnTo>
                  <a:pt x="51605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676601" y="800015"/>
            <a:ext cx="1492675" cy="1575382"/>
          </a:xfrm>
          <a:custGeom>
            <a:avLst/>
            <a:gdLst/>
            <a:ahLst/>
            <a:cxnLst/>
            <a:rect l="l" t="t" r="r" b="b"/>
            <a:pathLst>
              <a:path w="1492675" h="1575382">
                <a:moveTo>
                  <a:pt x="0" y="0"/>
                </a:moveTo>
                <a:lnTo>
                  <a:pt x="1492674" y="0"/>
                </a:lnTo>
                <a:lnTo>
                  <a:pt x="1492674" y="1575382"/>
                </a:lnTo>
                <a:lnTo>
                  <a:pt x="0" y="1575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906761" y="2082302"/>
            <a:ext cx="10720360" cy="2224475"/>
          </a:xfrm>
          <a:custGeom>
            <a:avLst/>
            <a:gdLst/>
            <a:ahLst/>
            <a:cxnLst/>
            <a:rect l="l" t="t" r="r" b="b"/>
            <a:pathLst>
              <a:path w="10720360" h="2224475">
                <a:moveTo>
                  <a:pt x="0" y="0"/>
                </a:moveTo>
                <a:lnTo>
                  <a:pt x="10720360" y="0"/>
                </a:lnTo>
                <a:lnTo>
                  <a:pt x="10720360" y="2224475"/>
                </a:lnTo>
                <a:lnTo>
                  <a:pt x="0" y="2224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3706405" y="1089055"/>
            <a:ext cx="6888274" cy="1094739"/>
          </a:xfrm>
          <a:prstGeom prst="rect">
            <a:avLst/>
          </a:prstGeom>
        </p:spPr>
        <p:txBody>
          <a:bodyPr lIns="0" tIns="0" rIns="0" bIns="0" rtlCol="0" anchor="t">
            <a:spAutoFit/>
          </a:bodyPr>
          <a:lstStyle/>
          <a:p>
            <a:pPr algn="ctr">
              <a:lnSpc>
                <a:spcPts val="8960"/>
              </a:lnSpc>
              <a:spcBef>
                <a:spcPct val="0"/>
              </a:spcBef>
            </a:pPr>
            <a:r>
              <a:rPr lang="en-US" sz="6400">
                <a:solidFill>
                  <a:srgbClr val="09103D"/>
                </a:solidFill>
                <a:latin typeface="Fraunces Bold"/>
              </a:rPr>
              <a:t>BÀI 6: TRUYỆN</a:t>
            </a:r>
          </a:p>
        </p:txBody>
      </p:sp>
      <p:sp>
        <p:nvSpPr>
          <p:cNvPr id="10" name="TextBox 10"/>
          <p:cNvSpPr txBox="1"/>
          <p:nvPr/>
        </p:nvSpPr>
        <p:spPr>
          <a:xfrm>
            <a:off x="1313854" y="4513314"/>
            <a:ext cx="11906175" cy="4029710"/>
          </a:xfrm>
          <a:prstGeom prst="rect">
            <a:avLst/>
          </a:prstGeom>
        </p:spPr>
        <p:txBody>
          <a:bodyPr lIns="0" tIns="0" rIns="0" bIns="0" rtlCol="0" anchor="t">
            <a:spAutoFit/>
          </a:bodyPr>
          <a:lstStyle/>
          <a:p>
            <a:pPr algn="ctr">
              <a:lnSpc>
                <a:spcPts val="10720"/>
              </a:lnSpc>
            </a:pPr>
            <a:r>
              <a:rPr lang="en-US" sz="8000">
                <a:solidFill>
                  <a:srgbClr val="0E479A"/>
                </a:solidFill>
                <a:latin typeface="#9Slide07 SVNUT Triumph Press"/>
              </a:rPr>
              <a:t>Từ ngữ toàn dân, </a:t>
            </a:r>
          </a:p>
          <a:p>
            <a:pPr algn="ctr">
              <a:lnSpc>
                <a:spcPts val="10720"/>
              </a:lnSpc>
            </a:pPr>
            <a:r>
              <a:rPr lang="en-US" sz="8000">
                <a:solidFill>
                  <a:srgbClr val="0E479A"/>
                </a:solidFill>
                <a:latin typeface="#9Slide07 SVNUT Triumph Press"/>
              </a:rPr>
              <a:t>từ ngữ địa phương </a:t>
            </a:r>
          </a:p>
          <a:p>
            <a:pPr algn="ctr">
              <a:lnSpc>
                <a:spcPts val="10720"/>
              </a:lnSpc>
            </a:pPr>
            <a:r>
              <a:rPr lang="en-US" sz="8000">
                <a:solidFill>
                  <a:srgbClr val="0E479A"/>
                </a:solidFill>
                <a:latin typeface="#9Slide07 SVNUT Triumph Press"/>
              </a:rPr>
              <a:t>và biệt ngữ xã hội</a:t>
            </a:r>
          </a:p>
        </p:txBody>
      </p:sp>
      <p:sp>
        <p:nvSpPr>
          <p:cNvPr id="11" name="TextBox 11"/>
          <p:cNvSpPr txBox="1"/>
          <p:nvPr/>
        </p:nvSpPr>
        <p:spPr>
          <a:xfrm>
            <a:off x="2628665" y="2652249"/>
            <a:ext cx="9276553" cy="941706"/>
          </a:xfrm>
          <a:prstGeom prst="rect">
            <a:avLst/>
          </a:prstGeom>
        </p:spPr>
        <p:txBody>
          <a:bodyPr lIns="0" tIns="0" rIns="0" bIns="0" rtlCol="0" anchor="t">
            <a:spAutoFit/>
          </a:bodyPr>
          <a:lstStyle/>
          <a:p>
            <a:pPr algn="ctr">
              <a:lnSpc>
                <a:spcPts val="7419"/>
              </a:lnSpc>
            </a:pPr>
            <a:r>
              <a:rPr lang="en-US" sz="5299">
                <a:solidFill>
                  <a:srgbClr val="000000"/>
                </a:solidFill>
                <a:latin typeface="#9Slide05 Aphrodite Pro"/>
              </a:rPr>
              <a:t>Thực hành tiếng Việt</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7117" y="2885224"/>
            <a:ext cx="5504555" cy="5243089"/>
          </a:xfrm>
          <a:custGeom>
            <a:avLst/>
            <a:gdLst/>
            <a:ahLst/>
            <a:cxnLst/>
            <a:rect l="l" t="t" r="r" b="b"/>
            <a:pathLst>
              <a:path w="5504555" h="5243089">
                <a:moveTo>
                  <a:pt x="0" y="0"/>
                </a:moveTo>
                <a:lnTo>
                  <a:pt x="5504555" y="0"/>
                </a:lnTo>
                <a:lnTo>
                  <a:pt x="5504555" y="5243089"/>
                </a:lnTo>
                <a:lnTo>
                  <a:pt x="0" y="52430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606174" y="3022347"/>
            <a:ext cx="5360595" cy="5105966"/>
          </a:xfrm>
          <a:custGeom>
            <a:avLst/>
            <a:gdLst/>
            <a:ahLst/>
            <a:cxnLst/>
            <a:rect l="l" t="t" r="r" b="b"/>
            <a:pathLst>
              <a:path w="5360595" h="5105966">
                <a:moveTo>
                  <a:pt x="0" y="0"/>
                </a:moveTo>
                <a:lnTo>
                  <a:pt x="5360594" y="0"/>
                </a:lnTo>
                <a:lnTo>
                  <a:pt x="5360594" y="5105966"/>
                </a:lnTo>
                <a:lnTo>
                  <a:pt x="0" y="5105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221270" y="3022347"/>
            <a:ext cx="5360595" cy="5105966"/>
          </a:xfrm>
          <a:custGeom>
            <a:avLst/>
            <a:gdLst/>
            <a:ahLst/>
            <a:cxnLst/>
            <a:rect l="l" t="t" r="r" b="b"/>
            <a:pathLst>
              <a:path w="5360595" h="5105966">
                <a:moveTo>
                  <a:pt x="0" y="0"/>
                </a:moveTo>
                <a:lnTo>
                  <a:pt x="5360594" y="0"/>
                </a:lnTo>
                <a:lnTo>
                  <a:pt x="5360594" y="5105966"/>
                </a:lnTo>
                <a:lnTo>
                  <a:pt x="0" y="5105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4466972" y="494545"/>
            <a:ext cx="3114892" cy="2390680"/>
          </a:xfrm>
          <a:custGeom>
            <a:avLst/>
            <a:gdLst/>
            <a:ahLst/>
            <a:cxnLst/>
            <a:rect l="l" t="t" r="r" b="b"/>
            <a:pathLst>
              <a:path w="3114892" h="2390680">
                <a:moveTo>
                  <a:pt x="0" y="0"/>
                </a:moveTo>
                <a:lnTo>
                  <a:pt x="3114892" y="0"/>
                </a:lnTo>
                <a:lnTo>
                  <a:pt x="3114892" y="2390679"/>
                </a:lnTo>
                <a:lnTo>
                  <a:pt x="0" y="2390679"/>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1028700" y="736750"/>
            <a:ext cx="12919621" cy="953135"/>
          </a:xfrm>
          <a:prstGeom prst="rect">
            <a:avLst/>
          </a:prstGeom>
        </p:spPr>
        <p:txBody>
          <a:bodyPr lIns="0" tIns="0" rIns="0" bIns="0" rtlCol="0" anchor="t">
            <a:spAutoFit/>
          </a:bodyPr>
          <a:lstStyle/>
          <a:p>
            <a:pPr algn="ctr">
              <a:lnSpc>
                <a:spcPts val="7840"/>
              </a:lnSpc>
              <a:spcBef>
                <a:spcPct val="0"/>
              </a:spcBef>
            </a:pPr>
            <a:r>
              <a:rPr lang="en-US" sz="5600">
                <a:solidFill>
                  <a:srgbClr val="07103D"/>
                </a:solidFill>
                <a:latin typeface="Fraunces Bold"/>
              </a:rPr>
              <a:t>I. TÌM HIỂU TRI THỨC TIẾNG VIỆT </a:t>
            </a:r>
          </a:p>
        </p:txBody>
      </p:sp>
      <p:sp>
        <p:nvSpPr>
          <p:cNvPr id="11" name="TextBox 11"/>
          <p:cNvSpPr txBox="1"/>
          <p:nvPr/>
        </p:nvSpPr>
        <p:spPr>
          <a:xfrm>
            <a:off x="1647582" y="3710081"/>
            <a:ext cx="4137089" cy="3293364"/>
          </a:xfrm>
          <a:prstGeom prst="rect">
            <a:avLst/>
          </a:prstGeom>
        </p:spPr>
        <p:txBody>
          <a:bodyPr lIns="0" tIns="0" rIns="0" bIns="0" rtlCol="0" anchor="t">
            <a:spAutoFit/>
          </a:bodyPr>
          <a:lstStyle/>
          <a:p>
            <a:pPr algn="just">
              <a:lnSpc>
                <a:spcPts val="5208"/>
              </a:lnSpc>
            </a:pPr>
            <a:r>
              <a:rPr lang="en-US" sz="4200">
                <a:solidFill>
                  <a:srgbClr val="07103D"/>
                </a:solidFill>
                <a:latin typeface="Roboto Condensed Bold"/>
              </a:rPr>
              <a:t>Yêu cầu:</a:t>
            </a:r>
            <a:r>
              <a:rPr lang="en-US" sz="4200">
                <a:solidFill>
                  <a:srgbClr val="07103D"/>
                </a:solidFill>
                <a:latin typeface="Roboto Condensed"/>
              </a:rPr>
              <a:t> </a:t>
            </a:r>
          </a:p>
          <a:p>
            <a:pPr algn="just">
              <a:lnSpc>
                <a:spcPts val="5208"/>
              </a:lnSpc>
            </a:pPr>
            <a:r>
              <a:rPr lang="en-US" sz="4200">
                <a:solidFill>
                  <a:srgbClr val="07103D"/>
                </a:solidFill>
                <a:latin typeface="Roboto Condensed"/>
              </a:rPr>
              <a:t>+ HS chia thành 4 nhóm</a:t>
            </a:r>
          </a:p>
          <a:p>
            <a:pPr algn="just">
              <a:lnSpc>
                <a:spcPts val="5208"/>
              </a:lnSpc>
            </a:pPr>
            <a:r>
              <a:rPr lang="en-US" sz="4200">
                <a:solidFill>
                  <a:srgbClr val="07103D"/>
                </a:solidFill>
                <a:latin typeface="Roboto Condensed"/>
              </a:rPr>
              <a:t>+ Thời gian làm việc nhóm: 10 phút</a:t>
            </a:r>
          </a:p>
        </p:txBody>
      </p:sp>
      <p:sp>
        <p:nvSpPr>
          <p:cNvPr id="12" name="TextBox 12"/>
          <p:cNvSpPr txBox="1"/>
          <p:nvPr/>
        </p:nvSpPr>
        <p:spPr>
          <a:xfrm>
            <a:off x="7736735" y="4367306"/>
            <a:ext cx="3436698" cy="1978914"/>
          </a:xfrm>
          <a:prstGeom prst="rect">
            <a:avLst/>
          </a:prstGeom>
        </p:spPr>
        <p:txBody>
          <a:bodyPr lIns="0" tIns="0" rIns="0" bIns="0" rtlCol="0" anchor="t">
            <a:spAutoFit/>
          </a:bodyPr>
          <a:lstStyle/>
          <a:p>
            <a:pPr algn="just">
              <a:lnSpc>
                <a:spcPts val="5208"/>
              </a:lnSpc>
            </a:pPr>
            <a:r>
              <a:rPr lang="en-US" sz="4200">
                <a:solidFill>
                  <a:srgbClr val="07103D"/>
                </a:solidFill>
                <a:latin typeface="Roboto Condensed Bold"/>
              </a:rPr>
              <a:t>Nhóm 1,2: </a:t>
            </a:r>
            <a:r>
              <a:rPr lang="en-US" sz="4200">
                <a:solidFill>
                  <a:srgbClr val="07103D"/>
                </a:solidFill>
                <a:latin typeface="Roboto Condensed"/>
              </a:rPr>
              <a:t>Thực hiện phiếu học tập số 1.</a:t>
            </a:r>
          </a:p>
        </p:txBody>
      </p:sp>
      <p:sp>
        <p:nvSpPr>
          <p:cNvPr id="13" name="TextBox 13"/>
          <p:cNvSpPr txBox="1"/>
          <p:nvPr/>
        </p:nvSpPr>
        <p:spPr>
          <a:xfrm>
            <a:off x="13347893" y="4367306"/>
            <a:ext cx="3436698" cy="1978914"/>
          </a:xfrm>
          <a:prstGeom prst="rect">
            <a:avLst/>
          </a:prstGeom>
        </p:spPr>
        <p:txBody>
          <a:bodyPr lIns="0" tIns="0" rIns="0" bIns="0" rtlCol="0" anchor="t">
            <a:spAutoFit/>
          </a:bodyPr>
          <a:lstStyle/>
          <a:p>
            <a:pPr algn="just">
              <a:lnSpc>
                <a:spcPts val="5208"/>
              </a:lnSpc>
            </a:pPr>
            <a:r>
              <a:rPr lang="en-US" sz="4200">
                <a:solidFill>
                  <a:srgbClr val="07103D"/>
                </a:solidFill>
                <a:latin typeface="Roboto Condensed Bold"/>
              </a:rPr>
              <a:t>Nhóm 3,4:</a:t>
            </a:r>
            <a:r>
              <a:rPr lang="en-US" sz="4200">
                <a:solidFill>
                  <a:srgbClr val="07103D"/>
                </a:solidFill>
                <a:latin typeface="Roboto Condensed"/>
              </a:rPr>
              <a:t> Thực hiện phiếu học tập số 2.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991337" y="6957862"/>
            <a:ext cx="1540762" cy="2648114"/>
          </a:xfrm>
          <a:custGeom>
            <a:avLst/>
            <a:gdLst/>
            <a:ahLst/>
            <a:cxnLst/>
            <a:rect l="l" t="t" r="r" b="b"/>
            <a:pathLst>
              <a:path w="1540762" h="2648114">
                <a:moveTo>
                  <a:pt x="0" y="0"/>
                </a:moveTo>
                <a:lnTo>
                  <a:pt x="1540762" y="0"/>
                </a:lnTo>
                <a:lnTo>
                  <a:pt x="1540762" y="2648115"/>
                </a:lnTo>
                <a:lnTo>
                  <a:pt x="0" y="2648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5" name="Table 5"/>
          <p:cNvGraphicFramePr>
            <a:graphicFrameLocks noGrp="1"/>
          </p:cNvGraphicFramePr>
          <p:nvPr/>
        </p:nvGraphicFramePr>
        <p:xfrm>
          <a:off x="291699" y="5143500"/>
          <a:ext cx="16967601" cy="4752976"/>
        </p:xfrm>
        <a:graphic>
          <a:graphicData uri="http://schemas.openxmlformats.org/drawingml/2006/table">
            <a:tbl>
              <a:tblPr/>
              <a:tblGrid>
                <a:gridCol w="3538730">
                  <a:extLst>
                    <a:ext uri="{9D8B030D-6E8A-4147-A177-3AD203B41FA5}">
                      <a16:colId xmlns:a16="http://schemas.microsoft.com/office/drawing/2014/main" val="20000"/>
                    </a:ext>
                  </a:extLst>
                </a:gridCol>
                <a:gridCol w="4693532">
                  <a:extLst>
                    <a:ext uri="{9D8B030D-6E8A-4147-A177-3AD203B41FA5}">
                      <a16:colId xmlns:a16="http://schemas.microsoft.com/office/drawing/2014/main" val="20001"/>
                    </a:ext>
                  </a:extLst>
                </a:gridCol>
                <a:gridCol w="8735339">
                  <a:extLst>
                    <a:ext uri="{9D8B030D-6E8A-4147-A177-3AD203B41FA5}">
                      <a16:colId xmlns:a16="http://schemas.microsoft.com/office/drawing/2014/main" val="20002"/>
                    </a:ext>
                  </a:extLst>
                </a:gridCol>
              </a:tblGrid>
              <a:tr h="1188244">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D3C6"/>
                    </a:solidFill>
                  </a:tcPr>
                </a:tc>
                <a:tc>
                  <a:txBody>
                    <a:bodyPr/>
                    <a:lstStyle/>
                    <a:p>
                      <a:pPr algn="l">
                        <a:lnSpc>
                          <a:spcPts val="5600"/>
                        </a:lnSpc>
                        <a:defRPr/>
                      </a:pPr>
                      <a:r>
                        <a:rPr lang="en-US" sz="4000">
                          <a:solidFill>
                            <a:srgbClr val="000000"/>
                          </a:solidFill>
                          <a:latin typeface="Roboto Condensed"/>
                        </a:rPr>
                        <a:t>Từ ngữ toàn dân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D3C6"/>
                    </a:solidFill>
                  </a:tcPr>
                </a:tc>
                <a:tc>
                  <a:txBody>
                    <a:bodyPr/>
                    <a:lstStyle/>
                    <a:p>
                      <a:pPr algn="l">
                        <a:lnSpc>
                          <a:spcPts val="5600"/>
                        </a:lnSpc>
                        <a:defRPr/>
                      </a:pPr>
                      <a:r>
                        <a:rPr lang="en-US" sz="4000">
                          <a:solidFill>
                            <a:srgbClr val="000000"/>
                          </a:solidFill>
                          <a:latin typeface="Roboto Condensed"/>
                        </a:rPr>
                        <a:t>Từ ngữ địa phương</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D3C6"/>
                    </a:solidFill>
                  </a:tcPr>
                </a:tc>
                <a:extLst>
                  <a:ext uri="{0D108BD9-81ED-4DB2-BD59-A6C34878D82A}">
                    <a16:rowId xmlns:a16="http://schemas.microsoft.com/office/drawing/2014/main" val="10000"/>
                  </a:ext>
                </a:extLst>
              </a:tr>
              <a:tr h="1188244">
                <a:tc>
                  <a:txBody>
                    <a:bodyPr/>
                    <a:lstStyle/>
                    <a:p>
                      <a:pPr algn="l">
                        <a:lnSpc>
                          <a:spcPts val="5600"/>
                        </a:lnSpc>
                        <a:defRPr/>
                      </a:pPr>
                      <a:r>
                        <a:rPr lang="en-US" sz="4000">
                          <a:solidFill>
                            <a:srgbClr val="000000"/>
                          </a:solidFill>
                          <a:latin typeface="Roboto Condensed"/>
                        </a:rPr>
                        <a:t>Khái niệm</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D3C6"/>
                    </a:solidFill>
                  </a:tcPr>
                </a:tc>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88244">
                <a:tc>
                  <a:txBody>
                    <a:bodyPr/>
                    <a:lstStyle/>
                    <a:p>
                      <a:pPr algn="l">
                        <a:lnSpc>
                          <a:spcPts val="5600"/>
                        </a:lnSpc>
                        <a:defRPr/>
                      </a:pPr>
                      <a:r>
                        <a:rPr lang="en-US" sz="4000">
                          <a:solidFill>
                            <a:srgbClr val="000000"/>
                          </a:solidFill>
                          <a:latin typeface="Roboto Condensed"/>
                        </a:rPr>
                        <a:t>Vai trò</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D3C6"/>
                    </a:solidFill>
                  </a:tcPr>
                </a:tc>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8244">
                <a:tc>
                  <a:txBody>
                    <a:bodyPr/>
                    <a:lstStyle/>
                    <a:p>
                      <a:pPr algn="l">
                        <a:lnSpc>
                          <a:spcPts val="5600"/>
                        </a:lnSpc>
                        <a:defRPr/>
                      </a:pPr>
                      <a:r>
                        <a:rPr lang="en-US" sz="4000">
                          <a:solidFill>
                            <a:srgbClr val="000000"/>
                          </a:solidFill>
                          <a:latin typeface="Roboto Condensed"/>
                        </a:rPr>
                        <a:t>Ví dụ</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D3C6"/>
                    </a:solidFill>
                  </a:tcPr>
                </a:tc>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56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6"/>
          <p:cNvSpPr txBox="1"/>
          <p:nvPr/>
        </p:nvSpPr>
        <p:spPr>
          <a:xfrm>
            <a:off x="538941" y="125167"/>
            <a:ext cx="12173148" cy="903533"/>
          </a:xfrm>
          <a:prstGeom prst="rect">
            <a:avLst/>
          </a:prstGeom>
        </p:spPr>
        <p:txBody>
          <a:bodyPr lIns="0" tIns="0" rIns="0" bIns="0" rtlCol="0" anchor="t">
            <a:spAutoFit/>
          </a:bodyPr>
          <a:lstStyle/>
          <a:p>
            <a:pPr algn="ctr">
              <a:lnSpc>
                <a:spcPts val="7420"/>
              </a:lnSpc>
              <a:spcBef>
                <a:spcPct val="0"/>
              </a:spcBef>
            </a:pPr>
            <a:r>
              <a:rPr lang="en-US" sz="5300">
                <a:solidFill>
                  <a:srgbClr val="07103D"/>
                </a:solidFill>
                <a:latin typeface="Fraunces Bold"/>
              </a:rPr>
              <a:t>I. TÌM HIỂU TRI THỨC TIẾNG VIỆT </a:t>
            </a:r>
          </a:p>
        </p:txBody>
      </p:sp>
      <p:sp>
        <p:nvSpPr>
          <p:cNvPr id="7" name="TextBox 7"/>
          <p:cNvSpPr txBox="1"/>
          <p:nvPr/>
        </p:nvSpPr>
        <p:spPr>
          <a:xfrm>
            <a:off x="538941" y="1344258"/>
            <a:ext cx="16425692" cy="2098566"/>
          </a:xfrm>
          <a:prstGeom prst="rect">
            <a:avLst/>
          </a:prstGeom>
        </p:spPr>
        <p:txBody>
          <a:bodyPr lIns="0" tIns="0" rIns="0" bIns="0" rtlCol="0" anchor="t">
            <a:spAutoFit/>
          </a:bodyPr>
          <a:lstStyle/>
          <a:p>
            <a:pPr algn="just">
              <a:lnSpc>
                <a:spcPts val="5600"/>
              </a:lnSpc>
              <a:spcBef>
                <a:spcPct val="0"/>
              </a:spcBef>
            </a:pPr>
            <a:r>
              <a:rPr lang="en-US" sz="4000" dirty="0" err="1">
                <a:solidFill>
                  <a:srgbClr val="07103D"/>
                </a:solidFill>
                <a:latin typeface="Roboto Condensed Bold"/>
              </a:rPr>
              <a:t>Nhiệm</a:t>
            </a:r>
            <a:r>
              <a:rPr lang="en-US" sz="4000" dirty="0">
                <a:solidFill>
                  <a:srgbClr val="07103D"/>
                </a:solidFill>
                <a:latin typeface="Roboto Condensed Bold"/>
              </a:rPr>
              <a:t> </a:t>
            </a:r>
            <a:r>
              <a:rPr lang="en-US" sz="4000" dirty="0" err="1">
                <a:solidFill>
                  <a:srgbClr val="07103D"/>
                </a:solidFill>
                <a:latin typeface="Roboto Condensed Bold"/>
              </a:rPr>
              <a:t>vụ</a:t>
            </a:r>
            <a:r>
              <a:rPr lang="en-US" sz="4000" dirty="0">
                <a:solidFill>
                  <a:srgbClr val="07103D"/>
                </a:solidFill>
                <a:latin typeface="Roboto Condensed Bold"/>
              </a:rPr>
              <a:t> 1: </a:t>
            </a:r>
            <a:r>
              <a:rPr lang="en-US" sz="4000" dirty="0" err="1">
                <a:solidFill>
                  <a:srgbClr val="07103D"/>
                </a:solidFill>
                <a:latin typeface="Roboto Condensed"/>
              </a:rPr>
              <a:t>Sắp</a:t>
            </a:r>
            <a:r>
              <a:rPr lang="en-US" sz="4000" dirty="0">
                <a:solidFill>
                  <a:srgbClr val="07103D"/>
                </a:solidFill>
                <a:latin typeface="Roboto Condensed"/>
              </a:rPr>
              <a:t> </a:t>
            </a:r>
            <a:r>
              <a:rPr lang="en-US" sz="4000" dirty="0" err="1">
                <a:solidFill>
                  <a:srgbClr val="07103D"/>
                </a:solidFill>
                <a:latin typeface="Roboto Condensed"/>
              </a:rPr>
              <a:t>xếp</a:t>
            </a:r>
            <a:r>
              <a:rPr lang="en-US" sz="4000" dirty="0">
                <a:solidFill>
                  <a:srgbClr val="07103D"/>
                </a:solidFill>
                <a:latin typeface="Roboto Condensed"/>
              </a:rPr>
              <a:t> </a:t>
            </a:r>
            <a:r>
              <a:rPr lang="en-US" sz="4000" dirty="0" err="1">
                <a:solidFill>
                  <a:srgbClr val="07103D"/>
                </a:solidFill>
                <a:latin typeface="Roboto Condensed"/>
              </a:rPr>
              <a:t>các</a:t>
            </a:r>
            <a:r>
              <a:rPr lang="en-US" sz="4000" dirty="0">
                <a:solidFill>
                  <a:srgbClr val="07103D"/>
                </a:solidFill>
                <a:latin typeface="Roboto Condensed"/>
              </a:rPr>
              <a:t> </a:t>
            </a:r>
            <a:r>
              <a:rPr lang="en-US" sz="4000" dirty="0" err="1">
                <a:solidFill>
                  <a:srgbClr val="07103D"/>
                </a:solidFill>
                <a:latin typeface="Roboto Condensed"/>
              </a:rPr>
              <a:t>từ</a:t>
            </a:r>
            <a:r>
              <a:rPr lang="en-US" sz="4000" dirty="0">
                <a:solidFill>
                  <a:srgbClr val="07103D"/>
                </a:solidFill>
                <a:latin typeface="Roboto Condensed"/>
              </a:rPr>
              <a:t> </a:t>
            </a:r>
            <a:r>
              <a:rPr lang="en-US" sz="4000" dirty="0" err="1">
                <a:solidFill>
                  <a:srgbClr val="07103D"/>
                </a:solidFill>
                <a:latin typeface="Roboto Condensed"/>
              </a:rPr>
              <a:t>sao</a:t>
            </a:r>
            <a:r>
              <a:rPr lang="en-US" sz="4000" dirty="0">
                <a:solidFill>
                  <a:srgbClr val="07103D"/>
                </a:solidFill>
                <a:latin typeface="Roboto Condensed"/>
              </a:rPr>
              <a:t> </a:t>
            </a:r>
            <a:r>
              <a:rPr lang="en-US" sz="4000" dirty="0" err="1">
                <a:solidFill>
                  <a:srgbClr val="07103D"/>
                </a:solidFill>
                <a:latin typeface="Roboto Condensed"/>
              </a:rPr>
              <a:t>cho</a:t>
            </a:r>
            <a:r>
              <a:rPr lang="en-US" sz="4000" dirty="0">
                <a:solidFill>
                  <a:srgbClr val="07103D"/>
                </a:solidFill>
                <a:latin typeface="Roboto Condensed"/>
              </a:rPr>
              <a:t> </a:t>
            </a:r>
            <a:r>
              <a:rPr lang="en-US" sz="4000" dirty="0" err="1">
                <a:solidFill>
                  <a:srgbClr val="07103D"/>
                </a:solidFill>
                <a:latin typeface="Roboto Condensed"/>
              </a:rPr>
              <a:t>đúng</a:t>
            </a:r>
            <a:r>
              <a:rPr lang="en-US" sz="4000" dirty="0">
                <a:solidFill>
                  <a:srgbClr val="07103D"/>
                </a:solidFill>
                <a:latin typeface="Roboto Condensed"/>
              </a:rPr>
              <a:t> </a:t>
            </a:r>
            <a:r>
              <a:rPr lang="en-US" sz="4000" dirty="0" err="1">
                <a:solidFill>
                  <a:srgbClr val="07103D"/>
                </a:solidFill>
                <a:latin typeface="Roboto Condensed"/>
              </a:rPr>
              <a:t>với</a:t>
            </a:r>
            <a:r>
              <a:rPr lang="en-US" sz="4000" dirty="0">
                <a:solidFill>
                  <a:srgbClr val="07103D"/>
                </a:solidFill>
                <a:latin typeface="Roboto Condensed"/>
              </a:rPr>
              <a:t>  2 </a:t>
            </a:r>
            <a:r>
              <a:rPr lang="en-US" sz="4000" dirty="0" err="1">
                <a:solidFill>
                  <a:srgbClr val="07103D"/>
                </a:solidFill>
                <a:latin typeface="Roboto Condensed"/>
              </a:rPr>
              <a:t>nhóm</a:t>
            </a:r>
            <a:r>
              <a:rPr lang="en-US" sz="4000" dirty="0">
                <a:solidFill>
                  <a:srgbClr val="07103D"/>
                </a:solidFill>
                <a:latin typeface="Roboto Condensed"/>
              </a:rPr>
              <a:t> </a:t>
            </a:r>
            <a:r>
              <a:rPr lang="en-US" sz="4000" dirty="0" err="1">
                <a:solidFill>
                  <a:srgbClr val="07103D"/>
                </a:solidFill>
                <a:latin typeface="Roboto Condensed"/>
              </a:rPr>
              <a:t>từ</a:t>
            </a:r>
            <a:r>
              <a:rPr lang="en-US" sz="4000" dirty="0">
                <a:solidFill>
                  <a:srgbClr val="07103D"/>
                </a:solidFill>
                <a:latin typeface="Roboto Condensed"/>
              </a:rPr>
              <a:t> </a:t>
            </a:r>
            <a:r>
              <a:rPr lang="en-US" sz="4000" dirty="0" err="1">
                <a:solidFill>
                  <a:srgbClr val="07103D"/>
                </a:solidFill>
                <a:latin typeface="Roboto Condensed"/>
              </a:rPr>
              <a:t>ngữ</a:t>
            </a:r>
            <a:r>
              <a:rPr lang="en-US" sz="4000" dirty="0">
                <a:solidFill>
                  <a:srgbClr val="07103D"/>
                </a:solidFill>
                <a:latin typeface="Roboto Condensed"/>
              </a:rPr>
              <a:t> </a:t>
            </a:r>
            <a:r>
              <a:rPr lang="en-US" sz="4000" dirty="0" err="1">
                <a:solidFill>
                  <a:srgbClr val="07103D"/>
                </a:solidFill>
                <a:latin typeface="Roboto Condensed"/>
              </a:rPr>
              <a:t>địa</a:t>
            </a:r>
            <a:r>
              <a:rPr lang="en-US" sz="4000" dirty="0">
                <a:solidFill>
                  <a:srgbClr val="07103D"/>
                </a:solidFill>
                <a:latin typeface="Roboto Condensed"/>
              </a:rPr>
              <a:t> </a:t>
            </a:r>
            <a:r>
              <a:rPr lang="en-US" sz="4000" dirty="0" err="1">
                <a:solidFill>
                  <a:srgbClr val="07103D"/>
                </a:solidFill>
                <a:latin typeface="Roboto Condensed"/>
              </a:rPr>
              <a:t>phương</a:t>
            </a:r>
            <a:r>
              <a:rPr lang="en-US" sz="4000" dirty="0">
                <a:solidFill>
                  <a:srgbClr val="07103D"/>
                </a:solidFill>
                <a:latin typeface="Roboto Condensed"/>
              </a:rPr>
              <a:t>, </a:t>
            </a:r>
            <a:r>
              <a:rPr lang="en-US" sz="4000" dirty="0" err="1">
                <a:solidFill>
                  <a:srgbClr val="07103D"/>
                </a:solidFill>
                <a:latin typeface="Roboto Condensed"/>
              </a:rPr>
              <a:t>từ</a:t>
            </a:r>
            <a:r>
              <a:rPr lang="en-US" sz="4000" dirty="0">
                <a:solidFill>
                  <a:srgbClr val="07103D"/>
                </a:solidFill>
                <a:latin typeface="Roboto Condensed"/>
              </a:rPr>
              <a:t> </a:t>
            </a:r>
            <a:r>
              <a:rPr lang="en-US" sz="4000" dirty="0" err="1">
                <a:solidFill>
                  <a:srgbClr val="07103D"/>
                </a:solidFill>
                <a:latin typeface="Roboto Condensed"/>
              </a:rPr>
              <a:t>ngữ</a:t>
            </a:r>
            <a:r>
              <a:rPr lang="en-US" sz="4000" dirty="0">
                <a:solidFill>
                  <a:srgbClr val="07103D"/>
                </a:solidFill>
                <a:latin typeface="Roboto Condensed"/>
              </a:rPr>
              <a:t> </a:t>
            </a:r>
            <a:r>
              <a:rPr lang="en-US" sz="4000" dirty="0" err="1">
                <a:solidFill>
                  <a:srgbClr val="07103D"/>
                </a:solidFill>
                <a:latin typeface="Roboto Condensed"/>
              </a:rPr>
              <a:t>toàn</a:t>
            </a:r>
            <a:r>
              <a:rPr lang="en-US" sz="4000" dirty="0">
                <a:solidFill>
                  <a:srgbClr val="07103D"/>
                </a:solidFill>
                <a:latin typeface="Roboto Condensed"/>
              </a:rPr>
              <a:t> </a:t>
            </a:r>
            <a:r>
              <a:rPr lang="en-US" sz="4000" dirty="0" err="1">
                <a:solidFill>
                  <a:srgbClr val="07103D"/>
                </a:solidFill>
                <a:latin typeface="Roboto Condensed"/>
              </a:rPr>
              <a:t>dân</a:t>
            </a:r>
            <a:r>
              <a:rPr lang="en-US" sz="4000" dirty="0">
                <a:solidFill>
                  <a:srgbClr val="07103D"/>
                </a:solidFill>
                <a:latin typeface="Roboto Condensed"/>
              </a:rPr>
              <a:t>:</a:t>
            </a:r>
          </a:p>
          <a:p>
            <a:pPr algn="just">
              <a:lnSpc>
                <a:spcPts val="5600"/>
              </a:lnSpc>
              <a:spcBef>
                <a:spcPct val="0"/>
              </a:spcBef>
            </a:pPr>
            <a:r>
              <a:rPr lang="en-US" sz="4000" dirty="0" err="1">
                <a:solidFill>
                  <a:srgbClr val="07103D"/>
                </a:solidFill>
                <a:latin typeface="Roboto Condensed"/>
              </a:rPr>
              <a:t>biu</a:t>
            </a:r>
            <a:r>
              <a:rPr lang="en-US" sz="4000" dirty="0">
                <a:solidFill>
                  <a:srgbClr val="07103D"/>
                </a:solidFill>
                <a:latin typeface="Roboto Condensed"/>
              </a:rPr>
              <a:t> </a:t>
            </a:r>
            <a:r>
              <a:rPr lang="en-US" sz="4000" dirty="0" err="1">
                <a:solidFill>
                  <a:srgbClr val="07103D"/>
                </a:solidFill>
                <a:latin typeface="Roboto Condensed"/>
              </a:rPr>
              <a:t>điện</a:t>
            </a:r>
            <a:r>
              <a:rPr lang="en-US" sz="4000" dirty="0">
                <a:solidFill>
                  <a:srgbClr val="07103D"/>
                </a:solidFill>
                <a:latin typeface="Roboto Condensed"/>
              </a:rPr>
              <a:t>, </a:t>
            </a:r>
            <a:r>
              <a:rPr lang="en-US" sz="4000" dirty="0" err="1">
                <a:solidFill>
                  <a:srgbClr val="07103D"/>
                </a:solidFill>
                <a:latin typeface="Roboto Condensed"/>
              </a:rPr>
              <a:t>lịu</a:t>
            </a:r>
            <a:r>
              <a:rPr lang="en-US" sz="4000" dirty="0">
                <a:solidFill>
                  <a:srgbClr val="07103D"/>
                </a:solidFill>
                <a:latin typeface="Roboto Condensed"/>
              </a:rPr>
              <a:t> </a:t>
            </a:r>
            <a:r>
              <a:rPr lang="en-US" sz="4000" dirty="0" err="1">
                <a:solidFill>
                  <a:srgbClr val="07103D"/>
                </a:solidFill>
                <a:latin typeface="Roboto Condensed"/>
              </a:rPr>
              <a:t>đạn</a:t>
            </a:r>
            <a:r>
              <a:rPr lang="en-US" sz="4000" dirty="0">
                <a:solidFill>
                  <a:srgbClr val="07103D"/>
                </a:solidFill>
                <a:latin typeface="Roboto Condensed"/>
              </a:rPr>
              <a:t>, </a:t>
            </a:r>
            <a:r>
              <a:rPr lang="en-US" sz="4000" dirty="0" err="1">
                <a:solidFill>
                  <a:srgbClr val="07103D"/>
                </a:solidFill>
                <a:latin typeface="Roboto Condensed"/>
              </a:rPr>
              <a:t>về</a:t>
            </a:r>
            <a:r>
              <a:rPr lang="en-US" sz="4000" dirty="0">
                <a:solidFill>
                  <a:srgbClr val="07103D"/>
                </a:solidFill>
                <a:latin typeface="Roboto Condensed"/>
              </a:rPr>
              <a:t>, </a:t>
            </a:r>
            <a:r>
              <a:rPr lang="en-US" sz="4000" dirty="0" err="1">
                <a:solidFill>
                  <a:srgbClr val="07103D"/>
                </a:solidFill>
                <a:latin typeface="Roboto Condensed"/>
              </a:rPr>
              <a:t>vui</a:t>
            </a:r>
            <a:r>
              <a:rPr lang="en-US" sz="4000" dirty="0">
                <a:solidFill>
                  <a:srgbClr val="07103D"/>
                </a:solidFill>
                <a:latin typeface="Roboto Condensed"/>
              </a:rPr>
              <a:t> </a:t>
            </a:r>
            <a:r>
              <a:rPr lang="en-US" sz="4000" dirty="0" err="1">
                <a:solidFill>
                  <a:srgbClr val="07103D"/>
                </a:solidFill>
                <a:latin typeface="Roboto Condensed"/>
              </a:rPr>
              <a:t>vẻ</a:t>
            </a:r>
            <a:r>
              <a:rPr lang="en-US" sz="4000" dirty="0">
                <a:solidFill>
                  <a:srgbClr val="07103D"/>
                </a:solidFill>
                <a:latin typeface="Roboto Condensed"/>
              </a:rPr>
              <a:t>,  </a:t>
            </a:r>
            <a:r>
              <a:rPr lang="en-US" sz="4000" dirty="0" err="1">
                <a:solidFill>
                  <a:srgbClr val="07103D"/>
                </a:solidFill>
                <a:latin typeface="Roboto Condensed"/>
              </a:rPr>
              <a:t>bưu</a:t>
            </a:r>
            <a:r>
              <a:rPr lang="en-US" sz="4000" dirty="0">
                <a:solidFill>
                  <a:srgbClr val="07103D"/>
                </a:solidFill>
                <a:latin typeface="Roboto Condensed"/>
              </a:rPr>
              <a:t> </a:t>
            </a:r>
            <a:r>
              <a:rPr lang="en-US" sz="4000" dirty="0" err="1">
                <a:solidFill>
                  <a:srgbClr val="07103D"/>
                </a:solidFill>
                <a:latin typeface="Roboto Condensed"/>
              </a:rPr>
              <a:t>điện</a:t>
            </a:r>
            <a:r>
              <a:rPr lang="en-US" sz="4000" dirty="0">
                <a:solidFill>
                  <a:srgbClr val="07103D"/>
                </a:solidFill>
                <a:latin typeface="Roboto Condensed"/>
              </a:rPr>
              <a:t>, </a:t>
            </a:r>
            <a:r>
              <a:rPr lang="en-US" sz="4000" dirty="0" err="1">
                <a:solidFill>
                  <a:srgbClr val="07103D"/>
                </a:solidFill>
                <a:latin typeface="Roboto Condensed"/>
              </a:rPr>
              <a:t>lựu</a:t>
            </a:r>
            <a:r>
              <a:rPr lang="en-US" sz="4000" dirty="0">
                <a:solidFill>
                  <a:srgbClr val="07103D"/>
                </a:solidFill>
                <a:latin typeface="Roboto Condensed"/>
              </a:rPr>
              <a:t> </a:t>
            </a:r>
            <a:r>
              <a:rPr lang="en-US" sz="4000" dirty="0" err="1">
                <a:solidFill>
                  <a:srgbClr val="07103D"/>
                </a:solidFill>
                <a:latin typeface="Roboto Condensed"/>
              </a:rPr>
              <a:t>đạn</a:t>
            </a:r>
            <a:r>
              <a:rPr lang="en-US" sz="4000" dirty="0">
                <a:solidFill>
                  <a:srgbClr val="07103D"/>
                </a:solidFill>
                <a:latin typeface="Roboto Condensed"/>
              </a:rPr>
              <a:t>, </a:t>
            </a:r>
            <a:r>
              <a:rPr lang="en-US" sz="4000" dirty="0" err="1">
                <a:solidFill>
                  <a:srgbClr val="07103D"/>
                </a:solidFill>
                <a:latin typeface="Roboto Condensed"/>
              </a:rPr>
              <a:t>dề</a:t>
            </a:r>
            <a:r>
              <a:rPr lang="en-US" sz="4000" dirty="0">
                <a:solidFill>
                  <a:srgbClr val="07103D"/>
                </a:solidFill>
                <a:latin typeface="Roboto Condensed"/>
              </a:rPr>
              <a:t>, dui </a:t>
            </a:r>
            <a:r>
              <a:rPr lang="en-US" sz="4000" dirty="0" err="1">
                <a:solidFill>
                  <a:srgbClr val="07103D"/>
                </a:solidFill>
                <a:latin typeface="Roboto Condensed"/>
              </a:rPr>
              <a:t>dẻ</a:t>
            </a:r>
            <a:r>
              <a:rPr lang="en-US" sz="4000" dirty="0">
                <a:solidFill>
                  <a:srgbClr val="07103D"/>
                </a:solidFill>
                <a:latin typeface="Roboto Condensed"/>
              </a:rPr>
              <a:t>, </a:t>
            </a:r>
            <a:r>
              <a:rPr lang="en-US" sz="4000" dirty="0" err="1">
                <a:solidFill>
                  <a:srgbClr val="07103D"/>
                </a:solidFill>
                <a:latin typeface="Roboto Condensed"/>
              </a:rPr>
              <a:t>lê</a:t>
            </a:r>
            <a:r>
              <a:rPr lang="en-US" sz="4000" dirty="0">
                <a:solidFill>
                  <a:srgbClr val="07103D"/>
                </a:solidFill>
                <a:latin typeface="Roboto Condensed"/>
              </a:rPr>
              <a:t>-ki-ma, </a:t>
            </a:r>
            <a:r>
              <a:rPr lang="en-US" sz="4000" dirty="0" err="1">
                <a:solidFill>
                  <a:srgbClr val="07103D"/>
                </a:solidFill>
                <a:latin typeface="Roboto Condensed"/>
              </a:rPr>
              <a:t>lê</a:t>
            </a:r>
            <a:r>
              <a:rPr lang="en-US" sz="4000" dirty="0">
                <a:solidFill>
                  <a:srgbClr val="07103D"/>
                </a:solidFill>
                <a:latin typeface="Roboto Condensed"/>
              </a:rPr>
              <a:t>-ki-ma   </a:t>
            </a:r>
          </a:p>
        </p:txBody>
      </p:sp>
      <p:sp>
        <p:nvSpPr>
          <p:cNvPr id="8" name="TextBox 8"/>
          <p:cNvSpPr txBox="1"/>
          <p:nvPr/>
        </p:nvSpPr>
        <p:spPr>
          <a:xfrm>
            <a:off x="531118" y="3498756"/>
            <a:ext cx="16230600" cy="2098566"/>
          </a:xfrm>
          <a:prstGeom prst="rect">
            <a:avLst/>
          </a:prstGeom>
        </p:spPr>
        <p:txBody>
          <a:bodyPr lIns="0" tIns="0" rIns="0" bIns="0" rtlCol="0" anchor="t">
            <a:spAutoFit/>
          </a:bodyPr>
          <a:lstStyle/>
          <a:p>
            <a:pPr algn="just">
              <a:lnSpc>
                <a:spcPts val="5600"/>
              </a:lnSpc>
              <a:spcBef>
                <a:spcPct val="0"/>
              </a:spcBef>
            </a:pPr>
            <a:r>
              <a:rPr lang="en-US" sz="4000">
                <a:solidFill>
                  <a:srgbClr val="07103D"/>
                </a:solidFill>
                <a:latin typeface="Roboto Condensed Bold"/>
              </a:rPr>
              <a:t>Nhiệm vụ 2:</a:t>
            </a:r>
            <a:r>
              <a:rPr lang="en-US" sz="4000">
                <a:solidFill>
                  <a:srgbClr val="07103D"/>
                </a:solidFill>
                <a:latin typeface="Roboto Condensed"/>
              </a:rPr>
              <a:t> Nêu cách hiểu của em về đặc điểm của từ ngữ toàn dân và từ ngữ địa phương bằng cách hoàn thiện bảng sau: </a:t>
            </a:r>
          </a:p>
          <a:p>
            <a:pPr algn="just">
              <a:lnSpc>
                <a:spcPts val="5600"/>
              </a:lnSpc>
            </a:pPr>
            <a:r>
              <a:rPr lang="en-US" sz="4000">
                <a:solidFill>
                  <a:srgbClr val="07103D"/>
                </a:solidFill>
                <a:latin typeface="Roboto Condensed"/>
              </a:rPr>
              <a:t>  </a:t>
            </a:r>
          </a:p>
        </p:txBody>
      </p:sp>
      <p:sp>
        <p:nvSpPr>
          <p:cNvPr id="9" name="TextBox 9"/>
          <p:cNvSpPr txBox="1"/>
          <p:nvPr/>
        </p:nvSpPr>
        <p:spPr>
          <a:xfrm>
            <a:off x="13298119" y="305434"/>
            <a:ext cx="2410294" cy="981674"/>
          </a:xfrm>
          <a:prstGeom prst="rect">
            <a:avLst/>
          </a:prstGeom>
        </p:spPr>
        <p:txBody>
          <a:bodyPr lIns="0" tIns="0" rIns="0" bIns="0" rtlCol="0" anchor="t">
            <a:spAutoFit/>
          </a:bodyPr>
          <a:lstStyle/>
          <a:p>
            <a:pPr algn="ctr">
              <a:lnSpc>
                <a:spcPts val="7840"/>
              </a:lnSpc>
            </a:pPr>
            <a:r>
              <a:rPr lang="en-US" sz="5600">
                <a:solidFill>
                  <a:srgbClr val="07103D"/>
                </a:solidFill>
                <a:latin typeface="#9Slide05 VL Fadilla"/>
              </a:rPr>
              <a:t>Nhóm 1,2</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991337" y="6957862"/>
            <a:ext cx="1540762" cy="2648114"/>
          </a:xfrm>
          <a:custGeom>
            <a:avLst/>
            <a:gdLst/>
            <a:ahLst/>
            <a:cxnLst/>
            <a:rect l="l" t="t" r="r" b="b"/>
            <a:pathLst>
              <a:path w="1540762" h="2648114">
                <a:moveTo>
                  <a:pt x="0" y="0"/>
                </a:moveTo>
                <a:lnTo>
                  <a:pt x="1540762" y="0"/>
                </a:lnTo>
                <a:lnTo>
                  <a:pt x="1540762" y="2648115"/>
                </a:lnTo>
                <a:lnTo>
                  <a:pt x="0" y="2648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67970" y="3112999"/>
            <a:ext cx="18020030" cy="4955508"/>
          </a:xfrm>
          <a:custGeom>
            <a:avLst/>
            <a:gdLst/>
            <a:ahLst/>
            <a:cxnLst/>
            <a:rect l="l" t="t" r="r" b="b"/>
            <a:pathLst>
              <a:path w="18020030" h="4955508">
                <a:moveTo>
                  <a:pt x="0" y="0"/>
                </a:moveTo>
                <a:lnTo>
                  <a:pt x="18020030" y="0"/>
                </a:lnTo>
                <a:lnTo>
                  <a:pt x="18020030" y="4955508"/>
                </a:lnTo>
                <a:lnTo>
                  <a:pt x="0" y="4955508"/>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538941" y="125167"/>
            <a:ext cx="12173148" cy="903533"/>
          </a:xfrm>
          <a:prstGeom prst="rect">
            <a:avLst/>
          </a:prstGeom>
        </p:spPr>
        <p:txBody>
          <a:bodyPr lIns="0" tIns="0" rIns="0" bIns="0" rtlCol="0" anchor="t">
            <a:spAutoFit/>
          </a:bodyPr>
          <a:lstStyle/>
          <a:p>
            <a:pPr algn="ctr">
              <a:lnSpc>
                <a:spcPts val="7420"/>
              </a:lnSpc>
              <a:spcBef>
                <a:spcPct val="0"/>
              </a:spcBef>
            </a:pPr>
            <a:r>
              <a:rPr lang="en-US" sz="5300">
                <a:solidFill>
                  <a:srgbClr val="07103D"/>
                </a:solidFill>
                <a:latin typeface="Fraunces Bold"/>
              </a:rPr>
              <a:t>I. TÌM HIỂU TRI THỨC TIẾNG VIỆT </a:t>
            </a:r>
          </a:p>
        </p:txBody>
      </p:sp>
      <p:sp>
        <p:nvSpPr>
          <p:cNvPr id="7" name="TextBox 7"/>
          <p:cNvSpPr txBox="1"/>
          <p:nvPr/>
        </p:nvSpPr>
        <p:spPr>
          <a:xfrm>
            <a:off x="720613" y="1374536"/>
            <a:ext cx="16425692" cy="1393753"/>
          </a:xfrm>
          <a:prstGeom prst="rect">
            <a:avLst/>
          </a:prstGeom>
        </p:spPr>
        <p:txBody>
          <a:bodyPr lIns="0" tIns="0" rIns="0" bIns="0" rtlCol="0" anchor="t">
            <a:spAutoFit/>
          </a:bodyPr>
          <a:lstStyle/>
          <a:p>
            <a:pPr algn="just">
              <a:lnSpc>
                <a:spcPts val="5600"/>
              </a:lnSpc>
              <a:spcBef>
                <a:spcPct val="0"/>
              </a:spcBef>
            </a:pPr>
            <a:r>
              <a:rPr lang="en-US" sz="4000">
                <a:solidFill>
                  <a:srgbClr val="07103D"/>
                </a:solidFill>
                <a:latin typeface="Roboto Condensed"/>
              </a:rPr>
              <a:t>Nêu cách hiểu của em về đặc điểm của biệt ngữ xã hội bằng cách hoàn thiện sơ đồ sau: </a:t>
            </a:r>
          </a:p>
        </p:txBody>
      </p:sp>
      <p:sp>
        <p:nvSpPr>
          <p:cNvPr id="8" name="TextBox 8"/>
          <p:cNvSpPr txBox="1"/>
          <p:nvPr/>
        </p:nvSpPr>
        <p:spPr>
          <a:xfrm>
            <a:off x="13234799" y="305434"/>
            <a:ext cx="2536933" cy="981674"/>
          </a:xfrm>
          <a:prstGeom prst="rect">
            <a:avLst/>
          </a:prstGeom>
        </p:spPr>
        <p:txBody>
          <a:bodyPr lIns="0" tIns="0" rIns="0" bIns="0" rtlCol="0" anchor="t">
            <a:spAutoFit/>
          </a:bodyPr>
          <a:lstStyle/>
          <a:p>
            <a:pPr algn="ctr">
              <a:lnSpc>
                <a:spcPts val="7840"/>
              </a:lnSpc>
            </a:pPr>
            <a:r>
              <a:rPr lang="en-US" sz="5600">
                <a:solidFill>
                  <a:srgbClr val="07103D"/>
                </a:solidFill>
                <a:latin typeface="#9Slide05 VL Fadilla"/>
              </a:rPr>
              <a:t>Nhóm 3,4</a:t>
            </a:r>
          </a:p>
        </p:txBody>
      </p:sp>
      <p:sp>
        <p:nvSpPr>
          <p:cNvPr id="9" name="TextBox 9"/>
          <p:cNvSpPr txBox="1"/>
          <p:nvPr/>
        </p:nvSpPr>
        <p:spPr>
          <a:xfrm>
            <a:off x="-5547003" y="3660996"/>
            <a:ext cx="16425692" cy="679414"/>
          </a:xfrm>
          <a:prstGeom prst="rect">
            <a:avLst/>
          </a:prstGeom>
        </p:spPr>
        <p:txBody>
          <a:bodyPr lIns="0" tIns="0" rIns="0" bIns="0" rtlCol="0" anchor="t">
            <a:spAutoFit/>
          </a:bodyPr>
          <a:lstStyle/>
          <a:p>
            <a:pPr algn="ctr">
              <a:lnSpc>
                <a:spcPts val="5599"/>
              </a:lnSpc>
            </a:pPr>
            <a:r>
              <a:rPr lang="en-US" sz="3999">
                <a:solidFill>
                  <a:srgbClr val="07103D"/>
                </a:solidFill>
                <a:latin typeface="Roboto Condensed"/>
              </a:rPr>
              <a:t>Khái niệm</a:t>
            </a:r>
          </a:p>
        </p:txBody>
      </p:sp>
      <p:sp>
        <p:nvSpPr>
          <p:cNvPr id="10" name="TextBox 10"/>
          <p:cNvSpPr txBox="1"/>
          <p:nvPr/>
        </p:nvSpPr>
        <p:spPr>
          <a:xfrm>
            <a:off x="-1587332" y="3660996"/>
            <a:ext cx="16425692" cy="679414"/>
          </a:xfrm>
          <a:prstGeom prst="rect">
            <a:avLst/>
          </a:prstGeom>
        </p:spPr>
        <p:txBody>
          <a:bodyPr lIns="0" tIns="0" rIns="0" bIns="0" rtlCol="0" anchor="t">
            <a:spAutoFit/>
          </a:bodyPr>
          <a:lstStyle/>
          <a:p>
            <a:pPr algn="ctr">
              <a:lnSpc>
                <a:spcPts val="5599"/>
              </a:lnSpc>
            </a:pPr>
            <a:r>
              <a:rPr lang="en-US" sz="3999">
                <a:solidFill>
                  <a:srgbClr val="EAF4DE"/>
                </a:solidFill>
                <a:latin typeface="Roboto Condensed"/>
              </a:rPr>
              <a:t>Tác dụng</a:t>
            </a:r>
          </a:p>
        </p:txBody>
      </p:sp>
      <p:sp>
        <p:nvSpPr>
          <p:cNvPr id="11" name="TextBox 11"/>
          <p:cNvSpPr txBox="1"/>
          <p:nvPr/>
        </p:nvSpPr>
        <p:spPr>
          <a:xfrm>
            <a:off x="3301688" y="3660996"/>
            <a:ext cx="16425692" cy="679414"/>
          </a:xfrm>
          <a:prstGeom prst="rect">
            <a:avLst/>
          </a:prstGeom>
        </p:spPr>
        <p:txBody>
          <a:bodyPr lIns="0" tIns="0" rIns="0" bIns="0" rtlCol="0" anchor="t">
            <a:spAutoFit/>
          </a:bodyPr>
          <a:lstStyle/>
          <a:p>
            <a:pPr algn="ctr">
              <a:lnSpc>
                <a:spcPts val="5599"/>
              </a:lnSpc>
            </a:pPr>
            <a:r>
              <a:rPr lang="en-US" sz="3999">
                <a:solidFill>
                  <a:srgbClr val="EAF4DE"/>
                </a:solidFill>
                <a:latin typeface="Roboto Condensed"/>
              </a:rPr>
              <a:t>Lưu ý khi sử dụng</a:t>
            </a:r>
          </a:p>
        </p:txBody>
      </p:sp>
      <p:sp>
        <p:nvSpPr>
          <p:cNvPr id="12" name="TextBox 12"/>
          <p:cNvSpPr txBox="1"/>
          <p:nvPr/>
        </p:nvSpPr>
        <p:spPr>
          <a:xfrm>
            <a:off x="7778490" y="3660996"/>
            <a:ext cx="16425692" cy="662922"/>
          </a:xfrm>
          <a:prstGeom prst="rect">
            <a:avLst/>
          </a:prstGeom>
        </p:spPr>
        <p:txBody>
          <a:bodyPr lIns="0" tIns="0" rIns="0" bIns="0" rtlCol="0" anchor="t">
            <a:spAutoFit/>
          </a:bodyPr>
          <a:lstStyle/>
          <a:p>
            <a:pPr algn="ctr">
              <a:lnSpc>
                <a:spcPts val="5459"/>
              </a:lnSpc>
            </a:pPr>
            <a:r>
              <a:rPr lang="en-US" sz="3900">
                <a:solidFill>
                  <a:srgbClr val="EAF4DE"/>
                </a:solidFill>
                <a:latin typeface="Roboto Condensed"/>
              </a:rPr>
              <a:t>Ví dụ</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923111" y="933965"/>
            <a:ext cx="2062890" cy="1509348"/>
          </a:xfrm>
          <a:custGeom>
            <a:avLst/>
            <a:gdLst/>
            <a:ahLst/>
            <a:cxnLst/>
            <a:rect l="l" t="t" r="r" b="b"/>
            <a:pathLst>
              <a:path w="2062890" h="1509348">
                <a:moveTo>
                  <a:pt x="0" y="0"/>
                </a:moveTo>
                <a:lnTo>
                  <a:pt x="2062890" y="0"/>
                </a:lnTo>
                <a:lnTo>
                  <a:pt x="2062890" y="1509348"/>
                </a:lnTo>
                <a:lnTo>
                  <a:pt x="0" y="15093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002028" y="2843015"/>
            <a:ext cx="12009606" cy="1918781"/>
            <a:chOff x="0" y="0"/>
            <a:chExt cx="3163024" cy="505358"/>
          </a:xfrm>
        </p:grpSpPr>
        <p:sp>
          <p:nvSpPr>
            <p:cNvPr id="7" name="Freeform 7"/>
            <p:cNvSpPr/>
            <p:nvPr/>
          </p:nvSpPr>
          <p:spPr>
            <a:xfrm>
              <a:off x="0" y="0"/>
              <a:ext cx="3163024" cy="505358"/>
            </a:xfrm>
            <a:custGeom>
              <a:avLst/>
              <a:gdLst/>
              <a:ahLst/>
              <a:cxnLst/>
              <a:rect l="l" t="t" r="r" b="b"/>
              <a:pathLst>
                <a:path w="3163024" h="505358">
                  <a:moveTo>
                    <a:pt x="9670" y="0"/>
                  </a:moveTo>
                  <a:lnTo>
                    <a:pt x="3153354" y="0"/>
                  </a:lnTo>
                  <a:cubicBezTo>
                    <a:pt x="3155919" y="0"/>
                    <a:pt x="3158378" y="1019"/>
                    <a:pt x="3160192" y="2832"/>
                  </a:cubicBezTo>
                  <a:cubicBezTo>
                    <a:pt x="3162005" y="4646"/>
                    <a:pt x="3163024" y="7105"/>
                    <a:pt x="3163024" y="9670"/>
                  </a:cubicBezTo>
                  <a:lnTo>
                    <a:pt x="3163024" y="495688"/>
                  </a:lnTo>
                  <a:cubicBezTo>
                    <a:pt x="3163024" y="498253"/>
                    <a:pt x="3162005" y="500712"/>
                    <a:pt x="3160192" y="502526"/>
                  </a:cubicBezTo>
                  <a:cubicBezTo>
                    <a:pt x="3158378" y="504339"/>
                    <a:pt x="3155919" y="505358"/>
                    <a:pt x="3153354" y="505358"/>
                  </a:cubicBezTo>
                  <a:lnTo>
                    <a:pt x="9670" y="505358"/>
                  </a:lnTo>
                  <a:cubicBezTo>
                    <a:pt x="7105" y="505358"/>
                    <a:pt x="4646" y="504339"/>
                    <a:pt x="2832" y="502526"/>
                  </a:cubicBezTo>
                  <a:cubicBezTo>
                    <a:pt x="1019" y="500712"/>
                    <a:pt x="0" y="498253"/>
                    <a:pt x="0" y="495688"/>
                  </a:cubicBezTo>
                  <a:lnTo>
                    <a:pt x="0" y="9670"/>
                  </a:lnTo>
                  <a:cubicBezTo>
                    <a:pt x="0" y="7105"/>
                    <a:pt x="1019" y="4646"/>
                    <a:pt x="2832" y="2832"/>
                  </a:cubicBezTo>
                  <a:cubicBezTo>
                    <a:pt x="4646" y="1019"/>
                    <a:pt x="7105" y="0"/>
                    <a:pt x="9670" y="0"/>
                  </a:cubicBezTo>
                  <a:close/>
                </a:path>
              </a:pathLst>
            </a:custGeom>
            <a:solidFill>
              <a:srgbClr val="FFFFFF"/>
            </a:solidFill>
          </p:spPr>
          <p:txBody>
            <a:bodyPr/>
            <a:lstStyle/>
            <a:p>
              <a:endParaRPr lang="en-US"/>
            </a:p>
          </p:txBody>
        </p:sp>
        <p:sp>
          <p:nvSpPr>
            <p:cNvPr id="8" name="TextBox 8"/>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9" name="Group 9"/>
          <p:cNvGrpSpPr/>
          <p:nvPr/>
        </p:nvGrpSpPr>
        <p:grpSpPr>
          <a:xfrm>
            <a:off x="707594" y="2843015"/>
            <a:ext cx="3086100" cy="1918781"/>
            <a:chOff x="0" y="0"/>
            <a:chExt cx="812800" cy="505358"/>
          </a:xfrm>
        </p:grpSpPr>
        <p:sp>
          <p:nvSpPr>
            <p:cNvPr id="10" name="Freeform 10"/>
            <p:cNvSpPr/>
            <p:nvPr/>
          </p:nvSpPr>
          <p:spPr>
            <a:xfrm>
              <a:off x="0" y="0"/>
              <a:ext cx="812800" cy="505358"/>
            </a:xfrm>
            <a:custGeom>
              <a:avLst/>
              <a:gdLst/>
              <a:ahLst/>
              <a:cxnLst/>
              <a:rect l="l" t="t" r="r" b="b"/>
              <a:pathLst>
                <a:path w="812800" h="505358">
                  <a:moveTo>
                    <a:pt x="47664" y="0"/>
                  </a:moveTo>
                  <a:lnTo>
                    <a:pt x="765136" y="0"/>
                  </a:lnTo>
                  <a:cubicBezTo>
                    <a:pt x="791460" y="0"/>
                    <a:pt x="812800" y="21340"/>
                    <a:pt x="812800" y="47664"/>
                  </a:cubicBezTo>
                  <a:lnTo>
                    <a:pt x="812800" y="457694"/>
                  </a:lnTo>
                  <a:cubicBezTo>
                    <a:pt x="812800" y="484018"/>
                    <a:pt x="791460" y="505358"/>
                    <a:pt x="765136" y="505358"/>
                  </a:cubicBezTo>
                  <a:lnTo>
                    <a:pt x="47664" y="505358"/>
                  </a:lnTo>
                  <a:cubicBezTo>
                    <a:pt x="21340" y="505358"/>
                    <a:pt x="0" y="484018"/>
                    <a:pt x="0" y="457694"/>
                  </a:cubicBezTo>
                  <a:lnTo>
                    <a:pt x="0" y="47664"/>
                  </a:lnTo>
                  <a:cubicBezTo>
                    <a:pt x="0" y="21340"/>
                    <a:pt x="21340" y="0"/>
                    <a:pt x="47664" y="0"/>
                  </a:cubicBezTo>
                  <a:close/>
                </a:path>
              </a:pathLst>
            </a:custGeom>
            <a:solidFill>
              <a:srgbClr val="EF798A"/>
            </a:solidFill>
          </p:spPr>
          <p:txBody>
            <a:bodyPr/>
            <a:lstStyle/>
            <a:p>
              <a:endParaRPr lang="en-US"/>
            </a:p>
          </p:txBody>
        </p:sp>
        <p:sp>
          <p:nvSpPr>
            <p:cNvPr id="11" name="TextBox 11"/>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707594" y="159900"/>
            <a:ext cx="14278407" cy="863600"/>
          </a:xfrm>
          <a:prstGeom prst="rect">
            <a:avLst/>
          </a:prstGeom>
        </p:spPr>
        <p:txBody>
          <a:bodyPr lIns="0" tIns="0" rIns="0" bIns="0" rtlCol="0" anchor="t">
            <a:spAutoFit/>
          </a:bodyPr>
          <a:lstStyle/>
          <a:p>
            <a:pPr>
              <a:lnSpc>
                <a:spcPts val="7000"/>
              </a:lnSpc>
              <a:spcBef>
                <a:spcPct val="0"/>
              </a:spcBef>
            </a:pPr>
            <a:r>
              <a:rPr lang="en-US" sz="5000">
                <a:solidFill>
                  <a:srgbClr val="3B3939"/>
                </a:solidFill>
                <a:latin typeface="#9Slide07 SVNUT Triumph Press"/>
              </a:rPr>
              <a:t>1. Tri thức tiếng Việt</a:t>
            </a:r>
          </a:p>
        </p:txBody>
      </p:sp>
      <p:sp>
        <p:nvSpPr>
          <p:cNvPr id="13" name="TextBox 13"/>
          <p:cNvSpPr txBox="1"/>
          <p:nvPr/>
        </p:nvSpPr>
        <p:spPr>
          <a:xfrm>
            <a:off x="707594" y="1028185"/>
            <a:ext cx="14278407" cy="764540"/>
          </a:xfrm>
          <a:prstGeom prst="rect">
            <a:avLst/>
          </a:prstGeom>
        </p:spPr>
        <p:txBody>
          <a:bodyPr lIns="0" tIns="0" rIns="0" bIns="0" rtlCol="0" anchor="t">
            <a:spAutoFit/>
          </a:bodyPr>
          <a:lstStyle/>
          <a:p>
            <a:pPr>
              <a:lnSpc>
                <a:spcPts val="6159"/>
              </a:lnSpc>
              <a:spcBef>
                <a:spcPct val="0"/>
              </a:spcBef>
            </a:pPr>
            <a:r>
              <a:rPr lang="en-US" sz="4399">
                <a:solidFill>
                  <a:srgbClr val="3B3939"/>
                </a:solidFill>
                <a:latin typeface="Roboto Condensed Bold"/>
              </a:rPr>
              <a:t>a. Từ ngữ toàn dân và từ ngữ địa phương </a:t>
            </a:r>
          </a:p>
        </p:txBody>
      </p:sp>
      <p:sp>
        <p:nvSpPr>
          <p:cNvPr id="14" name="TextBox 14"/>
          <p:cNvSpPr txBox="1"/>
          <p:nvPr/>
        </p:nvSpPr>
        <p:spPr>
          <a:xfrm>
            <a:off x="707594" y="1887975"/>
            <a:ext cx="7139204" cy="764540"/>
          </a:xfrm>
          <a:prstGeom prst="rect">
            <a:avLst/>
          </a:prstGeom>
        </p:spPr>
        <p:txBody>
          <a:bodyPr lIns="0" tIns="0" rIns="0" bIns="0" rtlCol="0" anchor="t">
            <a:spAutoFit/>
          </a:bodyPr>
          <a:lstStyle/>
          <a:p>
            <a:pPr marL="949959" lvl="1" indent="-474979">
              <a:lnSpc>
                <a:spcPts val="6159"/>
              </a:lnSpc>
              <a:spcBef>
                <a:spcPct val="0"/>
              </a:spcBef>
              <a:buFont typeface="Arial"/>
              <a:buChar char="•"/>
            </a:pPr>
            <a:r>
              <a:rPr lang="en-US" sz="4399">
                <a:solidFill>
                  <a:srgbClr val="EF798A"/>
                </a:solidFill>
                <a:latin typeface="Roboto Condensed Bold"/>
              </a:rPr>
              <a:t>Từ ngữ toàn dân</a:t>
            </a:r>
          </a:p>
        </p:txBody>
      </p:sp>
      <p:grpSp>
        <p:nvGrpSpPr>
          <p:cNvPr id="15" name="Group 15"/>
          <p:cNvGrpSpPr/>
          <p:nvPr/>
        </p:nvGrpSpPr>
        <p:grpSpPr>
          <a:xfrm>
            <a:off x="4002028" y="5143500"/>
            <a:ext cx="12009606" cy="2333828"/>
            <a:chOff x="0" y="0"/>
            <a:chExt cx="3163024" cy="614671"/>
          </a:xfrm>
        </p:grpSpPr>
        <p:sp>
          <p:nvSpPr>
            <p:cNvPr id="16" name="Freeform 16"/>
            <p:cNvSpPr/>
            <p:nvPr/>
          </p:nvSpPr>
          <p:spPr>
            <a:xfrm>
              <a:off x="0" y="0"/>
              <a:ext cx="3163024" cy="614671"/>
            </a:xfrm>
            <a:custGeom>
              <a:avLst/>
              <a:gdLst/>
              <a:ahLst/>
              <a:cxnLst/>
              <a:rect l="l" t="t" r="r" b="b"/>
              <a:pathLst>
                <a:path w="3163024" h="614671">
                  <a:moveTo>
                    <a:pt x="9670" y="0"/>
                  </a:moveTo>
                  <a:lnTo>
                    <a:pt x="3153354" y="0"/>
                  </a:lnTo>
                  <a:cubicBezTo>
                    <a:pt x="3155919" y="0"/>
                    <a:pt x="3158378" y="1019"/>
                    <a:pt x="3160192" y="2832"/>
                  </a:cubicBezTo>
                  <a:cubicBezTo>
                    <a:pt x="3162005" y="4646"/>
                    <a:pt x="3163024" y="7105"/>
                    <a:pt x="3163024" y="9670"/>
                  </a:cubicBezTo>
                  <a:lnTo>
                    <a:pt x="3163024" y="605001"/>
                  </a:lnTo>
                  <a:cubicBezTo>
                    <a:pt x="3163024" y="607566"/>
                    <a:pt x="3162005" y="610025"/>
                    <a:pt x="3160192" y="611838"/>
                  </a:cubicBezTo>
                  <a:cubicBezTo>
                    <a:pt x="3158378" y="613652"/>
                    <a:pt x="3155919" y="614671"/>
                    <a:pt x="3153354" y="614671"/>
                  </a:cubicBezTo>
                  <a:lnTo>
                    <a:pt x="9670" y="614671"/>
                  </a:lnTo>
                  <a:cubicBezTo>
                    <a:pt x="7105" y="614671"/>
                    <a:pt x="4646" y="613652"/>
                    <a:pt x="2832" y="611838"/>
                  </a:cubicBezTo>
                  <a:cubicBezTo>
                    <a:pt x="1019" y="610025"/>
                    <a:pt x="0" y="607566"/>
                    <a:pt x="0" y="605001"/>
                  </a:cubicBezTo>
                  <a:lnTo>
                    <a:pt x="0" y="9670"/>
                  </a:lnTo>
                  <a:cubicBezTo>
                    <a:pt x="0" y="7105"/>
                    <a:pt x="1019" y="4646"/>
                    <a:pt x="2832" y="2832"/>
                  </a:cubicBezTo>
                  <a:cubicBezTo>
                    <a:pt x="4646" y="1019"/>
                    <a:pt x="7105" y="0"/>
                    <a:pt x="9670" y="0"/>
                  </a:cubicBezTo>
                  <a:close/>
                </a:path>
              </a:pathLst>
            </a:custGeom>
            <a:solidFill>
              <a:srgbClr val="FFFFFF"/>
            </a:solidFill>
          </p:spPr>
          <p:txBody>
            <a:bodyPr/>
            <a:lstStyle/>
            <a:p>
              <a:endParaRPr lang="en-US"/>
            </a:p>
          </p:txBody>
        </p:sp>
        <p:sp>
          <p:nvSpPr>
            <p:cNvPr id="17" name="TextBox 17"/>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18" name="Group 18"/>
          <p:cNvGrpSpPr/>
          <p:nvPr/>
        </p:nvGrpSpPr>
        <p:grpSpPr>
          <a:xfrm>
            <a:off x="707594" y="5143500"/>
            <a:ext cx="3086100" cy="2333828"/>
            <a:chOff x="0" y="0"/>
            <a:chExt cx="812800" cy="614671"/>
          </a:xfrm>
        </p:grpSpPr>
        <p:sp>
          <p:nvSpPr>
            <p:cNvPr id="19" name="Freeform 19"/>
            <p:cNvSpPr/>
            <p:nvPr/>
          </p:nvSpPr>
          <p:spPr>
            <a:xfrm>
              <a:off x="0" y="0"/>
              <a:ext cx="812800" cy="614671"/>
            </a:xfrm>
            <a:custGeom>
              <a:avLst/>
              <a:gdLst/>
              <a:ahLst/>
              <a:cxnLst/>
              <a:rect l="l" t="t" r="r" b="b"/>
              <a:pathLst>
                <a:path w="812800" h="614671">
                  <a:moveTo>
                    <a:pt x="47664" y="0"/>
                  </a:moveTo>
                  <a:lnTo>
                    <a:pt x="765136" y="0"/>
                  </a:lnTo>
                  <a:cubicBezTo>
                    <a:pt x="791460" y="0"/>
                    <a:pt x="812800" y="21340"/>
                    <a:pt x="812800" y="47664"/>
                  </a:cubicBezTo>
                  <a:lnTo>
                    <a:pt x="812800" y="567006"/>
                  </a:lnTo>
                  <a:cubicBezTo>
                    <a:pt x="812800" y="579648"/>
                    <a:pt x="807778" y="591771"/>
                    <a:pt x="798839" y="600710"/>
                  </a:cubicBezTo>
                  <a:cubicBezTo>
                    <a:pt x="789901" y="609649"/>
                    <a:pt x="777777" y="614671"/>
                    <a:pt x="765136" y="614671"/>
                  </a:cubicBezTo>
                  <a:lnTo>
                    <a:pt x="47664" y="614671"/>
                  </a:lnTo>
                  <a:cubicBezTo>
                    <a:pt x="21340" y="614671"/>
                    <a:pt x="0" y="593331"/>
                    <a:pt x="0" y="567006"/>
                  </a:cubicBezTo>
                  <a:lnTo>
                    <a:pt x="0" y="47664"/>
                  </a:lnTo>
                  <a:cubicBezTo>
                    <a:pt x="0" y="21340"/>
                    <a:pt x="21340" y="0"/>
                    <a:pt x="47664" y="0"/>
                  </a:cubicBezTo>
                  <a:close/>
                </a:path>
              </a:pathLst>
            </a:custGeom>
            <a:solidFill>
              <a:srgbClr val="FFC35D"/>
            </a:solidFill>
          </p:spPr>
          <p:txBody>
            <a:bodyPr/>
            <a:lstStyle/>
            <a:p>
              <a:endParaRPr lang="en-US"/>
            </a:p>
          </p:txBody>
        </p:sp>
        <p:sp>
          <p:nvSpPr>
            <p:cNvPr id="20" name="TextBox 20"/>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21" name="Group 21"/>
          <p:cNvGrpSpPr/>
          <p:nvPr/>
        </p:nvGrpSpPr>
        <p:grpSpPr>
          <a:xfrm>
            <a:off x="4002028" y="7910006"/>
            <a:ext cx="12009606" cy="1452056"/>
            <a:chOff x="0" y="0"/>
            <a:chExt cx="3163024" cy="382434"/>
          </a:xfrm>
        </p:grpSpPr>
        <p:sp>
          <p:nvSpPr>
            <p:cNvPr id="22" name="Freeform 22"/>
            <p:cNvSpPr/>
            <p:nvPr/>
          </p:nvSpPr>
          <p:spPr>
            <a:xfrm>
              <a:off x="0" y="0"/>
              <a:ext cx="3163024" cy="382434"/>
            </a:xfrm>
            <a:custGeom>
              <a:avLst/>
              <a:gdLst/>
              <a:ahLst/>
              <a:cxnLst/>
              <a:rect l="l" t="t" r="r" b="b"/>
              <a:pathLst>
                <a:path w="3163024" h="382434">
                  <a:moveTo>
                    <a:pt x="9670" y="0"/>
                  </a:moveTo>
                  <a:lnTo>
                    <a:pt x="3153354" y="0"/>
                  </a:lnTo>
                  <a:cubicBezTo>
                    <a:pt x="3155919" y="0"/>
                    <a:pt x="3158378" y="1019"/>
                    <a:pt x="3160192" y="2832"/>
                  </a:cubicBezTo>
                  <a:cubicBezTo>
                    <a:pt x="3162005" y="4646"/>
                    <a:pt x="3163024" y="7105"/>
                    <a:pt x="3163024" y="9670"/>
                  </a:cubicBezTo>
                  <a:lnTo>
                    <a:pt x="3163024" y="372765"/>
                  </a:lnTo>
                  <a:cubicBezTo>
                    <a:pt x="3163024" y="375329"/>
                    <a:pt x="3162005" y="377789"/>
                    <a:pt x="3160192" y="379602"/>
                  </a:cubicBezTo>
                  <a:cubicBezTo>
                    <a:pt x="3158378" y="381416"/>
                    <a:pt x="3155919" y="382434"/>
                    <a:pt x="3153354" y="382434"/>
                  </a:cubicBezTo>
                  <a:lnTo>
                    <a:pt x="9670" y="382434"/>
                  </a:lnTo>
                  <a:cubicBezTo>
                    <a:pt x="7105" y="382434"/>
                    <a:pt x="4646" y="381416"/>
                    <a:pt x="2832" y="379602"/>
                  </a:cubicBezTo>
                  <a:cubicBezTo>
                    <a:pt x="1019" y="377789"/>
                    <a:pt x="0" y="375329"/>
                    <a:pt x="0" y="372765"/>
                  </a:cubicBezTo>
                  <a:lnTo>
                    <a:pt x="0" y="9670"/>
                  </a:lnTo>
                  <a:cubicBezTo>
                    <a:pt x="0" y="7105"/>
                    <a:pt x="1019" y="4646"/>
                    <a:pt x="2832" y="2832"/>
                  </a:cubicBezTo>
                  <a:cubicBezTo>
                    <a:pt x="4646" y="1019"/>
                    <a:pt x="7105" y="0"/>
                    <a:pt x="9670" y="0"/>
                  </a:cubicBezTo>
                  <a:close/>
                </a:path>
              </a:pathLst>
            </a:custGeom>
            <a:solidFill>
              <a:srgbClr val="FFFFFF"/>
            </a:solidFill>
          </p:spPr>
          <p:txBody>
            <a:bodyPr/>
            <a:lstStyle/>
            <a:p>
              <a:endParaRPr lang="en-US"/>
            </a:p>
          </p:txBody>
        </p:sp>
        <p:sp>
          <p:nvSpPr>
            <p:cNvPr id="23" name="TextBox 23"/>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grpSp>
        <p:nvGrpSpPr>
          <p:cNvPr id="24" name="Group 24"/>
          <p:cNvGrpSpPr/>
          <p:nvPr/>
        </p:nvGrpSpPr>
        <p:grpSpPr>
          <a:xfrm>
            <a:off x="707594" y="7910006"/>
            <a:ext cx="3086100" cy="1452056"/>
            <a:chOff x="0" y="0"/>
            <a:chExt cx="812800" cy="382434"/>
          </a:xfrm>
        </p:grpSpPr>
        <p:sp>
          <p:nvSpPr>
            <p:cNvPr id="25" name="Freeform 25"/>
            <p:cNvSpPr/>
            <p:nvPr/>
          </p:nvSpPr>
          <p:spPr>
            <a:xfrm>
              <a:off x="0" y="0"/>
              <a:ext cx="812800" cy="382434"/>
            </a:xfrm>
            <a:custGeom>
              <a:avLst/>
              <a:gdLst/>
              <a:ahLst/>
              <a:cxnLst/>
              <a:rect l="l" t="t" r="r" b="b"/>
              <a:pathLst>
                <a:path w="812800" h="382434">
                  <a:moveTo>
                    <a:pt x="47664" y="0"/>
                  </a:moveTo>
                  <a:lnTo>
                    <a:pt x="765136" y="0"/>
                  </a:lnTo>
                  <a:cubicBezTo>
                    <a:pt x="791460" y="0"/>
                    <a:pt x="812800" y="21340"/>
                    <a:pt x="812800" y="47664"/>
                  </a:cubicBezTo>
                  <a:lnTo>
                    <a:pt x="812800" y="334770"/>
                  </a:lnTo>
                  <a:cubicBezTo>
                    <a:pt x="812800" y="361094"/>
                    <a:pt x="791460" y="382434"/>
                    <a:pt x="765136" y="382434"/>
                  </a:cubicBezTo>
                  <a:lnTo>
                    <a:pt x="47664" y="382434"/>
                  </a:lnTo>
                  <a:cubicBezTo>
                    <a:pt x="35023" y="382434"/>
                    <a:pt x="22899" y="377413"/>
                    <a:pt x="13961" y="368474"/>
                  </a:cubicBezTo>
                  <a:cubicBezTo>
                    <a:pt x="5022" y="359535"/>
                    <a:pt x="0" y="347412"/>
                    <a:pt x="0" y="334770"/>
                  </a:cubicBezTo>
                  <a:lnTo>
                    <a:pt x="0" y="47664"/>
                  </a:lnTo>
                  <a:cubicBezTo>
                    <a:pt x="0" y="21340"/>
                    <a:pt x="21340" y="0"/>
                    <a:pt x="47664" y="0"/>
                  </a:cubicBezTo>
                  <a:close/>
                </a:path>
              </a:pathLst>
            </a:custGeom>
            <a:solidFill>
              <a:srgbClr val="D5D894"/>
            </a:solidFill>
          </p:spPr>
          <p:txBody>
            <a:bodyPr/>
            <a:lstStyle/>
            <a:p>
              <a:endParaRPr lang="en-US"/>
            </a:p>
          </p:txBody>
        </p:sp>
        <p:sp>
          <p:nvSpPr>
            <p:cNvPr id="26" name="TextBox 26"/>
            <p:cNvSpPr txBox="1"/>
            <p:nvPr/>
          </p:nvSpPr>
          <p:spPr>
            <a:xfrm>
              <a:off x="0" y="28575"/>
              <a:ext cx="812800" cy="784225"/>
            </a:xfrm>
            <a:prstGeom prst="rect">
              <a:avLst/>
            </a:prstGeom>
          </p:spPr>
          <p:txBody>
            <a:bodyPr lIns="50800" tIns="50800" rIns="50800" bIns="50800" rtlCol="0" anchor="ctr"/>
            <a:lstStyle/>
            <a:p>
              <a:pPr algn="ctr">
                <a:lnSpc>
                  <a:spcPts val="2400"/>
                </a:lnSpc>
              </a:pPr>
              <a:endParaRPr/>
            </a:p>
          </p:txBody>
        </p:sp>
      </p:grpSp>
      <p:sp>
        <p:nvSpPr>
          <p:cNvPr id="27" name="TextBox 27"/>
          <p:cNvSpPr txBox="1"/>
          <p:nvPr/>
        </p:nvSpPr>
        <p:spPr>
          <a:xfrm>
            <a:off x="1191096" y="3424580"/>
            <a:ext cx="3086100" cy="6794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Khái niệm</a:t>
            </a:r>
          </a:p>
        </p:txBody>
      </p:sp>
      <p:sp>
        <p:nvSpPr>
          <p:cNvPr id="28" name="TextBox 28"/>
          <p:cNvSpPr txBox="1"/>
          <p:nvPr/>
        </p:nvSpPr>
        <p:spPr>
          <a:xfrm>
            <a:off x="1372678" y="5932589"/>
            <a:ext cx="3086100" cy="6794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Vai trò</a:t>
            </a:r>
          </a:p>
        </p:txBody>
      </p:sp>
      <p:sp>
        <p:nvSpPr>
          <p:cNvPr id="29" name="TextBox 29"/>
          <p:cNvSpPr txBox="1"/>
          <p:nvPr/>
        </p:nvSpPr>
        <p:spPr>
          <a:xfrm>
            <a:off x="1372678" y="8258209"/>
            <a:ext cx="3086100" cy="6794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Ví dụ</a:t>
            </a:r>
          </a:p>
        </p:txBody>
      </p:sp>
      <p:sp>
        <p:nvSpPr>
          <p:cNvPr id="30" name="TextBox 30"/>
          <p:cNvSpPr txBox="1"/>
          <p:nvPr/>
        </p:nvSpPr>
        <p:spPr>
          <a:xfrm>
            <a:off x="3793694" y="2900165"/>
            <a:ext cx="12059055" cy="1685925"/>
          </a:xfrm>
          <a:prstGeom prst="rect">
            <a:avLst/>
          </a:prstGeom>
        </p:spPr>
        <p:txBody>
          <a:bodyPr lIns="0" tIns="0" rIns="0" bIns="0" rtlCol="0" anchor="t">
            <a:spAutoFit/>
          </a:bodyPr>
          <a:lstStyle/>
          <a:p>
            <a:pPr marL="798829" lvl="1" indent="-399415" algn="just">
              <a:lnSpc>
                <a:spcPts val="4439"/>
              </a:lnSpc>
              <a:buFont typeface="Arial"/>
              <a:buChar char="•"/>
            </a:pPr>
            <a:r>
              <a:rPr lang="en-US" sz="3699" dirty="0" err="1">
                <a:solidFill>
                  <a:srgbClr val="000000"/>
                </a:solidFill>
                <a:latin typeface="Roboto Condensed"/>
              </a:rPr>
              <a:t>Là</a:t>
            </a:r>
            <a:r>
              <a:rPr lang="en-US" sz="3699" dirty="0">
                <a:solidFill>
                  <a:srgbClr val="000000"/>
                </a:solidFill>
                <a:latin typeface="Roboto Condensed"/>
              </a:rPr>
              <a:t> </a:t>
            </a:r>
            <a:r>
              <a:rPr lang="en-US" sz="3699" dirty="0" err="1">
                <a:solidFill>
                  <a:srgbClr val="000000"/>
                </a:solidFill>
                <a:latin typeface="Roboto Condensed"/>
              </a:rPr>
              <a:t>từ</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 </a:t>
            </a:r>
            <a:r>
              <a:rPr lang="en-US" sz="3699" dirty="0" err="1">
                <a:solidFill>
                  <a:srgbClr val="000000"/>
                </a:solidFill>
                <a:latin typeface="Roboto Condensed"/>
              </a:rPr>
              <a:t>được</a:t>
            </a:r>
            <a:r>
              <a:rPr lang="en-US" sz="3699" dirty="0">
                <a:solidFill>
                  <a:srgbClr val="000000"/>
                </a:solidFill>
                <a:latin typeface="Roboto Condensed"/>
              </a:rPr>
              <a:t> </a:t>
            </a:r>
            <a:r>
              <a:rPr lang="en-US" sz="3699" dirty="0" err="1">
                <a:solidFill>
                  <a:srgbClr val="000000"/>
                </a:solidFill>
                <a:latin typeface="Roboto Condensed"/>
              </a:rPr>
              <a:t>sử</a:t>
            </a:r>
            <a:r>
              <a:rPr lang="en-US" sz="3699" dirty="0">
                <a:solidFill>
                  <a:srgbClr val="000000"/>
                </a:solidFill>
                <a:latin typeface="Roboto Condensed"/>
              </a:rPr>
              <a:t> </a:t>
            </a:r>
            <a:r>
              <a:rPr lang="en-US" sz="3699" dirty="0" err="1">
                <a:solidFill>
                  <a:srgbClr val="000000"/>
                </a:solidFill>
                <a:latin typeface="Roboto Condensed"/>
              </a:rPr>
              <a:t>dụng</a:t>
            </a:r>
            <a:r>
              <a:rPr lang="en-US" sz="3699" dirty="0">
                <a:solidFill>
                  <a:srgbClr val="000000"/>
                </a:solidFill>
                <a:latin typeface="Roboto Condensed"/>
              </a:rPr>
              <a:t> </a:t>
            </a:r>
            <a:r>
              <a:rPr lang="en-US" sz="3699" dirty="0" err="1">
                <a:solidFill>
                  <a:srgbClr val="000000"/>
                </a:solidFill>
                <a:latin typeface="Roboto Condensed"/>
              </a:rPr>
              <a:t>rộng</a:t>
            </a:r>
            <a:r>
              <a:rPr lang="en-US" sz="3699" dirty="0">
                <a:solidFill>
                  <a:srgbClr val="000000"/>
                </a:solidFill>
                <a:latin typeface="Roboto Condensed"/>
              </a:rPr>
              <a:t> </a:t>
            </a:r>
            <a:r>
              <a:rPr lang="en-US" sz="3699" dirty="0" err="1">
                <a:solidFill>
                  <a:srgbClr val="000000"/>
                </a:solidFill>
                <a:latin typeface="Roboto Condensed"/>
              </a:rPr>
              <a:t>rãi</a:t>
            </a:r>
            <a:r>
              <a:rPr lang="en-US" sz="3699" dirty="0">
                <a:solidFill>
                  <a:srgbClr val="000000"/>
                </a:solidFill>
                <a:latin typeface="Roboto Condensed"/>
              </a:rPr>
              <a:t> </a:t>
            </a:r>
            <a:r>
              <a:rPr lang="en-US" sz="3699" dirty="0" err="1">
                <a:solidFill>
                  <a:srgbClr val="000000"/>
                </a:solidFill>
                <a:latin typeface="Roboto Condensed"/>
              </a:rPr>
              <a:t>trong</a:t>
            </a:r>
            <a:r>
              <a:rPr lang="en-US" sz="3699" dirty="0">
                <a:solidFill>
                  <a:srgbClr val="000000"/>
                </a:solidFill>
                <a:latin typeface="Roboto Condensed"/>
              </a:rPr>
              <a:t> </a:t>
            </a:r>
            <a:r>
              <a:rPr lang="en-US" sz="3699" dirty="0" err="1">
                <a:solidFill>
                  <a:srgbClr val="000000"/>
                </a:solidFill>
                <a:latin typeface="Roboto Condensed"/>
              </a:rPr>
              <a:t>mọi</a:t>
            </a:r>
            <a:r>
              <a:rPr lang="en-US" sz="3699" dirty="0">
                <a:solidFill>
                  <a:srgbClr val="000000"/>
                </a:solidFill>
                <a:latin typeface="Roboto Condensed"/>
              </a:rPr>
              <a:t> </a:t>
            </a:r>
            <a:r>
              <a:rPr lang="en-US" sz="3699" dirty="0" err="1">
                <a:solidFill>
                  <a:srgbClr val="000000"/>
                </a:solidFill>
                <a:latin typeface="Roboto Condensed"/>
              </a:rPr>
              <a:t>vùng</a:t>
            </a:r>
            <a:r>
              <a:rPr lang="en-US" sz="3699" dirty="0">
                <a:solidFill>
                  <a:srgbClr val="000000"/>
                </a:solidFill>
                <a:latin typeface="Roboto Condensed"/>
              </a:rPr>
              <a:t> </a:t>
            </a:r>
            <a:r>
              <a:rPr lang="en-US" sz="3699" dirty="0" err="1">
                <a:solidFill>
                  <a:srgbClr val="000000"/>
                </a:solidFill>
                <a:latin typeface="Roboto Condensed"/>
              </a:rPr>
              <a:t>miền</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r>
              <a:rPr lang="en-US" sz="3699" dirty="0">
                <a:solidFill>
                  <a:srgbClr val="000000"/>
                </a:solidFill>
                <a:latin typeface="Roboto Condensed"/>
              </a:rPr>
              <a:t>.</a:t>
            </a:r>
          </a:p>
          <a:p>
            <a:pPr marL="798829" lvl="1" indent="-399415" algn="just">
              <a:lnSpc>
                <a:spcPts val="4439"/>
              </a:lnSpc>
              <a:buFont typeface="Arial"/>
              <a:buChar char="•"/>
            </a:pPr>
            <a:r>
              <a:rPr lang="en-US" sz="3699" dirty="0" err="1">
                <a:solidFill>
                  <a:srgbClr val="000000"/>
                </a:solidFill>
                <a:latin typeface="Roboto Condensed"/>
              </a:rPr>
              <a:t>Là</a:t>
            </a:r>
            <a:r>
              <a:rPr lang="en-US" sz="3699" dirty="0">
                <a:solidFill>
                  <a:srgbClr val="000000"/>
                </a:solidFill>
                <a:latin typeface="Roboto Condensed"/>
              </a:rPr>
              <a:t> </a:t>
            </a:r>
            <a:r>
              <a:rPr lang="en-US" sz="3699" dirty="0" err="1">
                <a:solidFill>
                  <a:srgbClr val="000000"/>
                </a:solidFill>
                <a:latin typeface="Roboto Condensed"/>
              </a:rPr>
              <a:t>khối</a:t>
            </a:r>
            <a:r>
              <a:rPr lang="en-US" sz="3699" dirty="0">
                <a:solidFill>
                  <a:srgbClr val="000000"/>
                </a:solidFill>
                <a:latin typeface="Roboto Condensed"/>
              </a:rPr>
              <a:t> </a:t>
            </a:r>
            <a:r>
              <a:rPr lang="en-US" sz="3699" dirty="0" err="1">
                <a:solidFill>
                  <a:srgbClr val="000000"/>
                </a:solidFill>
                <a:latin typeface="Roboto Condensed"/>
              </a:rPr>
              <a:t>từ</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 </a:t>
            </a:r>
            <a:r>
              <a:rPr lang="en-US" sz="3699" dirty="0" err="1">
                <a:solidFill>
                  <a:srgbClr val="000000"/>
                </a:solidFill>
                <a:latin typeface="Roboto Condensed"/>
              </a:rPr>
              <a:t>cơ</a:t>
            </a:r>
            <a:r>
              <a:rPr lang="en-US" sz="3699" dirty="0">
                <a:solidFill>
                  <a:srgbClr val="000000"/>
                </a:solidFill>
                <a:latin typeface="Roboto Condensed"/>
              </a:rPr>
              <a:t> </a:t>
            </a:r>
            <a:r>
              <a:rPr lang="en-US" sz="3699" dirty="0" err="1">
                <a:solidFill>
                  <a:srgbClr val="000000"/>
                </a:solidFill>
                <a:latin typeface="Roboto Condensed"/>
              </a:rPr>
              <a:t>bản</a:t>
            </a:r>
            <a:r>
              <a:rPr lang="en-US" sz="3699" dirty="0">
                <a:solidFill>
                  <a:srgbClr val="000000"/>
                </a:solidFill>
                <a:latin typeface="Roboto Condensed"/>
              </a:rPr>
              <a:t> </a:t>
            </a:r>
            <a:r>
              <a:rPr lang="en-US" sz="3699" dirty="0" err="1">
                <a:solidFill>
                  <a:srgbClr val="000000"/>
                </a:solidFill>
                <a:latin typeface="Roboto Condensed"/>
              </a:rPr>
              <a:t>và</a:t>
            </a:r>
            <a:r>
              <a:rPr lang="en-US" sz="3699" dirty="0">
                <a:solidFill>
                  <a:srgbClr val="000000"/>
                </a:solidFill>
                <a:latin typeface="Roboto Condensed"/>
              </a:rPr>
              <a:t> </a:t>
            </a:r>
            <a:r>
              <a:rPr lang="en-US" sz="3699" dirty="0" err="1">
                <a:solidFill>
                  <a:srgbClr val="000000"/>
                </a:solidFill>
                <a:latin typeface="Roboto Condensed"/>
              </a:rPr>
              <a:t>có</a:t>
            </a:r>
            <a:r>
              <a:rPr lang="en-US" sz="3699" dirty="0">
                <a:solidFill>
                  <a:srgbClr val="000000"/>
                </a:solidFill>
                <a:latin typeface="Roboto Condensed"/>
              </a:rPr>
              <a:t> </a:t>
            </a:r>
            <a:r>
              <a:rPr lang="en-US" sz="3699" dirty="0" err="1">
                <a:solidFill>
                  <a:srgbClr val="000000"/>
                </a:solidFill>
                <a:latin typeface="Roboto Condensed"/>
              </a:rPr>
              <a:t>số</a:t>
            </a:r>
            <a:r>
              <a:rPr lang="en-US" sz="3699" dirty="0">
                <a:solidFill>
                  <a:srgbClr val="000000"/>
                </a:solidFill>
                <a:latin typeface="Roboto Condensed"/>
              </a:rPr>
              <a:t> </a:t>
            </a:r>
            <a:r>
              <a:rPr lang="en-US" sz="3699" dirty="0" err="1">
                <a:solidFill>
                  <a:srgbClr val="000000"/>
                </a:solidFill>
                <a:latin typeface="Roboto Condensed"/>
              </a:rPr>
              <a:t>lượng</a:t>
            </a:r>
            <a:r>
              <a:rPr lang="en-US" sz="3699" dirty="0">
                <a:solidFill>
                  <a:srgbClr val="000000"/>
                </a:solidFill>
                <a:latin typeface="Roboto Condensed"/>
              </a:rPr>
              <a:t> </a:t>
            </a:r>
            <a:r>
              <a:rPr lang="en-US" sz="3699" dirty="0" err="1">
                <a:solidFill>
                  <a:srgbClr val="000000"/>
                </a:solidFill>
                <a:latin typeface="Roboto Condensed"/>
              </a:rPr>
              <a:t>lớn</a:t>
            </a:r>
            <a:r>
              <a:rPr lang="en-US" sz="3699" dirty="0">
                <a:solidFill>
                  <a:srgbClr val="000000"/>
                </a:solidFill>
                <a:latin typeface="Roboto Condensed"/>
              </a:rPr>
              <a:t> </a:t>
            </a:r>
            <a:r>
              <a:rPr lang="en-US" sz="3699" dirty="0" err="1">
                <a:solidFill>
                  <a:srgbClr val="000000"/>
                </a:solidFill>
                <a:latin typeface="Roboto Condensed"/>
              </a:rPr>
              <a:t>nhất</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ngôn</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a:t>
            </a:r>
          </a:p>
        </p:txBody>
      </p:sp>
      <p:sp>
        <p:nvSpPr>
          <p:cNvPr id="31" name="TextBox 31"/>
          <p:cNvSpPr txBox="1"/>
          <p:nvPr/>
        </p:nvSpPr>
        <p:spPr>
          <a:xfrm>
            <a:off x="3793694" y="5218996"/>
            <a:ext cx="12217940" cy="2247900"/>
          </a:xfrm>
          <a:prstGeom prst="rect">
            <a:avLst/>
          </a:prstGeom>
        </p:spPr>
        <p:txBody>
          <a:bodyPr lIns="0" tIns="0" rIns="0" bIns="0" rtlCol="0" anchor="t">
            <a:spAutoFit/>
          </a:bodyPr>
          <a:lstStyle/>
          <a:p>
            <a:pPr marL="798829" lvl="1" indent="-399415" algn="just">
              <a:lnSpc>
                <a:spcPts val="4439"/>
              </a:lnSpc>
              <a:buFont typeface="Arial"/>
              <a:buChar char="•"/>
            </a:pPr>
            <a:r>
              <a:rPr lang="en-US" sz="3699" dirty="0" err="1">
                <a:solidFill>
                  <a:srgbClr val="000000"/>
                </a:solidFill>
                <a:latin typeface="Roboto Condensed"/>
              </a:rPr>
              <a:t>Có</a:t>
            </a:r>
            <a:r>
              <a:rPr lang="en-US" sz="3699" dirty="0">
                <a:solidFill>
                  <a:srgbClr val="000000"/>
                </a:solidFill>
                <a:latin typeface="Roboto Condensed"/>
              </a:rPr>
              <a:t> </a:t>
            </a:r>
            <a:r>
              <a:rPr lang="en-US" sz="3699" dirty="0" err="1">
                <a:solidFill>
                  <a:srgbClr val="000000"/>
                </a:solidFill>
                <a:latin typeface="Roboto Condensed"/>
              </a:rPr>
              <a:t>vai</a:t>
            </a:r>
            <a:r>
              <a:rPr lang="en-US" sz="3699" dirty="0">
                <a:solidFill>
                  <a:srgbClr val="000000"/>
                </a:solidFill>
                <a:latin typeface="Roboto Condensed"/>
              </a:rPr>
              <a:t> </a:t>
            </a:r>
            <a:r>
              <a:rPr lang="en-US" sz="3699" dirty="0" err="1">
                <a:solidFill>
                  <a:srgbClr val="000000"/>
                </a:solidFill>
                <a:latin typeface="Roboto Condensed"/>
              </a:rPr>
              <a:t>trò</a:t>
            </a:r>
            <a:r>
              <a:rPr lang="en-US" sz="3699" dirty="0">
                <a:solidFill>
                  <a:srgbClr val="000000"/>
                </a:solidFill>
                <a:latin typeface="Roboto Condensed"/>
              </a:rPr>
              <a:t> </a:t>
            </a:r>
            <a:r>
              <a:rPr lang="en-US" sz="3699" dirty="0" err="1">
                <a:solidFill>
                  <a:srgbClr val="000000"/>
                </a:solidFill>
                <a:latin typeface="Roboto Condensed"/>
              </a:rPr>
              <a:t>quan</a:t>
            </a:r>
            <a:r>
              <a:rPr lang="en-US" sz="3699" dirty="0">
                <a:solidFill>
                  <a:srgbClr val="000000"/>
                </a:solidFill>
                <a:latin typeface="Roboto Condensed"/>
              </a:rPr>
              <a:t> </a:t>
            </a:r>
            <a:r>
              <a:rPr lang="en-US" sz="3699" dirty="0" err="1">
                <a:solidFill>
                  <a:srgbClr val="000000"/>
                </a:solidFill>
                <a:latin typeface="Roboto Condensed"/>
              </a:rPr>
              <a:t>trọng</a:t>
            </a:r>
            <a:r>
              <a:rPr lang="en-US" sz="3699" dirty="0">
                <a:solidFill>
                  <a:srgbClr val="000000"/>
                </a:solidFill>
                <a:latin typeface="Roboto Condensed"/>
              </a:rPr>
              <a:t> </a:t>
            </a:r>
            <a:r>
              <a:rPr lang="en-US" sz="3699" dirty="0" err="1">
                <a:solidFill>
                  <a:srgbClr val="000000"/>
                </a:solidFill>
                <a:latin typeface="Roboto Condensed"/>
              </a:rPr>
              <a:t>trong</a:t>
            </a:r>
            <a:r>
              <a:rPr lang="en-US" sz="3699" dirty="0">
                <a:solidFill>
                  <a:srgbClr val="000000"/>
                </a:solidFill>
                <a:latin typeface="Roboto Condensed"/>
              </a:rPr>
              <a:t> </a:t>
            </a:r>
            <a:r>
              <a:rPr lang="en-US" sz="3699" dirty="0" err="1">
                <a:solidFill>
                  <a:srgbClr val="000000"/>
                </a:solidFill>
                <a:latin typeface="Roboto Condensed"/>
              </a:rPr>
              <a:t>giao</a:t>
            </a:r>
            <a:r>
              <a:rPr lang="en-US" sz="3699" dirty="0">
                <a:solidFill>
                  <a:srgbClr val="000000"/>
                </a:solidFill>
                <a:latin typeface="Roboto Condensed"/>
              </a:rPr>
              <a:t> </a:t>
            </a:r>
            <a:r>
              <a:rPr lang="en-US" sz="3699" dirty="0" err="1">
                <a:solidFill>
                  <a:srgbClr val="000000"/>
                </a:solidFill>
                <a:latin typeface="Roboto Condensed"/>
              </a:rPr>
              <a:t>tiếp</a:t>
            </a:r>
            <a:r>
              <a:rPr lang="en-US" sz="3699" dirty="0">
                <a:solidFill>
                  <a:srgbClr val="000000"/>
                </a:solidFill>
                <a:latin typeface="Roboto Condensed"/>
              </a:rPr>
              <a:t> ở </a:t>
            </a:r>
            <a:r>
              <a:rPr lang="en-US" sz="3699" dirty="0" err="1">
                <a:solidFill>
                  <a:srgbClr val="000000"/>
                </a:solidFill>
                <a:latin typeface="Roboto Condensed"/>
              </a:rPr>
              <a:t>mọi</a:t>
            </a:r>
            <a:r>
              <a:rPr lang="en-US" sz="3699" dirty="0">
                <a:solidFill>
                  <a:srgbClr val="000000"/>
                </a:solidFill>
                <a:latin typeface="Roboto Condensed"/>
              </a:rPr>
              <a:t> </a:t>
            </a:r>
            <a:r>
              <a:rPr lang="en-US" sz="3699" dirty="0" err="1">
                <a:solidFill>
                  <a:srgbClr val="000000"/>
                </a:solidFill>
                <a:latin typeface="Roboto Condensed"/>
              </a:rPr>
              <a:t>lĩnh</a:t>
            </a:r>
            <a:r>
              <a:rPr lang="en-US" sz="3699" dirty="0">
                <a:solidFill>
                  <a:srgbClr val="000000"/>
                </a:solidFill>
                <a:latin typeface="Roboto Condensed"/>
              </a:rPr>
              <a:t> </a:t>
            </a:r>
            <a:r>
              <a:rPr lang="en-US" sz="3699" dirty="0" err="1">
                <a:solidFill>
                  <a:srgbClr val="000000"/>
                </a:solidFill>
                <a:latin typeface="Roboto Condensed"/>
              </a:rPr>
              <a:t>vực</a:t>
            </a:r>
            <a:r>
              <a:rPr lang="en-US" sz="3699" dirty="0">
                <a:solidFill>
                  <a:srgbClr val="000000"/>
                </a:solidFill>
                <a:latin typeface="Roboto Condensed"/>
              </a:rPr>
              <a:t>.</a:t>
            </a:r>
          </a:p>
          <a:p>
            <a:pPr marL="798829" lvl="1" indent="-399415" algn="just">
              <a:lnSpc>
                <a:spcPts val="4439"/>
              </a:lnSpc>
              <a:buFont typeface="Arial"/>
              <a:buChar char="•"/>
            </a:pPr>
            <a:r>
              <a:rPr lang="en-US" sz="3699" dirty="0" err="1">
                <a:solidFill>
                  <a:srgbClr val="000000"/>
                </a:solidFill>
                <a:latin typeface="Roboto Condensed"/>
              </a:rPr>
              <a:t>Là</a:t>
            </a:r>
            <a:r>
              <a:rPr lang="en-US" sz="3699" dirty="0">
                <a:solidFill>
                  <a:srgbClr val="000000"/>
                </a:solidFill>
                <a:latin typeface="Roboto Condensed"/>
              </a:rPr>
              <a:t> </a:t>
            </a:r>
            <a:r>
              <a:rPr lang="en-US" sz="3699" dirty="0" err="1">
                <a:solidFill>
                  <a:srgbClr val="000000"/>
                </a:solidFill>
                <a:latin typeface="Roboto Condensed"/>
              </a:rPr>
              <a:t>cơ</a:t>
            </a:r>
            <a:r>
              <a:rPr lang="en-US" sz="3699" dirty="0">
                <a:solidFill>
                  <a:srgbClr val="000000"/>
                </a:solidFill>
                <a:latin typeface="Roboto Condensed"/>
              </a:rPr>
              <a:t> </a:t>
            </a:r>
            <a:r>
              <a:rPr lang="en-US" sz="3699" dirty="0" err="1">
                <a:solidFill>
                  <a:srgbClr val="000000"/>
                </a:solidFill>
                <a:latin typeface="Roboto Condensed"/>
              </a:rPr>
              <a:t>sở</a:t>
            </a:r>
            <a:r>
              <a:rPr lang="en-US" sz="3699" dirty="0">
                <a:solidFill>
                  <a:srgbClr val="000000"/>
                </a:solidFill>
                <a:latin typeface="Roboto Condensed"/>
              </a:rPr>
              <a:t> </a:t>
            </a:r>
            <a:r>
              <a:rPr lang="en-US" sz="3699" dirty="0" err="1">
                <a:solidFill>
                  <a:srgbClr val="000000"/>
                </a:solidFill>
                <a:latin typeface="Roboto Condensed"/>
              </a:rPr>
              <a:t>cho</a:t>
            </a:r>
            <a:r>
              <a:rPr lang="en-US" sz="3699" dirty="0">
                <a:solidFill>
                  <a:srgbClr val="000000"/>
                </a:solidFill>
                <a:latin typeface="Roboto Condensed"/>
              </a:rPr>
              <a:t> </a:t>
            </a:r>
            <a:r>
              <a:rPr lang="en-US" sz="3699" dirty="0" err="1">
                <a:solidFill>
                  <a:srgbClr val="000000"/>
                </a:solidFill>
                <a:latin typeface="Roboto Condensed"/>
              </a:rPr>
              <a:t>sự</a:t>
            </a:r>
            <a:r>
              <a:rPr lang="en-US" sz="3699" dirty="0">
                <a:solidFill>
                  <a:srgbClr val="000000"/>
                </a:solidFill>
                <a:latin typeface="Roboto Condensed"/>
              </a:rPr>
              <a:t> </a:t>
            </a:r>
            <a:r>
              <a:rPr lang="en-US" sz="3699" dirty="0" err="1">
                <a:solidFill>
                  <a:srgbClr val="000000"/>
                </a:solidFill>
                <a:latin typeface="Roboto Condensed"/>
              </a:rPr>
              <a:t>thống</a:t>
            </a:r>
            <a:r>
              <a:rPr lang="en-US" sz="3699" dirty="0">
                <a:solidFill>
                  <a:srgbClr val="000000"/>
                </a:solidFill>
                <a:latin typeface="Roboto Condensed"/>
              </a:rPr>
              <a:t> </a:t>
            </a:r>
            <a:r>
              <a:rPr lang="en-US" sz="3699" dirty="0" err="1">
                <a:solidFill>
                  <a:srgbClr val="000000"/>
                </a:solidFill>
                <a:latin typeface="Roboto Condensed"/>
              </a:rPr>
              <a:t>nhất</a:t>
            </a:r>
            <a:r>
              <a:rPr lang="en-US" sz="3699" dirty="0">
                <a:solidFill>
                  <a:srgbClr val="000000"/>
                </a:solidFill>
                <a:latin typeface="Roboto Condensed"/>
              </a:rPr>
              <a:t> </a:t>
            </a:r>
            <a:r>
              <a:rPr lang="en-US" sz="3699" dirty="0" err="1">
                <a:solidFill>
                  <a:srgbClr val="000000"/>
                </a:solidFill>
                <a:latin typeface="Roboto Condensed"/>
              </a:rPr>
              <a:t>ngôn</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a:t>
            </a:r>
          </a:p>
          <a:p>
            <a:pPr marL="798829" lvl="1" indent="-399415" algn="just">
              <a:lnSpc>
                <a:spcPts val="4439"/>
              </a:lnSpc>
              <a:buFont typeface="Arial"/>
              <a:buChar char="•"/>
            </a:pPr>
            <a:r>
              <a:rPr lang="en-US" sz="3699" dirty="0" err="1">
                <a:solidFill>
                  <a:srgbClr val="000000"/>
                </a:solidFill>
                <a:latin typeface="Roboto Condensed"/>
              </a:rPr>
              <a:t>Hiểu</a:t>
            </a:r>
            <a:r>
              <a:rPr lang="en-US" sz="3699" dirty="0">
                <a:solidFill>
                  <a:srgbClr val="000000"/>
                </a:solidFill>
                <a:latin typeface="Roboto Condensed"/>
              </a:rPr>
              <a:t> </a:t>
            </a:r>
            <a:r>
              <a:rPr lang="en-US" sz="3699" dirty="0" err="1">
                <a:solidFill>
                  <a:srgbClr val="000000"/>
                </a:solidFill>
                <a:latin typeface="Roboto Condensed"/>
              </a:rPr>
              <a:t>được</a:t>
            </a:r>
            <a:r>
              <a:rPr lang="en-US" sz="3699" dirty="0">
                <a:solidFill>
                  <a:srgbClr val="000000"/>
                </a:solidFill>
                <a:latin typeface="Roboto Condensed"/>
              </a:rPr>
              <a:t> </a:t>
            </a:r>
            <a:r>
              <a:rPr lang="en-US" sz="3699" dirty="0" err="1">
                <a:solidFill>
                  <a:srgbClr val="000000"/>
                </a:solidFill>
                <a:latin typeface="Roboto Condensed"/>
              </a:rPr>
              <a:t>nghĩa</a:t>
            </a:r>
            <a:r>
              <a:rPr lang="en-US" sz="3699" dirty="0">
                <a:solidFill>
                  <a:srgbClr val="000000"/>
                </a:solidFill>
                <a:latin typeface="Roboto Condensed"/>
              </a:rPr>
              <a:t> </a:t>
            </a:r>
            <a:r>
              <a:rPr lang="en-US" sz="3699" dirty="0" err="1">
                <a:solidFill>
                  <a:srgbClr val="000000"/>
                </a:solidFill>
                <a:latin typeface="Roboto Condensed"/>
              </a:rPr>
              <a:t>và</a:t>
            </a:r>
            <a:r>
              <a:rPr lang="en-US" sz="3699" dirty="0">
                <a:solidFill>
                  <a:srgbClr val="000000"/>
                </a:solidFill>
                <a:latin typeface="Roboto Condensed"/>
              </a:rPr>
              <a:t> </a:t>
            </a:r>
            <a:r>
              <a:rPr lang="en-US" sz="3699" dirty="0" err="1">
                <a:solidFill>
                  <a:srgbClr val="000000"/>
                </a:solidFill>
                <a:latin typeface="Roboto Condensed"/>
              </a:rPr>
              <a:t>sử</a:t>
            </a:r>
            <a:r>
              <a:rPr lang="en-US" sz="3699" dirty="0">
                <a:solidFill>
                  <a:srgbClr val="000000"/>
                </a:solidFill>
                <a:latin typeface="Roboto Condensed"/>
              </a:rPr>
              <a:t> </a:t>
            </a:r>
            <a:r>
              <a:rPr lang="en-US" sz="3699" dirty="0" err="1">
                <a:solidFill>
                  <a:srgbClr val="000000"/>
                </a:solidFill>
                <a:latin typeface="Roboto Condensed"/>
              </a:rPr>
              <a:t>dụng</a:t>
            </a:r>
            <a:r>
              <a:rPr lang="en-US" sz="3699" dirty="0">
                <a:solidFill>
                  <a:srgbClr val="000000"/>
                </a:solidFill>
                <a:latin typeface="Roboto Condensed"/>
              </a:rPr>
              <a:t> </a:t>
            </a:r>
            <a:r>
              <a:rPr lang="en-US" sz="3699" dirty="0" err="1">
                <a:solidFill>
                  <a:srgbClr val="000000"/>
                </a:solidFill>
                <a:latin typeface="Roboto Condensed"/>
              </a:rPr>
              <a:t>đúng</a:t>
            </a:r>
            <a:r>
              <a:rPr lang="en-US" sz="3699" dirty="0">
                <a:solidFill>
                  <a:srgbClr val="000000"/>
                </a:solidFill>
                <a:latin typeface="Roboto Condensed"/>
              </a:rPr>
              <a:t> </a:t>
            </a:r>
            <a:r>
              <a:rPr lang="en-US" sz="3699" dirty="0" err="1">
                <a:solidFill>
                  <a:srgbClr val="000000"/>
                </a:solidFill>
                <a:latin typeface="Roboto Condensed"/>
              </a:rPr>
              <a:t>từ</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 </a:t>
            </a:r>
            <a:r>
              <a:rPr lang="en-US" sz="3699" dirty="0" err="1">
                <a:solidFill>
                  <a:srgbClr val="000000"/>
                </a:solidFill>
                <a:latin typeface="Roboto Condensed"/>
              </a:rPr>
              <a:t>toàn</a:t>
            </a:r>
            <a:r>
              <a:rPr lang="en-US" sz="3699" dirty="0">
                <a:solidFill>
                  <a:srgbClr val="000000"/>
                </a:solidFill>
                <a:latin typeface="Roboto Condensed"/>
              </a:rPr>
              <a:t> </a:t>
            </a:r>
            <a:r>
              <a:rPr lang="en-US" sz="3699" dirty="0" err="1">
                <a:solidFill>
                  <a:srgbClr val="000000"/>
                </a:solidFill>
                <a:latin typeface="Roboto Condensed"/>
              </a:rPr>
              <a:t>dân</a:t>
            </a:r>
            <a:r>
              <a:rPr lang="en-US" sz="3699" dirty="0">
                <a:solidFill>
                  <a:srgbClr val="000000"/>
                </a:solidFill>
                <a:latin typeface="Roboto Condensed"/>
              </a:rPr>
              <a:t> </a:t>
            </a:r>
            <a:r>
              <a:rPr lang="en-US" sz="3699" dirty="0" err="1">
                <a:solidFill>
                  <a:srgbClr val="000000"/>
                </a:solidFill>
                <a:latin typeface="Roboto Condensed"/>
              </a:rPr>
              <a:t>là</a:t>
            </a:r>
            <a:r>
              <a:rPr lang="en-US" sz="3699" dirty="0">
                <a:solidFill>
                  <a:srgbClr val="000000"/>
                </a:solidFill>
                <a:latin typeface="Roboto Condensed"/>
              </a:rPr>
              <a:t> </a:t>
            </a:r>
            <a:r>
              <a:rPr lang="en-US" sz="3699" dirty="0" err="1">
                <a:solidFill>
                  <a:srgbClr val="000000"/>
                </a:solidFill>
                <a:latin typeface="Roboto Condensed"/>
              </a:rPr>
              <a:t>điều</a:t>
            </a:r>
            <a:r>
              <a:rPr lang="en-US" sz="3699" dirty="0">
                <a:solidFill>
                  <a:srgbClr val="000000"/>
                </a:solidFill>
                <a:latin typeface="Roboto Condensed"/>
              </a:rPr>
              <a:t> </a:t>
            </a:r>
            <a:r>
              <a:rPr lang="en-US" sz="3699" dirty="0" err="1">
                <a:solidFill>
                  <a:srgbClr val="000000"/>
                </a:solidFill>
                <a:latin typeface="Roboto Condensed"/>
              </a:rPr>
              <a:t>kiện</a:t>
            </a:r>
            <a:r>
              <a:rPr lang="en-US" sz="3699" dirty="0">
                <a:solidFill>
                  <a:srgbClr val="000000"/>
                </a:solidFill>
                <a:latin typeface="Roboto Condensed"/>
              </a:rPr>
              <a:t> </a:t>
            </a:r>
            <a:r>
              <a:rPr lang="en-US" sz="3699" dirty="0" err="1">
                <a:solidFill>
                  <a:srgbClr val="000000"/>
                </a:solidFill>
                <a:latin typeface="Roboto Condensed"/>
              </a:rPr>
              <a:t>để</a:t>
            </a:r>
            <a:r>
              <a:rPr lang="en-US" sz="3699" dirty="0">
                <a:solidFill>
                  <a:srgbClr val="000000"/>
                </a:solidFill>
                <a:latin typeface="Roboto Condensed"/>
              </a:rPr>
              <a:t> </a:t>
            </a:r>
            <a:r>
              <a:rPr lang="en-US" sz="3699" dirty="0" err="1">
                <a:solidFill>
                  <a:srgbClr val="000000"/>
                </a:solidFill>
                <a:latin typeface="Roboto Condensed"/>
              </a:rPr>
              <a:t>giao</a:t>
            </a:r>
            <a:r>
              <a:rPr lang="en-US" sz="3699" dirty="0">
                <a:solidFill>
                  <a:srgbClr val="000000"/>
                </a:solidFill>
                <a:latin typeface="Roboto Condensed"/>
              </a:rPr>
              <a:t> </a:t>
            </a:r>
            <a:r>
              <a:rPr lang="en-US" sz="3699" dirty="0" err="1">
                <a:solidFill>
                  <a:srgbClr val="000000"/>
                </a:solidFill>
                <a:latin typeface="Roboto Condensed"/>
              </a:rPr>
              <a:t>tiếp</a:t>
            </a:r>
            <a:r>
              <a:rPr lang="en-US" sz="3699" dirty="0">
                <a:solidFill>
                  <a:srgbClr val="000000"/>
                </a:solidFill>
                <a:latin typeface="Roboto Condensed"/>
              </a:rPr>
              <a:t> </a:t>
            </a:r>
            <a:r>
              <a:rPr lang="en-US" sz="3699" dirty="0" err="1">
                <a:solidFill>
                  <a:srgbClr val="000000"/>
                </a:solidFill>
                <a:latin typeface="Roboto Condensed"/>
              </a:rPr>
              <a:t>có</a:t>
            </a:r>
            <a:r>
              <a:rPr lang="en-US" sz="3699" dirty="0">
                <a:solidFill>
                  <a:srgbClr val="000000"/>
                </a:solidFill>
                <a:latin typeface="Roboto Condensed"/>
              </a:rPr>
              <a:t> </a:t>
            </a:r>
            <a:r>
              <a:rPr lang="en-US" sz="3699" dirty="0" err="1">
                <a:solidFill>
                  <a:srgbClr val="000000"/>
                </a:solidFill>
                <a:latin typeface="Roboto Condensed"/>
              </a:rPr>
              <a:t>hiệu</a:t>
            </a:r>
            <a:r>
              <a:rPr lang="en-US" sz="3699" dirty="0">
                <a:solidFill>
                  <a:srgbClr val="000000"/>
                </a:solidFill>
                <a:latin typeface="Roboto Condensed"/>
              </a:rPr>
              <a:t> </a:t>
            </a:r>
            <a:r>
              <a:rPr lang="en-US" sz="3699" dirty="0" err="1">
                <a:solidFill>
                  <a:srgbClr val="000000"/>
                </a:solidFill>
                <a:latin typeface="Roboto Condensed"/>
              </a:rPr>
              <a:t>quả</a:t>
            </a:r>
            <a:r>
              <a:rPr lang="en-US" sz="3699" dirty="0">
                <a:solidFill>
                  <a:srgbClr val="000000"/>
                </a:solidFill>
                <a:latin typeface="Roboto Condensed"/>
              </a:rPr>
              <a:t>.</a:t>
            </a:r>
          </a:p>
        </p:txBody>
      </p:sp>
      <p:sp>
        <p:nvSpPr>
          <p:cNvPr id="32" name="TextBox 32"/>
          <p:cNvSpPr txBox="1"/>
          <p:nvPr/>
        </p:nvSpPr>
        <p:spPr>
          <a:xfrm>
            <a:off x="3793694" y="8334409"/>
            <a:ext cx="12059055" cy="561975"/>
          </a:xfrm>
          <a:prstGeom prst="rect">
            <a:avLst/>
          </a:prstGeom>
        </p:spPr>
        <p:txBody>
          <a:bodyPr lIns="0" tIns="0" rIns="0" bIns="0" rtlCol="0" anchor="t">
            <a:spAutoFit/>
          </a:bodyPr>
          <a:lstStyle/>
          <a:p>
            <a:pPr marL="798829" lvl="1" indent="-399415" algn="just">
              <a:lnSpc>
                <a:spcPts val="4439"/>
              </a:lnSpc>
              <a:buFont typeface="Arial"/>
              <a:buChar char="•"/>
            </a:pPr>
            <a:r>
              <a:rPr lang="en-US" sz="3699" dirty="0">
                <a:solidFill>
                  <a:srgbClr val="000000"/>
                </a:solidFill>
                <a:latin typeface="Roboto Condensed"/>
              </a:rPr>
              <a:t>Cha, </a:t>
            </a:r>
            <a:r>
              <a:rPr lang="en-US" sz="3699" dirty="0" err="1">
                <a:solidFill>
                  <a:srgbClr val="000000"/>
                </a:solidFill>
                <a:latin typeface="Roboto Condensed"/>
              </a:rPr>
              <a:t>mẹ</a:t>
            </a:r>
            <a:r>
              <a:rPr lang="en-US" sz="3699" dirty="0">
                <a:solidFill>
                  <a:srgbClr val="000000"/>
                </a:solidFill>
                <a:latin typeface="Roboto Condensed"/>
              </a:rPr>
              <a:t>, </a:t>
            </a:r>
            <a:r>
              <a:rPr lang="en-US" sz="3699" dirty="0" err="1">
                <a:solidFill>
                  <a:srgbClr val="000000"/>
                </a:solidFill>
                <a:latin typeface="Roboto Condensed"/>
              </a:rPr>
              <a:t>sắn</a:t>
            </a:r>
            <a:r>
              <a:rPr lang="en-US" sz="3699" dirty="0">
                <a:solidFill>
                  <a:srgbClr val="000000"/>
                </a:solidFill>
                <a:latin typeface="Roboto Condensed"/>
              </a:rPr>
              <a:t>, </a:t>
            </a:r>
            <a:r>
              <a:rPr lang="en-US" sz="3699" dirty="0" err="1">
                <a:solidFill>
                  <a:srgbClr val="000000"/>
                </a:solidFill>
                <a:latin typeface="Roboto Condensed"/>
              </a:rPr>
              <a:t>ngô</a:t>
            </a:r>
            <a:r>
              <a:rPr lang="en-US" sz="3699" dirty="0">
                <a:solidFill>
                  <a:srgbClr val="000000"/>
                </a:solidFill>
                <a:latin typeface="Roboto Condensed"/>
              </a:rPr>
              <a:t>, </a:t>
            </a:r>
            <a:r>
              <a:rPr lang="en-US" sz="3699" dirty="0" err="1">
                <a:solidFill>
                  <a:srgbClr val="000000"/>
                </a:solidFill>
                <a:latin typeface="Roboto Condensed"/>
              </a:rPr>
              <a:t>dì</a:t>
            </a:r>
            <a:r>
              <a:rPr lang="en-US" sz="3699" dirty="0">
                <a:solidFill>
                  <a:srgbClr val="000000"/>
                </a:solidFill>
                <a:latin typeface="Roboto Condensed"/>
              </a:rPr>
              <a:t>, </a:t>
            </a:r>
            <a:r>
              <a:rPr lang="en-US" sz="3699" dirty="0" err="1">
                <a:solidFill>
                  <a:srgbClr val="000000"/>
                </a:solidFill>
                <a:latin typeface="Roboto Condensed"/>
              </a:rPr>
              <a:t>nào</a:t>
            </a:r>
            <a:r>
              <a:rPr lang="en-US" sz="36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1850</Words>
  <Application>Microsoft Office PowerPoint</Application>
  <PresentationFormat>Custom</PresentationFormat>
  <Paragraphs>143</Paragraphs>
  <Slides>24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Roboto Condensed Bold</vt:lpstr>
      <vt:lpstr>Calibri</vt:lpstr>
      <vt:lpstr>#9Slide07 IcielSoup of Justice</vt:lpstr>
      <vt:lpstr>Arial</vt:lpstr>
      <vt:lpstr>Roboto Condensed</vt:lpstr>
      <vt:lpstr>#9Slide07 SVNUT Triumph Press</vt:lpstr>
      <vt:lpstr>#9Slide07 SFU Blackout</vt:lpstr>
      <vt:lpstr>Roboto Condensed Italics</vt:lpstr>
      <vt:lpstr>Fraunces Bold</vt:lpstr>
      <vt:lpstr>#9Slide05 VL Fadilla</vt:lpstr>
      <vt:lpstr>#9Slide05 Aphrodite Pro</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8CD-B6-THTV</dc:title>
  <dc:creator>Hai Anh</dc:creator>
  <cp:lastModifiedBy>QuangHung Xuan</cp:lastModifiedBy>
  <cp:revision>3</cp:revision>
  <dcterms:created xsi:type="dcterms:W3CDTF">2006-08-16T00:00:00Z</dcterms:created>
  <dcterms:modified xsi:type="dcterms:W3CDTF">2026-01-17T12:40:55Z</dcterms:modified>
  <dc:identifier>DAFwN5byeIQ</dc:identifier>
</cp:coreProperties>
</file>