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Fraunces Bold" panose="020B0604020202020204" charset="-93"/>
      <p:regular r:id="rId24"/>
    </p:embeddedFont>
    <p:embeddedFont>
      <p:font typeface="iCiel Crocante" panose="020B0604020202020204" charset="0"/>
      <p:regular r:id="rId25"/>
    </p:embeddedFont>
    <p:embeddedFont>
      <p:font typeface="iCiel Mijas" panose="020B0604020202020204" charset="-93"/>
      <p:regular r:id="rId26"/>
    </p:embeddedFont>
    <p:embeddedFont>
      <p:font typeface="Roboto Condensed" panose="02000000000000000000" pitchFamily="2" charset="0"/>
      <p:regular r:id="rId27"/>
      <p:bold r:id="rId28"/>
      <p:italic r:id="rId29"/>
      <p:boldItalic r:id="rId30"/>
    </p:embeddedFont>
    <p:embeddedFont>
      <p:font typeface="Roboto Condensed Bold" panose="020B0604020202020204" charset="0"/>
      <p:regular r:id="rId31"/>
    </p:embeddedFont>
    <p:embeddedFont>
      <p:font typeface="Roboto Condensed Italics"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0" d="100"/>
          <a:sy n="50" d="100"/>
        </p:scale>
        <p:origin x="946" y="-25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37.sv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3.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35.sv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0D6"/>
        </a:solidFill>
        <a:effectLst/>
      </p:bgPr>
    </p:bg>
    <p:spTree>
      <p:nvGrpSpPr>
        <p:cNvPr id="1" name=""/>
        <p:cNvGrpSpPr/>
        <p:nvPr/>
      </p:nvGrpSpPr>
      <p:grpSpPr>
        <a:xfrm>
          <a:off x="0" y="0"/>
          <a:ext cx="0" cy="0"/>
          <a:chOff x="0" y="0"/>
          <a:chExt cx="0" cy="0"/>
        </a:xfrm>
      </p:grpSpPr>
      <p:sp>
        <p:nvSpPr>
          <p:cNvPr id="2" name="Freeform 2"/>
          <p:cNvSpPr/>
          <p:nvPr/>
        </p:nvSpPr>
        <p:spPr>
          <a:xfrm flipH="1">
            <a:off x="12631349" y="4686300"/>
            <a:ext cx="5515818" cy="5143500"/>
          </a:xfrm>
          <a:custGeom>
            <a:avLst/>
            <a:gdLst/>
            <a:ahLst/>
            <a:cxnLst/>
            <a:rect l="l" t="t" r="r" b="b"/>
            <a:pathLst>
              <a:path w="5515818" h="5143500">
                <a:moveTo>
                  <a:pt x="5515818" y="0"/>
                </a:moveTo>
                <a:lnTo>
                  <a:pt x="0" y="0"/>
                </a:lnTo>
                <a:lnTo>
                  <a:pt x="0" y="5143500"/>
                </a:lnTo>
                <a:lnTo>
                  <a:pt x="5515818" y="5143500"/>
                </a:lnTo>
                <a:lnTo>
                  <a:pt x="5515818" y="0"/>
                </a:lnTo>
                <a:close/>
              </a:path>
            </a:pathLst>
          </a:custGeom>
          <a:blipFill>
            <a:blip r:embed="rId2"/>
            <a:stretch>
              <a:fillRect/>
            </a:stretch>
          </a:blipFill>
        </p:spPr>
        <p:txBody>
          <a:bodyPr/>
          <a:lstStyle/>
          <a:p>
            <a:endParaRPr lang="en-US"/>
          </a:p>
        </p:txBody>
      </p:sp>
      <p:sp>
        <p:nvSpPr>
          <p:cNvPr id="8" name="Freeform 8"/>
          <p:cNvSpPr/>
          <p:nvPr/>
        </p:nvSpPr>
        <p:spPr>
          <a:xfrm>
            <a:off x="2898742" y="2806700"/>
            <a:ext cx="9890579" cy="5773626"/>
          </a:xfrm>
          <a:custGeom>
            <a:avLst/>
            <a:gdLst/>
            <a:ahLst/>
            <a:cxnLst/>
            <a:rect l="l" t="t" r="r" b="b"/>
            <a:pathLst>
              <a:path w="9890579" h="5773626">
                <a:moveTo>
                  <a:pt x="0" y="0"/>
                </a:moveTo>
                <a:lnTo>
                  <a:pt x="9890579" y="0"/>
                </a:lnTo>
                <a:lnTo>
                  <a:pt x="9890579" y="5773626"/>
                </a:lnTo>
                <a:lnTo>
                  <a:pt x="0" y="57736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p:cNvSpPr txBox="1"/>
          <p:nvPr/>
        </p:nvSpPr>
        <p:spPr>
          <a:xfrm>
            <a:off x="3790750" y="3421800"/>
            <a:ext cx="8106564" cy="4552950"/>
          </a:xfrm>
          <a:prstGeom prst="rect">
            <a:avLst/>
          </a:prstGeom>
        </p:spPr>
        <p:txBody>
          <a:bodyPr lIns="0" tIns="0" rIns="0" bIns="0" rtlCol="0" anchor="t">
            <a:spAutoFit/>
          </a:bodyPr>
          <a:lstStyle/>
          <a:p>
            <a:pPr marL="971547" lvl="1" indent="-485773" algn="just">
              <a:lnSpc>
                <a:spcPts val="5174"/>
              </a:lnSpc>
              <a:buFont typeface="Arial"/>
              <a:buChar char="•"/>
            </a:pPr>
            <a:r>
              <a:rPr lang="en-US" sz="4499">
                <a:solidFill>
                  <a:srgbClr val="745656"/>
                </a:solidFill>
                <a:latin typeface="Roboto Condensed"/>
              </a:rPr>
              <a:t>Lớp chia thành 03 nhóm</a:t>
            </a:r>
          </a:p>
          <a:p>
            <a:pPr marL="971547" lvl="1" indent="-485773" algn="just">
              <a:lnSpc>
                <a:spcPts val="5174"/>
              </a:lnSpc>
              <a:buFont typeface="Arial"/>
              <a:buChar char="•"/>
            </a:pPr>
            <a:r>
              <a:rPr lang="en-US" sz="4499">
                <a:solidFill>
                  <a:srgbClr val="745656"/>
                </a:solidFill>
                <a:latin typeface="Roboto Condensed"/>
              </a:rPr>
              <a:t>Mỗi nhóm nhận được một bức tranh là bìa một tác phẩm truyện. Nhóm thực hiện ghép thành bức tranh hợp lí và gọi tên được truyện</a:t>
            </a:r>
          </a:p>
          <a:p>
            <a:pPr marL="971547" lvl="1" indent="-485773" algn="just">
              <a:lnSpc>
                <a:spcPts val="5174"/>
              </a:lnSpc>
              <a:buFont typeface="Arial"/>
              <a:buChar char="•"/>
            </a:pPr>
            <a:r>
              <a:rPr lang="en-US" sz="4499">
                <a:solidFill>
                  <a:srgbClr val="745656"/>
                </a:solidFill>
                <a:latin typeface="Roboto Condensed"/>
              </a:rPr>
              <a:t>Thời gian: 2 phút</a:t>
            </a:r>
          </a:p>
        </p:txBody>
      </p:sp>
      <p:sp>
        <p:nvSpPr>
          <p:cNvPr id="10" name="TextBox 10"/>
          <p:cNvSpPr txBox="1"/>
          <p:nvPr/>
        </p:nvSpPr>
        <p:spPr>
          <a:xfrm>
            <a:off x="4524941" y="561841"/>
            <a:ext cx="7226945" cy="1838325"/>
          </a:xfrm>
          <a:prstGeom prst="rect">
            <a:avLst/>
          </a:prstGeom>
        </p:spPr>
        <p:txBody>
          <a:bodyPr lIns="0" tIns="0" rIns="0" bIns="0" rtlCol="0" anchor="t">
            <a:spAutoFit/>
          </a:bodyPr>
          <a:lstStyle/>
          <a:p>
            <a:pPr algn="ctr">
              <a:lnSpc>
                <a:spcPts val="6900"/>
              </a:lnSpc>
              <a:spcBef>
                <a:spcPct val="0"/>
              </a:spcBef>
            </a:pPr>
            <a:r>
              <a:rPr lang="en-US" sz="6000">
                <a:solidFill>
                  <a:srgbClr val="745656"/>
                </a:solidFill>
                <a:latin typeface="iCiel Mijas"/>
              </a:rPr>
              <a:t>TAY KHÉO GHÉP TRANH </a:t>
            </a:r>
          </a:p>
          <a:p>
            <a:pPr algn="ctr">
              <a:lnSpc>
                <a:spcPts val="6900"/>
              </a:lnSpc>
              <a:spcBef>
                <a:spcPct val="0"/>
              </a:spcBef>
            </a:pPr>
            <a:r>
              <a:rPr lang="en-US" sz="6000">
                <a:solidFill>
                  <a:srgbClr val="745656"/>
                </a:solidFill>
                <a:latin typeface="iCiel Mijas"/>
              </a:rPr>
              <a:t>– MẮT TINH ĐOÁN Ý</a:t>
            </a: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0D6"/>
        </a:solidFill>
        <a:effectLst/>
      </p:bgPr>
    </p:bg>
    <p:spTree>
      <p:nvGrpSpPr>
        <p:cNvPr id="1" name=""/>
        <p:cNvGrpSpPr/>
        <p:nvPr/>
      </p:nvGrpSpPr>
      <p:grpSpPr>
        <a:xfrm>
          <a:off x="0" y="0"/>
          <a:ext cx="0" cy="0"/>
          <a:chOff x="0" y="0"/>
          <a:chExt cx="0" cy="0"/>
        </a:xfrm>
      </p:grpSpPr>
      <p:sp>
        <p:nvSpPr>
          <p:cNvPr id="3" name="TextBox 3"/>
          <p:cNvSpPr txBox="1"/>
          <p:nvPr/>
        </p:nvSpPr>
        <p:spPr>
          <a:xfrm>
            <a:off x="514799" y="669925"/>
            <a:ext cx="12355264" cy="736600"/>
          </a:xfrm>
          <a:prstGeom prst="rect">
            <a:avLst/>
          </a:prstGeom>
        </p:spPr>
        <p:txBody>
          <a:bodyPr lIns="0" tIns="0" rIns="0" bIns="0" rtlCol="0" anchor="t">
            <a:spAutoFit/>
          </a:bodyPr>
          <a:lstStyle/>
          <a:p>
            <a:pPr>
              <a:lnSpc>
                <a:spcPts val="5750"/>
              </a:lnSpc>
              <a:spcBef>
                <a:spcPct val="0"/>
              </a:spcBef>
            </a:pPr>
            <a:r>
              <a:rPr lang="en-US" sz="5000">
                <a:solidFill>
                  <a:srgbClr val="745656"/>
                </a:solidFill>
                <a:latin typeface="Fraunces Bold"/>
              </a:rPr>
              <a:t>II. PHÂN TÍCH BÀI VIẾT THAM KHẢO</a:t>
            </a:r>
          </a:p>
        </p:txBody>
      </p:sp>
      <p:graphicFrame>
        <p:nvGraphicFramePr>
          <p:cNvPr id="7" name="Table 7"/>
          <p:cNvGraphicFramePr>
            <a:graphicFrameLocks noGrp="1"/>
          </p:cNvGraphicFramePr>
          <p:nvPr/>
        </p:nvGraphicFramePr>
        <p:xfrm>
          <a:off x="514799" y="2414424"/>
          <a:ext cx="16884878" cy="6843876"/>
        </p:xfrm>
        <a:graphic>
          <a:graphicData uri="http://schemas.openxmlformats.org/drawingml/2006/table">
            <a:tbl>
              <a:tblPr/>
              <a:tblGrid>
                <a:gridCol w="2790181">
                  <a:extLst>
                    <a:ext uri="{9D8B030D-6E8A-4147-A177-3AD203B41FA5}">
                      <a16:colId xmlns:a16="http://schemas.microsoft.com/office/drawing/2014/main" val="20000"/>
                    </a:ext>
                  </a:extLst>
                </a:gridCol>
                <a:gridCol w="14094697">
                  <a:extLst>
                    <a:ext uri="{9D8B030D-6E8A-4147-A177-3AD203B41FA5}">
                      <a16:colId xmlns:a16="http://schemas.microsoft.com/office/drawing/2014/main" val="20001"/>
                    </a:ext>
                  </a:extLst>
                </a:gridCol>
              </a:tblGrid>
              <a:tr h="1106461">
                <a:tc>
                  <a:txBody>
                    <a:bodyPr/>
                    <a:lstStyle/>
                    <a:p>
                      <a:pPr algn="just">
                        <a:lnSpc>
                          <a:spcPts val="4620"/>
                        </a:lnSpc>
                        <a:defRPr/>
                      </a:pPr>
                      <a:r>
                        <a:rPr lang="en-US" sz="3300">
                          <a:solidFill>
                            <a:srgbClr val="1C3249"/>
                          </a:solidFill>
                          <a:latin typeface="Roboto Condensed Bold"/>
                        </a:rPr>
                        <a:t>Mục đích viết</a:t>
                      </a:r>
                      <a:endParaRPr lang="en-US" sz="1100"/>
                    </a:p>
                  </a:txBody>
                  <a:tcPr marL="190500" marR="190500" marT="190500" marB="190500" anchor="ctr">
                    <a:lnL w="38100" cap="flat" cmpd="sng" algn="ctr">
                      <a:solidFill>
                        <a:srgbClr val="545B4E"/>
                      </a:solidFill>
                      <a:prstDash val="solid"/>
                      <a:round/>
                      <a:headEnd type="none" w="med" len="med"/>
                      <a:tailEnd type="none" w="med" len="med"/>
                    </a:lnL>
                    <a:lnR w="38100" cap="flat" cmpd="sng" algn="ctr">
                      <a:solidFill>
                        <a:srgbClr val="545B4E"/>
                      </a:solidFill>
                      <a:prstDash val="solid"/>
                      <a:round/>
                      <a:headEnd type="none" w="med" len="med"/>
                      <a:tailEnd type="none" w="med" len="med"/>
                    </a:lnR>
                    <a:lnT w="38100" cap="flat" cmpd="sng" algn="ctr">
                      <a:solidFill>
                        <a:srgbClr val="545B4E"/>
                      </a:solidFill>
                      <a:prstDash val="solid"/>
                      <a:round/>
                      <a:headEnd type="none" w="med" len="med"/>
                      <a:tailEnd type="none" w="med" len="med"/>
                    </a:lnT>
                    <a:lnB w="38100" cap="flat" cmpd="sng" algn="ctr">
                      <a:solidFill>
                        <a:srgbClr val="545B4E"/>
                      </a:solidFill>
                      <a:prstDash val="solid"/>
                      <a:round/>
                      <a:headEnd type="none" w="med" len="med"/>
                      <a:tailEnd type="none" w="med" len="med"/>
                    </a:lnB>
                    <a:solidFill>
                      <a:srgbClr val="FDDEA7"/>
                    </a:solidFill>
                  </a:tcPr>
                </a:tc>
                <a:tc>
                  <a:txBody>
                    <a:bodyPr/>
                    <a:lstStyle/>
                    <a:p>
                      <a:pPr algn="just">
                        <a:lnSpc>
                          <a:spcPts val="4620"/>
                        </a:lnSpc>
                        <a:defRPr/>
                      </a:pPr>
                      <a:r>
                        <a:rPr lang="en-US" sz="3300">
                          <a:solidFill>
                            <a:srgbClr val="1C3249"/>
                          </a:solidFill>
                          <a:latin typeface="Roboto Condensed"/>
                        </a:rPr>
                        <a:t>Làm rõ đặc điểm nội dung và nghệ thuật của truyện </a:t>
                      </a:r>
                      <a:r>
                        <a:rPr lang="en-US" sz="3300">
                          <a:solidFill>
                            <a:srgbClr val="1C3249"/>
                          </a:solidFill>
                          <a:latin typeface="Roboto Condensed Italics"/>
                        </a:rPr>
                        <a:t>Gió lạnh đầu mùa.</a:t>
                      </a:r>
                      <a:endParaRPr lang="en-US" sz="1100"/>
                    </a:p>
                  </a:txBody>
                  <a:tcPr marL="190500" marR="190500" marT="190500" marB="190500" anchor="ctr">
                    <a:lnL w="38100" cap="flat" cmpd="sng" algn="ctr">
                      <a:solidFill>
                        <a:srgbClr val="545B4E"/>
                      </a:solidFill>
                      <a:prstDash val="solid"/>
                      <a:round/>
                      <a:headEnd type="none" w="med" len="med"/>
                      <a:tailEnd type="none" w="med" len="med"/>
                    </a:lnL>
                    <a:lnR w="38100" cap="flat" cmpd="sng" algn="ctr">
                      <a:solidFill>
                        <a:srgbClr val="545B4E"/>
                      </a:solidFill>
                      <a:prstDash val="solid"/>
                      <a:round/>
                      <a:headEnd type="none" w="med" len="med"/>
                      <a:tailEnd type="none" w="med" len="med"/>
                    </a:lnR>
                    <a:lnT w="38100" cap="flat" cmpd="sng" algn="ctr">
                      <a:solidFill>
                        <a:srgbClr val="545B4E"/>
                      </a:solidFill>
                      <a:prstDash val="solid"/>
                      <a:round/>
                      <a:headEnd type="none" w="med" len="med"/>
                      <a:tailEnd type="none" w="med" len="med"/>
                    </a:lnT>
                    <a:lnB w="38100" cap="flat" cmpd="sng" algn="ctr">
                      <a:solidFill>
                        <a:srgbClr val="545B4E"/>
                      </a:solidFill>
                      <a:prstDash val="solid"/>
                      <a:round/>
                      <a:headEnd type="none" w="med" len="med"/>
                      <a:tailEnd type="none" w="med" len="med"/>
                    </a:lnB>
                    <a:solidFill>
                      <a:srgbClr val="FFF0D6"/>
                    </a:solidFill>
                  </a:tcPr>
                </a:tc>
                <a:extLst>
                  <a:ext uri="{0D108BD9-81ED-4DB2-BD59-A6C34878D82A}">
                    <a16:rowId xmlns:a16="http://schemas.microsoft.com/office/drawing/2014/main" val="10000"/>
                  </a:ext>
                </a:extLst>
              </a:tr>
              <a:tr h="5737415">
                <a:tc>
                  <a:txBody>
                    <a:bodyPr/>
                    <a:lstStyle/>
                    <a:p>
                      <a:pPr algn="just">
                        <a:lnSpc>
                          <a:spcPts val="4620"/>
                        </a:lnSpc>
                        <a:defRPr/>
                      </a:pPr>
                      <a:r>
                        <a:rPr lang="en-US" sz="3300" dirty="0" err="1">
                          <a:solidFill>
                            <a:srgbClr val="1C3249"/>
                          </a:solidFill>
                          <a:latin typeface="Roboto Condensed Bold"/>
                        </a:rPr>
                        <a:t>Bố</a:t>
                      </a:r>
                      <a:r>
                        <a:rPr lang="en-US" sz="3300" dirty="0">
                          <a:solidFill>
                            <a:srgbClr val="1C3249"/>
                          </a:solidFill>
                          <a:latin typeface="Roboto Condensed Bold"/>
                        </a:rPr>
                        <a:t> </a:t>
                      </a:r>
                      <a:r>
                        <a:rPr lang="en-US" sz="3300" dirty="0" err="1">
                          <a:solidFill>
                            <a:srgbClr val="1C3249"/>
                          </a:solidFill>
                          <a:latin typeface="Roboto Condensed Bold"/>
                        </a:rPr>
                        <a:t>cục</a:t>
                      </a:r>
                      <a:r>
                        <a:rPr lang="en-US" sz="3300" dirty="0">
                          <a:solidFill>
                            <a:srgbClr val="1C3249"/>
                          </a:solidFill>
                          <a:latin typeface="Roboto Condensed Bold"/>
                        </a:rPr>
                        <a:t> </a:t>
                      </a:r>
                      <a:endParaRPr lang="en-US" sz="1100" dirty="0"/>
                    </a:p>
                  </a:txBody>
                  <a:tcPr marL="190500" marR="190500" marT="190500" marB="190500" anchor="ctr">
                    <a:lnL w="38100" cap="flat" cmpd="sng" algn="ctr">
                      <a:solidFill>
                        <a:srgbClr val="545B4E"/>
                      </a:solidFill>
                      <a:prstDash val="solid"/>
                      <a:round/>
                      <a:headEnd type="none" w="med" len="med"/>
                      <a:tailEnd type="none" w="med" len="med"/>
                    </a:lnL>
                    <a:lnR w="38100" cap="flat" cmpd="sng" algn="ctr">
                      <a:solidFill>
                        <a:srgbClr val="545B4E"/>
                      </a:solidFill>
                      <a:prstDash val="solid"/>
                      <a:round/>
                      <a:headEnd type="none" w="med" len="med"/>
                      <a:tailEnd type="none" w="med" len="med"/>
                    </a:lnR>
                    <a:lnT w="38100" cap="flat" cmpd="sng" algn="ctr">
                      <a:solidFill>
                        <a:srgbClr val="545B4E"/>
                      </a:solidFill>
                      <a:prstDash val="solid"/>
                      <a:round/>
                      <a:headEnd type="none" w="med" len="med"/>
                      <a:tailEnd type="none" w="med" len="med"/>
                    </a:lnT>
                    <a:lnB w="38100" cap="flat" cmpd="sng" algn="ctr">
                      <a:solidFill>
                        <a:srgbClr val="545B4E"/>
                      </a:solidFill>
                      <a:prstDash val="solid"/>
                      <a:round/>
                      <a:headEnd type="none" w="med" len="med"/>
                      <a:tailEnd type="none" w="med" len="med"/>
                    </a:lnB>
                    <a:solidFill>
                      <a:srgbClr val="FDDEA7"/>
                    </a:solidFill>
                  </a:tcPr>
                </a:tc>
                <a:tc>
                  <a:txBody>
                    <a:bodyPr/>
                    <a:lstStyle/>
                    <a:p>
                      <a:pPr algn="just">
                        <a:lnSpc>
                          <a:spcPts val="4620"/>
                        </a:lnSpc>
                        <a:defRPr/>
                      </a:pPr>
                      <a:r>
                        <a:rPr lang="en-US" sz="3300" dirty="0" err="1">
                          <a:solidFill>
                            <a:srgbClr val="1C3249"/>
                          </a:solidFill>
                          <a:latin typeface="Roboto Condensed Bold"/>
                        </a:rPr>
                        <a:t>Mở</a:t>
                      </a:r>
                      <a:r>
                        <a:rPr lang="en-US" sz="3300" dirty="0">
                          <a:solidFill>
                            <a:srgbClr val="1C3249"/>
                          </a:solidFill>
                          <a:latin typeface="Roboto Condensed Bold"/>
                        </a:rPr>
                        <a:t> </a:t>
                      </a:r>
                      <a:r>
                        <a:rPr lang="en-US" sz="3300" dirty="0" err="1">
                          <a:solidFill>
                            <a:srgbClr val="1C3249"/>
                          </a:solidFill>
                          <a:latin typeface="Roboto Condensed Bold"/>
                        </a:rPr>
                        <a:t>bài</a:t>
                      </a:r>
                      <a:r>
                        <a:rPr lang="en-US" sz="3300" dirty="0">
                          <a:solidFill>
                            <a:srgbClr val="1C3249"/>
                          </a:solidFill>
                          <a:latin typeface="Roboto Condensed"/>
                        </a:rPr>
                        <a:t>: </a:t>
                      </a:r>
                      <a:r>
                        <a:rPr lang="en-US" sz="3300" dirty="0" err="1">
                          <a:solidFill>
                            <a:srgbClr val="1C3249"/>
                          </a:solidFill>
                          <a:latin typeface="Roboto Condensed"/>
                        </a:rPr>
                        <a:t>Giới</a:t>
                      </a:r>
                      <a:r>
                        <a:rPr lang="en-US" sz="3300" dirty="0">
                          <a:solidFill>
                            <a:srgbClr val="1C3249"/>
                          </a:solidFill>
                          <a:latin typeface="Roboto Condensed"/>
                        </a:rPr>
                        <a:t> </a:t>
                      </a:r>
                      <a:r>
                        <a:rPr lang="en-US" sz="3300" dirty="0" err="1">
                          <a:solidFill>
                            <a:srgbClr val="1C3249"/>
                          </a:solidFill>
                          <a:latin typeface="Roboto Condensed"/>
                        </a:rPr>
                        <a:t>thiệu</a:t>
                      </a:r>
                      <a:r>
                        <a:rPr lang="en-US" sz="3300" dirty="0">
                          <a:solidFill>
                            <a:srgbClr val="1C3249"/>
                          </a:solidFill>
                          <a:latin typeface="Roboto Condensed"/>
                        </a:rPr>
                        <a:t> </a:t>
                      </a:r>
                      <a:r>
                        <a:rPr lang="en-US" sz="3300" dirty="0" err="1">
                          <a:solidFill>
                            <a:srgbClr val="1C3249"/>
                          </a:solidFill>
                          <a:latin typeface="Roboto Condensed"/>
                        </a:rPr>
                        <a:t>nhan</a:t>
                      </a:r>
                      <a:r>
                        <a:rPr lang="en-US" sz="3300" dirty="0">
                          <a:solidFill>
                            <a:srgbClr val="1C3249"/>
                          </a:solidFill>
                          <a:latin typeface="Roboto Condensed"/>
                        </a:rPr>
                        <a:t> </a:t>
                      </a:r>
                      <a:r>
                        <a:rPr lang="en-US" sz="3300" dirty="0" err="1">
                          <a:solidFill>
                            <a:srgbClr val="1C3249"/>
                          </a:solidFill>
                          <a:latin typeface="Roboto Condensed"/>
                        </a:rPr>
                        <a:t>đề</a:t>
                      </a:r>
                      <a:r>
                        <a:rPr lang="en-US" sz="3300" dirty="0">
                          <a:solidFill>
                            <a:srgbClr val="1C3249"/>
                          </a:solidFill>
                          <a:latin typeface="Roboto Condensed"/>
                        </a:rPr>
                        <a:t>, </a:t>
                      </a:r>
                      <a:r>
                        <a:rPr lang="en-US" sz="3300" dirty="0" err="1">
                          <a:solidFill>
                            <a:srgbClr val="1C3249"/>
                          </a:solidFill>
                          <a:latin typeface="Roboto Condensed"/>
                        </a:rPr>
                        <a:t>tác</a:t>
                      </a:r>
                      <a:r>
                        <a:rPr lang="en-US" sz="3300" dirty="0">
                          <a:solidFill>
                            <a:srgbClr val="1C3249"/>
                          </a:solidFill>
                          <a:latin typeface="Roboto Condensed"/>
                        </a:rPr>
                        <a:t> </a:t>
                      </a:r>
                      <a:r>
                        <a:rPr lang="en-US" sz="3300" dirty="0" err="1">
                          <a:solidFill>
                            <a:srgbClr val="1C3249"/>
                          </a:solidFill>
                          <a:latin typeface="Roboto Condensed"/>
                        </a:rPr>
                        <a:t>giả</a:t>
                      </a:r>
                      <a:r>
                        <a:rPr lang="en-US" sz="3300" dirty="0">
                          <a:solidFill>
                            <a:srgbClr val="1C3249"/>
                          </a:solidFill>
                          <a:latin typeface="Roboto Condensed"/>
                        </a:rPr>
                        <a:t>, </a:t>
                      </a:r>
                      <a:r>
                        <a:rPr lang="en-US" sz="3300" dirty="0" err="1">
                          <a:solidFill>
                            <a:srgbClr val="1C3249"/>
                          </a:solidFill>
                          <a:latin typeface="Roboto Condensed"/>
                        </a:rPr>
                        <a:t>thể</a:t>
                      </a:r>
                      <a:r>
                        <a:rPr lang="en-US" sz="3300" dirty="0">
                          <a:solidFill>
                            <a:srgbClr val="1C3249"/>
                          </a:solidFill>
                          <a:latin typeface="Roboto Condensed"/>
                        </a:rPr>
                        <a:t> </a:t>
                      </a:r>
                      <a:r>
                        <a:rPr lang="en-US" sz="3300" dirty="0" err="1">
                          <a:solidFill>
                            <a:srgbClr val="1C3249"/>
                          </a:solidFill>
                          <a:latin typeface="Roboto Condensed"/>
                        </a:rPr>
                        <a:t>loại</a:t>
                      </a:r>
                      <a:r>
                        <a:rPr lang="en-US" sz="3300" dirty="0">
                          <a:solidFill>
                            <a:srgbClr val="1C3249"/>
                          </a:solidFill>
                          <a:latin typeface="Roboto Condensed"/>
                        </a:rPr>
                        <a:t> </a:t>
                      </a:r>
                      <a:r>
                        <a:rPr lang="en-US" sz="3300" dirty="0" err="1">
                          <a:solidFill>
                            <a:srgbClr val="1C3249"/>
                          </a:solidFill>
                          <a:latin typeface="Roboto Condensed"/>
                        </a:rPr>
                        <a:t>và</a:t>
                      </a:r>
                      <a:r>
                        <a:rPr lang="en-US" sz="3300" dirty="0">
                          <a:solidFill>
                            <a:srgbClr val="1C3249"/>
                          </a:solidFill>
                          <a:latin typeface="Roboto Condensed"/>
                        </a:rPr>
                        <a:t> </a:t>
                      </a:r>
                      <a:r>
                        <a:rPr lang="en-US" sz="3300" dirty="0" err="1">
                          <a:solidFill>
                            <a:srgbClr val="1C3249"/>
                          </a:solidFill>
                          <a:latin typeface="Roboto Condensed"/>
                        </a:rPr>
                        <a:t>nhận</a:t>
                      </a:r>
                      <a:r>
                        <a:rPr lang="en-US" sz="3300" dirty="0">
                          <a:solidFill>
                            <a:srgbClr val="1C3249"/>
                          </a:solidFill>
                          <a:latin typeface="Roboto Condensed"/>
                        </a:rPr>
                        <a:t> </a:t>
                      </a:r>
                      <a:r>
                        <a:rPr lang="en-US" sz="3300" dirty="0" err="1">
                          <a:solidFill>
                            <a:srgbClr val="1C3249"/>
                          </a:solidFill>
                          <a:latin typeface="Roboto Condensed"/>
                        </a:rPr>
                        <a:t>xét</a:t>
                      </a:r>
                      <a:r>
                        <a:rPr lang="en-US" sz="3300" dirty="0">
                          <a:solidFill>
                            <a:srgbClr val="1C3249"/>
                          </a:solidFill>
                          <a:latin typeface="Roboto Condensed"/>
                        </a:rPr>
                        <a:t> </a:t>
                      </a:r>
                      <a:r>
                        <a:rPr lang="en-US" sz="3300" dirty="0" err="1">
                          <a:solidFill>
                            <a:srgbClr val="1C3249"/>
                          </a:solidFill>
                          <a:latin typeface="Roboto Condensed"/>
                        </a:rPr>
                        <a:t>chung</a:t>
                      </a:r>
                      <a:r>
                        <a:rPr lang="en-US" sz="3300" dirty="0">
                          <a:solidFill>
                            <a:srgbClr val="1C3249"/>
                          </a:solidFill>
                          <a:latin typeface="Roboto Condensed"/>
                        </a:rPr>
                        <a:t> </a:t>
                      </a:r>
                      <a:r>
                        <a:rPr lang="en-US" sz="3300" dirty="0" err="1">
                          <a:solidFill>
                            <a:srgbClr val="1C3249"/>
                          </a:solidFill>
                          <a:latin typeface="Roboto Condensed"/>
                        </a:rPr>
                        <a:t>về</a:t>
                      </a:r>
                      <a:r>
                        <a:rPr lang="en-US" sz="3300" dirty="0">
                          <a:solidFill>
                            <a:srgbClr val="1C3249"/>
                          </a:solidFill>
                          <a:latin typeface="Roboto Condensed"/>
                        </a:rPr>
                        <a:t> </a:t>
                      </a:r>
                      <a:r>
                        <a:rPr lang="en-US" sz="3300" dirty="0" err="1">
                          <a:solidFill>
                            <a:srgbClr val="1C3249"/>
                          </a:solidFill>
                          <a:latin typeface="Roboto Condensed"/>
                        </a:rPr>
                        <a:t>tác</a:t>
                      </a:r>
                      <a:r>
                        <a:rPr lang="en-US" sz="3300" dirty="0">
                          <a:solidFill>
                            <a:srgbClr val="1C3249"/>
                          </a:solidFill>
                          <a:latin typeface="Roboto Condensed"/>
                        </a:rPr>
                        <a:t> </a:t>
                      </a:r>
                      <a:r>
                        <a:rPr lang="en-US" sz="3300" dirty="0" err="1">
                          <a:solidFill>
                            <a:srgbClr val="1C3249"/>
                          </a:solidFill>
                          <a:latin typeface="Roboto Condensed"/>
                        </a:rPr>
                        <a:t>phẩm</a:t>
                      </a:r>
                      <a:r>
                        <a:rPr lang="en-US" sz="3300" dirty="0">
                          <a:solidFill>
                            <a:srgbClr val="1C3249"/>
                          </a:solidFill>
                          <a:latin typeface="Roboto Condensed"/>
                        </a:rPr>
                        <a:t>.</a:t>
                      </a:r>
                      <a:endParaRPr lang="en-US" sz="1100" dirty="0"/>
                    </a:p>
                    <a:p>
                      <a:pPr algn="just">
                        <a:lnSpc>
                          <a:spcPts val="4620"/>
                        </a:lnSpc>
                      </a:pPr>
                      <a:r>
                        <a:rPr lang="en-US" sz="3300" dirty="0" err="1">
                          <a:solidFill>
                            <a:srgbClr val="1C3249"/>
                          </a:solidFill>
                          <a:latin typeface="Roboto Condensed Bold"/>
                        </a:rPr>
                        <a:t>Thân</a:t>
                      </a:r>
                      <a:r>
                        <a:rPr lang="en-US" sz="3300" dirty="0">
                          <a:solidFill>
                            <a:srgbClr val="1C3249"/>
                          </a:solidFill>
                          <a:latin typeface="Roboto Condensed Bold"/>
                        </a:rPr>
                        <a:t> </a:t>
                      </a:r>
                      <a:r>
                        <a:rPr lang="en-US" sz="3300" dirty="0" err="1">
                          <a:solidFill>
                            <a:srgbClr val="1C3249"/>
                          </a:solidFill>
                          <a:latin typeface="Roboto Condensed Bold"/>
                        </a:rPr>
                        <a:t>bài</a:t>
                      </a:r>
                      <a:r>
                        <a:rPr lang="en-US" sz="3300" dirty="0">
                          <a:solidFill>
                            <a:srgbClr val="1C3249"/>
                          </a:solidFill>
                          <a:latin typeface="Roboto Condensed"/>
                        </a:rPr>
                        <a:t>: </a:t>
                      </a:r>
                      <a:r>
                        <a:rPr lang="en-US" sz="3300" dirty="0" err="1">
                          <a:solidFill>
                            <a:srgbClr val="1C3249"/>
                          </a:solidFill>
                          <a:latin typeface="Roboto Condensed"/>
                        </a:rPr>
                        <a:t>Nêu</a:t>
                      </a:r>
                      <a:r>
                        <a:rPr lang="en-US" sz="3300" dirty="0">
                          <a:solidFill>
                            <a:srgbClr val="1C3249"/>
                          </a:solidFill>
                          <a:latin typeface="Roboto Condensed"/>
                        </a:rPr>
                        <a:t> chủ </a:t>
                      </a:r>
                      <a:r>
                        <a:rPr lang="en-US" sz="3300" dirty="0" err="1">
                          <a:solidFill>
                            <a:srgbClr val="1C3249"/>
                          </a:solidFill>
                          <a:latin typeface="Roboto Condensed"/>
                        </a:rPr>
                        <a:t>đê</a:t>
                      </a:r>
                      <a:r>
                        <a:rPr lang="en-US" sz="3300" dirty="0">
                          <a:solidFill>
                            <a:srgbClr val="1C3249"/>
                          </a:solidFill>
                          <a:latin typeface="Roboto Condensed"/>
                        </a:rPr>
                        <a:t>̀ </a:t>
                      </a:r>
                      <a:r>
                        <a:rPr lang="en-US" sz="3300" dirty="0" err="1">
                          <a:solidFill>
                            <a:srgbClr val="1C3249"/>
                          </a:solidFill>
                          <a:latin typeface="Roboto Condensed"/>
                        </a:rPr>
                        <a:t>va</a:t>
                      </a:r>
                      <a:r>
                        <a:rPr lang="en-US" sz="3300" dirty="0">
                          <a:solidFill>
                            <a:srgbClr val="1C3249"/>
                          </a:solidFill>
                          <a:latin typeface="Roboto Condensed"/>
                        </a:rPr>
                        <a:t>̀ </a:t>
                      </a:r>
                      <a:r>
                        <a:rPr lang="en-US" sz="3300" dirty="0" err="1">
                          <a:solidFill>
                            <a:srgbClr val="1C3249"/>
                          </a:solidFill>
                          <a:latin typeface="Roboto Condensed"/>
                        </a:rPr>
                        <a:t>phân</a:t>
                      </a:r>
                      <a:r>
                        <a:rPr lang="en-US" sz="3300" dirty="0">
                          <a:solidFill>
                            <a:srgbClr val="1C3249"/>
                          </a:solidFill>
                          <a:latin typeface="Roboto Condensed"/>
                        </a:rPr>
                        <a:t> </a:t>
                      </a:r>
                      <a:r>
                        <a:rPr lang="en-US" sz="3300" dirty="0" err="1">
                          <a:solidFill>
                            <a:srgbClr val="1C3249"/>
                          </a:solidFill>
                          <a:latin typeface="Roboto Condensed"/>
                        </a:rPr>
                        <a:t>tích</a:t>
                      </a:r>
                      <a:r>
                        <a:rPr lang="en-US" sz="3300" dirty="0">
                          <a:solidFill>
                            <a:srgbClr val="1C3249"/>
                          </a:solidFill>
                          <a:latin typeface="Roboto Condensed"/>
                        </a:rPr>
                        <a:t> </a:t>
                      </a:r>
                      <a:r>
                        <a:rPr lang="en-US" sz="3300" dirty="0" err="1">
                          <a:solidFill>
                            <a:srgbClr val="1C3249"/>
                          </a:solidFill>
                          <a:latin typeface="Roboto Condensed"/>
                        </a:rPr>
                        <a:t>các</a:t>
                      </a:r>
                      <a:r>
                        <a:rPr lang="en-US" sz="3300" dirty="0">
                          <a:solidFill>
                            <a:srgbClr val="1C3249"/>
                          </a:solidFill>
                          <a:latin typeface="Roboto Condensed"/>
                        </a:rPr>
                        <a:t> </a:t>
                      </a:r>
                      <a:r>
                        <a:rPr lang="en-US" sz="3300" dirty="0" err="1">
                          <a:solidFill>
                            <a:srgbClr val="1C3249"/>
                          </a:solidFill>
                          <a:latin typeface="Roboto Condensed"/>
                        </a:rPr>
                        <a:t>biểu</a:t>
                      </a:r>
                      <a:r>
                        <a:rPr lang="en-US" sz="3300" dirty="0">
                          <a:solidFill>
                            <a:srgbClr val="1C3249"/>
                          </a:solidFill>
                          <a:latin typeface="Roboto Condensed"/>
                        </a:rPr>
                        <a:t> </a:t>
                      </a:r>
                      <a:r>
                        <a:rPr lang="en-US" sz="3300" dirty="0" err="1">
                          <a:solidFill>
                            <a:srgbClr val="1C3249"/>
                          </a:solidFill>
                          <a:latin typeface="Roboto Condensed"/>
                        </a:rPr>
                        <a:t>hiện</a:t>
                      </a:r>
                      <a:r>
                        <a:rPr lang="en-US" sz="3300" dirty="0">
                          <a:solidFill>
                            <a:srgbClr val="1C3249"/>
                          </a:solidFill>
                          <a:latin typeface="Roboto Condensed"/>
                        </a:rPr>
                        <a:t> </a:t>
                      </a:r>
                      <a:r>
                        <a:rPr lang="en-US" sz="3300" dirty="0" err="1">
                          <a:solidFill>
                            <a:srgbClr val="1C3249"/>
                          </a:solidFill>
                          <a:latin typeface="Roboto Condensed"/>
                        </a:rPr>
                        <a:t>làm</a:t>
                      </a:r>
                      <a:r>
                        <a:rPr lang="en-US" sz="3300" dirty="0">
                          <a:solidFill>
                            <a:srgbClr val="1C3249"/>
                          </a:solidFill>
                          <a:latin typeface="Roboto Condensed"/>
                        </a:rPr>
                        <a:t> </a:t>
                      </a:r>
                      <a:r>
                        <a:rPr lang="en-US" sz="3300" dirty="0" err="1">
                          <a:solidFill>
                            <a:srgbClr val="1C3249"/>
                          </a:solidFill>
                          <a:latin typeface="Roboto Condensed"/>
                        </a:rPr>
                        <a:t>ro</a:t>
                      </a:r>
                      <a:r>
                        <a:rPr lang="en-US" sz="3300" dirty="0">
                          <a:solidFill>
                            <a:srgbClr val="1C3249"/>
                          </a:solidFill>
                          <a:latin typeface="Roboto Condensed"/>
                        </a:rPr>
                        <a:t>̃ chủ </a:t>
                      </a:r>
                      <a:r>
                        <a:rPr lang="en-US" sz="3300" dirty="0" err="1">
                          <a:solidFill>
                            <a:srgbClr val="1C3249"/>
                          </a:solidFill>
                          <a:latin typeface="Roboto Condensed"/>
                        </a:rPr>
                        <a:t>đê</a:t>
                      </a:r>
                      <a:r>
                        <a:rPr lang="en-US" sz="3300" dirty="0">
                          <a:solidFill>
                            <a:srgbClr val="1C3249"/>
                          </a:solidFill>
                          <a:latin typeface="Roboto Condensed"/>
                        </a:rPr>
                        <a:t>̀ </a:t>
                      </a:r>
                      <a:r>
                        <a:rPr lang="en-US" sz="3300" dirty="0" err="1">
                          <a:solidFill>
                            <a:srgbClr val="1C3249"/>
                          </a:solidFill>
                          <a:latin typeface="Roboto Condensed"/>
                        </a:rPr>
                        <a:t>của</a:t>
                      </a:r>
                      <a:r>
                        <a:rPr lang="en-US" sz="3300" dirty="0">
                          <a:solidFill>
                            <a:srgbClr val="1C3249"/>
                          </a:solidFill>
                          <a:latin typeface="Roboto Condensed"/>
                        </a:rPr>
                        <a:t> </a:t>
                      </a:r>
                      <a:r>
                        <a:rPr lang="en-US" sz="3300" dirty="0" err="1">
                          <a:solidFill>
                            <a:srgbClr val="1C3249"/>
                          </a:solidFill>
                          <a:latin typeface="Roboto Condensed"/>
                        </a:rPr>
                        <a:t>tác</a:t>
                      </a:r>
                      <a:r>
                        <a:rPr lang="en-US" sz="3300" dirty="0">
                          <a:solidFill>
                            <a:srgbClr val="1C3249"/>
                          </a:solidFill>
                          <a:latin typeface="Roboto Condensed"/>
                        </a:rPr>
                        <a:t> </a:t>
                      </a:r>
                      <a:r>
                        <a:rPr lang="en-US" sz="3300" dirty="0" err="1">
                          <a:solidFill>
                            <a:srgbClr val="1C3249"/>
                          </a:solidFill>
                          <a:latin typeface="Roboto Condensed"/>
                        </a:rPr>
                        <a:t>phẩm</a:t>
                      </a:r>
                      <a:r>
                        <a:rPr lang="en-US" sz="3300" dirty="0">
                          <a:solidFill>
                            <a:srgbClr val="1C3249"/>
                          </a:solidFill>
                          <a:latin typeface="Roboto Condensed"/>
                        </a:rPr>
                        <a:t>:</a:t>
                      </a:r>
                    </a:p>
                    <a:p>
                      <a:pPr marL="712470" lvl="1" indent="-356235" algn="just">
                        <a:lnSpc>
                          <a:spcPts val="4620"/>
                        </a:lnSpc>
                        <a:buFont typeface="Arial"/>
                        <a:buChar char="•"/>
                      </a:pPr>
                      <a:r>
                        <a:rPr lang="en-US" sz="3300" dirty="0" err="1">
                          <a:solidFill>
                            <a:srgbClr val="1C3249"/>
                          </a:solidFill>
                          <a:latin typeface="Roboto Condensed"/>
                        </a:rPr>
                        <a:t>Phân</a:t>
                      </a:r>
                      <a:r>
                        <a:rPr lang="en-US" sz="3300" dirty="0">
                          <a:solidFill>
                            <a:srgbClr val="1C3249"/>
                          </a:solidFill>
                          <a:latin typeface="Roboto Condensed"/>
                        </a:rPr>
                        <a:t> </a:t>
                      </a:r>
                      <a:r>
                        <a:rPr lang="en-US" sz="3300" dirty="0" err="1">
                          <a:solidFill>
                            <a:srgbClr val="1C3249"/>
                          </a:solidFill>
                          <a:latin typeface="Roboto Condensed"/>
                        </a:rPr>
                        <a:t>tích</a:t>
                      </a:r>
                      <a:r>
                        <a:rPr lang="en-US" sz="3300" dirty="0">
                          <a:solidFill>
                            <a:srgbClr val="1C3249"/>
                          </a:solidFill>
                          <a:latin typeface="Roboto Condensed"/>
                        </a:rPr>
                        <a:t> </a:t>
                      </a:r>
                      <a:r>
                        <a:rPr lang="en-US" sz="3300" dirty="0" err="1">
                          <a:solidFill>
                            <a:srgbClr val="1C3249"/>
                          </a:solidFill>
                          <a:latin typeface="Roboto Condensed"/>
                        </a:rPr>
                        <a:t>đề</a:t>
                      </a:r>
                      <a:r>
                        <a:rPr lang="en-US" sz="3300" dirty="0">
                          <a:solidFill>
                            <a:srgbClr val="1C3249"/>
                          </a:solidFill>
                          <a:latin typeface="Roboto Condensed"/>
                        </a:rPr>
                        <a:t> </a:t>
                      </a:r>
                      <a:r>
                        <a:rPr lang="en-US" sz="3300" dirty="0" err="1">
                          <a:solidFill>
                            <a:srgbClr val="1C3249"/>
                          </a:solidFill>
                          <a:latin typeface="Roboto Condensed"/>
                        </a:rPr>
                        <a:t>tài</a:t>
                      </a:r>
                      <a:r>
                        <a:rPr lang="en-US" sz="3300" dirty="0">
                          <a:solidFill>
                            <a:srgbClr val="1C3249"/>
                          </a:solidFill>
                          <a:latin typeface="Roboto Condensed"/>
                        </a:rPr>
                        <a:t> </a:t>
                      </a:r>
                      <a:r>
                        <a:rPr lang="en-US" sz="3300" dirty="0" err="1">
                          <a:solidFill>
                            <a:srgbClr val="1C3249"/>
                          </a:solidFill>
                          <a:latin typeface="Roboto Condensed"/>
                        </a:rPr>
                        <a:t>va</a:t>
                      </a:r>
                      <a:r>
                        <a:rPr lang="en-US" sz="3300" dirty="0">
                          <a:solidFill>
                            <a:srgbClr val="1C3249"/>
                          </a:solidFill>
                          <a:latin typeface="Roboto Condensed"/>
                        </a:rPr>
                        <a:t>̀ </a:t>
                      </a:r>
                      <a:r>
                        <a:rPr lang="en-US" sz="3300" dirty="0" err="1">
                          <a:solidFill>
                            <a:srgbClr val="1C3249"/>
                          </a:solidFill>
                          <a:latin typeface="Roboto Condensed"/>
                        </a:rPr>
                        <a:t>đặc</a:t>
                      </a:r>
                      <a:r>
                        <a:rPr lang="en-US" sz="3300" dirty="0">
                          <a:solidFill>
                            <a:srgbClr val="1C3249"/>
                          </a:solidFill>
                          <a:latin typeface="Roboto Condensed"/>
                        </a:rPr>
                        <a:t> </a:t>
                      </a:r>
                      <a:r>
                        <a:rPr lang="en-US" sz="3300" dirty="0" err="1">
                          <a:solidFill>
                            <a:srgbClr val="1C3249"/>
                          </a:solidFill>
                          <a:latin typeface="Roboto Condensed"/>
                        </a:rPr>
                        <a:t>sắc</a:t>
                      </a:r>
                      <a:r>
                        <a:rPr lang="en-US" sz="3300" dirty="0">
                          <a:solidFill>
                            <a:srgbClr val="1C3249"/>
                          </a:solidFill>
                          <a:latin typeface="Roboto Condensed"/>
                        </a:rPr>
                        <a:t> </a:t>
                      </a:r>
                      <a:r>
                        <a:rPr lang="en-US" sz="3300" dirty="0" err="1">
                          <a:solidFill>
                            <a:srgbClr val="1C3249"/>
                          </a:solidFill>
                          <a:latin typeface="Roboto Condensed"/>
                        </a:rPr>
                        <a:t>của</a:t>
                      </a:r>
                      <a:r>
                        <a:rPr lang="en-US" sz="3300" dirty="0">
                          <a:solidFill>
                            <a:srgbClr val="1C3249"/>
                          </a:solidFill>
                          <a:latin typeface="Roboto Condensed"/>
                        </a:rPr>
                        <a:t> </a:t>
                      </a:r>
                      <a:r>
                        <a:rPr lang="en-US" sz="3300" dirty="0" err="1">
                          <a:solidFill>
                            <a:srgbClr val="1C3249"/>
                          </a:solidFill>
                          <a:latin typeface="Roboto Condensed"/>
                        </a:rPr>
                        <a:t>cốt</a:t>
                      </a:r>
                      <a:r>
                        <a:rPr lang="en-US" sz="3300" dirty="0">
                          <a:solidFill>
                            <a:srgbClr val="1C3249"/>
                          </a:solidFill>
                          <a:latin typeface="Roboto Condensed"/>
                        </a:rPr>
                        <a:t> </a:t>
                      </a:r>
                      <a:r>
                        <a:rPr lang="en-US" sz="3300" dirty="0" err="1">
                          <a:solidFill>
                            <a:srgbClr val="1C3249"/>
                          </a:solidFill>
                          <a:latin typeface="Roboto Condensed"/>
                        </a:rPr>
                        <a:t>truyện</a:t>
                      </a:r>
                      <a:r>
                        <a:rPr lang="en-US" sz="3300" dirty="0">
                          <a:solidFill>
                            <a:srgbClr val="1C3249"/>
                          </a:solidFill>
                          <a:latin typeface="Roboto Condensed"/>
                        </a:rPr>
                        <a:t> </a:t>
                      </a:r>
                      <a:r>
                        <a:rPr lang="en-US" sz="3300" dirty="0" err="1">
                          <a:solidFill>
                            <a:srgbClr val="1C3249"/>
                          </a:solidFill>
                          <a:latin typeface="Roboto Condensed"/>
                        </a:rPr>
                        <a:t>trong</a:t>
                      </a:r>
                      <a:r>
                        <a:rPr lang="en-US" sz="3300" dirty="0">
                          <a:solidFill>
                            <a:srgbClr val="1C3249"/>
                          </a:solidFill>
                          <a:latin typeface="Roboto Condensed"/>
                        </a:rPr>
                        <a:t> </a:t>
                      </a:r>
                      <a:r>
                        <a:rPr lang="en-US" sz="3300" dirty="0" err="1">
                          <a:solidFill>
                            <a:srgbClr val="1C3249"/>
                          </a:solidFill>
                          <a:latin typeface="Roboto Condensed"/>
                        </a:rPr>
                        <a:t>việc</a:t>
                      </a:r>
                      <a:r>
                        <a:rPr lang="en-US" sz="3300" dirty="0">
                          <a:solidFill>
                            <a:srgbClr val="1C3249"/>
                          </a:solidFill>
                          <a:latin typeface="Roboto Condensed"/>
                        </a:rPr>
                        <a:t> </a:t>
                      </a:r>
                      <a:r>
                        <a:rPr lang="en-US" sz="3300" dirty="0" err="1">
                          <a:solidFill>
                            <a:srgbClr val="1C3249"/>
                          </a:solidFill>
                          <a:latin typeface="Roboto Condensed"/>
                        </a:rPr>
                        <a:t>làm</a:t>
                      </a:r>
                      <a:r>
                        <a:rPr lang="en-US" sz="3300" dirty="0">
                          <a:solidFill>
                            <a:srgbClr val="1C3249"/>
                          </a:solidFill>
                          <a:latin typeface="Roboto Condensed"/>
                        </a:rPr>
                        <a:t> </a:t>
                      </a:r>
                      <a:r>
                        <a:rPr lang="en-US" sz="3300" dirty="0" err="1">
                          <a:solidFill>
                            <a:srgbClr val="1C3249"/>
                          </a:solidFill>
                          <a:latin typeface="Roboto Condensed"/>
                        </a:rPr>
                        <a:t>sáng</a:t>
                      </a:r>
                      <a:r>
                        <a:rPr lang="en-US" sz="3300" dirty="0">
                          <a:solidFill>
                            <a:srgbClr val="1C3249"/>
                          </a:solidFill>
                          <a:latin typeface="Roboto Condensed"/>
                        </a:rPr>
                        <a:t> tỏ chủ </a:t>
                      </a:r>
                      <a:r>
                        <a:rPr lang="en-US" sz="3300" dirty="0" err="1">
                          <a:solidFill>
                            <a:srgbClr val="1C3249"/>
                          </a:solidFill>
                          <a:latin typeface="Roboto Condensed"/>
                        </a:rPr>
                        <a:t>đê</a:t>
                      </a:r>
                      <a:r>
                        <a:rPr lang="en-US" sz="3300" dirty="0">
                          <a:solidFill>
                            <a:srgbClr val="1C3249"/>
                          </a:solidFill>
                          <a:latin typeface="Roboto Condensed"/>
                        </a:rPr>
                        <a:t>̀</a:t>
                      </a:r>
                    </a:p>
                    <a:p>
                      <a:pPr marL="712470" lvl="1" indent="-356235" algn="just">
                        <a:lnSpc>
                          <a:spcPts val="4620"/>
                        </a:lnSpc>
                        <a:buFont typeface="Arial"/>
                        <a:buChar char="•"/>
                      </a:pPr>
                      <a:r>
                        <a:rPr lang="en-US" sz="3300" dirty="0" err="1">
                          <a:solidFill>
                            <a:srgbClr val="1C3249"/>
                          </a:solidFill>
                          <a:latin typeface="Roboto Condensed"/>
                        </a:rPr>
                        <a:t>Phân</a:t>
                      </a:r>
                      <a:r>
                        <a:rPr lang="en-US" sz="3300" dirty="0">
                          <a:solidFill>
                            <a:srgbClr val="1C3249"/>
                          </a:solidFill>
                          <a:latin typeface="Roboto Condensed"/>
                        </a:rPr>
                        <a:t> </a:t>
                      </a:r>
                      <a:r>
                        <a:rPr lang="en-US" sz="3300" dirty="0" err="1">
                          <a:solidFill>
                            <a:srgbClr val="1C3249"/>
                          </a:solidFill>
                          <a:latin typeface="Roboto Condensed"/>
                        </a:rPr>
                        <a:t>tích</a:t>
                      </a:r>
                      <a:r>
                        <a:rPr lang="en-US" sz="3300" dirty="0">
                          <a:solidFill>
                            <a:srgbClr val="1C3249"/>
                          </a:solidFill>
                          <a:latin typeface="Roboto Condensed"/>
                        </a:rPr>
                        <a:t> </a:t>
                      </a:r>
                      <a:r>
                        <a:rPr lang="en-US" sz="3300" dirty="0" err="1">
                          <a:solidFill>
                            <a:srgbClr val="1C3249"/>
                          </a:solidFill>
                          <a:latin typeface="Roboto Condensed"/>
                        </a:rPr>
                        <a:t>các</a:t>
                      </a:r>
                      <a:r>
                        <a:rPr lang="en-US" sz="3300" dirty="0">
                          <a:solidFill>
                            <a:srgbClr val="1C3249"/>
                          </a:solidFill>
                          <a:latin typeface="Roboto Condensed"/>
                        </a:rPr>
                        <a:t> </a:t>
                      </a:r>
                      <a:r>
                        <a:rPr lang="en-US" sz="3300" dirty="0" err="1">
                          <a:solidFill>
                            <a:srgbClr val="1C3249"/>
                          </a:solidFill>
                          <a:latin typeface="Roboto Condensed"/>
                        </a:rPr>
                        <a:t>nhân</a:t>
                      </a:r>
                      <a:r>
                        <a:rPr lang="en-US" sz="3300" dirty="0">
                          <a:solidFill>
                            <a:srgbClr val="1C3249"/>
                          </a:solidFill>
                          <a:latin typeface="Roboto Condensed"/>
                        </a:rPr>
                        <a:t> </a:t>
                      </a:r>
                      <a:r>
                        <a:rPr lang="en-US" sz="3300" dirty="0" err="1">
                          <a:solidFill>
                            <a:srgbClr val="1C3249"/>
                          </a:solidFill>
                          <a:latin typeface="Roboto Condensed"/>
                        </a:rPr>
                        <a:t>vật</a:t>
                      </a:r>
                      <a:r>
                        <a:rPr lang="en-US" sz="3300" dirty="0">
                          <a:solidFill>
                            <a:srgbClr val="1C3249"/>
                          </a:solidFill>
                          <a:latin typeface="Roboto Condensed"/>
                        </a:rPr>
                        <a:t> </a:t>
                      </a:r>
                      <a:r>
                        <a:rPr lang="en-US" sz="3300" dirty="0" err="1">
                          <a:solidFill>
                            <a:srgbClr val="1C3249"/>
                          </a:solidFill>
                          <a:latin typeface="Roboto Condensed"/>
                        </a:rPr>
                        <a:t>nhằm</a:t>
                      </a:r>
                      <a:r>
                        <a:rPr lang="en-US" sz="3300" dirty="0">
                          <a:solidFill>
                            <a:srgbClr val="1C3249"/>
                          </a:solidFill>
                          <a:latin typeface="Roboto Condensed"/>
                        </a:rPr>
                        <a:t> </a:t>
                      </a:r>
                      <a:r>
                        <a:rPr lang="en-US" sz="3300" dirty="0" err="1">
                          <a:solidFill>
                            <a:srgbClr val="1C3249"/>
                          </a:solidFill>
                          <a:latin typeface="Roboto Condensed"/>
                        </a:rPr>
                        <a:t>làm</a:t>
                      </a:r>
                      <a:r>
                        <a:rPr lang="en-US" sz="3300" dirty="0">
                          <a:solidFill>
                            <a:srgbClr val="1C3249"/>
                          </a:solidFill>
                          <a:latin typeface="Roboto Condensed"/>
                        </a:rPr>
                        <a:t> </a:t>
                      </a:r>
                      <a:r>
                        <a:rPr lang="en-US" sz="3300" dirty="0" err="1">
                          <a:solidFill>
                            <a:srgbClr val="1C3249"/>
                          </a:solidFill>
                          <a:latin typeface="Roboto Condensed"/>
                        </a:rPr>
                        <a:t>ro</a:t>
                      </a:r>
                      <a:r>
                        <a:rPr lang="en-US" sz="3300" dirty="0">
                          <a:solidFill>
                            <a:srgbClr val="1C3249"/>
                          </a:solidFill>
                          <a:latin typeface="Roboto Condensed"/>
                        </a:rPr>
                        <a:t>̃ chủ </a:t>
                      </a:r>
                      <a:r>
                        <a:rPr lang="en-US" sz="3300" dirty="0" err="1">
                          <a:solidFill>
                            <a:srgbClr val="1C3249"/>
                          </a:solidFill>
                          <a:latin typeface="Roboto Condensed"/>
                        </a:rPr>
                        <a:t>đê</a:t>
                      </a:r>
                      <a:r>
                        <a:rPr lang="en-US" sz="3300" dirty="0">
                          <a:solidFill>
                            <a:srgbClr val="1C3249"/>
                          </a:solidFill>
                          <a:latin typeface="Roboto Condensed"/>
                        </a:rPr>
                        <a:t>̀ </a:t>
                      </a:r>
                      <a:r>
                        <a:rPr lang="en-US" sz="3300" dirty="0" err="1">
                          <a:solidFill>
                            <a:srgbClr val="1C3249"/>
                          </a:solidFill>
                          <a:latin typeface="Roboto Condensed"/>
                        </a:rPr>
                        <a:t>của</a:t>
                      </a:r>
                      <a:r>
                        <a:rPr lang="en-US" sz="3300" dirty="0">
                          <a:solidFill>
                            <a:srgbClr val="1C3249"/>
                          </a:solidFill>
                          <a:latin typeface="Roboto Condensed"/>
                        </a:rPr>
                        <a:t> </a:t>
                      </a:r>
                      <a:r>
                        <a:rPr lang="en-US" sz="3300" dirty="0" err="1">
                          <a:solidFill>
                            <a:srgbClr val="1C3249"/>
                          </a:solidFill>
                          <a:latin typeface="Roboto Condensed"/>
                        </a:rPr>
                        <a:t>truyện</a:t>
                      </a:r>
                      <a:endParaRPr lang="en-US" sz="3300" dirty="0">
                        <a:solidFill>
                          <a:srgbClr val="1C3249"/>
                        </a:solidFill>
                        <a:latin typeface="Roboto Condensed"/>
                      </a:endParaRPr>
                    </a:p>
                    <a:p>
                      <a:pPr marL="712470" lvl="1" indent="-356235" algn="just">
                        <a:lnSpc>
                          <a:spcPts val="4620"/>
                        </a:lnSpc>
                        <a:buFont typeface="Arial"/>
                        <a:buChar char="•"/>
                      </a:pPr>
                      <a:r>
                        <a:rPr lang="en-US" sz="3300" dirty="0" err="1">
                          <a:solidFill>
                            <a:srgbClr val="1C3249"/>
                          </a:solidFill>
                          <a:latin typeface="Roboto Condensed"/>
                        </a:rPr>
                        <a:t>Phân</a:t>
                      </a:r>
                      <a:r>
                        <a:rPr lang="en-US" sz="3300" dirty="0">
                          <a:solidFill>
                            <a:srgbClr val="1C3249"/>
                          </a:solidFill>
                          <a:latin typeface="Roboto Condensed"/>
                        </a:rPr>
                        <a:t> </a:t>
                      </a:r>
                      <a:r>
                        <a:rPr lang="en-US" sz="3300" dirty="0" err="1">
                          <a:solidFill>
                            <a:srgbClr val="1C3249"/>
                          </a:solidFill>
                          <a:latin typeface="Roboto Condensed"/>
                        </a:rPr>
                        <a:t>tích</a:t>
                      </a:r>
                      <a:r>
                        <a:rPr lang="en-US" sz="3300" dirty="0">
                          <a:solidFill>
                            <a:srgbClr val="1C3249"/>
                          </a:solidFill>
                          <a:latin typeface="Roboto Condensed"/>
                        </a:rPr>
                        <a:t> </a:t>
                      </a:r>
                      <a:r>
                        <a:rPr lang="en-US" sz="3300" dirty="0" err="1">
                          <a:solidFill>
                            <a:srgbClr val="1C3249"/>
                          </a:solidFill>
                          <a:latin typeface="Roboto Condensed"/>
                        </a:rPr>
                        <a:t>tác</a:t>
                      </a:r>
                      <a:r>
                        <a:rPr lang="en-US" sz="3300" dirty="0">
                          <a:solidFill>
                            <a:srgbClr val="1C3249"/>
                          </a:solidFill>
                          <a:latin typeface="Roboto Condensed"/>
                        </a:rPr>
                        <a:t> </a:t>
                      </a:r>
                      <a:r>
                        <a:rPr lang="en-US" sz="3300" dirty="0" err="1">
                          <a:solidFill>
                            <a:srgbClr val="1C3249"/>
                          </a:solidFill>
                          <a:latin typeface="Roboto Condensed"/>
                        </a:rPr>
                        <a:t>dụng</a:t>
                      </a:r>
                      <a:r>
                        <a:rPr lang="en-US" sz="3300" dirty="0">
                          <a:solidFill>
                            <a:srgbClr val="1C3249"/>
                          </a:solidFill>
                          <a:latin typeface="Roboto Condensed"/>
                        </a:rPr>
                        <a:t> </a:t>
                      </a:r>
                      <a:r>
                        <a:rPr lang="en-US" sz="3300" dirty="0" err="1">
                          <a:solidFill>
                            <a:srgbClr val="1C3249"/>
                          </a:solidFill>
                          <a:latin typeface="Roboto Condensed"/>
                        </a:rPr>
                        <a:t>của</a:t>
                      </a:r>
                      <a:r>
                        <a:rPr lang="en-US" sz="3300" dirty="0">
                          <a:solidFill>
                            <a:srgbClr val="1C3249"/>
                          </a:solidFill>
                          <a:latin typeface="Roboto Condensed"/>
                        </a:rPr>
                        <a:t> </a:t>
                      </a:r>
                      <a:r>
                        <a:rPr lang="en-US" sz="3300" dirty="0" err="1">
                          <a:solidFill>
                            <a:srgbClr val="1C3249"/>
                          </a:solidFill>
                          <a:latin typeface="Roboto Condensed"/>
                        </a:rPr>
                        <a:t>các</a:t>
                      </a:r>
                      <a:r>
                        <a:rPr lang="en-US" sz="3300" dirty="0">
                          <a:solidFill>
                            <a:srgbClr val="1C3249"/>
                          </a:solidFill>
                          <a:latin typeface="Roboto Condensed"/>
                        </a:rPr>
                        <a:t> </a:t>
                      </a:r>
                      <a:r>
                        <a:rPr lang="en-US" sz="3300" dirty="0" err="1">
                          <a:solidFill>
                            <a:srgbClr val="1C3249"/>
                          </a:solidFill>
                          <a:latin typeface="Roboto Condensed"/>
                        </a:rPr>
                        <a:t>nét</a:t>
                      </a:r>
                      <a:r>
                        <a:rPr lang="en-US" sz="3300" dirty="0">
                          <a:solidFill>
                            <a:srgbClr val="1C3249"/>
                          </a:solidFill>
                          <a:latin typeface="Roboto Condensed"/>
                        </a:rPr>
                        <a:t> </a:t>
                      </a:r>
                      <a:r>
                        <a:rPr lang="en-US" sz="3300" dirty="0" err="1">
                          <a:solidFill>
                            <a:srgbClr val="1C3249"/>
                          </a:solidFill>
                          <a:latin typeface="Roboto Condensed"/>
                        </a:rPr>
                        <a:t>đặc</a:t>
                      </a:r>
                      <a:r>
                        <a:rPr lang="en-US" sz="3300" dirty="0">
                          <a:solidFill>
                            <a:srgbClr val="1C3249"/>
                          </a:solidFill>
                          <a:latin typeface="Roboto Condensed"/>
                        </a:rPr>
                        <a:t> </a:t>
                      </a:r>
                      <a:r>
                        <a:rPr lang="en-US" sz="3300" dirty="0" err="1">
                          <a:solidFill>
                            <a:srgbClr val="1C3249"/>
                          </a:solidFill>
                          <a:latin typeface="Roboto Condensed"/>
                        </a:rPr>
                        <a:t>sắc</a:t>
                      </a:r>
                      <a:r>
                        <a:rPr lang="en-US" sz="3300" dirty="0">
                          <a:solidFill>
                            <a:srgbClr val="1C3249"/>
                          </a:solidFill>
                          <a:latin typeface="Roboto Condensed"/>
                        </a:rPr>
                        <a:t> </a:t>
                      </a:r>
                      <a:r>
                        <a:rPr lang="en-US" sz="3300" dirty="0" err="1">
                          <a:solidFill>
                            <a:srgbClr val="1C3249"/>
                          </a:solidFill>
                          <a:latin typeface="Roboto Condensed"/>
                        </a:rPr>
                        <a:t>nghê</a:t>
                      </a:r>
                      <a:r>
                        <a:rPr lang="en-US" sz="3300" dirty="0">
                          <a:solidFill>
                            <a:srgbClr val="1C3249"/>
                          </a:solidFill>
                          <a:latin typeface="Roboto Condensed"/>
                        </a:rPr>
                        <a:t>̣ </a:t>
                      </a:r>
                      <a:r>
                        <a:rPr lang="en-US" sz="3300" dirty="0" err="1">
                          <a:solidFill>
                            <a:srgbClr val="1C3249"/>
                          </a:solidFill>
                          <a:latin typeface="Roboto Condensed"/>
                        </a:rPr>
                        <a:t>thuật</a:t>
                      </a:r>
                      <a:r>
                        <a:rPr lang="en-US" sz="3300" dirty="0">
                          <a:solidFill>
                            <a:srgbClr val="1C3249"/>
                          </a:solidFill>
                          <a:latin typeface="Roboto Condensed"/>
                        </a:rPr>
                        <a:t> </a:t>
                      </a:r>
                      <a:r>
                        <a:rPr lang="en-US" sz="3300" dirty="0" err="1">
                          <a:solidFill>
                            <a:srgbClr val="1C3249"/>
                          </a:solidFill>
                          <a:latin typeface="Roboto Condensed"/>
                        </a:rPr>
                        <a:t>trong</a:t>
                      </a:r>
                      <a:r>
                        <a:rPr lang="en-US" sz="3300" dirty="0">
                          <a:solidFill>
                            <a:srgbClr val="1C3249"/>
                          </a:solidFill>
                          <a:latin typeface="Roboto Condensed"/>
                        </a:rPr>
                        <a:t> </a:t>
                      </a:r>
                      <a:r>
                        <a:rPr lang="en-US" sz="3300" dirty="0" err="1">
                          <a:solidFill>
                            <a:srgbClr val="1C3249"/>
                          </a:solidFill>
                          <a:latin typeface="Roboto Condensed"/>
                        </a:rPr>
                        <a:t>truyện</a:t>
                      </a:r>
                      <a:r>
                        <a:rPr lang="en-US" sz="3300" dirty="0">
                          <a:solidFill>
                            <a:srgbClr val="1C3249"/>
                          </a:solidFill>
                          <a:latin typeface="Roboto Condensed"/>
                        </a:rPr>
                        <a:t>: </a:t>
                      </a:r>
                      <a:r>
                        <a:rPr lang="en-US" sz="3300" dirty="0" err="1">
                          <a:solidFill>
                            <a:srgbClr val="1C3249"/>
                          </a:solidFill>
                          <a:latin typeface="Roboto Condensed"/>
                        </a:rPr>
                        <a:t>nghê</a:t>
                      </a:r>
                      <a:r>
                        <a:rPr lang="en-US" sz="3300" dirty="0">
                          <a:solidFill>
                            <a:srgbClr val="1C3249"/>
                          </a:solidFill>
                          <a:latin typeface="Roboto Condensed"/>
                        </a:rPr>
                        <a:t>̣ </a:t>
                      </a:r>
                      <a:r>
                        <a:rPr lang="en-US" sz="3300" dirty="0" err="1">
                          <a:solidFill>
                            <a:srgbClr val="1C3249"/>
                          </a:solidFill>
                          <a:latin typeface="Roboto Condensed"/>
                        </a:rPr>
                        <a:t>thuật</a:t>
                      </a:r>
                      <a:r>
                        <a:rPr lang="en-US" sz="3300" dirty="0">
                          <a:solidFill>
                            <a:srgbClr val="1C3249"/>
                          </a:solidFill>
                          <a:latin typeface="Roboto Condensed"/>
                        </a:rPr>
                        <a:t> </a:t>
                      </a:r>
                      <a:r>
                        <a:rPr lang="en-US" sz="3300" dirty="0" err="1">
                          <a:solidFill>
                            <a:srgbClr val="1C3249"/>
                          </a:solidFill>
                          <a:latin typeface="Roboto Condensed"/>
                        </a:rPr>
                        <a:t>khắc</a:t>
                      </a:r>
                      <a:r>
                        <a:rPr lang="en-US" sz="3300" dirty="0">
                          <a:solidFill>
                            <a:srgbClr val="1C3249"/>
                          </a:solidFill>
                          <a:latin typeface="Roboto Condensed"/>
                        </a:rPr>
                        <a:t> </a:t>
                      </a:r>
                      <a:r>
                        <a:rPr lang="en-US" sz="3300" dirty="0" err="1">
                          <a:solidFill>
                            <a:srgbClr val="1C3249"/>
                          </a:solidFill>
                          <a:latin typeface="Roboto Condensed"/>
                        </a:rPr>
                        <a:t>họa</a:t>
                      </a:r>
                      <a:r>
                        <a:rPr lang="en-US" sz="3300" dirty="0">
                          <a:solidFill>
                            <a:srgbClr val="1C3249"/>
                          </a:solidFill>
                          <a:latin typeface="Roboto Condensed"/>
                        </a:rPr>
                        <a:t> </a:t>
                      </a:r>
                      <a:r>
                        <a:rPr lang="en-US" sz="3300" dirty="0" err="1">
                          <a:solidFill>
                            <a:srgbClr val="1C3249"/>
                          </a:solidFill>
                          <a:latin typeface="Roboto Condensed"/>
                        </a:rPr>
                        <a:t>đặc</a:t>
                      </a:r>
                      <a:r>
                        <a:rPr lang="en-US" sz="3300" dirty="0">
                          <a:solidFill>
                            <a:srgbClr val="1C3249"/>
                          </a:solidFill>
                          <a:latin typeface="Roboto Condensed"/>
                        </a:rPr>
                        <a:t> </a:t>
                      </a:r>
                      <a:r>
                        <a:rPr lang="en-US" sz="3300" dirty="0" err="1">
                          <a:solidFill>
                            <a:srgbClr val="1C3249"/>
                          </a:solidFill>
                          <a:latin typeface="Roboto Condensed"/>
                        </a:rPr>
                        <a:t>điểm</a:t>
                      </a:r>
                      <a:r>
                        <a:rPr lang="en-US" sz="3300" dirty="0">
                          <a:solidFill>
                            <a:srgbClr val="1C3249"/>
                          </a:solidFill>
                          <a:latin typeface="Roboto Condensed"/>
                        </a:rPr>
                        <a:t> </a:t>
                      </a:r>
                      <a:r>
                        <a:rPr lang="en-US" sz="3300" dirty="0" err="1">
                          <a:solidFill>
                            <a:srgbClr val="1C3249"/>
                          </a:solidFill>
                          <a:latin typeface="Roboto Condensed"/>
                        </a:rPr>
                        <a:t>tính</a:t>
                      </a:r>
                      <a:r>
                        <a:rPr lang="en-US" sz="3300" dirty="0">
                          <a:solidFill>
                            <a:srgbClr val="1C3249"/>
                          </a:solidFill>
                          <a:latin typeface="Roboto Condensed"/>
                        </a:rPr>
                        <a:t> </a:t>
                      </a:r>
                      <a:r>
                        <a:rPr lang="en-US" sz="3300" dirty="0" err="1">
                          <a:solidFill>
                            <a:srgbClr val="1C3249"/>
                          </a:solidFill>
                          <a:latin typeface="Roboto Condensed"/>
                        </a:rPr>
                        <a:t>cách</a:t>
                      </a:r>
                      <a:r>
                        <a:rPr lang="en-US" sz="3300" dirty="0">
                          <a:solidFill>
                            <a:srgbClr val="1C3249"/>
                          </a:solidFill>
                          <a:latin typeface="Roboto Condensed"/>
                        </a:rPr>
                        <a:t> </a:t>
                      </a:r>
                      <a:r>
                        <a:rPr lang="en-US" sz="3300" dirty="0" err="1">
                          <a:solidFill>
                            <a:srgbClr val="1C3249"/>
                          </a:solidFill>
                          <a:latin typeface="Roboto Condensed"/>
                        </a:rPr>
                        <a:t>nhân</a:t>
                      </a:r>
                      <a:r>
                        <a:rPr lang="en-US" sz="3300" dirty="0">
                          <a:solidFill>
                            <a:srgbClr val="1C3249"/>
                          </a:solidFill>
                          <a:latin typeface="Roboto Condensed"/>
                        </a:rPr>
                        <a:t> </a:t>
                      </a:r>
                      <a:r>
                        <a:rPr lang="en-US" sz="3300" dirty="0" err="1">
                          <a:solidFill>
                            <a:srgbClr val="1C3249"/>
                          </a:solidFill>
                          <a:latin typeface="Roboto Condensed"/>
                        </a:rPr>
                        <a:t>vật</a:t>
                      </a:r>
                      <a:r>
                        <a:rPr lang="en-US" sz="3300" dirty="0">
                          <a:solidFill>
                            <a:srgbClr val="1C3249"/>
                          </a:solidFill>
                          <a:latin typeface="Roboto Condensed"/>
                        </a:rPr>
                        <a:t>, </a:t>
                      </a:r>
                      <a:r>
                        <a:rPr lang="en-US" sz="3300" dirty="0" err="1">
                          <a:solidFill>
                            <a:srgbClr val="1C3249"/>
                          </a:solidFill>
                          <a:latin typeface="Roboto Condensed"/>
                        </a:rPr>
                        <a:t>bút</a:t>
                      </a:r>
                      <a:r>
                        <a:rPr lang="en-US" sz="3300" dirty="0">
                          <a:solidFill>
                            <a:srgbClr val="1C3249"/>
                          </a:solidFill>
                          <a:latin typeface="Roboto Condensed"/>
                        </a:rPr>
                        <a:t> </a:t>
                      </a:r>
                      <a:r>
                        <a:rPr lang="en-US" sz="3300" dirty="0" err="1">
                          <a:solidFill>
                            <a:srgbClr val="1C3249"/>
                          </a:solidFill>
                          <a:latin typeface="Roboto Condensed"/>
                        </a:rPr>
                        <a:t>pháp</a:t>
                      </a:r>
                      <a:r>
                        <a:rPr lang="en-US" sz="3300" dirty="0">
                          <a:solidFill>
                            <a:srgbClr val="1C3249"/>
                          </a:solidFill>
                          <a:latin typeface="Roboto Condensed"/>
                        </a:rPr>
                        <a:t> </a:t>
                      </a:r>
                      <a:r>
                        <a:rPr lang="en-US" sz="3300" dirty="0" err="1">
                          <a:solidFill>
                            <a:srgbClr val="1C3249"/>
                          </a:solidFill>
                          <a:latin typeface="Roboto Condensed"/>
                        </a:rPr>
                        <a:t>miêu</a:t>
                      </a:r>
                      <a:r>
                        <a:rPr lang="en-US" sz="3300" dirty="0">
                          <a:solidFill>
                            <a:srgbClr val="1C3249"/>
                          </a:solidFill>
                          <a:latin typeface="Roboto Condensed"/>
                        </a:rPr>
                        <a:t> tả (</a:t>
                      </a:r>
                      <a:r>
                        <a:rPr lang="en-US" sz="3300" dirty="0" err="1">
                          <a:solidFill>
                            <a:srgbClr val="1C3249"/>
                          </a:solidFill>
                          <a:latin typeface="Roboto Condensed"/>
                        </a:rPr>
                        <a:t>ngoại</a:t>
                      </a:r>
                      <a:r>
                        <a:rPr lang="en-US" sz="3300" dirty="0">
                          <a:solidFill>
                            <a:srgbClr val="1C3249"/>
                          </a:solidFill>
                          <a:latin typeface="Roboto Condensed"/>
                        </a:rPr>
                        <a:t> </a:t>
                      </a:r>
                      <a:r>
                        <a:rPr lang="en-US" sz="3300" dirty="0" err="1">
                          <a:solidFill>
                            <a:srgbClr val="1C3249"/>
                          </a:solidFill>
                          <a:latin typeface="Roboto Condensed"/>
                        </a:rPr>
                        <a:t>hình</a:t>
                      </a:r>
                      <a:r>
                        <a:rPr lang="en-US" sz="3300" dirty="0">
                          <a:solidFill>
                            <a:srgbClr val="1C3249"/>
                          </a:solidFill>
                          <a:latin typeface="Roboto Condensed"/>
                        </a:rPr>
                        <a:t> </a:t>
                      </a:r>
                      <a:r>
                        <a:rPr lang="en-US" sz="3300" dirty="0" err="1">
                          <a:solidFill>
                            <a:srgbClr val="1C3249"/>
                          </a:solidFill>
                          <a:latin typeface="Roboto Condensed"/>
                        </a:rPr>
                        <a:t>va</a:t>
                      </a:r>
                      <a:r>
                        <a:rPr lang="en-US" sz="3300" dirty="0">
                          <a:solidFill>
                            <a:srgbClr val="1C3249"/>
                          </a:solidFill>
                          <a:latin typeface="Roboto Condensed"/>
                        </a:rPr>
                        <a:t>̀ </a:t>
                      </a:r>
                      <a:r>
                        <a:rPr lang="en-US" sz="3300" dirty="0" err="1">
                          <a:solidFill>
                            <a:srgbClr val="1C3249"/>
                          </a:solidFill>
                          <a:latin typeface="Roboto Condensed"/>
                        </a:rPr>
                        <a:t>nội</a:t>
                      </a:r>
                      <a:r>
                        <a:rPr lang="en-US" sz="3300" dirty="0">
                          <a:solidFill>
                            <a:srgbClr val="1C3249"/>
                          </a:solidFill>
                          <a:latin typeface="Roboto Condensed"/>
                        </a:rPr>
                        <a:t> </a:t>
                      </a:r>
                      <a:r>
                        <a:rPr lang="en-US" sz="3300" dirty="0" err="1">
                          <a:solidFill>
                            <a:srgbClr val="1C3249"/>
                          </a:solidFill>
                          <a:latin typeface="Roboto Condensed"/>
                        </a:rPr>
                        <a:t>tâm</a:t>
                      </a:r>
                      <a:r>
                        <a:rPr lang="en-US" sz="3300" dirty="0">
                          <a:solidFill>
                            <a:srgbClr val="1C3249"/>
                          </a:solidFill>
                          <a:latin typeface="Roboto Condensed"/>
                        </a:rPr>
                        <a:t>), </a:t>
                      </a:r>
                      <a:r>
                        <a:rPr lang="en-US" sz="3300" dirty="0" err="1">
                          <a:solidFill>
                            <a:srgbClr val="1C3249"/>
                          </a:solidFill>
                          <a:latin typeface="Roboto Condensed"/>
                        </a:rPr>
                        <a:t>lựa</a:t>
                      </a:r>
                      <a:r>
                        <a:rPr lang="en-US" sz="3300" dirty="0">
                          <a:solidFill>
                            <a:srgbClr val="1C3249"/>
                          </a:solidFill>
                          <a:latin typeface="Roboto Condensed"/>
                        </a:rPr>
                        <a:t> </a:t>
                      </a:r>
                      <a:r>
                        <a:rPr lang="en-US" sz="3300" dirty="0" err="1">
                          <a:solidFill>
                            <a:srgbClr val="1C3249"/>
                          </a:solidFill>
                          <a:latin typeface="Roboto Condensed"/>
                        </a:rPr>
                        <a:t>chọn</a:t>
                      </a:r>
                      <a:r>
                        <a:rPr lang="en-US" sz="3300" dirty="0">
                          <a:solidFill>
                            <a:srgbClr val="1C3249"/>
                          </a:solidFill>
                          <a:latin typeface="Roboto Condensed"/>
                        </a:rPr>
                        <a:t> chi </a:t>
                      </a:r>
                      <a:r>
                        <a:rPr lang="en-US" sz="3300" dirty="0" err="1">
                          <a:solidFill>
                            <a:srgbClr val="1C3249"/>
                          </a:solidFill>
                          <a:latin typeface="Roboto Condensed"/>
                        </a:rPr>
                        <a:t>tiết</a:t>
                      </a:r>
                      <a:r>
                        <a:rPr lang="en-US" sz="3300" dirty="0">
                          <a:solidFill>
                            <a:srgbClr val="1C3249"/>
                          </a:solidFill>
                          <a:latin typeface="Roboto Condensed"/>
                        </a:rPr>
                        <a:t> </a:t>
                      </a:r>
                      <a:r>
                        <a:rPr lang="en-US" sz="3300" dirty="0" err="1">
                          <a:solidFill>
                            <a:srgbClr val="1C3249"/>
                          </a:solidFill>
                          <a:latin typeface="Roboto Condensed"/>
                        </a:rPr>
                        <a:t>giàu</a:t>
                      </a:r>
                      <a:r>
                        <a:rPr lang="en-US" sz="3300" dirty="0">
                          <a:solidFill>
                            <a:srgbClr val="1C3249"/>
                          </a:solidFill>
                          <a:latin typeface="Roboto Condensed"/>
                        </a:rPr>
                        <a:t> ý </a:t>
                      </a:r>
                      <a:r>
                        <a:rPr lang="en-US" sz="3300" dirty="0" err="1">
                          <a:solidFill>
                            <a:srgbClr val="1C3249"/>
                          </a:solidFill>
                          <a:latin typeface="Roboto Condensed"/>
                        </a:rPr>
                        <a:t>nghĩa</a:t>
                      </a:r>
                      <a:r>
                        <a:rPr lang="en-US" sz="3300" dirty="0">
                          <a:solidFill>
                            <a:srgbClr val="1C3249"/>
                          </a:solidFill>
                          <a:latin typeface="Roboto Condensed"/>
                        </a:rPr>
                        <a:t>, </a:t>
                      </a:r>
                      <a:r>
                        <a:rPr lang="en-US" sz="3300" dirty="0" err="1">
                          <a:solidFill>
                            <a:srgbClr val="1C3249"/>
                          </a:solidFill>
                          <a:latin typeface="Roboto Condensed"/>
                        </a:rPr>
                        <a:t>lời</a:t>
                      </a:r>
                      <a:r>
                        <a:rPr lang="en-US" sz="3300" dirty="0">
                          <a:solidFill>
                            <a:srgbClr val="1C3249"/>
                          </a:solidFill>
                          <a:latin typeface="Roboto Condensed"/>
                        </a:rPr>
                        <a:t> </a:t>
                      </a:r>
                      <a:r>
                        <a:rPr lang="en-US" sz="3300" dirty="0" err="1">
                          <a:solidFill>
                            <a:srgbClr val="1C3249"/>
                          </a:solidFill>
                          <a:latin typeface="Roboto Condensed"/>
                        </a:rPr>
                        <a:t>văn</a:t>
                      </a:r>
                      <a:r>
                        <a:rPr lang="en-US" sz="3300" dirty="0">
                          <a:solidFill>
                            <a:srgbClr val="1C3249"/>
                          </a:solidFill>
                          <a:latin typeface="Roboto Condensed"/>
                        </a:rPr>
                        <a:t> </a:t>
                      </a:r>
                      <a:r>
                        <a:rPr lang="en-US" sz="3300" dirty="0" err="1">
                          <a:solidFill>
                            <a:srgbClr val="1C3249"/>
                          </a:solidFill>
                          <a:latin typeface="Roboto Condensed"/>
                        </a:rPr>
                        <a:t>giản</a:t>
                      </a:r>
                      <a:r>
                        <a:rPr lang="en-US" sz="3300" dirty="0">
                          <a:solidFill>
                            <a:srgbClr val="1C3249"/>
                          </a:solidFill>
                          <a:latin typeface="Roboto Condensed"/>
                        </a:rPr>
                        <a:t> dị, </a:t>
                      </a:r>
                      <a:r>
                        <a:rPr lang="en-US" sz="3300" dirty="0" err="1">
                          <a:solidFill>
                            <a:srgbClr val="1C3249"/>
                          </a:solidFill>
                          <a:latin typeface="Roboto Condensed"/>
                        </a:rPr>
                        <a:t>tư</a:t>
                      </a:r>
                      <a:r>
                        <a:rPr lang="en-US" sz="3300" dirty="0">
                          <a:solidFill>
                            <a:srgbClr val="1C3249"/>
                          </a:solidFill>
                          <a:latin typeface="Roboto Condensed"/>
                        </a:rPr>
                        <a:t>̣ </a:t>
                      </a:r>
                      <a:r>
                        <a:rPr lang="en-US" sz="3300" dirty="0" err="1">
                          <a:solidFill>
                            <a:srgbClr val="1C3249"/>
                          </a:solidFill>
                          <a:latin typeface="Roboto Condensed"/>
                        </a:rPr>
                        <a:t>nhiên</a:t>
                      </a:r>
                      <a:r>
                        <a:rPr lang="en-US" sz="3300" dirty="0">
                          <a:solidFill>
                            <a:srgbClr val="1C3249"/>
                          </a:solidFill>
                          <a:latin typeface="Roboto Condensed"/>
                        </a:rPr>
                        <a:t>,…</a:t>
                      </a:r>
                    </a:p>
                    <a:p>
                      <a:pPr algn="just">
                        <a:lnSpc>
                          <a:spcPts val="4620"/>
                        </a:lnSpc>
                      </a:pPr>
                      <a:r>
                        <a:rPr lang="en-US" sz="3300" dirty="0" err="1">
                          <a:solidFill>
                            <a:srgbClr val="1C3249"/>
                          </a:solidFill>
                          <a:latin typeface="Roboto Condensed Bold"/>
                        </a:rPr>
                        <a:t>Kết</a:t>
                      </a:r>
                      <a:r>
                        <a:rPr lang="en-US" sz="3300" dirty="0">
                          <a:solidFill>
                            <a:srgbClr val="1C3249"/>
                          </a:solidFill>
                          <a:latin typeface="Roboto Condensed Bold"/>
                        </a:rPr>
                        <a:t> </a:t>
                      </a:r>
                      <a:r>
                        <a:rPr lang="en-US" sz="3300" dirty="0" err="1">
                          <a:solidFill>
                            <a:srgbClr val="1C3249"/>
                          </a:solidFill>
                          <a:latin typeface="Roboto Condensed Bold"/>
                        </a:rPr>
                        <a:t>bài</a:t>
                      </a:r>
                      <a:r>
                        <a:rPr lang="en-US" sz="3300" dirty="0">
                          <a:solidFill>
                            <a:srgbClr val="1C3249"/>
                          </a:solidFill>
                          <a:latin typeface="Roboto Condensed"/>
                        </a:rPr>
                        <a:t>: </a:t>
                      </a:r>
                      <a:r>
                        <a:rPr lang="en-US" sz="3300" dirty="0" err="1">
                          <a:solidFill>
                            <a:srgbClr val="1C3249"/>
                          </a:solidFill>
                          <a:latin typeface="Roboto Condensed"/>
                        </a:rPr>
                        <a:t>Nhận</a:t>
                      </a:r>
                      <a:r>
                        <a:rPr lang="en-US" sz="3300" dirty="0">
                          <a:solidFill>
                            <a:srgbClr val="1C3249"/>
                          </a:solidFill>
                          <a:latin typeface="Roboto Condensed"/>
                        </a:rPr>
                        <a:t> </a:t>
                      </a:r>
                      <a:r>
                        <a:rPr lang="en-US" sz="3300" dirty="0" err="1">
                          <a:solidFill>
                            <a:srgbClr val="1C3249"/>
                          </a:solidFill>
                          <a:latin typeface="Roboto Condensed"/>
                        </a:rPr>
                        <a:t>xét</a:t>
                      </a:r>
                      <a:r>
                        <a:rPr lang="en-US" sz="3300" dirty="0">
                          <a:solidFill>
                            <a:srgbClr val="1C3249"/>
                          </a:solidFill>
                          <a:latin typeface="Roboto Condensed"/>
                        </a:rPr>
                        <a:t> </a:t>
                      </a:r>
                      <a:r>
                        <a:rPr lang="en-US" sz="3300" dirty="0" err="1">
                          <a:solidFill>
                            <a:srgbClr val="1C3249"/>
                          </a:solidFill>
                          <a:latin typeface="Roboto Condensed"/>
                        </a:rPr>
                        <a:t>khái</a:t>
                      </a:r>
                      <a:r>
                        <a:rPr lang="en-US" sz="3300" dirty="0">
                          <a:solidFill>
                            <a:srgbClr val="1C3249"/>
                          </a:solidFill>
                          <a:latin typeface="Roboto Condensed"/>
                        </a:rPr>
                        <a:t> </a:t>
                      </a:r>
                      <a:r>
                        <a:rPr lang="en-US" sz="3300" dirty="0" err="1">
                          <a:solidFill>
                            <a:srgbClr val="1C3249"/>
                          </a:solidFill>
                          <a:latin typeface="Roboto Condensed"/>
                        </a:rPr>
                        <a:t>quát</a:t>
                      </a:r>
                      <a:r>
                        <a:rPr lang="en-US" sz="3300" dirty="0">
                          <a:solidFill>
                            <a:srgbClr val="1C3249"/>
                          </a:solidFill>
                          <a:latin typeface="Roboto Condensed"/>
                        </a:rPr>
                        <a:t> </a:t>
                      </a:r>
                      <a:r>
                        <a:rPr lang="en-US" sz="3300" dirty="0" err="1">
                          <a:solidFill>
                            <a:srgbClr val="1C3249"/>
                          </a:solidFill>
                          <a:latin typeface="Roboto Condensed"/>
                        </a:rPr>
                        <a:t>vê</a:t>
                      </a:r>
                      <a:r>
                        <a:rPr lang="en-US" sz="3300" dirty="0">
                          <a:solidFill>
                            <a:srgbClr val="1C3249"/>
                          </a:solidFill>
                          <a:latin typeface="Roboto Condensed"/>
                        </a:rPr>
                        <a:t>̀ </a:t>
                      </a:r>
                      <a:r>
                        <a:rPr lang="en-US" sz="3300" dirty="0" err="1">
                          <a:solidFill>
                            <a:srgbClr val="1C3249"/>
                          </a:solidFill>
                          <a:latin typeface="Roboto Condensed"/>
                        </a:rPr>
                        <a:t>gia</a:t>
                      </a:r>
                      <a:r>
                        <a:rPr lang="en-US" sz="3300" dirty="0">
                          <a:solidFill>
                            <a:srgbClr val="1C3249"/>
                          </a:solidFill>
                          <a:latin typeface="Roboto Condensed"/>
                        </a:rPr>
                        <a:t>́ trị </a:t>
                      </a:r>
                      <a:r>
                        <a:rPr lang="en-US" sz="3300" dirty="0" err="1">
                          <a:solidFill>
                            <a:srgbClr val="1C3249"/>
                          </a:solidFill>
                          <a:latin typeface="Roboto Condensed"/>
                        </a:rPr>
                        <a:t>nội</a:t>
                      </a:r>
                      <a:r>
                        <a:rPr lang="en-US" sz="3300" dirty="0">
                          <a:solidFill>
                            <a:srgbClr val="1C3249"/>
                          </a:solidFill>
                          <a:latin typeface="Roboto Condensed"/>
                        </a:rPr>
                        <a:t> dung </a:t>
                      </a:r>
                      <a:r>
                        <a:rPr lang="en-US" sz="3300" dirty="0" err="1">
                          <a:solidFill>
                            <a:srgbClr val="1C3249"/>
                          </a:solidFill>
                          <a:latin typeface="Roboto Condensed"/>
                        </a:rPr>
                        <a:t>va</a:t>
                      </a:r>
                      <a:r>
                        <a:rPr lang="en-US" sz="3300" dirty="0">
                          <a:solidFill>
                            <a:srgbClr val="1C3249"/>
                          </a:solidFill>
                          <a:latin typeface="Roboto Condensed"/>
                        </a:rPr>
                        <a:t>̀ </a:t>
                      </a:r>
                      <a:r>
                        <a:rPr lang="en-US" sz="3300" dirty="0" err="1">
                          <a:solidFill>
                            <a:srgbClr val="1C3249"/>
                          </a:solidFill>
                          <a:latin typeface="Roboto Condensed"/>
                        </a:rPr>
                        <a:t>nghê</a:t>
                      </a:r>
                      <a:r>
                        <a:rPr lang="en-US" sz="3300" dirty="0">
                          <a:solidFill>
                            <a:srgbClr val="1C3249"/>
                          </a:solidFill>
                          <a:latin typeface="Roboto Condensed"/>
                        </a:rPr>
                        <a:t>̣ </a:t>
                      </a:r>
                      <a:r>
                        <a:rPr lang="en-US" sz="3300" dirty="0" err="1">
                          <a:solidFill>
                            <a:srgbClr val="1C3249"/>
                          </a:solidFill>
                          <a:latin typeface="Roboto Condensed"/>
                        </a:rPr>
                        <a:t>thuật</a:t>
                      </a:r>
                      <a:r>
                        <a:rPr lang="en-US" sz="3300" dirty="0">
                          <a:solidFill>
                            <a:srgbClr val="1C3249"/>
                          </a:solidFill>
                          <a:latin typeface="Roboto Condensed"/>
                        </a:rPr>
                        <a:t> </a:t>
                      </a:r>
                      <a:r>
                        <a:rPr lang="en-US" sz="3300" dirty="0" err="1">
                          <a:solidFill>
                            <a:srgbClr val="1C3249"/>
                          </a:solidFill>
                          <a:latin typeface="Roboto Condensed"/>
                        </a:rPr>
                        <a:t>của</a:t>
                      </a:r>
                      <a:r>
                        <a:rPr lang="en-US" sz="3300" dirty="0">
                          <a:solidFill>
                            <a:srgbClr val="1C3249"/>
                          </a:solidFill>
                          <a:latin typeface="Roboto Condensed"/>
                        </a:rPr>
                        <a:t> </a:t>
                      </a:r>
                      <a:r>
                        <a:rPr lang="en-US" sz="3300" dirty="0" err="1">
                          <a:solidFill>
                            <a:srgbClr val="1C3249"/>
                          </a:solidFill>
                          <a:latin typeface="Roboto Condensed"/>
                        </a:rPr>
                        <a:t>truyện</a:t>
                      </a:r>
                      <a:r>
                        <a:rPr lang="en-US" sz="3300" dirty="0">
                          <a:solidFill>
                            <a:srgbClr val="1C3249"/>
                          </a:solidFill>
                          <a:latin typeface="Roboto Condensed"/>
                        </a:rPr>
                        <a:t>. </a:t>
                      </a:r>
                      <a:r>
                        <a:rPr lang="en-US" sz="3300" dirty="0" err="1">
                          <a:solidFill>
                            <a:srgbClr val="1C3249"/>
                          </a:solidFill>
                          <a:latin typeface="Roboto Condensed"/>
                        </a:rPr>
                        <a:t>Nêu</a:t>
                      </a:r>
                      <a:r>
                        <a:rPr lang="en-US" sz="3300" dirty="0">
                          <a:solidFill>
                            <a:srgbClr val="1C3249"/>
                          </a:solidFill>
                          <a:latin typeface="Roboto Condensed"/>
                        </a:rPr>
                        <a:t> </a:t>
                      </a:r>
                      <a:r>
                        <a:rPr lang="en-US" sz="3300" dirty="0" err="1">
                          <a:solidFill>
                            <a:srgbClr val="1C3249"/>
                          </a:solidFill>
                          <a:latin typeface="Roboto Condensed"/>
                        </a:rPr>
                        <a:t>tác</a:t>
                      </a:r>
                      <a:r>
                        <a:rPr lang="en-US" sz="3300" dirty="0">
                          <a:solidFill>
                            <a:srgbClr val="1C3249"/>
                          </a:solidFill>
                          <a:latin typeface="Roboto Condensed"/>
                        </a:rPr>
                        <a:t> </a:t>
                      </a:r>
                      <a:r>
                        <a:rPr lang="en-US" sz="3300" dirty="0" err="1">
                          <a:solidFill>
                            <a:srgbClr val="1C3249"/>
                          </a:solidFill>
                          <a:latin typeface="Roboto Condensed"/>
                        </a:rPr>
                        <a:t>động</a:t>
                      </a:r>
                      <a:r>
                        <a:rPr lang="en-US" sz="3300" dirty="0">
                          <a:solidFill>
                            <a:srgbClr val="1C3249"/>
                          </a:solidFill>
                          <a:latin typeface="Roboto Condensed"/>
                        </a:rPr>
                        <a:t> </a:t>
                      </a:r>
                      <a:r>
                        <a:rPr lang="en-US" sz="3300" dirty="0" err="1">
                          <a:solidFill>
                            <a:srgbClr val="1C3249"/>
                          </a:solidFill>
                          <a:latin typeface="Roboto Condensed"/>
                        </a:rPr>
                        <a:t>của</a:t>
                      </a:r>
                      <a:r>
                        <a:rPr lang="en-US" sz="3300" dirty="0">
                          <a:solidFill>
                            <a:srgbClr val="1C3249"/>
                          </a:solidFill>
                          <a:latin typeface="Roboto Condensed"/>
                        </a:rPr>
                        <a:t> </a:t>
                      </a:r>
                      <a:r>
                        <a:rPr lang="en-US" sz="3300" dirty="0" err="1">
                          <a:solidFill>
                            <a:srgbClr val="1C3249"/>
                          </a:solidFill>
                          <a:latin typeface="Roboto Condensed"/>
                        </a:rPr>
                        <a:t>truyện</a:t>
                      </a:r>
                      <a:r>
                        <a:rPr lang="en-US" sz="3300" dirty="0">
                          <a:solidFill>
                            <a:srgbClr val="1C3249"/>
                          </a:solidFill>
                          <a:latin typeface="Roboto Condensed"/>
                        </a:rPr>
                        <a:t> </a:t>
                      </a:r>
                      <a:r>
                        <a:rPr lang="en-US" sz="3300" dirty="0" err="1">
                          <a:solidFill>
                            <a:srgbClr val="1C3249"/>
                          </a:solidFill>
                          <a:latin typeface="Roboto Condensed"/>
                        </a:rPr>
                        <a:t>đối</a:t>
                      </a:r>
                      <a:r>
                        <a:rPr lang="en-US" sz="3300" dirty="0">
                          <a:solidFill>
                            <a:srgbClr val="1C3249"/>
                          </a:solidFill>
                          <a:latin typeface="Roboto Condensed"/>
                        </a:rPr>
                        <a:t> </a:t>
                      </a:r>
                      <a:r>
                        <a:rPr lang="en-US" sz="3300" dirty="0" err="1">
                          <a:solidFill>
                            <a:srgbClr val="1C3249"/>
                          </a:solidFill>
                          <a:latin typeface="Roboto Condensed"/>
                        </a:rPr>
                        <a:t>với</a:t>
                      </a:r>
                      <a:r>
                        <a:rPr lang="en-US" sz="3300" dirty="0">
                          <a:solidFill>
                            <a:srgbClr val="1C3249"/>
                          </a:solidFill>
                          <a:latin typeface="Roboto Condensed"/>
                        </a:rPr>
                        <a:t> cá </a:t>
                      </a:r>
                      <a:r>
                        <a:rPr lang="en-US" sz="3300" dirty="0" err="1">
                          <a:solidFill>
                            <a:srgbClr val="1C3249"/>
                          </a:solidFill>
                          <a:latin typeface="Roboto Condensed"/>
                        </a:rPr>
                        <a:t>nhân</a:t>
                      </a:r>
                      <a:r>
                        <a:rPr lang="en-US" sz="3300" dirty="0">
                          <a:solidFill>
                            <a:srgbClr val="1C3249"/>
                          </a:solidFill>
                          <a:latin typeface="Roboto Condensed"/>
                        </a:rPr>
                        <a:t> </a:t>
                      </a:r>
                      <a:r>
                        <a:rPr lang="en-US" sz="3300" dirty="0" err="1">
                          <a:solidFill>
                            <a:srgbClr val="1C3249"/>
                          </a:solidFill>
                          <a:latin typeface="Roboto Condensed"/>
                        </a:rPr>
                        <a:t>người</a:t>
                      </a:r>
                      <a:r>
                        <a:rPr lang="en-US" sz="3300" dirty="0">
                          <a:solidFill>
                            <a:srgbClr val="1C3249"/>
                          </a:solidFill>
                          <a:latin typeface="Roboto Condensed"/>
                        </a:rPr>
                        <a:t> </a:t>
                      </a:r>
                      <a:r>
                        <a:rPr lang="en-US" sz="3300" dirty="0" err="1">
                          <a:solidFill>
                            <a:srgbClr val="1C3249"/>
                          </a:solidFill>
                          <a:latin typeface="Roboto Condensed"/>
                        </a:rPr>
                        <a:t>viết</a:t>
                      </a:r>
                      <a:r>
                        <a:rPr lang="en-US" sz="3300" dirty="0">
                          <a:solidFill>
                            <a:srgbClr val="1C3249"/>
                          </a:solidFill>
                          <a:latin typeface="Roboto Condensed"/>
                        </a:rPr>
                        <a:t> </a:t>
                      </a:r>
                      <a:r>
                        <a:rPr lang="en-US" sz="3300" dirty="0" err="1">
                          <a:solidFill>
                            <a:srgbClr val="1C3249"/>
                          </a:solidFill>
                          <a:latin typeface="Roboto Condensed"/>
                        </a:rPr>
                        <a:t>bài</a:t>
                      </a:r>
                      <a:r>
                        <a:rPr lang="en-US" sz="3300" dirty="0">
                          <a:solidFill>
                            <a:srgbClr val="1C3249"/>
                          </a:solidFill>
                          <a:latin typeface="Roboto Condensed"/>
                        </a:rPr>
                        <a:t>.</a:t>
                      </a:r>
                    </a:p>
                  </a:txBody>
                  <a:tcPr marL="190500" marR="190500" marT="190500" marB="190500" anchor="ctr">
                    <a:lnL w="38100" cap="flat" cmpd="sng" algn="ctr">
                      <a:solidFill>
                        <a:srgbClr val="545B4E"/>
                      </a:solidFill>
                      <a:prstDash val="solid"/>
                      <a:round/>
                      <a:headEnd type="none" w="med" len="med"/>
                      <a:tailEnd type="none" w="med" len="med"/>
                    </a:lnL>
                    <a:lnR w="38100" cap="flat" cmpd="sng" algn="ctr">
                      <a:solidFill>
                        <a:srgbClr val="545B4E"/>
                      </a:solidFill>
                      <a:prstDash val="solid"/>
                      <a:round/>
                      <a:headEnd type="none" w="med" len="med"/>
                      <a:tailEnd type="none" w="med" len="med"/>
                    </a:lnR>
                    <a:lnT w="38100" cap="flat" cmpd="sng" algn="ctr">
                      <a:solidFill>
                        <a:srgbClr val="545B4E"/>
                      </a:solidFill>
                      <a:prstDash val="solid"/>
                      <a:round/>
                      <a:headEnd type="none" w="med" len="med"/>
                      <a:tailEnd type="none" w="med" len="med"/>
                    </a:lnT>
                    <a:lnB w="38100" cap="flat" cmpd="sng" algn="ctr">
                      <a:solidFill>
                        <a:srgbClr val="545B4E"/>
                      </a:solidFill>
                      <a:prstDash val="solid"/>
                      <a:round/>
                      <a:headEnd type="none" w="med" len="med"/>
                      <a:tailEnd type="none" w="med" len="med"/>
                    </a:lnB>
                    <a:solidFill>
                      <a:srgbClr val="FFF2D2"/>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FF4"/>
        </a:solidFill>
        <a:effectLst/>
      </p:bgPr>
    </p:bg>
    <p:spTree>
      <p:nvGrpSpPr>
        <p:cNvPr id="1" name=""/>
        <p:cNvGrpSpPr/>
        <p:nvPr/>
      </p:nvGrpSpPr>
      <p:grpSpPr>
        <a:xfrm>
          <a:off x="0" y="0"/>
          <a:ext cx="0" cy="0"/>
          <a:chOff x="0" y="0"/>
          <a:chExt cx="0" cy="0"/>
        </a:xfrm>
      </p:grpSpPr>
      <p:sp>
        <p:nvSpPr>
          <p:cNvPr id="5" name="Freeform 5"/>
          <p:cNvSpPr/>
          <p:nvPr/>
        </p:nvSpPr>
        <p:spPr>
          <a:xfrm>
            <a:off x="12867536" y="4914900"/>
            <a:ext cx="5070047" cy="5173518"/>
          </a:xfrm>
          <a:custGeom>
            <a:avLst/>
            <a:gdLst/>
            <a:ahLst/>
            <a:cxnLst/>
            <a:rect l="l" t="t" r="r" b="b"/>
            <a:pathLst>
              <a:path w="5070047" h="5173518">
                <a:moveTo>
                  <a:pt x="0" y="0"/>
                </a:moveTo>
                <a:lnTo>
                  <a:pt x="5070047" y="0"/>
                </a:lnTo>
                <a:lnTo>
                  <a:pt x="5070047" y="5173517"/>
                </a:lnTo>
                <a:lnTo>
                  <a:pt x="0" y="51735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2056317" y="3536540"/>
            <a:ext cx="12878440" cy="2207678"/>
          </a:xfrm>
          <a:prstGeom prst="rect">
            <a:avLst/>
          </a:prstGeom>
        </p:spPr>
        <p:txBody>
          <a:bodyPr lIns="0" tIns="0" rIns="0" bIns="0" rtlCol="0" anchor="t">
            <a:spAutoFit/>
          </a:bodyPr>
          <a:lstStyle/>
          <a:p>
            <a:pPr algn="ctr">
              <a:lnSpc>
                <a:spcPts val="5880"/>
              </a:lnSpc>
              <a:spcBef>
                <a:spcPct val="0"/>
              </a:spcBef>
            </a:pPr>
            <a:r>
              <a:rPr lang="en-US" sz="4200">
                <a:solidFill>
                  <a:srgbClr val="000000"/>
                </a:solidFill>
                <a:latin typeface="Roboto Condensed"/>
              </a:rPr>
              <a:t>Dựa vào phán đoán ban đầu của mình và phần phân tích mẫu cũng như kinh nghiệm của bản thân, hãy nêu quy trình phân tích một tác phẩm truyện (PHT 2)</a:t>
            </a:r>
          </a:p>
        </p:txBody>
      </p:sp>
      <p:sp>
        <p:nvSpPr>
          <p:cNvPr id="8" name="TextBox 8"/>
          <p:cNvSpPr txBox="1"/>
          <p:nvPr/>
        </p:nvSpPr>
        <p:spPr>
          <a:xfrm>
            <a:off x="3045956" y="1463926"/>
            <a:ext cx="12356604" cy="736600"/>
          </a:xfrm>
          <a:prstGeom prst="rect">
            <a:avLst/>
          </a:prstGeom>
        </p:spPr>
        <p:txBody>
          <a:bodyPr lIns="0" tIns="0" rIns="0" bIns="0" rtlCol="0" anchor="t">
            <a:spAutoFit/>
          </a:bodyPr>
          <a:lstStyle/>
          <a:p>
            <a:pPr>
              <a:lnSpc>
                <a:spcPts val="5750"/>
              </a:lnSpc>
              <a:spcBef>
                <a:spcPct val="0"/>
              </a:spcBef>
            </a:pPr>
            <a:r>
              <a:rPr lang="en-US" sz="5000">
                <a:solidFill>
                  <a:srgbClr val="745656"/>
                </a:solidFill>
                <a:latin typeface="Fraunces Bold"/>
              </a:rPr>
              <a:t>II. PHÂN TÍCH BÀI VIẾT THAM KHẢO</a:t>
            </a:r>
          </a:p>
        </p:txBody>
      </p:sp>
      <p:grpSp>
        <p:nvGrpSpPr>
          <p:cNvPr id="9" name="Group 9"/>
          <p:cNvGrpSpPr/>
          <p:nvPr/>
        </p:nvGrpSpPr>
        <p:grpSpPr>
          <a:xfrm>
            <a:off x="1870605" y="2929312"/>
            <a:ext cx="14546790" cy="3507860"/>
            <a:chOff x="0" y="0"/>
            <a:chExt cx="3831253" cy="923881"/>
          </a:xfrm>
        </p:grpSpPr>
        <p:sp>
          <p:nvSpPr>
            <p:cNvPr id="10" name="Freeform 10"/>
            <p:cNvSpPr/>
            <p:nvPr/>
          </p:nvSpPr>
          <p:spPr>
            <a:xfrm>
              <a:off x="0" y="0"/>
              <a:ext cx="3831253" cy="923881"/>
            </a:xfrm>
            <a:custGeom>
              <a:avLst/>
              <a:gdLst/>
              <a:ahLst/>
              <a:cxnLst/>
              <a:rect l="l" t="t" r="r" b="b"/>
              <a:pathLst>
                <a:path w="3831253" h="923881">
                  <a:moveTo>
                    <a:pt x="27143" y="0"/>
                  </a:moveTo>
                  <a:lnTo>
                    <a:pt x="3804111" y="0"/>
                  </a:lnTo>
                  <a:cubicBezTo>
                    <a:pt x="3811310" y="0"/>
                    <a:pt x="3818213" y="2860"/>
                    <a:pt x="3823303" y="7950"/>
                  </a:cubicBezTo>
                  <a:cubicBezTo>
                    <a:pt x="3828394" y="13040"/>
                    <a:pt x="3831253" y="19944"/>
                    <a:pt x="3831253" y="27143"/>
                  </a:cubicBezTo>
                  <a:lnTo>
                    <a:pt x="3831253" y="896738"/>
                  </a:lnTo>
                  <a:cubicBezTo>
                    <a:pt x="3831253" y="903937"/>
                    <a:pt x="3828394" y="910841"/>
                    <a:pt x="3823303" y="915931"/>
                  </a:cubicBezTo>
                  <a:cubicBezTo>
                    <a:pt x="3818213" y="921021"/>
                    <a:pt x="3811310" y="923881"/>
                    <a:pt x="3804111" y="923881"/>
                  </a:cubicBezTo>
                  <a:lnTo>
                    <a:pt x="27143" y="923881"/>
                  </a:lnTo>
                  <a:cubicBezTo>
                    <a:pt x="19944" y="923881"/>
                    <a:pt x="13040" y="921021"/>
                    <a:pt x="7950" y="915931"/>
                  </a:cubicBezTo>
                  <a:cubicBezTo>
                    <a:pt x="2860" y="910841"/>
                    <a:pt x="0" y="903937"/>
                    <a:pt x="0" y="896738"/>
                  </a:cubicBezTo>
                  <a:lnTo>
                    <a:pt x="0" y="27143"/>
                  </a:lnTo>
                  <a:cubicBezTo>
                    <a:pt x="0" y="19944"/>
                    <a:pt x="2860" y="13040"/>
                    <a:pt x="7950" y="7950"/>
                  </a:cubicBezTo>
                  <a:cubicBezTo>
                    <a:pt x="13040" y="2860"/>
                    <a:pt x="19944" y="0"/>
                    <a:pt x="27143" y="0"/>
                  </a:cubicBezTo>
                  <a:close/>
                </a:path>
              </a:pathLst>
            </a:custGeom>
            <a:solidFill>
              <a:srgbClr val="000000">
                <a:alpha val="0"/>
              </a:srgbClr>
            </a:solidFill>
            <a:ln w="57150" cap="rnd">
              <a:solidFill>
                <a:srgbClr val="FFB958"/>
              </a:solidFill>
              <a:prstDash val="lgDash"/>
              <a:round/>
            </a:ln>
          </p:spPr>
          <p:txBody>
            <a:bodyPr/>
            <a:lstStyle/>
            <a:p>
              <a:endParaRPr lang="en-US"/>
            </a:p>
          </p:txBody>
        </p:sp>
        <p:sp>
          <p:nvSpPr>
            <p:cNvPr id="11" name="TextBox 11"/>
            <p:cNvSpPr txBox="1"/>
            <p:nvPr/>
          </p:nvSpPr>
          <p:spPr>
            <a:xfrm>
              <a:off x="0" y="9525"/>
              <a:ext cx="812800" cy="803275"/>
            </a:xfrm>
            <a:prstGeom prst="rect">
              <a:avLst/>
            </a:prstGeom>
          </p:spPr>
          <p:txBody>
            <a:bodyPr lIns="50800" tIns="50800" rIns="50800" bIns="50800" rtlCol="0" anchor="ctr"/>
            <a:lstStyle/>
            <a:p>
              <a:pPr algn="ctr">
                <a:lnSpc>
                  <a:spcPts val="2980"/>
                </a:lnSpc>
              </a:pPr>
              <a:endParaRPr/>
            </a:p>
          </p:txBody>
        </p:sp>
      </p:gr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0D6"/>
        </a:solidFill>
        <a:effectLst/>
      </p:bgPr>
    </p:bg>
    <p:spTree>
      <p:nvGrpSpPr>
        <p:cNvPr id="1" name=""/>
        <p:cNvGrpSpPr/>
        <p:nvPr/>
      </p:nvGrpSpPr>
      <p:grpSpPr>
        <a:xfrm>
          <a:off x="0" y="0"/>
          <a:ext cx="0" cy="0"/>
          <a:chOff x="0" y="0"/>
          <a:chExt cx="0" cy="0"/>
        </a:xfrm>
      </p:grpSpPr>
      <p:sp>
        <p:nvSpPr>
          <p:cNvPr id="4" name="Freeform 4"/>
          <p:cNvSpPr/>
          <p:nvPr/>
        </p:nvSpPr>
        <p:spPr>
          <a:xfrm rot="536899">
            <a:off x="12113145" y="2116199"/>
            <a:ext cx="1737455" cy="1357386"/>
          </a:xfrm>
          <a:custGeom>
            <a:avLst/>
            <a:gdLst/>
            <a:ahLst/>
            <a:cxnLst/>
            <a:rect l="l" t="t" r="r" b="b"/>
            <a:pathLst>
              <a:path w="1737455" h="1357386">
                <a:moveTo>
                  <a:pt x="0" y="0"/>
                </a:moveTo>
                <a:lnTo>
                  <a:pt x="1737454" y="0"/>
                </a:lnTo>
                <a:lnTo>
                  <a:pt x="1737454" y="1357386"/>
                </a:lnTo>
                <a:lnTo>
                  <a:pt x="0" y="13573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514799" y="486122"/>
            <a:ext cx="13963201" cy="872034"/>
          </a:xfrm>
          <a:prstGeom prst="rect">
            <a:avLst/>
          </a:prstGeom>
        </p:spPr>
        <p:txBody>
          <a:bodyPr wrap="square" lIns="0" tIns="0" rIns="0" bIns="0" rtlCol="0" anchor="t">
            <a:spAutoFit/>
          </a:bodyPr>
          <a:lstStyle/>
          <a:p>
            <a:pPr>
              <a:lnSpc>
                <a:spcPts val="6785"/>
              </a:lnSpc>
              <a:spcBef>
                <a:spcPct val="0"/>
              </a:spcBef>
            </a:pPr>
            <a:r>
              <a:rPr lang="en-US" sz="5900" dirty="0">
                <a:solidFill>
                  <a:srgbClr val="745656"/>
                </a:solidFill>
                <a:latin typeface="Fraunces Bold"/>
              </a:rPr>
              <a:t>III. HƯỚNG DẪN QUY TRÌNH VIẾT</a:t>
            </a:r>
          </a:p>
        </p:txBody>
      </p:sp>
      <p:grpSp>
        <p:nvGrpSpPr>
          <p:cNvPr id="6" name="Group 6"/>
          <p:cNvGrpSpPr/>
          <p:nvPr/>
        </p:nvGrpSpPr>
        <p:grpSpPr>
          <a:xfrm>
            <a:off x="80427" y="4170632"/>
            <a:ext cx="18288000" cy="4083432"/>
            <a:chOff x="0" y="0"/>
            <a:chExt cx="3640195" cy="812800"/>
          </a:xfrm>
        </p:grpSpPr>
        <p:sp>
          <p:nvSpPr>
            <p:cNvPr id="7" name="Freeform 7"/>
            <p:cNvSpPr/>
            <p:nvPr/>
          </p:nvSpPr>
          <p:spPr>
            <a:xfrm>
              <a:off x="0" y="0"/>
              <a:ext cx="3640194" cy="812800"/>
            </a:xfrm>
            <a:custGeom>
              <a:avLst/>
              <a:gdLst/>
              <a:ahLst/>
              <a:cxnLst/>
              <a:rect l="l" t="t" r="r" b="b"/>
              <a:pathLst>
                <a:path w="3640194" h="812800">
                  <a:moveTo>
                    <a:pt x="3640194" y="406400"/>
                  </a:moveTo>
                  <a:lnTo>
                    <a:pt x="3233795" y="0"/>
                  </a:lnTo>
                  <a:lnTo>
                    <a:pt x="3233795" y="203200"/>
                  </a:lnTo>
                  <a:lnTo>
                    <a:pt x="0" y="203200"/>
                  </a:lnTo>
                  <a:lnTo>
                    <a:pt x="0" y="609600"/>
                  </a:lnTo>
                  <a:lnTo>
                    <a:pt x="3233795" y="609600"/>
                  </a:lnTo>
                  <a:lnTo>
                    <a:pt x="3233795" y="812800"/>
                  </a:lnTo>
                  <a:lnTo>
                    <a:pt x="3640194" y="406400"/>
                  </a:lnTo>
                  <a:close/>
                </a:path>
              </a:pathLst>
            </a:custGeom>
            <a:solidFill>
              <a:srgbClr val="FFB958"/>
            </a:solidFill>
          </p:spPr>
          <p:txBody>
            <a:bodyPr/>
            <a:lstStyle/>
            <a:p>
              <a:endParaRPr lang="en-US"/>
            </a:p>
          </p:txBody>
        </p:sp>
        <p:sp>
          <p:nvSpPr>
            <p:cNvPr id="8" name="TextBox 8"/>
            <p:cNvSpPr txBox="1"/>
            <p:nvPr/>
          </p:nvSpPr>
          <p:spPr>
            <a:xfrm>
              <a:off x="0" y="155575"/>
              <a:ext cx="711200" cy="45402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571906" y="3495403"/>
            <a:ext cx="3086100" cy="308610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EA7"/>
            </a:solidFill>
          </p:spPr>
          <p:txBody>
            <a:bodyPr/>
            <a:lstStyle/>
            <a:p>
              <a:endParaRPr lang="en-US"/>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480331" y="4690470"/>
            <a:ext cx="3086100" cy="308610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EA7"/>
            </a:solidFill>
          </p:spPr>
          <p:txBody>
            <a:bodyPr/>
            <a:lstStyle/>
            <a:p>
              <a:endParaRPr lang="en-US"/>
            </a:p>
          </p:txBody>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8932052" y="5038453"/>
            <a:ext cx="3086100" cy="308610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EA7"/>
            </a:solidFill>
          </p:spPr>
          <p:txBody>
            <a:bodyPr/>
            <a:lstStyle/>
            <a:p>
              <a:endParaRPr lang="en-US"/>
            </a:p>
          </p:txBody>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3391071" y="3600450"/>
            <a:ext cx="3086100" cy="3086100"/>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EA7"/>
            </a:solidFill>
          </p:spPr>
          <p:txBody>
            <a:bodyPr/>
            <a:lstStyle/>
            <a:p>
              <a:endParaRPr lang="en-US"/>
            </a:p>
          </p:txBody>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488672" y="5846188"/>
            <a:ext cx="3086100" cy="721923"/>
          </a:xfrm>
          <a:prstGeom prst="rect">
            <a:avLst/>
          </a:prstGeom>
        </p:spPr>
        <p:txBody>
          <a:bodyPr lIns="0" tIns="0" rIns="0" bIns="0" rtlCol="0" anchor="t">
            <a:spAutoFit/>
          </a:bodyPr>
          <a:lstStyle/>
          <a:p>
            <a:pPr algn="ctr">
              <a:lnSpc>
                <a:spcPts val="5879"/>
              </a:lnSpc>
            </a:pPr>
            <a:r>
              <a:rPr lang="en-US" sz="4199" dirty="0" err="1">
                <a:solidFill>
                  <a:srgbClr val="745656"/>
                </a:solidFill>
                <a:latin typeface="Roboto Condensed"/>
              </a:rPr>
              <a:t>Chuẩn</a:t>
            </a:r>
            <a:r>
              <a:rPr lang="en-US" sz="4199" dirty="0">
                <a:solidFill>
                  <a:srgbClr val="745656"/>
                </a:solidFill>
                <a:latin typeface="Roboto Condensed"/>
              </a:rPr>
              <a:t> </a:t>
            </a:r>
            <a:r>
              <a:rPr lang="en-US" sz="4199" dirty="0" err="1">
                <a:solidFill>
                  <a:srgbClr val="745656"/>
                </a:solidFill>
                <a:latin typeface="Roboto Condensed"/>
              </a:rPr>
              <a:t>bị</a:t>
            </a:r>
            <a:endParaRPr lang="en-US" sz="4199" dirty="0">
              <a:solidFill>
                <a:srgbClr val="745656"/>
              </a:solidFill>
              <a:latin typeface="Roboto Condensed"/>
            </a:endParaRPr>
          </a:p>
        </p:txBody>
      </p:sp>
      <p:sp>
        <p:nvSpPr>
          <p:cNvPr id="22" name="TextBox 22"/>
          <p:cNvSpPr txBox="1"/>
          <p:nvPr/>
        </p:nvSpPr>
        <p:spPr>
          <a:xfrm>
            <a:off x="8932052" y="6147795"/>
            <a:ext cx="3086100" cy="721923"/>
          </a:xfrm>
          <a:prstGeom prst="rect">
            <a:avLst/>
          </a:prstGeom>
        </p:spPr>
        <p:txBody>
          <a:bodyPr lIns="0" tIns="0" rIns="0" bIns="0" rtlCol="0" anchor="t">
            <a:spAutoFit/>
          </a:bodyPr>
          <a:lstStyle/>
          <a:p>
            <a:pPr algn="ctr">
              <a:lnSpc>
                <a:spcPts val="5879"/>
              </a:lnSpc>
            </a:pPr>
            <a:r>
              <a:rPr lang="en-US" sz="4199" dirty="0" err="1">
                <a:solidFill>
                  <a:srgbClr val="745656"/>
                </a:solidFill>
                <a:latin typeface="Roboto Condensed"/>
              </a:rPr>
              <a:t>Viết</a:t>
            </a:r>
            <a:endParaRPr lang="en-US" sz="4199" dirty="0">
              <a:solidFill>
                <a:srgbClr val="745656"/>
              </a:solidFill>
              <a:latin typeface="Roboto Condensed"/>
            </a:endParaRPr>
          </a:p>
        </p:txBody>
      </p:sp>
      <p:sp>
        <p:nvSpPr>
          <p:cNvPr id="23" name="TextBox 23"/>
          <p:cNvSpPr txBox="1"/>
          <p:nvPr/>
        </p:nvSpPr>
        <p:spPr>
          <a:xfrm>
            <a:off x="4518127" y="4466968"/>
            <a:ext cx="3086100" cy="1464945"/>
          </a:xfrm>
          <a:prstGeom prst="rect">
            <a:avLst/>
          </a:prstGeom>
        </p:spPr>
        <p:txBody>
          <a:bodyPr lIns="0" tIns="0" rIns="0" bIns="0" rtlCol="0" anchor="t">
            <a:spAutoFit/>
          </a:bodyPr>
          <a:lstStyle/>
          <a:p>
            <a:pPr algn="ctr">
              <a:lnSpc>
                <a:spcPts val="5879"/>
              </a:lnSpc>
            </a:pPr>
            <a:r>
              <a:rPr lang="en-US" sz="4199" dirty="0" err="1">
                <a:solidFill>
                  <a:srgbClr val="745656"/>
                </a:solidFill>
                <a:latin typeface="Roboto Condensed"/>
              </a:rPr>
              <a:t>Tìm</a:t>
            </a:r>
            <a:r>
              <a:rPr lang="en-US" sz="4199" dirty="0">
                <a:solidFill>
                  <a:srgbClr val="745656"/>
                </a:solidFill>
                <a:latin typeface="Roboto Condensed"/>
              </a:rPr>
              <a:t> ý </a:t>
            </a:r>
            <a:r>
              <a:rPr lang="en-US" sz="4199" dirty="0" err="1">
                <a:solidFill>
                  <a:srgbClr val="745656"/>
                </a:solidFill>
                <a:latin typeface="Roboto Condensed"/>
              </a:rPr>
              <a:t>và</a:t>
            </a:r>
            <a:r>
              <a:rPr lang="en-US" sz="4199" dirty="0">
                <a:solidFill>
                  <a:srgbClr val="745656"/>
                </a:solidFill>
                <a:latin typeface="Roboto Condensed"/>
              </a:rPr>
              <a:t> </a:t>
            </a:r>
          </a:p>
          <a:p>
            <a:pPr algn="ctr">
              <a:lnSpc>
                <a:spcPts val="5879"/>
              </a:lnSpc>
            </a:pPr>
            <a:r>
              <a:rPr lang="en-US" sz="4199" dirty="0" err="1">
                <a:solidFill>
                  <a:srgbClr val="745656"/>
                </a:solidFill>
                <a:latin typeface="Roboto Condensed"/>
              </a:rPr>
              <a:t>lập</a:t>
            </a:r>
            <a:r>
              <a:rPr lang="en-US" sz="4199" dirty="0">
                <a:solidFill>
                  <a:srgbClr val="745656"/>
                </a:solidFill>
                <a:latin typeface="Roboto Condensed"/>
              </a:rPr>
              <a:t> </a:t>
            </a:r>
            <a:r>
              <a:rPr lang="en-US" sz="4199" dirty="0" err="1">
                <a:solidFill>
                  <a:srgbClr val="745656"/>
                </a:solidFill>
                <a:latin typeface="Roboto Condensed"/>
              </a:rPr>
              <a:t>dàn</a:t>
            </a:r>
            <a:r>
              <a:rPr lang="en-US" sz="4199" dirty="0">
                <a:solidFill>
                  <a:srgbClr val="745656"/>
                </a:solidFill>
                <a:latin typeface="Roboto Condensed"/>
              </a:rPr>
              <a:t> ý</a:t>
            </a:r>
          </a:p>
        </p:txBody>
      </p:sp>
      <p:sp>
        <p:nvSpPr>
          <p:cNvPr id="24" name="TextBox 24"/>
          <p:cNvSpPr txBox="1"/>
          <p:nvPr/>
        </p:nvSpPr>
        <p:spPr>
          <a:xfrm>
            <a:off x="13391071" y="4604745"/>
            <a:ext cx="3086100" cy="1464945"/>
          </a:xfrm>
          <a:prstGeom prst="rect">
            <a:avLst/>
          </a:prstGeom>
        </p:spPr>
        <p:txBody>
          <a:bodyPr lIns="0" tIns="0" rIns="0" bIns="0" rtlCol="0" anchor="t">
            <a:spAutoFit/>
          </a:bodyPr>
          <a:lstStyle/>
          <a:p>
            <a:pPr algn="ctr">
              <a:lnSpc>
                <a:spcPts val="5879"/>
              </a:lnSpc>
            </a:pPr>
            <a:r>
              <a:rPr lang="en-US" sz="4199" dirty="0" err="1">
                <a:solidFill>
                  <a:srgbClr val="745656"/>
                </a:solidFill>
                <a:latin typeface="Roboto Condensed"/>
              </a:rPr>
              <a:t>Kiểm</a:t>
            </a:r>
            <a:r>
              <a:rPr lang="en-US" sz="4199" dirty="0">
                <a:solidFill>
                  <a:srgbClr val="745656"/>
                </a:solidFill>
                <a:latin typeface="Roboto Condensed"/>
              </a:rPr>
              <a:t> </a:t>
            </a:r>
            <a:r>
              <a:rPr lang="en-US" sz="4199" dirty="0" err="1">
                <a:solidFill>
                  <a:srgbClr val="745656"/>
                </a:solidFill>
                <a:latin typeface="Roboto Condensed"/>
              </a:rPr>
              <a:t>tra</a:t>
            </a:r>
            <a:r>
              <a:rPr lang="en-US" sz="4199" dirty="0">
                <a:solidFill>
                  <a:srgbClr val="745656"/>
                </a:solidFill>
                <a:latin typeface="Roboto Condensed"/>
              </a:rPr>
              <a:t> </a:t>
            </a:r>
            <a:r>
              <a:rPr lang="en-US" sz="4199" dirty="0" err="1">
                <a:solidFill>
                  <a:srgbClr val="745656"/>
                </a:solidFill>
                <a:latin typeface="Roboto Condensed"/>
              </a:rPr>
              <a:t>và</a:t>
            </a:r>
            <a:r>
              <a:rPr lang="en-US" sz="4199" dirty="0">
                <a:solidFill>
                  <a:srgbClr val="745656"/>
                </a:solidFill>
                <a:latin typeface="Roboto Condensed"/>
              </a:rPr>
              <a:t> </a:t>
            </a:r>
            <a:r>
              <a:rPr lang="en-US" sz="4199" dirty="0" err="1">
                <a:solidFill>
                  <a:srgbClr val="745656"/>
                </a:solidFill>
                <a:latin typeface="Roboto Condensed"/>
              </a:rPr>
              <a:t>chỉnh</a:t>
            </a:r>
            <a:r>
              <a:rPr lang="en-US" sz="4199" dirty="0">
                <a:solidFill>
                  <a:srgbClr val="745656"/>
                </a:solidFill>
                <a:latin typeface="Roboto Condensed"/>
              </a:rPr>
              <a:t> </a:t>
            </a:r>
            <a:r>
              <a:rPr lang="en-US" sz="4199" dirty="0" err="1">
                <a:solidFill>
                  <a:srgbClr val="745656"/>
                </a:solidFill>
                <a:latin typeface="Roboto Condensed"/>
              </a:rPr>
              <a:t>sửa</a:t>
            </a:r>
            <a:endParaRPr lang="en-US" sz="4199" dirty="0">
              <a:solidFill>
                <a:srgbClr val="745656"/>
              </a:solidFill>
              <a:latin typeface="Roboto Condensed"/>
            </a:endParaRPr>
          </a:p>
        </p:txBody>
      </p:sp>
      <p:sp>
        <p:nvSpPr>
          <p:cNvPr id="25" name="Freeform 25"/>
          <p:cNvSpPr/>
          <p:nvPr/>
        </p:nvSpPr>
        <p:spPr>
          <a:xfrm>
            <a:off x="291856" y="1515793"/>
            <a:ext cx="3900858" cy="2340515"/>
          </a:xfrm>
          <a:custGeom>
            <a:avLst/>
            <a:gdLst/>
            <a:ahLst/>
            <a:cxnLst/>
            <a:rect l="l" t="t" r="r" b="b"/>
            <a:pathLst>
              <a:path w="3900858" h="2340515">
                <a:moveTo>
                  <a:pt x="0" y="0"/>
                </a:moveTo>
                <a:lnTo>
                  <a:pt x="3900858" y="0"/>
                </a:lnTo>
                <a:lnTo>
                  <a:pt x="3900858" y="2340514"/>
                </a:lnTo>
                <a:lnTo>
                  <a:pt x="0" y="23405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par>
                                <p:cTn id="42" presetID="22" presetClass="entr" presetSubtype="4"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0D6"/>
        </a:solidFill>
        <a:effectLst/>
      </p:bgPr>
    </p:bg>
    <p:spTree>
      <p:nvGrpSpPr>
        <p:cNvPr id="1" name=""/>
        <p:cNvGrpSpPr/>
        <p:nvPr/>
      </p:nvGrpSpPr>
      <p:grpSpPr>
        <a:xfrm>
          <a:off x="0" y="0"/>
          <a:ext cx="0" cy="0"/>
          <a:chOff x="0" y="0"/>
          <a:chExt cx="0" cy="0"/>
        </a:xfrm>
      </p:grpSpPr>
      <p:sp>
        <p:nvSpPr>
          <p:cNvPr id="4" name="Freeform 4"/>
          <p:cNvSpPr/>
          <p:nvPr/>
        </p:nvSpPr>
        <p:spPr>
          <a:xfrm>
            <a:off x="3004485" y="7008910"/>
            <a:ext cx="1417507" cy="1839998"/>
          </a:xfrm>
          <a:custGeom>
            <a:avLst/>
            <a:gdLst/>
            <a:ahLst/>
            <a:cxnLst/>
            <a:rect l="l" t="t" r="r" b="b"/>
            <a:pathLst>
              <a:path w="1417507" h="1839998">
                <a:moveTo>
                  <a:pt x="0" y="0"/>
                </a:moveTo>
                <a:lnTo>
                  <a:pt x="1417506" y="0"/>
                </a:lnTo>
                <a:lnTo>
                  <a:pt x="1417506" y="1839998"/>
                </a:lnTo>
                <a:lnTo>
                  <a:pt x="0" y="18399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p:cNvGrpSpPr/>
          <p:nvPr/>
        </p:nvGrpSpPr>
        <p:grpSpPr>
          <a:xfrm>
            <a:off x="1105637" y="2839561"/>
            <a:ext cx="3703717" cy="370371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EA7"/>
            </a:solidFill>
          </p:spPr>
          <p:txBody>
            <a:bodyPr/>
            <a:lstStyle/>
            <a:p>
              <a:endParaRPr lang="en-US"/>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5560052" y="2838468"/>
            <a:ext cx="5176293" cy="517629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EA7"/>
            </a:solidFill>
          </p:spPr>
          <p:txBody>
            <a:bodyPr/>
            <a:lstStyle/>
            <a:p>
              <a:endParaRPr lang="en-US"/>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7086600" y="3914990"/>
            <a:ext cx="11046443" cy="5648109"/>
          </a:xfrm>
          <a:custGeom>
            <a:avLst/>
            <a:gdLst/>
            <a:ahLst/>
            <a:cxnLst/>
            <a:rect l="l" t="t" r="r" b="b"/>
            <a:pathLst>
              <a:path w="11046443" h="8229600">
                <a:moveTo>
                  <a:pt x="0" y="0"/>
                </a:moveTo>
                <a:lnTo>
                  <a:pt x="11046443" y="0"/>
                </a:lnTo>
                <a:lnTo>
                  <a:pt x="11046443" y="8229600"/>
                </a:lnTo>
                <a:lnTo>
                  <a:pt x="0" y="8229600"/>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514799" y="467072"/>
            <a:ext cx="11800442" cy="736600"/>
          </a:xfrm>
          <a:prstGeom prst="rect">
            <a:avLst/>
          </a:prstGeom>
        </p:spPr>
        <p:txBody>
          <a:bodyPr lIns="0" tIns="0" rIns="0" bIns="0" rtlCol="0" anchor="t">
            <a:spAutoFit/>
          </a:bodyPr>
          <a:lstStyle/>
          <a:p>
            <a:pPr>
              <a:lnSpc>
                <a:spcPts val="5750"/>
              </a:lnSpc>
              <a:spcBef>
                <a:spcPct val="0"/>
              </a:spcBef>
            </a:pPr>
            <a:r>
              <a:rPr lang="en-US" sz="5000">
                <a:solidFill>
                  <a:srgbClr val="745656"/>
                </a:solidFill>
                <a:latin typeface="Fraunces Bold"/>
              </a:rPr>
              <a:t>III. HƯỚNG DẪN QUY TRÌNH VIẾT</a:t>
            </a:r>
          </a:p>
        </p:txBody>
      </p:sp>
      <p:sp>
        <p:nvSpPr>
          <p:cNvPr id="14" name="TextBox 14"/>
          <p:cNvSpPr txBox="1"/>
          <p:nvPr/>
        </p:nvSpPr>
        <p:spPr>
          <a:xfrm>
            <a:off x="514799" y="1637330"/>
            <a:ext cx="2871490" cy="736600"/>
          </a:xfrm>
          <a:prstGeom prst="rect">
            <a:avLst/>
          </a:prstGeom>
        </p:spPr>
        <p:txBody>
          <a:bodyPr lIns="0" tIns="0" rIns="0" bIns="0" rtlCol="0" anchor="t">
            <a:spAutoFit/>
          </a:bodyPr>
          <a:lstStyle/>
          <a:p>
            <a:pPr>
              <a:lnSpc>
                <a:spcPts val="5750"/>
              </a:lnSpc>
              <a:spcBef>
                <a:spcPct val="0"/>
              </a:spcBef>
            </a:pPr>
            <a:r>
              <a:rPr lang="en-US" sz="5000">
                <a:solidFill>
                  <a:srgbClr val="745656"/>
                </a:solidFill>
                <a:latin typeface="Roboto Condensed Bold"/>
              </a:rPr>
              <a:t>1. Chuẩn bị</a:t>
            </a:r>
          </a:p>
        </p:txBody>
      </p:sp>
      <p:sp>
        <p:nvSpPr>
          <p:cNvPr id="15" name="TextBox 15"/>
          <p:cNvSpPr txBox="1"/>
          <p:nvPr/>
        </p:nvSpPr>
        <p:spPr>
          <a:xfrm>
            <a:off x="1445414" y="3916085"/>
            <a:ext cx="3086100" cy="1464945"/>
          </a:xfrm>
          <a:prstGeom prst="rect">
            <a:avLst/>
          </a:prstGeom>
        </p:spPr>
        <p:txBody>
          <a:bodyPr lIns="0" tIns="0" rIns="0" bIns="0" rtlCol="0" anchor="t">
            <a:spAutoFit/>
          </a:bodyPr>
          <a:lstStyle/>
          <a:p>
            <a:pPr algn="ctr">
              <a:lnSpc>
                <a:spcPts val="5879"/>
              </a:lnSpc>
            </a:pPr>
            <a:r>
              <a:rPr lang="en-US" sz="4199">
                <a:solidFill>
                  <a:srgbClr val="745656"/>
                </a:solidFill>
                <a:latin typeface="Roboto Condensed"/>
              </a:rPr>
              <a:t>Chọn một truyện </a:t>
            </a:r>
          </a:p>
        </p:txBody>
      </p:sp>
      <p:sp>
        <p:nvSpPr>
          <p:cNvPr id="16" name="TextBox 16"/>
          <p:cNvSpPr txBox="1"/>
          <p:nvPr/>
        </p:nvSpPr>
        <p:spPr>
          <a:xfrm>
            <a:off x="6087993" y="3914991"/>
            <a:ext cx="4120411" cy="2950845"/>
          </a:xfrm>
          <a:prstGeom prst="rect">
            <a:avLst/>
          </a:prstGeom>
        </p:spPr>
        <p:txBody>
          <a:bodyPr lIns="0" tIns="0" rIns="0" bIns="0" rtlCol="0" anchor="t">
            <a:spAutoFit/>
          </a:bodyPr>
          <a:lstStyle/>
          <a:p>
            <a:pPr algn="ctr">
              <a:lnSpc>
                <a:spcPts val="5879"/>
              </a:lnSpc>
            </a:pPr>
            <a:r>
              <a:rPr lang="en-US" sz="4199">
                <a:solidFill>
                  <a:srgbClr val="745656"/>
                </a:solidFill>
                <a:latin typeface="Roboto Condensed"/>
              </a:rPr>
              <a:t>Xác định kiểu bài: phân tích tác phẩm truyện </a:t>
            </a:r>
            <a:r>
              <a:rPr lang="en-US" sz="4199">
                <a:solidFill>
                  <a:srgbClr val="745656"/>
                </a:solidFill>
                <a:latin typeface="Roboto Condensed Italics"/>
              </a:rPr>
              <a:t>Lão Hạc </a:t>
            </a:r>
            <a:r>
              <a:rPr lang="en-US" sz="4199">
                <a:solidFill>
                  <a:srgbClr val="745656"/>
                </a:solidFill>
                <a:latin typeface="Roboto Condensed"/>
              </a:rPr>
              <a:t>của tác giả Nam Cao.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0D6"/>
        </a:solidFill>
        <a:effectLst/>
      </p:bgPr>
    </p:bg>
    <p:spTree>
      <p:nvGrpSpPr>
        <p:cNvPr id="1" name=""/>
        <p:cNvGrpSpPr/>
        <p:nvPr/>
      </p:nvGrpSpPr>
      <p:grpSpPr>
        <a:xfrm>
          <a:off x="0" y="0"/>
          <a:ext cx="0" cy="0"/>
          <a:chOff x="0" y="0"/>
          <a:chExt cx="0" cy="0"/>
        </a:xfrm>
      </p:grpSpPr>
      <p:sp>
        <p:nvSpPr>
          <p:cNvPr id="2" name="Freeform 2"/>
          <p:cNvSpPr/>
          <p:nvPr/>
        </p:nvSpPr>
        <p:spPr>
          <a:xfrm>
            <a:off x="12576078" y="-722235"/>
            <a:ext cx="3900858" cy="2340515"/>
          </a:xfrm>
          <a:custGeom>
            <a:avLst/>
            <a:gdLst/>
            <a:ahLst/>
            <a:cxnLst/>
            <a:rect l="l" t="t" r="r" b="b"/>
            <a:pathLst>
              <a:path w="3900858" h="2340515">
                <a:moveTo>
                  <a:pt x="0" y="0"/>
                </a:moveTo>
                <a:lnTo>
                  <a:pt x="3900858" y="0"/>
                </a:lnTo>
                <a:lnTo>
                  <a:pt x="3900858" y="2340515"/>
                </a:lnTo>
                <a:lnTo>
                  <a:pt x="0" y="2340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p:cNvGrpSpPr/>
          <p:nvPr/>
        </p:nvGrpSpPr>
        <p:grpSpPr>
          <a:xfrm>
            <a:off x="758410" y="1527452"/>
            <a:ext cx="16771179" cy="8146543"/>
            <a:chOff x="0" y="0"/>
            <a:chExt cx="4417101" cy="2145592"/>
          </a:xfrm>
        </p:grpSpPr>
        <p:sp>
          <p:nvSpPr>
            <p:cNvPr id="7" name="Freeform 7"/>
            <p:cNvSpPr/>
            <p:nvPr/>
          </p:nvSpPr>
          <p:spPr>
            <a:xfrm>
              <a:off x="0" y="0"/>
              <a:ext cx="4417101" cy="2145592"/>
            </a:xfrm>
            <a:custGeom>
              <a:avLst/>
              <a:gdLst/>
              <a:ahLst/>
              <a:cxnLst/>
              <a:rect l="l" t="t" r="r" b="b"/>
              <a:pathLst>
                <a:path w="4417101" h="2145592">
                  <a:moveTo>
                    <a:pt x="23543" y="0"/>
                  </a:moveTo>
                  <a:lnTo>
                    <a:pt x="4393558" y="0"/>
                  </a:lnTo>
                  <a:cubicBezTo>
                    <a:pt x="4399802" y="0"/>
                    <a:pt x="4405790" y="2480"/>
                    <a:pt x="4410206" y="6895"/>
                  </a:cubicBezTo>
                  <a:cubicBezTo>
                    <a:pt x="4414620" y="11311"/>
                    <a:pt x="4417101" y="17299"/>
                    <a:pt x="4417101" y="23543"/>
                  </a:cubicBezTo>
                  <a:lnTo>
                    <a:pt x="4417101" y="2122049"/>
                  </a:lnTo>
                  <a:cubicBezTo>
                    <a:pt x="4417101" y="2128293"/>
                    <a:pt x="4414620" y="2134281"/>
                    <a:pt x="4410206" y="2138696"/>
                  </a:cubicBezTo>
                  <a:cubicBezTo>
                    <a:pt x="4405790" y="2143111"/>
                    <a:pt x="4399802" y="2145592"/>
                    <a:pt x="4393558" y="2145592"/>
                  </a:cubicBezTo>
                  <a:lnTo>
                    <a:pt x="23543" y="2145592"/>
                  </a:lnTo>
                  <a:cubicBezTo>
                    <a:pt x="17299" y="2145592"/>
                    <a:pt x="11311" y="2143111"/>
                    <a:pt x="6895" y="2138696"/>
                  </a:cubicBezTo>
                  <a:cubicBezTo>
                    <a:pt x="2480" y="2134281"/>
                    <a:pt x="0" y="2128293"/>
                    <a:pt x="0" y="2122049"/>
                  </a:cubicBezTo>
                  <a:lnTo>
                    <a:pt x="0" y="23543"/>
                  </a:lnTo>
                  <a:cubicBezTo>
                    <a:pt x="0" y="17299"/>
                    <a:pt x="2480" y="11311"/>
                    <a:pt x="6895" y="6895"/>
                  </a:cubicBezTo>
                  <a:cubicBezTo>
                    <a:pt x="11311" y="2480"/>
                    <a:pt x="17299" y="0"/>
                    <a:pt x="23543" y="0"/>
                  </a:cubicBezTo>
                  <a:close/>
                </a:path>
              </a:pathLst>
            </a:custGeom>
            <a:solidFill>
              <a:srgbClr val="000000">
                <a:alpha val="0"/>
              </a:srgbClr>
            </a:solidFill>
            <a:ln w="57150" cap="rnd">
              <a:solidFill>
                <a:srgbClr val="FFB958"/>
              </a:solidFill>
              <a:prstDash val="lgDash"/>
              <a:round/>
            </a:ln>
          </p:spPr>
          <p:txBody>
            <a:bodyPr/>
            <a:lstStyle/>
            <a:p>
              <a:endParaRPr lang="en-US"/>
            </a:p>
          </p:txBody>
        </p:sp>
        <p:sp>
          <p:nvSpPr>
            <p:cNvPr id="8" name="TextBox 8"/>
            <p:cNvSpPr txBox="1"/>
            <p:nvPr/>
          </p:nvSpPr>
          <p:spPr>
            <a:xfrm>
              <a:off x="0" y="9525"/>
              <a:ext cx="812800" cy="803275"/>
            </a:xfrm>
            <a:prstGeom prst="rect">
              <a:avLst/>
            </a:prstGeom>
          </p:spPr>
          <p:txBody>
            <a:bodyPr lIns="50800" tIns="50800" rIns="50800" bIns="50800" rtlCol="0" anchor="ctr"/>
            <a:lstStyle/>
            <a:p>
              <a:pPr algn="ctr">
                <a:lnSpc>
                  <a:spcPts val="2980"/>
                </a:lnSpc>
              </a:pPr>
              <a:endParaRPr/>
            </a:p>
          </p:txBody>
        </p:sp>
      </p:grpSp>
      <p:sp>
        <p:nvSpPr>
          <p:cNvPr id="9" name="Freeform 9"/>
          <p:cNvSpPr/>
          <p:nvPr/>
        </p:nvSpPr>
        <p:spPr>
          <a:xfrm>
            <a:off x="11864563" y="4961122"/>
            <a:ext cx="5616192" cy="4984371"/>
          </a:xfrm>
          <a:custGeom>
            <a:avLst/>
            <a:gdLst/>
            <a:ahLst/>
            <a:cxnLst/>
            <a:rect l="l" t="t" r="r" b="b"/>
            <a:pathLst>
              <a:path w="5616192" h="4984371">
                <a:moveTo>
                  <a:pt x="0" y="0"/>
                </a:moveTo>
                <a:lnTo>
                  <a:pt x="5616193" y="0"/>
                </a:lnTo>
                <a:lnTo>
                  <a:pt x="5616193" y="4984371"/>
                </a:lnTo>
                <a:lnTo>
                  <a:pt x="0" y="4984371"/>
                </a:lnTo>
                <a:lnTo>
                  <a:pt x="0" y="0"/>
                </a:lnTo>
                <a:close/>
              </a:path>
            </a:pathLst>
          </a:custGeom>
          <a:blipFill>
            <a:blip r:embed="rId4"/>
            <a:stretch>
              <a:fillRect/>
            </a:stretch>
          </a:blipFill>
        </p:spPr>
        <p:txBody>
          <a:bodyPr/>
          <a:lstStyle/>
          <a:p>
            <a:endParaRPr lang="en-US"/>
          </a:p>
        </p:txBody>
      </p:sp>
      <p:sp>
        <p:nvSpPr>
          <p:cNvPr id="10" name="Freeform 10"/>
          <p:cNvSpPr/>
          <p:nvPr/>
        </p:nvSpPr>
        <p:spPr>
          <a:xfrm>
            <a:off x="1028700" y="7471973"/>
            <a:ext cx="1920167" cy="1871290"/>
          </a:xfrm>
          <a:custGeom>
            <a:avLst/>
            <a:gdLst/>
            <a:ahLst/>
            <a:cxnLst/>
            <a:rect l="l" t="t" r="r" b="b"/>
            <a:pathLst>
              <a:path w="1920167" h="1871290">
                <a:moveTo>
                  <a:pt x="0" y="0"/>
                </a:moveTo>
                <a:lnTo>
                  <a:pt x="1920167" y="0"/>
                </a:lnTo>
                <a:lnTo>
                  <a:pt x="1920167" y="1871290"/>
                </a:lnTo>
                <a:lnTo>
                  <a:pt x="0" y="18712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755975" y="563597"/>
            <a:ext cx="5216277" cy="736600"/>
          </a:xfrm>
          <a:prstGeom prst="rect">
            <a:avLst/>
          </a:prstGeom>
        </p:spPr>
        <p:txBody>
          <a:bodyPr lIns="0" tIns="0" rIns="0" bIns="0" rtlCol="0" anchor="t">
            <a:spAutoFit/>
          </a:bodyPr>
          <a:lstStyle/>
          <a:p>
            <a:pPr>
              <a:lnSpc>
                <a:spcPts val="5750"/>
              </a:lnSpc>
              <a:spcBef>
                <a:spcPct val="0"/>
              </a:spcBef>
            </a:pPr>
            <a:r>
              <a:rPr lang="en-US" sz="5000">
                <a:solidFill>
                  <a:srgbClr val="745656"/>
                </a:solidFill>
                <a:latin typeface="Roboto Condensed Bold"/>
              </a:rPr>
              <a:t>2. Tìm ý và lập dàn ý</a:t>
            </a:r>
          </a:p>
        </p:txBody>
      </p:sp>
      <p:sp>
        <p:nvSpPr>
          <p:cNvPr id="12" name="TextBox 12"/>
          <p:cNvSpPr txBox="1"/>
          <p:nvPr/>
        </p:nvSpPr>
        <p:spPr>
          <a:xfrm>
            <a:off x="1028700" y="1855822"/>
            <a:ext cx="1594545" cy="596900"/>
          </a:xfrm>
          <a:prstGeom prst="rect">
            <a:avLst/>
          </a:prstGeom>
        </p:spPr>
        <p:txBody>
          <a:bodyPr lIns="0" tIns="0" rIns="0" bIns="0" rtlCol="0" anchor="t">
            <a:spAutoFit/>
          </a:bodyPr>
          <a:lstStyle/>
          <a:p>
            <a:pPr>
              <a:lnSpc>
                <a:spcPts val="4600"/>
              </a:lnSpc>
              <a:spcBef>
                <a:spcPct val="0"/>
              </a:spcBef>
            </a:pPr>
            <a:r>
              <a:rPr lang="en-US" sz="4000">
                <a:solidFill>
                  <a:srgbClr val="745656"/>
                </a:solidFill>
                <a:latin typeface="Roboto Condensed Bold"/>
              </a:rPr>
              <a:t>* Tìm ý </a:t>
            </a:r>
          </a:p>
        </p:txBody>
      </p:sp>
      <p:grpSp>
        <p:nvGrpSpPr>
          <p:cNvPr id="13" name="Group 13"/>
          <p:cNvGrpSpPr/>
          <p:nvPr/>
        </p:nvGrpSpPr>
        <p:grpSpPr>
          <a:xfrm>
            <a:off x="1825972" y="2601947"/>
            <a:ext cx="2819109" cy="2819109"/>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EA7"/>
            </a:solidFill>
          </p:spPr>
          <p:txBody>
            <a:bodyPr/>
            <a:lstStyle/>
            <a:p>
              <a:endParaRPr lang="en-US"/>
            </a:p>
          </p:txBody>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2042577" y="3286649"/>
            <a:ext cx="2385900" cy="1333500"/>
          </a:xfrm>
          <a:prstGeom prst="rect">
            <a:avLst/>
          </a:prstGeom>
        </p:spPr>
        <p:txBody>
          <a:bodyPr lIns="0" tIns="0" rIns="0" bIns="0" rtlCol="0" anchor="t">
            <a:spAutoFit/>
          </a:bodyPr>
          <a:lstStyle/>
          <a:p>
            <a:pPr algn="ctr">
              <a:lnSpc>
                <a:spcPts val="3450"/>
              </a:lnSpc>
              <a:spcBef>
                <a:spcPct val="0"/>
              </a:spcBef>
            </a:pPr>
            <a:r>
              <a:rPr lang="en-US" sz="3000">
                <a:solidFill>
                  <a:srgbClr val="745656"/>
                </a:solidFill>
                <a:latin typeface="Roboto Condensed"/>
              </a:rPr>
              <a:t>Cốt truyện tác phẩm Lão Hạc có gì đặc sắc?</a:t>
            </a:r>
          </a:p>
        </p:txBody>
      </p:sp>
      <p:grpSp>
        <p:nvGrpSpPr>
          <p:cNvPr id="17" name="Group 17"/>
          <p:cNvGrpSpPr/>
          <p:nvPr/>
        </p:nvGrpSpPr>
        <p:grpSpPr>
          <a:xfrm>
            <a:off x="5515266" y="2329170"/>
            <a:ext cx="3064077" cy="306407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EA7"/>
            </a:solidFill>
          </p:spPr>
          <p:txBody>
            <a:bodyPr/>
            <a:lstStyle/>
            <a:p>
              <a:endParaRPr lang="en-US"/>
            </a:p>
          </p:txBody>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5746053" y="2799988"/>
            <a:ext cx="2602504" cy="2070735"/>
          </a:xfrm>
          <a:prstGeom prst="rect">
            <a:avLst/>
          </a:prstGeom>
        </p:spPr>
        <p:txBody>
          <a:bodyPr lIns="0" tIns="0" rIns="0" bIns="0" rtlCol="0" anchor="t">
            <a:spAutoFit/>
          </a:bodyPr>
          <a:lstStyle/>
          <a:p>
            <a:pPr algn="ctr">
              <a:lnSpc>
                <a:spcPts val="3270"/>
              </a:lnSpc>
            </a:pPr>
            <a:r>
              <a:rPr lang="en-US" sz="3000">
                <a:solidFill>
                  <a:srgbClr val="745656"/>
                </a:solidFill>
                <a:latin typeface="Roboto Condensed"/>
              </a:rPr>
              <a:t>Chủ đề của truyện là gì? Ấn tượng chung của em sau khi đọc văn bản là gì?</a:t>
            </a:r>
          </a:p>
        </p:txBody>
      </p:sp>
      <p:grpSp>
        <p:nvGrpSpPr>
          <p:cNvPr id="21" name="Group 21"/>
          <p:cNvGrpSpPr/>
          <p:nvPr/>
        </p:nvGrpSpPr>
        <p:grpSpPr>
          <a:xfrm>
            <a:off x="10726539" y="2329170"/>
            <a:ext cx="3064077" cy="3064077"/>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EA7"/>
            </a:solidFill>
          </p:spPr>
          <p:txBody>
            <a:bodyPr/>
            <a:lstStyle/>
            <a:p>
              <a:endParaRPr lang="en-US"/>
            </a:p>
          </p:txBody>
        </p:sp>
        <p:sp>
          <p:nvSpPr>
            <p:cNvPr id="23" name="TextBox 2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10957325" y="3066894"/>
            <a:ext cx="2602504" cy="1661160"/>
          </a:xfrm>
          <a:prstGeom prst="rect">
            <a:avLst/>
          </a:prstGeom>
        </p:spPr>
        <p:txBody>
          <a:bodyPr lIns="0" tIns="0" rIns="0" bIns="0" rtlCol="0" anchor="t">
            <a:spAutoFit/>
          </a:bodyPr>
          <a:lstStyle/>
          <a:p>
            <a:pPr algn="ctr">
              <a:lnSpc>
                <a:spcPts val="3270"/>
              </a:lnSpc>
            </a:pPr>
            <a:r>
              <a:rPr lang="en-US" sz="3000">
                <a:solidFill>
                  <a:srgbClr val="745656"/>
                </a:solidFill>
                <a:latin typeface="Roboto Condensed"/>
              </a:rPr>
              <a:t>Có thể rút ra những bài học nào từ văn bản truyện?</a:t>
            </a:r>
          </a:p>
        </p:txBody>
      </p:sp>
      <p:grpSp>
        <p:nvGrpSpPr>
          <p:cNvPr id="25" name="Group 25"/>
          <p:cNvGrpSpPr/>
          <p:nvPr/>
        </p:nvGrpSpPr>
        <p:grpSpPr>
          <a:xfrm>
            <a:off x="3003245" y="5737518"/>
            <a:ext cx="2662009" cy="2662009"/>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EA7"/>
            </a:solidFill>
          </p:spPr>
          <p:txBody>
            <a:bodyPr/>
            <a:lstStyle/>
            <a:p>
              <a:endParaRPr lang="en-US"/>
            </a:p>
          </p:txBody>
        </p:sp>
        <p:sp>
          <p:nvSpPr>
            <p:cNvPr id="27" name="TextBox 2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8" name="TextBox 28"/>
          <p:cNvSpPr txBox="1"/>
          <p:nvPr/>
        </p:nvSpPr>
        <p:spPr>
          <a:xfrm>
            <a:off x="3236565" y="6480322"/>
            <a:ext cx="2195369" cy="1333500"/>
          </a:xfrm>
          <a:prstGeom prst="rect">
            <a:avLst/>
          </a:prstGeom>
        </p:spPr>
        <p:txBody>
          <a:bodyPr lIns="0" tIns="0" rIns="0" bIns="0" rtlCol="0" anchor="t">
            <a:spAutoFit/>
          </a:bodyPr>
          <a:lstStyle/>
          <a:p>
            <a:pPr algn="ctr">
              <a:lnSpc>
                <a:spcPts val="3450"/>
              </a:lnSpc>
              <a:spcBef>
                <a:spcPct val="0"/>
              </a:spcBef>
            </a:pPr>
            <a:r>
              <a:rPr lang="en-US" sz="3000">
                <a:solidFill>
                  <a:srgbClr val="745656"/>
                </a:solidFill>
                <a:latin typeface="Roboto Condensed"/>
              </a:rPr>
              <a:t>Nhân vật nào cần chú ý phân tích?</a:t>
            </a:r>
          </a:p>
        </p:txBody>
      </p:sp>
      <p:grpSp>
        <p:nvGrpSpPr>
          <p:cNvPr id="29" name="Group 29"/>
          <p:cNvGrpSpPr/>
          <p:nvPr/>
        </p:nvGrpSpPr>
        <p:grpSpPr>
          <a:xfrm>
            <a:off x="6700952" y="5462204"/>
            <a:ext cx="3573841" cy="3573841"/>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EA7"/>
            </a:solidFill>
          </p:spPr>
          <p:txBody>
            <a:bodyPr/>
            <a:lstStyle/>
            <a:p>
              <a:endParaRPr lang="en-US"/>
            </a:p>
          </p:txBody>
        </p:sp>
        <p:sp>
          <p:nvSpPr>
            <p:cNvPr id="31" name="TextBox 3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32" name="TextBox 32"/>
          <p:cNvSpPr txBox="1"/>
          <p:nvPr/>
        </p:nvSpPr>
        <p:spPr>
          <a:xfrm>
            <a:off x="7186621" y="6328791"/>
            <a:ext cx="2602504" cy="2070735"/>
          </a:xfrm>
          <a:prstGeom prst="rect">
            <a:avLst/>
          </a:prstGeom>
        </p:spPr>
        <p:txBody>
          <a:bodyPr lIns="0" tIns="0" rIns="0" bIns="0" rtlCol="0" anchor="t">
            <a:spAutoFit/>
          </a:bodyPr>
          <a:lstStyle/>
          <a:p>
            <a:pPr algn="ctr">
              <a:lnSpc>
                <a:spcPts val="3270"/>
              </a:lnSpc>
            </a:pPr>
            <a:r>
              <a:rPr lang="en-US" sz="3000">
                <a:solidFill>
                  <a:srgbClr val="745656"/>
                </a:solidFill>
                <a:latin typeface="Roboto Condensed"/>
              </a:rPr>
              <a:t>Nét đặc sắc và tác dụng của một số yếu tố hình thức trong truyện là gì?</a:t>
            </a:r>
          </a:p>
        </p:txBody>
      </p:sp>
      <p:grpSp>
        <p:nvGrpSpPr>
          <p:cNvPr id="33" name="Group 33"/>
          <p:cNvGrpSpPr/>
          <p:nvPr/>
        </p:nvGrpSpPr>
        <p:grpSpPr>
          <a:xfrm>
            <a:off x="10957325" y="5674273"/>
            <a:ext cx="3064077" cy="3064077"/>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EA7"/>
            </a:solidFill>
          </p:spPr>
          <p:txBody>
            <a:bodyPr/>
            <a:lstStyle/>
            <a:p>
              <a:endParaRPr lang="en-US"/>
            </a:p>
          </p:txBody>
        </p:sp>
        <p:sp>
          <p:nvSpPr>
            <p:cNvPr id="35" name="TextBox 3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36" name="TextBox 36"/>
          <p:cNvSpPr txBox="1"/>
          <p:nvPr/>
        </p:nvSpPr>
        <p:spPr>
          <a:xfrm>
            <a:off x="11188112" y="6411998"/>
            <a:ext cx="2602504" cy="1661160"/>
          </a:xfrm>
          <a:prstGeom prst="rect">
            <a:avLst/>
          </a:prstGeom>
        </p:spPr>
        <p:txBody>
          <a:bodyPr lIns="0" tIns="0" rIns="0" bIns="0" rtlCol="0" anchor="t">
            <a:spAutoFit/>
          </a:bodyPr>
          <a:lstStyle/>
          <a:p>
            <a:pPr algn="ctr">
              <a:lnSpc>
                <a:spcPts val="3270"/>
              </a:lnSpc>
            </a:pPr>
            <a:r>
              <a:rPr lang="en-US" sz="3000">
                <a:solidFill>
                  <a:srgbClr val="745656"/>
                </a:solidFill>
                <a:latin typeface="Roboto Condensed"/>
              </a:rPr>
              <a:t>Với em, điều gì sâu sắc và đáng nhớ nhất sau khi đọc truyện?</a:t>
            </a:r>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0D6"/>
        </a:solidFill>
        <a:effectLst/>
      </p:bgPr>
    </p:bg>
    <p:spTree>
      <p:nvGrpSpPr>
        <p:cNvPr id="1" name=""/>
        <p:cNvGrpSpPr/>
        <p:nvPr/>
      </p:nvGrpSpPr>
      <p:grpSpPr>
        <a:xfrm>
          <a:off x="0" y="0"/>
          <a:ext cx="0" cy="0"/>
          <a:chOff x="0" y="0"/>
          <a:chExt cx="0" cy="0"/>
        </a:xfrm>
      </p:grpSpPr>
      <p:sp>
        <p:nvSpPr>
          <p:cNvPr id="5" name="Freeform 5"/>
          <p:cNvSpPr/>
          <p:nvPr/>
        </p:nvSpPr>
        <p:spPr>
          <a:xfrm>
            <a:off x="14492356" y="5143500"/>
            <a:ext cx="1623093" cy="2106860"/>
          </a:xfrm>
          <a:custGeom>
            <a:avLst/>
            <a:gdLst/>
            <a:ahLst/>
            <a:cxnLst/>
            <a:rect l="l" t="t" r="r" b="b"/>
            <a:pathLst>
              <a:path w="1623093" h="2106860">
                <a:moveTo>
                  <a:pt x="0" y="0"/>
                </a:moveTo>
                <a:lnTo>
                  <a:pt x="1623094" y="0"/>
                </a:lnTo>
                <a:lnTo>
                  <a:pt x="1623094" y="2106860"/>
                </a:lnTo>
                <a:lnTo>
                  <a:pt x="0" y="21068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514799" y="467072"/>
            <a:ext cx="11800442" cy="736600"/>
          </a:xfrm>
          <a:prstGeom prst="rect">
            <a:avLst/>
          </a:prstGeom>
        </p:spPr>
        <p:txBody>
          <a:bodyPr lIns="0" tIns="0" rIns="0" bIns="0" rtlCol="0" anchor="t">
            <a:spAutoFit/>
          </a:bodyPr>
          <a:lstStyle/>
          <a:p>
            <a:pPr>
              <a:lnSpc>
                <a:spcPts val="5750"/>
              </a:lnSpc>
              <a:spcBef>
                <a:spcPct val="0"/>
              </a:spcBef>
            </a:pPr>
            <a:r>
              <a:rPr lang="en-US" sz="5000">
                <a:solidFill>
                  <a:srgbClr val="745656"/>
                </a:solidFill>
                <a:latin typeface="Fraunces Bold"/>
              </a:rPr>
              <a:t>III. HƯỚNG DẪN QUY TRÌNH VIẾT</a:t>
            </a:r>
          </a:p>
        </p:txBody>
      </p:sp>
      <p:sp>
        <p:nvSpPr>
          <p:cNvPr id="7" name="TextBox 7"/>
          <p:cNvSpPr txBox="1"/>
          <p:nvPr/>
        </p:nvSpPr>
        <p:spPr>
          <a:xfrm>
            <a:off x="514799" y="1434596"/>
            <a:ext cx="5216277" cy="736600"/>
          </a:xfrm>
          <a:prstGeom prst="rect">
            <a:avLst/>
          </a:prstGeom>
        </p:spPr>
        <p:txBody>
          <a:bodyPr lIns="0" tIns="0" rIns="0" bIns="0" rtlCol="0" anchor="t">
            <a:spAutoFit/>
          </a:bodyPr>
          <a:lstStyle/>
          <a:p>
            <a:pPr>
              <a:lnSpc>
                <a:spcPts val="5750"/>
              </a:lnSpc>
              <a:spcBef>
                <a:spcPct val="0"/>
              </a:spcBef>
            </a:pPr>
            <a:r>
              <a:rPr lang="en-US" sz="5000">
                <a:solidFill>
                  <a:srgbClr val="745656"/>
                </a:solidFill>
                <a:latin typeface="Roboto Condensed Bold"/>
              </a:rPr>
              <a:t>2. Tìm ý và lập dàn ý</a:t>
            </a:r>
          </a:p>
        </p:txBody>
      </p:sp>
      <p:sp>
        <p:nvSpPr>
          <p:cNvPr id="8" name="TextBox 8"/>
          <p:cNvSpPr txBox="1"/>
          <p:nvPr/>
        </p:nvSpPr>
        <p:spPr>
          <a:xfrm>
            <a:off x="795090" y="2390271"/>
            <a:ext cx="2400300" cy="596900"/>
          </a:xfrm>
          <a:prstGeom prst="rect">
            <a:avLst/>
          </a:prstGeom>
        </p:spPr>
        <p:txBody>
          <a:bodyPr lIns="0" tIns="0" rIns="0" bIns="0" rtlCol="0" anchor="t">
            <a:spAutoFit/>
          </a:bodyPr>
          <a:lstStyle/>
          <a:p>
            <a:pPr>
              <a:lnSpc>
                <a:spcPts val="4600"/>
              </a:lnSpc>
              <a:spcBef>
                <a:spcPct val="0"/>
              </a:spcBef>
            </a:pPr>
            <a:r>
              <a:rPr lang="en-US" sz="4000">
                <a:solidFill>
                  <a:srgbClr val="745656"/>
                </a:solidFill>
                <a:latin typeface="Roboto Condensed Bold"/>
              </a:rPr>
              <a:t>* Lập dàn ý </a:t>
            </a:r>
          </a:p>
        </p:txBody>
      </p:sp>
      <p:grpSp>
        <p:nvGrpSpPr>
          <p:cNvPr id="9" name="Group 9"/>
          <p:cNvGrpSpPr/>
          <p:nvPr/>
        </p:nvGrpSpPr>
        <p:grpSpPr>
          <a:xfrm>
            <a:off x="589780" y="3498915"/>
            <a:ext cx="16746490" cy="4834543"/>
            <a:chOff x="0" y="0"/>
            <a:chExt cx="4410598" cy="1273295"/>
          </a:xfrm>
        </p:grpSpPr>
        <p:sp>
          <p:nvSpPr>
            <p:cNvPr id="10" name="Freeform 10"/>
            <p:cNvSpPr/>
            <p:nvPr/>
          </p:nvSpPr>
          <p:spPr>
            <a:xfrm>
              <a:off x="0" y="0"/>
              <a:ext cx="4410598" cy="1273295"/>
            </a:xfrm>
            <a:custGeom>
              <a:avLst/>
              <a:gdLst/>
              <a:ahLst/>
              <a:cxnLst/>
              <a:rect l="l" t="t" r="r" b="b"/>
              <a:pathLst>
                <a:path w="4410598" h="1273295">
                  <a:moveTo>
                    <a:pt x="4207398" y="0"/>
                  </a:moveTo>
                  <a:lnTo>
                    <a:pt x="0" y="0"/>
                  </a:lnTo>
                  <a:lnTo>
                    <a:pt x="0" y="1273295"/>
                  </a:lnTo>
                  <a:lnTo>
                    <a:pt x="4207398" y="1273295"/>
                  </a:lnTo>
                  <a:lnTo>
                    <a:pt x="4410598" y="636648"/>
                  </a:lnTo>
                  <a:lnTo>
                    <a:pt x="4207398" y="0"/>
                  </a:lnTo>
                  <a:close/>
                </a:path>
              </a:pathLst>
            </a:custGeom>
            <a:solidFill>
              <a:srgbClr val="FDDEA7"/>
            </a:solidFill>
          </p:spPr>
          <p:txBody>
            <a:bodyPr/>
            <a:lstStyle/>
            <a:p>
              <a:endParaRPr lang="en-US"/>
            </a:p>
          </p:txBody>
        </p:sp>
        <p:sp>
          <p:nvSpPr>
            <p:cNvPr id="11" name="TextBox 11"/>
            <p:cNvSpPr txBox="1"/>
            <p:nvPr/>
          </p:nvSpPr>
          <p:spPr>
            <a:xfrm>
              <a:off x="0" y="-47625"/>
              <a:ext cx="698500" cy="454025"/>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3393" y="3498915"/>
            <a:ext cx="2652117" cy="483454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A466"/>
            </a:solidFill>
          </p:spPr>
          <p:txBody>
            <a:bodyPr/>
            <a:lstStyle/>
            <a:p>
              <a:endParaRPr lang="en-US"/>
            </a:p>
          </p:txBody>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268238" y="5460330"/>
            <a:ext cx="1727002" cy="736600"/>
          </a:xfrm>
          <a:prstGeom prst="rect">
            <a:avLst/>
          </a:prstGeom>
        </p:spPr>
        <p:txBody>
          <a:bodyPr lIns="0" tIns="0" rIns="0" bIns="0" rtlCol="0" anchor="t">
            <a:spAutoFit/>
          </a:bodyPr>
          <a:lstStyle/>
          <a:p>
            <a:pPr>
              <a:lnSpc>
                <a:spcPts val="5750"/>
              </a:lnSpc>
              <a:spcBef>
                <a:spcPct val="0"/>
              </a:spcBef>
            </a:pPr>
            <a:r>
              <a:rPr lang="en-US" sz="5000">
                <a:solidFill>
                  <a:srgbClr val="745656"/>
                </a:solidFill>
                <a:latin typeface="Roboto Condensed Bold"/>
              </a:rPr>
              <a:t>Mở bài</a:t>
            </a:r>
          </a:p>
        </p:txBody>
      </p:sp>
      <p:sp>
        <p:nvSpPr>
          <p:cNvPr id="16" name="TextBox 16"/>
          <p:cNvSpPr txBox="1"/>
          <p:nvPr/>
        </p:nvSpPr>
        <p:spPr>
          <a:xfrm>
            <a:off x="3714103" y="5346030"/>
            <a:ext cx="11960900" cy="1581150"/>
          </a:xfrm>
          <a:prstGeom prst="rect">
            <a:avLst/>
          </a:prstGeom>
        </p:spPr>
        <p:txBody>
          <a:bodyPr lIns="0" tIns="0" rIns="0" bIns="0" rtlCol="0" anchor="t">
            <a:spAutoFit/>
          </a:bodyPr>
          <a:lstStyle/>
          <a:p>
            <a:pPr>
              <a:lnSpc>
                <a:spcPts val="6299"/>
              </a:lnSpc>
            </a:pPr>
            <a:r>
              <a:rPr lang="en-US" sz="4500">
                <a:solidFill>
                  <a:srgbClr val="745656"/>
                </a:solidFill>
                <a:latin typeface="Roboto Condensed"/>
              </a:rPr>
              <a:t>Giới thiệu nhan đề, tác giả, thể loại và nhận xét chung về tác phẩm.</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0D6"/>
        </a:solidFill>
        <a:effectLst/>
      </p:bgPr>
    </p:bg>
    <p:spTree>
      <p:nvGrpSpPr>
        <p:cNvPr id="1" name=""/>
        <p:cNvGrpSpPr/>
        <p:nvPr/>
      </p:nvGrpSpPr>
      <p:grpSpPr>
        <a:xfrm>
          <a:off x="0" y="0"/>
          <a:ext cx="0" cy="0"/>
          <a:chOff x="0" y="0"/>
          <a:chExt cx="0" cy="0"/>
        </a:xfrm>
      </p:grpSpPr>
      <p:sp>
        <p:nvSpPr>
          <p:cNvPr id="3" name="Freeform 3"/>
          <p:cNvSpPr/>
          <p:nvPr/>
        </p:nvSpPr>
        <p:spPr>
          <a:xfrm>
            <a:off x="14492356" y="5143500"/>
            <a:ext cx="1623093" cy="2106860"/>
          </a:xfrm>
          <a:custGeom>
            <a:avLst/>
            <a:gdLst/>
            <a:ahLst/>
            <a:cxnLst/>
            <a:rect l="l" t="t" r="r" b="b"/>
            <a:pathLst>
              <a:path w="1623093" h="2106860">
                <a:moveTo>
                  <a:pt x="0" y="0"/>
                </a:moveTo>
                <a:lnTo>
                  <a:pt x="1623094" y="0"/>
                </a:lnTo>
                <a:lnTo>
                  <a:pt x="1623094" y="2106860"/>
                </a:lnTo>
                <a:lnTo>
                  <a:pt x="0" y="21068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514799" y="467072"/>
            <a:ext cx="11800442" cy="736600"/>
          </a:xfrm>
          <a:prstGeom prst="rect">
            <a:avLst/>
          </a:prstGeom>
        </p:spPr>
        <p:txBody>
          <a:bodyPr lIns="0" tIns="0" rIns="0" bIns="0" rtlCol="0" anchor="t">
            <a:spAutoFit/>
          </a:bodyPr>
          <a:lstStyle/>
          <a:p>
            <a:pPr>
              <a:lnSpc>
                <a:spcPts val="5750"/>
              </a:lnSpc>
              <a:spcBef>
                <a:spcPct val="0"/>
              </a:spcBef>
            </a:pPr>
            <a:r>
              <a:rPr lang="en-US" sz="5000">
                <a:solidFill>
                  <a:srgbClr val="745656"/>
                </a:solidFill>
                <a:latin typeface="Fraunces Bold"/>
              </a:rPr>
              <a:t>III. HƯỚNG DẪN QUY TRÌNH VIẾT</a:t>
            </a:r>
          </a:p>
        </p:txBody>
      </p:sp>
      <p:sp>
        <p:nvSpPr>
          <p:cNvPr id="5" name="TextBox 5"/>
          <p:cNvSpPr txBox="1"/>
          <p:nvPr/>
        </p:nvSpPr>
        <p:spPr>
          <a:xfrm>
            <a:off x="514799" y="1434596"/>
            <a:ext cx="5216277" cy="736600"/>
          </a:xfrm>
          <a:prstGeom prst="rect">
            <a:avLst/>
          </a:prstGeom>
        </p:spPr>
        <p:txBody>
          <a:bodyPr lIns="0" tIns="0" rIns="0" bIns="0" rtlCol="0" anchor="t">
            <a:spAutoFit/>
          </a:bodyPr>
          <a:lstStyle/>
          <a:p>
            <a:pPr>
              <a:lnSpc>
                <a:spcPts val="5750"/>
              </a:lnSpc>
              <a:spcBef>
                <a:spcPct val="0"/>
              </a:spcBef>
            </a:pPr>
            <a:r>
              <a:rPr lang="en-US" sz="5000">
                <a:solidFill>
                  <a:srgbClr val="745656"/>
                </a:solidFill>
                <a:latin typeface="Roboto Condensed Bold"/>
              </a:rPr>
              <a:t>2. Tìm ý và lập dàn ý</a:t>
            </a:r>
          </a:p>
        </p:txBody>
      </p:sp>
      <p:sp>
        <p:nvSpPr>
          <p:cNvPr id="6" name="TextBox 6"/>
          <p:cNvSpPr txBox="1"/>
          <p:nvPr/>
        </p:nvSpPr>
        <p:spPr>
          <a:xfrm>
            <a:off x="795090" y="2361696"/>
            <a:ext cx="2400300" cy="596900"/>
          </a:xfrm>
          <a:prstGeom prst="rect">
            <a:avLst/>
          </a:prstGeom>
        </p:spPr>
        <p:txBody>
          <a:bodyPr lIns="0" tIns="0" rIns="0" bIns="0" rtlCol="0" anchor="t">
            <a:spAutoFit/>
          </a:bodyPr>
          <a:lstStyle/>
          <a:p>
            <a:pPr>
              <a:lnSpc>
                <a:spcPts val="4600"/>
              </a:lnSpc>
              <a:spcBef>
                <a:spcPct val="0"/>
              </a:spcBef>
            </a:pPr>
            <a:r>
              <a:rPr lang="en-US" sz="4000">
                <a:solidFill>
                  <a:srgbClr val="745656"/>
                </a:solidFill>
                <a:latin typeface="Roboto Condensed Bold"/>
              </a:rPr>
              <a:t>* Lập dàn ý </a:t>
            </a:r>
          </a:p>
        </p:txBody>
      </p:sp>
      <p:grpSp>
        <p:nvGrpSpPr>
          <p:cNvPr id="7" name="Group 7"/>
          <p:cNvGrpSpPr/>
          <p:nvPr/>
        </p:nvGrpSpPr>
        <p:grpSpPr>
          <a:xfrm>
            <a:off x="207793" y="3455785"/>
            <a:ext cx="18080207" cy="6151229"/>
            <a:chOff x="0" y="0"/>
            <a:chExt cx="4761865" cy="1620077"/>
          </a:xfrm>
        </p:grpSpPr>
        <p:sp>
          <p:nvSpPr>
            <p:cNvPr id="8" name="Freeform 8"/>
            <p:cNvSpPr/>
            <p:nvPr/>
          </p:nvSpPr>
          <p:spPr>
            <a:xfrm>
              <a:off x="0" y="0"/>
              <a:ext cx="4761865" cy="1620077"/>
            </a:xfrm>
            <a:custGeom>
              <a:avLst/>
              <a:gdLst/>
              <a:ahLst/>
              <a:cxnLst/>
              <a:rect l="l" t="t" r="r" b="b"/>
              <a:pathLst>
                <a:path w="4761865" h="1620077">
                  <a:moveTo>
                    <a:pt x="4558665" y="0"/>
                  </a:moveTo>
                  <a:lnTo>
                    <a:pt x="0" y="0"/>
                  </a:lnTo>
                  <a:lnTo>
                    <a:pt x="0" y="1620077"/>
                  </a:lnTo>
                  <a:lnTo>
                    <a:pt x="4558665" y="1620077"/>
                  </a:lnTo>
                  <a:lnTo>
                    <a:pt x="4761865" y="810038"/>
                  </a:lnTo>
                  <a:lnTo>
                    <a:pt x="4558665" y="0"/>
                  </a:lnTo>
                  <a:close/>
                </a:path>
              </a:pathLst>
            </a:custGeom>
            <a:solidFill>
              <a:srgbClr val="FDDEA7"/>
            </a:solidFill>
          </p:spPr>
          <p:txBody>
            <a:bodyPr/>
            <a:lstStyle/>
            <a:p>
              <a:endParaRPr lang="en-US"/>
            </a:p>
          </p:txBody>
        </p:sp>
        <p:sp>
          <p:nvSpPr>
            <p:cNvPr id="9" name="TextBox 9"/>
            <p:cNvSpPr txBox="1"/>
            <p:nvPr/>
          </p:nvSpPr>
          <p:spPr>
            <a:xfrm>
              <a:off x="0" y="-47625"/>
              <a:ext cx="698500" cy="45402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98044" y="3416111"/>
            <a:ext cx="4186567" cy="639619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A466"/>
            </a:solidFill>
          </p:spPr>
          <p:txBody>
            <a:bodyPr/>
            <a:lstStyle/>
            <a:p>
              <a:endParaRPr lang="en-US"/>
            </a:p>
          </p:txBody>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514799" y="5810674"/>
            <a:ext cx="1268760" cy="1460500"/>
          </a:xfrm>
          <a:prstGeom prst="rect">
            <a:avLst/>
          </a:prstGeom>
        </p:spPr>
        <p:txBody>
          <a:bodyPr lIns="0" tIns="0" rIns="0" bIns="0" rtlCol="0" anchor="t">
            <a:spAutoFit/>
          </a:bodyPr>
          <a:lstStyle/>
          <a:p>
            <a:pPr algn="ctr">
              <a:lnSpc>
                <a:spcPts val="5750"/>
              </a:lnSpc>
            </a:pPr>
            <a:r>
              <a:rPr lang="en-US" sz="5000" dirty="0" err="1">
                <a:solidFill>
                  <a:srgbClr val="745656"/>
                </a:solidFill>
                <a:latin typeface="Roboto Condensed Bold"/>
              </a:rPr>
              <a:t>Thân</a:t>
            </a:r>
            <a:endParaRPr lang="en-US" sz="5000" dirty="0">
              <a:solidFill>
                <a:srgbClr val="745656"/>
              </a:solidFill>
              <a:latin typeface="Roboto Condensed Bold"/>
            </a:endParaRPr>
          </a:p>
          <a:p>
            <a:pPr algn="ctr">
              <a:lnSpc>
                <a:spcPts val="5750"/>
              </a:lnSpc>
              <a:spcBef>
                <a:spcPct val="0"/>
              </a:spcBef>
            </a:pPr>
            <a:r>
              <a:rPr lang="en-US" sz="5000" dirty="0" err="1">
                <a:solidFill>
                  <a:srgbClr val="745656"/>
                </a:solidFill>
                <a:latin typeface="Roboto Condensed Bold"/>
              </a:rPr>
              <a:t>bài</a:t>
            </a:r>
            <a:endParaRPr lang="en-US" sz="5000" dirty="0">
              <a:solidFill>
                <a:srgbClr val="745656"/>
              </a:solidFill>
              <a:latin typeface="Roboto Condensed Bold"/>
            </a:endParaRPr>
          </a:p>
        </p:txBody>
      </p:sp>
      <p:sp>
        <p:nvSpPr>
          <p:cNvPr id="14" name="TextBox 14"/>
          <p:cNvSpPr txBox="1"/>
          <p:nvPr/>
        </p:nvSpPr>
        <p:spPr>
          <a:xfrm>
            <a:off x="2609814" y="3527214"/>
            <a:ext cx="14417753" cy="5922645"/>
          </a:xfrm>
          <a:prstGeom prst="rect">
            <a:avLst/>
          </a:prstGeom>
        </p:spPr>
        <p:txBody>
          <a:bodyPr lIns="0" tIns="0" rIns="0" bIns="0" rtlCol="0" anchor="t">
            <a:spAutoFit/>
          </a:bodyPr>
          <a:lstStyle/>
          <a:p>
            <a:pPr>
              <a:lnSpc>
                <a:spcPts val="5880"/>
              </a:lnSpc>
            </a:pPr>
            <a:r>
              <a:rPr lang="en-US" sz="4200" dirty="0" err="1">
                <a:solidFill>
                  <a:srgbClr val="745656"/>
                </a:solidFill>
                <a:latin typeface="Roboto Condensed"/>
              </a:rPr>
              <a:t>Nêu</a:t>
            </a:r>
            <a:r>
              <a:rPr lang="en-US" sz="4200" dirty="0">
                <a:solidFill>
                  <a:srgbClr val="745656"/>
                </a:solidFill>
                <a:latin typeface="Roboto Condensed"/>
              </a:rPr>
              <a:t> chủ </a:t>
            </a:r>
            <a:r>
              <a:rPr lang="en-US" sz="4200" dirty="0" err="1">
                <a:solidFill>
                  <a:srgbClr val="745656"/>
                </a:solidFill>
                <a:latin typeface="Roboto Condensed"/>
              </a:rPr>
              <a:t>đê</a:t>
            </a:r>
            <a:r>
              <a:rPr lang="en-US" sz="4200" dirty="0">
                <a:solidFill>
                  <a:srgbClr val="745656"/>
                </a:solidFill>
                <a:latin typeface="Roboto Condensed"/>
              </a:rPr>
              <a:t>̀ </a:t>
            </a:r>
            <a:r>
              <a:rPr lang="en-US" sz="4200" dirty="0" err="1">
                <a:solidFill>
                  <a:srgbClr val="745656"/>
                </a:solidFill>
                <a:latin typeface="Roboto Condensed"/>
              </a:rPr>
              <a:t>va</a:t>
            </a:r>
            <a:r>
              <a:rPr lang="en-US" sz="4200" dirty="0">
                <a:solidFill>
                  <a:srgbClr val="745656"/>
                </a:solidFill>
                <a:latin typeface="Roboto Condensed"/>
              </a:rPr>
              <a:t>̀ </a:t>
            </a:r>
            <a:r>
              <a:rPr lang="en-US" sz="4200" dirty="0" err="1">
                <a:solidFill>
                  <a:srgbClr val="745656"/>
                </a:solidFill>
                <a:latin typeface="Roboto Condensed"/>
              </a:rPr>
              <a:t>phân</a:t>
            </a:r>
            <a:r>
              <a:rPr lang="en-US" sz="4200" dirty="0">
                <a:solidFill>
                  <a:srgbClr val="745656"/>
                </a:solidFill>
                <a:latin typeface="Roboto Condensed"/>
              </a:rPr>
              <a:t> </a:t>
            </a:r>
            <a:r>
              <a:rPr lang="en-US" sz="4200" dirty="0" err="1">
                <a:solidFill>
                  <a:srgbClr val="745656"/>
                </a:solidFill>
                <a:latin typeface="Roboto Condensed"/>
              </a:rPr>
              <a:t>tích</a:t>
            </a:r>
            <a:r>
              <a:rPr lang="en-US" sz="4200" dirty="0">
                <a:solidFill>
                  <a:srgbClr val="745656"/>
                </a:solidFill>
                <a:latin typeface="Roboto Condensed"/>
              </a:rPr>
              <a:t> </a:t>
            </a:r>
            <a:r>
              <a:rPr lang="en-US" sz="4200" dirty="0" err="1">
                <a:solidFill>
                  <a:srgbClr val="745656"/>
                </a:solidFill>
                <a:latin typeface="Roboto Condensed"/>
              </a:rPr>
              <a:t>các</a:t>
            </a:r>
            <a:r>
              <a:rPr lang="en-US" sz="4200" dirty="0">
                <a:solidFill>
                  <a:srgbClr val="745656"/>
                </a:solidFill>
                <a:latin typeface="Roboto Condensed"/>
              </a:rPr>
              <a:t> </a:t>
            </a:r>
            <a:r>
              <a:rPr lang="en-US" sz="4200" dirty="0" err="1">
                <a:solidFill>
                  <a:srgbClr val="745656"/>
                </a:solidFill>
                <a:latin typeface="Roboto Condensed"/>
              </a:rPr>
              <a:t>biểu</a:t>
            </a:r>
            <a:r>
              <a:rPr lang="en-US" sz="4200" dirty="0">
                <a:solidFill>
                  <a:srgbClr val="745656"/>
                </a:solidFill>
                <a:latin typeface="Roboto Condensed"/>
              </a:rPr>
              <a:t> </a:t>
            </a:r>
            <a:r>
              <a:rPr lang="en-US" sz="4200" dirty="0" err="1">
                <a:solidFill>
                  <a:srgbClr val="745656"/>
                </a:solidFill>
                <a:latin typeface="Roboto Condensed"/>
              </a:rPr>
              <a:t>hiện</a:t>
            </a:r>
            <a:r>
              <a:rPr lang="en-US" sz="4200" dirty="0">
                <a:solidFill>
                  <a:srgbClr val="745656"/>
                </a:solidFill>
                <a:latin typeface="Roboto Condensed"/>
              </a:rPr>
              <a:t> </a:t>
            </a:r>
            <a:r>
              <a:rPr lang="en-US" sz="4200" dirty="0" err="1">
                <a:solidFill>
                  <a:srgbClr val="745656"/>
                </a:solidFill>
                <a:latin typeface="Roboto Condensed"/>
              </a:rPr>
              <a:t>làm</a:t>
            </a:r>
            <a:r>
              <a:rPr lang="en-US" sz="4200" dirty="0">
                <a:solidFill>
                  <a:srgbClr val="745656"/>
                </a:solidFill>
                <a:latin typeface="Roboto Condensed"/>
              </a:rPr>
              <a:t> </a:t>
            </a:r>
            <a:r>
              <a:rPr lang="en-US" sz="4200" dirty="0" err="1">
                <a:solidFill>
                  <a:srgbClr val="745656"/>
                </a:solidFill>
                <a:latin typeface="Roboto Condensed"/>
              </a:rPr>
              <a:t>ro</a:t>
            </a:r>
            <a:r>
              <a:rPr lang="en-US" sz="4200" dirty="0">
                <a:solidFill>
                  <a:srgbClr val="745656"/>
                </a:solidFill>
                <a:latin typeface="Roboto Condensed"/>
              </a:rPr>
              <a:t>̃ chủ </a:t>
            </a:r>
            <a:r>
              <a:rPr lang="en-US" sz="4200" dirty="0" err="1">
                <a:solidFill>
                  <a:srgbClr val="745656"/>
                </a:solidFill>
                <a:latin typeface="Roboto Condensed"/>
              </a:rPr>
              <a:t>đê</a:t>
            </a:r>
            <a:r>
              <a:rPr lang="en-US" sz="4200" dirty="0">
                <a:solidFill>
                  <a:srgbClr val="745656"/>
                </a:solidFill>
                <a:latin typeface="Roboto Condensed"/>
              </a:rPr>
              <a:t>̀ </a:t>
            </a:r>
            <a:r>
              <a:rPr lang="en-US" sz="4200" dirty="0" err="1">
                <a:solidFill>
                  <a:srgbClr val="745656"/>
                </a:solidFill>
                <a:latin typeface="Roboto Condensed"/>
              </a:rPr>
              <a:t>của</a:t>
            </a:r>
            <a:r>
              <a:rPr lang="en-US" sz="4200" dirty="0">
                <a:solidFill>
                  <a:srgbClr val="745656"/>
                </a:solidFill>
                <a:latin typeface="Roboto Condensed"/>
              </a:rPr>
              <a:t> </a:t>
            </a:r>
            <a:r>
              <a:rPr lang="en-US" sz="4200" dirty="0" err="1">
                <a:solidFill>
                  <a:srgbClr val="745656"/>
                </a:solidFill>
                <a:latin typeface="Roboto Condensed"/>
              </a:rPr>
              <a:t>tác</a:t>
            </a:r>
            <a:r>
              <a:rPr lang="en-US" sz="4200" dirty="0">
                <a:solidFill>
                  <a:srgbClr val="745656"/>
                </a:solidFill>
                <a:latin typeface="Roboto Condensed"/>
              </a:rPr>
              <a:t> </a:t>
            </a:r>
            <a:r>
              <a:rPr lang="en-US" sz="4200" dirty="0" err="1">
                <a:solidFill>
                  <a:srgbClr val="745656"/>
                </a:solidFill>
                <a:latin typeface="Roboto Condensed"/>
              </a:rPr>
              <a:t>phẩm</a:t>
            </a:r>
            <a:r>
              <a:rPr lang="en-US" sz="4200" dirty="0">
                <a:solidFill>
                  <a:srgbClr val="745656"/>
                </a:solidFill>
                <a:latin typeface="Roboto Condensed"/>
              </a:rPr>
              <a:t>:</a:t>
            </a:r>
          </a:p>
          <a:p>
            <a:pPr marL="906782" lvl="1" indent="-453391">
              <a:lnSpc>
                <a:spcPts val="5880"/>
              </a:lnSpc>
              <a:buFont typeface="Arial"/>
              <a:buChar char="•"/>
            </a:pPr>
            <a:r>
              <a:rPr lang="en-US" sz="4200" dirty="0" err="1">
                <a:solidFill>
                  <a:srgbClr val="745656"/>
                </a:solidFill>
                <a:latin typeface="Roboto Condensed"/>
              </a:rPr>
              <a:t>Phân</a:t>
            </a:r>
            <a:r>
              <a:rPr lang="en-US" sz="4200" dirty="0">
                <a:solidFill>
                  <a:srgbClr val="745656"/>
                </a:solidFill>
                <a:latin typeface="Roboto Condensed"/>
              </a:rPr>
              <a:t> </a:t>
            </a:r>
            <a:r>
              <a:rPr lang="en-US" sz="4200" dirty="0" err="1">
                <a:solidFill>
                  <a:srgbClr val="745656"/>
                </a:solidFill>
                <a:latin typeface="Roboto Condensed"/>
              </a:rPr>
              <a:t>tích</a:t>
            </a:r>
            <a:r>
              <a:rPr lang="en-US" sz="4200" dirty="0">
                <a:solidFill>
                  <a:srgbClr val="745656"/>
                </a:solidFill>
                <a:latin typeface="Roboto Condensed"/>
              </a:rPr>
              <a:t> </a:t>
            </a:r>
            <a:r>
              <a:rPr lang="en-US" sz="4200" dirty="0" err="1">
                <a:solidFill>
                  <a:srgbClr val="745656"/>
                </a:solidFill>
                <a:latin typeface="Roboto Condensed"/>
              </a:rPr>
              <a:t>nhan</a:t>
            </a:r>
            <a:r>
              <a:rPr lang="en-US" sz="4200" dirty="0">
                <a:solidFill>
                  <a:srgbClr val="745656"/>
                </a:solidFill>
                <a:latin typeface="Roboto Condensed"/>
              </a:rPr>
              <a:t> </a:t>
            </a:r>
            <a:r>
              <a:rPr lang="en-US" sz="4200" dirty="0" err="1">
                <a:solidFill>
                  <a:srgbClr val="745656"/>
                </a:solidFill>
                <a:latin typeface="Roboto Condensed"/>
              </a:rPr>
              <a:t>đê</a:t>
            </a:r>
            <a:r>
              <a:rPr lang="en-US" sz="4200" dirty="0">
                <a:solidFill>
                  <a:srgbClr val="745656"/>
                </a:solidFill>
                <a:latin typeface="Roboto Condensed"/>
              </a:rPr>
              <a:t>̀ </a:t>
            </a:r>
            <a:r>
              <a:rPr lang="en-US" sz="4200" dirty="0" err="1">
                <a:solidFill>
                  <a:srgbClr val="745656"/>
                </a:solidFill>
                <a:latin typeface="Roboto Condensed"/>
              </a:rPr>
              <a:t>va</a:t>
            </a:r>
            <a:r>
              <a:rPr lang="en-US" sz="4200" dirty="0">
                <a:solidFill>
                  <a:srgbClr val="745656"/>
                </a:solidFill>
                <a:latin typeface="Roboto Condensed"/>
              </a:rPr>
              <a:t>̀ </a:t>
            </a:r>
            <a:r>
              <a:rPr lang="en-US" sz="4200" dirty="0" err="1">
                <a:solidFill>
                  <a:srgbClr val="745656"/>
                </a:solidFill>
                <a:latin typeface="Roboto Condensed"/>
              </a:rPr>
              <a:t>đặc</a:t>
            </a:r>
            <a:r>
              <a:rPr lang="en-US" sz="4200" dirty="0">
                <a:solidFill>
                  <a:srgbClr val="745656"/>
                </a:solidFill>
                <a:latin typeface="Roboto Condensed"/>
              </a:rPr>
              <a:t> </a:t>
            </a:r>
            <a:r>
              <a:rPr lang="en-US" sz="4200" dirty="0" err="1">
                <a:solidFill>
                  <a:srgbClr val="745656"/>
                </a:solidFill>
                <a:latin typeface="Roboto Condensed"/>
              </a:rPr>
              <a:t>sắc</a:t>
            </a:r>
            <a:r>
              <a:rPr lang="en-US" sz="4200" dirty="0">
                <a:solidFill>
                  <a:srgbClr val="745656"/>
                </a:solidFill>
                <a:latin typeface="Roboto Condensed"/>
              </a:rPr>
              <a:t> </a:t>
            </a:r>
            <a:r>
              <a:rPr lang="en-US" sz="4200" dirty="0" err="1">
                <a:solidFill>
                  <a:srgbClr val="745656"/>
                </a:solidFill>
                <a:latin typeface="Roboto Condensed"/>
              </a:rPr>
              <a:t>của</a:t>
            </a:r>
            <a:r>
              <a:rPr lang="en-US" sz="4200" dirty="0">
                <a:solidFill>
                  <a:srgbClr val="745656"/>
                </a:solidFill>
                <a:latin typeface="Roboto Condensed"/>
              </a:rPr>
              <a:t> </a:t>
            </a:r>
            <a:r>
              <a:rPr lang="en-US" sz="4200" dirty="0" err="1">
                <a:solidFill>
                  <a:srgbClr val="745656"/>
                </a:solidFill>
                <a:latin typeface="Roboto Condensed"/>
              </a:rPr>
              <a:t>cốt</a:t>
            </a:r>
            <a:r>
              <a:rPr lang="en-US" sz="4200" dirty="0">
                <a:solidFill>
                  <a:srgbClr val="745656"/>
                </a:solidFill>
                <a:latin typeface="Roboto Condensed"/>
              </a:rPr>
              <a:t> </a:t>
            </a:r>
            <a:r>
              <a:rPr lang="en-US" sz="4200" dirty="0" err="1">
                <a:solidFill>
                  <a:srgbClr val="745656"/>
                </a:solidFill>
                <a:latin typeface="Roboto Condensed"/>
              </a:rPr>
              <a:t>truyện</a:t>
            </a:r>
            <a:r>
              <a:rPr lang="en-US" sz="4200" dirty="0">
                <a:solidFill>
                  <a:srgbClr val="745656"/>
                </a:solidFill>
                <a:latin typeface="Roboto Condensed"/>
              </a:rPr>
              <a:t> </a:t>
            </a:r>
            <a:r>
              <a:rPr lang="en-US" sz="4200" dirty="0" err="1">
                <a:solidFill>
                  <a:srgbClr val="745656"/>
                </a:solidFill>
                <a:latin typeface="Roboto Condensed"/>
              </a:rPr>
              <a:t>trong</a:t>
            </a:r>
            <a:r>
              <a:rPr lang="en-US" sz="4200" dirty="0">
                <a:solidFill>
                  <a:srgbClr val="745656"/>
                </a:solidFill>
                <a:latin typeface="Roboto Condensed"/>
              </a:rPr>
              <a:t> </a:t>
            </a:r>
            <a:r>
              <a:rPr lang="en-US" sz="4200" dirty="0" err="1">
                <a:solidFill>
                  <a:srgbClr val="745656"/>
                </a:solidFill>
                <a:latin typeface="Roboto Condensed"/>
              </a:rPr>
              <a:t>việc</a:t>
            </a:r>
            <a:r>
              <a:rPr lang="en-US" sz="4200" dirty="0">
                <a:solidFill>
                  <a:srgbClr val="745656"/>
                </a:solidFill>
                <a:latin typeface="Roboto Condensed"/>
              </a:rPr>
              <a:t> </a:t>
            </a:r>
            <a:r>
              <a:rPr lang="en-US" sz="4200" dirty="0" err="1">
                <a:solidFill>
                  <a:srgbClr val="745656"/>
                </a:solidFill>
                <a:latin typeface="Roboto Condensed"/>
              </a:rPr>
              <a:t>làm</a:t>
            </a:r>
            <a:r>
              <a:rPr lang="en-US" sz="4200" dirty="0">
                <a:solidFill>
                  <a:srgbClr val="745656"/>
                </a:solidFill>
                <a:latin typeface="Roboto Condensed"/>
              </a:rPr>
              <a:t> </a:t>
            </a:r>
            <a:r>
              <a:rPr lang="en-US" sz="4200" dirty="0" err="1">
                <a:solidFill>
                  <a:srgbClr val="745656"/>
                </a:solidFill>
                <a:latin typeface="Roboto Condensed"/>
              </a:rPr>
              <a:t>sáng</a:t>
            </a:r>
            <a:r>
              <a:rPr lang="en-US" sz="4200" dirty="0">
                <a:solidFill>
                  <a:srgbClr val="745656"/>
                </a:solidFill>
                <a:latin typeface="Roboto Condensed"/>
              </a:rPr>
              <a:t> tỏ chủ </a:t>
            </a:r>
            <a:r>
              <a:rPr lang="en-US" sz="4200" dirty="0" err="1">
                <a:solidFill>
                  <a:srgbClr val="745656"/>
                </a:solidFill>
                <a:latin typeface="Roboto Condensed"/>
              </a:rPr>
              <a:t>đê</a:t>
            </a:r>
            <a:r>
              <a:rPr lang="en-US" sz="4200" dirty="0">
                <a:solidFill>
                  <a:srgbClr val="745656"/>
                </a:solidFill>
                <a:latin typeface="Roboto Condensed"/>
              </a:rPr>
              <a:t>̀</a:t>
            </a:r>
          </a:p>
          <a:p>
            <a:pPr marL="906782" lvl="1" indent="-453391">
              <a:lnSpc>
                <a:spcPts val="5880"/>
              </a:lnSpc>
              <a:buFont typeface="Arial"/>
              <a:buChar char="•"/>
            </a:pPr>
            <a:r>
              <a:rPr lang="en-US" sz="4200" dirty="0" err="1">
                <a:solidFill>
                  <a:srgbClr val="745656"/>
                </a:solidFill>
                <a:latin typeface="Roboto Condensed"/>
              </a:rPr>
              <a:t>Phân</a:t>
            </a:r>
            <a:r>
              <a:rPr lang="en-US" sz="4200" dirty="0">
                <a:solidFill>
                  <a:srgbClr val="745656"/>
                </a:solidFill>
                <a:latin typeface="Roboto Condensed"/>
              </a:rPr>
              <a:t> </a:t>
            </a:r>
            <a:r>
              <a:rPr lang="en-US" sz="4200" dirty="0" err="1">
                <a:solidFill>
                  <a:srgbClr val="745656"/>
                </a:solidFill>
                <a:latin typeface="Roboto Condensed"/>
              </a:rPr>
              <a:t>tích</a:t>
            </a:r>
            <a:r>
              <a:rPr lang="en-US" sz="4200" dirty="0">
                <a:solidFill>
                  <a:srgbClr val="745656"/>
                </a:solidFill>
                <a:latin typeface="Roboto Condensed"/>
              </a:rPr>
              <a:t> </a:t>
            </a:r>
            <a:r>
              <a:rPr lang="en-US" sz="4200" dirty="0" err="1">
                <a:solidFill>
                  <a:srgbClr val="745656"/>
                </a:solidFill>
                <a:latin typeface="Roboto Condensed"/>
              </a:rPr>
              <a:t>các</a:t>
            </a:r>
            <a:r>
              <a:rPr lang="en-US" sz="4200" dirty="0">
                <a:solidFill>
                  <a:srgbClr val="745656"/>
                </a:solidFill>
                <a:latin typeface="Roboto Condensed"/>
              </a:rPr>
              <a:t> </a:t>
            </a:r>
            <a:r>
              <a:rPr lang="en-US" sz="4200" dirty="0" err="1">
                <a:solidFill>
                  <a:srgbClr val="745656"/>
                </a:solidFill>
                <a:latin typeface="Roboto Condensed"/>
              </a:rPr>
              <a:t>nhân</a:t>
            </a:r>
            <a:r>
              <a:rPr lang="en-US" sz="4200" dirty="0">
                <a:solidFill>
                  <a:srgbClr val="745656"/>
                </a:solidFill>
                <a:latin typeface="Roboto Condensed"/>
              </a:rPr>
              <a:t> </a:t>
            </a:r>
            <a:r>
              <a:rPr lang="en-US" sz="4200" dirty="0" err="1">
                <a:solidFill>
                  <a:srgbClr val="745656"/>
                </a:solidFill>
                <a:latin typeface="Roboto Condensed"/>
              </a:rPr>
              <a:t>vật</a:t>
            </a:r>
            <a:r>
              <a:rPr lang="en-US" sz="4200" dirty="0">
                <a:solidFill>
                  <a:srgbClr val="745656"/>
                </a:solidFill>
                <a:latin typeface="Roboto Condensed"/>
              </a:rPr>
              <a:t> </a:t>
            </a:r>
            <a:r>
              <a:rPr lang="en-US" sz="4200" dirty="0" err="1">
                <a:solidFill>
                  <a:srgbClr val="745656"/>
                </a:solidFill>
                <a:latin typeface="Roboto Condensed"/>
              </a:rPr>
              <a:t>nhằm</a:t>
            </a:r>
            <a:r>
              <a:rPr lang="en-US" sz="4200" dirty="0">
                <a:solidFill>
                  <a:srgbClr val="745656"/>
                </a:solidFill>
                <a:latin typeface="Roboto Condensed"/>
              </a:rPr>
              <a:t> </a:t>
            </a:r>
            <a:r>
              <a:rPr lang="en-US" sz="4200" dirty="0" err="1">
                <a:solidFill>
                  <a:srgbClr val="745656"/>
                </a:solidFill>
                <a:latin typeface="Roboto Condensed"/>
              </a:rPr>
              <a:t>làm</a:t>
            </a:r>
            <a:r>
              <a:rPr lang="en-US" sz="4200" dirty="0">
                <a:solidFill>
                  <a:srgbClr val="745656"/>
                </a:solidFill>
                <a:latin typeface="Roboto Condensed"/>
              </a:rPr>
              <a:t> </a:t>
            </a:r>
            <a:r>
              <a:rPr lang="en-US" sz="4200" dirty="0" err="1">
                <a:solidFill>
                  <a:srgbClr val="745656"/>
                </a:solidFill>
                <a:latin typeface="Roboto Condensed"/>
              </a:rPr>
              <a:t>ro</a:t>
            </a:r>
            <a:r>
              <a:rPr lang="en-US" sz="4200" dirty="0">
                <a:solidFill>
                  <a:srgbClr val="745656"/>
                </a:solidFill>
                <a:latin typeface="Roboto Condensed"/>
              </a:rPr>
              <a:t>̃ chủ </a:t>
            </a:r>
            <a:r>
              <a:rPr lang="en-US" sz="4200" dirty="0" err="1">
                <a:solidFill>
                  <a:srgbClr val="745656"/>
                </a:solidFill>
                <a:latin typeface="Roboto Condensed"/>
              </a:rPr>
              <a:t>đê</a:t>
            </a:r>
            <a:r>
              <a:rPr lang="en-US" sz="4200" dirty="0">
                <a:solidFill>
                  <a:srgbClr val="745656"/>
                </a:solidFill>
                <a:latin typeface="Roboto Condensed"/>
              </a:rPr>
              <a:t>̀ </a:t>
            </a:r>
            <a:r>
              <a:rPr lang="en-US" sz="4200" dirty="0" err="1">
                <a:solidFill>
                  <a:srgbClr val="745656"/>
                </a:solidFill>
                <a:latin typeface="Roboto Condensed"/>
              </a:rPr>
              <a:t>của</a:t>
            </a:r>
            <a:r>
              <a:rPr lang="en-US" sz="4200" dirty="0">
                <a:solidFill>
                  <a:srgbClr val="745656"/>
                </a:solidFill>
                <a:latin typeface="Roboto Condensed"/>
              </a:rPr>
              <a:t> </a:t>
            </a:r>
            <a:r>
              <a:rPr lang="en-US" sz="4200" dirty="0" err="1">
                <a:solidFill>
                  <a:srgbClr val="745656"/>
                </a:solidFill>
                <a:latin typeface="Roboto Condensed"/>
              </a:rPr>
              <a:t>truyện</a:t>
            </a:r>
            <a:endParaRPr lang="en-US" sz="4200" dirty="0">
              <a:solidFill>
                <a:srgbClr val="745656"/>
              </a:solidFill>
              <a:latin typeface="Roboto Condensed"/>
            </a:endParaRPr>
          </a:p>
          <a:p>
            <a:pPr marL="906782" lvl="1" indent="-453391">
              <a:lnSpc>
                <a:spcPts val="5880"/>
              </a:lnSpc>
              <a:buFont typeface="Arial"/>
              <a:buChar char="•"/>
            </a:pPr>
            <a:r>
              <a:rPr lang="en-US" sz="4200" dirty="0" err="1">
                <a:solidFill>
                  <a:srgbClr val="745656"/>
                </a:solidFill>
                <a:latin typeface="Roboto Condensed"/>
              </a:rPr>
              <a:t>Phân</a:t>
            </a:r>
            <a:r>
              <a:rPr lang="en-US" sz="4200" dirty="0">
                <a:solidFill>
                  <a:srgbClr val="745656"/>
                </a:solidFill>
                <a:latin typeface="Roboto Condensed"/>
              </a:rPr>
              <a:t> </a:t>
            </a:r>
            <a:r>
              <a:rPr lang="en-US" sz="4200" dirty="0" err="1">
                <a:solidFill>
                  <a:srgbClr val="745656"/>
                </a:solidFill>
                <a:latin typeface="Roboto Condensed"/>
              </a:rPr>
              <a:t>tích</a:t>
            </a:r>
            <a:r>
              <a:rPr lang="en-US" sz="4200" dirty="0">
                <a:solidFill>
                  <a:srgbClr val="745656"/>
                </a:solidFill>
                <a:latin typeface="Roboto Condensed"/>
              </a:rPr>
              <a:t> </a:t>
            </a:r>
            <a:r>
              <a:rPr lang="en-US" sz="4200" dirty="0" err="1">
                <a:solidFill>
                  <a:srgbClr val="745656"/>
                </a:solidFill>
                <a:latin typeface="Roboto Condensed"/>
              </a:rPr>
              <a:t>tác</a:t>
            </a:r>
            <a:r>
              <a:rPr lang="en-US" sz="4200" dirty="0">
                <a:solidFill>
                  <a:srgbClr val="745656"/>
                </a:solidFill>
                <a:latin typeface="Roboto Condensed"/>
              </a:rPr>
              <a:t> </a:t>
            </a:r>
            <a:r>
              <a:rPr lang="en-US" sz="4200" dirty="0" err="1">
                <a:solidFill>
                  <a:srgbClr val="745656"/>
                </a:solidFill>
                <a:latin typeface="Roboto Condensed"/>
              </a:rPr>
              <a:t>dụng</a:t>
            </a:r>
            <a:r>
              <a:rPr lang="en-US" sz="4200" dirty="0">
                <a:solidFill>
                  <a:srgbClr val="745656"/>
                </a:solidFill>
                <a:latin typeface="Roboto Condensed"/>
              </a:rPr>
              <a:t> </a:t>
            </a:r>
            <a:r>
              <a:rPr lang="en-US" sz="4200" dirty="0" err="1">
                <a:solidFill>
                  <a:srgbClr val="745656"/>
                </a:solidFill>
                <a:latin typeface="Roboto Condensed"/>
              </a:rPr>
              <a:t>của</a:t>
            </a:r>
            <a:r>
              <a:rPr lang="en-US" sz="4200" dirty="0">
                <a:solidFill>
                  <a:srgbClr val="745656"/>
                </a:solidFill>
                <a:latin typeface="Roboto Condensed"/>
              </a:rPr>
              <a:t> </a:t>
            </a:r>
            <a:r>
              <a:rPr lang="en-US" sz="4200" dirty="0" err="1">
                <a:solidFill>
                  <a:srgbClr val="745656"/>
                </a:solidFill>
                <a:latin typeface="Roboto Condensed"/>
              </a:rPr>
              <a:t>các</a:t>
            </a:r>
            <a:r>
              <a:rPr lang="en-US" sz="4200" dirty="0">
                <a:solidFill>
                  <a:srgbClr val="745656"/>
                </a:solidFill>
                <a:latin typeface="Roboto Condensed"/>
              </a:rPr>
              <a:t> </a:t>
            </a:r>
            <a:r>
              <a:rPr lang="en-US" sz="4200" dirty="0" err="1">
                <a:solidFill>
                  <a:srgbClr val="745656"/>
                </a:solidFill>
                <a:latin typeface="Roboto Condensed"/>
              </a:rPr>
              <a:t>nét</a:t>
            </a:r>
            <a:r>
              <a:rPr lang="en-US" sz="4200" dirty="0">
                <a:solidFill>
                  <a:srgbClr val="745656"/>
                </a:solidFill>
                <a:latin typeface="Roboto Condensed"/>
              </a:rPr>
              <a:t> </a:t>
            </a:r>
            <a:r>
              <a:rPr lang="en-US" sz="4200" dirty="0" err="1">
                <a:solidFill>
                  <a:srgbClr val="745656"/>
                </a:solidFill>
                <a:latin typeface="Roboto Condensed"/>
              </a:rPr>
              <a:t>đặc</a:t>
            </a:r>
            <a:r>
              <a:rPr lang="en-US" sz="4200" dirty="0">
                <a:solidFill>
                  <a:srgbClr val="745656"/>
                </a:solidFill>
                <a:latin typeface="Roboto Condensed"/>
              </a:rPr>
              <a:t> </a:t>
            </a:r>
            <a:r>
              <a:rPr lang="en-US" sz="4200" dirty="0" err="1">
                <a:solidFill>
                  <a:srgbClr val="745656"/>
                </a:solidFill>
                <a:latin typeface="Roboto Condensed"/>
              </a:rPr>
              <a:t>sắc</a:t>
            </a:r>
            <a:r>
              <a:rPr lang="en-US" sz="4200" dirty="0">
                <a:solidFill>
                  <a:srgbClr val="745656"/>
                </a:solidFill>
                <a:latin typeface="Roboto Condensed"/>
              </a:rPr>
              <a:t> </a:t>
            </a:r>
            <a:r>
              <a:rPr lang="en-US" sz="4200" dirty="0" err="1">
                <a:solidFill>
                  <a:srgbClr val="745656"/>
                </a:solidFill>
                <a:latin typeface="Roboto Condensed"/>
              </a:rPr>
              <a:t>nghê</a:t>
            </a:r>
            <a:r>
              <a:rPr lang="en-US" sz="4200" dirty="0">
                <a:solidFill>
                  <a:srgbClr val="745656"/>
                </a:solidFill>
                <a:latin typeface="Roboto Condensed"/>
              </a:rPr>
              <a:t>̣ </a:t>
            </a:r>
            <a:r>
              <a:rPr lang="en-US" sz="4200" dirty="0" err="1">
                <a:solidFill>
                  <a:srgbClr val="745656"/>
                </a:solidFill>
                <a:latin typeface="Roboto Condensed"/>
              </a:rPr>
              <a:t>thuật</a:t>
            </a:r>
            <a:r>
              <a:rPr lang="en-US" sz="4200" dirty="0">
                <a:solidFill>
                  <a:srgbClr val="745656"/>
                </a:solidFill>
                <a:latin typeface="Roboto Condensed"/>
              </a:rPr>
              <a:t> </a:t>
            </a:r>
            <a:r>
              <a:rPr lang="en-US" sz="4200" dirty="0" err="1">
                <a:solidFill>
                  <a:srgbClr val="745656"/>
                </a:solidFill>
                <a:latin typeface="Roboto Condensed"/>
              </a:rPr>
              <a:t>trong</a:t>
            </a:r>
            <a:r>
              <a:rPr lang="en-US" sz="4200" dirty="0">
                <a:solidFill>
                  <a:srgbClr val="745656"/>
                </a:solidFill>
                <a:latin typeface="Roboto Condensed"/>
              </a:rPr>
              <a:t> </a:t>
            </a:r>
            <a:r>
              <a:rPr lang="en-US" sz="4200" dirty="0" err="1">
                <a:solidFill>
                  <a:srgbClr val="745656"/>
                </a:solidFill>
                <a:latin typeface="Roboto Condensed"/>
              </a:rPr>
              <a:t>truyện</a:t>
            </a:r>
            <a:r>
              <a:rPr lang="en-US" sz="4200" dirty="0">
                <a:solidFill>
                  <a:srgbClr val="745656"/>
                </a:solidFill>
                <a:latin typeface="Roboto Condensed"/>
              </a:rPr>
              <a:t>: </a:t>
            </a:r>
            <a:r>
              <a:rPr lang="en-US" sz="4200" dirty="0" err="1">
                <a:solidFill>
                  <a:srgbClr val="745656"/>
                </a:solidFill>
                <a:latin typeface="Roboto Condensed"/>
              </a:rPr>
              <a:t>nghê</a:t>
            </a:r>
            <a:r>
              <a:rPr lang="en-US" sz="4200" dirty="0">
                <a:solidFill>
                  <a:srgbClr val="745656"/>
                </a:solidFill>
                <a:latin typeface="Roboto Condensed"/>
              </a:rPr>
              <a:t>̣ </a:t>
            </a:r>
            <a:r>
              <a:rPr lang="en-US" sz="4200" dirty="0" err="1">
                <a:solidFill>
                  <a:srgbClr val="745656"/>
                </a:solidFill>
                <a:latin typeface="Roboto Condensed"/>
              </a:rPr>
              <a:t>thuật</a:t>
            </a:r>
            <a:r>
              <a:rPr lang="en-US" sz="4200" dirty="0">
                <a:solidFill>
                  <a:srgbClr val="745656"/>
                </a:solidFill>
                <a:latin typeface="Roboto Condensed"/>
              </a:rPr>
              <a:t> </a:t>
            </a:r>
            <a:r>
              <a:rPr lang="en-US" sz="4200" dirty="0" err="1">
                <a:solidFill>
                  <a:srgbClr val="745656"/>
                </a:solidFill>
                <a:latin typeface="Roboto Condensed"/>
              </a:rPr>
              <a:t>khắc</a:t>
            </a:r>
            <a:r>
              <a:rPr lang="en-US" sz="4200" dirty="0">
                <a:solidFill>
                  <a:srgbClr val="745656"/>
                </a:solidFill>
                <a:latin typeface="Roboto Condensed"/>
              </a:rPr>
              <a:t> </a:t>
            </a:r>
            <a:r>
              <a:rPr lang="en-US" sz="4200" dirty="0" err="1">
                <a:solidFill>
                  <a:srgbClr val="745656"/>
                </a:solidFill>
                <a:latin typeface="Roboto Condensed"/>
              </a:rPr>
              <a:t>họa</a:t>
            </a:r>
            <a:r>
              <a:rPr lang="en-US" sz="4200" dirty="0">
                <a:solidFill>
                  <a:srgbClr val="745656"/>
                </a:solidFill>
                <a:latin typeface="Roboto Condensed"/>
              </a:rPr>
              <a:t> </a:t>
            </a:r>
            <a:r>
              <a:rPr lang="en-US" sz="4200" dirty="0" err="1">
                <a:solidFill>
                  <a:srgbClr val="745656"/>
                </a:solidFill>
                <a:latin typeface="Roboto Condensed"/>
              </a:rPr>
              <a:t>đặc</a:t>
            </a:r>
            <a:r>
              <a:rPr lang="en-US" sz="4200" dirty="0">
                <a:solidFill>
                  <a:srgbClr val="745656"/>
                </a:solidFill>
                <a:latin typeface="Roboto Condensed"/>
              </a:rPr>
              <a:t> </a:t>
            </a:r>
            <a:r>
              <a:rPr lang="en-US" sz="4200" dirty="0" err="1">
                <a:solidFill>
                  <a:srgbClr val="745656"/>
                </a:solidFill>
                <a:latin typeface="Roboto Condensed"/>
              </a:rPr>
              <a:t>điểm</a:t>
            </a:r>
            <a:r>
              <a:rPr lang="en-US" sz="4200" dirty="0">
                <a:solidFill>
                  <a:srgbClr val="745656"/>
                </a:solidFill>
                <a:latin typeface="Roboto Condensed"/>
              </a:rPr>
              <a:t> </a:t>
            </a:r>
            <a:r>
              <a:rPr lang="en-US" sz="4200" dirty="0" err="1">
                <a:solidFill>
                  <a:srgbClr val="745656"/>
                </a:solidFill>
                <a:latin typeface="Roboto Condensed"/>
              </a:rPr>
              <a:t>tính</a:t>
            </a:r>
            <a:r>
              <a:rPr lang="en-US" sz="4200" dirty="0">
                <a:solidFill>
                  <a:srgbClr val="745656"/>
                </a:solidFill>
                <a:latin typeface="Roboto Condensed"/>
              </a:rPr>
              <a:t> </a:t>
            </a:r>
            <a:r>
              <a:rPr lang="en-US" sz="4200" dirty="0" err="1">
                <a:solidFill>
                  <a:srgbClr val="745656"/>
                </a:solidFill>
                <a:latin typeface="Roboto Condensed"/>
              </a:rPr>
              <a:t>cách</a:t>
            </a:r>
            <a:r>
              <a:rPr lang="en-US" sz="4200" dirty="0">
                <a:solidFill>
                  <a:srgbClr val="745656"/>
                </a:solidFill>
                <a:latin typeface="Roboto Condensed"/>
              </a:rPr>
              <a:t> </a:t>
            </a:r>
            <a:r>
              <a:rPr lang="en-US" sz="4200" dirty="0" err="1">
                <a:solidFill>
                  <a:srgbClr val="745656"/>
                </a:solidFill>
                <a:latin typeface="Roboto Condensed"/>
              </a:rPr>
              <a:t>nhân</a:t>
            </a:r>
            <a:r>
              <a:rPr lang="en-US" sz="4200" dirty="0">
                <a:solidFill>
                  <a:srgbClr val="745656"/>
                </a:solidFill>
                <a:latin typeface="Roboto Condensed"/>
              </a:rPr>
              <a:t> </a:t>
            </a:r>
            <a:r>
              <a:rPr lang="en-US" sz="4200" dirty="0" err="1">
                <a:solidFill>
                  <a:srgbClr val="745656"/>
                </a:solidFill>
                <a:latin typeface="Roboto Condensed"/>
              </a:rPr>
              <a:t>vật</a:t>
            </a:r>
            <a:r>
              <a:rPr lang="en-US" sz="4200" dirty="0">
                <a:solidFill>
                  <a:srgbClr val="745656"/>
                </a:solidFill>
                <a:latin typeface="Roboto Condensed"/>
              </a:rPr>
              <a:t>, </a:t>
            </a:r>
            <a:r>
              <a:rPr lang="en-US" sz="4200" dirty="0" err="1">
                <a:solidFill>
                  <a:srgbClr val="745656"/>
                </a:solidFill>
                <a:latin typeface="Roboto Condensed"/>
              </a:rPr>
              <a:t>bút</a:t>
            </a:r>
            <a:r>
              <a:rPr lang="en-US" sz="4200" dirty="0">
                <a:solidFill>
                  <a:srgbClr val="745656"/>
                </a:solidFill>
                <a:latin typeface="Roboto Condensed"/>
              </a:rPr>
              <a:t> </a:t>
            </a:r>
            <a:r>
              <a:rPr lang="en-US" sz="4200" dirty="0" err="1">
                <a:solidFill>
                  <a:srgbClr val="745656"/>
                </a:solidFill>
                <a:latin typeface="Roboto Condensed"/>
              </a:rPr>
              <a:t>pháp</a:t>
            </a:r>
            <a:r>
              <a:rPr lang="en-US" sz="4200" dirty="0">
                <a:solidFill>
                  <a:srgbClr val="745656"/>
                </a:solidFill>
                <a:latin typeface="Roboto Condensed"/>
              </a:rPr>
              <a:t> </a:t>
            </a:r>
            <a:r>
              <a:rPr lang="en-US" sz="4200" dirty="0" err="1">
                <a:solidFill>
                  <a:srgbClr val="745656"/>
                </a:solidFill>
                <a:latin typeface="Roboto Condensed"/>
              </a:rPr>
              <a:t>miêu</a:t>
            </a:r>
            <a:r>
              <a:rPr lang="en-US" sz="4200" dirty="0">
                <a:solidFill>
                  <a:srgbClr val="745656"/>
                </a:solidFill>
                <a:latin typeface="Roboto Condensed"/>
              </a:rPr>
              <a:t> tả (</a:t>
            </a:r>
            <a:r>
              <a:rPr lang="en-US" sz="4200" dirty="0" err="1">
                <a:solidFill>
                  <a:srgbClr val="745656"/>
                </a:solidFill>
                <a:latin typeface="Roboto Condensed"/>
              </a:rPr>
              <a:t>ngoại</a:t>
            </a:r>
            <a:r>
              <a:rPr lang="en-US" sz="4200" dirty="0">
                <a:solidFill>
                  <a:srgbClr val="745656"/>
                </a:solidFill>
                <a:latin typeface="Roboto Condensed"/>
              </a:rPr>
              <a:t> </a:t>
            </a:r>
            <a:r>
              <a:rPr lang="en-US" sz="4200" dirty="0" err="1">
                <a:solidFill>
                  <a:srgbClr val="745656"/>
                </a:solidFill>
                <a:latin typeface="Roboto Condensed"/>
              </a:rPr>
              <a:t>hình</a:t>
            </a:r>
            <a:r>
              <a:rPr lang="en-US" sz="4200" dirty="0">
                <a:solidFill>
                  <a:srgbClr val="745656"/>
                </a:solidFill>
                <a:latin typeface="Roboto Condensed"/>
              </a:rPr>
              <a:t> </a:t>
            </a:r>
            <a:r>
              <a:rPr lang="en-US" sz="4200" dirty="0" err="1">
                <a:solidFill>
                  <a:srgbClr val="745656"/>
                </a:solidFill>
                <a:latin typeface="Roboto Condensed"/>
              </a:rPr>
              <a:t>va</a:t>
            </a:r>
            <a:r>
              <a:rPr lang="en-US" sz="4200" dirty="0">
                <a:solidFill>
                  <a:srgbClr val="745656"/>
                </a:solidFill>
                <a:latin typeface="Roboto Condensed"/>
              </a:rPr>
              <a:t>̀ </a:t>
            </a:r>
            <a:r>
              <a:rPr lang="en-US" sz="4200" dirty="0" err="1">
                <a:solidFill>
                  <a:srgbClr val="745656"/>
                </a:solidFill>
                <a:latin typeface="Roboto Condensed"/>
              </a:rPr>
              <a:t>nội</a:t>
            </a:r>
            <a:r>
              <a:rPr lang="en-US" sz="4200" dirty="0">
                <a:solidFill>
                  <a:srgbClr val="745656"/>
                </a:solidFill>
                <a:latin typeface="Roboto Condensed"/>
              </a:rPr>
              <a:t> </a:t>
            </a:r>
            <a:r>
              <a:rPr lang="en-US" sz="4200" dirty="0" err="1">
                <a:solidFill>
                  <a:srgbClr val="745656"/>
                </a:solidFill>
                <a:latin typeface="Roboto Condensed"/>
              </a:rPr>
              <a:t>tâm</a:t>
            </a:r>
            <a:r>
              <a:rPr lang="en-US" sz="4200" dirty="0">
                <a:solidFill>
                  <a:srgbClr val="745656"/>
                </a:solidFill>
                <a:latin typeface="Roboto Condensed"/>
              </a:rPr>
              <a:t>), </a:t>
            </a:r>
            <a:r>
              <a:rPr lang="en-US" sz="4200" dirty="0" err="1">
                <a:solidFill>
                  <a:srgbClr val="745656"/>
                </a:solidFill>
                <a:latin typeface="Roboto Condensed"/>
              </a:rPr>
              <a:t>lựa</a:t>
            </a:r>
            <a:r>
              <a:rPr lang="en-US" sz="4200" dirty="0">
                <a:solidFill>
                  <a:srgbClr val="745656"/>
                </a:solidFill>
                <a:latin typeface="Roboto Condensed"/>
              </a:rPr>
              <a:t> </a:t>
            </a:r>
            <a:r>
              <a:rPr lang="en-US" sz="4200" dirty="0" err="1">
                <a:solidFill>
                  <a:srgbClr val="745656"/>
                </a:solidFill>
                <a:latin typeface="Roboto Condensed"/>
              </a:rPr>
              <a:t>chọn</a:t>
            </a:r>
            <a:r>
              <a:rPr lang="en-US" sz="4200" dirty="0">
                <a:solidFill>
                  <a:srgbClr val="745656"/>
                </a:solidFill>
                <a:latin typeface="Roboto Condensed"/>
              </a:rPr>
              <a:t> chi </a:t>
            </a:r>
            <a:r>
              <a:rPr lang="en-US" sz="4200" dirty="0" err="1">
                <a:solidFill>
                  <a:srgbClr val="745656"/>
                </a:solidFill>
                <a:latin typeface="Roboto Condensed"/>
              </a:rPr>
              <a:t>tiết</a:t>
            </a:r>
            <a:r>
              <a:rPr lang="en-US" sz="4200" dirty="0">
                <a:solidFill>
                  <a:srgbClr val="745656"/>
                </a:solidFill>
                <a:latin typeface="Roboto Condensed"/>
              </a:rPr>
              <a:t> </a:t>
            </a:r>
            <a:r>
              <a:rPr lang="en-US" sz="4200" dirty="0" err="1">
                <a:solidFill>
                  <a:srgbClr val="745656"/>
                </a:solidFill>
                <a:latin typeface="Roboto Condensed"/>
              </a:rPr>
              <a:t>giàu</a:t>
            </a:r>
            <a:r>
              <a:rPr lang="en-US" sz="4200" dirty="0">
                <a:solidFill>
                  <a:srgbClr val="745656"/>
                </a:solidFill>
                <a:latin typeface="Roboto Condensed"/>
              </a:rPr>
              <a:t> ý </a:t>
            </a:r>
            <a:r>
              <a:rPr lang="en-US" sz="4200" dirty="0" err="1">
                <a:solidFill>
                  <a:srgbClr val="745656"/>
                </a:solidFill>
                <a:latin typeface="Roboto Condensed"/>
              </a:rPr>
              <a:t>nghĩa</a:t>
            </a:r>
            <a:r>
              <a:rPr lang="en-US" sz="4200" dirty="0">
                <a:solidFill>
                  <a:srgbClr val="745656"/>
                </a:solidFill>
                <a:latin typeface="Roboto Condensed"/>
              </a:rPr>
              <a:t>, </a:t>
            </a:r>
            <a:r>
              <a:rPr lang="en-US" sz="4200" dirty="0" err="1">
                <a:solidFill>
                  <a:srgbClr val="745656"/>
                </a:solidFill>
                <a:latin typeface="Roboto Condensed"/>
              </a:rPr>
              <a:t>lời</a:t>
            </a:r>
            <a:r>
              <a:rPr lang="en-US" sz="4200" dirty="0">
                <a:solidFill>
                  <a:srgbClr val="745656"/>
                </a:solidFill>
                <a:latin typeface="Roboto Condensed"/>
              </a:rPr>
              <a:t> </a:t>
            </a:r>
            <a:r>
              <a:rPr lang="en-US" sz="4200" dirty="0" err="1">
                <a:solidFill>
                  <a:srgbClr val="745656"/>
                </a:solidFill>
                <a:latin typeface="Roboto Condensed"/>
              </a:rPr>
              <a:t>văn</a:t>
            </a:r>
            <a:r>
              <a:rPr lang="en-US" sz="4200" dirty="0">
                <a:solidFill>
                  <a:srgbClr val="745656"/>
                </a:solidFill>
                <a:latin typeface="Roboto Condensed"/>
              </a:rPr>
              <a:t> </a:t>
            </a:r>
            <a:r>
              <a:rPr lang="en-US" sz="4200" dirty="0" err="1">
                <a:solidFill>
                  <a:srgbClr val="745656"/>
                </a:solidFill>
                <a:latin typeface="Roboto Condensed"/>
              </a:rPr>
              <a:t>giản</a:t>
            </a:r>
            <a:r>
              <a:rPr lang="en-US" sz="4200" dirty="0">
                <a:solidFill>
                  <a:srgbClr val="745656"/>
                </a:solidFill>
                <a:latin typeface="Roboto Condensed"/>
              </a:rPr>
              <a:t> dị, </a:t>
            </a:r>
            <a:r>
              <a:rPr lang="en-US" sz="4200" dirty="0" err="1">
                <a:solidFill>
                  <a:srgbClr val="745656"/>
                </a:solidFill>
                <a:latin typeface="Roboto Condensed"/>
              </a:rPr>
              <a:t>tư</a:t>
            </a:r>
            <a:r>
              <a:rPr lang="en-US" sz="4200" dirty="0">
                <a:solidFill>
                  <a:srgbClr val="745656"/>
                </a:solidFill>
                <a:latin typeface="Roboto Condensed"/>
              </a:rPr>
              <a:t>̣ </a:t>
            </a:r>
            <a:r>
              <a:rPr lang="en-US" sz="4200" dirty="0" err="1">
                <a:solidFill>
                  <a:srgbClr val="745656"/>
                </a:solidFill>
                <a:latin typeface="Roboto Condensed"/>
              </a:rPr>
              <a:t>nhiên</a:t>
            </a:r>
            <a:r>
              <a:rPr lang="en-US" sz="4200" dirty="0">
                <a:solidFill>
                  <a:srgbClr val="745656"/>
                </a:solidFill>
                <a:latin typeface="Roboto Condensed"/>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0D6"/>
        </a:solidFill>
        <a:effectLst/>
      </p:bgPr>
    </p:bg>
    <p:spTree>
      <p:nvGrpSpPr>
        <p:cNvPr id="1" name=""/>
        <p:cNvGrpSpPr/>
        <p:nvPr/>
      </p:nvGrpSpPr>
      <p:grpSpPr>
        <a:xfrm>
          <a:off x="0" y="0"/>
          <a:ext cx="0" cy="0"/>
          <a:chOff x="0" y="0"/>
          <a:chExt cx="0" cy="0"/>
        </a:xfrm>
      </p:grpSpPr>
      <p:sp>
        <p:nvSpPr>
          <p:cNvPr id="5" name="Freeform 5"/>
          <p:cNvSpPr/>
          <p:nvPr/>
        </p:nvSpPr>
        <p:spPr>
          <a:xfrm>
            <a:off x="14492356" y="5143500"/>
            <a:ext cx="1623093" cy="2106860"/>
          </a:xfrm>
          <a:custGeom>
            <a:avLst/>
            <a:gdLst/>
            <a:ahLst/>
            <a:cxnLst/>
            <a:rect l="l" t="t" r="r" b="b"/>
            <a:pathLst>
              <a:path w="1623093" h="2106860">
                <a:moveTo>
                  <a:pt x="0" y="0"/>
                </a:moveTo>
                <a:lnTo>
                  <a:pt x="1623094" y="0"/>
                </a:lnTo>
                <a:lnTo>
                  <a:pt x="1623094" y="2106860"/>
                </a:lnTo>
                <a:lnTo>
                  <a:pt x="0" y="21068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514799" y="467072"/>
            <a:ext cx="11800442" cy="736600"/>
          </a:xfrm>
          <a:prstGeom prst="rect">
            <a:avLst/>
          </a:prstGeom>
        </p:spPr>
        <p:txBody>
          <a:bodyPr lIns="0" tIns="0" rIns="0" bIns="0" rtlCol="0" anchor="t">
            <a:spAutoFit/>
          </a:bodyPr>
          <a:lstStyle/>
          <a:p>
            <a:pPr>
              <a:lnSpc>
                <a:spcPts val="5750"/>
              </a:lnSpc>
              <a:spcBef>
                <a:spcPct val="0"/>
              </a:spcBef>
            </a:pPr>
            <a:r>
              <a:rPr lang="en-US" sz="5000">
                <a:solidFill>
                  <a:srgbClr val="745656"/>
                </a:solidFill>
                <a:latin typeface="Fraunces Bold"/>
              </a:rPr>
              <a:t>III. HƯỚNG DẪN QUY TRÌNH VIẾT</a:t>
            </a:r>
          </a:p>
        </p:txBody>
      </p:sp>
      <p:sp>
        <p:nvSpPr>
          <p:cNvPr id="7" name="TextBox 7"/>
          <p:cNvSpPr txBox="1"/>
          <p:nvPr/>
        </p:nvSpPr>
        <p:spPr>
          <a:xfrm>
            <a:off x="514799" y="1434596"/>
            <a:ext cx="5216277" cy="736600"/>
          </a:xfrm>
          <a:prstGeom prst="rect">
            <a:avLst/>
          </a:prstGeom>
        </p:spPr>
        <p:txBody>
          <a:bodyPr lIns="0" tIns="0" rIns="0" bIns="0" rtlCol="0" anchor="t">
            <a:spAutoFit/>
          </a:bodyPr>
          <a:lstStyle/>
          <a:p>
            <a:pPr>
              <a:lnSpc>
                <a:spcPts val="5750"/>
              </a:lnSpc>
              <a:spcBef>
                <a:spcPct val="0"/>
              </a:spcBef>
            </a:pPr>
            <a:r>
              <a:rPr lang="en-US" sz="5000">
                <a:solidFill>
                  <a:srgbClr val="745656"/>
                </a:solidFill>
                <a:latin typeface="Roboto Condensed Bold"/>
              </a:rPr>
              <a:t>2. Tìm ý và lập dàn ý</a:t>
            </a:r>
          </a:p>
        </p:txBody>
      </p:sp>
      <p:sp>
        <p:nvSpPr>
          <p:cNvPr id="8" name="TextBox 8"/>
          <p:cNvSpPr txBox="1"/>
          <p:nvPr/>
        </p:nvSpPr>
        <p:spPr>
          <a:xfrm>
            <a:off x="795090" y="2390271"/>
            <a:ext cx="2400300" cy="596900"/>
          </a:xfrm>
          <a:prstGeom prst="rect">
            <a:avLst/>
          </a:prstGeom>
        </p:spPr>
        <p:txBody>
          <a:bodyPr lIns="0" tIns="0" rIns="0" bIns="0" rtlCol="0" anchor="t">
            <a:spAutoFit/>
          </a:bodyPr>
          <a:lstStyle/>
          <a:p>
            <a:pPr>
              <a:lnSpc>
                <a:spcPts val="4600"/>
              </a:lnSpc>
              <a:spcBef>
                <a:spcPct val="0"/>
              </a:spcBef>
            </a:pPr>
            <a:r>
              <a:rPr lang="en-US" sz="4000">
                <a:solidFill>
                  <a:srgbClr val="745656"/>
                </a:solidFill>
                <a:latin typeface="Roboto Condensed Bold"/>
              </a:rPr>
              <a:t>* Lập dàn ý </a:t>
            </a:r>
          </a:p>
        </p:txBody>
      </p:sp>
      <p:grpSp>
        <p:nvGrpSpPr>
          <p:cNvPr id="9" name="Group 9"/>
          <p:cNvGrpSpPr/>
          <p:nvPr/>
        </p:nvGrpSpPr>
        <p:grpSpPr>
          <a:xfrm>
            <a:off x="589780" y="3498915"/>
            <a:ext cx="16746490" cy="4834543"/>
            <a:chOff x="0" y="0"/>
            <a:chExt cx="4410598" cy="1273295"/>
          </a:xfrm>
        </p:grpSpPr>
        <p:sp>
          <p:nvSpPr>
            <p:cNvPr id="10" name="Freeform 10"/>
            <p:cNvSpPr/>
            <p:nvPr/>
          </p:nvSpPr>
          <p:spPr>
            <a:xfrm>
              <a:off x="0" y="0"/>
              <a:ext cx="4410598" cy="1273295"/>
            </a:xfrm>
            <a:custGeom>
              <a:avLst/>
              <a:gdLst/>
              <a:ahLst/>
              <a:cxnLst/>
              <a:rect l="l" t="t" r="r" b="b"/>
              <a:pathLst>
                <a:path w="4410598" h="1273295">
                  <a:moveTo>
                    <a:pt x="4207398" y="0"/>
                  </a:moveTo>
                  <a:lnTo>
                    <a:pt x="0" y="0"/>
                  </a:lnTo>
                  <a:lnTo>
                    <a:pt x="0" y="1273295"/>
                  </a:lnTo>
                  <a:lnTo>
                    <a:pt x="4207398" y="1273295"/>
                  </a:lnTo>
                  <a:lnTo>
                    <a:pt x="4410598" y="636648"/>
                  </a:lnTo>
                  <a:lnTo>
                    <a:pt x="4207398" y="0"/>
                  </a:lnTo>
                  <a:close/>
                </a:path>
              </a:pathLst>
            </a:custGeom>
            <a:solidFill>
              <a:srgbClr val="FDDEA7"/>
            </a:solidFill>
          </p:spPr>
          <p:txBody>
            <a:bodyPr/>
            <a:lstStyle/>
            <a:p>
              <a:endParaRPr lang="en-US"/>
            </a:p>
          </p:txBody>
        </p:sp>
        <p:sp>
          <p:nvSpPr>
            <p:cNvPr id="11" name="TextBox 11"/>
            <p:cNvSpPr txBox="1"/>
            <p:nvPr/>
          </p:nvSpPr>
          <p:spPr>
            <a:xfrm>
              <a:off x="0" y="-47625"/>
              <a:ext cx="698500" cy="454025"/>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268238" y="3498915"/>
            <a:ext cx="2417272" cy="483454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A466"/>
            </a:solidFill>
          </p:spPr>
          <p:txBody>
            <a:bodyPr/>
            <a:lstStyle/>
            <a:p>
              <a:endParaRPr lang="en-US"/>
            </a:p>
          </p:txBody>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268238" y="5460330"/>
            <a:ext cx="1769715" cy="736600"/>
          </a:xfrm>
          <a:prstGeom prst="rect">
            <a:avLst/>
          </a:prstGeom>
        </p:spPr>
        <p:txBody>
          <a:bodyPr lIns="0" tIns="0" rIns="0" bIns="0" rtlCol="0" anchor="t">
            <a:spAutoFit/>
          </a:bodyPr>
          <a:lstStyle/>
          <a:p>
            <a:pPr>
              <a:lnSpc>
                <a:spcPts val="5750"/>
              </a:lnSpc>
              <a:spcBef>
                <a:spcPct val="0"/>
              </a:spcBef>
            </a:pPr>
            <a:r>
              <a:rPr lang="en-US" sz="5000" dirty="0" err="1">
                <a:solidFill>
                  <a:srgbClr val="745656"/>
                </a:solidFill>
                <a:latin typeface="Roboto Condensed Bold"/>
              </a:rPr>
              <a:t>Kết</a:t>
            </a:r>
            <a:r>
              <a:rPr lang="en-US" sz="5000" dirty="0">
                <a:solidFill>
                  <a:srgbClr val="745656"/>
                </a:solidFill>
                <a:latin typeface="Roboto Condensed Bold"/>
              </a:rPr>
              <a:t> </a:t>
            </a:r>
            <a:r>
              <a:rPr lang="en-US" sz="5000" dirty="0" err="1">
                <a:solidFill>
                  <a:srgbClr val="745656"/>
                </a:solidFill>
                <a:latin typeface="Roboto Condensed Bold"/>
              </a:rPr>
              <a:t>bài</a:t>
            </a:r>
            <a:endParaRPr lang="en-US" sz="5000" dirty="0">
              <a:solidFill>
                <a:srgbClr val="745656"/>
              </a:solidFill>
              <a:latin typeface="Roboto Condensed Bold"/>
            </a:endParaRPr>
          </a:p>
        </p:txBody>
      </p:sp>
      <p:sp>
        <p:nvSpPr>
          <p:cNvPr id="16" name="TextBox 16"/>
          <p:cNvSpPr txBox="1"/>
          <p:nvPr/>
        </p:nvSpPr>
        <p:spPr>
          <a:xfrm>
            <a:off x="3343003" y="4580855"/>
            <a:ext cx="11960900" cy="2381250"/>
          </a:xfrm>
          <a:prstGeom prst="rect">
            <a:avLst/>
          </a:prstGeom>
        </p:spPr>
        <p:txBody>
          <a:bodyPr lIns="0" tIns="0" rIns="0" bIns="0" rtlCol="0" anchor="t">
            <a:spAutoFit/>
          </a:bodyPr>
          <a:lstStyle/>
          <a:p>
            <a:pPr algn="just">
              <a:lnSpc>
                <a:spcPts val="6299"/>
              </a:lnSpc>
            </a:pPr>
            <a:r>
              <a:rPr lang="en-US" sz="4500">
                <a:solidFill>
                  <a:srgbClr val="745656"/>
                </a:solidFill>
                <a:latin typeface="Roboto Condensed"/>
              </a:rPr>
              <a:t>Nhận xét khái quát về giá trị nội dung và nghệ thuật của truyện. Nêu tác động của truyện đối với cá nhân người viết bài.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0D6"/>
        </a:solidFill>
        <a:effectLst/>
      </p:bgPr>
    </p:bg>
    <p:spTree>
      <p:nvGrpSpPr>
        <p:cNvPr id="1" name=""/>
        <p:cNvGrpSpPr/>
        <p:nvPr/>
      </p:nvGrpSpPr>
      <p:grpSpPr>
        <a:xfrm>
          <a:off x="0" y="0"/>
          <a:ext cx="0" cy="0"/>
          <a:chOff x="0" y="0"/>
          <a:chExt cx="0" cy="0"/>
        </a:xfrm>
      </p:grpSpPr>
      <p:sp>
        <p:nvSpPr>
          <p:cNvPr id="6" name="Freeform 6"/>
          <p:cNvSpPr/>
          <p:nvPr/>
        </p:nvSpPr>
        <p:spPr>
          <a:xfrm>
            <a:off x="11045414" y="8599353"/>
            <a:ext cx="1015286" cy="1317895"/>
          </a:xfrm>
          <a:custGeom>
            <a:avLst/>
            <a:gdLst/>
            <a:ahLst/>
            <a:cxnLst/>
            <a:rect l="l" t="t" r="r" b="b"/>
            <a:pathLst>
              <a:path w="1015286" h="1317895">
                <a:moveTo>
                  <a:pt x="0" y="0"/>
                </a:moveTo>
                <a:lnTo>
                  <a:pt x="1015286" y="0"/>
                </a:lnTo>
                <a:lnTo>
                  <a:pt x="1015286" y="1317894"/>
                </a:lnTo>
                <a:lnTo>
                  <a:pt x="0" y="13178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514799" y="467072"/>
            <a:ext cx="11800442" cy="736600"/>
          </a:xfrm>
          <a:prstGeom prst="rect">
            <a:avLst/>
          </a:prstGeom>
        </p:spPr>
        <p:txBody>
          <a:bodyPr lIns="0" tIns="0" rIns="0" bIns="0" rtlCol="0" anchor="t">
            <a:spAutoFit/>
          </a:bodyPr>
          <a:lstStyle/>
          <a:p>
            <a:pPr>
              <a:lnSpc>
                <a:spcPts val="5750"/>
              </a:lnSpc>
              <a:spcBef>
                <a:spcPct val="0"/>
              </a:spcBef>
            </a:pPr>
            <a:r>
              <a:rPr lang="en-US" sz="5000">
                <a:solidFill>
                  <a:srgbClr val="745656"/>
                </a:solidFill>
                <a:latin typeface="Fraunces Bold"/>
              </a:rPr>
              <a:t>III. HƯỚNG DẪN QUY TRÌNH VIẾT</a:t>
            </a:r>
          </a:p>
        </p:txBody>
      </p:sp>
      <p:sp>
        <p:nvSpPr>
          <p:cNvPr id="8" name="TextBox 8"/>
          <p:cNvSpPr txBox="1"/>
          <p:nvPr/>
        </p:nvSpPr>
        <p:spPr>
          <a:xfrm>
            <a:off x="514799" y="1434596"/>
            <a:ext cx="2597795" cy="736600"/>
          </a:xfrm>
          <a:prstGeom prst="rect">
            <a:avLst/>
          </a:prstGeom>
        </p:spPr>
        <p:txBody>
          <a:bodyPr lIns="0" tIns="0" rIns="0" bIns="0" rtlCol="0" anchor="t">
            <a:spAutoFit/>
          </a:bodyPr>
          <a:lstStyle/>
          <a:p>
            <a:pPr>
              <a:lnSpc>
                <a:spcPts val="5750"/>
              </a:lnSpc>
              <a:spcBef>
                <a:spcPct val="0"/>
              </a:spcBef>
            </a:pPr>
            <a:r>
              <a:rPr lang="en-US" sz="5000">
                <a:solidFill>
                  <a:srgbClr val="745656"/>
                </a:solidFill>
                <a:latin typeface="Roboto Condensed Bold"/>
              </a:rPr>
              <a:t>3. Viết bài</a:t>
            </a:r>
          </a:p>
        </p:txBody>
      </p:sp>
      <p:grpSp>
        <p:nvGrpSpPr>
          <p:cNvPr id="9" name="Group 9"/>
          <p:cNvGrpSpPr/>
          <p:nvPr/>
        </p:nvGrpSpPr>
        <p:grpSpPr>
          <a:xfrm>
            <a:off x="514799" y="2380746"/>
            <a:ext cx="4606881" cy="460688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FFB958"/>
            </a:solidFill>
          </p:spPr>
          <p:txBody>
            <a:bodyPr/>
            <a:lstStyle/>
            <a:p>
              <a:endParaRPr lang="en-US"/>
            </a:p>
          </p:txBody>
        </p:sp>
        <p:sp>
          <p:nvSpPr>
            <p:cNvPr id="11" name="TextBox 11"/>
            <p:cNvSpPr txBox="1"/>
            <p:nvPr/>
          </p:nvSpPr>
          <p:spPr>
            <a:xfrm>
              <a:off x="88900" y="50800"/>
              <a:ext cx="635000" cy="673100"/>
            </a:xfrm>
            <a:prstGeom prst="rect">
              <a:avLst/>
            </a:prstGeom>
          </p:spPr>
          <p:txBody>
            <a:bodyPr lIns="50800" tIns="50800" rIns="50800" bIns="50800" rtlCol="0" anchor="ctr"/>
            <a:lstStyle/>
            <a:p>
              <a:pPr algn="ctr">
                <a:lnSpc>
                  <a:spcPts val="2044"/>
                </a:lnSpc>
              </a:pPr>
              <a:endParaRPr/>
            </a:p>
          </p:txBody>
        </p:sp>
      </p:grpSp>
      <p:sp>
        <p:nvSpPr>
          <p:cNvPr id="12" name="TextBox 12"/>
          <p:cNvSpPr txBox="1"/>
          <p:nvPr/>
        </p:nvSpPr>
        <p:spPr>
          <a:xfrm>
            <a:off x="1312274" y="3528486"/>
            <a:ext cx="3011930" cy="2330450"/>
          </a:xfrm>
          <a:prstGeom prst="rect">
            <a:avLst/>
          </a:prstGeom>
        </p:spPr>
        <p:txBody>
          <a:bodyPr lIns="0" tIns="0" rIns="0" bIns="0" rtlCol="0" anchor="t">
            <a:spAutoFit/>
          </a:bodyPr>
          <a:lstStyle/>
          <a:p>
            <a:pPr algn="ctr">
              <a:lnSpc>
                <a:spcPts val="4599"/>
              </a:lnSpc>
              <a:spcBef>
                <a:spcPct val="0"/>
              </a:spcBef>
            </a:pPr>
            <a:r>
              <a:rPr lang="en-US" sz="3999">
                <a:solidFill>
                  <a:srgbClr val="745656"/>
                </a:solidFill>
                <a:latin typeface="Roboto Condensed"/>
              </a:rPr>
              <a:t>Dựa vào dàn ý đã làm để luyện tập kĩ năng viết bài.</a:t>
            </a:r>
          </a:p>
        </p:txBody>
      </p:sp>
      <p:grpSp>
        <p:nvGrpSpPr>
          <p:cNvPr id="13" name="Group 13"/>
          <p:cNvGrpSpPr/>
          <p:nvPr/>
        </p:nvGrpSpPr>
        <p:grpSpPr>
          <a:xfrm>
            <a:off x="5546569" y="2937843"/>
            <a:ext cx="6227300" cy="6227300"/>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FFB958"/>
            </a:solidFill>
          </p:spPr>
          <p:txBody>
            <a:bodyPr/>
            <a:lstStyle/>
            <a:p>
              <a:endParaRPr lang="en-US"/>
            </a:p>
          </p:txBody>
        </p:sp>
        <p:sp>
          <p:nvSpPr>
            <p:cNvPr id="15" name="TextBox 15"/>
            <p:cNvSpPr txBox="1"/>
            <p:nvPr/>
          </p:nvSpPr>
          <p:spPr>
            <a:xfrm>
              <a:off x="88900" y="50800"/>
              <a:ext cx="635000" cy="673100"/>
            </a:xfrm>
            <a:prstGeom prst="rect">
              <a:avLst/>
            </a:prstGeom>
          </p:spPr>
          <p:txBody>
            <a:bodyPr lIns="50800" tIns="50800" rIns="50800" bIns="50800" rtlCol="0" anchor="ctr"/>
            <a:lstStyle/>
            <a:p>
              <a:pPr algn="ctr">
                <a:lnSpc>
                  <a:spcPts val="2044"/>
                </a:lnSpc>
              </a:pPr>
              <a:endParaRPr/>
            </a:p>
          </p:txBody>
        </p:sp>
      </p:grpSp>
      <p:sp>
        <p:nvSpPr>
          <p:cNvPr id="16" name="TextBox 16"/>
          <p:cNvSpPr txBox="1"/>
          <p:nvPr/>
        </p:nvSpPr>
        <p:spPr>
          <a:xfrm>
            <a:off x="6275024" y="3976850"/>
            <a:ext cx="4770391" cy="4337685"/>
          </a:xfrm>
          <a:prstGeom prst="rect">
            <a:avLst/>
          </a:prstGeom>
        </p:spPr>
        <p:txBody>
          <a:bodyPr lIns="0" tIns="0" rIns="0" bIns="0" rtlCol="0" anchor="t">
            <a:spAutoFit/>
          </a:bodyPr>
          <a:lstStyle/>
          <a:p>
            <a:pPr algn="ctr">
              <a:lnSpc>
                <a:spcPts val="4919"/>
              </a:lnSpc>
            </a:pPr>
            <a:r>
              <a:rPr lang="en-US" sz="3999">
                <a:solidFill>
                  <a:srgbClr val="745656"/>
                </a:solidFill>
                <a:latin typeface="Roboto Condensed"/>
              </a:rPr>
              <a:t>Lần lượt phân tích các yếu tố đặc sắc của truyện theo trình tự hợp lí. Với mỗi yếu tố, cần chú ý điểm nổi bật, bằng chứng kèm theo và tác dụng của chúng.</a:t>
            </a:r>
          </a:p>
        </p:txBody>
      </p:sp>
      <p:grpSp>
        <p:nvGrpSpPr>
          <p:cNvPr id="17" name="Group 17"/>
          <p:cNvGrpSpPr/>
          <p:nvPr/>
        </p:nvGrpSpPr>
        <p:grpSpPr>
          <a:xfrm>
            <a:off x="12060700" y="3995900"/>
            <a:ext cx="5593910" cy="559391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FFB958"/>
            </a:solidFill>
          </p:spPr>
          <p:txBody>
            <a:bodyPr/>
            <a:lstStyle/>
            <a:p>
              <a:endParaRPr lang="en-US"/>
            </a:p>
          </p:txBody>
        </p:sp>
        <p:sp>
          <p:nvSpPr>
            <p:cNvPr id="19" name="TextBox 19"/>
            <p:cNvSpPr txBox="1"/>
            <p:nvPr/>
          </p:nvSpPr>
          <p:spPr>
            <a:xfrm>
              <a:off x="88900" y="50800"/>
              <a:ext cx="635000" cy="673100"/>
            </a:xfrm>
            <a:prstGeom prst="rect">
              <a:avLst/>
            </a:prstGeom>
          </p:spPr>
          <p:txBody>
            <a:bodyPr lIns="50800" tIns="50800" rIns="50800" bIns="50800" rtlCol="0" anchor="ctr"/>
            <a:lstStyle/>
            <a:p>
              <a:pPr algn="ctr">
                <a:lnSpc>
                  <a:spcPts val="2044"/>
                </a:lnSpc>
              </a:pPr>
              <a:endParaRPr/>
            </a:p>
          </p:txBody>
        </p:sp>
      </p:grpSp>
      <p:sp>
        <p:nvSpPr>
          <p:cNvPr id="20" name="TextBox 20"/>
          <p:cNvSpPr txBox="1"/>
          <p:nvPr/>
        </p:nvSpPr>
        <p:spPr>
          <a:xfrm>
            <a:off x="12537667" y="5177000"/>
            <a:ext cx="4639977" cy="3492500"/>
          </a:xfrm>
          <a:prstGeom prst="rect">
            <a:avLst/>
          </a:prstGeom>
        </p:spPr>
        <p:txBody>
          <a:bodyPr lIns="0" tIns="0" rIns="0" bIns="0" rtlCol="0" anchor="t">
            <a:spAutoFit/>
          </a:bodyPr>
          <a:lstStyle/>
          <a:p>
            <a:pPr algn="ctr">
              <a:lnSpc>
                <a:spcPts val="4599"/>
              </a:lnSpc>
            </a:pPr>
            <a:r>
              <a:rPr lang="en-US" sz="3999">
                <a:solidFill>
                  <a:srgbClr val="745656"/>
                </a:solidFill>
                <a:latin typeface="Roboto Condensed"/>
              </a:rPr>
              <a:t>Trong khi phân tích, chú ý tạo điểm nhấn cho yếu tố hình thức được phân tích bằng những đánh giá, nhận xét xác đáng, tinh tế.</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0D6"/>
        </a:solidFill>
        <a:effectLst/>
      </p:bgPr>
    </p:bg>
    <p:spTree>
      <p:nvGrpSpPr>
        <p:cNvPr id="1" name=""/>
        <p:cNvGrpSpPr/>
        <p:nvPr/>
      </p:nvGrpSpPr>
      <p:grpSpPr>
        <a:xfrm>
          <a:off x="0" y="0"/>
          <a:ext cx="0" cy="0"/>
          <a:chOff x="0" y="0"/>
          <a:chExt cx="0" cy="0"/>
        </a:xfrm>
      </p:grpSpPr>
      <p:sp>
        <p:nvSpPr>
          <p:cNvPr id="5" name="Freeform 5"/>
          <p:cNvSpPr/>
          <p:nvPr/>
        </p:nvSpPr>
        <p:spPr>
          <a:xfrm>
            <a:off x="1028700" y="2580012"/>
            <a:ext cx="12122304" cy="6678288"/>
          </a:xfrm>
          <a:custGeom>
            <a:avLst/>
            <a:gdLst/>
            <a:ahLst/>
            <a:cxnLst/>
            <a:rect l="l" t="t" r="r" b="b"/>
            <a:pathLst>
              <a:path w="12122304" h="6678288">
                <a:moveTo>
                  <a:pt x="0" y="0"/>
                </a:moveTo>
                <a:lnTo>
                  <a:pt x="12122304" y="0"/>
                </a:lnTo>
                <a:lnTo>
                  <a:pt x="12122304" y="6678288"/>
                </a:lnTo>
                <a:lnTo>
                  <a:pt x="0" y="66782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514799" y="467072"/>
            <a:ext cx="11800442" cy="736600"/>
          </a:xfrm>
          <a:prstGeom prst="rect">
            <a:avLst/>
          </a:prstGeom>
        </p:spPr>
        <p:txBody>
          <a:bodyPr lIns="0" tIns="0" rIns="0" bIns="0" rtlCol="0" anchor="t">
            <a:spAutoFit/>
          </a:bodyPr>
          <a:lstStyle/>
          <a:p>
            <a:pPr>
              <a:lnSpc>
                <a:spcPts val="5750"/>
              </a:lnSpc>
              <a:spcBef>
                <a:spcPct val="0"/>
              </a:spcBef>
            </a:pPr>
            <a:r>
              <a:rPr lang="en-US" sz="5000">
                <a:solidFill>
                  <a:srgbClr val="745656"/>
                </a:solidFill>
                <a:latin typeface="Fraunces Bold"/>
              </a:rPr>
              <a:t>IV. LUYỆN TẬP</a:t>
            </a:r>
          </a:p>
        </p:txBody>
      </p:sp>
      <p:sp>
        <p:nvSpPr>
          <p:cNvPr id="7" name="TextBox 7"/>
          <p:cNvSpPr txBox="1"/>
          <p:nvPr/>
        </p:nvSpPr>
        <p:spPr>
          <a:xfrm>
            <a:off x="514799" y="1434596"/>
            <a:ext cx="12184707" cy="736600"/>
          </a:xfrm>
          <a:prstGeom prst="rect">
            <a:avLst/>
          </a:prstGeom>
        </p:spPr>
        <p:txBody>
          <a:bodyPr lIns="0" tIns="0" rIns="0" bIns="0" rtlCol="0" anchor="t">
            <a:spAutoFit/>
          </a:bodyPr>
          <a:lstStyle/>
          <a:p>
            <a:pPr>
              <a:lnSpc>
                <a:spcPts val="5750"/>
              </a:lnSpc>
              <a:spcBef>
                <a:spcPct val="0"/>
              </a:spcBef>
            </a:pPr>
            <a:r>
              <a:rPr lang="en-US" sz="5000">
                <a:solidFill>
                  <a:srgbClr val="745656"/>
                </a:solidFill>
                <a:latin typeface="Roboto Condensed Bold"/>
              </a:rPr>
              <a:t>Lập dàn ý cho bài văn phân tích tác phẩm truyện</a:t>
            </a:r>
          </a:p>
        </p:txBody>
      </p:sp>
      <p:sp>
        <p:nvSpPr>
          <p:cNvPr id="8" name="TextBox 8"/>
          <p:cNvSpPr txBox="1"/>
          <p:nvPr/>
        </p:nvSpPr>
        <p:spPr>
          <a:xfrm>
            <a:off x="1605904" y="3174683"/>
            <a:ext cx="8409095" cy="3851910"/>
          </a:xfrm>
          <a:prstGeom prst="rect">
            <a:avLst/>
          </a:prstGeom>
        </p:spPr>
        <p:txBody>
          <a:bodyPr lIns="0" tIns="0" rIns="0" bIns="0" rtlCol="0" anchor="t">
            <a:spAutoFit/>
          </a:bodyPr>
          <a:lstStyle/>
          <a:p>
            <a:pPr marL="971553" lvl="1" indent="-485777" algn="just">
              <a:lnSpc>
                <a:spcPts val="6120"/>
              </a:lnSpc>
              <a:buFont typeface="Arial"/>
              <a:buChar char="•"/>
            </a:pPr>
            <a:r>
              <a:rPr lang="en-US" sz="4500">
                <a:solidFill>
                  <a:srgbClr val="745656"/>
                </a:solidFill>
                <a:latin typeface="Roboto Condensed"/>
              </a:rPr>
              <a:t>Mỗi nhóm lập dàn ý cho bài văn phân tích một tác phẩm truyện </a:t>
            </a:r>
            <a:r>
              <a:rPr lang="en-US" sz="4500">
                <a:solidFill>
                  <a:srgbClr val="745656"/>
                </a:solidFill>
                <a:latin typeface="Roboto Condensed Italics"/>
              </a:rPr>
              <a:t>Lão Hạc</a:t>
            </a:r>
            <a:r>
              <a:rPr lang="en-US" sz="4500">
                <a:solidFill>
                  <a:srgbClr val="745656"/>
                </a:solidFill>
                <a:latin typeface="Roboto Condensed"/>
              </a:rPr>
              <a:t> (phiếu học tập số 3)</a:t>
            </a:r>
          </a:p>
          <a:p>
            <a:pPr marL="971553" lvl="1" indent="-485777" algn="just">
              <a:lnSpc>
                <a:spcPts val="6120"/>
              </a:lnSpc>
              <a:buFont typeface="Arial"/>
              <a:buChar char="•"/>
            </a:pPr>
            <a:r>
              <a:rPr lang="en-US" sz="4500">
                <a:solidFill>
                  <a:srgbClr val="745656"/>
                </a:solidFill>
                <a:latin typeface="Roboto Condensed"/>
              </a:rPr>
              <a:t>Thời gian lập dàn ý: 15 phút</a:t>
            </a:r>
          </a:p>
          <a:p>
            <a:pPr marL="971553" lvl="1" indent="-485777" algn="just">
              <a:lnSpc>
                <a:spcPts val="6120"/>
              </a:lnSpc>
              <a:buFont typeface="Arial"/>
              <a:buChar char="•"/>
            </a:pPr>
            <a:r>
              <a:rPr lang="en-US" sz="4500">
                <a:solidFill>
                  <a:srgbClr val="745656"/>
                </a:solidFill>
                <a:latin typeface="Roboto Condensed"/>
              </a:rPr>
              <a:t>Thời gian trình bày: 2 phút/nhóm</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0D6"/>
        </a:solidFill>
        <a:effectLst/>
      </p:bgPr>
    </p:bg>
    <p:spTree>
      <p:nvGrpSpPr>
        <p:cNvPr id="1" name=""/>
        <p:cNvGrpSpPr/>
        <p:nvPr/>
      </p:nvGrpSpPr>
      <p:grpSpPr>
        <a:xfrm>
          <a:off x="0" y="0"/>
          <a:ext cx="0" cy="0"/>
          <a:chOff x="0" y="0"/>
          <a:chExt cx="0" cy="0"/>
        </a:xfrm>
      </p:grpSpPr>
      <p:sp>
        <p:nvSpPr>
          <p:cNvPr id="4" name="Freeform 4"/>
          <p:cNvSpPr/>
          <p:nvPr/>
        </p:nvSpPr>
        <p:spPr>
          <a:xfrm>
            <a:off x="583367" y="2185184"/>
            <a:ext cx="4883348" cy="7731968"/>
          </a:xfrm>
          <a:custGeom>
            <a:avLst/>
            <a:gdLst/>
            <a:ahLst/>
            <a:cxnLst/>
            <a:rect l="l" t="t" r="r" b="b"/>
            <a:pathLst>
              <a:path w="4883348" h="7731968">
                <a:moveTo>
                  <a:pt x="0" y="0"/>
                </a:moveTo>
                <a:lnTo>
                  <a:pt x="4883348" y="0"/>
                </a:lnTo>
                <a:lnTo>
                  <a:pt x="4883348" y="7731967"/>
                </a:lnTo>
                <a:lnTo>
                  <a:pt x="0" y="7731967"/>
                </a:lnTo>
                <a:lnTo>
                  <a:pt x="0" y="0"/>
                </a:lnTo>
                <a:close/>
              </a:path>
            </a:pathLst>
          </a:custGeom>
          <a:blipFill>
            <a:blip r:embed="rId2"/>
            <a:stretch>
              <a:fillRect/>
            </a:stretch>
          </a:blipFill>
        </p:spPr>
        <p:txBody>
          <a:bodyPr/>
          <a:lstStyle/>
          <a:p>
            <a:endParaRPr lang="en-US"/>
          </a:p>
        </p:txBody>
      </p:sp>
      <p:sp>
        <p:nvSpPr>
          <p:cNvPr id="5" name="Freeform 5"/>
          <p:cNvSpPr/>
          <p:nvPr/>
        </p:nvSpPr>
        <p:spPr>
          <a:xfrm>
            <a:off x="5466715" y="374099"/>
            <a:ext cx="7543984" cy="7543984"/>
          </a:xfrm>
          <a:custGeom>
            <a:avLst/>
            <a:gdLst/>
            <a:ahLst/>
            <a:cxnLst/>
            <a:rect l="l" t="t" r="r" b="b"/>
            <a:pathLst>
              <a:path w="7543984" h="7543984">
                <a:moveTo>
                  <a:pt x="0" y="0"/>
                </a:moveTo>
                <a:lnTo>
                  <a:pt x="7543984" y="0"/>
                </a:lnTo>
                <a:lnTo>
                  <a:pt x="7543984" y="7543984"/>
                </a:lnTo>
                <a:lnTo>
                  <a:pt x="0" y="7543984"/>
                </a:lnTo>
                <a:lnTo>
                  <a:pt x="0" y="0"/>
                </a:lnTo>
                <a:close/>
              </a:path>
            </a:pathLst>
          </a:custGeom>
          <a:blipFill>
            <a:blip r:embed="rId3"/>
            <a:stretch>
              <a:fillRect/>
            </a:stretch>
          </a:blipFill>
        </p:spPr>
        <p:txBody>
          <a:bodyPr/>
          <a:lstStyle/>
          <a:p>
            <a:endParaRPr lang="en-US"/>
          </a:p>
        </p:txBody>
      </p:sp>
      <p:sp>
        <p:nvSpPr>
          <p:cNvPr id="6" name="Freeform 6"/>
          <p:cNvSpPr/>
          <p:nvPr/>
        </p:nvSpPr>
        <p:spPr>
          <a:xfrm>
            <a:off x="13010699" y="3100773"/>
            <a:ext cx="4859312" cy="6863779"/>
          </a:xfrm>
          <a:custGeom>
            <a:avLst/>
            <a:gdLst/>
            <a:ahLst/>
            <a:cxnLst/>
            <a:rect l="l" t="t" r="r" b="b"/>
            <a:pathLst>
              <a:path w="4859312" h="6863779">
                <a:moveTo>
                  <a:pt x="0" y="0"/>
                </a:moveTo>
                <a:lnTo>
                  <a:pt x="4859312" y="0"/>
                </a:lnTo>
                <a:lnTo>
                  <a:pt x="4859312" y="6863778"/>
                </a:lnTo>
                <a:lnTo>
                  <a:pt x="0" y="6863778"/>
                </a:lnTo>
                <a:lnTo>
                  <a:pt x="0" y="0"/>
                </a:lnTo>
                <a:close/>
              </a:path>
            </a:pathLst>
          </a:custGeom>
          <a:blipFill>
            <a:blip r:embed="rId4"/>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0D6"/>
        </a:solidFill>
        <a:effectLst/>
      </p:bgPr>
    </p:bg>
    <p:spTree>
      <p:nvGrpSpPr>
        <p:cNvPr id="1" name=""/>
        <p:cNvGrpSpPr/>
        <p:nvPr/>
      </p:nvGrpSpPr>
      <p:grpSpPr>
        <a:xfrm>
          <a:off x="0" y="0"/>
          <a:ext cx="0" cy="0"/>
          <a:chOff x="0" y="0"/>
          <a:chExt cx="0" cy="0"/>
        </a:xfrm>
      </p:grpSpPr>
      <p:sp>
        <p:nvSpPr>
          <p:cNvPr id="3" name="Freeform 3"/>
          <p:cNvSpPr/>
          <p:nvPr/>
        </p:nvSpPr>
        <p:spPr>
          <a:xfrm rot="2978697">
            <a:off x="13781315" y="5690663"/>
            <a:ext cx="2623739" cy="6155399"/>
          </a:xfrm>
          <a:custGeom>
            <a:avLst/>
            <a:gdLst/>
            <a:ahLst/>
            <a:cxnLst/>
            <a:rect l="l" t="t" r="r" b="b"/>
            <a:pathLst>
              <a:path w="2623739" h="6155399">
                <a:moveTo>
                  <a:pt x="0" y="0"/>
                </a:moveTo>
                <a:lnTo>
                  <a:pt x="2623739" y="0"/>
                </a:lnTo>
                <a:lnTo>
                  <a:pt x="2623739" y="6155400"/>
                </a:lnTo>
                <a:lnTo>
                  <a:pt x="0" y="6155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028700" y="2580012"/>
            <a:ext cx="12122304" cy="6678288"/>
          </a:xfrm>
          <a:custGeom>
            <a:avLst/>
            <a:gdLst/>
            <a:ahLst/>
            <a:cxnLst/>
            <a:rect l="l" t="t" r="r" b="b"/>
            <a:pathLst>
              <a:path w="12122304" h="6678288">
                <a:moveTo>
                  <a:pt x="0" y="0"/>
                </a:moveTo>
                <a:lnTo>
                  <a:pt x="12122304" y="0"/>
                </a:lnTo>
                <a:lnTo>
                  <a:pt x="12122304" y="6678288"/>
                </a:lnTo>
                <a:lnTo>
                  <a:pt x="0" y="66782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514799" y="467072"/>
            <a:ext cx="11800442" cy="736600"/>
          </a:xfrm>
          <a:prstGeom prst="rect">
            <a:avLst/>
          </a:prstGeom>
        </p:spPr>
        <p:txBody>
          <a:bodyPr lIns="0" tIns="0" rIns="0" bIns="0" rtlCol="0" anchor="t">
            <a:spAutoFit/>
          </a:bodyPr>
          <a:lstStyle/>
          <a:p>
            <a:pPr>
              <a:lnSpc>
                <a:spcPts val="5750"/>
              </a:lnSpc>
              <a:spcBef>
                <a:spcPct val="0"/>
              </a:spcBef>
            </a:pPr>
            <a:r>
              <a:rPr lang="en-US" sz="5000">
                <a:solidFill>
                  <a:srgbClr val="745656"/>
                </a:solidFill>
                <a:latin typeface="Fraunces Bold"/>
              </a:rPr>
              <a:t>IV. LUYỆN TẬP</a:t>
            </a:r>
          </a:p>
        </p:txBody>
      </p:sp>
      <p:sp>
        <p:nvSpPr>
          <p:cNvPr id="7" name="TextBox 7"/>
          <p:cNvSpPr txBox="1"/>
          <p:nvPr/>
        </p:nvSpPr>
        <p:spPr>
          <a:xfrm>
            <a:off x="514799" y="1434596"/>
            <a:ext cx="12184707" cy="736600"/>
          </a:xfrm>
          <a:prstGeom prst="rect">
            <a:avLst/>
          </a:prstGeom>
        </p:spPr>
        <p:txBody>
          <a:bodyPr lIns="0" tIns="0" rIns="0" bIns="0" rtlCol="0" anchor="t">
            <a:spAutoFit/>
          </a:bodyPr>
          <a:lstStyle/>
          <a:p>
            <a:pPr>
              <a:lnSpc>
                <a:spcPts val="5750"/>
              </a:lnSpc>
              <a:spcBef>
                <a:spcPct val="0"/>
              </a:spcBef>
            </a:pPr>
            <a:r>
              <a:rPr lang="en-US" sz="5000">
                <a:solidFill>
                  <a:srgbClr val="745656"/>
                </a:solidFill>
                <a:latin typeface="Roboto Condensed Bold"/>
              </a:rPr>
              <a:t>Lập dàn ý cho bài văn phân tích tác phẩm truyện</a:t>
            </a:r>
          </a:p>
        </p:txBody>
      </p:sp>
      <p:sp>
        <p:nvSpPr>
          <p:cNvPr id="8" name="TextBox 8"/>
          <p:cNvSpPr txBox="1"/>
          <p:nvPr/>
        </p:nvSpPr>
        <p:spPr>
          <a:xfrm>
            <a:off x="1605904" y="3174683"/>
            <a:ext cx="8409095" cy="3851910"/>
          </a:xfrm>
          <a:prstGeom prst="rect">
            <a:avLst/>
          </a:prstGeom>
        </p:spPr>
        <p:txBody>
          <a:bodyPr lIns="0" tIns="0" rIns="0" bIns="0" rtlCol="0" anchor="t">
            <a:spAutoFit/>
          </a:bodyPr>
          <a:lstStyle/>
          <a:p>
            <a:pPr marL="971553" lvl="1" indent="-485777" algn="just">
              <a:lnSpc>
                <a:spcPts val="6120"/>
              </a:lnSpc>
              <a:buFont typeface="Arial"/>
              <a:buChar char="•"/>
            </a:pPr>
            <a:r>
              <a:rPr lang="en-US" sz="4500">
                <a:solidFill>
                  <a:srgbClr val="745656"/>
                </a:solidFill>
                <a:latin typeface="Roboto Condensed"/>
              </a:rPr>
              <a:t>Mỗi nhóm lập dàn ý cho bài văn phân tích một tác phẩm truyện </a:t>
            </a:r>
            <a:r>
              <a:rPr lang="en-US" sz="4500">
                <a:solidFill>
                  <a:srgbClr val="745656"/>
                </a:solidFill>
                <a:latin typeface="Roboto Condensed Italics"/>
              </a:rPr>
              <a:t>Lão Hạc</a:t>
            </a:r>
            <a:r>
              <a:rPr lang="en-US" sz="4500">
                <a:solidFill>
                  <a:srgbClr val="745656"/>
                </a:solidFill>
                <a:latin typeface="Roboto Condensed"/>
              </a:rPr>
              <a:t> (phiếu học tập số 3)</a:t>
            </a:r>
          </a:p>
          <a:p>
            <a:pPr marL="971553" lvl="1" indent="-485777" algn="just">
              <a:lnSpc>
                <a:spcPts val="6120"/>
              </a:lnSpc>
              <a:buFont typeface="Arial"/>
              <a:buChar char="•"/>
            </a:pPr>
            <a:r>
              <a:rPr lang="en-US" sz="4500">
                <a:solidFill>
                  <a:srgbClr val="745656"/>
                </a:solidFill>
                <a:latin typeface="Roboto Condensed"/>
              </a:rPr>
              <a:t>Thời gian lập dàn ý: 15 phút</a:t>
            </a:r>
          </a:p>
          <a:p>
            <a:pPr marL="971553" lvl="1" indent="-485777" algn="just">
              <a:lnSpc>
                <a:spcPts val="6120"/>
              </a:lnSpc>
              <a:buFont typeface="Arial"/>
              <a:buChar char="•"/>
            </a:pPr>
            <a:r>
              <a:rPr lang="en-US" sz="4500">
                <a:solidFill>
                  <a:srgbClr val="745656"/>
                </a:solidFill>
                <a:latin typeface="Roboto Condensed"/>
              </a:rPr>
              <a:t>Thời gian trình bày: 2 phút/nhóm</a:t>
            </a:r>
          </a:p>
        </p:txBody>
      </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0D6"/>
        </a:solidFill>
        <a:effectLst/>
      </p:bgPr>
    </p:bg>
    <p:spTree>
      <p:nvGrpSpPr>
        <p:cNvPr id="1" name=""/>
        <p:cNvGrpSpPr/>
        <p:nvPr/>
      </p:nvGrpSpPr>
      <p:grpSpPr>
        <a:xfrm>
          <a:off x="0" y="0"/>
          <a:ext cx="0" cy="0"/>
          <a:chOff x="0" y="0"/>
          <a:chExt cx="0" cy="0"/>
        </a:xfrm>
      </p:grpSpPr>
      <p:sp>
        <p:nvSpPr>
          <p:cNvPr id="2" name="Freeform 2"/>
          <p:cNvSpPr/>
          <p:nvPr/>
        </p:nvSpPr>
        <p:spPr>
          <a:xfrm>
            <a:off x="15985209" y="7200900"/>
            <a:ext cx="3471395" cy="4114800"/>
          </a:xfrm>
          <a:custGeom>
            <a:avLst/>
            <a:gdLst/>
            <a:ahLst/>
            <a:cxnLst/>
            <a:rect l="l" t="t" r="r" b="b"/>
            <a:pathLst>
              <a:path w="3471395" h="4114800">
                <a:moveTo>
                  <a:pt x="0" y="0"/>
                </a:moveTo>
                <a:lnTo>
                  <a:pt x="3471395" y="0"/>
                </a:lnTo>
                <a:lnTo>
                  <a:pt x="347139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1045414" y="8599353"/>
            <a:ext cx="1015286" cy="1317895"/>
          </a:xfrm>
          <a:custGeom>
            <a:avLst/>
            <a:gdLst/>
            <a:ahLst/>
            <a:cxnLst/>
            <a:rect l="l" t="t" r="r" b="b"/>
            <a:pathLst>
              <a:path w="1015286" h="1317895">
                <a:moveTo>
                  <a:pt x="0" y="0"/>
                </a:moveTo>
                <a:lnTo>
                  <a:pt x="1015286" y="0"/>
                </a:lnTo>
                <a:lnTo>
                  <a:pt x="1015286" y="1317894"/>
                </a:lnTo>
                <a:lnTo>
                  <a:pt x="0" y="13178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1387844" y="854422"/>
            <a:ext cx="11800442" cy="985520"/>
          </a:xfrm>
          <a:prstGeom prst="rect">
            <a:avLst/>
          </a:prstGeom>
        </p:spPr>
        <p:txBody>
          <a:bodyPr lIns="0" tIns="0" rIns="0" bIns="0" rtlCol="0" anchor="t">
            <a:spAutoFit/>
          </a:bodyPr>
          <a:lstStyle/>
          <a:p>
            <a:pPr>
              <a:lnSpc>
                <a:spcPts val="7704"/>
              </a:lnSpc>
              <a:spcBef>
                <a:spcPct val="0"/>
              </a:spcBef>
            </a:pPr>
            <a:r>
              <a:rPr lang="en-US" sz="6699">
                <a:solidFill>
                  <a:srgbClr val="745656"/>
                </a:solidFill>
                <a:latin typeface="Fraunces Bold"/>
              </a:rPr>
              <a:t>V. VẬN DỤNG</a:t>
            </a:r>
          </a:p>
        </p:txBody>
      </p:sp>
      <p:sp>
        <p:nvSpPr>
          <p:cNvPr id="7" name="Freeform 7"/>
          <p:cNvSpPr/>
          <p:nvPr/>
        </p:nvSpPr>
        <p:spPr>
          <a:xfrm rot="6399098" flipH="1" flipV="1">
            <a:off x="1299882" y="5614678"/>
            <a:ext cx="3507763" cy="5186208"/>
          </a:xfrm>
          <a:custGeom>
            <a:avLst/>
            <a:gdLst/>
            <a:ahLst/>
            <a:cxnLst/>
            <a:rect l="l" t="t" r="r" b="b"/>
            <a:pathLst>
              <a:path w="3507763" h="5186208">
                <a:moveTo>
                  <a:pt x="3507762" y="5186208"/>
                </a:moveTo>
                <a:lnTo>
                  <a:pt x="0" y="5186208"/>
                </a:lnTo>
                <a:lnTo>
                  <a:pt x="0" y="0"/>
                </a:lnTo>
                <a:lnTo>
                  <a:pt x="3507762" y="0"/>
                </a:lnTo>
                <a:lnTo>
                  <a:pt x="3507762" y="5186208"/>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8" name="Group 8"/>
          <p:cNvGrpSpPr/>
          <p:nvPr/>
        </p:nvGrpSpPr>
        <p:grpSpPr>
          <a:xfrm>
            <a:off x="2440736" y="2579848"/>
            <a:ext cx="13554559" cy="3666262"/>
            <a:chOff x="0" y="0"/>
            <a:chExt cx="5076676" cy="1373149"/>
          </a:xfrm>
        </p:grpSpPr>
        <p:sp>
          <p:nvSpPr>
            <p:cNvPr id="9" name="Freeform 9"/>
            <p:cNvSpPr/>
            <p:nvPr/>
          </p:nvSpPr>
          <p:spPr>
            <a:xfrm>
              <a:off x="0" y="0"/>
              <a:ext cx="5076675" cy="1373149"/>
            </a:xfrm>
            <a:custGeom>
              <a:avLst/>
              <a:gdLst/>
              <a:ahLst/>
              <a:cxnLst/>
              <a:rect l="l" t="t" r="r" b="b"/>
              <a:pathLst>
                <a:path w="5076675" h="1373149">
                  <a:moveTo>
                    <a:pt x="4873475" y="0"/>
                  </a:moveTo>
                  <a:lnTo>
                    <a:pt x="0" y="0"/>
                  </a:lnTo>
                  <a:lnTo>
                    <a:pt x="0" y="1373149"/>
                  </a:lnTo>
                  <a:lnTo>
                    <a:pt x="4873475" y="1373149"/>
                  </a:lnTo>
                  <a:lnTo>
                    <a:pt x="5076675" y="686574"/>
                  </a:lnTo>
                  <a:lnTo>
                    <a:pt x="4873475" y="0"/>
                  </a:lnTo>
                  <a:close/>
                </a:path>
              </a:pathLst>
            </a:custGeom>
            <a:solidFill>
              <a:srgbClr val="FDDEA7"/>
            </a:solidFill>
          </p:spPr>
          <p:txBody>
            <a:bodyPr/>
            <a:lstStyle/>
            <a:p>
              <a:endParaRPr lang="en-US"/>
            </a:p>
          </p:txBody>
        </p:sp>
        <p:sp>
          <p:nvSpPr>
            <p:cNvPr id="10" name="TextBox 10"/>
            <p:cNvSpPr txBox="1"/>
            <p:nvPr/>
          </p:nvSpPr>
          <p:spPr>
            <a:xfrm>
              <a:off x="0" y="-47625"/>
              <a:ext cx="698500" cy="4540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248194" y="2579848"/>
            <a:ext cx="3666262" cy="3666262"/>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958"/>
            </a:solidFill>
          </p:spPr>
          <p:txBody>
            <a:bodyPr/>
            <a:lstStyle/>
            <a:p>
              <a:endParaRPr lang="en-US"/>
            </a:p>
          </p:txBody>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028700" y="4079604"/>
            <a:ext cx="2563118" cy="676275"/>
          </a:xfrm>
          <a:prstGeom prst="rect">
            <a:avLst/>
          </a:prstGeom>
        </p:spPr>
        <p:txBody>
          <a:bodyPr lIns="0" tIns="0" rIns="0" bIns="0" rtlCol="0" anchor="t">
            <a:spAutoFit/>
          </a:bodyPr>
          <a:lstStyle/>
          <a:p>
            <a:pPr>
              <a:lnSpc>
                <a:spcPts val="5174"/>
              </a:lnSpc>
              <a:spcBef>
                <a:spcPct val="0"/>
              </a:spcBef>
            </a:pPr>
            <a:r>
              <a:rPr lang="en-US" sz="4500">
                <a:solidFill>
                  <a:srgbClr val="745656"/>
                </a:solidFill>
                <a:latin typeface="Roboto Condensed Bold"/>
              </a:rPr>
              <a:t>Nhiệm vụ 1</a:t>
            </a:r>
          </a:p>
        </p:txBody>
      </p:sp>
      <p:sp>
        <p:nvSpPr>
          <p:cNvPr id="15" name="TextBox 15"/>
          <p:cNvSpPr txBox="1"/>
          <p:nvPr/>
        </p:nvSpPr>
        <p:spPr>
          <a:xfrm>
            <a:off x="3525472" y="2731009"/>
            <a:ext cx="12070753" cy="3498850"/>
          </a:xfrm>
          <a:prstGeom prst="rect">
            <a:avLst/>
          </a:prstGeom>
        </p:spPr>
        <p:txBody>
          <a:bodyPr lIns="0" tIns="0" rIns="0" bIns="0" rtlCol="0" anchor="t">
            <a:spAutoFit/>
          </a:bodyPr>
          <a:lstStyle/>
          <a:p>
            <a:pPr marL="863599" lvl="1" indent="-431800" algn="just">
              <a:lnSpc>
                <a:spcPts val="5599"/>
              </a:lnSpc>
              <a:buFont typeface="Arial"/>
              <a:buChar char="•"/>
            </a:pPr>
            <a:r>
              <a:rPr lang="en-US" sz="3999">
                <a:solidFill>
                  <a:srgbClr val="745656"/>
                </a:solidFill>
                <a:latin typeface="Roboto Condensed"/>
              </a:rPr>
              <a:t>Rèn luyện kĩ năng phân tích tác dụng của yếu tố hình thức truyện</a:t>
            </a:r>
          </a:p>
          <a:p>
            <a:pPr marL="863599" lvl="1" indent="-431800" algn="just">
              <a:lnSpc>
                <a:spcPts val="5599"/>
              </a:lnSpc>
              <a:buFont typeface="Arial"/>
              <a:buChar char="•"/>
            </a:pPr>
            <a:r>
              <a:rPr lang="en-US" sz="3999">
                <a:solidFill>
                  <a:srgbClr val="745656"/>
                </a:solidFill>
                <a:latin typeface="Roboto Condensed"/>
              </a:rPr>
              <a:t>Đọc đoạn phân tích mẫu trong SGK trang 29, trả lời câu hỏi: Theo em, khi phân tích các yếu tố hình thức của truyện thì người viết phải phân tích các yếu tố nào?</a:t>
            </a:r>
          </a:p>
        </p:txBody>
      </p:sp>
      <p:grpSp>
        <p:nvGrpSpPr>
          <p:cNvPr id="16" name="Group 16"/>
          <p:cNvGrpSpPr/>
          <p:nvPr/>
        </p:nvGrpSpPr>
        <p:grpSpPr>
          <a:xfrm>
            <a:off x="5174659" y="6617585"/>
            <a:ext cx="12084641" cy="3135944"/>
            <a:chOff x="0" y="0"/>
            <a:chExt cx="4526138" cy="1174525"/>
          </a:xfrm>
        </p:grpSpPr>
        <p:sp>
          <p:nvSpPr>
            <p:cNvPr id="17" name="Freeform 17"/>
            <p:cNvSpPr/>
            <p:nvPr/>
          </p:nvSpPr>
          <p:spPr>
            <a:xfrm>
              <a:off x="0" y="0"/>
              <a:ext cx="4526138" cy="1174525"/>
            </a:xfrm>
            <a:custGeom>
              <a:avLst/>
              <a:gdLst/>
              <a:ahLst/>
              <a:cxnLst/>
              <a:rect l="l" t="t" r="r" b="b"/>
              <a:pathLst>
                <a:path w="4526138" h="1174525">
                  <a:moveTo>
                    <a:pt x="4322938" y="0"/>
                  </a:moveTo>
                  <a:lnTo>
                    <a:pt x="0" y="0"/>
                  </a:lnTo>
                  <a:lnTo>
                    <a:pt x="0" y="1174525"/>
                  </a:lnTo>
                  <a:lnTo>
                    <a:pt x="4322938" y="1174525"/>
                  </a:lnTo>
                  <a:lnTo>
                    <a:pt x="4526138" y="587263"/>
                  </a:lnTo>
                  <a:lnTo>
                    <a:pt x="4322938" y="0"/>
                  </a:lnTo>
                  <a:close/>
                </a:path>
              </a:pathLst>
            </a:custGeom>
            <a:solidFill>
              <a:srgbClr val="FDDEA7"/>
            </a:solidFill>
          </p:spPr>
          <p:txBody>
            <a:bodyPr/>
            <a:lstStyle/>
            <a:p>
              <a:endParaRPr lang="en-US"/>
            </a:p>
          </p:txBody>
        </p:sp>
        <p:sp>
          <p:nvSpPr>
            <p:cNvPr id="18" name="TextBox 18"/>
            <p:cNvSpPr txBox="1"/>
            <p:nvPr/>
          </p:nvSpPr>
          <p:spPr>
            <a:xfrm>
              <a:off x="0" y="-47625"/>
              <a:ext cx="698500" cy="454025"/>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3112594" y="6552703"/>
            <a:ext cx="3200826" cy="3200826"/>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958"/>
            </a:solidFill>
          </p:spPr>
          <p:txBody>
            <a:bodyPr/>
            <a:lstStyle/>
            <a:p>
              <a:endParaRPr lang="en-US"/>
            </a:p>
          </p:txBody>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3431448" y="7953828"/>
            <a:ext cx="2563118" cy="676275"/>
          </a:xfrm>
          <a:prstGeom prst="rect">
            <a:avLst/>
          </a:prstGeom>
        </p:spPr>
        <p:txBody>
          <a:bodyPr lIns="0" tIns="0" rIns="0" bIns="0" rtlCol="0" anchor="t">
            <a:spAutoFit/>
          </a:bodyPr>
          <a:lstStyle/>
          <a:p>
            <a:pPr>
              <a:lnSpc>
                <a:spcPts val="5174"/>
              </a:lnSpc>
              <a:spcBef>
                <a:spcPct val="0"/>
              </a:spcBef>
            </a:pPr>
            <a:r>
              <a:rPr lang="en-US" sz="4500">
                <a:solidFill>
                  <a:srgbClr val="745656"/>
                </a:solidFill>
                <a:latin typeface="Roboto Condensed Bold"/>
              </a:rPr>
              <a:t>Nhiệm vụ 2</a:t>
            </a:r>
          </a:p>
        </p:txBody>
      </p:sp>
      <p:sp>
        <p:nvSpPr>
          <p:cNvPr id="23" name="TextBox 23"/>
          <p:cNvSpPr txBox="1"/>
          <p:nvPr/>
        </p:nvSpPr>
        <p:spPr>
          <a:xfrm>
            <a:off x="6803626" y="7515632"/>
            <a:ext cx="8858944" cy="1384300"/>
          </a:xfrm>
          <a:prstGeom prst="rect">
            <a:avLst/>
          </a:prstGeom>
        </p:spPr>
        <p:txBody>
          <a:bodyPr lIns="0" tIns="0" rIns="0" bIns="0" rtlCol="0" anchor="t">
            <a:spAutoFit/>
          </a:bodyPr>
          <a:lstStyle/>
          <a:p>
            <a:pPr algn="just">
              <a:lnSpc>
                <a:spcPts val="5599"/>
              </a:lnSpc>
            </a:pPr>
            <a:r>
              <a:rPr lang="en-US" sz="3999">
                <a:solidFill>
                  <a:srgbClr val="745656"/>
                </a:solidFill>
                <a:latin typeface="Roboto Condensed"/>
              </a:rPr>
              <a:t>Viết đoạn văn phân tích tác dụng của cách kết thúc truyện </a:t>
            </a:r>
            <a:r>
              <a:rPr lang="en-US" sz="3999">
                <a:solidFill>
                  <a:srgbClr val="745656"/>
                </a:solidFill>
                <a:latin typeface="Roboto Condensed Italics"/>
              </a:rPr>
              <a:t>Lão Hạc.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0D6"/>
        </a:solidFill>
        <a:effectLst/>
      </p:bgPr>
    </p:bg>
    <p:spTree>
      <p:nvGrpSpPr>
        <p:cNvPr id="1" name=""/>
        <p:cNvGrpSpPr/>
        <p:nvPr/>
      </p:nvGrpSpPr>
      <p:grpSpPr>
        <a:xfrm>
          <a:off x="0" y="0"/>
          <a:ext cx="0" cy="0"/>
          <a:chOff x="0" y="0"/>
          <a:chExt cx="0" cy="0"/>
        </a:xfrm>
      </p:grpSpPr>
      <p:sp>
        <p:nvSpPr>
          <p:cNvPr id="3" name="Freeform 3"/>
          <p:cNvSpPr/>
          <p:nvPr/>
        </p:nvSpPr>
        <p:spPr>
          <a:xfrm rot="-3239687" flipH="1">
            <a:off x="832542" y="5541734"/>
            <a:ext cx="4082117" cy="6378307"/>
          </a:xfrm>
          <a:custGeom>
            <a:avLst/>
            <a:gdLst/>
            <a:ahLst/>
            <a:cxnLst/>
            <a:rect l="l" t="t" r="r" b="b"/>
            <a:pathLst>
              <a:path w="4082117" h="6378307">
                <a:moveTo>
                  <a:pt x="4082117" y="0"/>
                </a:moveTo>
                <a:lnTo>
                  <a:pt x="0" y="0"/>
                </a:lnTo>
                <a:lnTo>
                  <a:pt x="0" y="6378307"/>
                </a:lnTo>
                <a:lnTo>
                  <a:pt x="4082117" y="6378307"/>
                </a:lnTo>
                <a:lnTo>
                  <a:pt x="408211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865585" y="1529988"/>
            <a:ext cx="9098871" cy="5459323"/>
          </a:xfrm>
          <a:custGeom>
            <a:avLst/>
            <a:gdLst/>
            <a:ahLst/>
            <a:cxnLst/>
            <a:rect l="l" t="t" r="r" b="b"/>
            <a:pathLst>
              <a:path w="9098871" h="5459323">
                <a:moveTo>
                  <a:pt x="0" y="0"/>
                </a:moveTo>
                <a:lnTo>
                  <a:pt x="9098871" y="0"/>
                </a:lnTo>
                <a:lnTo>
                  <a:pt x="9098871" y="5459323"/>
                </a:lnTo>
                <a:lnTo>
                  <a:pt x="0" y="54593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2300001" y="4282510"/>
            <a:ext cx="5778722" cy="6027350"/>
          </a:xfrm>
          <a:custGeom>
            <a:avLst/>
            <a:gdLst/>
            <a:ahLst/>
            <a:cxnLst/>
            <a:rect l="l" t="t" r="r" b="b"/>
            <a:pathLst>
              <a:path w="5778722" h="6027350">
                <a:moveTo>
                  <a:pt x="0" y="0"/>
                </a:moveTo>
                <a:lnTo>
                  <a:pt x="5778722" y="0"/>
                </a:lnTo>
                <a:lnTo>
                  <a:pt x="5778722" y="6027351"/>
                </a:lnTo>
                <a:lnTo>
                  <a:pt x="0" y="60273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514799" y="476597"/>
            <a:ext cx="11800442" cy="895985"/>
          </a:xfrm>
          <a:prstGeom prst="rect">
            <a:avLst/>
          </a:prstGeom>
        </p:spPr>
        <p:txBody>
          <a:bodyPr lIns="0" tIns="0" rIns="0" bIns="0" rtlCol="0" anchor="t">
            <a:spAutoFit/>
          </a:bodyPr>
          <a:lstStyle/>
          <a:p>
            <a:pPr>
              <a:lnSpc>
                <a:spcPts val="7014"/>
              </a:lnSpc>
              <a:spcBef>
                <a:spcPct val="0"/>
              </a:spcBef>
            </a:pPr>
            <a:r>
              <a:rPr lang="en-US" sz="6099">
                <a:solidFill>
                  <a:srgbClr val="745656"/>
                </a:solidFill>
                <a:latin typeface="Fraunces Bold"/>
              </a:rPr>
              <a:t>V. VẬN DỤNG</a:t>
            </a:r>
          </a:p>
        </p:txBody>
      </p:sp>
      <p:sp>
        <p:nvSpPr>
          <p:cNvPr id="9" name="TextBox 9"/>
          <p:cNvSpPr txBox="1"/>
          <p:nvPr/>
        </p:nvSpPr>
        <p:spPr>
          <a:xfrm>
            <a:off x="2676497" y="2741364"/>
            <a:ext cx="7477045" cy="2950845"/>
          </a:xfrm>
          <a:prstGeom prst="rect">
            <a:avLst/>
          </a:prstGeom>
        </p:spPr>
        <p:txBody>
          <a:bodyPr lIns="0" tIns="0" rIns="0" bIns="0" rtlCol="0" anchor="t">
            <a:spAutoFit/>
          </a:bodyPr>
          <a:lstStyle/>
          <a:p>
            <a:pPr algn="just">
              <a:lnSpc>
                <a:spcPts val="5879"/>
              </a:lnSpc>
            </a:pPr>
            <a:r>
              <a:rPr lang="en-US" sz="4199">
                <a:solidFill>
                  <a:srgbClr val="745656"/>
                </a:solidFill>
                <a:latin typeface="Roboto Condensed"/>
              </a:rPr>
              <a:t>Các yếu tố hình thức của truyện thường được chú ý phân tích là: nghệ thuật xây dựng nhân vật, cốt truyện, ngôi kể, tình tiết, lời văn,..</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0D6"/>
        </a:solidFill>
        <a:effectLst/>
      </p:bgPr>
    </p:bg>
    <p:spTree>
      <p:nvGrpSpPr>
        <p:cNvPr id="1" name=""/>
        <p:cNvGrpSpPr/>
        <p:nvPr/>
      </p:nvGrpSpPr>
      <p:grpSpPr>
        <a:xfrm>
          <a:off x="0" y="0"/>
          <a:ext cx="0" cy="0"/>
          <a:chOff x="0" y="0"/>
          <a:chExt cx="0" cy="0"/>
        </a:xfrm>
      </p:grpSpPr>
      <p:sp>
        <p:nvSpPr>
          <p:cNvPr id="5" name="Freeform 5"/>
          <p:cNvSpPr/>
          <p:nvPr/>
        </p:nvSpPr>
        <p:spPr>
          <a:xfrm>
            <a:off x="12852296" y="5113482"/>
            <a:ext cx="5070047" cy="5173518"/>
          </a:xfrm>
          <a:custGeom>
            <a:avLst/>
            <a:gdLst/>
            <a:ahLst/>
            <a:cxnLst/>
            <a:rect l="l" t="t" r="r" b="b"/>
            <a:pathLst>
              <a:path w="5070047" h="5173518">
                <a:moveTo>
                  <a:pt x="0" y="0"/>
                </a:moveTo>
                <a:lnTo>
                  <a:pt x="5070047" y="0"/>
                </a:lnTo>
                <a:lnTo>
                  <a:pt x="5070047" y="5173517"/>
                </a:lnTo>
                <a:lnTo>
                  <a:pt x="0" y="51735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2727803" y="1994935"/>
            <a:ext cx="1455269" cy="1507341"/>
          </a:xfrm>
          <a:custGeom>
            <a:avLst/>
            <a:gdLst/>
            <a:ahLst/>
            <a:cxnLst/>
            <a:rect l="l" t="t" r="r" b="b"/>
            <a:pathLst>
              <a:path w="1455269" h="1507341">
                <a:moveTo>
                  <a:pt x="0" y="0"/>
                </a:moveTo>
                <a:lnTo>
                  <a:pt x="1455269" y="0"/>
                </a:lnTo>
                <a:lnTo>
                  <a:pt x="1455269" y="1507341"/>
                </a:lnTo>
                <a:lnTo>
                  <a:pt x="0" y="1507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2210305">
            <a:off x="15646110" y="-134248"/>
            <a:ext cx="2460082" cy="2325896"/>
          </a:xfrm>
          <a:custGeom>
            <a:avLst/>
            <a:gdLst/>
            <a:ahLst/>
            <a:cxnLst/>
            <a:rect l="l" t="t" r="r" b="b"/>
            <a:pathLst>
              <a:path w="2460082" h="2325896">
                <a:moveTo>
                  <a:pt x="0" y="0"/>
                </a:moveTo>
                <a:lnTo>
                  <a:pt x="2460082" y="0"/>
                </a:lnTo>
                <a:lnTo>
                  <a:pt x="2460082" y="2325896"/>
                </a:lnTo>
                <a:lnTo>
                  <a:pt x="0" y="23258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3698777" y="1666335"/>
            <a:ext cx="10890445" cy="1094739"/>
          </a:xfrm>
          <a:prstGeom prst="rect">
            <a:avLst/>
          </a:prstGeom>
        </p:spPr>
        <p:txBody>
          <a:bodyPr lIns="0" tIns="0" rIns="0" bIns="0" rtlCol="0" anchor="t">
            <a:spAutoFit/>
          </a:bodyPr>
          <a:lstStyle/>
          <a:p>
            <a:pPr algn="ctr">
              <a:lnSpc>
                <a:spcPts val="8960"/>
              </a:lnSpc>
              <a:spcBef>
                <a:spcPct val="0"/>
              </a:spcBef>
            </a:pPr>
            <a:r>
              <a:rPr lang="en-US" sz="6400">
                <a:solidFill>
                  <a:srgbClr val="745656"/>
                </a:solidFill>
                <a:latin typeface="Fraunces Bold"/>
              </a:rPr>
              <a:t>BÀI 6 – TRUYỆN </a:t>
            </a:r>
          </a:p>
        </p:txBody>
      </p:sp>
      <p:sp>
        <p:nvSpPr>
          <p:cNvPr id="10" name="TextBox 10"/>
          <p:cNvSpPr txBox="1"/>
          <p:nvPr/>
        </p:nvSpPr>
        <p:spPr>
          <a:xfrm>
            <a:off x="6629400" y="3054601"/>
            <a:ext cx="4604519" cy="904875"/>
          </a:xfrm>
          <a:prstGeom prst="rect">
            <a:avLst/>
          </a:prstGeom>
        </p:spPr>
        <p:txBody>
          <a:bodyPr wrap="square" lIns="0" tIns="0" rIns="0" bIns="0" rtlCol="0" anchor="t">
            <a:spAutoFit/>
          </a:bodyPr>
          <a:lstStyle/>
          <a:p>
            <a:pPr algn="ctr">
              <a:lnSpc>
                <a:spcPts val="6900"/>
              </a:lnSpc>
              <a:spcBef>
                <a:spcPct val="0"/>
              </a:spcBef>
            </a:pPr>
            <a:r>
              <a:rPr lang="en-US" sz="6000" dirty="0">
                <a:solidFill>
                  <a:srgbClr val="745656"/>
                </a:solidFill>
                <a:latin typeface="Roboto Condensed"/>
              </a:rPr>
              <a:t>KĨ NĂNG VIẾT</a:t>
            </a:r>
          </a:p>
        </p:txBody>
      </p:sp>
      <p:sp>
        <p:nvSpPr>
          <p:cNvPr id="11" name="TextBox 11"/>
          <p:cNvSpPr txBox="1"/>
          <p:nvPr/>
        </p:nvSpPr>
        <p:spPr>
          <a:xfrm>
            <a:off x="2711332" y="4117068"/>
            <a:ext cx="12865335" cy="2517775"/>
          </a:xfrm>
          <a:prstGeom prst="rect">
            <a:avLst/>
          </a:prstGeom>
        </p:spPr>
        <p:txBody>
          <a:bodyPr lIns="0" tIns="0" rIns="0" bIns="0" rtlCol="0" anchor="t">
            <a:spAutoFit/>
          </a:bodyPr>
          <a:lstStyle/>
          <a:p>
            <a:pPr algn="ctr">
              <a:lnSpc>
                <a:spcPts val="9800"/>
              </a:lnSpc>
            </a:pPr>
            <a:r>
              <a:rPr lang="en-US" sz="7000">
                <a:solidFill>
                  <a:srgbClr val="745656"/>
                </a:solidFill>
                <a:latin typeface="iCiel Crocante"/>
              </a:rPr>
              <a:t>PHÂN TÍCH MỘT TÁC PHẨM </a:t>
            </a:r>
          </a:p>
          <a:p>
            <a:pPr algn="ctr">
              <a:lnSpc>
                <a:spcPts val="9800"/>
              </a:lnSpc>
              <a:spcBef>
                <a:spcPct val="0"/>
              </a:spcBef>
            </a:pPr>
            <a:r>
              <a:rPr lang="en-US" sz="7000">
                <a:solidFill>
                  <a:srgbClr val="745656"/>
                </a:solidFill>
                <a:latin typeface="iCiel Crocante"/>
              </a:rPr>
              <a:t>TRUYỆN NGẮN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FF4"/>
        </a:solidFill>
        <a:effectLst/>
      </p:bgPr>
    </p:bg>
    <p:spTree>
      <p:nvGrpSpPr>
        <p:cNvPr id="1" name=""/>
        <p:cNvGrpSpPr/>
        <p:nvPr/>
      </p:nvGrpSpPr>
      <p:grpSpPr>
        <a:xfrm>
          <a:off x="0" y="0"/>
          <a:ext cx="0" cy="0"/>
          <a:chOff x="0" y="0"/>
          <a:chExt cx="0" cy="0"/>
        </a:xfrm>
      </p:grpSpPr>
      <p:sp>
        <p:nvSpPr>
          <p:cNvPr id="2" name="Freeform 2"/>
          <p:cNvSpPr/>
          <p:nvPr/>
        </p:nvSpPr>
        <p:spPr>
          <a:xfrm flipH="1">
            <a:off x="152400" y="7139980"/>
            <a:ext cx="8668825" cy="3987659"/>
          </a:xfrm>
          <a:custGeom>
            <a:avLst/>
            <a:gdLst/>
            <a:ahLst/>
            <a:cxnLst/>
            <a:rect l="l" t="t" r="r" b="b"/>
            <a:pathLst>
              <a:path w="8668825" h="3987659">
                <a:moveTo>
                  <a:pt x="8668825" y="0"/>
                </a:moveTo>
                <a:lnTo>
                  <a:pt x="0" y="0"/>
                </a:lnTo>
                <a:lnTo>
                  <a:pt x="0" y="3987659"/>
                </a:lnTo>
                <a:lnTo>
                  <a:pt x="8668825" y="3987659"/>
                </a:lnTo>
                <a:lnTo>
                  <a:pt x="8668825"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137160" y="4552303"/>
            <a:ext cx="4133942" cy="5711837"/>
          </a:xfrm>
          <a:custGeom>
            <a:avLst/>
            <a:gdLst/>
            <a:ahLst/>
            <a:cxnLst/>
            <a:rect l="l" t="t" r="r" b="b"/>
            <a:pathLst>
              <a:path w="4133942" h="5711837">
                <a:moveTo>
                  <a:pt x="4133942" y="0"/>
                </a:moveTo>
                <a:lnTo>
                  <a:pt x="0" y="0"/>
                </a:lnTo>
                <a:lnTo>
                  <a:pt x="0" y="5711837"/>
                </a:lnTo>
                <a:lnTo>
                  <a:pt x="4133942" y="5711837"/>
                </a:lnTo>
                <a:lnTo>
                  <a:pt x="4133942" y="0"/>
                </a:lnTo>
                <a:close/>
              </a:path>
            </a:pathLst>
          </a:custGeom>
          <a:blipFill>
            <a:blip r:embed="rId4"/>
            <a:stretch>
              <a:fillRect/>
            </a:stretch>
          </a:blipFill>
        </p:spPr>
        <p:txBody>
          <a:bodyPr/>
          <a:lstStyle/>
          <a:p>
            <a:endParaRPr lang="en-US"/>
          </a:p>
        </p:txBody>
      </p:sp>
      <p:sp>
        <p:nvSpPr>
          <p:cNvPr id="6" name="Freeform 6"/>
          <p:cNvSpPr/>
          <p:nvPr/>
        </p:nvSpPr>
        <p:spPr>
          <a:xfrm>
            <a:off x="15003581" y="6743700"/>
            <a:ext cx="3253939" cy="3188861"/>
          </a:xfrm>
          <a:custGeom>
            <a:avLst/>
            <a:gdLst/>
            <a:ahLst/>
            <a:cxnLst/>
            <a:rect l="l" t="t" r="r" b="b"/>
            <a:pathLst>
              <a:path w="3253939" h="3188861">
                <a:moveTo>
                  <a:pt x="0" y="0"/>
                </a:moveTo>
                <a:lnTo>
                  <a:pt x="3253940" y="0"/>
                </a:lnTo>
                <a:lnTo>
                  <a:pt x="3253940" y="3188860"/>
                </a:lnTo>
                <a:lnTo>
                  <a:pt x="0" y="31888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p:cNvSpPr txBox="1"/>
          <p:nvPr/>
        </p:nvSpPr>
        <p:spPr>
          <a:xfrm>
            <a:off x="2473671" y="1826301"/>
            <a:ext cx="14717049" cy="5313679"/>
          </a:xfrm>
          <a:prstGeom prst="rect">
            <a:avLst/>
          </a:prstGeom>
        </p:spPr>
        <p:txBody>
          <a:bodyPr lIns="0" tIns="0" rIns="0" bIns="0" rtlCol="0" anchor="t">
            <a:spAutoFit/>
          </a:bodyPr>
          <a:lstStyle/>
          <a:p>
            <a:pPr marL="820422" lvl="1" indent="-410211" algn="just">
              <a:lnSpc>
                <a:spcPts val="5320"/>
              </a:lnSpc>
              <a:buFont typeface="Arial"/>
              <a:buChar char="•"/>
            </a:pPr>
            <a:r>
              <a:rPr lang="en-US" sz="3800" dirty="0">
                <a:solidFill>
                  <a:srgbClr val="000000"/>
                </a:solidFill>
                <a:latin typeface="Roboto Condensed"/>
              </a:rPr>
              <a:t>HS </a:t>
            </a:r>
            <a:r>
              <a:rPr lang="en-US" sz="3800" dirty="0" err="1">
                <a:solidFill>
                  <a:srgbClr val="000000"/>
                </a:solidFill>
                <a:latin typeface="Roboto Condensed"/>
              </a:rPr>
              <a:t>đọc</a:t>
            </a:r>
            <a:r>
              <a:rPr lang="en-US" sz="3800" dirty="0">
                <a:solidFill>
                  <a:srgbClr val="000000"/>
                </a:solidFill>
                <a:latin typeface="Roboto Condensed"/>
              </a:rPr>
              <a:t> </a:t>
            </a:r>
            <a:r>
              <a:rPr lang="en-US" sz="3800" dirty="0" err="1">
                <a:solidFill>
                  <a:srgbClr val="000000"/>
                </a:solidFill>
                <a:latin typeface="Roboto Condensed"/>
              </a:rPr>
              <a:t>cá</a:t>
            </a:r>
            <a:r>
              <a:rPr lang="en-US" sz="3800" dirty="0">
                <a:solidFill>
                  <a:srgbClr val="000000"/>
                </a:solidFill>
                <a:latin typeface="Roboto Condensed"/>
              </a:rPr>
              <a:t> </a:t>
            </a:r>
            <a:r>
              <a:rPr lang="en-US" sz="3800" dirty="0" err="1">
                <a:solidFill>
                  <a:srgbClr val="000000"/>
                </a:solidFill>
                <a:latin typeface="Roboto Condensed"/>
              </a:rPr>
              <a:t>nhân</a:t>
            </a:r>
            <a:r>
              <a:rPr lang="en-US" sz="3800" dirty="0">
                <a:solidFill>
                  <a:srgbClr val="000000"/>
                </a:solidFill>
                <a:latin typeface="Roboto Condensed"/>
              </a:rPr>
              <a:t> </a:t>
            </a:r>
            <a:r>
              <a:rPr lang="en-US" sz="3800" dirty="0" err="1">
                <a:solidFill>
                  <a:srgbClr val="000000"/>
                </a:solidFill>
                <a:latin typeface="Roboto Condensed"/>
              </a:rPr>
              <a:t>phần</a:t>
            </a:r>
            <a:r>
              <a:rPr lang="en-US" sz="3800" dirty="0">
                <a:solidFill>
                  <a:srgbClr val="000000"/>
                </a:solidFill>
                <a:latin typeface="Roboto Condensed"/>
              </a:rPr>
              <a:t> </a:t>
            </a:r>
            <a:r>
              <a:rPr lang="en-US" sz="3800" dirty="0" err="1">
                <a:solidFill>
                  <a:srgbClr val="000000"/>
                </a:solidFill>
                <a:latin typeface="Roboto Condensed"/>
              </a:rPr>
              <a:t>định</a:t>
            </a:r>
            <a:r>
              <a:rPr lang="en-US" sz="3800" dirty="0">
                <a:solidFill>
                  <a:srgbClr val="000000"/>
                </a:solidFill>
                <a:latin typeface="Roboto Condensed"/>
              </a:rPr>
              <a:t> </a:t>
            </a:r>
            <a:r>
              <a:rPr lang="en-US" sz="3800" dirty="0" err="1">
                <a:solidFill>
                  <a:srgbClr val="000000"/>
                </a:solidFill>
                <a:latin typeface="Roboto Condensed"/>
              </a:rPr>
              <a:t>nghĩa</a:t>
            </a:r>
            <a:r>
              <a:rPr lang="en-US" sz="3800" dirty="0">
                <a:solidFill>
                  <a:srgbClr val="000000"/>
                </a:solidFill>
                <a:latin typeface="Roboto Condensed"/>
              </a:rPr>
              <a:t> </a:t>
            </a:r>
            <a:r>
              <a:rPr lang="en-US" sz="3800" dirty="0" err="1">
                <a:solidFill>
                  <a:srgbClr val="000000"/>
                </a:solidFill>
                <a:latin typeface="Roboto Condensed"/>
              </a:rPr>
              <a:t>và</a:t>
            </a:r>
            <a:r>
              <a:rPr lang="en-US" sz="3800" dirty="0">
                <a:solidFill>
                  <a:srgbClr val="000000"/>
                </a:solidFill>
                <a:latin typeface="Roboto Condensed"/>
              </a:rPr>
              <a:t> </a:t>
            </a:r>
            <a:r>
              <a:rPr lang="en-US" sz="3800" dirty="0" err="1">
                <a:solidFill>
                  <a:srgbClr val="000000"/>
                </a:solidFill>
                <a:latin typeface="Roboto Condensed"/>
              </a:rPr>
              <a:t>yêu</a:t>
            </a:r>
            <a:r>
              <a:rPr lang="en-US" sz="3800" dirty="0">
                <a:solidFill>
                  <a:srgbClr val="000000"/>
                </a:solidFill>
                <a:latin typeface="Roboto Condensed"/>
              </a:rPr>
              <a:t> </a:t>
            </a:r>
            <a:r>
              <a:rPr lang="en-US" sz="3800" dirty="0" err="1">
                <a:solidFill>
                  <a:srgbClr val="000000"/>
                </a:solidFill>
                <a:latin typeface="Roboto Condensed"/>
              </a:rPr>
              <a:t>cầu</a:t>
            </a:r>
            <a:r>
              <a:rPr lang="en-US" sz="3800" dirty="0">
                <a:solidFill>
                  <a:srgbClr val="000000"/>
                </a:solidFill>
                <a:latin typeface="Roboto Condensed"/>
              </a:rPr>
              <a:t> </a:t>
            </a:r>
            <a:r>
              <a:rPr lang="en-US" sz="3800" dirty="0" err="1">
                <a:solidFill>
                  <a:srgbClr val="000000"/>
                </a:solidFill>
                <a:latin typeface="Roboto Condensed"/>
              </a:rPr>
              <a:t>kiểu</a:t>
            </a:r>
            <a:r>
              <a:rPr lang="en-US" sz="3800" dirty="0">
                <a:solidFill>
                  <a:srgbClr val="000000"/>
                </a:solidFill>
                <a:latin typeface="Roboto Condensed"/>
              </a:rPr>
              <a:t> </a:t>
            </a:r>
            <a:r>
              <a:rPr lang="en-US" sz="3800" dirty="0" err="1">
                <a:solidFill>
                  <a:srgbClr val="000000"/>
                </a:solidFill>
                <a:latin typeface="Roboto Condensed"/>
              </a:rPr>
              <a:t>văn</a:t>
            </a:r>
            <a:r>
              <a:rPr lang="en-US" sz="3800" dirty="0">
                <a:solidFill>
                  <a:srgbClr val="000000"/>
                </a:solidFill>
                <a:latin typeface="Roboto Condensed"/>
              </a:rPr>
              <a:t> </a:t>
            </a:r>
            <a:r>
              <a:rPr lang="en-US" sz="3800" dirty="0" err="1">
                <a:solidFill>
                  <a:srgbClr val="000000"/>
                </a:solidFill>
                <a:latin typeface="Roboto Condensed"/>
              </a:rPr>
              <a:t>bản</a:t>
            </a:r>
            <a:r>
              <a:rPr lang="en-US" sz="3800" dirty="0">
                <a:solidFill>
                  <a:srgbClr val="000000"/>
                </a:solidFill>
                <a:latin typeface="Roboto Condensed"/>
              </a:rPr>
              <a:t> </a:t>
            </a:r>
            <a:r>
              <a:rPr lang="en-US" sz="3800" dirty="0" err="1">
                <a:solidFill>
                  <a:srgbClr val="000000"/>
                </a:solidFill>
                <a:latin typeface="Roboto Condensed"/>
              </a:rPr>
              <a:t>trong</a:t>
            </a:r>
            <a:r>
              <a:rPr lang="en-US" sz="3800" dirty="0">
                <a:solidFill>
                  <a:srgbClr val="000000"/>
                </a:solidFill>
                <a:latin typeface="Roboto Condensed"/>
              </a:rPr>
              <a:t> 5 </a:t>
            </a:r>
            <a:r>
              <a:rPr lang="en-US" sz="3800" dirty="0" err="1">
                <a:solidFill>
                  <a:srgbClr val="000000"/>
                </a:solidFill>
                <a:latin typeface="Roboto Condensed"/>
              </a:rPr>
              <a:t>phút</a:t>
            </a:r>
            <a:endParaRPr lang="en-US" sz="3800" dirty="0">
              <a:solidFill>
                <a:srgbClr val="000000"/>
              </a:solidFill>
              <a:latin typeface="Roboto Condensed"/>
            </a:endParaRPr>
          </a:p>
          <a:p>
            <a:pPr marL="820422" lvl="1" indent="-410211" algn="just">
              <a:lnSpc>
                <a:spcPts val="5320"/>
              </a:lnSpc>
              <a:buFont typeface="Arial"/>
              <a:buChar char="•"/>
            </a:pPr>
            <a:r>
              <a:rPr lang="en-US" sz="3800" dirty="0" err="1">
                <a:solidFill>
                  <a:srgbClr val="000000"/>
                </a:solidFill>
                <a:latin typeface="Roboto Condensed"/>
              </a:rPr>
              <a:t>Tham</a:t>
            </a:r>
            <a:r>
              <a:rPr lang="en-US" sz="3800" dirty="0">
                <a:solidFill>
                  <a:srgbClr val="000000"/>
                </a:solidFill>
                <a:latin typeface="Roboto Condensed"/>
              </a:rPr>
              <a:t> </a:t>
            </a:r>
            <a:r>
              <a:rPr lang="en-US" sz="3800" dirty="0" err="1">
                <a:solidFill>
                  <a:srgbClr val="000000"/>
                </a:solidFill>
                <a:latin typeface="Roboto Condensed"/>
              </a:rPr>
              <a:t>gia</a:t>
            </a:r>
            <a:r>
              <a:rPr lang="en-US" sz="3800" dirty="0">
                <a:solidFill>
                  <a:srgbClr val="000000"/>
                </a:solidFill>
                <a:latin typeface="Roboto Condensed"/>
              </a:rPr>
              <a:t> </a:t>
            </a:r>
            <a:r>
              <a:rPr lang="en-US" sz="3800" dirty="0" err="1">
                <a:solidFill>
                  <a:srgbClr val="000000"/>
                </a:solidFill>
                <a:latin typeface="Roboto Condensed"/>
              </a:rPr>
              <a:t>thử</a:t>
            </a:r>
            <a:r>
              <a:rPr lang="en-US" sz="3800" dirty="0">
                <a:solidFill>
                  <a:srgbClr val="000000"/>
                </a:solidFill>
                <a:latin typeface="Roboto Condensed"/>
              </a:rPr>
              <a:t> </a:t>
            </a:r>
            <a:r>
              <a:rPr lang="en-US" sz="3800" dirty="0" err="1">
                <a:solidFill>
                  <a:srgbClr val="000000"/>
                </a:solidFill>
                <a:latin typeface="Roboto Condensed"/>
              </a:rPr>
              <a:t>thách</a:t>
            </a:r>
            <a:r>
              <a:rPr lang="en-US" sz="3800" dirty="0">
                <a:solidFill>
                  <a:srgbClr val="000000"/>
                </a:solidFill>
                <a:latin typeface="Roboto Condensed"/>
              </a:rPr>
              <a:t> </a:t>
            </a:r>
            <a:r>
              <a:rPr lang="en-US" sz="3800" dirty="0" err="1">
                <a:solidFill>
                  <a:srgbClr val="000000"/>
                </a:solidFill>
                <a:latin typeface="Roboto Condensed"/>
              </a:rPr>
              <a:t>chuyền</a:t>
            </a:r>
            <a:r>
              <a:rPr lang="en-US" sz="3800" dirty="0">
                <a:solidFill>
                  <a:srgbClr val="000000"/>
                </a:solidFill>
                <a:latin typeface="Roboto Condensed"/>
              </a:rPr>
              <a:t> </a:t>
            </a:r>
            <a:r>
              <a:rPr lang="en-US" sz="3800" dirty="0" err="1">
                <a:solidFill>
                  <a:srgbClr val="000000"/>
                </a:solidFill>
                <a:latin typeface="Roboto Condensed"/>
              </a:rPr>
              <a:t>bóng</a:t>
            </a:r>
            <a:r>
              <a:rPr lang="en-US" sz="3800" dirty="0">
                <a:solidFill>
                  <a:srgbClr val="000000"/>
                </a:solidFill>
                <a:latin typeface="Roboto Condensed"/>
              </a:rPr>
              <a:t>: </a:t>
            </a:r>
            <a:r>
              <a:rPr lang="en-US" sz="3800" dirty="0" err="1">
                <a:solidFill>
                  <a:srgbClr val="000000"/>
                </a:solidFill>
                <a:latin typeface="Roboto Condensed"/>
              </a:rPr>
              <a:t>bóng</a:t>
            </a:r>
            <a:r>
              <a:rPr lang="en-US" sz="3800" dirty="0">
                <a:solidFill>
                  <a:srgbClr val="000000"/>
                </a:solidFill>
                <a:latin typeface="Roboto Condensed"/>
              </a:rPr>
              <a:t> </a:t>
            </a:r>
            <a:r>
              <a:rPr lang="en-US" sz="3800" dirty="0" err="1">
                <a:solidFill>
                  <a:srgbClr val="000000"/>
                </a:solidFill>
                <a:latin typeface="Roboto Condensed"/>
              </a:rPr>
              <a:t>sẽ</a:t>
            </a:r>
            <a:r>
              <a:rPr lang="en-US" sz="3800" dirty="0">
                <a:solidFill>
                  <a:srgbClr val="000000"/>
                </a:solidFill>
                <a:latin typeface="Roboto Condensed"/>
              </a:rPr>
              <a:t> </a:t>
            </a:r>
            <a:r>
              <a:rPr lang="en-US" sz="3800" dirty="0" err="1">
                <a:solidFill>
                  <a:srgbClr val="000000"/>
                </a:solidFill>
                <a:latin typeface="Roboto Condensed"/>
              </a:rPr>
              <a:t>được</a:t>
            </a:r>
            <a:r>
              <a:rPr lang="en-US" sz="3800" dirty="0">
                <a:solidFill>
                  <a:srgbClr val="000000"/>
                </a:solidFill>
                <a:latin typeface="Roboto Condensed"/>
              </a:rPr>
              <a:t> </a:t>
            </a:r>
            <a:r>
              <a:rPr lang="en-US" sz="3800" dirty="0" err="1">
                <a:solidFill>
                  <a:srgbClr val="000000"/>
                </a:solidFill>
                <a:latin typeface="Roboto Condensed"/>
              </a:rPr>
              <a:t>chuyền</a:t>
            </a:r>
            <a:r>
              <a:rPr lang="en-US" sz="3800" dirty="0">
                <a:solidFill>
                  <a:srgbClr val="000000"/>
                </a:solidFill>
                <a:latin typeface="Roboto Condensed"/>
              </a:rPr>
              <a:t> </a:t>
            </a:r>
            <a:r>
              <a:rPr lang="en-US" sz="3800" dirty="0" err="1">
                <a:solidFill>
                  <a:srgbClr val="000000"/>
                </a:solidFill>
                <a:latin typeface="Roboto Condensed"/>
              </a:rPr>
              <a:t>ngẫu</a:t>
            </a:r>
            <a:r>
              <a:rPr lang="en-US" sz="3800" dirty="0">
                <a:solidFill>
                  <a:srgbClr val="000000"/>
                </a:solidFill>
                <a:latin typeface="Roboto Condensed"/>
              </a:rPr>
              <a:t> </a:t>
            </a:r>
            <a:r>
              <a:rPr lang="en-US" sz="3800" dirty="0" err="1">
                <a:solidFill>
                  <a:srgbClr val="000000"/>
                </a:solidFill>
                <a:latin typeface="Roboto Condensed"/>
              </a:rPr>
              <a:t>nhiên</a:t>
            </a:r>
            <a:r>
              <a:rPr lang="en-US" sz="3800" dirty="0">
                <a:solidFill>
                  <a:srgbClr val="000000"/>
                </a:solidFill>
                <a:latin typeface="Roboto Condensed"/>
              </a:rPr>
              <a:t> </a:t>
            </a:r>
            <a:r>
              <a:rPr lang="en-US" sz="3800" dirty="0" err="1">
                <a:solidFill>
                  <a:srgbClr val="000000"/>
                </a:solidFill>
                <a:latin typeface="Roboto Condensed"/>
              </a:rPr>
              <a:t>theo</a:t>
            </a:r>
            <a:r>
              <a:rPr lang="en-US" sz="3800" dirty="0">
                <a:solidFill>
                  <a:srgbClr val="000000"/>
                </a:solidFill>
                <a:latin typeface="Roboto Condensed"/>
              </a:rPr>
              <a:t> </a:t>
            </a:r>
            <a:r>
              <a:rPr lang="en-US" sz="3800" dirty="0" err="1">
                <a:solidFill>
                  <a:srgbClr val="000000"/>
                </a:solidFill>
                <a:latin typeface="Roboto Condensed"/>
              </a:rPr>
              <a:t>tín</a:t>
            </a:r>
            <a:r>
              <a:rPr lang="en-US" sz="3800" dirty="0">
                <a:solidFill>
                  <a:srgbClr val="000000"/>
                </a:solidFill>
                <a:latin typeface="Roboto Condensed"/>
              </a:rPr>
              <a:t> </a:t>
            </a:r>
            <a:r>
              <a:rPr lang="en-US" sz="3800" dirty="0" err="1">
                <a:solidFill>
                  <a:srgbClr val="000000"/>
                </a:solidFill>
                <a:latin typeface="Roboto Condensed"/>
              </a:rPr>
              <a:t>hiệu</a:t>
            </a:r>
            <a:r>
              <a:rPr lang="en-US" sz="3800" dirty="0">
                <a:solidFill>
                  <a:srgbClr val="000000"/>
                </a:solidFill>
                <a:latin typeface="Roboto Condensed"/>
              </a:rPr>
              <a:t> </a:t>
            </a:r>
            <a:r>
              <a:rPr lang="en-US" sz="3800" dirty="0" err="1">
                <a:solidFill>
                  <a:srgbClr val="000000"/>
                </a:solidFill>
                <a:latin typeface="Roboto Condensed"/>
              </a:rPr>
              <a:t>của</a:t>
            </a:r>
            <a:r>
              <a:rPr lang="en-US" sz="3800" dirty="0">
                <a:solidFill>
                  <a:srgbClr val="000000"/>
                </a:solidFill>
                <a:latin typeface="Roboto Condensed"/>
              </a:rPr>
              <a:t> 1 </a:t>
            </a:r>
            <a:r>
              <a:rPr lang="en-US" sz="3800" dirty="0" err="1">
                <a:solidFill>
                  <a:srgbClr val="000000"/>
                </a:solidFill>
                <a:latin typeface="Roboto Condensed"/>
              </a:rPr>
              <a:t>bản</a:t>
            </a:r>
            <a:r>
              <a:rPr lang="en-US" sz="3800" dirty="0">
                <a:solidFill>
                  <a:srgbClr val="000000"/>
                </a:solidFill>
                <a:latin typeface="Roboto Condensed"/>
              </a:rPr>
              <a:t> </a:t>
            </a:r>
            <a:r>
              <a:rPr lang="en-US" sz="3800" dirty="0" err="1">
                <a:solidFill>
                  <a:srgbClr val="000000"/>
                </a:solidFill>
                <a:latin typeface="Roboto Condensed"/>
              </a:rPr>
              <a:t>nhạc</a:t>
            </a:r>
            <a:r>
              <a:rPr lang="en-US" sz="3800" dirty="0">
                <a:solidFill>
                  <a:srgbClr val="000000"/>
                </a:solidFill>
                <a:latin typeface="Roboto Condensed"/>
              </a:rPr>
              <a:t>, </a:t>
            </a:r>
            <a:r>
              <a:rPr lang="en-US" sz="3800" dirty="0" err="1">
                <a:solidFill>
                  <a:srgbClr val="000000"/>
                </a:solidFill>
                <a:latin typeface="Roboto Condensed"/>
              </a:rPr>
              <a:t>nhạc</a:t>
            </a:r>
            <a:r>
              <a:rPr lang="en-US" sz="3800" dirty="0">
                <a:solidFill>
                  <a:srgbClr val="000000"/>
                </a:solidFill>
                <a:latin typeface="Roboto Condensed"/>
              </a:rPr>
              <a:t> </a:t>
            </a:r>
            <a:r>
              <a:rPr lang="en-US" sz="3800" dirty="0" err="1">
                <a:solidFill>
                  <a:srgbClr val="000000"/>
                </a:solidFill>
                <a:latin typeface="Roboto Condensed"/>
              </a:rPr>
              <a:t>dừng</a:t>
            </a:r>
            <a:r>
              <a:rPr lang="en-US" sz="3800" dirty="0">
                <a:solidFill>
                  <a:srgbClr val="000000"/>
                </a:solidFill>
                <a:latin typeface="Roboto Condensed"/>
              </a:rPr>
              <a:t> ở </a:t>
            </a:r>
            <a:r>
              <a:rPr lang="en-US" sz="3800" dirty="0" err="1">
                <a:solidFill>
                  <a:srgbClr val="000000"/>
                </a:solidFill>
                <a:latin typeface="Roboto Condensed"/>
              </a:rPr>
              <a:t>đâu</a:t>
            </a:r>
            <a:r>
              <a:rPr lang="en-US" sz="3800" dirty="0">
                <a:solidFill>
                  <a:srgbClr val="000000"/>
                </a:solidFill>
                <a:latin typeface="Roboto Condensed"/>
              </a:rPr>
              <a:t> </a:t>
            </a:r>
            <a:r>
              <a:rPr lang="en-US" sz="3800" dirty="0" err="1">
                <a:solidFill>
                  <a:srgbClr val="000000"/>
                </a:solidFill>
                <a:latin typeface="Roboto Condensed"/>
              </a:rPr>
              <a:t>bóng</a:t>
            </a:r>
            <a:r>
              <a:rPr lang="en-US" sz="3800" dirty="0">
                <a:solidFill>
                  <a:srgbClr val="000000"/>
                </a:solidFill>
                <a:latin typeface="Roboto Condensed"/>
              </a:rPr>
              <a:t> </a:t>
            </a:r>
            <a:r>
              <a:rPr lang="en-US" sz="3800" dirty="0" err="1">
                <a:solidFill>
                  <a:srgbClr val="000000"/>
                </a:solidFill>
                <a:latin typeface="Roboto Condensed"/>
              </a:rPr>
              <a:t>đang</a:t>
            </a:r>
            <a:r>
              <a:rPr lang="en-US" sz="3800" dirty="0">
                <a:solidFill>
                  <a:srgbClr val="000000"/>
                </a:solidFill>
                <a:latin typeface="Roboto Condensed"/>
              </a:rPr>
              <a:t> ở </a:t>
            </a:r>
            <a:r>
              <a:rPr lang="en-US" sz="3800" dirty="0" err="1">
                <a:solidFill>
                  <a:srgbClr val="000000"/>
                </a:solidFill>
                <a:latin typeface="Roboto Condensed"/>
              </a:rPr>
              <a:t>vị</a:t>
            </a:r>
            <a:r>
              <a:rPr lang="en-US" sz="3800" dirty="0">
                <a:solidFill>
                  <a:srgbClr val="000000"/>
                </a:solidFill>
                <a:latin typeface="Roboto Condensed"/>
              </a:rPr>
              <a:t> </a:t>
            </a:r>
            <a:r>
              <a:rPr lang="en-US" sz="3800" dirty="0" err="1">
                <a:solidFill>
                  <a:srgbClr val="000000"/>
                </a:solidFill>
                <a:latin typeface="Roboto Condensed"/>
              </a:rPr>
              <a:t>trí</a:t>
            </a:r>
            <a:r>
              <a:rPr lang="en-US" sz="3800" dirty="0">
                <a:solidFill>
                  <a:srgbClr val="000000"/>
                </a:solidFill>
                <a:latin typeface="Roboto Condensed"/>
              </a:rPr>
              <a:t> </a:t>
            </a:r>
            <a:r>
              <a:rPr lang="en-US" sz="3800" dirty="0" err="1">
                <a:solidFill>
                  <a:srgbClr val="000000"/>
                </a:solidFill>
                <a:latin typeface="Roboto Condensed"/>
              </a:rPr>
              <a:t>của</a:t>
            </a:r>
            <a:r>
              <a:rPr lang="en-US" sz="3800" dirty="0">
                <a:solidFill>
                  <a:srgbClr val="000000"/>
                </a:solidFill>
                <a:latin typeface="Roboto Condensed"/>
              </a:rPr>
              <a:t> </a:t>
            </a:r>
            <a:r>
              <a:rPr lang="en-US" sz="3800" dirty="0" err="1">
                <a:solidFill>
                  <a:srgbClr val="000000"/>
                </a:solidFill>
                <a:latin typeface="Roboto Condensed"/>
              </a:rPr>
              <a:t>bạn</a:t>
            </a:r>
            <a:r>
              <a:rPr lang="en-US" sz="3800" dirty="0">
                <a:solidFill>
                  <a:srgbClr val="000000"/>
                </a:solidFill>
                <a:latin typeface="Roboto Condensed"/>
              </a:rPr>
              <a:t> </a:t>
            </a:r>
            <a:r>
              <a:rPr lang="en-US" sz="3800" dirty="0" err="1">
                <a:solidFill>
                  <a:srgbClr val="000000"/>
                </a:solidFill>
                <a:latin typeface="Roboto Condensed"/>
              </a:rPr>
              <a:t>nào</a:t>
            </a:r>
            <a:r>
              <a:rPr lang="en-US" sz="3800" dirty="0">
                <a:solidFill>
                  <a:srgbClr val="000000"/>
                </a:solidFill>
                <a:latin typeface="Roboto Condensed"/>
              </a:rPr>
              <a:t> </a:t>
            </a:r>
            <a:r>
              <a:rPr lang="en-US" sz="3800" dirty="0" err="1">
                <a:solidFill>
                  <a:srgbClr val="000000"/>
                </a:solidFill>
                <a:latin typeface="Roboto Condensed"/>
              </a:rPr>
              <a:t>là</a:t>
            </a:r>
            <a:r>
              <a:rPr lang="en-US" sz="3800" dirty="0">
                <a:solidFill>
                  <a:srgbClr val="000000"/>
                </a:solidFill>
                <a:latin typeface="Roboto Condensed"/>
              </a:rPr>
              <a:t> </a:t>
            </a:r>
            <a:r>
              <a:rPr lang="en-US" sz="3800" dirty="0" err="1">
                <a:solidFill>
                  <a:srgbClr val="000000"/>
                </a:solidFill>
                <a:latin typeface="Roboto Condensed"/>
              </a:rPr>
              <a:t>bạn</a:t>
            </a:r>
            <a:r>
              <a:rPr lang="en-US" sz="3800" dirty="0">
                <a:solidFill>
                  <a:srgbClr val="000000"/>
                </a:solidFill>
                <a:latin typeface="Roboto Condensed"/>
              </a:rPr>
              <a:t> </a:t>
            </a:r>
            <a:r>
              <a:rPr lang="en-US" sz="3800" dirty="0" err="1">
                <a:solidFill>
                  <a:srgbClr val="000000"/>
                </a:solidFill>
                <a:latin typeface="Roboto Condensed"/>
              </a:rPr>
              <a:t>đó</a:t>
            </a:r>
            <a:r>
              <a:rPr lang="en-US" sz="3800" dirty="0">
                <a:solidFill>
                  <a:srgbClr val="000000"/>
                </a:solidFill>
                <a:latin typeface="Roboto Condensed"/>
              </a:rPr>
              <a:t> </a:t>
            </a:r>
            <a:r>
              <a:rPr lang="en-US" sz="3800" dirty="0" err="1">
                <a:solidFill>
                  <a:srgbClr val="000000"/>
                </a:solidFill>
                <a:latin typeface="Roboto Condensed"/>
              </a:rPr>
              <a:t>cần</a:t>
            </a:r>
            <a:r>
              <a:rPr lang="en-US" sz="3800" dirty="0">
                <a:solidFill>
                  <a:srgbClr val="000000"/>
                </a:solidFill>
                <a:latin typeface="Roboto Condensed"/>
              </a:rPr>
              <a:t> </a:t>
            </a:r>
            <a:r>
              <a:rPr lang="en-US" sz="3800" dirty="0" err="1">
                <a:solidFill>
                  <a:srgbClr val="000000"/>
                </a:solidFill>
                <a:latin typeface="Roboto Condensed"/>
              </a:rPr>
              <a:t>đưa</a:t>
            </a:r>
            <a:r>
              <a:rPr lang="en-US" sz="3800" dirty="0">
                <a:solidFill>
                  <a:srgbClr val="000000"/>
                </a:solidFill>
                <a:latin typeface="Roboto Condensed"/>
              </a:rPr>
              <a:t> </a:t>
            </a:r>
            <a:r>
              <a:rPr lang="en-US" sz="3800" dirty="0" err="1">
                <a:solidFill>
                  <a:srgbClr val="000000"/>
                </a:solidFill>
                <a:latin typeface="Roboto Condensed"/>
              </a:rPr>
              <a:t>ra</a:t>
            </a:r>
            <a:r>
              <a:rPr lang="en-US" sz="3800" dirty="0">
                <a:solidFill>
                  <a:srgbClr val="000000"/>
                </a:solidFill>
                <a:latin typeface="Roboto Condensed"/>
              </a:rPr>
              <a:t> 1 </a:t>
            </a:r>
            <a:r>
              <a:rPr lang="en-US" sz="3800" dirty="0" err="1">
                <a:solidFill>
                  <a:srgbClr val="000000"/>
                </a:solidFill>
                <a:latin typeface="Roboto Condensed"/>
              </a:rPr>
              <a:t>thông</a:t>
            </a:r>
            <a:r>
              <a:rPr lang="en-US" sz="3800" dirty="0">
                <a:solidFill>
                  <a:srgbClr val="000000"/>
                </a:solidFill>
                <a:latin typeface="Roboto Condensed"/>
              </a:rPr>
              <a:t> tin </a:t>
            </a:r>
            <a:r>
              <a:rPr lang="en-US" sz="3800" dirty="0" err="1">
                <a:solidFill>
                  <a:srgbClr val="000000"/>
                </a:solidFill>
                <a:latin typeface="Roboto Condensed"/>
              </a:rPr>
              <a:t>về</a:t>
            </a:r>
            <a:r>
              <a:rPr lang="en-US" sz="3800" dirty="0">
                <a:solidFill>
                  <a:srgbClr val="000000"/>
                </a:solidFill>
                <a:latin typeface="Roboto Condensed"/>
              </a:rPr>
              <a:t> </a:t>
            </a:r>
            <a:r>
              <a:rPr lang="en-US" sz="3800" dirty="0" err="1">
                <a:solidFill>
                  <a:srgbClr val="000000"/>
                </a:solidFill>
                <a:latin typeface="Roboto Condensed"/>
              </a:rPr>
              <a:t>yêu</a:t>
            </a:r>
            <a:r>
              <a:rPr lang="en-US" sz="3800" dirty="0">
                <a:solidFill>
                  <a:srgbClr val="000000"/>
                </a:solidFill>
                <a:latin typeface="Roboto Condensed"/>
              </a:rPr>
              <a:t> </a:t>
            </a:r>
            <a:r>
              <a:rPr lang="en-US" sz="3800" dirty="0" err="1">
                <a:solidFill>
                  <a:srgbClr val="000000"/>
                </a:solidFill>
                <a:latin typeface="Roboto Condensed"/>
              </a:rPr>
              <a:t>cầu</a:t>
            </a:r>
            <a:r>
              <a:rPr lang="en-US" sz="3800" dirty="0">
                <a:solidFill>
                  <a:srgbClr val="000000"/>
                </a:solidFill>
                <a:latin typeface="Roboto Condensed"/>
              </a:rPr>
              <a:t> </a:t>
            </a:r>
            <a:r>
              <a:rPr lang="en-US" sz="3800" dirty="0" err="1">
                <a:solidFill>
                  <a:srgbClr val="000000"/>
                </a:solidFill>
                <a:latin typeface="Roboto Condensed"/>
              </a:rPr>
              <a:t>kiểu</a:t>
            </a:r>
            <a:r>
              <a:rPr lang="en-US" sz="3800" dirty="0">
                <a:solidFill>
                  <a:srgbClr val="000000"/>
                </a:solidFill>
                <a:latin typeface="Roboto Condensed"/>
              </a:rPr>
              <a:t> </a:t>
            </a:r>
            <a:r>
              <a:rPr lang="en-US" sz="3800" dirty="0" err="1">
                <a:solidFill>
                  <a:srgbClr val="000000"/>
                </a:solidFill>
                <a:latin typeface="Roboto Condensed"/>
              </a:rPr>
              <a:t>bài</a:t>
            </a:r>
            <a:r>
              <a:rPr lang="en-US" sz="3800" dirty="0">
                <a:solidFill>
                  <a:srgbClr val="000000"/>
                </a:solidFill>
                <a:latin typeface="Roboto Condensed"/>
              </a:rPr>
              <a:t> </a:t>
            </a:r>
            <a:r>
              <a:rPr lang="en-US" sz="3800" dirty="0" err="1">
                <a:solidFill>
                  <a:srgbClr val="000000"/>
                </a:solidFill>
                <a:latin typeface="Roboto Condensed"/>
              </a:rPr>
              <a:t>trong</a:t>
            </a:r>
            <a:r>
              <a:rPr lang="en-US" sz="3800" dirty="0">
                <a:solidFill>
                  <a:srgbClr val="000000"/>
                </a:solidFill>
                <a:latin typeface="Roboto Condensed"/>
              </a:rPr>
              <a:t> </a:t>
            </a:r>
            <a:r>
              <a:rPr lang="en-US" sz="3800" dirty="0" err="1">
                <a:solidFill>
                  <a:srgbClr val="000000"/>
                </a:solidFill>
                <a:latin typeface="Roboto Condensed"/>
              </a:rPr>
              <a:t>vòng</a:t>
            </a:r>
            <a:r>
              <a:rPr lang="en-US" sz="3800" dirty="0">
                <a:solidFill>
                  <a:srgbClr val="000000"/>
                </a:solidFill>
                <a:latin typeface="Roboto Condensed"/>
              </a:rPr>
              <a:t> 5s. </a:t>
            </a:r>
            <a:r>
              <a:rPr lang="en-US" sz="3800" dirty="0" err="1">
                <a:solidFill>
                  <a:srgbClr val="000000"/>
                </a:solidFill>
                <a:latin typeface="Roboto Condensed"/>
              </a:rPr>
              <a:t>Cứ</a:t>
            </a:r>
            <a:r>
              <a:rPr lang="en-US" sz="3800" dirty="0">
                <a:solidFill>
                  <a:srgbClr val="000000"/>
                </a:solidFill>
                <a:latin typeface="Roboto Condensed"/>
              </a:rPr>
              <a:t> </a:t>
            </a:r>
            <a:r>
              <a:rPr lang="en-US" sz="3800" dirty="0" err="1">
                <a:solidFill>
                  <a:srgbClr val="000000"/>
                </a:solidFill>
                <a:latin typeface="Roboto Condensed"/>
              </a:rPr>
              <a:t>thể</a:t>
            </a:r>
            <a:r>
              <a:rPr lang="en-US" sz="3800" dirty="0">
                <a:solidFill>
                  <a:srgbClr val="000000"/>
                </a:solidFill>
                <a:latin typeface="Roboto Condensed"/>
              </a:rPr>
              <a:t> </a:t>
            </a:r>
            <a:r>
              <a:rPr lang="en-US" sz="3800" dirty="0" err="1">
                <a:solidFill>
                  <a:srgbClr val="000000"/>
                </a:solidFill>
                <a:latin typeface="Roboto Condensed"/>
              </a:rPr>
              <a:t>tiếp</a:t>
            </a:r>
            <a:r>
              <a:rPr lang="en-US" sz="3800" dirty="0">
                <a:solidFill>
                  <a:srgbClr val="000000"/>
                </a:solidFill>
                <a:latin typeface="Roboto Condensed"/>
              </a:rPr>
              <a:t> </a:t>
            </a:r>
            <a:r>
              <a:rPr lang="en-US" sz="3800" dirty="0" err="1">
                <a:solidFill>
                  <a:srgbClr val="000000"/>
                </a:solidFill>
                <a:latin typeface="Roboto Condensed"/>
              </a:rPr>
              <a:t>tục</a:t>
            </a:r>
            <a:r>
              <a:rPr lang="en-US" sz="3800" dirty="0">
                <a:solidFill>
                  <a:srgbClr val="000000"/>
                </a:solidFill>
                <a:latin typeface="Roboto Condensed"/>
              </a:rPr>
              <a:t> </a:t>
            </a:r>
            <a:r>
              <a:rPr lang="en-US" sz="3800" dirty="0" err="1">
                <a:solidFill>
                  <a:srgbClr val="000000"/>
                </a:solidFill>
                <a:latin typeface="Roboto Condensed"/>
              </a:rPr>
              <a:t>cho</a:t>
            </a:r>
            <a:r>
              <a:rPr lang="en-US" sz="3800" dirty="0">
                <a:solidFill>
                  <a:srgbClr val="000000"/>
                </a:solidFill>
                <a:latin typeface="Roboto Condensed"/>
              </a:rPr>
              <a:t> </a:t>
            </a:r>
            <a:r>
              <a:rPr lang="en-US" sz="3800" dirty="0" err="1">
                <a:solidFill>
                  <a:srgbClr val="000000"/>
                </a:solidFill>
                <a:latin typeface="Roboto Condensed"/>
              </a:rPr>
              <a:t>tới</a:t>
            </a:r>
            <a:r>
              <a:rPr lang="en-US" sz="3800" dirty="0">
                <a:solidFill>
                  <a:srgbClr val="000000"/>
                </a:solidFill>
                <a:latin typeface="Roboto Condensed"/>
              </a:rPr>
              <a:t> </a:t>
            </a:r>
            <a:r>
              <a:rPr lang="en-US" sz="3800" dirty="0" err="1">
                <a:solidFill>
                  <a:srgbClr val="000000"/>
                </a:solidFill>
                <a:latin typeface="Roboto Condensed"/>
              </a:rPr>
              <a:t>khi</a:t>
            </a:r>
            <a:r>
              <a:rPr lang="en-US" sz="3800" dirty="0">
                <a:solidFill>
                  <a:srgbClr val="000000"/>
                </a:solidFill>
                <a:latin typeface="Roboto Condensed"/>
              </a:rPr>
              <a:t> </a:t>
            </a:r>
            <a:r>
              <a:rPr lang="en-US" sz="3800" dirty="0" err="1">
                <a:solidFill>
                  <a:srgbClr val="000000"/>
                </a:solidFill>
                <a:latin typeface="Roboto Condensed"/>
              </a:rPr>
              <a:t>tìm</a:t>
            </a:r>
            <a:r>
              <a:rPr lang="en-US" sz="3800" dirty="0">
                <a:solidFill>
                  <a:srgbClr val="000000"/>
                </a:solidFill>
                <a:latin typeface="Roboto Condensed"/>
              </a:rPr>
              <a:t> </a:t>
            </a:r>
            <a:r>
              <a:rPr lang="en-US" sz="3800" dirty="0" err="1">
                <a:solidFill>
                  <a:srgbClr val="000000"/>
                </a:solidFill>
                <a:latin typeface="Roboto Condensed"/>
              </a:rPr>
              <a:t>được</a:t>
            </a:r>
            <a:r>
              <a:rPr lang="en-US" sz="3800" dirty="0">
                <a:solidFill>
                  <a:srgbClr val="000000"/>
                </a:solidFill>
                <a:latin typeface="Roboto Condensed"/>
              </a:rPr>
              <a:t> </a:t>
            </a:r>
            <a:r>
              <a:rPr lang="en-US" sz="3800" dirty="0" err="1">
                <a:solidFill>
                  <a:srgbClr val="000000"/>
                </a:solidFill>
                <a:latin typeface="Roboto Condensed"/>
              </a:rPr>
              <a:t>hết</a:t>
            </a:r>
            <a:r>
              <a:rPr lang="en-US" sz="3800" dirty="0">
                <a:solidFill>
                  <a:srgbClr val="000000"/>
                </a:solidFill>
                <a:latin typeface="Roboto Condensed"/>
              </a:rPr>
              <a:t> </a:t>
            </a:r>
            <a:r>
              <a:rPr lang="en-US" sz="3800" dirty="0" err="1">
                <a:solidFill>
                  <a:srgbClr val="000000"/>
                </a:solidFill>
                <a:latin typeface="Roboto Condensed"/>
              </a:rPr>
              <a:t>yêu</a:t>
            </a:r>
            <a:r>
              <a:rPr lang="en-US" sz="3800" dirty="0">
                <a:solidFill>
                  <a:srgbClr val="000000"/>
                </a:solidFill>
                <a:latin typeface="Roboto Condensed"/>
              </a:rPr>
              <a:t> </a:t>
            </a:r>
            <a:r>
              <a:rPr lang="en-US" sz="3800" dirty="0" err="1">
                <a:solidFill>
                  <a:srgbClr val="000000"/>
                </a:solidFill>
                <a:latin typeface="Roboto Condensed"/>
              </a:rPr>
              <a:t>cầu</a:t>
            </a:r>
            <a:r>
              <a:rPr lang="en-US" sz="3800" dirty="0">
                <a:solidFill>
                  <a:srgbClr val="000000"/>
                </a:solidFill>
                <a:latin typeface="Roboto Condensed"/>
              </a:rPr>
              <a:t> </a:t>
            </a:r>
            <a:r>
              <a:rPr lang="en-US" sz="3800" dirty="0" err="1">
                <a:solidFill>
                  <a:srgbClr val="000000"/>
                </a:solidFill>
                <a:latin typeface="Roboto Condensed"/>
              </a:rPr>
              <a:t>kiểu</a:t>
            </a:r>
            <a:r>
              <a:rPr lang="en-US" sz="3800" dirty="0">
                <a:solidFill>
                  <a:srgbClr val="000000"/>
                </a:solidFill>
                <a:latin typeface="Roboto Condensed"/>
              </a:rPr>
              <a:t> </a:t>
            </a:r>
            <a:r>
              <a:rPr lang="en-US" sz="3800" dirty="0" err="1">
                <a:solidFill>
                  <a:srgbClr val="000000"/>
                </a:solidFill>
                <a:latin typeface="Roboto Condensed"/>
              </a:rPr>
              <a:t>bài</a:t>
            </a:r>
            <a:r>
              <a:rPr lang="en-US" sz="3800" dirty="0">
                <a:solidFill>
                  <a:srgbClr val="000000"/>
                </a:solidFill>
                <a:latin typeface="Roboto Condensed"/>
              </a:rPr>
              <a:t>. Ai </a:t>
            </a:r>
            <a:r>
              <a:rPr lang="en-US" sz="3800" dirty="0" err="1">
                <a:solidFill>
                  <a:srgbClr val="000000"/>
                </a:solidFill>
                <a:latin typeface="Roboto Condensed"/>
              </a:rPr>
              <a:t>nêu</a:t>
            </a:r>
            <a:r>
              <a:rPr lang="en-US" sz="3800" dirty="0">
                <a:solidFill>
                  <a:srgbClr val="000000"/>
                </a:solidFill>
                <a:latin typeface="Roboto Condensed"/>
              </a:rPr>
              <a:t> </a:t>
            </a:r>
            <a:r>
              <a:rPr lang="en-US" sz="3800" dirty="0" err="1">
                <a:solidFill>
                  <a:srgbClr val="000000"/>
                </a:solidFill>
                <a:latin typeface="Roboto Condensed"/>
              </a:rPr>
              <a:t>được</a:t>
            </a:r>
            <a:r>
              <a:rPr lang="en-US" sz="3800" dirty="0">
                <a:solidFill>
                  <a:srgbClr val="000000"/>
                </a:solidFill>
                <a:latin typeface="Roboto Condensed"/>
              </a:rPr>
              <a:t> </a:t>
            </a:r>
            <a:r>
              <a:rPr lang="en-US" sz="3800" dirty="0" err="1">
                <a:solidFill>
                  <a:srgbClr val="000000"/>
                </a:solidFill>
                <a:latin typeface="Roboto Condensed"/>
              </a:rPr>
              <a:t>thì</a:t>
            </a:r>
            <a:r>
              <a:rPr lang="en-US" sz="3800" dirty="0">
                <a:solidFill>
                  <a:srgbClr val="000000"/>
                </a:solidFill>
                <a:latin typeface="Roboto Condensed"/>
              </a:rPr>
              <a:t> </a:t>
            </a:r>
            <a:r>
              <a:rPr lang="en-US" sz="3800" dirty="0" err="1">
                <a:solidFill>
                  <a:srgbClr val="000000"/>
                </a:solidFill>
                <a:latin typeface="Roboto Condensed"/>
              </a:rPr>
              <a:t>có</a:t>
            </a:r>
            <a:r>
              <a:rPr lang="en-US" sz="3800" dirty="0">
                <a:solidFill>
                  <a:srgbClr val="000000"/>
                </a:solidFill>
                <a:latin typeface="Roboto Condensed"/>
              </a:rPr>
              <a:t> </a:t>
            </a:r>
            <a:r>
              <a:rPr lang="en-US" sz="3800" dirty="0" err="1">
                <a:solidFill>
                  <a:srgbClr val="000000"/>
                </a:solidFill>
                <a:latin typeface="Roboto Condensed"/>
              </a:rPr>
              <a:t>điểm</a:t>
            </a:r>
            <a:r>
              <a:rPr lang="en-US" sz="3800" dirty="0">
                <a:solidFill>
                  <a:srgbClr val="000000"/>
                </a:solidFill>
                <a:latin typeface="Roboto Condensed"/>
              </a:rPr>
              <a:t> </a:t>
            </a:r>
            <a:r>
              <a:rPr lang="en-US" sz="3800" dirty="0" err="1">
                <a:solidFill>
                  <a:srgbClr val="000000"/>
                </a:solidFill>
                <a:latin typeface="Roboto Condensed"/>
              </a:rPr>
              <a:t>thưởng</a:t>
            </a:r>
            <a:r>
              <a:rPr lang="en-US" sz="3800" dirty="0">
                <a:solidFill>
                  <a:srgbClr val="000000"/>
                </a:solidFill>
                <a:latin typeface="Roboto Condensed"/>
              </a:rPr>
              <a:t>, </a:t>
            </a:r>
            <a:r>
              <a:rPr lang="en-US" sz="3800" dirty="0" err="1">
                <a:solidFill>
                  <a:srgbClr val="000000"/>
                </a:solidFill>
                <a:latin typeface="Roboto Condensed"/>
              </a:rPr>
              <a:t>không</a:t>
            </a:r>
            <a:r>
              <a:rPr lang="en-US" sz="3800" dirty="0">
                <a:solidFill>
                  <a:srgbClr val="000000"/>
                </a:solidFill>
                <a:latin typeface="Roboto Condensed"/>
              </a:rPr>
              <a:t> </a:t>
            </a:r>
            <a:r>
              <a:rPr lang="en-US" sz="3800" dirty="0" err="1">
                <a:solidFill>
                  <a:srgbClr val="000000"/>
                </a:solidFill>
                <a:latin typeface="Roboto Condensed"/>
              </a:rPr>
              <a:t>nêu</a:t>
            </a:r>
            <a:r>
              <a:rPr lang="en-US" sz="3800" dirty="0">
                <a:solidFill>
                  <a:srgbClr val="000000"/>
                </a:solidFill>
                <a:latin typeface="Roboto Condensed"/>
              </a:rPr>
              <a:t> </a:t>
            </a:r>
            <a:r>
              <a:rPr lang="en-US" sz="3800" dirty="0" err="1">
                <a:solidFill>
                  <a:srgbClr val="000000"/>
                </a:solidFill>
                <a:latin typeface="Roboto Condensed"/>
              </a:rPr>
              <a:t>được</a:t>
            </a:r>
            <a:r>
              <a:rPr lang="en-US" sz="3800" dirty="0">
                <a:solidFill>
                  <a:srgbClr val="000000"/>
                </a:solidFill>
                <a:latin typeface="Roboto Condensed"/>
              </a:rPr>
              <a:t> </a:t>
            </a:r>
            <a:r>
              <a:rPr lang="en-US" sz="3800" dirty="0" err="1">
                <a:solidFill>
                  <a:srgbClr val="000000"/>
                </a:solidFill>
                <a:latin typeface="Roboto Condensed"/>
              </a:rPr>
              <a:t>phải</a:t>
            </a:r>
            <a:r>
              <a:rPr lang="en-US" sz="3800" dirty="0">
                <a:solidFill>
                  <a:srgbClr val="000000"/>
                </a:solidFill>
                <a:latin typeface="Roboto Condensed"/>
              </a:rPr>
              <a:t> </a:t>
            </a:r>
            <a:r>
              <a:rPr lang="en-US" sz="3800" dirty="0" err="1">
                <a:solidFill>
                  <a:srgbClr val="000000"/>
                </a:solidFill>
                <a:latin typeface="Roboto Condensed"/>
              </a:rPr>
              <a:t>thực</a:t>
            </a:r>
            <a:r>
              <a:rPr lang="en-US" sz="3800" dirty="0">
                <a:solidFill>
                  <a:srgbClr val="000000"/>
                </a:solidFill>
                <a:latin typeface="Roboto Condensed"/>
              </a:rPr>
              <a:t> </a:t>
            </a:r>
            <a:r>
              <a:rPr lang="en-US" sz="3800" dirty="0" err="1">
                <a:solidFill>
                  <a:srgbClr val="000000"/>
                </a:solidFill>
                <a:latin typeface="Roboto Condensed"/>
              </a:rPr>
              <a:t>hiện</a:t>
            </a:r>
            <a:r>
              <a:rPr lang="en-US" sz="3800" dirty="0">
                <a:solidFill>
                  <a:srgbClr val="000000"/>
                </a:solidFill>
                <a:latin typeface="Roboto Condensed"/>
              </a:rPr>
              <a:t> </a:t>
            </a:r>
            <a:r>
              <a:rPr lang="en-US" sz="3800" dirty="0" err="1">
                <a:solidFill>
                  <a:srgbClr val="000000"/>
                </a:solidFill>
                <a:latin typeface="Roboto Condensed"/>
              </a:rPr>
              <a:t>thử</a:t>
            </a:r>
            <a:r>
              <a:rPr lang="en-US" sz="3800" dirty="0">
                <a:solidFill>
                  <a:srgbClr val="000000"/>
                </a:solidFill>
                <a:latin typeface="Roboto Condensed"/>
              </a:rPr>
              <a:t> </a:t>
            </a:r>
            <a:r>
              <a:rPr lang="en-US" sz="3800" dirty="0" err="1">
                <a:solidFill>
                  <a:srgbClr val="000000"/>
                </a:solidFill>
                <a:latin typeface="Roboto Condensed"/>
              </a:rPr>
              <a:t>thách</a:t>
            </a:r>
            <a:r>
              <a:rPr lang="en-US" sz="3800" dirty="0">
                <a:solidFill>
                  <a:srgbClr val="000000"/>
                </a:solidFill>
                <a:latin typeface="Roboto Condensed"/>
              </a:rPr>
              <a:t> </a:t>
            </a:r>
            <a:r>
              <a:rPr lang="en-US" sz="3800" dirty="0" err="1">
                <a:solidFill>
                  <a:srgbClr val="000000"/>
                </a:solidFill>
                <a:latin typeface="Roboto Condensed"/>
              </a:rPr>
              <a:t>mà</a:t>
            </a:r>
            <a:r>
              <a:rPr lang="en-US" sz="3800" dirty="0">
                <a:solidFill>
                  <a:srgbClr val="000000"/>
                </a:solidFill>
                <a:latin typeface="Roboto Condensed"/>
              </a:rPr>
              <a:t> GV </a:t>
            </a:r>
            <a:r>
              <a:rPr lang="en-US" sz="3800" dirty="0" err="1">
                <a:solidFill>
                  <a:srgbClr val="000000"/>
                </a:solidFill>
                <a:latin typeface="Roboto Condensed"/>
              </a:rPr>
              <a:t>đưa</a:t>
            </a:r>
            <a:r>
              <a:rPr lang="en-US" sz="3800" dirty="0">
                <a:solidFill>
                  <a:srgbClr val="000000"/>
                </a:solidFill>
                <a:latin typeface="Roboto Condensed"/>
              </a:rPr>
              <a:t> </a:t>
            </a:r>
            <a:r>
              <a:rPr lang="en-US" sz="3800" dirty="0" err="1">
                <a:solidFill>
                  <a:srgbClr val="000000"/>
                </a:solidFill>
                <a:latin typeface="Roboto Condensed"/>
              </a:rPr>
              <a:t>ra</a:t>
            </a:r>
            <a:r>
              <a:rPr lang="en-US" sz="3800" dirty="0">
                <a:solidFill>
                  <a:srgbClr val="000000"/>
                </a:solidFill>
                <a:latin typeface="Roboto Condensed"/>
              </a:rPr>
              <a:t> (</a:t>
            </a:r>
            <a:r>
              <a:rPr lang="en-US" sz="3800" dirty="0" err="1">
                <a:solidFill>
                  <a:srgbClr val="000000"/>
                </a:solidFill>
                <a:latin typeface="Roboto Condensed"/>
              </a:rPr>
              <a:t>có</a:t>
            </a:r>
            <a:r>
              <a:rPr lang="en-US" sz="3800" dirty="0">
                <a:solidFill>
                  <a:srgbClr val="000000"/>
                </a:solidFill>
                <a:latin typeface="Roboto Condensed"/>
              </a:rPr>
              <a:t> </a:t>
            </a:r>
            <a:r>
              <a:rPr lang="en-US" sz="3800" dirty="0" err="1">
                <a:solidFill>
                  <a:srgbClr val="000000"/>
                </a:solidFill>
                <a:latin typeface="Roboto Condensed"/>
              </a:rPr>
              <a:t>thể</a:t>
            </a:r>
            <a:r>
              <a:rPr lang="en-US" sz="3800" dirty="0">
                <a:solidFill>
                  <a:srgbClr val="000000"/>
                </a:solidFill>
                <a:latin typeface="Roboto Condensed"/>
              </a:rPr>
              <a:t> </a:t>
            </a:r>
            <a:r>
              <a:rPr lang="en-US" sz="3800" dirty="0" err="1">
                <a:solidFill>
                  <a:srgbClr val="000000"/>
                </a:solidFill>
                <a:latin typeface="Roboto Condensed"/>
              </a:rPr>
              <a:t>nhảy</a:t>
            </a:r>
            <a:r>
              <a:rPr lang="en-US" sz="3800" dirty="0">
                <a:solidFill>
                  <a:srgbClr val="000000"/>
                </a:solidFill>
                <a:latin typeface="Roboto Condensed"/>
              </a:rPr>
              <a:t> </a:t>
            </a:r>
            <a:r>
              <a:rPr lang="en-US" sz="3800" dirty="0" err="1">
                <a:solidFill>
                  <a:srgbClr val="000000"/>
                </a:solidFill>
                <a:latin typeface="Roboto Condensed"/>
              </a:rPr>
              <a:t>theo</a:t>
            </a:r>
            <a:r>
              <a:rPr lang="en-US" sz="3800" dirty="0">
                <a:solidFill>
                  <a:srgbClr val="000000"/>
                </a:solidFill>
                <a:latin typeface="Roboto Condensed"/>
              </a:rPr>
              <a:t> </a:t>
            </a:r>
            <a:r>
              <a:rPr lang="en-US" sz="3800" dirty="0" err="1">
                <a:solidFill>
                  <a:srgbClr val="000000"/>
                </a:solidFill>
                <a:latin typeface="Roboto Condensed"/>
              </a:rPr>
              <a:t>một</a:t>
            </a:r>
            <a:r>
              <a:rPr lang="en-US" sz="3800" dirty="0">
                <a:solidFill>
                  <a:srgbClr val="000000"/>
                </a:solidFill>
                <a:latin typeface="Roboto Condensed"/>
              </a:rPr>
              <a:t> </a:t>
            </a:r>
            <a:r>
              <a:rPr lang="en-US" sz="3800" dirty="0" err="1">
                <a:solidFill>
                  <a:srgbClr val="000000"/>
                </a:solidFill>
                <a:latin typeface="Roboto Condensed"/>
              </a:rPr>
              <a:t>điệu</a:t>
            </a:r>
            <a:r>
              <a:rPr lang="en-US" sz="3800" dirty="0">
                <a:solidFill>
                  <a:srgbClr val="000000"/>
                </a:solidFill>
                <a:latin typeface="Roboto Condensed"/>
              </a:rPr>
              <a:t> </a:t>
            </a:r>
            <a:r>
              <a:rPr lang="en-US" sz="3800" dirty="0" err="1">
                <a:solidFill>
                  <a:srgbClr val="000000"/>
                </a:solidFill>
                <a:latin typeface="Roboto Condensed"/>
              </a:rPr>
              <a:t>nhạc</a:t>
            </a:r>
            <a:r>
              <a:rPr lang="en-US" sz="3800" dirty="0">
                <a:solidFill>
                  <a:srgbClr val="000000"/>
                </a:solidFill>
                <a:latin typeface="Roboto Condensed"/>
              </a:rPr>
              <a:t>, </a:t>
            </a:r>
            <a:r>
              <a:rPr lang="en-US" sz="3800" dirty="0" err="1">
                <a:solidFill>
                  <a:srgbClr val="000000"/>
                </a:solidFill>
                <a:latin typeface="Roboto Condensed"/>
              </a:rPr>
              <a:t>hát</a:t>
            </a:r>
            <a:r>
              <a:rPr lang="en-US" sz="3800" dirty="0">
                <a:solidFill>
                  <a:srgbClr val="000000"/>
                </a:solidFill>
                <a:latin typeface="Roboto Condensed"/>
              </a:rPr>
              <a:t> </a:t>
            </a:r>
            <a:r>
              <a:rPr lang="en-US" sz="3800" dirty="0" err="1">
                <a:solidFill>
                  <a:srgbClr val="000000"/>
                </a:solidFill>
                <a:latin typeface="Roboto Condensed"/>
              </a:rPr>
              <a:t>một</a:t>
            </a:r>
            <a:r>
              <a:rPr lang="en-US" sz="3800" dirty="0">
                <a:solidFill>
                  <a:srgbClr val="000000"/>
                </a:solidFill>
                <a:latin typeface="Roboto Condensed"/>
              </a:rPr>
              <a:t> </a:t>
            </a:r>
            <a:r>
              <a:rPr lang="en-US" sz="3800" dirty="0" err="1">
                <a:solidFill>
                  <a:srgbClr val="000000"/>
                </a:solidFill>
                <a:latin typeface="Roboto Condensed"/>
              </a:rPr>
              <a:t>đoạn</a:t>
            </a:r>
            <a:r>
              <a:rPr lang="en-US" sz="3800" dirty="0">
                <a:solidFill>
                  <a:srgbClr val="000000"/>
                </a:solidFill>
                <a:latin typeface="Roboto Condensed"/>
              </a:rPr>
              <a:t> </a:t>
            </a:r>
            <a:r>
              <a:rPr lang="en-US" sz="3800" dirty="0" err="1">
                <a:solidFill>
                  <a:srgbClr val="000000"/>
                </a:solidFill>
                <a:latin typeface="Roboto Condensed"/>
              </a:rPr>
              <a:t>trong</a:t>
            </a:r>
            <a:r>
              <a:rPr lang="en-US" sz="3800" dirty="0">
                <a:solidFill>
                  <a:srgbClr val="000000"/>
                </a:solidFill>
                <a:latin typeface="Roboto Condensed"/>
              </a:rPr>
              <a:t> </a:t>
            </a:r>
            <a:r>
              <a:rPr lang="en-US" sz="3800" dirty="0" err="1">
                <a:solidFill>
                  <a:srgbClr val="000000"/>
                </a:solidFill>
                <a:latin typeface="Roboto Condensed"/>
              </a:rPr>
              <a:t>một</a:t>
            </a:r>
            <a:r>
              <a:rPr lang="en-US" sz="3800" dirty="0">
                <a:solidFill>
                  <a:srgbClr val="000000"/>
                </a:solidFill>
                <a:latin typeface="Roboto Condensed"/>
              </a:rPr>
              <a:t> </a:t>
            </a:r>
            <a:r>
              <a:rPr lang="en-US" sz="3800" dirty="0" err="1">
                <a:solidFill>
                  <a:srgbClr val="000000"/>
                </a:solidFill>
                <a:latin typeface="Roboto Condensed"/>
              </a:rPr>
              <a:t>bài</a:t>
            </a:r>
            <a:r>
              <a:rPr lang="en-US" sz="3800" dirty="0">
                <a:solidFill>
                  <a:srgbClr val="000000"/>
                </a:solidFill>
                <a:latin typeface="Roboto Condensed"/>
              </a:rPr>
              <a:t> </a:t>
            </a:r>
            <a:r>
              <a:rPr lang="en-US" sz="3800" dirty="0" err="1">
                <a:solidFill>
                  <a:srgbClr val="000000"/>
                </a:solidFill>
                <a:latin typeface="Roboto Condensed"/>
              </a:rPr>
              <a:t>hát</a:t>
            </a:r>
            <a:r>
              <a:rPr lang="en-US" sz="3800" dirty="0">
                <a:solidFill>
                  <a:srgbClr val="000000"/>
                </a:solidFill>
                <a:latin typeface="Roboto Condensed"/>
              </a:rPr>
              <a:t>, </a:t>
            </a:r>
            <a:r>
              <a:rPr lang="en-US" sz="3800" dirty="0" err="1">
                <a:solidFill>
                  <a:srgbClr val="000000"/>
                </a:solidFill>
                <a:latin typeface="Roboto Condensed"/>
              </a:rPr>
              <a:t>diễn</a:t>
            </a:r>
            <a:r>
              <a:rPr lang="en-US" sz="3800" dirty="0">
                <a:solidFill>
                  <a:srgbClr val="000000"/>
                </a:solidFill>
                <a:latin typeface="Roboto Condensed"/>
              </a:rPr>
              <a:t> </a:t>
            </a:r>
            <a:r>
              <a:rPr lang="en-US" sz="3800" dirty="0" err="1">
                <a:solidFill>
                  <a:srgbClr val="000000"/>
                </a:solidFill>
                <a:latin typeface="Roboto Condensed"/>
              </a:rPr>
              <a:t>tả</a:t>
            </a:r>
            <a:r>
              <a:rPr lang="en-US" sz="3800" dirty="0">
                <a:solidFill>
                  <a:srgbClr val="000000"/>
                </a:solidFill>
                <a:latin typeface="Roboto Condensed"/>
              </a:rPr>
              <a:t> </a:t>
            </a:r>
            <a:r>
              <a:rPr lang="en-US" sz="3800" dirty="0" err="1">
                <a:solidFill>
                  <a:srgbClr val="000000"/>
                </a:solidFill>
                <a:latin typeface="Roboto Condensed"/>
              </a:rPr>
              <a:t>theo</a:t>
            </a:r>
            <a:r>
              <a:rPr lang="en-US" sz="3800" dirty="0">
                <a:solidFill>
                  <a:srgbClr val="000000"/>
                </a:solidFill>
                <a:latin typeface="Roboto Condensed"/>
              </a:rPr>
              <a:t> </a:t>
            </a:r>
            <a:r>
              <a:rPr lang="en-US" sz="3800" dirty="0" err="1">
                <a:solidFill>
                  <a:srgbClr val="000000"/>
                </a:solidFill>
                <a:latin typeface="Roboto Condensed"/>
              </a:rPr>
              <a:t>một</a:t>
            </a:r>
            <a:r>
              <a:rPr lang="en-US" sz="3800" dirty="0">
                <a:solidFill>
                  <a:srgbClr val="000000"/>
                </a:solidFill>
                <a:latin typeface="Roboto Condensed"/>
              </a:rPr>
              <a:t> </a:t>
            </a:r>
            <a:r>
              <a:rPr lang="en-US" sz="3800" dirty="0" err="1">
                <a:solidFill>
                  <a:srgbClr val="000000"/>
                </a:solidFill>
                <a:latin typeface="Roboto Condensed"/>
              </a:rPr>
              <a:t>hình</a:t>
            </a:r>
            <a:r>
              <a:rPr lang="en-US" sz="3800" dirty="0">
                <a:solidFill>
                  <a:srgbClr val="000000"/>
                </a:solidFill>
                <a:latin typeface="Roboto Condensed"/>
              </a:rPr>
              <a:t> </a:t>
            </a:r>
            <a:r>
              <a:rPr lang="en-US" sz="3800" dirty="0" err="1">
                <a:solidFill>
                  <a:srgbClr val="000000"/>
                </a:solidFill>
                <a:latin typeface="Roboto Condensed"/>
              </a:rPr>
              <a:t>ảnh</a:t>
            </a:r>
            <a:r>
              <a:rPr lang="en-US" sz="3800" dirty="0">
                <a:solidFill>
                  <a:srgbClr val="000000"/>
                </a:solidFill>
                <a:latin typeface="Roboto Condensed"/>
              </a:rPr>
              <a:t>)</a:t>
            </a:r>
          </a:p>
        </p:txBody>
      </p:sp>
      <p:sp>
        <p:nvSpPr>
          <p:cNvPr id="8" name="TextBox 8"/>
          <p:cNvSpPr txBox="1"/>
          <p:nvPr/>
        </p:nvSpPr>
        <p:spPr>
          <a:xfrm>
            <a:off x="2542251" y="669925"/>
            <a:ext cx="13581757" cy="736600"/>
          </a:xfrm>
          <a:prstGeom prst="rect">
            <a:avLst/>
          </a:prstGeom>
        </p:spPr>
        <p:txBody>
          <a:bodyPr lIns="0" tIns="0" rIns="0" bIns="0" rtlCol="0" anchor="t">
            <a:spAutoFit/>
          </a:bodyPr>
          <a:lstStyle/>
          <a:p>
            <a:pPr>
              <a:lnSpc>
                <a:spcPts val="5750"/>
              </a:lnSpc>
              <a:spcBef>
                <a:spcPct val="0"/>
              </a:spcBef>
            </a:pPr>
            <a:r>
              <a:rPr lang="en-US" sz="5000">
                <a:solidFill>
                  <a:srgbClr val="745656"/>
                </a:solidFill>
                <a:latin typeface="Fraunces Bold"/>
              </a:rPr>
              <a:t> I. TÌM HIỂU YÊU CẦU CỦA KIỂU VĂN BẢN</a:t>
            </a: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0D6"/>
        </a:solidFill>
        <a:effectLst/>
      </p:bgPr>
    </p:bg>
    <p:spTree>
      <p:nvGrpSpPr>
        <p:cNvPr id="1" name=""/>
        <p:cNvGrpSpPr/>
        <p:nvPr/>
      </p:nvGrpSpPr>
      <p:grpSpPr>
        <a:xfrm>
          <a:off x="0" y="0"/>
          <a:ext cx="0" cy="0"/>
          <a:chOff x="0" y="0"/>
          <a:chExt cx="0" cy="0"/>
        </a:xfrm>
      </p:grpSpPr>
      <p:sp>
        <p:nvSpPr>
          <p:cNvPr id="3" name="Freeform 3"/>
          <p:cNvSpPr/>
          <p:nvPr/>
        </p:nvSpPr>
        <p:spPr>
          <a:xfrm>
            <a:off x="16124008" y="6666315"/>
            <a:ext cx="3253939" cy="3188861"/>
          </a:xfrm>
          <a:custGeom>
            <a:avLst/>
            <a:gdLst/>
            <a:ahLst/>
            <a:cxnLst/>
            <a:rect l="l" t="t" r="r" b="b"/>
            <a:pathLst>
              <a:path w="3253939" h="3188861">
                <a:moveTo>
                  <a:pt x="0" y="0"/>
                </a:moveTo>
                <a:lnTo>
                  <a:pt x="3253940" y="0"/>
                </a:lnTo>
                <a:lnTo>
                  <a:pt x="3253940" y="3188860"/>
                </a:lnTo>
                <a:lnTo>
                  <a:pt x="0" y="31888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721131" y="855834"/>
            <a:ext cx="13581757" cy="736600"/>
          </a:xfrm>
          <a:prstGeom prst="rect">
            <a:avLst/>
          </a:prstGeom>
        </p:spPr>
        <p:txBody>
          <a:bodyPr lIns="0" tIns="0" rIns="0" bIns="0" rtlCol="0" anchor="t">
            <a:spAutoFit/>
          </a:bodyPr>
          <a:lstStyle/>
          <a:p>
            <a:pPr>
              <a:lnSpc>
                <a:spcPts val="5750"/>
              </a:lnSpc>
              <a:spcBef>
                <a:spcPct val="0"/>
              </a:spcBef>
            </a:pPr>
            <a:r>
              <a:rPr lang="en-US" sz="5000">
                <a:solidFill>
                  <a:srgbClr val="745656"/>
                </a:solidFill>
                <a:latin typeface="Fraunces Bold"/>
              </a:rPr>
              <a:t> I. TÌM HIỂU YÊU CẦU CỦA KIỂU VĂN BẢN</a:t>
            </a:r>
          </a:p>
        </p:txBody>
      </p:sp>
      <p:sp>
        <p:nvSpPr>
          <p:cNvPr id="6" name="TextBox 6"/>
          <p:cNvSpPr txBox="1"/>
          <p:nvPr/>
        </p:nvSpPr>
        <p:spPr>
          <a:xfrm>
            <a:off x="952410" y="1859970"/>
            <a:ext cx="13405148" cy="736600"/>
          </a:xfrm>
          <a:prstGeom prst="rect">
            <a:avLst/>
          </a:prstGeom>
        </p:spPr>
        <p:txBody>
          <a:bodyPr lIns="0" tIns="0" rIns="0" bIns="0" rtlCol="0" anchor="t">
            <a:spAutoFit/>
          </a:bodyPr>
          <a:lstStyle/>
          <a:p>
            <a:pPr>
              <a:lnSpc>
                <a:spcPts val="5750"/>
              </a:lnSpc>
              <a:spcBef>
                <a:spcPct val="0"/>
              </a:spcBef>
            </a:pPr>
            <a:r>
              <a:rPr lang="en-US" sz="5000">
                <a:solidFill>
                  <a:srgbClr val="745656"/>
                </a:solidFill>
                <a:latin typeface="Roboto Condensed Bold"/>
              </a:rPr>
              <a:t>1. Thế nào là một bài văn phân tích tác phẩm truyện?</a:t>
            </a:r>
          </a:p>
        </p:txBody>
      </p:sp>
      <p:sp>
        <p:nvSpPr>
          <p:cNvPr id="7" name="Freeform 7"/>
          <p:cNvSpPr/>
          <p:nvPr/>
        </p:nvSpPr>
        <p:spPr>
          <a:xfrm>
            <a:off x="1954081" y="2844220"/>
            <a:ext cx="6492411" cy="6925238"/>
          </a:xfrm>
          <a:custGeom>
            <a:avLst/>
            <a:gdLst/>
            <a:ahLst/>
            <a:cxnLst/>
            <a:rect l="l" t="t" r="r" b="b"/>
            <a:pathLst>
              <a:path w="6492411" h="6925238">
                <a:moveTo>
                  <a:pt x="0" y="0"/>
                </a:moveTo>
                <a:lnTo>
                  <a:pt x="6492410" y="0"/>
                </a:lnTo>
                <a:lnTo>
                  <a:pt x="6492410" y="6925238"/>
                </a:lnTo>
                <a:lnTo>
                  <a:pt x="0" y="69252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2576588" y="3989089"/>
            <a:ext cx="5247395" cy="4654550"/>
          </a:xfrm>
          <a:prstGeom prst="rect">
            <a:avLst/>
          </a:prstGeom>
        </p:spPr>
        <p:txBody>
          <a:bodyPr lIns="0" tIns="0" rIns="0" bIns="0" rtlCol="0" anchor="t">
            <a:spAutoFit/>
          </a:bodyPr>
          <a:lstStyle/>
          <a:p>
            <a:pPr algn="just">
              <a:lnSpc>
                <a:spcPts val="4599"/>
              </a:lnSpc>
            </a:pPr>
            <a:r>
              <a:rPr lang="en-US" sz="3999" dirty="0" err="1">
                <a:solidFill>
                  <a:srgbClr val="745656"/>
                </a:solidFill>
                <a:latin typeface="Roboto Condensed Bold"/>
              </a:rPr>
              <a:t>Phân</a:t>
            </a:r>
            <a:r>
              <a:rPr lang="en-US" sz="3999" dirty="0">
                <a:solidFill>
                  <a:srgbClr val="745656"/>
                </a:solidFill>
                <a:latin typeface="Roboto Condensed Bold"/>
              </a:rPr>
              <a:t> </a:t>
            </a:r>
            <a:r>
              <a:rPr lang="en-US" sz="3999" dirty="0" err="1">
                <a:solidFill>
                  <a:srgbClr val="745656"/>
                </a:solidFill>
                <a:latin typeface="Roboto Condensed Bold"/>
              </a:rPr>
              <a:t>tích</a:t>
            </a:r>
            <a:r>
              <a:rPr lang="en-US" sz="3999" dirty="0">
                <a:solidFill>
                  <a:srgbClr val="745656"/>
                </a:solidFill>
                <a:latin typeface="Roboto Condensed Bold"/>
              </a:rPr>
              <a:t> </a:t>
            </a:r>
            <a:r>
              <a:rPr lang="en-US" sz="3999" dirty="0" err="1">
                <a:solidFill>
                  <a:srgbClr val="745656"/>
                </a:solidFill>
                <a:latin typeface="Roboto Condensed Bold"/>
              </a:rPr>
              <a:t>một</a:t>
            </a:r>
            <a:r>
              <a:rPr lang="en-US" sz="3999" dirty="0">
                <a:solidFill>
                  <a:srgbClr val="745656"/>
                </a:solidFill>
                <a:latin typeface="Roboto Condensed Bold"/>
              </a:rPr>
              <a:t> </a:t>
            </a:r>
            <a:r>
              <a:rPr lang="en-US" sz="3999" dirty="0" err="1">
                <a:solidFill>
                  <a:srgbClr val="745656"/>
                </a:solidFill>
                <a:latin typeface="Roboto Condensed Bold"/>
              </a:rPr>
              <a:t>tác</a:t>
            </a:r>
            <a:r>
              <a:rPr lang="en-US" sz="3999" dirty="0">
                <a:solidFill>
                  <a:srgbClr val="745656"/>
                </a:solidFill>
                <a:latin typeface="Roboto Condensed Bold"/>
              </a:rPr>
              <a:t> </a:t>
            </a:r>
            <a:r>
              <a:rPr lang="en-US" sz="3999" dirty="0" err="1">
                <a:solidFill>
                  <a:srgbClr val="745656"/>
                </a:solidFill>
                <a:latin typeface="Roboto Condensed Bold"/>
              </a:rPr>
              <a:t>phẩm</a:t>
            </a:r>
            <a:r>
              <a:rPr lang="en-US" sz="3999" dirty="0">
                <a:solidFill>
                  <a:srgbClr val="745656"/>
                </a:solidFill>
                <a:latin typeface="Roboto Condensed Bold"/>
              </a:rPr>
              <a:t> </a:t>
            </a:r>
            <a:r>
              <a:rPr lang="en-US" sz="3999" dirty="0" err="1">
                <a:solidFill>
                  <a:srgbClr val="745656"/>
                </a:solidFill>
                <a:latin typeface="Roboto Condensed Bold"/>
              </a:rPr>
              <a:t>truyện</a:t>
            </a:r>
            <a:r>
              <a:rPr lang="en-US" sz="3999" dirty="0">
                <a:solidFill>
                  <a:srgbClr val="745656"/>
                </a:solidFill>
                <a:latin typeface="Roboto Condensed"/>
              </a:rPr>
              <a:t> là </a:t>
            </a:r>
            <a:r>
              <a:rPr lang="en-US" sz="3999" dirty="0" err="1">
                <a:solidFill>
                  <a:srgbClr val="745656"/>
                </a:solidFill>
                <a:latin typeface="Roboto Condensed"/>
              </a:rPr>
              <a:t>kiểu</a:t>
            </a:r>
            <a:r>
              <a:rPr lang="en-US" sz="3999" dirty="0">
                <a:solidFill>
                  <a:srgbClr val="745656"/>
                </a:solidFill>
                <a:latin typeface="Roboto Condensed"/>
              </a:rPr>
              <a:t> </a:t>
            </a:r>
            <a:r>
              <a:rPr lang="en-US" sz="3999" dirty="0" err="1">
                <a:solidFill>
                  <a:srgbClr val="745656"/>
                </a:solidFill>
                <a:latin typeface="Roboto Condensed"/>
              </a:rPr>
              <a:t>bài</a:t>
            </a:r>
            <a:r>
              <a:rPr lang="en-US" sz="3999" dirty="0">
                <a:solidFill>
                  <a:srgbClr val="745656"/>
                </a:solidFill>
                <a:latin typeface="Roboto Condensed"/>
              </a:rPr>
              <a:t> </a:t>
            </a:r>
            <a:r>
              <a:rPr lang="en-US" sz="3999" dirty="0" err="1">
                <a:solidFill>
                  <a:srgbClr val="745656"/>
                </a:solidFill>
                <a:latin typeface="Roboto Condensed"/>
              </a:rPr>
              <a:t>nghi</a:t>
            </a:r>
            <a:r>
              <a:rPr lang="en-US" sz="3999" dirty="0">
                <a:solidFill>
                  <a:srgbClr val="745656"/>
                </a:solidFill>
                <a:latin typeface="Roboto Condensed"/>
              </a:rPr>
              <a:t>̣ </a:t>
            </a:r>
            <a:r>
              <a:rPr lang="en-US" sz="3999" dirty="0" err="1">
                <a:solidFill>
                  <a:srgbClr val="745656"/>
                </a:solidFill>
                <a:latin typeface="Roboto Condensed"/>
              </a:rPr>
              <a:t>luận</a:t>
            </a:r>
            <a:r>
              <a:rPr lang="en-US" sz="3999" dirty="0">
                <a:solidFill>
                  <a:srgbClr val="745656"/>
                </a:solidFill>
                <a:latin typeface="Roboto Condensed"/>
              </a:rPr>
              <a:t> </a:t>
            </a:r>
            <a:r>
              <a:rPr lang="en-US" sz="3999" dirty="0" err="1">
                <a:solidFill>
                  <a:srgbClr val="745656"/>
                </a:solidFill>
                <a:latin typeface="Roboto Condensed"/>
              </a:rPr>
              <a:t>văn</a:t>
            </a:r>
            <a:r>
              <a:rPr lang="en-US" sz="3999" dirty="0">
                <a:solidFill>
                  <a:srgbClr val="745656"/>
                </a:solidFill>
                <a:latin typeface="Roboto Condensed"/>
              </a:rPr>
              <a:t> </a:t>
            </a:r>
            <a:r>
              <a:rPr lang="en-US" sz="3999" dirty="0" err="1">
                <a:solidFill>
                  <a:srgbClr val="745656"/>
                </a:solidFill>
                <a:latin typeface="Roboto Condensed"/>
              </a:rPr>
              <a:t>học</a:t>
            </a:r>
            <a:r>
              <a:rPr lang="en-US" sz="3999" dirty="0">
                <a:solidFill>
                  <a:srgbClr val="745656"/>
                </a:solidFill>
                <a:latin typeface="Roboto Condensed"/>
              </a:rPr>
              <a:t> mà </a:t>
            </a:r>
            <a:r>
              <a:rPr lang="en-US" sz="3999" dirty="0" err="1">
                <a:solidFill>
                  <a:srgbClr val="745656"/>
                </a:solidFill>
                <a:latin typeface="Roboto Condensed"/>
              </a:rPr>
              <a:t>trong</a:t>
            </a:r>
            <a:r>
              <a:rPr lang="en-US" sz="3999" dirty="0">
                <a:solidFill>
                  <a:srgbClr val="745656"/>
                </a:solidFill>
                <a:latin typeface="Roboto Condensed"/>
              </a:rPr>
              <a:t> </a:t>
            </a:r>
            <a:r>
              <a:rPr lang="en-US" sz="3999" dirty="0" err="1">
                <a:solidFill>
                  <a:srgbClr val="745656"/>
                </a:solidFill>
                <a:latin typeface="Roboto Condensed"/>
              </a:rPr>
              <a:t>đo</a:t>
            </a:r>
            <a:r>
              <a:rPr lang="en-US" sz="3999" dirty="0">
                <a:solidFill>
                  <a:srgbClr val="745656"/>
                </a:solidFill>
                <a:latin typeface="Roboto Condensed"/>
              </a:rPr>
              <a:t>́, </a:t>
            </a:r>
            <a:r>
              <a:rPr lang="en-US" sz="3999" dirty="0" err="1">
                <a:solidFill>
                  <a:srgbClr val="745656"/>
                </a:solidFill>
                <a:latin typeface="Roboto Condensed"/>
              </a:rPr>
              <a:t>người</a:t>
            </a:r>
            <a:r>
              <a:rPr lang="en-US" sz="3999" dirty="0">
                <a:solidFill>
                  <a:srgbClr val="745656"/>
                </a:solidFill>
                <a:latin typeface="Roboto Condensed"/>
              </a:rPr>
              <a:t> </a:t>
            </a:r>
            <a:r>
              <a:rPr lang="en-US" sz="3999" dirty="0" err="1">
                <a:solidFill>
                  <a:srgbClr val="745656"/>
                </a:solidFill>
                <a:latin typeface="Roboto Condensed"/>
              </a:rPr>
              <a:t>viết</a:t>
            </a:r>
            <a:r>
              <a:rPr lang="en-US" sz="3999" dirty="0">
                <a:solidFill>
                  <a:srgbClr val="745656"/>
                </a:solidFill>
                <a:latin typeface="Roboto Condensed"/>
              </a:rPr>
              <a:t> </a:t>
            </a:r>
            <a:r>
              <a:rPr lang="en-US" sz="3999" dirty="0" err="1">
                <a:solidFill>
                  <a:srgbClr val="745656"/>
                </a:solidFill>
                <a:latin typeface="Roboto Condensed"/>
              </a:rPr>
              <a:t>dùng</a:t>
            </a:r>
            <a:r>
              <a:rPr lang="en-US" sz="3999" dirty="0">
                <a:solidFill>
                  <a:srgbClr val="745656"/>
                </a:solidFill>
                <a:latin typeface="Roboto Condensed"/>
              </a:rPr>
              <a:t> </a:t>
            </a:r>
            <a:r>
              <a:rPr lang="en-US" sz="3999" dirty="0">
                <a:solidFill>
                  <a:srgbClr val="745656"/>
                </a:solidFill>
                <a:latin typeface="Roboto Condensed Bold"/>
              </a:rPr>
              <a:t>lí lẽ</a:t>
            </a:r>
            <a:r>
              <a:rPr lang="en-US" sz="3999" dirty="0">
                <a:solidFill>
                  <a:srgbClr val="745656"/>
                </a:solidFill>
                <a:latin typeface="Roboto Condensed"/>
              </a:rPr>
              <a:t> </a:t>
            </a:r>
            <a:r>
              <a:rPr lang="en-US" sz="3999" dirty="0" err="1">
                <a:solidFill>
                  <a:srgbClr val="745656"/>
                </a:solidFill>
                <a:latin typeface="Roboto Condensed"/>
              </a:rPr>
              <a:t>va</a:t>
            </a:r>
            <a:r>
              <a:rPr lang="en-US" sz="3999" dirty="0">
                <a:solidFill>
                  <a:srgbClr val="745656"/>
                </a:solidFill>
                <a:latin typeface="Roboto Condensed"/>
              </a:rPr>
              <a:t>̀ </a:t>
            </a:r>
            <a:r>
              <a:rPr lang="en-US" sz="3999" dirty="0" err="1">
                <a:solidFill>
                  <a:srgbClr val="745656"/>
                </a:solidFill>
                <a:latin typeface="Roboto Condensed Bold"/>
              </a:rPr>
              <a:t>bằng</a:t>
            </a:r>
            <a:r>
              <a:rPr lang="en-US" sz="3999" dirty="0">
                <a:solidFill>
                  <a:srgbClr val="745656"/>
                </a:solidFill>
                <a:latin typeface="Roboto Condensed Bold"/>
              </a:rPr>
              <a:t> </a:t>
            </a:r>
            <a:r>
              <a:rPr lang="en-US" sz="3999" dirty="0" err="1">
                <a:solidFill>
                  <a:srgbClr val="745656"/>
                </a:solidFill>
                <a:latin typeface="Roboto Condensed Bold"/>
              </a:rPr>
              <a:t>chứng</a:t>
            </a:r>
            <a:r>
              <a:rPr lang="en-US" sz="3999" dirty="0">
                <a:solidFill>
                  <a:srgbClr val="745656"/>
                </a:solidFill>
                <a:latin typeface="Roboto Condensed"/>
              </a:rPr>
              <a:t> </a:t>
            </a:r>
            <a:r>
              <a:rPr lang="en-US" sz="3999" dirty="0" err="1">
                <a:solidFill>
                  <a:srgbClr val="745656"/>
                </a:solidFill>
                <a:latin typeface="Roboto Condensed"/>
              </a:rPr>
              <a:t>đê</a:t>
            </a:r>
            <a:r>
              <a:rPr lang="en-US" sz="3999" dirty="0">
                <a:solidFill>
                  <a:srgbClr val="745656"/>
                </a:solidFill>
                <a:latin typeface="Roboto Condensed"/>
              </a:rPr>
              <a:t>̉ </a:t>
            </a:r>
            <a:r>
              <a:rPr lang="en-US" sz="3999" dirty="0" err="1">
                <a:solidFill>
                  <a:srgbClr val="745656"/>
                </a:solidFill>
                <a:latin typeface="Roboto Condensed"/>
              </a:rPr>
              <a:t>làm</a:t>
            </a:r>
            <a:r>
              <a:rPr lang="en-US" sz="3999" dirty="0">
                <a:solidFill>
                  <a:srgbClr val="745656"/>
                </a:solidFill>
                <a:latin typeface="Roboto Condensed"/>
              </a:rPr>
              <a:t> </a:t>
            </a:r>
            <a:r>
              <a:rPr lang="en-US" sz="3999" dirty="0" err="1">
                <a:solidFill>
                  <a:srgbClr val="745656"/>
                </a:solidFill>
                <a:latin typeface="Roboto Condensed"/>
              </a:rPr>
              <a:t>ro</a:t>
            </a:r>
            <a:r>
              <a:rPr lang="en-US" sz="3999" dirty="0">
                <a:solidFill>
                  <a:srgbClr val="745656"/>
                </a:solidFill>
                <a:latin typeface="Roboto Condensed"/>
              </a:rPr>
              <a:t>̃ </a:t>
            </a:r>
            <a:r>
              <a:rPr lang="en-US" sz="3999" dirty="0" err="1">
                <a:solidFill>
                  <a:srgbClr val="745656"/>
                </a:solidFill>
                <a:latin typeface="Roboto Condensed"/>
              </a:rPr>
              <a:t>một</a:t>
            </a:r>
            <a:r>
              <a:rPr lang="en-US" sz="3999" dirty="0">
                <a:solidFill>
                  <a:srgbClr val="745656"/>
                </a:solidFill>
                <a:latin typeface="Roboto Condensed"/>
              </a:rPr>
              <a:t> </a:t>
            </a:r>
            <a:r>
              <a:rPr lang="en-US" sz="3999" dirty="0" err="1">
                <a:solidFill>
                  <a:srgbClr val="745656"/>
                </a:solidFill>
                <a:latin typeface="Roboto Condensed"/>
              </a:rPr>
              <a:t>sô</a:t>
            </a:r>
            <a:r>
              <a:rPr lang="en-US" sz="3999" dirty="0">
                <a:solidFill>
                  <a:srgbClr val="745656"/>
                </a:solidFill>
                <a:latin typeface="Roboto Condensed"/>
              </a:rPr>
              <a:t>́ </a:t>
            </a:r>
            <a:r>
              <a:rPr lang="en-US" sz="3999" dirty="0" err="1">
                <a:solidFill>
                  <a:srgbClr val="745656"/>
                </a:solidFill>
                <a:latin typeface="Roboto Condensed"/>
              </a:rPr>
              <a:t>đặc</a:t>
            </a:r>
            <a:r>
              <a:rPr lang="en-US" sz="3999" dirty="0">
                <a:solidFill>
                  <a:srgbClr val="745656"/>
                </a:solidFill>
                <a:latin typeface="Roboto Condensed"/>
              </a:rPr>
              <a:t> </a:t>
            </a:r>
            <a:r>
              <a:rPr lang="en-US" sz="3999" dirty="0" err="1">
                <a:solidFill>
                  <a:srgbClr val="745656"/>
                </a:solidFill>
                <a:latin typeface="Roboto Condensed"/>
              </a:rPr>
              <a:t>điểm</a:t>
            </a:r>
            <a:r>
              <a:rPr lang="en-US" sz="3999" dirty="0">
                <a:solidFill>
                  <a:srgbClr val="745656"/>
                </a:solidFill>
                <a:latin typeface="Roboto Condensed"/>
              </a:rPr>
              <a:t> </a:t>
            </a:r>
            <a:r>
              <a:rPr lang="en-US" sz="3999" dirty="0" err="1">
                <a:solidFill>
                  <a:srgbClr val="745656"/>
                </a:solidFill>
                <a:latin typeface="Roboto Condensed"/>
              </a:rPr>
              <a:t>vê</a:t>
            </a:r>
            <a:r>
              <a:rPr lang="en-US" sz="3999" dirty="0">
                <a:solidFill>
                  <a:srgbClr val="745656"/>
                </a:solidFill>
                <a:latin typeface="Roboto Condensed"/>
              </a:rPr>
              <a:t>̀ </a:t>
            </a:r>
            <a:r>
              <a:rPr lang="en-US" sz="3999" dirty="0" err="1">
                <a:solidFill>
                  <a:srgbClr val="745656"/>
                </a:solidFill>
                <a:latin typeface="Roboto Condensed Bold"/>
              </a:rPr>
              <a:t>nội</a:t>
            </a:r>
            <a:r>
              <a:rPr lang="en-US" sz="3999" dirty="0">
                <a:solidFill>
                  <a:srgbClr val="745656"/>
                </a:solidFill>
                <a:latin typeface="Roboto Condensed Bold"/>
              </a:rPr>
              <a:t> dung</a:t>
            </a:r>
            <a:r>
              <a:rPr lang="en-US" sz="3999" dirty="0">
                <a:solidFill>
                  <a:srgbClr val="745656"/>
                </a:solidFill>
                <a:latin typeface="Roboto Condensed"/>
              </a:rPr>
              <a:t> </a:t>
            </a:r>
            <a:r>
              <a:rPr lang="en-US" sz="3999" dirty="0" err="1">
                <a:solidFill>
                  <a:srgbClr val="745656"/>
                </a:solidFill>
                <a:latin typeface="Roboto Condensed"/>
              </a:rPr>
              <a:t>va</a:t>
            </a:r>
            <a:r>
              <a:rPr lang="en-US" sz="3999" dirty="0">
                <a:solidFill>
                  <a:srgbClr val="745656"/>
                </a:solidFill>
                <a:latin typeface="Roboto Condensed"/>
              </a:rPr>
              <a:t>̀ </a:t>
            </a:r>
            <a:r>
              <a:rPr lang="en-US" sz="3999" dirty="0" err="1">
                <a:solidFill>
                  <a:srgbClr val="745656"/>
                </a:solidFill>
                <a:latin typeface="Roboto Condensed Bold"/>
              </a:rPr>
              <a:t>nghê</a:t>
            </a:r>
            <a:r>
              <a:rPr lang="en-US" sz="3999" dirty="0">
                <a:solidFill>
                  <a:srgbClr val="745656"/>
                </a:solidFill>
                <a:latin typeface="Roboto Condensed Bold"/>
              </a:rPr>
              <a:t>̣ </a:t>
            </a:r>
            <a:r>
              <a:rPr lang="en-US" sz="3999" dirty="0" err="1">
                <a:solidFill>
                  <a:srgbClr val="745656"/>
                </a:solidFill>
                <a:latin typeface="Roboto Condensed Bold"/>
              </a:rPr>
              <a:t>thuật</a:t>
            </a:r>
            <a:r>
              <a:rPr lang="en-US" sz="3999" dirty="0">
                <a:solidFill>
                  <a:srgbClr val="745656"/>
                </a:solidFill>
                <a:latin typeface="Roboto Condensed"/>
              </a:rPr>
              <a:t> </a:t>
            </a:r>
            <a:r>
              <a:rPr lang="en-US" sz="3999" dirty="0" err="1">
                <a:solidFill>
                  <a:srgbClr val="745656"/>
                </a:solidFill>
                <a:latin typeface="Roboto Condensed"/>
              </a:rPr>
              <a:t>của</a:t>
            </a:r>
            <a:r>
              <a:rPr lang="en-US" sz="3999" dirty="0">
                <a:solidFill>
                  <a:srgbClr val="745656"/>
                </a:solidFill>
                <a:latin typeface="Roboto Condensed"/>
              </a:rPr>
              <a:t> </a:t>
            </a:r>
            <a:r>
              <a:rPr lang="en-US" sz="3999" dirty="0" err="1">
                <a:solidFill>
                  <a:srgbClr val="745656"/>
                </a:solidFill>
                <a:latin typeface="Roboto Condensed"/>
              </a:rPr>
              <a:t>tác</a:t>
            </a:r>
            <a:r>
              <a:rPr lang="en-US" sz="3999" dirty="0">
                <a:solidFill>
                  <a:srgbClr val="745656"/>
                </a:solidFill>
                <a:latin typeface="Roboto Condensed"/>
              </a:rPr>
              <a:t> </a:t>
            </a:r>
            <a:r>
              <a:rPr lang="en-US" sz="3999" dirty="0" err="1">
                <a:solidFill>
                  <a:srgbClr val="745656"/>
                </a:solidFill>
                <a:latin typeface="Roboto Condensed"/>
              </a:rPr>
              <a:t>phẩm</a:t>
            </a:r>
            <a:r>
              <a:rPr lang="en-US" sz="3999" dirty="0">
                <a:solidFill>
                  <a:srgbClr val="745656"/>
                </a:solidFill>
                <a:latin typeface="Roboto Condensed"/>
              </a:rPr>
              <a:t>. </a:t>
            </a:r>
          </a:p>
        </p:txBody>
      </p:sp>
      <p:sp>
        <p:nvSpPr>
          <p:cNvPr id="9" name="Freeform 9"/>
          <p:cNvSpPr/>
          <p:nvPr/>
        </p:nvSpPr>
        <p:spPr>
          <a:xfrm>
            <a:off x="9039044" y="2844220"/>
            <a:ext cx="6492411" cy="6925238"/>
          </a:xfrm>
          <a:custGeom>
            <a:avLst/>
            <a:gdLst/>
            <a:ahLst/>
            <a:cxnLst/>
            <a:rect l="l" t="t" r="r" b="b"/>
            <a:pathLst>
              <a:path w="6492411" h="6925238">
                <a:moveTo>
                  <a:pt x="0" y="0"/>
                </a:moveTo>
                <a:lnTo>
                  <a:pt x="6492411" y="0"/>
                </a:lnTo>
                <a:lnTo>
                  <a:pt x="6492411" y="6925238"/>
                </a:lnTo>
                <a:lnTo>
                  <a:pt x="0" y="69252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9661552" y="3957320"/>
            <a:ext cx="5247395" cy="5262880"/>
          </a:xfrm>
          <a:prstGeom prst="rect">
            <a:avLst/>
          </a:prstGeom>
        </p:spPr>
        <p:txBody>
          <a:bodyPr lIns="0" tIns="0" rIns="0" bIns="0" rtlCol="0" anchor="t">
            <a:spAutoFit/>
          </a:bodyPr>
          <a:lstStyle/>
          <a:p>
            <a:pPr algn="just">
              <a:lnSpc>
                <a:spcPts val="4159"/>
              </a:lnSpc>
            </a:pPr>
            <a:r>
              <a:rPr lang="en-US" sz="3999" dirty="0" err="1">
                <a:solidFill>
                  <a:srgbClr val="745656"/>
                </a:solidFill>
                <a:latin typeface="Roboto Condensed"/>
              </a:rPr>
              <a:t>Bài</a:t>
            </a:r>
            <a:r>
              <a:rPr lang="en-US" sz="3999" dirty="0">
                <a:solidFill>
                  <a:srgbClr val="745656"/>
                </a:solidFill>
                <a:latin typeface="Roboto Condensed"/>
              </a:rPr>
              <a:t> </a:t>
            </a:r>
            <a:r>
              <a:rPr lang="en-US" sz="3999" dirty="0" err="1">
                <a:solidFill>
                  <a:srgbClr val="745656"/>
                </a:solidFill>
                <a:latin typeface="Roboto Condensed"/>
              </a:rPr>
              <a:t>viết</a:t>
            </a:r>
            <a:r>
              <a:rPr lang="en-US" sz="3999" dirty="0">
                <a:solidFill>
                  <a:srgbClr val="745656"/>
                </a:solidFill>
                <a:latin typeface="Roboto Condensed"/>
              </a:rPr>
              <a:t> </a:t>
            </a:r>
            <a:r>
              <a:rPr lang="en-US" sz="3999" dirty="0" err="1">
                <a:solidFill>
                  <a:srgbClr val="745656"/>
                </a:solidFill>
                <a:latin typeface="Roboto Condensed"/>
              </a:rPr>
              <a:t>phải</a:t>
            </a:r>
            <a:r>
              <a:rPr lang="en-US" sz="3999" dirty="0">
                <a:solidFill>
                  <a:srgbClr val="745656"/>
                </a:solidFill>
                <a:latin typeface="Roboto Condensed"/>
              </a:rPr>
              <a:t> </a:t>
            </a:r>
            <a:r>
              <a:rPr lang="en-US" sz="3999" dirty="0" err="1">
                <a:solidFill>
                  <a:srgbClr val="745656"/>
                </a:solidFill>
                <a:latin typeface="Roboto Condensed"/>
              </a:rPr>
              <a:t>nêu</a:t>
            </a:r>
            <a:r>
              <a:rPr lang="en-US" sz="3999" dirty="0">
                <a:solidFill>
                  <a:srgbClr val="745656"/>
                </a:solidFill>
                <a:latin typeface="Roboto Condensed"/>
              </a:rPr>
              <a:t> </a:t>
            </a:r>
            <a:r>
              <a:rPr lang="en-US" sz="3999" dirty="0" err="1">
                <a:solidFill>
                  <a:srgbClr val="745656"/>
                </a:solidFill>
                <a:latin typeface="Roboto Condensed"/>
              </a:rPr>
              <a:t>được</a:t>
            </a:r>
            <a:r>
              <a:rPr lang="en-US" sz="3999" dirty="0">
                <a:solidFill>
                  <a:srgbClr val="745656"/>
                </a:solidFill>
                <a:latin typeface="Roboto Condensed"/>
              </a:rPr>
              <a:t> </a:t>
            </a:r>
            <a:r>
              <a:rPr lang="en-US" sz="3999" dirty="0">
                <a:solidFill>
                  <a:srgbClr val="745656"/>
                </a:solidFill>
                <a:latin typeface="Roboto Condensed Bold"/>
              </a:rPr>
              <a:t>chủ </a:t>
            </a:r>
            <a:r>
              <a:rPr lang="en-US" sz="3999" dirty="0" err="1">
                <a:solidFill>
                  <a:srgbClr val="745656"/>
                </a:solidFill>
                <a:latin typeface="Roboto Condensed Bold"/>
              </a:rPr>
              <a:t>đê</a:t>
            </a:r>
            <a:r>
              <a:rPr lang="en-US" sz="3999" dirty="0">
                <a:solidFill>
                  <a:srgbClr val="745656"/>
                </a:solidFill>
                <a:latin typeface="Roboto Condensed Bold"/>
              </a:rPr>
              <a:t>̀</a:t>
            </a:r>
            <a:r>
              <a:rPr lang="en-US" sz="3999" dirty="0">
                <a:solidFill>
                  <a:srgbClr val="745656"/>
                </a:solidFill>
                <a:latin typeface="Roboto Condensed"/>
              </a:rPr>
              <a:t>; </a:t>
            </a:r>
            <a:r>
              <a:rPr lang="en-US" sz="3999" dirty="0" err="1">
                <a:solidFill>
                  <a:srgbClr val="745656"/>
                </a:solidFill>
                <a:latin typeface="Roboto Condensed"/>
              </a:rPr>
              <a:t>dẫn</a:t>
            </a:r>
            <a:r>
              <a:rPr lang="en-US" sz="3999" dirty="0">
                <a:solidFill>
                  <a:srgbClr val="745656"/>
                </a:solidFill>
                <a:latin typeface="Roboto Condensed"/>
              </a:rPr>
              <a:t> </a:t>
            </a:r>
            <a:r>
              <a:rPr lang="en-US" sz="3999" dirty="0" err="1">
                <a:solidFill>
                  <a:srgbClr val="745656"/>
                </a:solidFill>
                <a:latin typeface="Roboto Condensed"/>
              </a:rPr>
              <a:t>ra</a:t>
            </a:r>
            <a:r>
              <a:rPr lang="en-US" sz="3999" dirty="0">
                <a:solidFill>
                  <a:srgbClr val="745656"/>
                </a:solidFill>
                <a:latin typeface="Roboto Condensed"/>
              </a:rPr>
              <a:t> </a:t>
            </a:r>
            <a:r>
              <a:rPr lang="en-US" sz="3999" dirty="0" err="1">
                <a:solidFill>
                  <a:srgbClr val="745656"/>
                </a:solidFill>
                <a:latin typeface="Roboto Condensed"/>
              </a:rPr>
              <a:t>va</a:t>
            </a:r>
            <a:r>
              <a:rPr lang="en-US" sz="3999" dirty="0">
                <a:solidFill>
                  <a:srgbClr val="745656"/>
                </a:solidFill>
                <a:latin typeface="Roboto Condensed"/>
              </a:rPr>
              <a:t>̀ </a:t>
            </a:r>
            <a:r>
              <a:rPr lang="en-US" sz="3999" dirty="0" err="1">
                <a:solidFill>
                  <a:srgbClr val="745656"/>
                </a:solidFill>
                <a:latin typeface="Roboto Condensed"/>
              </a:rPr>
              <a:t>phân</a:t>
            </a:r>
            <a:r>
              <a:rPr lang="en-US" sz="3999" dirty="0">
                <a:solidFill>
                  <a:srgbClr val="745656"/>
                </a:solidFill>
                <a:latin typeface="Roboto Condensed"/>
              </a:rPr>
              <a:t> </a:t>
            </a:r>
            <a:r>
              <a:rPr lang="en-US" sz="3999" dirty="0" err="1">
                <a:solidFill>
                  <a:srgbClr val="745656"/>
                </a:solidFill>
                <a:latin typeface="Roboto Condensed"/>
              </a:rPr>
              <a:t>tích</a:t>
            </a:r>
            <a:r>
              <a:rPr lang="en-US" sz="3999" dirty="0">
                <a:solidFill>
                  <a:srgbClr val="745656"/>
                </a:solidFill>
                <a:latin typeface="Roboto Condensed"/>
              </a:rPr>
              <a:t> </a:t>
            </a:r>
            <a:r>
              <a:rPr lang="en-US" sz="3999" dirty="0" err="1">
                <a:solidFill>
                  <a:srgbClr val="745656"/>
                </a:solidFill>
                <a:latin typeface="Roboto Condensed"/>
              </a:rPr>
              <a:t>được</a:t>
            </a:r>
            <a:r>
              <a:rPr lang="en-US" sz="3999" dirty="0">
                <a:solidFill>
                  <a:srgbClr val="745656"/>
                </a:solidFill>
                <a:latin typeface="Roboto Condensed"/>
              </a:rPr>
              <a:t> </a:t>
            </a:r>
            <a:r>
              <a:rPr lang="en-US" sz="3999" dirty="0" err="1">
                <a:solidFill>
                  <a:srgbClr val="745656"/>
                </a:solidFill>
                <a:latin typeface="Roboto Condensed"/>
              </a:rPr>
              <a:t>tác</a:t>
            </a:r>
            <a:r>
              <a:rPr lang="en-US" sz="3999" dirty="0">
                <a:solidFill>
                  <a:srgbClr val="745656"/>
                </a:solidFill>
                <a:latin typeface="Roboto Condensed"/>
              </a:rPr>
              <a:t> </a:t>
            </a:r>
            <a:r>
              <a:rPr lang="en-US" sz="3999" dirty="0" err="1">
                <a:solidFill>
                  <a:srgbClr val="745656"/>
                </a:solidFill>
                <a:latin typeface="Roboto Condensed"/>
              </a:rPr>
              <a:t>dụng</a:t>
            </a:r>
            <a:r>
              <a:rPr lang="en-US" sz="3999" dirty="0">
                <a:solidFill>
                  <a:srgbClr val="745656"/>
                </a:solidFill>
                <a:latin typeface="Roboto Condensed"/>
              </a:rPr>
              <a:t> </a:t>
            </a:r>
            <a:r>
              <a:rPr lang="en-US" sz="3999" dirty="0" err="1">
                <a:solidFill>
                  <a:srgbClr val="745656"/>
                </a:solidFill>
                <a:latin typeface="Roboto Condensed"/>
              </a:rPr>
              <a:t>của</a:t>
            </a:r>
            <a:r>
              <a:rPr lang="en-US" sz="3999" dirty="0">
                <a:solidFill>
                  <a:srgbClr val="745656"/>
                </a:solidFill>
                <a:latin typeface="Roboto Condensed"/>
              </a:rPr>
              <a:t> </a:t>
            </a:r>
            <a:r>
              <a:rPr lang="en-US" sz="3999" dirty="0" err="1">
                <a:solidFill>
                  <a:srgbClr val="745656"/>
                </a:solidFill>
                <a:latin typeface="Roboto Condensed"/>
              </a:rPr>
              <a:t>một</a:t>
            </a:r>
            <a:r>
              <a:rPr lang="en-US" sz="3999" dirty="0">
                <a:solidFill>
                  <a:srgbClr val="745656"/>
                </a:solidFill>
                <a:latin typeface="Roboto Condensed"/>
              </a:rPr>
              <a:t> </a:t>
            </a:r>
            <a:r>
              <a:rPr lang="en-US" sz="3999" dirty="0" err="1">
                <a:solidFill>
                  <a:srgbClr val="745656"/>
                </a:solidFill>
                <a:latin typeface="Roboto Condensed"/>
              </a:rPr>
              <a:t>sô</a:t>
            </a:r>
            <a:r>
              <a:rPr lang="en-US" sz="3999" dirty="0">
                <a:solidFill>
                  <a:srgbClr val="745656"/>
                </a:solidFill>
                <a:latin typeface="Roboto Condensed"/>
              </a:rPr>
              <a:t>́ </a:t>
            </a:r>
            <a:r>
              <a:rPr lang="en-US" sz="3999" dirty="0" err="1">
                <a:solidFill>
                  <a:srgbClr val="745656"/>
                </a:solidFill>
                <a:latin typeface="Roboto Condensed Bold"/>
              </a:rPr>
              <a:t>nét</a:t>
            </a:r>
            <a:r>
              <a:rPr lang="en-US" sz="3999" dirty="0">
                <a:solidFill>
                  <a:srgbClr val="745656"/>
                </a:solidFill>
                <a:latin typeface="Roboto Condensed Bold"/>
              </a:rPr>
              <a:t> </a:t>
            </a:r>
            <a:r>
              <a:rPr lang="en-US" sz="3999" dirty="0" err="1">
                <a:solidFill>
                  <a:srgbClr val="745656"/>
                </a:solidFill>
                <a:latin typeface="Roboto Condensed Bold"/>
              </a:rPr>
              <a:t>đặc</a:t>
            </a:r>
            <a:r>
              <a:rPr lang="en-US" sz="3999" dirty="0">
                <a:solidFill>
                  <a:srgbClr val="745656"/>
                </a:solidFill>
                <a:latin typeface="Roboto Condensed Bold"/>
              </a:rPr>
              <a:t> </a:t>
            </a:r>
            <a:r>
              <a:rPr lang="en-US" sz="3999" dirty="0" err="1">
                <a:solidFill>
                  <a:srgbClr val="745656"/>
                </a:solidFill>
                <a:latin typeface="Roboto Condensed Bold"/>
              </a:rPr>
              <a:t>sắc</a:t>
            </a:r>
            <a:r>
              <a:rPr lang="en-US" sz="3999" dirty="0">
                <a:solidFill>
                  <a:srgbClr val="745656"/>
                </a:solidFill>
                <a:latin typeface="Roboto Condensed"/>
              </a:rPr>
              <a:t> </a:t>
            </a:r>
            <a:r>
              <a:rPr lang="en-US" sz="3999" dirty="0" err="1">
                <a:solidFill>
                  <a:srgbClr val="745656"/>
                </a:solidFill>
                <a:latin typeface="Roboto Condensed"/>
              </a:rPr>
              <a:t>vê</a:t>
            </a:r>
            <a:r>
              <a:rPr lang="en-US" sz="3999" dirty="0">
                <a:solidFill>
                  <a:srgbClr val="745656"/>
                </a:solidFill>
                <a:latin typeface="Roboto Condensed"/>
              </a:rPr>
              <a:t>̀ </a:t>
            </a:r>
            <a:r>
              <a:rPr lang="en-US" sz="3999" dirty="0" err="1">
                <a:solidFill>
                  <a:srgbClr val="745656"/>
                </a:solidFill>
                <a:latin typeface="Roboto Condensed Bold"/>
              </a:rPr>
              <a:t>hình</a:t>
            </a:r>
            <a:r>
              <a:rPr lang="en-US" sz="3999" dirty="0">
                <a:solidFill>
                  <a:srgbClr val="745656"/>
                </a:solidFill>
                <a:latin typeface="Roboto Condensed Bold"/>
              </a:rPr>
              <a:t> </a:t>
            </a:r>
            <a:r>
              <a:rPr lang="en-US" sz="3999" dirty="0" err="1">
                <a:solidFill>
                  <a:srgbClr val="745656"/>
                </a:solidFill>
                <a:latin typeface="Roboto Condensed Bold"/>
              </a:rPr>
              <a:t>thức</a:t>
            </a:r>
            <a:r>
              <a:rPr lang="en-US" sz="3999" dirty="0">
                <a:solidFill>
                  <a:srgbClr val="745656"/>
                </a:solidFill>
                <a:latin typeface="Roboto Condensed Bold"/>
              </a:rPr>
              <a:t> </a:t>
            </a:r>
            <a:r>
              <a:rPr lang="en-US" sz="3999" dirty="0" err="1">
                <a:solidFill>
                  <a:srgbClr val="745656"/>
                </a:solidFill>
                <a:latin typeface="Roboto Condensed Bold"/>
              </a:rPr>
              <a:t>nghê</a:t>
            </a:r>
            <a:r>
              <a:rPr lang="en-US" sz="3999" dirty="0">
                <a:solidFill>
                  <a:srgbClr val="745656"/>
                </a:solidFill>
                <a:latin typeface="Roboto Condensed Bold"/>
              </a:rPr>
              <a:t>̣ </a:t>
            </a:r>
            <a:r>
              <a:rPr lang="en-US" sz="3999" dirty="0" err="1">
                <a:solidFill>
                  <a:srgbClr val="745656"/>
                </a:solidFill>
                <a:latin typeface="Roboto Condensed Bold"/>
              </a:rPr>
              <a:t>thuật</a:t>
            </a:r>
            <a:r>
              <a:rPr lang="en-US" sz="3999" dirty="0">
                <a:solidFill>
                  <a:srgbClr val="745656"/>
                </a:solidFill>
                <a:latin typeface="Roboto Condensed"/>
              </a:rPr>
              <a:t> </a:t>
            </a:r>
            <a:r>
              <a:rPr lang="en-US" sz="3999" dirty="0" err="1">
                <a:solidFill>
                  <a:srgbClr val="745656"/>
                </a:solidFill>
                <a:latin typeface="Roboto Condensed"/>
              </a:rPr>
              <a:t>được</a:t>
            </a:r>
            <a:r>
              <a:rPr lang="en-US" sz="3999" dirty="0">
                <a:solidFill>
                  <a:srgbClr val="745656"/>
                </a:solidFill>
                <a:latin typeface="Roboto Condensed"/>
              </a:rPr>
              <a:t> </a:t>
            </a:r>
            <a:r>
              <a:rPr lang="en-US" sz="3999" dirty="0" err="1">
                <a:solidFill>
                  <a:srgbClr val="745656"/>
                </a:solidFill>
                <a:latin typeface="Roboto Condensed"/>
              </a:rPr>
              <a:t>dùng</a:t>
            </a:r>
            <a:r>
              <a:rPr lang="en-US" sz="3999" dirty="0">
                <a:solidFill>
                  <a:srgbClr val="745656"/>
                </a:solidFill>
                <a:latin typeface="Roboto Condensed"/>
              </a:rPr>
              <a:t> </a:t>
            </a:r>
            <a:r>
              <a:rPr lang="en-US" sz="3999" dirty="0" err="1">
                <a:solidFill>
                  <a:srgbClr val="745656"/>
                </a:solidFill>
                <a:latin typeface="Roboto Condensed"/>
              </a:rPr>
              <a:t>trong</a:t>
            </a:r>
            <a:r>
              <a:rPr lang="en-US" sz="3999" dirty="0">
                <a:solidFill>
                  <a:srgbClr val="745656"/>
                </a:solidFill>
                <a:latin typeface="Roboto Condensed"/>
              </a:rPr>
              <a:t> </a:t>
            </a:r>
            <a:r>
              <a:rPr lang="en-US" sz="3999" dirty="0" err="1">
                <a:solidFill>
                  <a:srgbClr val="745656"/>
                </a:solidFill>
                <a:latin typeface="Roboto Condensed"/>
              </a:rPr>
              <a:t>tác</a:t>
            </a:r>
            <a:r>
              <a:rPr lang="en-US" sz="3999" dirty="0">
                <a:solidFill>
                  <a:srgbClr val="745656"/>
                </a:solidFill>
                <a:latin typeface="Roboto Condensed"/>
              </a:rPr>
              <a:t> </a:t>
            </a:r>
            <a:r>
              <a:rPr lang="en-US" sz="3999" dirty="0" err="1">
                <a:solidFill>
                  <a:srgbClr val="745656"/>
                </a:solidFill>
                <a:latin typeface="Roboto Condensed"/>
              </a:rPr>
              <a:t>phẩm</a:t>
            </a:r>
            <a:r>
              <a:rPr lang="en-US" sz="3999" dirty="0">
                <a:solidFill>
                  <a:srgbClr val="745656"/>
                </a:solidFill>
                <a:latin typeface="Roboto Condensed"/>
              </a:rPr>
              <a:t>; </a:t>
            </a:r>
            <a:r>
              <a:rPr lang="en-US" sz="3999" dirty="0" err="1">
                <a:solidFill>
                  <a:srgbClr val="745656"/>
                </a:solidFill>
                <a:latin typeface="Roboto Condensed"/>
              </a:rPr>
              <a:t>tư</a:t>
            </a:r>
            <a:r>
              <a:rPr lang="en-US" sz="3999" dirty="0">
                <a:solidFill>
                  <a:srgbClr val="745656"/>
                </a:solidFill>
                <a:latin typeface="Roboto Condensed"/>
              </a:rPr>
              <a:t>̀ </a:t>
            </a:r>
            <a:r>
              <a:rPr lang="en-US" sz="3999" dirty="0" err="1">
                <a:solidFill>
                  <a:srgbClr val="745656"/>
                </a:solidFill>
                <a:latin typeface="Roboto Condensed"/>
              </a:rPr>
              <a:t>đo</a:t>
            </a:r>
            <a:r>
              <a:rPr lang="en-US" sz="3999" dirty="0">
                <a:solidFill>
                  <a:srgbClr val="745656"/>
                </a:solidFill>
                <a:latin typeface="Roboto Condensed"/>
              </a:rPr>
              <a:t>́, </a:t>
            </a:r>
            <a:r>
              <a:rPr lang="en-US" sz="3999" dirty="0" err="1">
                <a:solidFill>
                  <a:srgbClr val="745656"/>
                </a:solidFill>
                <a:latin typeface="Roboto Condensed"/>
              </a:rPr>
              <a:t>nêu</a:t>
            </a:r>
            <a:r>
              <a:rPr lang="en-US" sz="3999" dirty="0">
                <a:solidFill>
                  <a:srgbClr val="745656"/>
                </a:solidFill>
                <a:latin typeface="Roboto Condensed"/>
              </a:rPr>
              <a:t> </a:t>
            </a:r>
            <a:r>
              <a:rPr lang="en-US" sz="3999" dirty="0" err="1">
                <a:solidFill>
                  <a:srgbClr val="745656"/>
                </a:solidFill>
                <a:latin typeface="Roboto Condensed"/>
              </a:rPr>
              <a:t>lên</a:t>
            </a:r>
            <a:r>
              <a:rPr lang="en-US" sz="3999" dirty="0">
                <a:solidFill>
                  <a:srgbClr val="745656"/>
                </a:solidFill>
                <a:latin typeface="Roboto Condensed"/>
              </a:rPr>
              <a:t> </a:t>
            </a:r>
            <a:r>
              <a:rPr lang="en-US" sz="3999" dirty="0" err="1">
                <a:solidFill>
                  <a:srgbClr val="745656"/>
                </a:solidFill>
                <a:latin typeface="Roboto Condensed Bold"/>
              </a:rPr>
              <a:t>nhận</a:t>
            </a:r>
            <a:r>
              <a:rPr lang="en-US" sz="3999" dirty="0">
                <a:solidFill>
                  <a:srgbClr val="745656"/>
                </a:solidFill>
                <a:latin typeface="Roboto Condensed Bold"/>
              </a:rPr>
              <a:t> </a:t>
            </a:r>
            <a:r>
              <a:rPr lang="en-US" sz="3999" dirty="0" err="1">
                <a:solidFill>
                  <a:srgbClr val="745656"/>
                </a:solidFill>
                <a:latin typeface="Roboto Condensed Bold"/>
              </a:rPr>
              <a:t>xét</a:t>
            </a:r>
            <a:r>
              <a:rPr lang="en-US" sz="3999" dirty="0">
                <a:solidFill>
                  <a:srgbClr val="745656"/>
                </a:solidFill>
                <a:latin typeface="Roboto Condensed Bold"/>
              </a:rPr>
              <a:t>, </a:t>
            </a:r>
            <a:r>
              <a:rPr lang="en-US" sz="3999" dirty="0" err="1">
                <a:solidFill>
                  <a:srgbClr val="745656"/>
                </a:solidFill>
                <a:latin typeface="Roboto Condensed Bold"/>
              </a:rPr>
              <a:t>đánh</a:t>
            </a:r>
            <a:r>
              <a:rPr lang="en-US" sz="3999" dirty="0">
                <a:solidFill>
                  <a:srgbClr val="745656"/>
                </a:solidFill>
                <a:latin typeface="Roboto Condensed Bold"/>
              </a:rPr>
              <a:t> </a:t>
            </a:r>
            <a:r>
              <a:rPr lang="en-US" sz="3999" dirty="0" err="1">
                <a:solidFill>
                  <a:srgbClr val="745656"/>
                </a:solidFill>
                <a:latin typeface="Roboto Condensed Bold"/>
              </a:rPr>
              <a:t>gia</a:t>
            </a:r>
            <a:r>
              <a:rPr lang="en-US" sz="3999" dirty="0">
                <a:solidFill>
                  <a:srgbClr val="745656"/>
                </a:solidFill>
                <a:latin typeface="Roboto Condensed Bold"/>
              </a:rPr>
              <a:t>́</a:t>
            </a:r>
            <a:r>
              <a:rPr lang="en-US" sz="3999" dirty="0">
                <a:solidFill>
                  <a:srgbClr val="745656"/>
                </a:solidFill>
                <a:latin typeface="Roboto Condensed"/>
              </a:rPr>
              <a:t> </a:t>
            </a:r>
            <a:r>
              <a:rPr lang="en-US" sz="3999" dirty="0" err="1">
                <a:solidFill>
                  <a:srgbClr val="745656"/>
                </a:solidFill>
                <a:latin typeface="Roboto Condensed"/>
              </a:rPr>
              <a:t>vê</a:t>
            </a:r>
            <a:r>
              <a:rPr lang="en-US" sz="3999" dirty="0">
                <a:solidFill>
                  <a:srgbClr val="745656"/>
                </a:solidFill>
                <a:latin typeface="Roboto Condensed"/>
              </a:rPr>
              <a:t>̀ </a:t>
            </a:r>
            <a:r>
              <a:rPr lang="en-US" sz="3999" dirty="0" err="1">
                <a:solidFill>
                  <a:srgbClr val="745656"/>
                </a:solidFill>
                <a:latin typeface="Roboto Condensed"/>
              </a:rPr>
              <a:t>những</a:t>
            </a:r>
            <a:r>
              <a:rPr lang="en-US" sz="3999" dirty="0">
                <a:solidFill>
                  <a:srgbClr val="745656"/>
                </a:solidFill>
                <a:latin typeface="Roboto Condensed"/>
              </a:rPr>
              <a:t> </a:t>
            </a:r>
            <a:r>
              <a:rPr lang="en-US" sz="3999" dirty="0" err="1">
                <a:solidFill>
                  <a:srgbClr val="745656"/>
                </a:solidFill>
                <a:latin typeface="Roboto Condensed"/>
              </a:rPr>
              <a:t>nét</a:t>
            </a:r>
            <a:r>
              <a:rPr lang="en-US" sz="3999" dirty="0">
                <a:solidFill>
                  <a:srgbClr val="745656"/>
                </a:solidFill>
                <a:latin typeface="Roboto Condensed"/>
              </a:rPr>
              <a:t> </a:t>
            </a:r>
            <a:r>
              <a:rPr lang="en-US" sz="3999" dirty="0" err="1">
                <a:solidFill>
                  <a:srgbClr val="745656"/>
                </a:solidFill>
                <a:latin typeface="Roboto Condensed"/>
              </a:rPr>
              <a:t>đặc</a:t>
            </a:r>
            <a:r>
              <a:rPr lang="en-US" sz="3999" dirty="0">
                <a:solidFill>
                  <a:srgbClr val="745656"/>
                </a:solidFill>
                <a:latin typeface="Roboto Condensed"/>
              </a:rPr>
              <a:t> </a:t>
            </a:r>
            <a:r>
              <a:rPr lang="en-US" sz="3999" dirty="0" err="1">
                <a:solidFill>
                  <a:srgbClr val="745656"/>
                </a:solidFill>
                <a:latin typeface="Roboto Condensed"/>
              </a:rPr>
              <a:t>sắc</a:t>
            </a:r>
            <a:r>
              <a:rPr lang="en-US" sz="3999" dirty="0">
                <a:solidFill>
                  <a:srgbClr val="745656"/>
                </a:solidFill>
                <a:latin typeface="Roboto Condensed"/>
              </a:rPr>
              <a:t> </a:t>
            </a:r>
            <a:r>
              <a:rPr lang="en-US" sz="3999" dirty="0" err="1">
                <a:solidFill>
                  <a:srgbClr val="745656"/>
                </a:solidFill>
                <a:latin typeface="Roboto Condensed"/>
              </a:rPr>
              <a:t>này</a:t>
            </a:r>
            <a:r>
              <a:rPr lang="en-US" sz="3999" dirty="0">
                <a:solidFill>
                  <a:srgbClr val="745656"/>
                </a:solidFill>
                <a:latin typeface="Roboto Condensed"/>
              </a:rPr>
              <a:t>.</a:t>
            </a:r>
          </a:p>
          <a:p>
            <a:pPr algn="just">
              <a:lnSpc>
                <a:spcPts val="4159"/>
              </a:lnSpc>
            </a:pPr>
            <a:endParaRPr lang="en-US" sz="3999" dirty="0">
              <a:solidFill>
                <a:srgbClr val="745656"/>
              </a:solidFill>
              <a:latin typeface="Roboto Condensed"/>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0D6"/>
        </a:solidFill>
        <a:effectLst/>
      </p:bgPr>
    </p:bg>
    <p:spTree>
      <p:nvGrpSpPr>
        <p:cNvPr id="1" name=""/>
        <p:cNvGrpSpPr/>
        <p:nvPr/>
      </p:nvGrpSpPr>
      <p:grpSpPr>
        <a:xfrm>
          <a:off x="0" y="0"/>
          <a:ext cx="0" cy="0"/>
          <a:chOff x="0" y="0"/>
          <a:chExt cx="0" cy="0"/>
        </a:xfrm>
      </p:grpSpPr>
      <p:sp>
        <p:nvSpPr>
          <p:cNvPr id="8" name="TextBox 8"/>
          <p:cNvSpPr txBox="1"/>
          <p:nvPr/>
        </p:nvSpPr>
        <p:spPr>
          <a:xfrm>
            <a:off x="721131" y="855834"/>
            <a:ext cx="13581757" cy="736600"/>
          </a:xfrm>
          <a:prstGeom prst="rect">
            <a:avLst/>
          </a:prstGeom>
        </p:spPr>
        <p:txBody>
          <a:bodyPr lIns="0" tIns="0" rIns="0" bIns="0" rtlCol="0" anchor="t">
            <a:spAutoFit/>
          </a:bodyPr>
          <a:lstStyle/>
          <a:p>
            <a:pPr>
              <a:lnSpc>
                <a:spcPts val="5750"/>
              </a:lnSpc>
              <a:spcBef>
                <a:spcPct val="0"/>
              </a:spcBef>
            </a:pPr>
            <a:r>
              <a:rPr lang="en-US" sz="5000">
                <a:solidFill>
                  <a:srgbClr val="745656"/>
                </a:solidFill>
                <a:latin typeface="Fraunces Bold"/>
              </a:rPr>
              <a:t> I. TÌM HIỂU YÊU CẦU CỦA KIỂU VĂN BẢN</a:t>
            </a:r>
          </a:p>
        </p:txBody>
      </p:sp>
      <p:sp>
        <p:nvSpPr>
          <p:cNvPr id="9" name="TextBox 9"/>
          <p:cNvSpPr txBox="1"/>
          <p:nvPr/>
        </p:nvSpPr>
        <p:spPr>
          <a:xfrm>
            <a:off x="952410" y="1859970"/>
            <a:ext cx="12990463" cy="736600"/>
          </a:xfrm>
          <a:prstGeom prst="rect">
            <a:avLst/>
          </a:prstGeom>
        </p:spPr>
        <p:txBody>
          <a:bodyPr lIns="0" tIns="0" rIns="0" bIns="0" rtlCol="0" anchor="t">
            <a:spAutoFit/>
          </a:bodyPr>
          <a:lstStyle/>
          <a:p>
            <a:pPr>
              <a:lnSpc>
                <a:spcPts val="5750"/>
              </a:lnSpc>
              <a:spcBef>
                <a:spcPct val="0"/>
              </a:spcBef>
            </a:pPr>
            <a:r>
              <a:rPr lang="en-US" sz="5000">
                <a:solidFill>
                  <a:srgbClr val="745656"/>
                </a:solidFill>
                <a:latin typeface="Roboto Condensed Bold"/>
              </a:rPr>
              <a:t>2. Lưu ý đối với việc phân tích một tác phẩm truyện</a:t>
            </a:r>
          </a:p>
        </p:txBody>
      </p:sp>
      <p:sp>
        <p:nvSpPr>
          <p:cNvPr id="10" name="Freeform 10"/>
          <p:cNvSpPr/>
          <p:nvPr/>
        </p:nvSpPr>
        <p:spPr>
          <a:xfrm>
            <a:off x="2399976" y="3319430"/>
            <a:ext cx="5112034" cy="5318111"/>
          </a:xfrm>
          <a:custGeom>
            <a:avLst/>
            <a:gdLst/>
            <a:ahLst/>
            <a:cxnLst/>
            <a:rect l="l" t="t" r="r" b="b"/>
            <a:pathLst>
              <a:path w="5112034" h="5318111">
                <a:moveTo>
                  <a:pt x="0" y="0"/>
                </a:moveTo>
                <a:lnTo>
                  <a:pt x="5112033" y="0"/>
                </a:lnTo>
                <a:lnTo>
                  <a:pt x="5112033" y="5318111"/>
                </a:lnTo>
                <a:lnTo>
                  <a:pt x="0" y="53181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1"/>
          <p:cNvSpPr txBox="1"/>
          <p:nvPr/>
        </p:nvSpPr>
        <p:spPr>
          <a:xfrm>
            <a:off x="2935119" y="4492768"/>
            <a:ext cx="4041746" cy="3094990"/>
          </a:xfrm>
          <a:prstGeom prst="rect">
            <a:avLst/>
          </a:prstGeom>
        </p:spPr>
        <p:txBody>
          <a:bodyPr lIns="0" tIns="0" rIns="0" bIns="0" rtlCol="0" anchor="t">
            <a:spAutoFit/>
          </a:bodyPr>
          <a:lstStyle/>
          <a:p>
            <a:pPr algn="ctr">
              <a:lnSpc>
                <a:spcPts val="4879"/>
              </a:lnSpc>
            </a:pPr>
            <a:r>
              <a:rPr lang="en-US" sz="3999" dirty="0" err="1">
                <a:solidFill>
                  <a:srgbClr val="745656"/>
                </a:solidFill>
                <a:latin typeface="Roboto Condensed"/>
              </a:rPr>
              <a:t>Việc</a:t>
            </a:r>
            <a:r>
              <a:rPr lang="en-US" sz="3999" dirty="0">
                <a:solidFill>
                  <a:srgbClr val="745656"/>
                </a:solidFill>
                <a:latin typeface="Roboto Condensed"/>
              </a:rPr>
              <a:t> </a:t>
            </a:r>
            <a:r>
              <a:rPr lang="en-US" sz="3999" dirty="0" err="1">
                <a:solidFill>
                  <a:srgbClr val="745656"/>
                </a:solidFill>
                <a:latin typeface="Roboto Condensed"/>
              </a:rPr>
              <a:t>phân</a:t>
            </a:r>
            <a:r>
              <a:rPr lang="en-US" sz="3999" dirty="0">
                <a:solidFill>
                  <a:srgbClr val="745656"/>
                </a:solidFill>
                <a:latin typeface="Roboto Condensed"/>
              </a:rPr>
              <a:t> </a:t>
            </a:r>
            <a:r>
              <a:rPr lang="en-US" sz="3999" dirty="0" err="1">
                <a:solidFill>
                  <a:srgbClr val="745656"/>
                </a:solidFill>
                <a:latin typeface="Roboto Condensed"/>
              </a:rPr>
              <a:t>tích</a:t>
            </a:r>
            <a:r>
              <a:rPr lang="en-US" sz="3999" dirty="0">
                <a:solidFill>
                  <a:srgbClr val="745656"/>
                </a:solidFill>
                <a:latin typeface="Roboto Condensed"/>
              </a:rPr>
              <a:t> </a:t>
            </a:r>
            <a:r>
              <a:rPr lang="en-US" sz="3999" dirty="0" err="1">
                <a:solidFill>
                  <a:srgbClr val="745656"/>
                </a:solidFill>
                <a:latin typeface="Roboto Condensed"/>
              </a:rPr>
              <a:t>va</a:t>
            </a:r>
            <a:r>
              <a:rPr lang="en-US" sz="3999" dirty="0">
                <a:solidFill>
                  <a:srgbClr val="745656"/>
                </a:solidFill>
                <a:latin typeface="Roboto Condensed"/>
              </a:rPr>
              <a:t>̀ </a:t>
            </a:r>
            <a:r>
              <a:rPr lang="en-US" sz="3999" dirty="0" err="1">
                <a:solidFill>
                  <a:srgbClr val="745656"/>
                </a:solidFill>
                <a:latin typeface="Roboto Condensed"/>
              </a:rPr>
              <a:t>nhận</a:t>
            </a:r>
            <a:r>
              <a:rPr lang="en-US" sz="3999" dirty="0">
                <a:solidFill>
                  <a:srgbClr val="745656"/>
                </a:solidFill>
                <a:latin typeface="Roboto Condensed"/>
              </a:rPr>
              <a:t> </a:t>
            </a:r>
            <a:r>
              <a:rPr lang="en-US" sz="3999" dirty="0" err="1">
                <a:solidFill>
                  <a:srgbClr val="745656"/>
                </a:solidFill>
                <a:latin typeface="Roboto Condensed"/>
              </a:rPr>
              <a:t>xét</a:t>
            </a:r>
            <a:r>
              <a:rPr lang="en-US" sz="3999" dirty="0">
                <a:solidFill>
                  <a:srgbClr val="745656"/>
                </a:solidFill>
                <a:latin typeface="Roboto Condensed"/>
              </a:rPr>
              <a:t>, </a:t>
            </a:r>
            <a:r>
              <a:rPr lang="en-US" sz="3999" dirty="0" err="1">
                <a:solidFill>
                  <a:srgbClr val="745656"/>
                </a:solidFill>
                <a:latin typeface="Roboto Condensed"/>
              </a:rPr>
              <a:t>đánh</a:t>
            </a:r>
            <a:r>
              <a:rPr lang="en-US" sz="3999" dirty="0">
                <a:solidFill>
                  <a:srgbClr val="745656"/>
                </a:solidFill>
                <a:latin typeface="Roboto Condensed"/>
              </a:rPr>
              <a:t> </a:t>
            </a:r>
            <a:r>
              <a:rPr lang="en-US" sz="3999" dirty="0" err="1">
                <a:solidFill>
                  <a:srgbClr val="745656"/>
                </a:solidFill>
                <a:latin typeface="Roboto Condensed"/>
              </a:rPr>
              <a:t>gia</a:t>
            </a:r>
            <a:r>
              <a:rPr lang="en-US" sz="3999" dirty="0">
                <a:solidFill>
                  <a:srgbClr val="745656"/>
                </a:solidFill>
                <a:latin typeface="Roboto Condensed"/>
              </a:rPr>
              <a:t>́ </a:t>
            </a:r>
            <a:r>
              <a:rPr lang="en-US" sz="3999" dirty="0" err="1">
                <a:solidFill>
                  <a:srgbClr val="745656"/>
                </a:solidFill>
                <a:latin typeface="Roboto Condensed"/>
              </a:rPr>
              <a:t>vê</a:t>
            </a:r>
            <a:r>
              <a:rPr lang="en-US" sz="3999" dirty="0">
                <a:solidFill>
                  <a:srgbClr val="745656"/>
                </a:solidFill>
                <a:latin typeface="Roboto Condensed"/>
              </a:rPr>
              <a:t>̀ </a:t>
            </a:r>
            <a:r>
              <a:rPr lang="en-US" sz="3999" dirty="0" err="1">
                <a:solidFill>
                  <a:srgbClr val="745656"/>
                </a:solidFill>
                <a:latin typeface="Roboto Condensed"/>
              </a:rPr>
              <a:t>truyện</a:t>
            </a:r>
            <a:r>
              <a:rPr lang="en-US" sz="3999" dirty="0">
                <a:solidFill>
                  <a:srgbClr val="745656"/>
                </a:solidFill>
                <a:latin typeface="Roboto Condensed"/>
              </a:rPr>
              <a:t> </a:t>
            </a:r>
            <a:r>
              <a:rPr lang="en-US" sz="3999" dirty="0" err="1">
                <a:solidFill>
                  <a:srgbClr val="745656"/>
                </a:solidFill>
                <a:latin typeface="Roboto Condensed"/>
              </a:rPr>
              <a:t>phải</a:t>
            </a:r>
            <a:r>
              <a:rPr lang="en-US" sz="3999" dirty="0">
                <a:solidFill>
                  <a:srgbClr val="745656"/>
                </a:solidFill>
                <a:latin typeface="Roboto Condensed"/>
              </a:rPr>
              <a:t> </a:t>
            </a:r>
            <a:r>
              <a:rPr lang="en-US" sz="3999" dirty="0" err="1">
                <a:solidFill>
                  <a:srgbClr val="745656"/>
                </a:solidFill>
                <a:latin typeface="Roboto Condensed"/>
              </a:rPr>
              <a:t>bám</a:t>
            </a:r>
            <a:r>
              <a:rPr lang="en-US" sz="3999" dirty="0">
                <a:solidFill>
                  <a:srgbClr val="745656"/>
                </a:solidFill>
                <a:latin typeface="Roboto Condensed"/>
              </a:rPr>
              <a:t> </a:t>
            </a:r>
            <a:r>
              <a:rPr lang="en-US" sz="3999" dirty="0" err="1">
                <a:solidFill>
                  <a:srgbClr val="745656"/>
                </a:solidFill>
                <a:latin typeface="Roboto Condensed"/>
              </a:rPr>
              <a:t>sát</a:t>
            </a:r>
            <a:r>
              <a:rPr lang="en-US" sz="3999" dirty="0">
                <a:solidFill>
                  <a:srgbClr val="745656"/>
                </a:solidFill>
                <a:latin typeface="Roboto Condensed"/>
              </a:rPr>
              <a:t> </a:t>
            </a:r>
            <a:r>
              <a:rPr lang="en-US" sz="3999" dirty="0" err="1">
                <a:solidFill>
                  <a:srgbClr val="745656"/>
                </a:solidFill>
                <a:latin typeface="Roboto Condensed"/>
              </a:rPr>
              <a:t>nội</a:t>
            </a:r>
            <a:r>
              <a:rPr lang="en-US" sz="3999" dirty="0">
                <a:solidFill>
                  <a:srgbClr val="745656"/>
                </a:solidFill>
                <a:latin typeface="Roboto Condensed"/>
              </a:rPr>
              <a:t> dung, </a:t>
            </a:r>
            <a:r>
              <a:rPr lang="en-US" sz="3999" dirty="0" err="1">
                <a:solidFill>
                  <a:srgbClr val="745656"/>
                </a:solidFill>
                <a:latin typeface="Roboto Condensed"/>
              </a:rPr>
              <a:t>hình</a:t>
            </a:r>
            <a:r>
              <a:rPr lang="en-US" sz="3999" dirty="0">
                <a:solidFill>
                  <a:srgbClr val="745656"/>
                </a:solidFill>
                <a:latin typeface="Roboto Condensed"/>
              </a:rPr>
              <a:t> </a:t>
            </a:r>
            <a:r>
              <a:rPr lang="en-US" sz="3999" dirty="0" err="1">
                <a:solidFill>
                  <a:srgbClr val="745656"/>
                </a:solidFill>
                <a:latin typeface="Roboto Condensed"/>
              </a:rPr>
              <a:t>thức</a:t>
            </a:r>
            <a:r>
              <a:rPr lang="en-US" sz="3999" dirty="0">
                <a:solidFill>
                  <a:srgbClr val="745656"/>
                </a:solidFill>
                <a:latin typeface="Roboto Condensed"/>
              </a:rPr>
              <a:t> </a:t>
            </a:r>
            <a:r>
              <a:rPr lang="en-US" sz="3999" dirty="0" err="1">
                <a:solidFill>
                  <a:srgbClr val="745656"/>
                </a:solidFill>
                <a:latin typeface="Roboto Condensed"/>
              </a:rPr>
              <a:t>của</a:t>
            </a:r>
            <a:r>
              <a:rPr lang="en-US" sz="3999" dirty="0">
                <a:solidFill>
                  <a:srgbClr val="745656"/>
                </a:solidFill>
                <a:latin typeface="Roboto Condensed"/>
              </a:rPr>
              <a:t> </a:t>
            </a:r>
            <a:r>
              <a:rPr lang="en-US" sz="3999" dirty="0" err="1">
                <a:solidFill>
                  <a:srgbClr val="745656"/>
                </a:solidFill>
                <a:latin typeface="Roboto Condensed"/>
              </a:rPr>
              <a:t>tác</a:t>
            </a:r>
            <a:r>
              <a:rPr lang="en-US" sz="3999" dirty="0">
                <a:solidFill>
                  <a:srgbClr val="745656"/>
                </a:solidFill>
                <a:latin typeface="Roboto Condensed"/>
              </a:rPr>
              <a:t> </a:t>
            </a:r>
            <a:r>
              <a:rPr lang="en-US" sz="3999" dirty="0" err="1">
                <a:solidFill>
                  <a:srgbClr val="745656"/>
                </a:solidFill>
                <a:latin typeface="Roboto Condensed"/>
              </a:rPr>
              <a:t>phẩm</a:t>
            </a:r>
            <a:r>
              <a:rPr lang="en-US" sz="3999" dirty="0">
                <a:solidFill>
                  <a:srgbClr val="745656"/>
                </a:solidFill>
                <a:latin typeface="Roboto Condensed"/>
              </a:rPr>
              <a:t>.</a:t>
            </a:r>
          </a:p>
        </p:txBody>
      </p:sp>
      <p:sp>
        <p:nvSpPr>
          <p:cNvPr id="12" name="Freeform 12"/>
          <p:cNvSpPr/>
          <p:nvPr/>
        </p:nvSpPr>
        <p:spPr>
          <a:xfrm>
            <a:off x="7819458" y="3622992"/>
            <a:ext cx="5781256" cy="6014310"/>
          </a:xfrm>
          <a:custGeom>
            <a:avLst/>
            <a:gdLst/>
            <a:ahLst/>
            <a:cxnLst/>
            <a:rect l="l" t="t" r="r" b="b"/>
            <a:pathLst>
              <a:path w="5781256" h="6014310">
                <a:moveTo>
                  <a:pt x="0" y="0"/>
                </a:moveTo>
                <a:lnTo>
                  <a:pt x="5781256" y="0"/>
                </a:lnTo>
                <a:lnTo>
                  <a:pt x="5781256" y="6014311"/>
                </a:lnTo>
                <a:lnTo>
                  <a:pt x="0" y="60143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extBox 13"/>
          <p:cNvSpPr txBox="1"/>
          <p:nvPr/>
        </p:nvSpPr>
        <p:spPr>
          <a:xfrm>
            <a:off x="8482881" y="4805554"/>
            <a:ext cx="4454410" cy="3714115"/>
          </a:xfrm>
          <a:prstGeom prst="rect">
            <a:avLst/>
          </a:prstGeom>
        </p:spPr>
        <p:txBody>
          <a:bodyPr lIns="0" tIns="0" rIns="0" bIns="0" rtlCol="0" anchor="t">
            <a:spAutoFit/>
          </a:bodyPr>
          <a:lstStyle/>
          <a:p>
            <a:pPr algn="ctr">
              <a:lnSpc>
                <a:spcPts val="4879"/>
              </a:lnSpc>
            </a:pPr>
            <a:r>
              <a:rPr lang="en-US" sz="3999" dirty="0" err="1">
                <a:solidFill>
                  <a:srgbClr val="745656"/>
                </a:solidFill>
                <a:latin typeface="Roboto Condensed"/>
              </a:rPr>
              <a:t>Trước</a:t>
            </a:r>
            <a:r>
              <a:rPr lang="en-US" sz="3999" dirty="0">
                <a:solidFill>
                  <a:srgbClr val="745656"/>
                </a:solidFill>
                <a:latin typeface="Roboto Condensed"/>
              </a:rPr>
              <a:t> </a:t>
            </a:r>
            <a:r>
              <a:rPr lang="en-US" sz="3999" dirty="0" err="1">
                <a:solidFill>
                  <a:srgbClr val="745656"/>
                </a:solidFill>
                <a:latin typeface="Roboto Condensed"/>
              </a:rPr>
              <a:t>khi</a:t>
            </a:r>
            <a:r>
              <a:rPr lang="en-US" sz="3999" dirty="0">
                <a:solidFill>
                  <a:srgbClr val="745656"/>
                </a:solidFill>
                <a:latin typeface="Roboto Condensed"/>
              </a:rPr>
              <a:t> </a:t>
            </a:r>
            <a:r>
              <a:rPr lang="en-US" sz="3999" dirty="0" err="1">
                <a:solidFill>
                  <a:srgbClr val="745656"/>
                </a:solidFill>
                <a:latin typeface="Roboto Condensed"/>
              </a:rPr>
              <a:t>viết</a:t>
            </a:r>
            <a:r>
              <a:rPr lang="en-US" sz="3999" dirty="0">
                <a:solidFill>
                  <a:srgbClr val="745656"/>
                </a:solidFill>
                <a:latin typeface="Roboto Condensed"/>
              </a:rPr>
              <a:t>, </a:t>
            </a:r>
            <a:r>
              <a:rPr lang="en-US" sz="3999" dirty="0" err="1">
                <a:solidFill>
                  <a:srgbClr val="745656"/>
                </a:solidFill>
                <a:latin typeface="Roboto Condensed"/>
              </a:rPr>
              <a:t>cần</a:t>
            </a:r>
            <a:r>
              <a:rPr lang="en-US" sz="3999" dirty="0">
                <a:solidFill>
                  <a:srgbClr val="745656"/>
                </a:solidFill>
                <a:latin typeface="Roboto Condensed"/>
              </a:rPr>
              <a:t> </a:t>
            </a:r>
            <a:r>
              <a:rPr lang="en-US" sz="3999" dirty="0" err="1">
                <a:solidFill>
                  <a:srgbClr val="745656"/>
                </a:solidFill>
                <a:latin typeface="Roboto Condensed"/>
              </a:rPr>
              <a:t>tìm</a:t>
            </a:r>
            <a:r>
              <a:rPr lang="en-US" sz="3999" dirty="0">
                <a:solidFill>
                  <a:srgbClr val="745656"/>
                </a:solidFill>
                <a:latin typeface="Roboto Condensed"/>
              </a:rPr>
              <a:t> ý </a:t>
            </a:r>
            <a:r>
              <a:rPr lang="en-US" sz="3999" dirty="0" err="1">
                <a:solidFill>
                  <a:srgbClr val="745656"/>
                </a:solidFill>
                <a:latin typeface="Roboto Condensed"/>
              </a:rPr>
              <a:t>va</a:t>
            </a:r>
            <a:r>
              <a:rPr lang="en-US" sz="3999" dirty="0">
                <a:solidFill>
                  <a:srgbClr val="745656"/>
                </a:solidFill>
                <a:latin typeface="Roboto Condensed"/>
              </a:rPr>
              <a:t>̀ </a:t>
            </a:r>
            <a:r>
              <a:rPr lang="en-US" sz="3999" dirty="0" err="1">
                <a:solidFill>
                  <a:srgbClr val="745656"/>
                </a:solidFill>
                <a:latin typeface="Roboto Condensed"/>
              </a:rPr>
              <a:t>lập</a:t>
            </a:r>
            <a:r>
              <a:rPr lang="en-US" sz="3999" dirty="0">
                <a:solidFill>
                  <a:srgbClr val="745656"/>
                </a:solidFill>
                <a:latin typeface="Roboto Condensed"/>
              </a:rPr>
              <a:t> </a:t>
            </a:r>
            <a:r>
              <a:rPr lang="en-US" sz="3999" dirty="0" err="1">
                <a:solidFill>
                  <a:srgbClr val="745656"/>
                </a:solidFill>
                <a:latin typeface="Roboto Condensed"/>
              </a:rPr>
              <a:t>dàn</a:t>
            </a:r>
            <a:r>
              <a:rPr lang="en-US" sz="3999" dirty="0">
                <a:solidFill>
                  <a:srgbClr val="745656"/>
                </a:solidFill>
                <a:latin typeface="Roboto Condensed"/>
              </a:rPr>
              <a:t> ý. </a:t>
            </a:r>
            <a:r>
              <a:rPr lang="en-US" sz="3999" dirty="0" err="1">
                <a:solidFill>
                  <a:srgbClr val="745656"/>
                </a:solidFill>
                <a:latin typeface="Roboto Condensed"/>
              </a:rPr>
              <a:t>Căn</a:t>
            </a:r>
            <a:r>
              <a:rPr lang="en-US" sz="3999" dirty="0">
                <a:solidFill>
                  <a:srgbClr val="745656"/>
                </a:solidFill>
                <a:latin typeface="Roboto Condensed"/>
              </a:rPr>
              <a:t> </a:t>
            </a:r>
            <a:r>
              <a:rPr lang="en-US" sz="3999" dirty="0" err="1">
                <a:solidFill>
                  <a:srgbClr val="745656"/>
                </a:solidFill>
                <a:latin typeface="Roboto Condensed"/>
              </a:rPr>
              <a:t>cư</a:t>
            </a:r>
            <a:r>
              <a:rPr lang="en-US" sz="3999" dirty="0">
                <a:solidFill>
                  <a:srgbClr val="745656"/>
                </a:solidFill>
                <a:latin typeface="Roboto Condensed"/>
              </a:rPr>
              <a:t>́ </a:t>
            </a:r>
            <a:r>
              <a:rPr lang="en-US" sz="3999" dirty="0" err="1">
                <a:solidFill>
                  <a:srgbClr val="745656"/>
                </a:solidFill>
                <a:latin typeface="Roboto Condensed"/>
              </a:rPr>
              <a:t>vào</a:t>
            </a:r>
            <a:r>
              <a:rPr lang="en-US" sz="3999" dirty="0">
                <a:solidFill>
                  <a:srgbClr val="745656"/>
                </a:solidFill>
                <a:latin typeface="Roboto Condensed"/>
              </a:rPr>
              <a:t> </a:t>
            </a:r>
            <a:r>
              <a:rPr lang="en-US" sz="3999" dirty="0" err="1">
                <a:solidFill>
                  <a:srgbClr val="745656"/>
                </a:solidFill>
                <a:latin typeface="Roboto Condensed"/>
              </a:rPr>
              <a:t>đê</a:t>
            </a:r>
            <a:r>
              <a:rPr lang="en-US" sz="3999" dirty="0">
                <a:solidFill>
                  <a:srgbClr val="745656"/>
                </a:solidFill>
                <a:latin typeface="Roboto Condensed"/>
              </a:rPr>
              <a:t>̀ </a:t>
            </a:r>
            <a:r>
              <a:rPr lang="en-US" sz="3999" dirty="0" err="1">
                <a:solidFill>
                  <a:srgbClr val="745656"/>
                </a:solidFill>
                <a:latin typeface="Roboto Condensed"/>
              </a:rPr>
              <a:t>bài</a:t>
            </a:r>
            <a:r>
              <a:rPr lang="en-US" sz="3999" dirty="0">
                <a:solidFill>
                  <a:srgbClr val="745656"/>
                </a:solidFill>
                <a:latin typeface="Roboto Condensed"/>
              </a:rPr>
              <a:t> </a:t>
            </a:r>
            <a:r>
              <a:rPr lang="en-US" sz="3999" dirty="0" err="1">
                <a:solidFill>
                  <a:srgbClr val="745656"/>
                </a:solidFill>
                <a:latin typeface="Roboto Condensed"/>
              </a:rPr>
              <a:t>đê</a:t>
            </a:r>
            <a:r>
              <a:rPr lang="en-US" sz="3999" dirty="0">
                <a:solidFill>
                  <a:srgbClr val="745656"/>
                </a:solidFill>
                <a:latin typeface="Roboto Condensed"/>
              </a:rPr>
              <a:t>̉ </a:t>
            </a:r>
            <a:r>
              <a:rPr lang="en-US" sz="3999" dirty="0" err="1">
                <a:solidFill>
                  <a:srgbClr val="745656"/>
                </a:solidFill>
                <a:latin typeface="Roboto Condensed"/>
              </a:rPr>
              <a:t>xác</a:t>
            </a:r>
            <a:r>
              <a:rPr lang="en-US" sz="3999" dirty="0">
                <a:solidFill>
                  <a:srgbClr val="745656"/>
                </a:solidFill>
                <a:latin typeface="Roboto Condensed"/>
              </a:rPr>
              <a:t> </a:t>
            </a:r>
            <a:r>
              <a:rPr lang="en-US" sz="3999" dirty="0" err="1">
                <a:solidFill>
                  <a:srgbClr val="745656"/>
                </a:solidFill>
                <a:latin typeface="Roboto Condensed"/>
              </a:rPr>
              <a:t>định</a:t>
            </a:r>
            <a:r>
              <a:rPr lang="en-US" sz="3999" dirty="0">
                <a:solidFill>
                  <a:srgbClr val="745656"/>
                </a:solidFill>
                <a:latin typeface="Roboto Condensed"/>
              </a:rPr>
              <a:t> </a:t>
            </a:r>
            <a:r>
              <a:rPr lang="en-US" sz="3999" dirty="0" err="1">
                <a:solidFill>
                  <a:srgbClr val="745656"/>
                </a:solidFill>
                <a:latin typeface="Roboto Condensed"/>
              </a:rPr>
              <a:t>cách</a:t>
            </a:r>
            <a:r>
              <a:rPr lang="en-US" sz="3999" dirty="0">
                <a:solidFill>
                  <a:srgbClr val="745656"/>
                </a:solidFill>
                <a:latin typeface="Roboto Condensed"/>
              </a:rPr>
              <a:t> </a:t>
            </a:r>
            <a:r>
              <a:rPr lang="en-US" sz="3999" dirty="0" err="1">
                <a:solidFill>
                  <a:srgbClr val="745656"/>
                </a:solidFill>
                <a:latin typeface="Roboto Condensed"/>
              </a:rPr>
              <a:t>tìm</a:t>
            </a:r>
            <a:r>
              <a:rPr lang="en-US" sz="3999" dirty="0">
                <a:solidFill>
                  <a:srgbClr val="745656"/>
                </a:solidFill>
                <a:latin typeface="Roboto Condensed"/>
              </a:rPr>
              <a:t> ý </a:t>
            </a:r>
            <a:r>
              <a:rPr lang="en-US" sz="3999" dirty="0" err="1">
                <a:solidFill>
                  <a:srgbClr val="745656"/>
                </a:solidFill>
                <a:latin typeface="Roboto Condensed"/>
              </a:rPr>
              <a:t>cho</a:t>
            </a:r>
            <a:r>
              <a:rPr lang="en-US" sz="3999" dirty="0">
                <a:solidFill>
                  <a:srgbClr val="745656"/>
                </a:solidFill>
                <a:latin typeface="Roboto Condensed"/>
              </a:rPr>
              <a:t> </a:t>
            </a:r>
            <a:r>
              <a:rPr lang="en-US" sz="3999" dirty="0" err="1">
                <a:solidFill>
                  <a:srgbClr val="745656"/>
                </a:solidFill>
                <a:latin typeface="Roboto Condensed"/>
              </a:rPr>
              <a:t>phu</a:t>
            </a:r>
            <a:r>
              <a:rPr lang="en-US" sz="3999" dirty="0">
                <a:solidFill>
                  <a:srgbClr val="745656"/>
                </a:solidFill>
                <a:latin typeface="Roboto Condensed"/>
              </a:rPr>
              <a:t>̀ </a:t>
            </a:r>
            <a:r>
              <a:rPr lang="en-US" sz="3999" dirty="0" err="1">
                <a:solidFill>
                  <a:srgbClr val="745656"/>
                </a:solidFill>
                <a:latin typeface="Roboto Condensed"/>
              </a:rPr>
              <a:t>hợp</a:t>
            </a:r>
            <a:r>
              <a:rPr lang="en-US" sz="3999" dirty="0">
                <a:solidFill>
                  <a:srgbClr val="745656"/>
                </a:solidFill>
                <a:latin typeface="Roboto Condensed"/>
              </a:rPr>
              <a:t> (</a:t>
            </a:r>
            <a:r>
              <a:rPr lang="en-US" sz="3999" dirty="0" err="1">
                <a:solidFill>
                  <a:srgbClr val="745656"/>
                </a:solidFill>
                <a:latin typeface="Roboto Condensed"/>
              </a:rPr>
              <a:t>đặt</a:t>
            </a:r>
            <a:r>
              <a:rPr lang="en-US" sz="3999" dirty="0">
                <a:solidFill>
                  <a:srgbClr val="745656"/>
                </a:solidFill>
                <a:latin typeface="Roboto Condensed"/>
              </a:rPr>
              <a:t> </a:t>
            </a:r>
            <a:r>
              <a:rPr lang="en-US" sz="3999" dirty="0" err="1">
                <a:solidFill>
                  <a:srgbClr val="745656"/>
                </a:solidFill>
                <a:latin typeface="Roboto Condensed"/>
              </a:rPr>
              <a:t>câu</a:t>
            </a:r>
            <a:r>
              <a:rPr lang="en-US" sz="3999" dirty="0">
                <a:solidFill>
                  <a:srgbClr val="745656"/>
                </a:solidFill>
                <a:latin typeface="Roboto Condensed"/>
              </a:rPr>
              <a:t> </a:t>
            </a:r>
            <a:r>
              <a:rPr lang="en-US" sz="3999" dirty="0" err="1">
                <a:solidFill>
                  <a:srgbClr val="745656"/>
                </a:solidFill>
                <a:latin typeface="Roboto Condensed"/>
              </a:rPr>
              <a:t>hỏi</a:t>
            </a:r>
            <a:r>
              <a:rPr lang="en-US" sz="3999" dirty="0">
                <a:solidFill>
                  <a:srgbClr val="745656"/>
                </a:solidFill>
                <a:latin typeface="Roboto Condensed"/>
              </a:rPr>
              <a:t> </a:t>
            </a:r>
            <a:r>
              <a:rPr lang="en-US" sz="3999" dirty="0" err="1">
                <a:solidFill>
                  <a:srgbClr val="745656"/>
                </a:solidFill>
                <a:latin typeface="Roboto Condensed"/>
              </a:rPr>
              <a:t>hoặc</a:t>
            </a:r>
            <a:r>
              <a:rPr lang="en-US" sz="3999" dirty="0">
                <a:solidFill>
                  <a:srgbClr val="745656"/>
                </a:solidFill>
                <a:latin typeface="Roboto Condensed"/>
              </a:rPr>
              <a:t> </a:t>
            </a:r>
            <a:r>
              <a:rPr lang="en-US" sz="3999" dirty="0" err="1">
                <a:solidFill>
                  <a:srgbClr val="745656"/>
                </a:solidFill>
                <a:latin typeface="Roboto Condensed"/>
              </a:rPr>
              <a:t>suy</a:t>
            </a:r>
            <a:r>
              <a:rPr lang="en-US" sz="3999" dirty="0">
                <a:solidFill>
                  <a:srgbClr val="745656"/>
                </a:solidFill>
                <a:latin typeface="Roboto Condensed"/>
              </a:rPr>
              <a:t> </a:t>
            </a:r>
            <a:r>
              <a:rPr lang="en-US" sz="3999" dirty="0" err="1">
                <a:solidFill>
                  <a:srgbClr val="745656"/>
                </a:solidFill>
                <a:latin typeface="Roboto Condensed"/>
              </a:rPr>
              <a:t>luận</a:t>
            </a:r>
            <a:r>
              <a:rPr lang="en-US" sz="3999" dirty="0">
                <a:solidFill>
                  <a:srgbClr val="745656"/>
                </a:solidFill>
                <a:latin typeface="Roboto Condensed"/>
              </a:rPr>
              <a:t>)</a:t>
            </a:r>
          </a:p>
        </p:txBody>
      </p:sp>
      <p:sp>
        <p:nvSpPr>
          <p:cNvPr id="14" name="Freeform 14"/>
          <p:cNvSpPr/>
          <p:nvPr/>
        </p:nvSpPr>
        <p:spPr>
          <a:xfrm>
            <a:off x="13600714" y="2228270"/>
            <a:ext cx="4771293" cy="7695634"/>
          </a:xfrm>
          <a:custGeom>
            <a:avLst/>
            <a:gdLst/>
            <a:ahLst/>
            <a:cxnLst/>
            <a:rect l="l" t="t" r="r" b="b"/>
            <a:pathLst>
              <a:path w="4771293" h="7695634">
                <a:moveTo>
                  <a:pt x="0" y="0"/>
                </a:moveTo>
                <a:lnTo>
                  <a:pt x="4771293" y="0"/>
                </a:lnTo>
                <a:lnTo>
                  <a:pt x="4771293" y="7695634"/>
                </a:lnTo>
                <a:lnTo>
                  <a:pt x="0" y="7695634"/>
                </a:lnTo>
                <a:lnTo>
                  <a:pt x="0" y="0"/>
                </a:lnTo>
                <a:close/>
              </a:path>
            </a:pathLst>
          </a:custGeom>
          <a:blipFill>
            <a:blip r:embed="rId4"/>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0D6"/>
        </a:solidFill>
        <a:effectLst/>
      </p:bgPr>
    </p:bg>
    <p:spTree>
      <p:nvGrpSpPr>
        <p:cNvPr id="1" name=""/>
        <p:cNvGrpSpPr/>
        <p:nvPr/>
      </p:nvGrpSpPr>
      <p:grpSpPr>
        <a:xfrm>
          <a:off x="0" y="0"/>
          <a:ext cx="0" cy="0"/>
          <a:chOff x="0" y="0"/>
          <a:chExt cx="0" cy="0"/>
        </a:xfrm>
      </p:grpSpPr>
      <p:sp>
        <p:nvSpPr>
          <p:cNvPr id="8" name="TextBox 8"/>
          <p:cNvSpPr txBox="1"/>
          <p:nvPr/>
        </p:nvSpPr>
        <p:spPr>
          <a:xfrm>
            <a:off x="721131" y="855834"/>
            <a:ext cx="13581757" cy="736600"/>
          </a:xfrm>
          <a:prstGeom prst="rect">
            <a:avLst/>
          </a:prstGeom>
        </p:spPr>
        <p:txBody>
          <a:bodyPr lIns="0" tIns="0" rIns="0" bIns="0" rtlCol="0" anchor="t">
            <a:spAutoFit/>
          </a:bodyPr>
          <a:lstStyle/>
          <a:p>
            <a:pPr>
              <a:lnSpc>
                <a:spcPts val="5750"/>
              </a:lnSpc>
              <a:spcBef>
                <a:spcPct val="0"/>
              </a:spcBef>
            </a:pPr>
            <a:r>
              <a:rPr lang="en-US" sz="5000">
                <a:solidFill>
                  <a:srgbClr val="745656"/>
                </a:solidFill>
                <a:latin typeface="Fraunces Bold"/>
              </a:rPr>
              <a:t> I. TÌM HIỂU YÊU CẦU CỦA KIỂU VĂN BẢN</a:t>
            </a:r>
          </a:p>
        </p:txBody>
      </p:sp>
      <p:sp>
        <p:nvSpPr>
          <p:cNvPr id="9" name="TextBox 9"/>
          <p:cNvSpPr txBox="1"/>
          <p:nvPr/>
        </p:nvSpPr>
        <p:spPr>
          <a:xfrm>
            <a:off x="952410" y="1859970"/>
            <a:ext cx="12990463" cy="736600"/>
          </a:xfrm>
          <a:prstGeom prst="rect">
            <a:avLst/>
          </a:prstGeom>
        </p:spPr>
        <p:txBody>
          <a:bodyPr lIns="0" tIns="0" rIns="0" bIns="0" rtlCol="0" anchor="t">
            <a:spAutoFit/>
          </a:bodyPr>
          <a:lstStyle/>
          <a:p>
            <a:pPr>
              <a:lnSpc>
                <a:spcPts val="5750"/>
              </a:lnSpc>
              <a:spcBef>
                <a:spcPct val="0"/>
              </a:spcBef>
            </a:pPr>
            <a:r>
              <a:rPr lang="en-US" sz="5000">
                <a:solidFill>
                  <a:srgbClr val="745656"/>
                </a:solidFill>
                <a:latin typeface="Roboto Condensed Bold"/>
              </a:rPr>
              <a:t>2. Lưu ý đối với việc phân tích một tác phẩm truyện</a:t>
            </a:r>
          </a:p>
        </p:txBody>
      </p:sp>
      <p:sp>
        <p:nvSpPr>
          <p:cNvPr id="10" name="Freeform 10"/>
          <p:cNvSpPr/>
          <p:nvPr/>
        </p:nvSpPr>
        <p:spPr>
          <a:xfrm>
            <a:off x="721131" y="3076348"/>
            <a:ext cx="5786290" cy="6019547"/>
          </a:xfrm>
          <a:custGeom>
            <a:avLst/>
            <a:gdLst/>
            <a:ahLst/>
            <a:cxnLst/>
            <a:rect l="l" t="t" r="r" b="b"/>
            <a:pathLst>
              <a:path w="5786290" h="6019547">
                <a:moveTo>
                  <a:pt x="0" y="0"/>
                </a:moveTo>
                <a:lnTo>
                  <a:pt x="5786290" y="0"/>
                </a:lnTo>
                <a:lnTo>
                  <a:pt x="5786290" y="6019547"/>
                </a:lnTo>
                <a:lnTo>
                  <a:pt x="0" y="60195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1"/>
          <p:cNvSpPr txBox="1"/>
          <p:nvPr/>
        </p:nvSpPr>
        <p:spPr>
          <a:xfrm>
            <a:off x="1063092" y="4120198"/>
            <a:ext cx="5064268" cy="4333240"/>
          </a:xfrm>
          <a:prstGeom prst="rect">
            <a:avLst/>
          </a:prstGeom>
        </p:spPr>
        <p:txBody>
          <a:bodyPr lIns="0" tIns="0" rIns="0" bIns="0" rtlCol="0" anchor="t">
            <a:spAutoFit/>
          </a:bodyPr>
          <a:lstStyle/>
          <a:p>
            <a:pPr algn="ctr">
              <a:lnSpc>
                <a:spcPts val="4879"/>
              </a:lnSpc>
            </a:pPr>
            <a:r>
              <a:rPr lang="en-US" sz="3999" dirty="0" err="1">
                <a:solidFill>
                  <a:srgbClr val="745656"/>
                </a:solidFill>
                <a:latin typeface="Roboto Condensed"/>
              </a:rPr>
              <a:t>Các</a:t>
            </a:r>
            <a:r>
              <a:rPr lang="en-US" sz="3999" dirty="0">
                <a:solidFill>
                  <a:srgbClr val="745656"/>
                </a:solidFill>
                <a:latin typeface="Roboto Condensed"/>
              </a:rPr>
              <a:t> </a:t>
            </a:r>
            <a:r>
              <a:rPr lang="en-US" sz="3999" dirty="0" err="1">
                <a:solidFill>
                  <a:srgbClr val="745656"/>
                </a:solidFill>
                <a:latin typeface="Roboto Condensed"/>
              </a:rPr>
              <a:t>nhận</a:t>
            </a:r>
            <a:r>
              <a:rPr lang="en-US" sz="3999" dirty="0">
                <a:solidFill>
                  <a:srgbClr val="745656"/>
                </a:solidFill>
                <a:latin typeface="Roboto Condensed"/>
              </a:rPr>
              <a:t> </a:t>
            </a:r>
            <a:r>
              <a:rPr lang="en-US" sz="3999" dirty="0" err="1">
                <a:solidFill>
                  <a:srgbClr val="745656"/>
                </a:solidFill>
                <a:latin typeface="Roboto Condensed"/>
              </a:rPr>
              <a:t>xét</a:t>
            </a:r>
            <a:r>
              <a:rPr lang="en-US" sz="3999" dirty="0">
                <a:solidFill>
                  <a:srgbClr val="745656"/>
                </a:solidFill>
                <a:latin typeface="Roboto Condensed"/>
              </a:rPr>
              <a:t>, </a:t>
            </a:r>
            <a:r>
              <a:rPr lang="en-US" sz="3999" dirty="0" err="1">
                <a:solidFill>
                  <a:srgbClr val="745656"/>
                </a:solidFill>
                <a:latin typeface="Roboto Condensed"/>
              </a:rPr>
              <a:t>đánh</a:t>
            </a:r>
            <a:r>
              <a:rPr lang="en-US" sz="3999" dirty="0">
                <a:solidFill>
                  <a:srgbClr val="745656"/>
                </a:solidFill>
                <a:latin typeface="Roboto Condensed"/>
              </a:rPr>
              <a:t> </a:t>
            </a:r>
            <a:r>
              <a:rPr lang="en-US" sz="3999" dirty="0" err="1">
                <a:solidFill>
                  <a:srgbClr val="745656"/>
                </a:solidFill>
                <a:latin typeface="Roboto Condensed"/>
              </a:rPr>
              <a:t>gia</a:t>
            </a:r>
            <a:r>
              <a:rPr lang="en-US" sz="3999" dirty="0">
                <a:solidFill>
                  <a:srgbClr val="745656"/>
                </a:solidFill>
                <a:latin typeface="Roboto Condensed"/>
              </a:rPr>
              <a:t>́ </a:t>
            </a:r>
            <a:r>
              <a:rPr lang="en-US" sz="3999" dirty="0" err="1">
                <a:solidFill>
                  <a:srgbClr val="745656"/>
                </a:solidFill>
                <a:latin typeface="Roboto Condensed"/>
              </a:rPr>
              <a:t>trong</a:t>
            </a:r>
            <a:r>
              <a:rPr lang="en-US" sz="3999" dirty="0">
                <a:solidFill>
                  <a:srgbClr val="745656"/>
                </a:solidFill>
                <a:latin typeface="Roboto Condensed"/>
              </a:rPr>
              <a:t> </a:t>
            </a:r>
            <a:r>
              <a:rPr lang="en-US" sz="3999" dirty="0" err="1">
                <a:solidFill>
                  <a:srgbClr val="745656"/>
                </a:solidFill>
                <a:latin typeface="Roboto Condensed"/>
              </a:rPr>
              <a:t>bài</a:t>
            </a:r>
            <a:r>
              <a:rPr lang="en-US" sz="3999" dirty="0">
                <a:solidFill>
                  <a:srgbClr val="745656"/>
                </a:solidFill>
                <a:latin typeface="Roboto Condensed"/>
              </a:rPr>
              <a:t> </a:t>
            </a:r>
            <a:r>
              <a:rPr lang="en-US" sz="3999" dirty="0" err="1">
                <a:solidFill>
                  <a:srgbClr val="745656"/>
                </a:solidFill>
                <a:latin typeface="Roboto Condensed"/>
              </a:rPr>
              <a:t>văn</a:t>
            </a:r>
            <a:r>
              <a:rPr lang="en-US" sz="3999" dirty="0">
                <a:solidFill>
                  <a:srgbClr val="745656"/>
                </a:solidFill>
                <a:latin typeface="Roboto Condensed"/>
              </a:rPr>
              <a:t> </a:t>
            </a:r>
            <a:r>
              <a:rPr lang="en-US" sz="3999" dirty="0" err="1">
                <a:solidFill>
                  <a:srgbClr val="745656"/>
                </a:solidFill>
                <a:latin typeface="Roboto Condensed"/>
              </a:rPr>
              <a:t>vê</a:t>
            </a:r>
            <a:r>
              <a:rPr lang="en-US" sz="3999" dirty="0">
                <a:solidFill>
                  <a:srgbClr val="745656"/>
                </a:solidFill>
                <a:latin typeface="Roboto Condensed"/>
              </a:rPr>
              <a:t>̀ </a:t>
            </a:r>
            <a:r>
              <a:rPr lang="en-US" sz="3999" dirty="0" err="1">
                <a:solidFill>
                  <a:srgbClr val="745656"/>
                </a:solidFill>
                <a:latin typeface="Roboto Condensed"/>
              </a:rPr>
              <a:t>tác</a:t>
            </a:r>
            <a:r>
              <a:rPr lang="en-US" sz="3999" dirty="0">
                <a:solidFill>
                  <a:srgbClr val="745656"/>
                </a:solidFill>
                <a:latin typeface="Roboto Condensed"/>
              </a:rPr>
              <a:t> </a:t>
            </a:r>
            <a:r>
              <a:rPr lang="en-US" sz="3999" dirty="0" err="1">
                <a:solidFill>
                  <a:srgbClr val="745656"/>
                </a:solidFill>
                <a:latin typeface="Roboto Condensed"/>
              </a:rPr>
              <a:t>phẩm</a:t>
            </a:r>
            <a:r>
              <a:rPr lang="en-US" sz="3999" dirty="0">
                <a:solidFill>
                  <a:srgbClr val="745656"/>
                </a:solidFill>
                <a:latin typeface="Roboto Condensed"/>
              </a:rPr>
              <a:t> </a:t>
            </a:r>
            <a:r>
              <a:rPr lang="en-US" sz="3999" dirty="0" err="1">
                <a:solidFill>
                  <a:srgbClr val="745656"/>
                </a:solidFill>
                <a:latin typeface="Roboto Condensed"/>
              </a:rPr>
              <a:t>truyện</a:t>
            </a:r>
            <a:r>
              <a:rPr lang="en-US" sz="3999" dirty="0">
                <a:solidFill>
                  <a:srgbClr val="745656"/>
                </a:solidFill>
                <a:latin typeface="Roboto Condensed"/>
              </a:rPr>
              <a:t>, </a:t>
            </a:r>
            <a:r>
              <a:rPr lang="en-US" sz="3999" dirty="0" err="1">
                <a:solidFill>
                  <a:srgbClr val="745656"/>
                </a:solidFill>
                <a:latin typeface="Roboto Condensed"/>
              </a:rPr>
              <a:t>đặc</a:t>
            </a:r>
            <a:r>
              <a:rPr lang="en-US" sz="3999" dirty="0">
                <a:solidFill>
                  <a:srgbClr val="745656"/>
                </a:solidFill>
                <a:latin typeface="Roboto Condensed"/>
              </a:rPr>
              <a:t> </a:t>
            </a:r>
            <a:r>
              <a:rPr lang="en-US" sz="3999" dirty="0" err="1">
                <a:solidFill>
                  <a:srgbClr val="745656"/>
                </a:solidFill>
                <a:latin typeface="Roboto Condensed"/>
              </a:rPr>
              <a:t>biệt</a:t>
            </a:r>
            <a:r>
              <a:rPr lang="en-US" sz="3999" dirty="0">
                <a:solidFill>
                  <a:srgbClr val="745656"/>
                </a:solidFill>
                <a:latin typeface="Roboto Condensed"/>
              </a:rPr>
              <a:t> là </a:t>
            </a:r>
            <a:r>
              <a:rPr lang="en-US" sz="3999" dirty="0" err="1">
                <a:solidFill>
                  <a:srgbClr val="745656"/>
                </a:solidFill>
                <a:latin typeface="Roboto Condensed"/>
              </a:rPr>
              <a:t>các</a:t>
            </a:r>
            <a:r>
              <a:rPr lang="en-US" sz="3999" dirty="0">
                <a:solidFill>
                  <a:srgbClr val="745656"/>
                </a:solidFill>
                <a:latin typeface="Roboto Condensed"/>
              </a:rPr>
              <a:t> </a:t>
            </a:r>
            <a:r>
              <a:rPr lang="en-US" sz="3999" dirty="0" err="1">
                <a:solidFill>
                  <a:srgbClr val="745656"/>
                </a:solidFill>
                <a:latin typeface="Roboto Condensed"/>
              </a:rPr>
              <a:t>nét</a:t>
            </a:r>
            <a:r>
              <a:rPr lang="en-US" sz="3999" dirty="0">
                <a:solidFill>
                  <a:srgbClr val="745656"/>
                </a:solidFill>
                <a:latin typeface="Roboto Condensed"/>
              </a:rPr>
              <a:t> </a:t>
            </a:r>
            <a:r>
              <a:rPr lang="en-US" sz="3999" dirty="0" err="1">
                <a:solidFill>
                  <a:srgbClr val="745656"/>
                </a:solidFill>
                <a:latin typeface="Roboto Condensed"/>
              </a:rPr>
              <a:t>đặc</a:t>
            </a:r>
            <a:r>
              <a:rPr lang="en-US" sz="3999" dirty="0">
                <a:solidFill>
                  <a:srgbClr val="745656"/>
                </a:solidFill>
                <a:latin typeface="Roboto Condensed"/>
              </a:rPr>
              <a:t> </a:t>
            </a:r>
            <a:r>
              <a:rPr lang="en-US" sz="3999" dirty="0" err="1">
                <a:solidFill>
                  <a:srgbClr val="745656"/>
                </a:solidFill>
                <a:latin typeface="Roboto Condensed"/>
              </a:rPr>
              <a:t>sắc</a:t>
            </a:r>
            <a:r>
              <a:rPr lang="en-US" sz="3999" dirty="0">
                <a:solidFill>
                  <a:srgbClr val="745656"/>
                </a:solidFill>
                <a:latin typeface="Roboto Condensed"/>
              </a:rPr>
              <a:t> </a:t>
            </a:r>
            <a:r>
              <a:rPr lang="en-US" sz="3999" dirty="0" err="1">
                <a:solidFill>
                  <a:srgbClr val="745656"/>
                </a:solidFill>
                <a:latin typeface="Roboto Condensed"/>
              </a:rPr>
              <a:t>nghê</a:t>
            </a:r>
            <a:r>
              <a:rPr lang="en-US" sz="3999" dirty="0">
                <a:solidFill>
                  <a:srgbClr val="745656"/>
                </a:solidFill>
                <a:latin typeface="Roboto Condensed"/>
              </a:rPr>
              <a:t>̣ </a:t>
            </a:r>
            <a:r>
              <a:rPr lang="en-US" sz="3999" dirty="0" err="1">
                <a:solidFill>
                  <a:srgbClr val="745656"/>
                </a:solidFill>
                <a:latin typeface="Roboto Condensed"/>
              </a:rPr>
              <a:t>thuật</a:t>
            </a:r>
            <a:r>
              <a:rPr lang="en-US" sz="3999" dirty="0">
                <a:solidFill>
                  <a:srgbClr val="745656"/>
                </a:solidFill>
                <a:latin typeface="Roboto Condensed"/>
              </a:rPr>
              <a:t>, </a:t>
            </a:r>
            <a:r>
              <a:rPr lang="en-US" sz="3999" dirty="0" err="1">
                <a:solidFill>
                  <a:srgbClr val="745656"/>
                </a:solidFill>
                <a:latin typeface="Roboto Condensed"/>
              </a:rPr>
              <a:t>phải</a:t>
            </a:r>
            <a:r>
              <a:rPr lang="en-US" sz="3999" dirty="0">
                <a:solidFill>
                  <a:srgbClr val="745656"/>
                </a:solidFill>
                <a:latin typeface="Roboto Condensed"/>
              </a:rPr>
              <a:t> </a:t>
            </a:r>
            <a:r>
              <a:rPr lang="en-US" sz="3999" dirty="0" err="1">
                <a:solidFill>
                  <a:srgbClr val="745656"/>
                </a:solidFill>
                <a:latin typeface="Roboto Condensed"/>
              </a:rPr>
              <a:t>ro</a:t>
            </a:r>
            <a:r>
              <a:rPr lang="en-US" sz="3999" dirty="0">
                <a:solidFill>
                  <a:srgbClr val="745656"/>
                </a:solidFill>
                <a:latin typeface="Roboto Condensed"/>
              </a:rPr>
              <a:t>̃ </a:t>
            </a:r>
            <a:r>
              <a:rPr lang="en-US" sz="3999" dirty="0" err="1">
                <a:solidFill>
                  <a:srgbClr val="745656"/>
                </a:solidFill>
                <a:latin typeface="Roboto Condensed"/>
              </a:rPr>
              <a:t>ràng</a:t>
            </a:r>
            <a:r>
              <a:rPr lang="en-US" sz="3999" dirty="0">
                <a:solidFill>
                  <a:srgbClr val="745656"/>
                </a:solidFill>
                <a:latin typeface="Roboto Condensed"/>
              </a:rPr>
              <a:t>, </a:t>
            </a:r>
            <a:r>
              <a:rPr lang="en-US" sz="3999" dirty="0" err="1">
                <a:solidFill>
                  <a:srgbClr val="745656"/>
                </a:solidFill>
                <a:latin typeface="Roboto Condensed"/>
              </a:rPr>
              <a:t>đúng</a:t>
            </a:r>
            <a:r>
              <a:rPr lang="en-US" sz="3999" dirty="0">
                <a:solidFill>
                  <a:srgbClr val="745656"/>
                </a:solidFill>
                <a:latin typeface="Roboto Condensed"/>
              </a:rPr>
              <a:t> </a:t>
            </a:r>
            <a:r>
              <a:rPr lang="en-US" sz="3999" dirty="0" err="1">
                <a:solidFill>
                  <a:srgbClr val="745656"/>
                </a:solidFill>
                <a:latin typeface="Roboto Condensed"/>
              </a:rPr>
              <a:t>đắn</a:t>
            </a:r>
            <a:r>
              <a:rPr lang="en-US" sz="3999" dirty="0">
                <a:solidFill>
                  <a:srgbClr val="745656"/>
                </a:solidFill>
                <a:latin typeface="Roboto Condensed"/>
              </a:rPr>
              <a:t>, có lí lẽ </a:t>
            </a:r>
            <a:r>
              <a:rPr lang="en-US" sz="3999" dirty="0" err="1">
                <a:solidFill>
                  <a:srgbClr val="745656"/>
                </a:solidFill>
                <a:latin typeface="Roboto Condensed"/>
              </a:rPr>
              <a:t>va</a:t>
            </a:r>
            <a:r>
              <a:rPr lang="en-US" sz="3999" dirty="0">
                <a:solidFill>
                  <a:srgbClr val="745656"/>
                </a:solidFill>
                <a:latin typeface="Roboto Condensed"/>
              </a:rPr>
              <a:t>̀ </a:t>
            </a:r>
            <a:r>
              <a:rPr lang="en-US" sz="3999" dirty="0" err="1">
                <a:solidFill>
                  <a:srgbClr val="745656"/>
                </a:solidFill>
                <a:latin typeface="Roboto Condensed"/>
              </a:rPr>
              <a:t>bằng</a:t>
            </a:r>
            <a:r>
              <a:rPr lang="en-US" sz="3999" dirty="0">
                <a:solidFill>
                  <a:srgbClr val="745656"/>
                </a:solidFill>
                <a:latin typeface="Roboto Condensed"/>
              </a:rPr>
              <a:t> </a:t>
            </a:r>
            <a:r>
              <a:rPr lang="en-US" sz="3999" dirty="0" err="1">
                <a:solidFill>
                  <a:srgbClr val="745656"/>
                </a:solidFill>
                <a:latin typeface="Roboto Condensed"/>
              </a:rPr>
              <a:t>chứng</a:t>
            </a:r>
            <a:r>
              <a:rPr lang="en-US" sz="3999" dirty="0">
                <a:solidFill>
                  <a:srgbClr val="745656"/>
                </a:solidFill>
                <a:latin typeface="Roboto Condensed"/>
              </a:rPr>
              <a:t> </a:t>
            </a:r>
            <a:r>
              <a:rPr lang="en-US" sz="3999" dirty="0" err="1">
                <a:solidFill>
                  <a:srgbClr val="745656"/>
                </a:solidFill>
                <a:latin typeface="Roboto Condensed"/>
              </a:rPr>
              <a:t>thuyết</a:t>
            </a:r>
            <a:r>
              <a:rPr lang="en-US" sz="3999" dirty="0">
                <a:solidFill>
                  <a:srgbClr val="745656"/>
                </a:solidFill>
                <a:latin typeface="Roboto Condensed"/>
              </a:rPr>
              <a:t> </a:t>
            </a:r>
            <a:r>
              <a:rPr lang="en-US" sz="3999" dirty="0" err="1">
                <a:solidFill>
                  <a:srgbClr val="745656"/>
                </a:solidFill>
                <a:latin typeface="Roboto Condensed"/>
              </a:rPr>
              <a:t>phục</a:t>
            </a:r>
            <a:r>
              <a:rPr lang="en-US" sz="3999" dirty="0">
                <a:solidFill>
                  <a:srgbClr val="745656"/>
                </a:solidFill>
                <a:latin typeface="Roboto Condensed"/>
              </a:rPr>
              <a:t>. </a:t>
            </a:r>
          </a:p>
        </p:txBody>
      </p:sp>
      <p:sp>
        <p:nvSpPr>
          <p:cNvPr id="12" name="Freeform 12"/>
          <p:cNvSpPr/>
          <p:nvPr/>
        </p:nvSpPr>
        <p:spPr>
          <a:xfrm>
            <a:off x="6820348" y="4129723"/>
            <a:ext cx="5430830" cy="5649758"/>
          </a:xfrm>
          <a:custGeom>
            <a:avLst/>
            <a:gdLst/>
            <a:ahLst/>
            <a:cxnLst/>
            <a:rect l="l" t="t" r="r" b="b"/>
            <a:pathLst>
              <a:path w="5430830" h="5649758">
                <a:moveTo>
                  <a:pt x="0" y="0"/>
                </a:moveTo>
                <a:lnTo>
                  <a:pt x="5430830" y="0"/>
                </a:lnTo>
                <a:lnTo>
                  <a:pt x="5430830" y="5649758"/>
                </a:lnTo>
                <a:lnTo>
                  <a:pt x="0" y="56497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extBox 13"/>
          <p:cNvSpPr txBox="1"/>
          <p:nvPr/>
        </p:nvSpPr>
        <p:spPr>
          <a:xfrm>
            <a:off x="7371441" y="5353205"/>
            <a:ext cx="4465111" cy="3714115"/>
          </a:xfrm>
          <a:prstGeom prst="rect">
            <a:avLst/>
          </a:prstGeom>
        </p:spPr>
        <p:txBody>
          <a:bodyPr lIns="0" tIns="0" rIns="0" bIns="0" rtlCol="0" anchor="t">
            <a:spAutoFit/>
          </a:bodyPr>
          <a:lstStyle/>
          <a:p>
            <a:pPr algn="ctr">
              <a:lnSpc>
                <a:spcPts val="4879"/>
              </a:lnSpc>
            </a:pPr>
            <a:r>
              <a:rPr lang="en-US" sz="3999" dirty="0" err="1">
                <a:solidFill>
                  <a:srgbClr val="745656"/>
                </a:solidFill>
                <a:latin typeface="Roboto Condensed"/>
              </a:rPr>
              <a:t>Nên</a:t>
            </a:r>
            <a:r>
              <a:rPr lang="en-US" sz="3999" dirty="0">
                <a:solidFill>
                  <a:srgbClr val="745656"/>
                </a:solidFill>
                <a:latin typeface="Roboto Condensed"/>
              </a:rPr>
              <a:t> </a:t>
            </a:r>
            <a:r>
              <a:rPr lang="en-US" sz="3999" dirty="0" err="1">
                <a:solidFill>
                  <a:srgbClr val="745656"/>
                </a:solidFill>
                <a:latin typeface="Roboto Condensed"/>
              </a:rPr>
              <a:t>kết</a:t>
            </a:r>
            <a:r>
              <a:rPr lang="en-US" sz="3999" dirty="0">
                <a:solidFill>
                  <a:srgbClr val="745656"/>
                </a:solidFill>
                <a:latin typeface="Roboto Condensed"/>
              </a:rPr>
              <a:t> </a:t>
            </a:r>
            <a:r>
              <a:rPr lang="en-US" sz="3999" dirty="0" err="1">
                <a:solidFill>
                  <a:srgbClr val="745656"/>
                </a:solidFill>
                <a:latin typeface="Roboto Condensed"/>
              </a:rPr>
              <a:t>hợp</a:t>
            </a:r>
            <a:r>
              <a:rPr lang="en-US" sz="3999" dirty="0">
                <a:solidFill>
                  <a:srgbClr val="745656"/>
                </a:solidFill>
                <a:latin typeface="Roboto Condensed"/>
              </a:rPr>
              <a:t> </a:t>
            </a:r>
            <a:r>
              <a:rPr lang="en-US" sz="3999" dirty="0" err="1">
                <a:solidFill>
                  <a:srgbClr val="745656"/>
                </a:solidFill>
                <a:latin typeface="Roboto Condensed"/>
              </a:rPr>
              <a:t>nêu</a:t>
            </a:r>
            <a:r>
              <a:rPr lang="en-US" sz="3999" dirty="0">
                <a:solidFill>
                  <a:srgbClr val="745656"/>
                </a:solidFill>
                <a:latin typeface="Roboto Condensed"/>
              </a:rPr>
              <a:t> </a:t>
            </a:r>
            <a:r>
              <a:rPr lang="en-US" sz="3999" dirty="0" err="1">
                <a:solidFill>
                  <a:srgbClr val="745656"/>
                </a:solidFill>
                <a:latin typeface="Roboto Condensed"/>
              </a:rPr>
              <a:t>các</a:t>
            </a:r>
            <a:r>
              <a:rPr lang="en-US" sz="3999" dirty="0">
                <a:solidFill>
                  <a:srgbClr val="745656"/>
                </a:solidFill>
                <a:latin typeface="Roboto Condensed"/>
              </a:rPr>
              <a:t> </a:t>
            </a:r>
            <a:r>
              <a:rPr lang="en-US" sz="3999" dirty="0" err="1">
                <a:solidFill>
                  <a:srgbClr val="745656"/>
                </a:solidFill>
                <a:latin typeface="Roboto Condensed"/>
              </a:rPr>
              <a:t>yếu</a:t>
            </a:r>
            <a:r>
              <a:rPr lang="en-US" sz="3999" dirty="0">
                <a:solidFill>
                  <a:srgbClr val="745656"/>
                </a:solidFill>
                <a:latin typeface="Roboto Condensed"/>
              </a:rPr>
              <a:t> </a:t>
            </a:r>
            <a:r>
              <a:rPr lang="en-US" sz="3999" dirty="0" err="1">
                <a:solidFill>
                  <a:srgbClr val="745656"/>
                </a:solidFill>
                <a:latin typeface="Roboto Condensed"/>
              </a:rPr>
              <a:t>tô</a:t>
            </a:r>
            <a:r>
              <a:rPr lang="en-US" sz="3999" dirty="0">
                <a:solidFill>
                  <a:srgbClr val="745656"/>
                </a:solidFill>
                <a:latin typeface="Roboto Condensed"/>
              </a:rPr>
              <a:t>́ </a:t>
            </a:r>
            <a:r>
              <a:rPr lang="en-US" sz="3999" dirty="0" err="1">
                <a:solidFill>
                  <a:srgbClr val="745656"/>
                </a:solidFill>
                <a:latin typeface="Roboto Condensed"/>
              </a:rPr>
              <a:t>cần</a:t>
            </a:r>
            <a:r>
              <a:rPr lang="en-US" sz="3999" dirty="0">
                <a:solidFill>
                  <a:srgbClr val="745656"/>
                </a:solidFill>
                <a:latin typeface="Roboto Condensed"/>
              </a:rPr>
              <a:t> </a:t>
            </a:r>
            <a:r>
              <a:rPr lang="en-US" sz="3999" dirty="0" err="1">
                <a:solidFill>
                  <a:srgbClr val="745656"/>
                </a:solidFill>
                <a:latin typeface="Roboto Condensed"/>
              </a:rPr>
              <a:t>phân</a:t>
            </a:r>
            <a:r>
              <a:rPr lang="en-US" sz="3999" dirty="0">
                <a:solidFill>
                  <a:srgbClr val="745656"/>
                </a:solidFill>
                <a:latin typeface="Roboto Condensed"/>
              </a:rPr>
              <a:t> </a:t>
            </a:r>
            <a:r>
              <a:rPr lang="en-US" sz="3999" dirty="0" err="1">
                <a:solidFill>
                  <a:srgbClr val="745656"/>
                </a:solidFill>
                <a:latin typeface="Roboto Condensed"/>
              </a:rPr>
              <a:t>tích</a:t>
            </a:r>
            <a:r>
              <a:rPr lang="en-US" sz="3999" dirty="0">
                <a:solidFill>
                  <a:srgbClr val="745656"/>
                </a:solidFill>
                <a:latin typeface="Roboto Condensed"/>
              </a:rPr>
              <a:t> </a:t>
            </a:r>
            <a:r>
              <a:rPr lang="en-US" sz="3999" dirty="0" err="1">
                <a:solidFill>
                  <a:srgbClr val="745656"/>
                </a:solidFill>
                <a:latin typeface="Roboto Condensed"/>
              </a:rPr>
              <a:t>với</a:t>
            </a:r>
            <a:r>
              <a:rPr lang="en-US" sz="3999" dirty="0">
                <a:solidFill>
                  <a:srgbClr val="745656"/>
                </a:solidFill>
                <a:latin typeface="Roboto Condensed"/>
              </a:rPr>
              <a:t> </a:t>
            </a:r>
            <a:r>
              <a:rPr lang="en-US" sz="3999" dirty="0" err="1">
                <a:solidFill>
                  <a:srgbClr val="745656"/>
                </a:solidFill>
                <a:latin typeface="Roboto Condensed"/>
              </a:rPr>
              <a:t>việc</a:t>
            </a:r>
            <a:r>
              <a:rPr lang="en-US" sz="3999" dirty="0">
                <a:solidFill>
                  <a:srgbClr val="745656"/>
                </a:solidFill>
                <a:latin typeface="Roboto Condensed"/>
              </a:rPr>
              <a:t> </a:t>
            </a:r>
            <a:r>
              <a:rPr lang="en-US" sz="3999" dirty="0" err="1">
                <a:solidFill>
                  <a:srgbClr val="745656"/>
                </a:solidFill>
                <a:latin typeface="Roboto Condensed"/>
              </a:rPr>
              <a:t>phát</a:t>
            </a:r>
            <a:r>
              <a:rPr lang="en-US" sz="3999" dirty="0">
                <a:solidFill>
                  <a:srgbClr val="745656"/>
                </a:solidFill>
                <a:latin typeface="Roboto Condensed"/>
              </a:rPr>
              <a:t> </a:t>
            </a:r>
            <a:r>
              <a:rPr lang="en-US" sz="3999" dirty="0" err="1">
                <a:solidFill>
                  <a:srgbClr val="745656"/>
                </a:solidFill>
                <a:latin typeface="Roboto Condensed"/>
              </a:rPr>
              <a:t>biểu</a:t>
            </a:r>
            <a:r>
              <a:rPr lang="en-US" sz="3999" dirty="0">
                <a:solidFill>
                  <a:srgbClr val="745656"/>
                </a:solidFill>
                <a:latin typeface="Roboto Condensed"/>
              </a:rPr>
              <a:t> </a:t>
            </a:r>
            <a:r>
              <a:rPr lang="en-US" sz="3999" dirty="0" err="1">
                <a:solidFill>
                  <a:srgbClr val="745656"/>
                </a:solidFill>
                <a:latin typeface="Roboto Condensed"/>
              </a:rPr>
              <a:t>những</a:t>
            </a:r>
            <a:r>
              <a:rPr lang="en-US" sz="3999" dirty="0">
                <a:solidFill>
                  <a:srgbClr val="745656"/>
                </a:solidFill>
                <a:latin typeface="Roboto Condensed"/>
              </a:rPr>
              <a:t> </a:t>
            </a:r>
            <a:r>
              <a:rPr lang="en-US" sz="3999" dirty="0" err="1">
                <a:solidFill>
                  <a:srgbClr val="745656"/>
                </a:solidFill>
                <a:latin typeface="Roboto Condensed"/>
              </a:rPr>
              <a:t>nhận</a:t>
            </a:r>
            <a:r>
              <a:rPr lang="en-US" sz="3999" dirty="0">
                <a:solidFill>
                  <a:srgbClr val="745656"/>
                </a:solidFill>
                <a:latin typeface="Roboto Condensed"/>
              </a:rPr>
              <a:t> </a:t>
            </a:r>
            <a:r>
              <a:rPr lang="en-US" sz="3999" dirty="0" err="1">
                <a:solidFill>
                  <a:srgbClr val="745656"/>
                </a:solidFill>
                <a:latin typeface="Roboto Condensed"/>
              </a:rPr>
              <a:t>xét</a:t>
            </a:r>
            <a:r>
              <a:rPr lang="en-US" sz="3999" dirty="0">
                <a:solidFill>
                  <a:srgbClr val="745656"/>
                </a:solidFill>
                <a:latin typeface="Roboto Condensed"/>
              </a:rPr>
              <a:t>, </a:t>
            </a:r>
            <a:r>
              <a:rPr lang="en-US" sz="3999" dirty="0" err="1">
                <a:solidFill>
                  <a:srgbClr val="745656"/>
                </a:solidFill>
                <a:latin typeface="Roboto Condensed"/>
              </a:rPr>
              <a:t>cảm</a:t>
            </a:r>
            <a:r>
              <a:rPr lang="en-US" sz="3999" dirty="0">
                <a:solidFill>
                  <a:srgbClr val="745656"/>
                </a:solidFill>
                <a:latin typeface="Roboto Condensed"/>
              </a:rPr>
              <a:t> </a:t>
            </a:r>
            <a:r>
              <a:rPr lang="en-US" sz="3999" dirty="0" err="1">
                <a:solidFill>
                  <a:srgbClr val="745656"/>
                </a:solidFill>
                <a:latin typeface="Roboto Condensed"/>
              </a:rPr>
              <a:t>nghi</a:t>
            </a:r>
            <a:r>
              <a:rPr lang="en-US" sz="3999" dirty="0">
                <a:solidFill>
                  <a:srgbClr val="745656"/>
                </a:solidFill>
                <a:latin typeface="Roboto Condensed"/>
              </a:rPr>
              <a:t>̃ </a:t>
            </a:r>
            <a:r>
              <a:rPr lang="en-US" sz="3999" dirty="0" err="1">
                <a:solidFill>
                  <a:srgbClr val="745656"/>
                </a:solidFill>
                <a:latin typeface="Roboto Condensed"/>
              </a:rPr>
              <a:t>của</a:t>
            </a:r>
            <a:r>
              <a:rPr lang="en-US" sz="3999" dirty="0">
                <a:solidFill>
                  <a:srgbClr val="745656"/>
                </a:solidFill>
                <a:latin typeface="Roboto Condensed"/>
              </a:rPr>
              <a:t> </a:t>
            </a:r>
            <a:r>
              <a:rPr lang="en-US" sz="3999" dirty="0" err="1">
                <a:solidFill>
                  <a:srgbClr val="745656"/>
                </a:solidFill>
                <a:latin typeface="Roboto Condensed"/>
              </a:rPr>
              <a:t>bản</a:t>
            </a:r>
            <a:r>
              <a:rPr lang="en-US" sz="3999" dirty="0">
                <a:solidFill>
                  <a:srgbClr val="745656"/>
                </a:solidFill>
                <a:latin typeface="Roboto Condensed"/>
              </a:rPr>
              <a:t> </a:t>
            </a:r>
            <a:r>
              <a:rPr lang="en-US" sz="3999" dirty="0" err="1">
                <a:solidFill>
                  <a:srgbClr val="745656"/>
                </a:solidFill>
                <a:latin typeface="Roboto Condensed"/>
              </a:rPr>
              <a:t>thân</a:t>
            </a:r>
            <a:r>
              <a:rPr lang="en-US" sz="3999" dirty="0">
                <a:solidFill>
                  <a:srgbClr val="745656"/>
                </a:solidFill>
                <a:latin typeface="Roboto Condensed"/>
              </a:rPr>
              <a:t> </a:t>
            </a:r>
            <a:r>
              <a:rPr lang="en-US" sz="3999" dirty="0" err="1">
                <a:solidFill>
                  <a:srgbClr val="745656"/>
                </a:solidFill>
                <a:latin typeface="Roboto Condensed"/>
              </a:rPr>
              <a:t>vê</a:t>
            </a:r>
            <a:r>
              <a:rPr lang="en-US" sz="3999" dirty="0">
                <a:solidFill>
                  <a:srgbClr val="745656"/>
                </a:solidFill>
                <a:latin typeface="Roboto Condensed"/>
              </a:rPr>
              <a:t>̀ </a:t>
            </a:r>
            <a:r>
              <a:rPr lang="en-US" sz="3999" dirty="0" err="1">
                <a:solidFill>
                  <a:srgbClr val="745656"/>
                </a:solidFill>
                <a:latin typeface="Roboto Condensed"/>
              </a:rPr>
              <a:t>yếu</a:t>
            </a:r>
            <a:r>
              <a:rPr lang="en-US" sz="3999" dirty="0">
                <a:solidFill>
                  <a:srgbClr val="745656"/>
                </a:solidFill>
                <a:latin typeface="Roboto Condensed"/>
              </a:rPr>
              <a:t> </a:t>
            </a:r>
            <a:r>
              <a:rPr lang="en-US" sz="3999" dirty="0" err="1">
                <a:solidFill>
                  <a:srgbClr val="745656"/>
                </a:solidFill>
                <a:latin typeface="Roboto Condensed"/>
              </a:rPr>
              <a:t>tô</a:t>
            </a:r>
            <a:r>
              <a:rPr lang="en-US" sz="3999" dirty="0">
                <a:solidFill>
                  <a:srgbClr val="745656"/>
                </a:solidFill>
                <a:latin typeface="Roboto Condensed"/>
              </a:rPr>
              <a:t>́ </a:t>
            </a:r>
            <a:r>
              <a:rPr lang="en-US" sz="3999" dirty="0" err="1">
                <a:solidFill>
                  <a:srgbClr val="745656"/>
                </a:solidFill>
                <a:latin typeface="Roboto Condensed"/>
              </a:rPr>
              <a:t>ấy</a:t>
            </a:r>
            <a:r>
              <a:rPr lang="en-US" sz="3999" dirty="0">
                <a:solidFill>
                  <a:srgbClr val="745656"/>
                </a:solidFill>
                <a:latin typeface="Roboto Condensed"/>
              </a:rPr>
              <a:t>.</a:t>
            </a:r>
          </a:p>
        </p:txBody>
      </p:sp>
      <p:sp>
        <p:nvSpPr>
          <p:cNvPr id="14" name="Freeform 14"/>
          <p:cNvSpPr/>
          <p:nvPr/>
        </p:nvSpPr>
        <p:spPr>
          <a:xfrm>
            <a:off x="12537223" y="3076348"/>
            <a:ext cx="5430830" cy="5649758"/>
          </a:xfrm>
          <a:custGeom>
            <a:avLst/>
            <a:gdLst/>
            <a:ahLst/>
            <a:cxnLst/>
            <a:rect l="l" t="t" r="r" b="b"/>
            <a:pathLst>
              <a:path w="5430830" h="5649758">
                <a:moveTo>
                  <a:pt x="0" y="0"/>
                </a:moveTo>
                <a:lnTo>
                  <a:pt x="5430830" y="0"/>
                </a:lnTo>
                <a:lnTo>
                  <a:pt x="5430830" y="5649758"/>
                </a:lnTo>
                <a:lnTo>
                  <a:pt x="0" y="56497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TextBox 15"/>
          <p:cNvSpPr txBox="1"/>
          <p:nvPr/>
        </p:nvSpPr>
        <p:spPr>
          <a:xfrm>
            <a:off x="13284854" y="4533864"/>
            <a:ext cx="3993496" cy="3094990"/>
          </a:xfrm>
          <a:prstGeom prst="rect">
            <a:avLst/>
          </a:prstGeom>
        </p:spPr>
        <p:txBody>
          <a:bodyPr lIns="0" tIns="0" rIns="0" bIns="0" rtlCol="0" anchor="t">
            <a:spAutoFit/>
          </a:bodyPr>
          <a:lstStyle/>
          <a:p>
            <a:pPr algn="ctr">
              <a:lnSpc>
                <a:spcPts val="4879"/>
              </a:lnSpc>
            </a:pPr>
            <a:r>
              <a:rPr lang="en-US" sz="3999" dirty="0" err="1">
                <a:solidFill>
                  <a:srgbClr val="745656"/>
                </a:solidFill>
                <a:latin typeface="Roboto Condensed"/>
              </a:rPr>
              <a:t>Bài</a:t>
            </a:r>
            <a:r>
              <a:rPr lang="en-US" sz="3999" dirty="0">
                <a:solidFill>
                  <a:srgbClr val="745656"/>
                </a:solidFill>
                <a:latin typeface="Roboto Condensed"/>
              </a:rPr>
              <a:t> </a:t>
            </a:r>
            <a:r>
              <a:rPr lang="en-US" sz="3999" dirty="0" err="1">
                <a:solidFill>
                  <a:srgbClr val="745656"/>
                </a:solidFill>
                <a:latin typeface="Roboto Condensed"/>
              </a:rPr>
              <a:t>văn</a:t>
            </a:r>
            <a:r>
              <a:rPr lang="en-US" sz="3999" dirty="0">
                <a:solidFill>
                  <a:srgbClr val="745656"/>
                </a:solidFill>
                <a:latin typeface="Roboto Condensed"/>
              </a:rPr>
              <a:t> </a:t>
            </a:r>
            <a:r>
              <a:rPr lang="en-US" sz="3999" dirty="0" err="1">
                <a:solidFill>
                  <a:srgbClr val="745656"/>
                </a:solidFill>
                <a:latin typeface="Roboto Condensed"/>
              </a:rPr>
              <a:t>phân</a:t>
            </a:r>
            <a:r>
              <a:rPr lang="en-US" sz="3999" dirty="0">
                <a:solidFill>
                  <a:srgbClr val="745656"/>
                </a:solidFill>
                <a:latin typeface="Roboto Condensed"/>
              </a:rPr>
              <a:t> </a:t>
            </a:r>
            <a:r>
              <a:rPr lang="en-US" sz="3999" dirty="0" err="1">
                <a:solidFill>
                  <a:srgbClr val="745656"/>
                </a:solidFill>
                <a:latin typeface="Roboto Condensed"/>
              </a:rPr>
              <a:t>tích</a:t>
            </a:r>
            <a:r>
              <a:rPr lang="en-US" sz="3999" dirty="0">
                <a:solidFill>
                  <a:srgbClr val="745656"/>
                </a:solidFill>
                <a:latin typeface="Roboto Condensed"/>
              </a:rPr>
              <a:t> </a:t>
            </a:r>
            <a:r>
              <a:rPr lang="en-US" sz="3999" dirty="0" err="1">
                <a:solidFill>
                  <a:srgbClr val="745656"/>
                </a:solidFill>
                <a:latin typeface="Roboto Condensed"/>
              </a:rPr>
              <a:t>tác</a:t>
            </a:r>
            <a:r>
              <a:rPr lang="en-US" sz="3999" dirty="0">
                <a:solidFill>
                  <a:srgbClr val="745656"/>
                </a:solidFill>
                <a:latin typeface="Roboto Condensed"/>
              </a:rPr>
              <a:t> </a:t>
            </a:r>
            <a:r>
              <a:rPr lang="en-US" sz="3999" dirty="0" err="1">
                <a:solidFill>
                  <a:srgbClr val="745656"/>
                </a:solidFill>
                <a:latin typeface="Roboto Condensed"/>
              </a:rPr>
              <a:t>phẩm</a:t>
            </a:r>
            <a:r>
              <a:rPr lang="en-US" sz="3999" dirty="0">
                <a:solidFill>
                  <a:srgbClr val="745656"/>
                </a:solidFill>
                <a:latin typeface="Roboto Condensed"/>
              </a:rPr>
              <a:t> </a:t>
            </a:r>
            <a:r>
              <a:rPr lang="en-US" sz="3999" dirty="0" err="1">
                <a:solidFill>
                  <a:srgbClr val="745656"/>
                </a:solidFill>
                <a:latin typeface="Roboto Condensed"/>
              </a:rPr>
              <a:t>truyện</a:t>
            </a:r>
            <a:r>
              <a:rPr lang="en-US" sz="3999" dirty="0">
                <a:solidFill>
                  <a:srgbClr val="745656"/>
                </a:solidFill>
                <a:latin typeface="Roboto Condensed"/>
              </a:rPr>
              <a:t> </a:t>
            </a:r>
            <a:r>
              <a:rPr lang="en-US" sz="3999" dirty="0" err="1">
                <a:solidFill>
                  <a:srgbClr val="745656"/>
                </a:solidFill>
                <a:latin typeface="Roboto Condensed"/>
              </a:rPr>
              <a:t>cần</a:t>
            </a:r>
            <a:r>
              <a:rPr lang="en-US" sz="3999" dirty="0">
                <a:solidFill>
                  <a:srgbClr val="745656"/>
                </a:solidFill>
                <a:latin typeface="Roboto Condensed"/>
              </a:rPr>
              <a:t> có </a:t>
            </a:r>
            <a:r>
              <a:rPr lang="en-US" sz="3999" dirty="0" err="1">
                <a:solidFill>
                  <a:srgbClr val="745656"/>
                </a:solidFill>
                <a:latin typeface="Roboto Condensed"/>
              </a:rPr>
              <a:t>bô</a:t>
            </a:r>
            <a:r>
              <a:rPr lang="en-US" sz="3999" dirty="0">
                <a:solidFill>
                  <a:srgbClr val="745656"/>
                </a:solidFill>
                <a:latin typeface="Roboto Condensed"/>
              </a:rPr>
              <a:t>́ </a:t>
            </a:r>
            <a:r>
              <a:rPr lang="en-US" sz="3999" dirty="0" err="1">
                <a:solidFill>
                  <a:srgbClr val="745656"/>
                </a:solidFill>
                <a:latin typeface="Roboto Condensed"/>
              </a:rPr>
              <a:t>cục</a:t>
            </a:r>
            <a:r>
              <a:rPr lang="en-US" sz="3999" dirty="0">
                <a:solidFill>
                  <a:srgbClr val="745656"/>
                </a:solidFill>
                <a:latin typeface="Roboto Condensed"/>
              </a:rPr>
              <a:t> </a:t>
            </a:r>
            <a:r>
              <a:rPr lang="en-US" sz="3999" dirty="0" err="1">
                <a:solidFill>
                  <a:srgbClr val="745656"/>
                </a:solidFill>
                <a:latin typeface="Roboto Condensed"/>
              </a:rPr>
              <a:t>mạch</a:t>
            </a:r>
            <a:r>
              <a:rPr lang="en-US" sz="3999" dirty="0">
                <a:solidFill>
                  <a:srgbClr val="745656"/>
                </a:solidFill>
                <a:latin typeface="Roboto Condensed"/>
              </a:rPr>
              <a:t> </a:t>
            </a:r>
            <a:r>
              <a:rPr lang="en-US" sz="3999" dirty="0" err="1">
                <a:solidFill>
                  <a:srgbClr val="745656"/>
                </a:solidFill>
                <a:latin typeface="Roboto Condensed"/>
              </a:rPr>
              <a:t>lạc</a:t>
            </a:r>
            <a:r>
              <a:rPr lang="en-US" sz="3999" dirty="0">
                <a:solidFill>
                  <a:srgbClr val="745656"/>
                </a:solidFill>
                <a:latin typeface="Roboto Condensed"/>
              </a:rPr>
              <a:t>, </a:t>
            </a:r>
            <a:r>
              <a:rPr lang="en-US" sz="3999" dirty="0" err="1">
                <a:solidFill>
                  <a:srgbClr val="745656"/>
                </a:solidFill>
                <a:latin typeface="Roboto Condensed"/>
              </a:rPr>
              <a:t>lời</a:t>
            </a:r>
            <a:r>
              <a:rPr lang="en-US" sz="3999" dirty="0">
                <a:solidFill>
                  <a:srgbClr val="745656"/>
                </a:solidFill>
                <a:latin typeface="Roboto Condensed"/>
              </a:rPr>
              <a:t> </a:t>
            </a:r>
            <a:r>
              <a:rPr lang="en-US" sz="3999" dirty="0" err="1">
                <a:solidFill>
                  <a:srgbClr val="745656"/>
                </a:solidFill>
                <a:latin typeface="Roboto Condensed"/>
              </a:rPr>
              <a:t>văn</a:t>
            </a:r>
            <a:r>
              <a:rPr lang="en-US" sz="3999" dirty="0">
                <a:solidFill>
                  <a:srgbClr val="745656"/>
                </a:solidFill>
                <a:latin typeface="Roboto Condensed"/>
              </a:rPr>
              <a:t> </a:t>
            </a:r>
            <a:r>
              <a:rPr lang="en-US" sz="3999" dirty="0" err="1">
                <a:solidFill>
                  <a:srgbClr val="745656"/>
                </a:solidFill>
                <a:latin typeface="Roboto Condensed"/>
              </a:rPr>
              <a:t>chuẩn</a:t>
            </a:r>
            <a:r>
              <a:rPr lang="en-US" sz="3999" dirty="0">
                <a:solidFill>
                  <a:srgbClr val="745656"/>
                </a:solidFill>
                <a:latin typeface="Roboto Condensed"/>
              </a:rPr>
              <a:t> </a:t>
            </a:r>
            <a:r>
              <a:rPr lang="en-US" sz="3999" dirty="0" err="1">
                <a:solidFill>
                  <a:srgbClr val="745656"/>
                </a:solidFill>
                <a:latin typeface="Roboto Condensed"/>
              </a:rPr>
              <a:t>xác</a:t>
            </a:r>
            <a:r>
              <a:rPr lang="en-US" sz="3999" dirty="0">
                <a:solidFill>
                  <a:srgbClr val="745656"/>
                </a:solidFill>
                <a:latin typeface="Roboto Condensed"/>
              </a:rPr>
              <a:t>, </a:t>
            </a:r>
            <a:r>
              <a:rPr lang="en-US" sz="3999" dirty="0" err="1">
                <a:solidFill>
                  <a:srgbClr val="745656"/>
                </a:solidFill>
                <a:latin typeface="Roboto Condensed"/>
              </a:rPr>
              <a:t>gợi</a:t>
            </a:r>
            <a:r>
              <a:rPr lang="en-US" sz="3999" dirty="0">
                <a:solidFill>
                  <a:srgbClr val="745656"/>
                </a:solidFill>
                <a:latin typeface="Roboto Condensed"/>
              </a:rPr>
              <a:t> </a:t>
            </a:r>
            <a:r>
              <a:rPr lang="en-US" sz="3999" dirty="0" err="1">
                <a:solidFill>
                  <a:srgbClr val="745656"/>
                </a:solidFill>
                <a:latin typeface="Roboto Condensed"/>
              </a:rPr>
              <a:t>cảm</a:t>
            </a:r>
            <a:r>
              <a:rPr lang="en-US" sz="3999" dirty="0">
                <a:solidFill>
                  <a:srgbClr val="745656"/>
                </a:solidFill>
                <a:latin typeface="Roboto Condensed"/>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0D6"/>
        </a:solidFill>
        <a:effectLst/>
      </p:bgPr>
    </p:bg>
    <p:spTree>
      <p:nvGrpSpPr>
        <p:cNvPr id="1" name=""/>
        <p:cNvGrpSpPr/>
        <p:nvPr/>
      </p:nvGrpSpPr>
      <p:grpSpPr>
        <a:xfrm>
          <a:off x="0" y="0"/>
          <a:ext cx="0" cy="0"/>
          <a:chOff x="0" y="0"/>
          <a:chExt cx="0" cy="0"/>
        </a:xfrm>
      </p:grpSpPr>
      <p:sp>
        <p:nvSpPr>
          <p:cNvPr id="4" name="Freeform 4"/>
          <p:cNvSpPr/>
          <p:nvPr/>
        </p:nvSpPr>
        <p:spPr>
          <a:xfrm>
            <a:off x="16124008" y="6666315"/>
            <a:ext cx="3253939" cy="3188861"/>
          </a:xfrm>
          <a:custGeom>
            <a:avLst/>
            <a:gdLst/>
            <a:ahLst/>
            <a:cxnLst/>
            <a:rect l="l" t="t" r="r" b="b"/>
            <a:pathLst>
              <a:path w="3253939" h="3188861">
                <a:moveTo>
                  <a:pt x="0" y="0"/>
                </a:moveTo>
                <a:lnTo>
                  <a:pt x="3253940" y="0"/>
                </a:lnTo>
                <a:lnTo>
                  <a:pt x="3253940" y="3188860"/>
                </a:lnTo>
                <a:lnTo>
                  <a:pt x="0" y="31888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aphicFrame>
        <p:nvGraphicFramePr>
          <p:cNvPr id="6" name="Table 6"/>
          <p:cNvGraphicFramePr>
            <a:graphicFrameLocks noGrp="1"/>
          </p:cNvGraphicFramePr>
          <p:nvPr/>
        </p:nvGraphicFramePr>
        <p:xfrm>
          <a:off x="674988" y="1658837"/>
          <a:ext cx="17075990" cy="8042309"/>
        </p:xfrm>
        <a:graphic>
          <a:graphicData uri="http://schemas.openxmlformats.org/drawingml/2006/table">
            <a:tbl>
              <a:tblPr/>
              <a:tblGrid>
                <a:gridCol w="1127805">
                  <a:extLst>
                    <a:ext uri="{9D8B030D-6E8A-4147-A177-3AD203B41FA5}">
                      <a16:colId xmlns:a16="http://schemas.microsoft.com/office/drawing/2014/main" val="20000"/>
                    </a:ext>
                  </a:extLst>
                </a:gridCol>
                <a:gridCol w="11780316">
                  <a:extLst>
                    <a:ext uri="{9D8B030D-6E8A-4147-A177-3AD203B41FA5}">
                      <a16:colId xmlns:a16="http://schemas.microsoft.com/office/drawing/2014/main" val="20001"/>
                    </a:ext>
                  </a:extLst>
                </a:gridCol>
                <a:gridCol w="1260860">
                  <a:extLst>
                    <a:ext uri="{9D8B030D-6E8A-4147-A177-3AD203B41FA5}">
                      <a16:colId xmlns:a16="http://schemas.microsoft.com/office/drawing/2014/main" val="20002"/>
                    </a:ext>
                  </a:extLst>
                </a:gridCol>
                <a:gridCol w="913158">
                  <a:extLst>
                    <a:ext uri="{9D8B030D-6E8A-4147-A177-3AD203B41FA5}">
                      <a16:colId xmlns:a16="http://schemas.microsoft.com/office/drawing/2014/main" val="20003"/>
                    </a:ext>
                  </a:extLst>
                </a:gridCol>
                <a:gridCol w="771871">
                  <a:extLst>
                    <a:ext uri="{9D8B030D-6E8A-4147-A177-3AD203B41FA5}">
                      <a16:colId xmlns:a16="http://schemas.microsoft.com/office/drawing/2014/main" val="20004"/>
                    </a:ext>
                  </a:extLst>
                </a:gridCol>
                <a:gridCol w="1221980">
                  <a:extLst>
                    <a:ext uri="{9D8B030D-6E8A-4147-A177-3AD203B41FA5}">
                      <a16:colId xmlns:a16="http://schemas.microsoft.com/office/drawing/2014/main" val="20005"/>
                    </a:ext>
                  </a:extLst>
                </a:gridCol>
              </a:tblGrid>
              <a:tr h="623306">
                <a:tc gridSpan="2">
                  <a:txBody>
                    <a:bodyPr/>
                    <a:lstStyle/>
                    <a:p>
                      <a:pPr algn="ctr">
                        <a:lnSpc>
                          <a:spcPts val="3219"/>
                        </a:lnSpc>
                        <a:defRPr/>
                      </a:pPr>
                      <a:r>
                        <a:rPr lang="en-US" sz="2299">
                          <a:solidFill>
                            <a:srgbClr val="000000"/>
                          </a:solidFill>
                          <a:latin typeface="Roboto Condensed Bold"/>
                        </a:rPr>
                        <a:t>Tiêu chí  </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A0A0"/>
                    </a:solidFill>
                  </a:tcPr>
                </a:tc>
                <a:tc hMerge="1">
                  <a:txBody>
                    <a:bodyPr/>
                    <a:lstStyle/>
                    <a:p>
                      <a:pPr algn="ctr">
                        <a:lnSpc>
                          <a:spcPts val="3219"/>
                        </a:lnSpc>
                        <a:defRPr/>
                      </a:pPr>
                      <a:r>
                        <a:rPr lang="en-US" sz="2299">
                          <a:solidFill>
                            <a:srgbClr val="000000"/>
                          </a:solidFill>
                          <a:latin typeface="Roboto Condensed Bold"/>
                        </a:rPr>
                        <a:t>Tiêu chí  </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A0A0"/>
                    </a:solidFill>
                  </a:tcPr>
                </a:tc>
                <a:tc>
                  <a:txBody>
                    <a:bodyPr/>
                    <a:lstStyle/>
                    <a:p>
                      <a:pPr algn="ctr">
                        <a:lnSpc>
                          <a:spcPts val="3219"/>
                        </a:lnSpc>
                        <a:defRPr/>
                      </a:pPr>
                      <a:r>
                        <a:rPr lang="en-US" sz="2299">
                          <a:solidFill>
                            <a:srgbClr val="000000"/>
                          </a:solidFill>
                          <a:latin typeface="Roboto Condensed Bold"/>
                        </a:rPr>
                        <a:t>Chưa 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A0A0"/>
                    </a:solidFill>
                  </a:tcPr>
                </a:tc>
                <a:tc>
                  <a:txBody>
                    <a:bodyPr/>
                    <a:lstStyle/>
                    <a:p>
                      <a:pPr algn="ctr">
                        <a:lnSpc>
                          <a:spcPts val="3219"/>
                        </a:lnSpc>
                        <a:defRPr/>
                      </a:pPr>
                      <a:r>
                        <a:rPr lang="en-US" sz="2299">
                          <a:solidFill>
                            <a:srgbClr val="000000"/>
                          </a:solidFill>
                          <a:latin typeface="Roboto Condensed Bold"/>
                        </a:rPr>
                        <a:t>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A0A0"/>
                    </a:solidFill>
                  </a:tcPr>
                </a:tc>
                <a:tc>
                  <a:txBody>
                    <a:bodyPr/>
                    <a:lstStyle/>
                    <a:p>
                      <a:pPr algn="ctr">
                        <a:lnSpc>
                          <a:spcPts val="3219"/>
                        </a:lnSpc>
                        <a:defRPr/>
                      </a:pPr>
                      <a:r>
                        <a:rPr lang="en-US" sz="2299">
                          <a:solidFill>
                            <a:srgbClr val="000000"/>
                          </a:solidFill>
                          <a:latin typeface="Roboto Condensed Bold"/>
                        </a:rPr>
                        <a:t>Tốt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A0A0"/>
                    </a:solidFill>
                  </a:tcPr>
                </a:tc>
                <a:tc>
                  <a:txBody>
                    <a:bodyPr/>
                    <a:lstStyle/>
                    <a:p>
                      <a:pPr algn="ctr">
                        <a:lnSpc>
                          <a:spcPts val="3219"/>
                        </a:lnSpc>
                        <a:defRPr/>
                      </a:pPr>
                      <a:r>
                        <a:rPr lang="en-US" sz="2299">
                          <a:solidFill>
                            <a:srgbClr val="000000"/>
                          </a:solidFill>
                          <a:latin typeface="Roboto Condensed Bold"/>
                        </a:rPr>
                        <a:t>Rất tốt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A0A0"/>
                    </a:solidFill>
                  </a:tcPr>
                </a:tc>
                <a:extLst>
                  <a:ext uri="{0D108BD9-81ED-4DB2-BD59-A6C34878D82A}">
                    <a16:rowId xmlns:a16="http://schemas.microsoft.com/office/drawing/2014/main" val="10000"/>
                  </a:ext>
                </a:extLst>
              </a:tr>
              <a:tr h="779132">
                <a:tc rowSpan="2">
                  <a:txBody>
                    <a:bodyPr/>
                    <a:lstStyle/>
                    <a:p>
                      <a:pPr algn="ctr">
                        <a:lnSpc>
                          <a:spcPts val="3219"/>
                        </a:lnSpc>
                        <a:defRPr/>
                      </a:pPr>
                      <a:r>
                        <a:rPr lang="en-US" sz="2299">
                          <a:solidFill>
                            <a:srgbClr val="000000"/>
                          </a:solidFill>
                          <a:latin typeface="Roboto Condensed Bold"/>
                        </a:rPr>
                        <a:t>Mở bài  </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A0A0"/>
                    </a:solidFill>
                  </a:tcPr>
                </a:tc>
                <a:tc>
                  <a:txBody>
                    <a:bodyPr/>
                    <a:lstStyle/>
                    <a:p>
                      <a:pPr algn="l">
                        <a:lnSpc>
                          <a:spcPts val="3219"/>
                        </a:lnSpc>
                        <a:defRPr/>
                      </a:pPr>
                      <a:r>
                        <a:rPr lang="en-US" sz="2299">
                          <a:solidFill>
                            <a:srgbClr val="000000"/>
                          </a:solidFill>
                          <a:latin typeface="Roboto Condensed"/>
                        </a:rPr>
                        <a:t>Nêu tên tác phẩm, thể loại và tên tác giả (nếu có).</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rowSpan="2">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rowSpan="2">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rowSpan="2">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rowSpan="2">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extLst>
                  <a:ext uri="{0D108BD9-81ED-4DB2-BD59-A6C34878D82A}">
                    <a16:rowId xmlns:a16="http://schemas.microsoft.com/office/drawing/2014/main" val="10001"/>
                  </a:ext>
                </a:extLst>
              </a:tr>
              <a:tr h="779132">
                <a:tc vMerge="1">
                  <a:txBody>
                    <a:bodyPr/>
                    <a:lstStyle/>
                    <a:p>
                      <a:pPr algn="ctr">
                        <a:lnSpc>
                          <a:spcPts val="3219"/>
                        </a:lnSpc>
                        <a:defRPr/>
                      </a:pPr>
                      <a:r>
                        <a:rPr lang="en-US" sz="2299">
                          <a:solidFill>
                            <a:srgbClr val="000000"/>
                          </a:solidFill>
                          <a:latin typeface="Roboto Condensed Bold"/>
                        </a:rPr>
                        <a:t>Mở bài  </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A0A0"/>
                    </a:solidFill>
                  </a:tcPr>
                </a:tc>
                <a:tc>
                  <a:txBody>
                    <a:bodyPr/>
                    <a:lstStyle/>
                    <a:p>
                      <a:pPr algn="l">
                        <a:lnSpc>
                          <a:spcPts val="3219"/>
                        </a:lnSpc>
                        <a:defRPr/>
                      </a:pPr>
                      <a:r>
                        <a:rPr lang="en-US" sz="2299" dirty="0" err="1">
                          <a:solidFill>
                            <a:srgbClr val="000000"/>
                          </a:solidFill>
                          <a:latin typeface="Roboto Condensed"/>
                        </a:rPr>
                        <a:t>Nêu</a:t>
                      </a:r>
                      <a:r>
                        <a:rPr lang="en-US" sz="2299" dirty="0">
                          <a:solidFill>
                            <a:srgbClr val="000000"/>
                          </a:solidFill>
                          <a:latin typeface="Roboto Condensed"/>
                        </a:rPr>
                        <a:t> </a:t>
                      </a:r>
                      <a:r>
                        <a:rPr lang="en-US" sz="2299" dirty="0" err="1">
                          <a:solidFill>
                            <a:srgbClr val="000000"/>
                          </a:solidFill>
                          <a:latin typeface="Roboto Condensed"/>
                        </a:rPr>
                        <a:t>khái</a:t>
                      </a:r>
                      <a:r>
                        <a:rPr lang="en-US" sz="2299" dirty="0">
                          <a:solidFill>
                            <a:srgbClr val="000000"/>
                          </a:solidFill>
                          <a:latin typeface="Roboto Condensed"/>
                        </a:rPr>
                        <a:t> </a:t>
                      </a:r>
                      <a:r>
                        <a:rPr lang="en-US" sz="2299" dirty="0" err="1">
                          <a:solidFill>
                            <a:srgbClr val="000000"/>
                          </a:solidFill>
                          <a:latin typeface="Roboto Condensed"/>
                        </a:rPr>
                        <a:t>quát</a:t>
                      </a:r>
                      <a:r>
                        <a:rPr lang="en-US" sz="2299" dirty="0">
                          <a:solidFill>
                            <a:srgbClr val="000000"/>
                          </a:solidFill>
                          <a:latin typeface="Roboto Condensed"/>
                        </a:rPr>
                        <a:t> </a:t>
                      </a:r>
                      <a:r>
                        <a:rPr lang="en-US" sz="2299" dirty="0" err="1">
                          <a:solidFill>
                            <a:srgbClr val="000000"/>
                          </a:solidFill>
                          <a:latin typeface="Roboto Condensed"/>
                        </a:rPr>
                        <a:t>nét</a:t>
                      </a:r>
                      <a:r>
                        <a:rPr lang="en-US" sz="2299" dirty="0">
                          <a:solidFill>
                            <a:srgbClr val="000000"/>
                          </a:solidFill>
                          <a:latin typeface="Roboto Condensed"/>
                        </a:rPr>
                        <a:t> </a:t>
                      </a:r>
                      <a:r>
                        <a:rPr lang="en-US" sz="2299" dirty="0" err="1">
                          <a:solidFill>
                            <a:srgbClr val="000000"/>
                          </a:solidFill>
                          <a:latin typeface="Roboto Condensed"/>
                        </a:rPr>
                        <a:t>đặc</a:t>
                      </a:r>
                      <a:r>
                        <a:rPr lang="en-US" sz="2299" dirty="0">
                          <a:solidFill>
                            <a:srgbClr val="000000"/>
                          </a:solidFill>
                          <a:latin typeface="Roboto Condensed"/>
                        </a:rPr>
                        <a:t> </a:t>
                      </a:r>
                      <a:r>
                        <a:rPr lang="en-US" sz="2299" dirty="0" err="1">
                          <a:solidFill>
                            <a:srgbClr val="000000"/>
                          </a:solidFill>
                          <a:latin typeface="Roboto Condensed"/>
                        </a:rPr>
                        <a:t>sắc</a:t>
                      </a:r>
                      <a:r>
                        <a:rPr lang="en-US" sz="2299" dirty="0">
                          <a:solidFill>
                            <a:srgbClr val="000000"/>
                          </a:solidFill>
                          <a:latin typeface="Roboto Condensed"/>
                        </a:rPr>
                        <a:t> </a:t>
                      </a:r>
                      <a:r>
                        <a:rPr lang="en-US" sz="2299" dirty="0" err="1">
                          <a:solidFill>
                            <a:srgbClr val="000000"/>
                          </a:solidFill>
                          <a:latin typeface="Roboto Condensed"/>
                        </a:rPr>
                        <a:t>của</a:t>
                      </a:r>
                      <a:r>
                        <a:rPr lang="en-US" sz="2299" dirty="0">
                          <a:solidFill>
                            <a:srgbClr val="000000"/>
                          </a:solidFill>
                          <a:latin typeface="Roboto Condensed"/>
                        </a:rPr>
                        <a:t> </a:t>
                      </a:r>
                      <a:r>
                        <a:rPr lang="en-US" sz="2299" dirty="0" err="1">
                          <a:solidFill>
                            <a:srgbClr val="000000"/>
                          </a:solidFill>
                          <a:latin typeface="Roboto Condensed"/>
                        </a:rPr>
                        <a:t>tác</a:t>
                      </a:r>
                      <a:r>
                        <a:rPr lang="en-US" sz="2299" dirty="0">
                          <a:solidFill>
                            <a:srgbClr val="000000"/>
                          </a:solidFill>
                          <a:latin typeface="Roboto Condensed"/>
                        </a:rPr>
                        <a:t> </a:t>
                      </a:r>
                      <a:r>
                        <a:rPr lang="en-US" sz="2299" dirty="0" err="1">
                          <a:solidFill>
                            <a:srgbClr val="000000"/>
                          </a:solidFill>
                          <a:latin typeface="Roboto Condensed"/>
                        </a:rPr>
                        <a:t>phẩm</a:t>
                      </a:r>
                      <a:r>
                        <a:rPr lang="en-US" sz="2299" dirty="0">
                          <a:solidFill>
                            <a:srgbClr val="000000"/>
                          </a:solidFill>
                          <a:latin typeface="Roboto Condensed"/>
                        </a:rPr>
                        <a:t> (</a:t>
                      </a:r>
                      <a:r>
                        <a:rPr lang="en-US" sz="2299" dirty="0" err="1">
                          <a:solidFill>
                            <a:srgbClr val="000000"/>
                          </a:solidFill>
                          <a:latin typeface="Roboto Condensed"/>
                        </a:rPr>
                        <a:t>chủ</a:t>
                      </a:r>
                      <a:r>
                        <a:rPr lang="en-US" sz="2299" dirty="0">
                          <a:solidFill>
                            <a:srgbClr val="000000"/>
                          </a:solidFill>
                          <a:latin typeface="Roboto Condensed"/>
                        </a:rPr>
                        <a:t> </a:t>
                      </a:r>
                      <a:r>
                        <a:rPr lang="en-US" sz="2299" dirty="0" err="1">
                          <a:solidFill>
                            <a:srgbClr val="000000"/>
                          </a:solidFill>
                          <a:latin typeface="Roboto Condensed"/>
                        </a:rPr>
                        <a:t>đề</a:t>
                      </a:r>
                      <a:r>
                        <a:rPr lang="en-US" sz="2299" dirty="0">
                          <a:solidFill>
                            <a:srgbClr val="000000"/>
                          </a:solidFill>
                          <a:latin typeface="Roboto Condensed"/>
                        </a:rPr>
                        <a:t>, </a:t>
                      </a:r>
                      <a:r>
                        <a:rPr lang="en-US" sz="2299" dirty="0" err="1">
                          <a:solidFill>
                            <a:srgbClr val="000000"/>
                          </a:solidFill>
                          <a:latin typeface="Roboto Condensed"/>
                        </a:rPr>
                        <a:t>hình</a:t>
                      </a:r>
                      <a:r>
                        <a:rPr lang="en-US" sz="2299" dirty="0">
                          <a:solidFill>
                            <a:srgbClr val="000000"/>
                          </a:solidFill>
                          <a:latin typeface="Roboto Condensed"/>
                        </a:rPr>
                        <a:t> </a:t>
                      </a:r>
                      <a:r>
                        <a:rPr lang="en-US" sz="2299" dirty="0" err="1">
                          <a:solidFill>
                            <a:srgbClr val="000000"/>
                          </a:solidFill>
                          <a:latin typeface="Roboto Condensed"/>
                        </a:rPr>
                        <a:t>thức</a:t>
                      </a:r>
                      <a:r>
                        <a:rPr lang="en-US" sz="2299" dirty="0">
                          <a:solidFill>
                            <a:srgbClr val="000000"/>
                          </a:solidFill>
                          <a:latin typeface="Roboto Condensed"/>
                        </a:rPr>
                        <a:t> </a:t>
                      </a:r>
                      <a:r>
                        <a:rPr lang="en-US" sz="2299" dirty="0" err="1">
                          <a:solidFill>
                            <a:srgbClr val="000000"/>
                          </a:solidFill>
                          <a:latin typeface="Roboto Condensed"/>
                        </a:rPr>
                        <a:t>nghệ</a:t>
                      </a:r>
                      <a:r>
                        <a:rPr lang="en-US" sz="2299" dirty="0">
                          <a:solidFill>
                            <a:srgbClr val="000000"/>
                          </a:solidFill>
                          <a:latin typeface="Roboto Condensed"/>
                        </a:rPr>
                        <a:t> </a:t>
                      </a:r>
                      <a:r>
                        <a:rPr lang="en-US" sz="2299" dirty="0" err="1">
                          <a:solidFill>
                            <a:srgbClr val="000000"/>
                          </a:solidFill>
                          <a:latin typeface="Roboto Condensed"/>
                        </a:rPr>
                        <a:t>thuật</a:t>
                      </a:r>
                      <a:r>
                        <a:rPr lang="en-US" sz="2299" dirty="0">
                          <a:solidFill>
                            <a:srgbClr val="000000"/>
                          </a:solidFill>
                          <a:latin typeface="Roboto Condensed"/>
                        </a:rPr>
                        <a:t> </a:t>
                      </a:r>
                      <a:r>
                        <a:rPr lang="en-US" sz="2299" dirty="0" err="1">
                          <a:solidFill>
                            <a:srgbClr val="000000"/>
                          </a:solidFill>
                          <a:latin typeface="Roboto Condensed"/>
                        </a:rPr>
                        <a:t>nổi</a:t>
                      </a:r>
                      <a:r>
                        <a:rPr lang="en-US" sz="2299" dirty="0">
                          <a:solidFill>
                            <a:srgbClr val="000000"/>
                          </a:solidFill>
                          <a:latin typeface="Roboto Condensed"/>
                        </a:rPr>
                        <a:t> </a:t>
                      </a:r>
                      <a:r>
                        <a:rPr lang="en-US" sz="2299" dirty="0" err="1">
                          <a:solidFill>
                            <a:srgbClr val="000000"/>
                          </a:solidFill>
                          <a:latin typeface="Roboto Condensed"/>
                        </a:rPr>
                        <a:t>bật</a:t>
                      </a:r>
                      <a:r>
                        <a:rPr lang="en-US" sz="2299" dirty="0">
                          <a:solidFill>
                            <a:srgbClr val="000000"/>
                          </a:solidFill>
                          <a:latin typeface="Roboto Condensed"/>
                        </a:rPr>
                        <a:t>, …).</a:t>
                      </a:r>
                      <a:endParaRPr lang="en-US" sz="1100" dirty="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vMerge="1">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vMerge="1">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vMerge="1">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vMerge="1">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extLst>
                  <a:ext uri="{0D108BD9-81ED-4DB2-BD59-A6C34878D82A}">
                    <a16:rowId xmlns:a16="http://schemas.microsoft.com/office/drawing/2014/main" val="10002"/>
                  </a:ext>
                </a:extLst>
              </a:tr>
              <a:tr h="623306">
                <a:tc rowSpan="5">
                  <a:txBody>
                    <a:bodyPr/>
                    <a:lstStyle/>
                    <a:p>
                      <a:pPr algn="ctr">
                        <a:lnSpc>
                          <a:spcPts val="3219"/>
                        </a:lnSpc>
                        <a:defRPr/>
                      </a:pPr>
                      <a:r>
                        <a:rPr lang="en-US" sz="2299">
                          <a:solidFill>
                            <a:srgbClr val="000000"/>
                          </a:solidFill>
                          <a:latin typeface="Roboto Condensed Bold"/>
                        </a:rPr>
                        <a:t>Kết bài</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A0A0"/>
                    </a:solidFill>
                  </a:tcPr>
                </a:tc>
                <a:tc>
                  <a:txBody>
                    <a:bodyPr/>
                    <a:lstStyle/>
                    <a:p>
                      <a:pPr algn="l">
                        <a:lnSpc>
                          <a:spcPts val="3219"/>
                        </a:lnSpc>
                        <a:defRPr/>
                      </a:pPr>
                      <a:r>
                        <a:rPr lang="en-US" sz="2299">
                          <a:solidFill>
                            <a:srgbClr val="000000"/>
                          </a:solidFill>
                          <a:latin typeface="Roboto Condensed"/>
                        </a:rPr>
                        <a:t>Nêu chủ đề của tác phẩm. </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rowSpan="5">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rowSpan="5">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rowSpan="5">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rowSpan="5">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extLst>
                  <a:ext uri="{0D108BD9-81ED-4DB2-BD59-A6C34878D82A}">
                    <a16:rowId xmlns:a16="http://schemas.microsoft.com/office/drawing/2014/main" val="10003"/>
                  </a:ext>
                </a:extLst>
              </a:tr>
              <a:tr h="779132">
                <a:tc vMerge="1">
                  <a:txBody>
                    <a:bodyPr/>
                    <a:lstStyle/>
                    <a:p>
                      <a:pPr algn="ctr">
                        <a:lnSpc>
                          <a:spcPts val="3219"/>
                        </a:lnSpc>
                        <a:defRPr/>
                      </a:pPr>
                      <a:r>
                        <a:rPr lang="en-US" sz="2299">
                          <a:solidFill>
                            <a:srgbClr val="000000"/>
                          </a:solidFill>
                          <a:latin typeface="Roboto Condensed Bold"/>
                        </a:rPr>
                        <a:t>Kết bài</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A0A0"/>
                    </a:solidFill>
                  </a:tcPr>
                </a:tc>
                <a:tc>
                  <a:txBody>
                    <a:bodyPr/>
                    <a:lstStyle/>
                    <a:p>
                      <a:pPr algn="l">
                        <a:lnSpc>
                          <a:spcPts val="3219"/>
                        </a:lnSpc>
                        <a:defRPr/>
                      </a:pPr>
                      <a:r>
                        <a:rPr lang="en-US" sz="2299">
                          <a:solidFill>
                            <a:srgbClr val="000000"/>
                          </a:solidFill>
                          <a:latin typeface="Roboto Condensed"/>
                        </a:rPr>
                        <a:t>Nêu một số nét đặc sắc về hình thức nghệ thuật của tác phẩm.</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vMerge="1">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vMerge="1">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vMerge="1">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vMerge="1">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extLst>
                  <a:ext uri="{0D108BD9-81ED-4DB2-BD59-A6C34878D82A}">
                    <a16:rowId xmlns:a16="http://schemas.microsoft.com/office/drawing/2014/main" val="10004"/>
                  </a:ext>
                </a:extLst>
              </a:tr>
              <a:tr h="779132">
                <a:tc vMerge="1">
                  <a:txBody>
                    <a:bodyPr/>
                    <a:lstStyle/>
                    <a:p>
                      <a:pPr algn="ctr">
                        <a:lnSpc>
                          <a:spcPts val="3219"/>
                        </a:lnSpc>
                        <a:defRPr/>
                      </a:pPr>
                      <a:r>
                        <a:rPr lang="en-US" sz="2299">
                          <a:solidFill>
                            <a:srgbClr val="000000"/>
                          </a:solidFill>
                          <a:latin typeface="Roboto Condensed Bold"/>
                        </a:rPr>
                        <a:t>Kết bài</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A0A0"/>
                    </a:solidFill>
                  </a:tcPr>
                </a:tc>
                <a:tc>
                  <a:txBody>
                    <a:bodyPr/>
                    <a:lstStyle/>
                    <a:p>
                      <a:pPr algn="l">
                        <a:lnSpc>
                          <a:spcPts val="3219"/>
                        </a:lnSpc>
                        <a:defRPr/>
                      </a:pPr>
                      <a:r>
                        <a:rPr lang="en-US" sz="2299">
                          <a:solidFill>
                            <a:srgbClr val="000000"/>
                          </a:solidFill>
                          <a:latin typeface="Roboto Condensed"/>
                        </a:rPr>
                        <a:t>Phân tích giá trị của một số nét đặc sắc về hình thức nghệ thuật.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vMerge="1">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vMerge="1">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vMerge="1">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vMerge="1">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extLst>
                  <a:ext uri="{0D108BD9-81ED-4DB2-BD59-A6C34878D82A}">
                    <a16:rowId xmlns:a16="http://schemas.microsoft.com/office/drawing/2014/main" val="10005"/>
                  </a:ext>
                </a:extLst>
              </a:tr>
              <a:tr h="779132">
                <a:tc vMerge="1">
                  <a:txBody>
                    <a:bodyPr/>
                    <a:lstStyle/>
                    <a:p>
                      <a:pPr algn="ctr">
                        <a:lnSpc>
                          <a:spcPts val="3219"/>
                        </a:lnSpc>
                        <a:defRPr/>
                      </a:pPr>
                      <a:r>
                        <a:rPr lang="en-US" sz="2299">
                          <a:solidFill>
                            <a:srgbClr val="000000"/>
                          </a:solidFill>
                          <a:latin typeface="Roboto Condensed Bold"/>
                        </a:rPr>
                        <a:t>Kết bài</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A0A0"/>
                    </a:solidFill>
                  </a:tcPr>
                </a:tc>
                <a:tc>
                  <a:txBody>
                    <a:bodyPr/>
                    <a:lstStyle/>
                    <a:p>
                      <a:pPr algn="l">
                        <a:lnSpc>
                          <a:spcPts val="3219"/>
                        </a:lnSpc>
                        <a:defRPr/>
                      </a:pPr>
                      <a:r>
                        <a:rPr lang="en-US" sz="2299">
                          <a:solidFill>
                            <a:srgbClr val="000000"/>
                          </a:solidFill>
                          <a:latin typeface="Roboto Condensed"/>
                        </a:rPr>
                        <a:t>Sử dụng các bằng chứng có trong tác phẩm.</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vMerge="1">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vMerge="1">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vMerge="1">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vMerge="1">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extLst>
                  <a:ext uri="{0D108BD9-81ED-4DB2-BD59-A6C34878D82A}">
                    <a16:rowId xmlns:a16="http://schemas.microsoft.com/office/drawing/2014/main" val="10006"/>
                  </a:ext>
                </a:extLst>
              </a:tr>
              <a:tr h="779132">
                <a:tc vMerge="1">
                  <a:txBody>
                    <a:bodyPr/>
                    <a:lstStyle/>
                    <a:p>
                      <a:pPr algn="ctr">
                        <a:lnSpc>
                          <a:spcPts val="3219"/>
                        </a:lnSpc>
                        <a:defRPr/>
                      </a:pPr>
                      <a:r>
                        <a:rPr lang="en-US" sz="2299">
                          <a:solidFill>
                            <a:srgbClr val="000000"/>
                          </a:solidFill>
                          <a:latin typeface="Roboto Condensed Bold"/>
                        </a:rPr>
                        <a:t>Kết bài</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A0A0"/>
                    </a:solidFill>
                  </a:tcPr>
                </a:tc>
                <a:tc>
                  <a:txBody>
                    <a:bodyPr/>
                    <a:lstStyle/>
                    <a:p>
                      <a:pPr algn="l">
                        <a:lnSpc>
                          <a:spcPts val="3219"/>
                        </a:lnSpc>
                        <a:defRPr/>
                      </a:pPr>
                      <a:r>
                        <a:rPr lang="en-US" sz="2299">
                          <a:solidFill>
                            <a:srgbClr val="000000"/>
                          </a:solidFill>
                          <a:latin typeface="Roboto Condensed"/>
                        </a:rPr>
                        <a:t>Sử dụng các phương tiện liên kết để liên kết các luận điểm, lí lẽ, bằng chứng.  </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vMerge="1">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vMerge="1">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vMerge="1">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vMerge="1">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extLst>
                  <a:ext uri="{0D108BD9-81ED-4DB2-BD59-A6C34878D82A}">
                    <a16:rowId xmlns:a16="http://schemas.microsoft.com/office/drawing/2014/main" val="10007"/>
                  </a:ext>
                </a:extLst>
              </a:tr>
              <a:tr h="779132">
                <a:tc rowSpan="2">
                  <a:txBody>
                    <a:bodyPr/>
                    <a:lstStyle/>
                    <a:p>
                      <a:pPr algn="ctr">
                        <a:lnSpc>
                          <a:spcPts val="3219"/>
                        </a:lnSpc>
                        <a:defRPr/>
                      </a:pPr>
                      <a:r>
                        <a:rPr lang="en-US" sz="2299">
                          <a:solidFill>
                            <a:srgbClr val="000000"/>
                          </a:solidFill>
                          <a:latin typeface="Roboto Condensed Bold"/>
                        </a:rPr>
                        <a:t>Kết bài</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A0A0"/>
                    </a:solidFill>
                  </a:tcPr>
                </a:tc>
                <a:tc>
                  <a:txBody>
                    <a:bodyPr/>
                    <a:lstStyle/>
                    <a:p>
                      <a:pPr algn="l">
                        <a:lnSpc>
                          <a:spcPts val="3219"/>
                        </a:lnSpc>
                        <a:defRPr/>
                      </a:pPr>
                      <a:r>
                        <a:rPr lang="en-US" sz="2299">
                          <a:solidFill>
                            <a:srgbClr val="000000"/>
                          </a:solidFill>
                          <a:latin typeface="Roboto Condensed"/>
                        </a:rPr>
                        <a:t>Khẳng định lại thành công nổi bật  của tác phẩm (chủ đề, hình thức nghệ thuật,…)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rowSpan="2">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rowSpan="2">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rowSpan="2">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rowSpan="2">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extLst>
                  <a:ext uri="{0D108BD9-81ED-4DB2-BD59-A6C34878D82A}">
                    <a16:rowId xmlns:a16="http://schemas.microsoft.com/office/drawing/2014/main" val="10008"/>
                  </a:ext>
                </a:extLst>
              </a:tr>
              <a:tr h="779132">
                <a:tc vMerge="1">
                  <a:txBody>
                    <a:bodyPr/>
                    <a:lstStyle/>
                    <a:p>
                      <a:pPr algn="ctr">
                        <a:lnSpc>
                          <a:spcPts val="3219"/>
                        </a:lnSpc>
                        <a:defRPr/>
                      </a:pPr>
                      <a:r>
                        <a:rPr lang="en-US" sz="2299">
                          <a:solidFill>
                            <a:srgbClr val="000000"/>
                          </a:solidFill>
                          <a:latin typeface="Roboto Condensed Bold"/>
                        </a:rPr>
                        <a:t>Kết bài</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A0A0"/>
                    </a:solidFill>
                  </a:tcPr>
                </a:tc>
                <a:tc>
                  <a:txBody>
                    <a:bodyPr/>
                    <a:lstStyle/>
                    <a:p>
                      <a:pPr algn="l">
                        <a:lnSpc>
                          <a:spcPts val="3219"/>
                        </a:lnSpc>
                        <a:defRPr/>
                      </a:pPr>
                      <a:r>
                        <a:rPr lang="en-US" sz="2299">
                          <a:solidFill>
                            <a:srgbClr val="000000"/>
                          </a:solidFill>
                          <a:latin typeface="Roboto Condensed"/>
                        </a:rPr>
                        <a:t>Nêu suy nghĩ, cảm xúc hoặc bài học rút ra từ tác phẩm.</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vMerge="1">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vMerge="1">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vMerge="1">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vMerge="1">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extLst>
                  <a:ext uri="{0D108BD9-81ED-4DB2-BD59-A6C34878D82A}">
                    <a16:rowId xmlns:a16="http://schemas.microsoft.com/office/drawing/2014/main" val="10009"/>
                  </a:ext>
                </a:extLst>
              </a:tr>
              <a:tr h="562641">
                <a:tc>
                  <a:txBody>
                    <a:bodyPr/>
                    <a:lstStyle/>
                    <a:p>
                      <a:pPr algn="ctr">
                        <a:lnSpc>
                          <a:spcPts val="3219"/>
                        </a:lnSpc>
                        <a:defRPr/>
                      </a:pPr>
                      <a:r>
                        <a:rPr lang="en-US" sz="2299">
                          <a:solidFill>
                            <a:srgbClr val="000000"/>
                          </a:solidFill>
                          <a:latin typeface="Roboto Condensed Bold"/>
                        </a:rPr>
                        <a:t>Diễn 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A0A0"/>
                    </a:solidFill>
                  </a:tcPr>
                </a:tc>
                <a:tc>
                  <a:txBody>
                    <a:bodyPr/>
                    <a:lstStyle/>
                    <a:p>
                      <a:pPr algn="l">
                        <a:lnSpc>
                          <a:spcPts val="3219"/>
                        </a:lnSpc>
                        <a:defRPr/>
                      </a:pPr>
                      <a:r>
                        <a:rPr lang="en-US" sz="2299">
                          <a:solidFill>
                            <a:srgbClr val="000000"/>
                          </a:solidFill>
                          <a:latin typeface="Roboto Condensed"/>
                        </a:rPr>
                        <a:t>Đảm bảo đúng chính tả, ngữ pháp, không mắc lỗi diễn đạt (dùng từ và đặt câu)</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a:txBody>
                    <a:bodyPr/>
                    <a:lstStyle/>
                    <a:p>
                      <a:pPr algn="l">
                        <a:lnSpc>
                          <a:spcPts val="32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tc>
                  <a:txBody>
                    <a:bodyPr/>
                    <a:lstStyle/>
                    <a:p>
                      <a:pPr algn="l">
                        <a:lnSpc>
                          <a:spcPts val="3219"/>
                        </a:lnSpc>
                        <a:defRPr/>
                      </a:pPr>
                      <a:endParaRPr lang="en-US" sz="1100" dirty="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BDB"/>
                    </a:solidFill>
                  </a:tcPr>
                </a:tc>
                <a:extLst>
                  <a:ext uri="{0D108BD9-81ED-4DB2-BD59-A6C34878D82A}">
                    <a16:rowId xmlns:a16="http://schemas.microsoft.com/office/drawing/2014/main" val="10010"/>
                  </a:ext>
                </a:extLst>
              </a:tr>
            </a:tbl>
          </a:graphicData>
        </a:graphic>
      </p:graphicFrame>
      <p:sp>
        <p:nvSpPr>
          <p:cNvPr id="7" name="TextBox 7"/>
          <p:cNvSpPr txBox="1"/>
          <p:nvPr/>
        </p:nvSpPr>
        <p:spPr>
          <a:xfrm>
            <a:off x="674988" y="669925"/>
            <a:ext cx="6125319" cy="736600"/>
          </a:xfrm>
          <a:prstGeom prst="rect">
            <a:avLst/>
          </a:prstGeom>
        </p:spPr>
        <p:txBody>
          <a:bodyPr lIns="0" tIns="0" rIns="0" bIns="0" rtlCol="0" anchor="t">
            <a:spAutoFit/>
          </a:bodyPr>
          <a:lstStyle/>
          <a:p>
            <a:pPr>
              <a:lnSpc>
                <a:spcPts val="5750"/>
              </a:lnSpc>
              <a:spcBef>
                <a:spcPct val="0"/>
              </a:spcBef>
            </a:pPr>
            <a:r>
              <a:rPr lang="en-US" sz="5000">
                <a:solidFill>
                  <a:srgbClr val="745656"/>
                </a:solidFill>
                <a:latin typeface="Roboto Condensed Bold"/>
              </a:rPr>
              <a:t>3. Bảng kiểm tham khảo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FF4"/>
        </a:solidFill>
        <a:effectLst/>
      </p:bgPr>
    </p:bg>
    <p:spTree>
      <p:nvGrpSpPr>
        <p:cNvPr id="1" name=""/>
        <p:cNvGrpSpPr/>
        <p:nvPr/>
      </p:nvGrpSpPr>
      <p:grpSpPr>
        <a:xfrm>
          <a:off x="0" y="0"/>
          <a:ext cx="0" cy="0"/>
          <a:chOff x="0" y="0"/>
          <a:chExt cx="0" cy="0"/>
        </a:xfrm>
      </p:grpSpPr>
      <p:sp>
        <p:nvSpPr>
          <p:cNvPr id="7" name="Freeform 7"/>
          <p:cNvSpPr/>
          <p:nvPr/>
        </p:nvSpPr>
        <p:spPr>
          <a:xfrm rot="534097">
            <a:off x="10305155" y="2205517"/>
            <a:ext cx="5175670" cy="7320608"/>
          </a:xfrm>
          <a:custGeom>
            <a:avLst/>
            <a:gdLst/>
            <a:ahLst/>
            <a:cxnLst/>
            <a:rect l="l" t="t" r="r" b="b"/>
            <a:pathLst>
              <a:path w="5175670" h="7320608">
                <a:moveTo>
                  <a:pt x="0" y="0"/>
                </a:moveTo>
                <a:lnTo>
                  <a:pt x="5175669" y="0"/>
                </a:lnTo>
                <a:lnTo>
                  <a:pt x="5175669" y="7320608"/>
                </a:lnTo>
                <a:lnTo>
                  <a:pt x="0" y="7320608"/>
                </a:lnTo>
                <a:lnTo>
                  <a:pt x="0" y="0"/>
                </a:lnTo>
                <a:close/>
              </a:path>
            </a:pathLst>
          </a:custGeom>
          <a:blipFill>
            <a:blip r:embed="rId2"/>
            <a:stretch>
              <a:fillRect/>
            </a:stretch>
          </a:blipFill>
        </p:spPr>
        <p:txBody>
          <a:bodyPr/>
          <a:lstStyle/>
          <a:p>
            <a:endParaRPr lang="en-US"/>
          </a:p>
        </p:txBody>
      </p:sp>
      <p:sp>
        <p:nvSpPr>
          <p:cNvPr id="8" name="TextBox 8"/>
          <p:cNvSpPr txBox="1"/>
          <p:nvPr/>
        </p:nvSpPr>
        <p:spPr>
          <a:xfrm>
            <a:off x="1401674" y="3339899"/>
            <a:ext cx="8368260" cy="2526030"/>
          </a:xfrm>
          <a:prstGeom prst="rect">
            <a:avLst/>
          </a:prstGeom>
        </p:spPr>
        <p:txBody>
          <a:bodyPr lIns="0" tIns="0" rIns="0" bIns="0" rtlCol="0" anchor="t">
            <a:spAutoFit/>
          </a:bodyPr>
          <a:lstStyle/>
          <a:p>
            <a:pPr marL="1036320" lvl="1" indent="-518160" algn="just">
              <a:lnSpc>
                <a:spcPts val="6719"/>
              </a:lnSpc>
              <a:buFont typeface="Arial"/>
              <a:buChar char="•"/>
            </a:pPr>
            <a:r>
              <a:rPr lang="en-US" sz="4800">
                <a:solidFill>
                  <a:srgbClr val="000000"/>
                </a:solidFill>
                <a:latin typeface="Roboto Condensed"/>
              </a:rPr>
              <a:t>Lớp chia thành 4 nhóm, thực hiện phiếu học tập số 1</a:t>
            </a:r>
          </a:p>
          <a:p>
            <a:pPr marL="1036320" lvl="1" indent="-518160" algn="just">
              <a:lnSpc>
                <a:spcPts val="6719"/>
              </a:lnSpc>
              <a:buFont typeface="Arial"/>
              <a:buChar char="•"/>
            </a:pPr>
            <a:r>
              <a:rPr lang="en-US" sz="4800">
                <a:solidFill>
                  <a:srgbClr val="000000"/>
                </a:solidFill>
                <a:latin typeface="Roboto Condensed"/>
              </a:rPr>
              <a:t>Thời gian: 10 phút</a:t>
            </a:r>
          </a:p>
        </p:txBody>
      </p:sp>
      <p:sp>
        <p:nvSpPr>
          <p:cNvPr id="9" name="TextBox 9"/>
          <p:cNvSpPr txBox="1"/>
          <p:nvPr/>
        </p:nvSpPr>
        <p:spPr>
          <a:xfrm>
            <a:off x="798539" y="1112566"/>
            <a:ext cx="12355264" cy="736600"/>
          </a:xfrm>
          <a:prstGeom prst="rect">
            <a:avLst/>
          </a:prstGeom>
        </p:spPr>
        <p:txBody>
          <a:bodyPr lIns="0" tIns="0" rIns="0" bIns="0" rtlCol="0" anchor="t">
            <a:spAutoFit/>
          </a:bodyPr>
          <a:lstStyle/>
          <a:p>
            <a:pPr>
              <a:lnSpc>
                <a:spcPts val="5750"/>
              </a:lnSpc>
              <a:spcBef>
                <a:spcPct val="0"/>
              </a:spcBef>
            </a:pPr>
            <a:r>
              <a:rPr lang="en-US" sz="5000">
                <a:solidFill>
                  <a:srgbClr val="745656"/>
                </a:solidFill>
                <a:latin typeface="Fraunces Bold"/>
              </a:rPr>
              <a:t>II. PHÂN TÍCH BÀI VIẾT THAM KHẢO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1621</Words>
  <Application>Microsoft Office PowerPoint</Application>
  <PresentationFormat>Custom</PresentationFormat>
  <Paragraphs>120</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Fraunces Bold</vt:lpstr>
      <vt:lpstr>Calibri</vt:lpstr>
      <vt:lpstr>Arial</vt:lpstr>
      <vt:lpstr>iCiel Crocante</vt:lpstr>
      <vt:lpstr>Roboto Condensed Bold</vt:lpstr>
      <vt:lpstr>Roboto Condensed</vt:lpstr>
      <vt:lpstr>iCiel Mijas</vt:lpstr>
      <vt:lpstr>Roboto Condensed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CD8-B6-Viet</dc:title>
  <dc:creator>Hai Anh</dc:creator>
  <cp:lastModifiedBy>QuangHung Xuan</cp:lastModifiedBy>
  <cp:revision>4</cp:revision>
  <dcterms:created xsi:type="dcterms:W3CDTF">2006-08-16T00:00:00Z</dcterms:created>
  <dcterms:modified xsi:type="dcterms:W3CDTF">2026-01-17T12:50:30Z</dcterms:modified>
  <dc:identifier>DAFwK1tUXvo</dc:identifier>
</cp:coreProperties>
</file>