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33" r:id="rId2"/>
    <p:sldId id="335" r:id="rId3"/>
    <p:sldId id="357" r:id="rId4"/>
    <p:sldId id="334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71" r:id="rId17"/>
    <p:sldId id="372" r:id="rId18"/>
    <p:sldId id="369" r:id="rId19"/>
    <p:sldId id="370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FF"/>
    <a:srgbClr val="FF6600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8566" autoAdjust="0"/>
  </p:normalViewPr>
  <p:slideViewPr>
    <p:cSldViewPr snapToGrid="0">
      <p:cViewPr varScale="1">
        <p:scale>
          <a:sx n="66" d="100"/>
          <a:sy n="66" d="100"/>
        </p:scale>
        <p:origin x="43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H:\THT_Chuyen%20de%20Thuc%20hien%20giao%20an%20dien%20tu\GDCD\Yeu%20thuong%20con%20nguoi.ppt#-1,1,Slide 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JAOn5b4I6k?si=a6peYO1nnBAOxNc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4" descr="Asian lily">
            <a:hlinkClick r:id="rId2" action="ppaction://hlinkpres?slideindex=1&amp;slidetitle=Slide 1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3860427"/>
            <a:ext cx="6400800" cy="2662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95556"/>
            <a:ext cx="12192000" cy="79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Buombay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944723"/>
            <a:ext cx="12192000" cy="79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8"/>
          <p:cNvSpPr>
            <a:spLocks noChangeArrowheads="1" noChangeShapeType="1" noTextEdit="1"/>
          </p:cNvSpPr>
          <p:nvPr/>
        </p:nvSpPr>
        <p:spPr bwMode="auto">
          <a:xfrm>
            <a:off x="406400" y="672354"/>
            <a:ext cx="11785600" cy="165707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GIẢNG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ĐIỆN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TỬ</a:t>
            </a:r>
            <a:r>
              <a:rPr lang="en-US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  <a:endParaRPr lang="en-US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5" name="Picture 8" descr="hoahong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289621">
            <a:off x="730252" y="4332477"/>
            <a:ext cx="1835149" cy="198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WordArt 14"/>
          <p:cNvSpPr>
            <a:spLocks noChangeArrowheads="1" noChangeShapeType="1" noTextEdit="1"/>
          </p:cNvSpPr>
          <p:nvPr/>
        </p:nvSpPr>
        <p:spPr bwMode="auto">
          <a:xfrm>
            <a:off x="3860800" y="2506847"/>
            <a:ext cx="6197600" cy="8068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MÔN: 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KHOA HỌC TỰ </a:t>
            </a:r>
            <a:r>
              <a:rPr lang="en-US" sz="3600" b="1" kern="1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NHIÊN</a:t>
            </a:r>
            <a:r>
              <a:rPr lang="en-US" sz="3600" b="1" kern="1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/>
                <a:cs typeface="Times New Roman"/>
              </a:rPr>
              <a:t> 8</a:t>
            </a:r>
            <a:endParaRPr lang="en-US" sz="3600" b="1" kern="1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6400" y="3591486"/>
            <a:ext cx="10363200" cy="537882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0" hangingPunct="0">
              <a:defRPr/>
            </a:pPr>
            <a:r>
              <a:rPr lang="en-US" sz="4400" b="1" kern="0" dirty="0" smtClean="0">
                <a:solidFill>
                  <a:srgbClr val="0000FF"/>
                </a:solidFill>
                <a:ea typeface="+mj-ea"/>
                <a:cs typeface="Times New Roman" pitchFamily="18" charset="0"/>
              </a:rPr>
              <a:t>BỘ SÁCH CÁNH DIỀU</a:t>
            </a:r>
            <a:endParaRPr lang="en-US" sz="4400" kern="0" dirty="0">
              <a:solidFill>
                <a:srgbClr val="0000FF"/>
              </a:solidFill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100"/>
            <a:ext cx="12158647" cy="19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0" y="2064327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2687781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ZnSO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Zinc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435924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MgCO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Magnesium carbonate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414250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Calsium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phosphate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4807528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Copper (II) nitrate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551410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31788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3338945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865414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445587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490450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4032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95745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9431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2363" y="4527840"/>
            <a:ext cx="2161308" cy="233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8672944" y="4754533"/>
            <a:ext cx="346363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 muối tan trong nước là: K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KCl,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263206"/>
            <a:ext cx="12192000" cy="596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muối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=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ion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kim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loại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[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kèm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hoá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trị</a:t>
            </a:r>
            <a:r>
              <a:rPr lang="en-US" altLang="zh-CN" sz="2800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]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/ ion ammonium (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</a:t>
            </a:r>
            <a:r>
              <a:rPr lang="en-US" altLang="zh-CN" sz="2800" b="1" kern="0" baseline="-25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kern="0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) +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gốc</a:t>
            </a:r>
            <a:r>
              <a:rPr lang="en-US" altLang="zh-CN" sz="2800" b="1" kern="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1870363"/>
            <a:ext cx="6082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Potassium chloride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2396832"/>
            <a:ext cx="684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Aluminium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sulfate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98729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343592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93468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PbCl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48887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9823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54395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520545" y="0"/>
            <a:ext cx="367145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Mẩu dây đồng tan dần, có lớp kim loại trắng bạc bám ngoài dây đồng, dung dịch sau phản ứng có màu xanh.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5903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>
            <a:off x="554182" y="56388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8395855" y="986217"/>
            <a:ext cx="37961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Bề mặt sợi dây đồng có lớp kim loại trắng bạc, dung dịch trong ống nghiệm đậm màu dần. Do dung dịch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đã phản ứng với kim loại Cu theo phương trình hoá học sau: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 →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+ 2Ag↓.</a:t>
            </a:r>
          </a:p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Dung dịch Cu(NO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</a:t>
            </a:r>
            <a:r>
              <a:rPr lang="vi-VN" dirty="0" smtClean="0"/>
              <a:t>.</a:t>
            </a:r>
            <a:endParaRPr lang="vi-VN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568037" y="6151418"/>
            <a:ext cx="7439890" cy="2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1891" y="65532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3" grpId="0"/>
      <p:bldP spid="31763" grpId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11237" y="3840184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Fe + CuSO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FeSO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08218" cy="685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3380509" y="1859069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Phương trình hoá học xảy ra: Zn +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80509" y="2787323"/>
            <a:ext cx="881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Dự đoán sự thay đổi màu của dung dịch: Dung dịch nhạt màu dần đến mất màu.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11236" y="4394365"/>
            <a:ext cx="888076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Zn + 2AgNO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Zn(NO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it-IT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it-IT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+ 2Ag.</a:t>
            </a:r>
            <a:endParaRPr lang="it-IT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8" grpId="0"/>
      <p:bldP spid="19" grpId="0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81213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24161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257694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65725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20867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3103417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411480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46082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57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61123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09600" y="4294910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0455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phản ứng với dung dịch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kết tủa trắng là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77511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7928" y="1595747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có khí thoát ra.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loãng tác dụng với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khí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 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↑ +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217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Rectangle 20"/>
          <p:cNvSpPr/>
          <p:nvPr/>
        </p:nvSpPr>
        <p:spPr>
          <a:xfrm>
            <a:off x="4197928" y="3410692"/>
            <a:ext cx="7994072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Hiện tượng: xuất hiện kết tủa trắng.</a:t>
            </a:r>
          </a:p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HCl tác dụng với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AgCl theo phương trình hoá học: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 + AgNO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AgCl↓ + HNO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134384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PTHH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2AgNO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Cu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Cu(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NO</a:t>
            </a:r>
            <a:r>
              <a:rPr lang="en-US" sz="32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32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2Ag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870322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88171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337518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39371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36414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534781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85514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8219381" cy="484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94375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xanh, dung dịch nhạt màu dần.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8760" y="464128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54434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NaOH sinh ra kết tủa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có màu xanh. Phương trình hoá học: CuSO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87637" y="2440875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FeCl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Fe(OH)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3NaCl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068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209310" y="3424547"/>
            <a:ext cx="698269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89018" y="440822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417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202873" y="5074201"/>
            <a:ext cx="720436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2KOH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10583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CuSO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Cu(OH)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3574431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455811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507928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130647" cy="480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4819056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Hiện tượng: Xuất hiện kết tủa trắng.</a:t>
            </a:r>
            <a:endParaRPr lang="vi-VN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93950" y="4613575"/>
            <a:ext cx="448887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0" y="5322664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Giải thích: Dung dịch 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tác dụng với dung dịch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sinh ra kết tủa trắng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phương trình hoá học:</a:t>
            </a:r>
          </a:p>
          <a:p>
            <a:pPr algn="ctr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+ 2NaCl.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0" y="853655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131614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7957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221669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26547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4061799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 trình hoá học: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455810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3089529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base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56914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5098438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68889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5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4103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ACID, BASE, OXIDE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0793" y="1066793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20029" y="96980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Oxide 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20029" y="4710539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Base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9957" y="4696685"/>
            <a:ext cx="2064328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38284" y="2826321"/>
            <a:ext cx="174567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Straight Arrow Connector 41"/>
          <p:cNvCxnSpPr>
            <a:stCxn id="36" idx="3"/>
            <a:endCxn id="40" idx="0"/>
          </p:cNvCxnSpPr>
          <p:nvPr/>
        </p:nvCxnSpPr>
        <p:spPr>
          <a:xfrm>
            <a:off x="3325121" y="1359181"/>
            <a:ext cx="2285999" cy="146714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  <a:endCxn id="40" idx="0"/>
          </p:cNvCxnSpPr>
          <p:nvPr/>
        </p:nvCxnSpPr>
        <p:spPr>
          <a:xfrm rot="10800000" flipV="1">
            <a:off x="5611121" y="1262193"/>
            <a:ext cx="2008909" cy="1564128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9" idx="3"/>
          </p:cNvCxnSpPr>
          <p:nvPr/>
        </p:nvCxnSpPr>
        <p:spPr>
          <a:xfrm rot="10800000" flipV="1">
            <a:off x="3214285" y="3409653"/>
            <a:ext cx="2424546" cy="1579419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0"/>
            <a:endCxn id="40" idx="1"/>
          </p:cNvCxnSpPr>
          <p:nvPr/>
        </p:nvCxnSpPr>
        <p:spPr>
          <a:xfrm rot="5400000" flipH="1" flipV="1">
            <a:off x="2671214" y="2629616"/>
            <a:ext cx="1577976" cy="255616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8" idx="1"/>
          </p:cNvCxnSpPr>
          <p:nvPr/>
        </p:nvCxnSpPr>
        <p:spPr>
          <a:xfrm>
            <a:off x="5624975" y="3409654"/>
            <a:ext cx="1995054" cy="1593273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8" idx="0"/>
            <a:endCxn id="40" idx="3"/>
          </p:cNvCxnSpPr>
          <p:nvPr/>
        </p:nvCxnSpPr>
        <p:spPr>
          <a:xfrm rot="16200000" flipV="1">
            <a:off x="6772160" y="2830505"/>
            <a:ext cx="1591830" cy="2168237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45538" y="151014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80381" y="1482439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98623" y="2909452"/>
            <a:ext cx="1856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773376" y="3297379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5799" y="368530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19198" y="4128656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53360" y="4045525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32781" y="4239497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Base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61036" y="2951021"/>
            <a:ext cx="1399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01340" y="3477488"/>
            <a:ext cx="21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Oxide acid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132616" y="4003965"/>
            <a:ext cx="12607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53" grpId="0"/>
      <p:bldP spid="54" grpId="0"/>
      <p:bldP spid="57" grpId="0"/>
      <p:bldP spid="61" grpId="0"/>
      <p:bldP spid="62" grpId="0"/>
      <p:bldP spid="63" grpId="0"/>
      <p:bldP spid="64" grpId="0"/>
      <p:bldP spid="68" grpId="0"/>
      <p:bldP spid="69" grpId="0"/>
      <p:bldP spid="70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0980"/>
            <a:ext cx="12192000" cy="648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20145" y="1263240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AgCl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99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320145" y="2662549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0145" y="4144985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Ca(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2KNO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3563" y="2052948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12192001" cy="21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817414" y="2690253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7421" y="3258291"/>
            <a:ext cx="687185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2NaCl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4241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914366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4078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+ 2NaOH →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0" y="184262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Oxide base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234994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2798584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acid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3327508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BaSO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+ 2HCl.</a:t>
            </a:r>
            <a:endParaRPr lang="vi-VN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37684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 + Oxide acid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="1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425576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Ca(OH)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i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0" y="475207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dd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 2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5294854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VD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Na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+ CaCl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 → CaCO</a:t>
            </a:r>
            <a:r>
              <a:rPr lang="vi-VN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↓ + 2NaCl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0591" y="3810000"/>
            <a:ext cx="536141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Rectangle 43"/>
          <p:cNvSpPr/>
          <p:nvPr/>
        </p:nvSpPr>
        <p:spPr>
          <a:xfrm>
            <a:off x="7190509" y="1678817"/>
            <a:ext cx="50014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12.2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20982" y="2510137"/>
            <a:ext cx="8866909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2NaOH + 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2NaOH + 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+ 2H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O.</a:t>
            </a:r>
          </a:p>
          <a:p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2NaOH + CuSO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Na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Cu(OH)</a:t>
            </a:r>
            <a:r>
              <a:rPr lang="pt-BR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12192001" cy="26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634835" y="4574453"/>
            <a:ext cx="890847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11.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(2) Cu(OH)</a:t>
            </a:r>
            <a:r>
              <a:rPr lang="en-US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2HCl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2H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CuCl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BaSO</a:t>
            </a:r>
            <a:r>
              <a:rPr lang="en-US" sz="32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↓.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82291" y="1387938"/>
            <a:ext cx="84097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Đổi 51 kg = 51 000 gam.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102=500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  <a:endParaRPr lang="en-US" sz="32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Phương trình hoá học: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→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+ 3H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Theo phương trình hoá học có: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Al2(SO4)3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=n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Al2O3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=500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(mol)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Khối lượng Al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(SO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32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tạo thành là:</a:t>
            </a:r>
          </a:p>
          <a:p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 = 500 × 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342 </a:t>
            </a:r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= 171 000 gam = 171 kg.</a:t>
            </a:r>
            <a:endParaRPr lang="vi-VN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36576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20" y="1317499"/>
            <a:ext cx="12058903" cy="3587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Chọn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thích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điền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vị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hoàn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trình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hoá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CO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O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? ⇢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BaCO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c) Cu + ? ⇢ Cu(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Ag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d)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KOH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+ ? ⇢ Mg(OH)</a:t>
            </a:r>
            <a:r>
              <a:rPr kumimoji="0" lang="en-US" sz="32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3200" b="0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SO</a:t>
            </a:r>
            <a:r>
              <a:rPr kumimoji="0" lang="en-US" sz="32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3200" b="0" i="0" u="none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Hoàn thành các phương trình hoá học theo sơ đồ chuyển hoá sau: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NaOH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→ NaCl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Cho các chất sau: Mg, MgCl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MgO, Mg(OH)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MgSO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Lập sơ đồ chuyển hoá giữa các chất trên.</a:t>
            </a:r>
          </a:p>
          <a:p>
            <a:pPr algn="just"/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Hoàn thành các phương trình hoá học theo sơ đồ chuyển hoá đã lập được.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4: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một chiếc đinh sắt vào 20 ml dung dịch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0,1 M. Sau khi phản ứng kết thúc, thấy có kim loại màu đỏ được tạo thành.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Viết phương trình hoá học của phản ứng xảy ra.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Giả sử CuSO</a:t>
            </a:r>
            <a:r>
              <a:rPr lang="vi-VN" sz="3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trong dung dịch phản ứng hết, tính khối lượng kim loại màu đỏ được tạo ra.</a:t>
            </a:r>
            <a:endParaRPr lang="vi-VN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2535381"/>
            <a:ext cx="12192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5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Cho 50 ml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</a:t>
            </a:r>
            <a:r>
              <a:rPr kumimoji="0" lang="en-US" sz="2800" b="0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0,1 M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tác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dụng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vừa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đủ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0,1 M,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thoát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ra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a)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dung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dịch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HCl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đã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dùng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b)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thể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khí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CO</a:t>
            </a:r>
            <a:r>
              <a:rPr kumimoji="0" lang="en-US" sz="2800" b="0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(ở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đkc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)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thành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coi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hiệu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suất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phản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ứng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100%).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Uống nước cam thời điểm nào tốt nhất cho sức khỏe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46364" y="0"/>
          <a:ext cx="1153019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8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1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Phản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ứng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Acid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acid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hydrogen</a:t>
                      </a:r>
                    </a:p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Zn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ZnCl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2NaOH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Na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2</a:t>
                      </a:r>
                      <a:r>
                        <a:rPr lang="en-US" sz="2800" baseline="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SO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4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+ Oxide base 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Muối</a:t>
                      </a:r>
                      <a:r>
                        <a:rPr lang="en-US" sz="2800" baseline="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 + </a:t>
                      </a:r>
                      <a:r>
                        <a:rPr lang="en-US" sz="2800" baseline="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Nước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CuO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  <a:sym typeface="Wingdings 3"/>
                        </a:rPr>
                        <a:t> </a:t>
                      </a:r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+ 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lang="en-US" sz="2800" baseline="-250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dirty="0" err="1" smtClean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HCl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CuCl</a:t>
                      </a:r>
                      <a:r>
                        <a:rPr lang="en-US" sz="2800" baseline="-25000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4636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979507"/>
            <a:ext cx="486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acid.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0109" y="5846645"/>
            <a:ext cx="964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464416"/>
            <a:ext cx="1510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780" y="4893907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Acid: ion hydrogen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780" y="5364962"/>
            <a:ext cx="6761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gốc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  <a:endParaRPr lang="en-US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6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4582" y="0"/>
            <a:ext cx="413181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9490" y="4387733"/>
          <a:ext cx="11416147" cy="1724894"/>
        </p:xfrm>
        <a:graphic>
          <a:graphicData uri="http://schemas.openxmlformats.org/drawingml/2006/table">
            <a:tbl>
              <a:tblPr/>
              <a:tblGrid>
                <a:gridCol w="3249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61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77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52303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Muối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MgCl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CaCO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CuSO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KNO</a:t>
                      </a:r>
                      <a:r>
                        <a:rPr lang="en-US" sz="3600" baseline="-25000" dirty="0" err="1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591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Acid tương ứng</a:t>
                      </a:r>
                      <a:endParaRPr lang="vi-VN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13018" y="5306291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20145" y="5292437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HCl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54981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9818" y="527858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10800" y="5306292"/>
            <a:ext cx="1579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HNO</a:t>
            </a:r>
            <a:r>
              <a:rPr lang="en-US" sz="36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12:  </a:t>
            </a:r>
            <a:r>
              <a:rPr lang="en-US" sz="2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6878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00573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H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ion ammonium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).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77340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VD: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253002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0" y="8667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0" y="1143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0" y="7334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0" y="9906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0" y="9525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0" y="7620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3970"/>
            <a:ext cx="122227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0" y="556952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 Link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https://youtu.be/zJAOn5b4I6k?si=a6peYO1nnBAOxNcm</a:t>
            </a:r>
            <a:r>
              <a:rPr lang="en-US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2850</TotalTime>
  <Words>1748</Words>
  <Application>Microsoft Office PowerPoint</Application>
  <PresentationFormat>Widescreen</PresentationFormat>
  <Paragraphs>284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微软雅黑</vt:lpstr>
      <vt:lpstr>Arial</vt:lpstr>
      <vt:lpstr>Calibri</vt:lpstr>
      <vt:lpstr>Calibri Light</vt:lpstr>
      <vt:lpstr>Times New Roman</vt:lpstr>
      <vt:lpstr>Wingdings 3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STD</cp:lastModifiedBy>
  <cp:revision>675</cp:revision>
  <dcterms:created xsi:type="dcterms:W3CDTF">2022-07-11T10:05:56Z</dcterms:created>
  <dcterms:modified xsi:type="dcterms:W3CDTF">2026-01-14T14:49:20Z</dcterms:modified>
</cp:coreProperties>
</file>