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333" r:id="rId2"/>
    <p:sldId id="335" r:id="rId3"/>
    <p:sldId id="357" r:id="rId4"/>
    <p:sldId id="334" r:id="rId5"/>
    <p:sldId id="392" r:id="rId6"/>
    <p:sldId id="422" r:id="rId7"/>
    <p:sldId id="423" r:id="rId8"/>
    <p:sldId id="424" r:id="rId9"/>
    <p:sldId id="425" r:id="rId10"/>
    <p:sldId id="426" r:id="rId11"/>
    <p:sldId id="427" r:id="rId12"/>
    <p:sldId id="428" r:id="rId13"/>
    <p:sldId id="429" r:id="rId14"/>
    <p:sldId id="430" r:id="rId15"/>
    <p:sldId id="431" r:id="rId16"/>
    <p:sldId id="432" r:id="rId17"/>
    <p:sldId id="433" r:id="rId18"/>
    <p:sldId id="434" r:id="rId19"/>
    <p:sldId id="421" r:id="rId20"/>
    <p:sldId id="435" r:id="rId21"/>
    <p:sldId id="436" r:id="rId22"/>
    <p:sldId id="437" r:id="rId23"/>
    <p:sldId id="43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FF00FF"/>
    <a:srgbClr val="006600"/>
    <a:srgbClr val="0000CC"/>
    <a:srgbClr val="9C0C24"/>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98" autoAdjust="0"/>
    <p:restoredTop sz="98566" autoAdjust="0"/>
  </p:normalViewPr>
  <p:slideViewPr>
    <p:cSldViewPr snapToGrid="0">
      <p:cViewPr varScale="1">
        <p:scale>
          <a:sx n="66" d="100"/>
          <a:sy n="66" d="100"/>
        </p:scale>
        <p:origin x="436"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1/14/2026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1/14/2026</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1/14/2026</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file:///H:\THT_Chuyen%20de%20Thuc%20hien%20giao%20an%20dien%20tu\GDCD\Yeu%20thuong%20con%20nguoi.ppt#-1,1,Slide 1" TargetMode="External"/><Relationship Id="rId1" Type="http://schemas.openxmlformats.org/officeDocument/2006/relationships/slideLayout" Target="../slideLayouts/slideLayout7.xml"/><Relationship Id="rId5" Type="http://schemas.openxmlformats.org/officeDocument/2006/relationships/image" Target="../media/image3.gi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Th&#237;%20nghi&#7879;m%20&#273;&#7889;t%20ch&#225;y%20butane.mp4"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14" descr="Asian lily">
            <a:hlinkClick r:id="rId2" action="ppaction://hlinkpres?slideindex=1&amp;slidetitle=Slide 1"/>
          </p:cNvPr>
          <p:cNvPicPr>
            <a:picLocks noChangeAspect="1" noChangeArrowheads="1"/>
          </p:cNvPicPr>
          <p:nvPr/>
        </p:nvPicPr>
        <p:blipFill>
          <a:blip r:embed="rId3"/>
          <a:srcRect/>
          <a:stretch>
            <a:fillRect/>
          </a:stretch>
        </p:blipFill>
        <p:spPr bwMode="auto">
          <a:xfrm>
            <a:off x="6191251" y="3860427"/>
            <a:ext cx="6400800" cy="2662798"/>
          </a:xfrm>
          <a:prstGeom prst="rect">
            <a:avLst/>
          </a:prstGeom>
          <a:noFill/>
          <a:ln w="9525">
            <a:noFill/>
            <a:miter lim="800000"/>
            <a:headEnd/>
            <a:tailEnd/>
          </a:ln>
        </p:spPr>
      </p:pic>
      <p:pic>
        <p:nvPicPr>
          <p:cNvPr id="2052" name="Picture 6" descr="Buombay"/>
          <p:cNvPicPr>
            <a:picLocks noChangeAspect="1" noChangeArrowheads="1" noCrop="1"/>
          </p:cNvPicPr>
          <p:nvPr/>
        </p:nvPicPr>
        <p:blipFill>
          <a:blip r:embed="rId4"/>
          <a:srcRect/>
          <a:stretch>
            <a:fillRect/>
          </a:stretch>
        </p:blipFill>
        <p:spPr bwMode="auto">
          <a:xfrm>
            <a:off x="0" y="-295556"/>
            <a:ext cx="12192000" cy="798420"/>
          </a:xfrm>
          <a:prstGeom prst="rect">
            <a:avLst/>
          </a:prstGeom>
          <a:noFill/>
          <a:ln w="9525">
            <a:noFill/>
            <a:miter lim="800000"/>
            <a:headEnd/>
            <a:tailEnd/>
          </a:ln>
        </p:spPr>
      </p:pic>
      <p:pic>
        <p:nvPicPr>
          <p:cNvPr id="2053" name="Picture 7" descr="Buombay"/>
          <p:cNvPicPr>
            <a:picLocks noChangeAspect="1" noChangeArrowheads="1" noCrop="1"/>
          </p:cNvPicPr>
          <p:nvPr/>
        </p:nvPicPr>
        <p:blipFill>
          <a:blip r:embed="rId4"/>
          <a:srcRect/>
          <a:stretch>
            <a:fillRect/>
          </a:stretch>
        </p:blipFill>
        <p:spPr bwMode="auto">
          <a:xfrm>
            <a:off x="0" y="5944723"/>
            <a:ext cx="12192000" cy="798419"/>
          </a:xfrm>
          <a:prstGeom prst="rect">
            <a:avLst/>
          </a:prstGeom>
          <a:noFill/>
          <a:ln w="9525">
            <a:noFill/>
            <a:miter lim="800000"/>
            <a:headEnd/>
            <a:tailEnd/>
          </a:ln>
        </p:spPr>
      </p:pic>
      <p:sp>
        <p:nvSpPr>
          <p:cNvPr id="2054" name="WordArt 8"/>
          <p:cNvSpPr>
            <a:spLocks noChangeArrowheads="1" noChangeShapeType="1" noTextEdit="1"/>
          </p:cNvSpPr>
          <p:nvPr/>
        </p:nvSpPr>
        <p:spPr bwMode="auto">
          <a:xfrm>
            <a:off x="406400" y="672354"/>
            <a:ext cx="11785600" cy="1657070"/>
          </a:xfrm>
          <a:prstGeom prst="rect">
            <a:avLst/>
          </a:prstGeom>
        </p:spPr>
        <p:txBody>
          <a:bodyPr wrap="none" fromWordArt="1">
            <a:prstTxWarp prst="textWave2">
              <a:avLst>
                <a:gd name="adj1" fmla="val 13005"/>
                <a:gd name="adj2" fmla="val 0"/>
              </a:avLst>
            </a:prstTxWarp>
          </a:bodyPr>
          <a:lstStyle/>
          <a:p>
            <a:pPr algn="ct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CHÀO</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MỪNG</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CÁC</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EM</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HỌC</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SINH</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p>
          <a:p>
            <a:pPr algn="ct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ĐẾN</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VỚI</a:t>
            </a: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BÀI</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GIẢNG</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ĐIỆN</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 </a:t>
            </a:r>
            <a:r>
              <a:rPr lang="en-US"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TỬ</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a:t>
            </a:r>
            <a:endPar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endParaRPr>
          </a:p>
        </p:txBody>
      </p:sp>
      <p:pic>
        <p:nvPicPr>
          <p:cNvPr id="2055" name="Picture 8" descr="hoahong">
            <a:hlinkClick r:id="" action="ppaction://noaction"/>
          </p:cNvPr>
          <p:cNvPicPr>
            <a:picLocks noChangeAspect="1" noChangeArrowheads="1" noCrop="1"/>
          </p:cNvPicPr>
          <p:nvPr/>
        </p:nvPicPr>
        <p:blipFill>
          <a:blip r:embed="rId5"/>
          <a:srcRect/>
          <a:stretch>
            <a:fillRect/>
          </a:stretch>
        </p:blipFill>
        <p:spPr bwMode="auto">
          <a:xfrm rot="2289621">
            <a:off x="730252" y="4332477"/>
            <a:ext cx="1835149" cy="1983441"/>
          </a:xfrm>
          <a:prstGeom prst="rect">
            <a:avLst/>
          </a:prstGeom>
          <a:noFill/>
          <a:ln w="9525">
            <a:noFill/>
            <a:miter lim="800000"/>
            <a:headEnd/>
            <a:tailEnd/>
          </a:ln>
        </p:spPr>
      </p:pic>
      <p:sp>
        <p:nvSpPr>
          <p:cNvPr id="2056" name="WordArt 14"/>
          <p:cNvSpPr>
            <a:spLocks noChangeArrowheads="1" noChangeShapeType="1" noTextEdit="1"/>
          </p:cNvSpPr>
          <p:nvPr/>
        </p:nvSpPr>
        <p:spPr bwMode="auto">
          <a:xfrm>
            <a:off x="3860800" y="2506847"/>
            <a:ext cx="6197600" cy="806824"/>
          </a:xfrm>
          <a:prstGeom prst="rect">
            <a:avLst/>
          </a:prstGeom>
        </p:spPr>
        <p:txBody>
          <a:bodyPr wrap="none" fromWordArt="1">
            <a:prstTxWarp prst="textPlain">
              <a:avLst>
                <a:gd name="adj" fmla="val 50000"/>
              </a:avLst>
            </a:prstTxWarp>
          </a:bodyPr>
          <a:lstStyle/>
          <a:p>
            <a:pPr algn="ctr"/>
            <a:r>
              <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MÔN: </a:t>
            </a:r>
            <a:r>
              <a:rPr lang="en-US" sz="3600" b="1" kern="1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KHOA HỌC TỰ </a:t>
            </a:r>
            <a:r>
              <a:rPr lang="en-US" sz="3600" b="1" kern="10" dirty="0" err="1"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NHIÊN</a:t>
            </a:r>
            <a:r>
              <a:rPr lang="en-US" sz="3600" b="1" kern="1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 9</a:t>
            </a:r>
            <a:endPar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endParaRPr>
          </a:p>
        </p:txBody>
      </p:sp>
      <p:sp>
        <p:nvSpPr>
          <p:cNvPr id="13" name="Title 1"/>
          <p:cNvSpPr txBox="1">
            <a:spLocks/>
          </p:cNvSpPr>
          <p:nvPr/>
        </p:nvSpPr>
        <p:spPr>
          <a:xfrm>
            <a:off x="406400" y="3591486"/>
            <a:ext cx="10363200" cy="537882"/>
          </a:xfrm>
          <a:prstGeom prst="rect">
            <a:avLst/>
          </a:prstGeom>
        </p:spPr>
        <p:txBody>
          <a:bodyPr>
            <a:normAutofit fontScale="82500" lnSpcReduction="20000"/>
          </a:bodyPr>
          <a:lstStyle/>
          <a:p>
            <a:pPr algn="ctr" eaLnBrk="0" hangingPunct="0">
              <a:defRPr/>
            </a:pPr>
            <a:r>
              <a:rPr lang="en-US" sz="4400" b="1" kern="0" dirty="0" smtClean="0">
                <a:solidFill>
                  <a:srgbClr val="0000FF"/>
                </a:solidFill>
                <a:ea typeface="+mj-ea"/>
                <a:cs typeface="Times New Roman" pitchFamily="18" charset="0"/>
              </a:rPr>
              <a:t>BỘ SÁCH CÁNH DIỀU</a:t>
            </a:r>
            <a:endParaRPr lang="en-US" sz="4400" kern="0" dirty="0">
              <a:solidFill>
                <a:srgbClr val="0000FF"/>
              </a:solidFill>
              <a:ea typeface="+mj-ea"/>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0" y="1059522"/>
            <a:ext cx="4640687" cy="4673600"/>
          </a:xfrm>
          <a:prstGeom prst="rect">
            <a:avLst/>
          </a:prstGeom>
          <a:noFill/>
          <a:ln w="9525">
            <a:noFill/>
            <a:miter lim="800000"/>
            <a:headEnd/>
            <a:tailEnd/>
          </a:ln>
          <a:effectLst/>
        </p:spPr>
      </p:pic>
      <p:sp>
        <p:nvSpPr>
          <p:cNvPr id="8" name="TextBox 7"/>
          <p:cNvSpPr txBox="1"/>
          <p:nvPr/>
        </p:nvSpPr>
        <p:spPr>
          <a:xfrm>
            <a:off x="4949370" y="1161119"/>
            <a:ext cx="7242629" cy="954107"/>
          </a:xfrm>
          <a:prstGeom prst="rect">
            <a:avLst/>
          </a:prstGeom>
          <a:noFill/>
        </p:spPr>
        <p:txBody>
          <a:bodyPr wrap="square" rtlCol="0">
            <a:spAutoFit/>
          </a:bodyPr>
          <a:lstStyle/>
          <a:p>
            <a:pPr algn="just"/>
            <a:r>
              <a:rPr lang="en-US" sz="2800" dirty="0" smtClean="0">
                <a:solidFill>
                  <a:srgbClr val="FF00FF"/>
                </a:solidFill>
                <a:latin typeface="Times New Roman" pitchFamily="18" charset="0"/>
                <a:cs typeface="Times New Roman" pitchFamily="18" charset="0"/>
              </a:rPr>
              <a:t>- </a:t>
            </a:r>
            <a:r>
              <a:rPr lang="vi-VN" sz="2800" dirty="0" smtClean="0">
                <a:solidFill>
                  <a:srgbClr val="FF00FF"/>
                </a:solidFill>
                <a:latin typeface="Times New Roman" pitchFamily="18" charset="0"/>
                <a:cs typeface="Times New Roman" pitchFamily="18" charset="0"/>
              </a:rPr>
              <a:t>Công thức chung của alkane là: C</a:t>
            </a:r>
            <a:r>
              <a:rPr lang="vi-VN" sz="2800" baseline="-25000" dirty="0" smtClean="0">
                <a:solidFill>
                  <a:srgbClr val="FF00FF"/>
                </a:solidFill>
                <a:latin typeface="Times New Roman" pitchFamily="18" charset="0"/>
                <a:cs typeface="Times New Roman" pitchFamily="18" charset="0"/>
              </a:rPr>
              <a:t>n</a:t>
            </a:r>
            <a:r>
              <a:rPr lang="vi-VN" sz="2800" dirty="0" smtClean="0">
                <a:solidFill>
                  <a:srgbClr val="FF00FF"/>
                </a:solidFill>
                <a:latin typeface="Times New Roman" pitchFamily="18" charset="0"/>
                <a:cs typeface="Times New Roman" pitchFamily="18" charset="0"/>
              </a:rPr>
              <a:t>H</a:t>
            </a:r>
            <a:r>
              <a:rPr lang="vi-VN" sz="2800" baseline="-25000" dirty="0" smtClean="0">
                <a:solidFill>
                  <a:srgbClr val="FF00FF"/>
                </a:solidFill>
                <a:latin typeface="Times New Roman" pitchFamily="18" charset="0"/>
                <a:cs typeface="Times New Roman" pitchFamily="18" charset="0"/>
              </a:rPr>
              <a:t>2n+2</a:t>
            </a:r>
            <a:r>
              <a:rPr lang="vi-VN" sz="2800" dirty="0" smtClean="0">
                <a:solidFill>
                  <a:srgbClr val="FF00FF"/>
                </a:solidFill>
                <a:latin typeface="Times New Roman" pitchFamily="18" charset="0"/>
                <a:cs typeface="Times New Roman" pitchFamily="18" charset="0"/>
              </a:rPr>
              <a:t> (n </a:t>
            </a:r>
            <a:r>
              <a:rPr lang="vi-VN" sz="2800" dirty="0" smtClean="0">
                <a:solidFill>
                  <a:srgbClr val="FF00FF"/>
                </a:solidFill>
                <a:latin typeface="Times New Roman"/>
                <a:cs typeface="Times New Roman"/>
              </a:rPr>
              <a:t>≥</a:t>
            </a:r>
            <a:r>
              <a:rPr lang="vi-VN" sz="2800" dirty="0" smtClean="0">
                <a:solidFill>
                  <a:srgbClr val="FF00FF"/>
                </a:solidFill>
                <a:latin typeface="Times New Roman" pitchFamily="18" charset="0"/>
                <a:cs typeface="Times New Roman" pitchFamily="18" charset="0"/>
              </a:rPr>
              <a:t>1), trong đó n là số nguyên tử C trong phân tử</a:t>
            </a:r>
            <a:endParaRPr lang="en-US" sz="2800" dirty="0" smtClean="0">
              <a:solidFill>
                <a:srgbClr val="FF00FF"/>
              </a:solidFill>
              <a:latin typeface="Times New Roman" pitchFamily="18" charset="0"/>
              <a:cs typeface="Times New Roman" pitchFamily="18" charset="0"/>
            </a:endParaRPr>
          </a:p>
        </p:txBody>
      </p:sp>
      <p:sp>
        <p:nvSpPr>
          <p:cNvPr id="9" name="TextBox 8"/>
          <p:cNvSpPr txBox="1"/>
          <p:nvPr/>
        </p:nvSpPr>
        <p:spPr>
          <a:xfrm>
            <a:off x="4949371" y="2271462"/>
            <a:ext cx="7242629" cy="523220"/>
          </a:xfrm>
          <a:prstGeom prst="rect">
            <a:avLst/>
          </a:prstGeom>
          <a:noFill/>
        </p:spPr>
        <p:txBody>
          <a:bodyPr wrap="square" rtlCol="0">
            <a:spAutoFit/>
          </a:bodyPr>
          <a:lstStyle/>
          <a:p>
            <a:pPr algn="just"/>
            <a:r>
              <a:rPr lang="en-US" sz="2800" dirty="0" smtClean="0">
                <a:solidFill>
                  <a:srgbClr val="FF00FF"/>
                </a:solidFill>
                <a:latin typeface="Times New Roman" pitchFamily="18" charset="0"/>
                <a:cs typeface="Times New Roman" pitchFamily="18" charset="0"/>
              </a:rPr>
              <a:t>- </a:t>
            </a:r>
            <a:r>
              <a:rPr lang="vi-VN" sz="2800" dirty="0" smtClean="0">
                <a:solidFill>
                  <a:srgbClr val="FF00FF"/>
                </a:solidFill>
                <a:latin typeface="Times New Roman" pitchFamily="18" charset="0"/>
                <a:cs typeface="Times New Roman" pitchFamily="18" charset="0"/>
              </a:rPr>
              <a:t>Ta có: 12.n + 1. (2n+2) = 44</a:t>
            </a:r>
            <a:endParaRPr lang="en-US" sz="2800" dirty="0" smtClean="0">
              <a:solidFill>
                <a:srgbClr val="FF00FF"/>
              </a:solidFill>
              <a:latin typeface="Times New Roman" pitchFamily="18" charset="0"/>
              <a:cs typeface="Times New Roman" pitchFamily="18" charset="0"/>
            </a:endParaRPr>
          </a:p>
        </p:txBody>
      </p:sp>
      <p:sp>
        <p:nvSpPr>
          <p:cNvPr id="10" name="TextBox 9"/>
          <p:cNvSpPr txBox="1"/>
          <p:nvPr/>
        </p:nvSpPr>
        <p:spPr>
          <a:xfrm>
            <a:off x="4949371" y="2989919"/>
            <a:ext cx="7242629" cy="523220"/>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=&gt; n = 3</a:t>
            </a:r>
            <a:endParaRPr lang="en-US" sz="2800" dirty="0" smtClean="0">
              <a:solidFill>
                <a:srgbClr val="FF00FF"/>
              </a:solidFill>
              <a:latin typeface="Times New Roman" pitchFamily="18" charset="0"/>
              <a:cs typeface="Times New Roman" pitchFamily="18" charset="0"/>
            </a:endParaRPr>
          </a:p>
        </p:txBody>
      </p:sp>
      <p:sp>
        <p:nvSpPr>
          <p:cNvPr id="11" name="TextBox 10"/>
          <p:cNvSpPr txBox="1"/>
          <p:nvPr/>
        </p:nvSpPr>
        <p:spPr>
          <a:xfrm>
            <a:off x="4949371" y="3585005"/>
            <a:ext cx="7242629" cy="523220"/>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Vậy công thức phân tử của alkane là C</a:t>
            </a:r>
            <a:r>
              <a:rPr lang="vi-VN" sz="2800" baseline="-25000" dirty="0" smtClean="0">
                <a:solidFill>
                  <a:srgbClr val="FF00FF"/>
                </a:solidFill>
                <a:latin typeface="Times New Roman" pitchFamily="18" charset="0"/>
                <a:cs typeface="Times New Roman" pitchFamily="18" charset="0"/>
              </a:rPr>
              <a:t>3</a:t>
            </a:r>
            <a:r>
              <a:rPr lang="vi-VN" sz="2800" dirty="0" smtClean="0">
                <a:solidFill>
                  <a:srgbClr val="FF00FF"/>
                </a:solidFill>
                <a:latin typeface="Times New Roman" pitchFamily="18" charset="0"/>
                <a:cs typeface="Times New Roman" pitchFamily="18" charset="0"/>
              </a:rPr>
              <a:t>H</a:t>
            </a:r>
            <a:r>
              <a:rPr lang="vi-VN" sz="2800" baseline="-25000" dirty="0" smtClean="0">
                <a:solidFill>
                  <a:srgbClr val="FF00FF"/>
                </a:solidFill>
                <a:latin typeface="Times New Roman" pitchFamily="18" charset="0"/>
                <a:cs typeface="Times New Roman" pitchFamily="18" charset="0"/>
              </a:rPr>
              <a:t>8</a:t>
            </a:r>
            <a:endParaRPr lang="en-US" sz="2800" baseline="-25000" dirty="0" smtClean="0">
              <a:solidFill>
                <a:srgbClr val="FF00FF"/>
              </a:solidFill>
              <a:latin typeface="Times New Roman" pitchFamily="18" charset="0"/>
              <a:cs typeface="Times New Roman" pitchFamily="18" charset="0"/>
            </a:endParaRPr>
          </a:p>
        </p:txBody>
      </p:sp>
      <p:sp>
        <p:nvSpPr>
          <p:cNvPr id="12" name="TextBox 11"/>
          <p:cNvSpPr txBox="1"/>
          <p:nvPr/>
        </p:nvSpPr>
        <p:spPr>
          <a:xfrm>
            <a:off x="4949371" y="4448605"/>
            <a:ext cx="7242629" cy="523220"/>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Công thức cấu tạo: CH</a:t>
            </a:r>
            <a:r>
              <a:rPr lang="vi-VN" sz="2800" baseline="-25000" dirty="0" smtClean="0">
                <a:solidFill>
                  <a:srgbClr val="FF00FF"/>
                </a:solidFill>
                <a:latin typeface="Times New Roman" pitchFamily="18" charset="0"/>
                <a:cs typeface="Times New Roman" pitchFamily="18" charset="0"/>
              </a:rPr>
              <a:t>3</a:t>
            </a:r>
            <a:r>
              <a:rPr lang="vi-VN" sz="2800" dirty="0" smtClean="0">
                <a:solidFill>
                  <a:srgbClr val="FF00FF"/>
                </a:solidFill>
                <a:latin typeface="Times New Roman" pitchFamily="18" charset="0"/>
                <a:cs typeface="Times New Roman" pitchFamily="18" charset="0"/>
              </a:rPr>
              <a:t> – CH</a:t>
            </a:r>
            <a:r>
              <a:rPr lang="vi-VN" sz="2800" baseline="-25000" dirty="0" smtClean="0">
                <a:solidFill>
                  <a:srgbClr val="FF00FF"/>
                </a:solidFill>
                <a:latin typeface="Times New Roman" pitchFamily="18" charset="0"/>
                <a:cs typeface="Times New Roman" pitchFamily="18" charset="0"/>
              </a:rPr>
              <a:t>2</a:t>
            </a:r>
            <a:r>
              <a:rPr lang="vi-VN" sz="2800" dirty="0" smtClean="0">
                <a:solidFill>
                  <a:srgbClr val="FF00FF"/>
                </a:solidFill>
                <a:latin typeface="Times New Roman" pitchFamily="18" charset="0"/>
                <a:cs typeface="Times New Roman" pitchFamily="18" charset="0"/>
              </a:rPr>
              <a:t> – CH</a:t>
            </a:r>
            <a:r>
              <a:rPr lang="vi-VN" sz="2800" baseline="-25000" dirty="0" smtClean="0">
                <a:solidFill>
                  <a:srgbClr val="FF00FF"/>
                </a:solidFill>
                <a:latin typeface="Times New Roman" pitchFamily="18" charset="0"/>
                <a:cs typeface="Times New Roman" pitchFamily="18" charset="0"/>
              </a:rPr>
              <a:t>3</a:t>
            </a:r>
            <a:r>
              <a:rPr lang="vi-VN" sz="2800" dirty="0" smtClean="0">
                <a:solidFill>
                  <a:srgbClr val="FF00FF"/>
                </a:solidFill>
                <a:latin typeface="Times New Roman" pitchFamily="18" charset="0"/>
                <a:cs typeface="Times New Roman" pitchFamily="18" charset="0"/>
              </a:rPr>
              <a:t> </a:t>
            </a:r>
            <a:endParaRPr lang="en-US" sz="2800" baseline="-25000" dirty="0" smtClean="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fltVal val="0"/>
                                          </p:val>
                                        </p:tav>
                                        <p:tav tm="100000">
                                          <p:val>
                                            <p:strVal val="#ppt_w"/>
                                          </p:val>
                                        </p:tav>
                                      </p:tavLst>
                                    </p:anim>
                                    <p:anim calcmode="lin" valueType="num">
                                      <p:cBhvr>
                                        <p:cTn id="8" dur="1000" fill="hold"/>
                                        <p:tgtEl>
                                          <p:spTgt spid="5122"/>
                                        </p:tgtEl>
                                        <p:attrNameLst>
                                          <p:attrName>ppt_h</p:attrName>
                                        </p:attrNameLst>
                                      </p:cBhvr>
                                      <p:tavLst>
                                        <p:tav tm="0">
                                          <p:val>
                                            <p:fltVal val="0"/>
                                          </p:val>
                                        </p:tav>
                                        <p:tav tm="100000">
                                          <p:val>
                                            <p:strVal val="#ppt_h"/>
                                          </p:val>
                                        </p:tav>
                                      </p:tavLst>
                                    </p:anim>
                                    <p:animEffect transition="in" filter="fade">
                                      <p:cBhvr>
                                        <p:cTn id="9" dur="10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3"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strips(upRight)">
                                      <p:cBhvr>
                                        <p:cTn id="14" dur="1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3"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strips(upRight)">
                                      <p:cBhvr>
                                        <p:cTn id="19" dur="1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3"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upRight)">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trips(upRight)">
                                      <p:cBhvr>
                                        <p:cTn id="29" dur="10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3"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strips(upRight)">
                                      <p:cBhvr>
                                        <p:cTn id="34"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820050"/>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hữu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từ</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hai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tố</a:t>
            </a:r>
            <a:r>
              <a:rPr lang="en-US" sz="2800" dirty="0" smtClean="0">
                <a:solidFill>
                  <a:srgbClr val="0000FF"/>
                </a:solidFill>
                <a:latin typeface="Times New Roman" pitchFamily="18" charset="0"/>
                <a:cs typeface="Times New Roman" pitchFamily="18" charset="0"/>
              </a:rPr>
              <a:t> carbon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hydrogen. </a:t>
            </a:r>
          </a:p>
        </p:txBody>
      </p:sp>
      <p:sp>
        <p:nvSpPr>
          <p:cNvPr id="9" name="TextBox 8"/>
          <p:cNvSpPr txBox="1"/>
          <p:nvPr/>
        </p:nvSpPr>
        <p:spPr>
          <a:xfrm>
            <a:off x="0" y="172719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thức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chung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x</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đó</a:t>
            </a:r>
            <a:r>
              <a:rPr lang="en-US" sz="2800" dirty="0" smtClean="0">
                <a:solidFill>
                  <a:srgbClr val="0000FF"/>
                </a:solidFill>
                <a:latin typeface="Times New Roman" pitchFamily="18" charset="0"/>
                <a:cs typeface="Times New Roman" pitchFamily="18" charset="0"/>
              </a:rPr>
              <a:t> x, y </a:t>
            </a:r>
            <a:r>
              <a:rPr lang="en-US" sz="2800" dirty="0" err="1" smtClean="0">
                <a:solidFill>
                  <a:srgbClr val="0000FF"/>
                </a:solidFill>
                <a:latin typeface="Times New Roman" pitchFamily="18" charset="0"/>
                <a:cs typeface="Times New Roman" pitchFamily="18" charset="0"/>
              </a:rPr>
              <a:t>lần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 C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a:t>
            </a:r>
          </a:p>
        </p:txBody>
      </p:sp>
      <p:sp>
        <p:nvSpPr>
          <p:cNvPr id="10" name="TextBox 9"/>
          <p:cNvSpPr txBox="1"/>
          <p:nvPr/>
        </p:nvSpPr>
        <p:spPr>
          <a:xfrm>
            <a:off x="0" y="2576279"/>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2</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4</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6</a:t>
            </a:r>
            <a:r>
              <a:rPr lang="en-US" sz="2800" dirty="0" smtClean="0">
                <a:solidFill>
                  <a:srgbClr val="0000FF"/>
                </a:solidFill>
                <a:latin typeface="Times New Roman" pitchFamily="18" charset="0"/>
                <a:cs typeface="Times New Roman" pitchFamily="18" charset="0"/>
              </a:rPr>
              <a:t>,…</a:t>
            </a:r>
          </a:p>
        </p:txBody>
      </p:sp>
      <p:sp>
        <p:nvSpPr>
          <p:cNvPr id="13" name="TextBox 12"/>
          <p:cNvSpPr txBox="1"/>
          <p:nvPr/>
        </p:nvSpPr>
        <p:spPr>
          <a:xfrm>
            <a:off x="0" y="301896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Ở điều kiện thường, một số hydrocarbon là chất khí, còn lại là chất lỏng hoặc rắn. Các hydrocarbon đều nhẹ hơn nước và hầu như không tan trong nước.</a:t>
            </a:r>
            <a:endParaRPr lang="en-US" sz="2800" dirty="0" smtClean="0">
              <a:solidFill>
                <a:srgbClr val="0000FF"/>
              </a:solidFill>
              <a:latin typeface="Times New Roman" pitchFamily="18" charset="0"/>
              <a:cs typeface="Times New Roman" pitchFamily="18" charset="0"/>
            </a:endParaRPr>
          </a:p>
        </p:txBody>
      </p:sp>
      <p:sp>
        <p:nvSpPr>
          <p:cNvPr id="14" name="TextBox 13"/>
          <p:cNvSpPr txBox="1"/>
          <p:nvPr/>
        </p:nvSpPr>
        <p:spPr>
          <a:xfrm>
            <a:off x="0" y="389707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II. ANLKANE</a:t>
            </a:r>
            <a:endParaRPr lang="en-US" sz="2800" b="1" dirty="0" smtClean="0">
              <a:solidFill>
                <a:srgbClr val="0000FF"/>
              </a:solidFill>
              <a:latin typeface="Times New Roman" pitchFamily="18" charset="0"/>
              <a:cs typeface="Times New Roman" pitchFamily="18" charset="0"/>
            </a:endParaRPr>
          </a:p>
        </p:txBody>
      </p:sp>
      <p:sp>
        <p:nvSpPr>
          <p:cNvPr id="15" name="TextBox 14"/>
          <p:cNvSpPr txBox="1"/>
          <p:nvPr/>
        </p:nvSpPr>
        <p:spPr>
          <a:xfrm>
            <a:off x="0" y="4339762"/>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1. Khái niệm</a:t>
            </a:r>
            <a:endParaRPr lang="en-US" sz="2800" b="1" dirty="0" smtClean="0">
              <a:solidFill>
                <a:srgbClr val="0000FF"/>
              </a:solidFill>
              <a:latin typeface="Times New Roman" pitchFamily="18" charset="0"/>
              <a:cs typeface="Times New Roman" pitchFamily="18" charset="0"/>
            </a:endParaRPr>
          </a:p>
        </p:txBody>
      </p:sp>
      <p:sp>
        <p:nvSpPr>
          <p:cNvPr id="12" name="TextBox 11"/>
          <p:cNvSpPr txBox="1"/>
          <p:nvPr/>
        </p:nvSpPr>
        <p:spPr>
          <a:xfrm>
            <a:off x="0" y="478245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là những hydrocarbon mạch hở, chỉ chứa các liên kết đơn trong phân tử.</a:t>
            </a:r>
            <a:endParaRPr lang="en-US" sz="2800" dirty="0" smtClean="0">
              <a:solidFill>
                <a:srgbClr val="0000FF"/>
              </a:solidFill>
              <a:latin typeface="Times New Roman" pitchFamily="18" charset="0"/>
              <a:cs typeface="Times New Roman" pitchFamily="18" charset="0"/>
            </a:endParaRPr>
          </a:p>
        </p:txBody>
      </p:sp>
      <p:sp>
        <p:nvSpPr>
          <p:cNvPr id="16" name="TextBox 15"/>
          <p:cNvSpPr txBox="1"/>
          <p:nvPr/>
        </p:nvSpPr>
        <p:spPr>
          <a:xfrm>
            <a:off x="0" y="5254166"/>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Công thức chung của alkane là: C</a:t>
            </a:r>
            <a:r>
              <a:rPr lang="vi-VN" sz="2800" baseline="-25000" dirty="0" smtClean="0">
                <a:solidFill>
                  <a:srgbClr val="0000FF"/>
                </a:solidFill>
                <a:latin typeface="Times New Roman" pitchFamily="18" charset="0"/>
                <a:cs typeface="Times New Roman" pitchFamily="18" charset="0"/>
              </a:rPr>
              <a:t>n</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2n+2</a:t>
            </a:r>
            <a:r>
              <a:rPr lang="vi-VN" sz="2800" dirty="0" smtClean="0">
                <a:solidFill>
                  <a:srgbClr val="0000FF"/>
                </a:solidFill>
                <a:latin typeface="Times New Roman" pitchFamily="18" charset="0"/>
                <a:cs typeface="Times New Roman" pitchFamily="18" charset="0"/>
              </a:rPr>
              <a:t> (n </a:t>
            </a:r>
            <a:r>
              <a:rPr lang="vi-VN" sz="2800" dirty="0" smtClean="0">
                <a:solidFill>
                  <a:srgbClr val="0000FF"/>
                </a:solidFill>
                <a:latin typeface="Times New Roman"/>
                <a:cs typeface="Times New Roman"/>
              </a:rPr>
              <a:t>≥</a:t>
            </a:r>
            <a:r>
              <a:rPr lang="vi-VN" sz="2800" dirty="0" smtClean="0">
                <a:solidFill>
                  <a:srgbClr val="0000FF"/>
                </a:solidFill>
                <a:latin typeface="Times New Roman" pitchFamily="18" charset="0"/>
                <a:cs typeface="Times New Roman" pitchFamily="18" charset="0"/>
              </a:rPr>
              <a:t>1), trong đó n là số nguyên tử C trong phân tử</a:t>
            </a:r>
            <a:endParaRPr lang="en-US" sz="2800" dirty="0" smtClean="0">
              <a:solidFill>
                <a:srgbClr val="0000FF"/>
              </a:solidFill>
              <a:latin typeface="Times New Roman" pitchFamily="18" charset="0"/>
              <a:cs typeface="Times New Roman" pitchFamily="18" charset="0"/>
            </a:endParaRPr>
          </a:p>
        </p:txBody>
      </p:sp>
      <p:sp>
        <p:nvSpPr>
          <p:cNvPr id="17" name="TextBox 16"/>
          <p:cNvSpPr txBox="1"/>
          <p:nvPr/>
        </p:nvSpPr>
        <p:spPr>
          <a:xfrm>
            <a:off x="0" y="6139537"/>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2. Phản ứng cháy</a:t>
            </a:r>
            <a:endParaRPr lang="en-US" sz="2800" b="1"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upRight)">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315200" y="790317"/>
            <a:ext cx="4876800" cy="4401205"/>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 Khi đốt cháy butane trong bật lửa có gas thì sản phẩm (hơi nước + CO</a:t>
            </a:r>
            <a:r>
              <a:rPr lang="vi-VN" sz="2800" baseline="-25000" dirty="0" smtClean="0">
                <a:solidFill>
                  <a:srgbClr val="FF00FF"/>
                </a:solidFill>
                <a:latin typeface="Times New Roman" pitchFamily="18" charset="0"/>
                <a:cs typeface="Times New Roman" pitchFamily="18" charset="0"/>
              </a:rPr>
              <a:t>2</a:t>
            </a:r>
            <a:r>
              <a:rPr lang="vi-VN" sz="2800" dirty="0" smtClean="0">
                <a:solidFill>
                  <a:srgbClr val="FF00FF"/>
                </a:solidFill>
                <a:latin typeface="Times New Roman" pitchFamily="18" charset="0"/>
                <a:cs typeface="Times New Roman" pitchFamily="18" charset="0"/>
              </a:rPr>
              <a:t>) đi vào trong ống nghiệm làm mờ thành ống nghiệm.</a:t>
            </a:r>
          </a:p>
          <a:p>
            <a:pPr algn="just"/>
            <a:r>
              <a:rPr lang="vi-VN" sz="2800" dirty="0" smtClean="0">
                <a:solidFill>
                  <a:srgbClr val="FF00FF"/>
                </a:solidFill>
                <a:latin typeface="Times New Roman" pitchFamily="18" charset="0"/>
                <a:cs typeface="Times New Roman" pitchFamily="18" charset="0"/>
              </a:rPr>
              <a:t>- Khi cho nước vôi trong vào ống nghiệm thì thấy dung dịch có vẩn đục.</a:t>
            </a:r>
          </a:p>
          <a:p>
            <a:pPr algn="just"/>
            <a:r>
              <a:rPr lang="vi-VN" sz="2800" dirty="0" smtClean="0">
                <a:solidFill>
                  <a:srgbClr val="FF00FF"/>
                </a:solidFill>
                <a:latin typeface="Times New Roman" pitchFamily="18" charset="0"/>
                <a:cs typeface="Times New Roman" pitchFamily="18" charset="0"/>
              </a:rPr>
              <a:t>CO</a:t>
            </a:r>
            <a:r>
              <a:rPr lang="vi-VN" sz="2800" baseline="-25000" dirty="0" smtClean="0">
                <a:solidFill>
                  <a:srgbClr val="FF00FF"/>
                </a:solidFill>
                <a:latin typeface="Times New Roman" pitchFamily="18" charset="0"/>
                <a:cs typeface="Times New Roman" pitchFamily="18" charset="0"/>
              </a:rPr>
              <a:t>2</a:t>
            </a:r>
            <a:r>
              <a:rPr lang="vi-VN" sz="2800" dirty="0" smtClean="0">
                <a:solidFill>
                  <a:srgbClr val="FF00FF"/>
                </a:solidFill>
                <a:latin typeface="Times New Roman" pitchFamily="18" charset="0"/>
                <a:cs typeface="Times New Roman" pitchFamily="18" charset="0"/>
              </a:rPr>
              <a:t> + Ca(OH)</a:t>
            </a:r>
            <a:r>
              <a:rPr lang="vi-VN" sz="2800" baseline="-25000" dirty="0" smtClean="0">
                <a:solidFill>
                  <a:srgbClr val="FF00FF"/>
                </a:solidFill>
                <a:latin typeface="Times New Roman" pitchFamily="18" charset="0"/>
                <a:cs typeface="Times New Roman" pitchFamily="18" charset="0"/>
              </a:rPr>
              <a:t>2</a:t>
            </a:r>
            <a:r>
              <a:rPr lang="vi-VN" sz="2800" dirty="0" smtClean="0">
                <a:solidFill>
                  <a:srgbClr val="FF00FF"/>
                </a:solidFill>
                <a:latin typeface="Times New Roman" pitchFamily="18" charset="0"/>
                <a:cs typeface="Times New Roman" pitchFamily="18" charset="0"/>
              </a:rPr>
              <a:t> → CaCO</a:t>
            </a:r>
            <a:r>
              <a:rPr lang="vi-VN" sz="2800" baseline="-25000" dirty="0" smtClean="0">
                <a:solidFill>
                  <a:srgbClr val="FF00FF"/>
                </a:solidFill>
                <a:latin typeface="Times New Roman" pitchFamily="18" charset="0"/>
                <a:cs typeface="Times New Roman" pitchFamily="18" charset="0"/>
              </a:rPr>
              <a:t>3</a:t>
            </a:r>
            <a:r>
              <a:rPr lang="vi-VN" sz="2800" dirty="0" smtClean="0">
                <a:solidFill>
                  <a:srgbClr val="FF00FF"/>
                </a:solidFill>
                <a:latin typeface="Times New Roman" pitchFamily="18" charset="0"/>
                <a:cs typeface="Times New Roman" pitchFamily="18" charset="0"/>
              </a:rPr>
              <a:t>↓ + H</a:t>
            </a:r>
            <a:r>
              <a:rPr lang="vi-VN" sz="2800" baseline="-25000" dirty="0" smtClean="0">
                <a:solidFill>
                  <a:srgbClr val="FF00FF"/>
                </a:solidFill>
                <a:latin typeface="Times New Roman" pitchFamily="18" charset="0"/>
                <a:cs typeface="Times New Roman" pitchFamily="18" charset="0"/>
              </a:rPr>
              <a:t>2</a:t>
            </a:r>
            <a:r>
              <a:rPr lang="vi-VN" sz="2800" dirty="0" smtClean="0">
                <a:solidFill>
                  <a:srgbClr val="FF00FF"/>
                </a:solidFill>
                <a:latin typeface="Times New Roman" pitchFamily="18" charset="0"/>
                <a:cs typeface="Times New Roman" pitchFamily="18" charset="0"/>
              </a:rPr>
              <a:t>O</a:t>
            </a:r>
            <a:endParaRPr lang="vi-VN" sz="2800" dirty="0">
              <a:solidFill>
                <a:srgbClr val="FF00FF"/>
              </a:solidFill>
              <a:latin typeface="Times New Roman" pitchFamily="18" charset="0"/>
              <a:cs typeface="Times New Roman" pitchFamily="18" charset="0"/>
            </a:endParaRPr>
          </a:p>
        </p:txBody>
      </p:sp>
      <p:pic>
        <p:nvPicPr>
          <p:cNvPr id="6146" name="Picture 2">
            <a:hlinkClick r:id="rId2" action="ppaction://hlinkfile"/>
          </p:cNvPr>
          <p:cNvPicPr>
            <a:picLocks noChangeAspect="1" noChangeArrowheads="1"/>
          </p:cNvPicPr>
          <p:nvPr/>
        </p:nvPicPr>
        <p:blipFill>
          <a:blip r:embed="rId3"/>
          <a:srcRect/>
          <a:stretch>
            <a:fillRect/>
          </a:stretch>
        </p:blipFill>
        <p:spPr bwMode="auto">
          <a:xfrm>
            <a:off x="0" y="0"/>
            <a:ext cx="7309184" cy="6858000"/>
          </a:xfrm>
          <a:prstGeom prst="rect">
            <a:avLst/>
          </a:prstGeom>
          <a:noFill/>
          <a:ln w="9525">
            <a:noFill/>
            <a:miter lim="800000"/>
            <a:headEnd/>
            <a:tailEnd/>
          </a:ln>
          <a:effectLst/>
        </p:spPr>
      </p:pic>
      <p:sp>
        <p:nvSpPr>
          <p:cNvPr id="13" name="Rectangle 12"/>
          <p:cNvSpPr/>
          <p:nvPr/>
        </p:nvSpPr>
        <p:spPr>
          <a:xfrm>
            <a:off x="7387770" y="5210628"/>
            <a:ext cx="4804229" cy="1077218"/>
          </a:xfrm>
          <a:prstGeom prst="rect">
            <a:avLst/>
          </a:prstGeom>
        </p:spPr>
        <p:txBody>
          <a:bodyPr wrap="square">
            <a:spAutoFit/>
          </a:bodyPr>
          <a:lstStyle/>
          <a:p>
            <a:pPr algn="just"/>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Viết phương trình hóa học phản ứng cháy của butane</a:t>
            </a:r>
            <a:r>
              <a:rPr lang="en-US" sz="3200" dirty="0" smtClean="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900" decel="100000" fill="hold"/>
                                        <p:tgtEl>
                                          <p:spTgt spid="614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14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strips(upRight)">
                                      <p:cBhvr>
                                        <p:cTn id="15" dur="10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 calcmode="lin" valueType="num">
                                      <p:cBhvr>
                                        <p:cTn id="20" dur="1000" fill="hold"/>
                                        <p:tgtEl>
                                          <p:spTgt spid="13"/>
                                        </p:tgtEl>
                                        <p:attrNameLst>
                                          <p:attrName>ppt_w</p:attrName>
                                        </p:attrNameLst>
                                      </p:cBhvr>
                                      <p:tavLst>
                                        <p:tav tm="0">
                                          <p:val>
                                            <p:fltVal val="0"/>
                                          </p:val>
                                        </p:tav>
                                        <p:tav tm="100000">
                                          <p:val>
                                            <p:strVal val="#ppt_w"/>
                                          </p:val>
                                        </p:tav>
                                      </p:tavLst>
                                    </p:anim>
                                    <p:anim calcmode="lin" valueType="num">
                                      <p:cBhvr>
                                        <p:cTn id="21" dur="1000" fill="hold"/>
                                        <p:tgtEl>
                                          <p:spTgt spid="13"/>
                                        </p:tgtEl>
                                        <p:attrNameLst>
                                          <p:attrName>ppt_h</p:attrName>
                                        </p:attrNameLst>
                                      </p:cBhvr>
                                      <p:tavLst>
                                        <p:tav tm="0">
                                          <p:val>
                                            <p:fltVal val="0"/>
                                          </p:val>
                                        </p:tav>
                                        <p:tav tm="100000">
                                          <p:val>
                                            <p:strVal val="#ppt_h"/>
                                          </p:val>
                                        </p:tav>
                                      </p:tavLst>
                                    </p:anim>
                                    <p:animEffect transition="in" filter="fade">
                                      <p:cBhvr>
                                        <p:cTn id="2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0" y="834564"/>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II. ANLKANE</a:t>
            </a:r>
            <a:endParaRPr lang="en-US" sz="2800" b="1" dirty="0" smtClean="0">
              <a:solidFill>
                <a:srgbClr val="0000FF"/>
              </a:solidFill>
              <a:latin typeface="Times New Roman" pitchFamily="18" charset="0"/>
              <a:cs typeface="Times New Roman" pitchFamily="18" charset="0"/>
            </a:endParaRPr>
          </a:p>
        </p:txBody>
      </p:sp>
      <p:sp>
        <p:nvSpPr>
          <p:cNvPr id="15" name="TextBox 14"/>
          <p:cNvSpPr txBox="1"/>
          <p:nvPr/>
        </p:nvSpPr>
        <p:spPr>
          <a:xfrm>
            <a:off x="0" y="127724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1. Khái niệm</a:t>
            </a:r>
            <a:endParaRPr lang="en-US" sz="2800" b="1" dirty="0" smtClean="0">
              <a:solidFill>
                <a:srgbClr val="0000FF"/>
              </a:solidFill>
              <a:latin typeface="Times New Roman" pitchFamily="18" charset="0"/>
              <a:cs typeface="Times New Roman" pitchFamily="18" charset="0"/>
            </a:endParaRPr>
          </a:p>
        </p:txBody>
      </p:sp>
      <p:sp>
        <p:nvSpPr>
          <p:cNvPr id="12" name="TextBox 11"/>
          <p:cNvSpPr txBox="1"/>
          <p:nvPr/>
        </p:nvSpPr>
        <p:spPr>
          <a:xfrm>
            <a:off x="0" y="1719937"/>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là những hydrocarbon mạch hở, chỉ chứa các liên kết đơn trong phân tử.</a:t>
            </a:r>
            <a:endParaRPr lang="en-US" sz="2800" dirty="0" smtClean="0">
              <a:solidFill>
                <a:srgbClr val="0000FF"/>
              </a:solidFill>
              <a:latin typeface="Times New Roman" pitchFamily="18" charset="0"/>
              <a:cs typeface="Times New Roman" pitchFamily="18" charset="0"/>
            </a:endParaRPr>
          </a:p>
        </p:txBody>
      </p:sp>
      <p:sp>
        <p:nvSpPr>
          <p:cNvPr id="16" name="TextBox 15"/>
          <p:cNvSpPr txBox="1"/>
          <p:nvPr/>
        </p:nvSpPr>
        <p:spPr>
          <a:xfrm>
            <a:off x="0" y="2191652"/>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Công thức chung của alkane là: C</a:t>
            </a:r>
            <a:r>
              <a:rPr lang="vi-VN" sz="2800" baseline="-25000" dirty="0" smtClean="0">
                <a:solidFill>
                  <a:srgbClr val="0000FF"/>
                </a:solidFill>
                <a:latin typeface="Times New Roman" pitchFamily="18" charset="0"/>
                <a:cs typeface="Times New Roman" pitchFamily="18" charset="0"/>
              </a:rPr>
              <a:t>n</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2n+2</a:t>
            </a:r>
            <a:r>
              <a:rPr lang="vi-VN" sz="2800" dirty="0" smtClean="0">
                <a:solidFill>
                  <a:srgbClr val="0000FF"/>
                </a:solidFill>
                <a:latin typeface="Times New Roman" pitchFamily="18" charset="0"/>
                <a:cs typeface="Times New Roman" pitchFamily="18" charset="0"/>
              </a:rPr>
              <a:t> (n </a:t>
            </a:r>
            <a:r>
              <a:rPr lang="vi-VN" sz="2800" dirty="0" smtClean="0">
                <a:solidFill>
                  <a:srgbClr val="0000FF"/>
                </a:solidFill>
                <a:latin typeface="Times New Roman"/>
                <a:cs typeface="Times New Roman"/>
              </a:rPr>
              <a:t>≥</a:t>
            </a:r>
            <a:r>
              <a:rPr lang="vi-VN" sz="2800" dirty="0" smtClean="0">
                <a:solidFill>
                  <a:srgbClr val="0000FF"/>
                </a:solidFill>
                <a:latin typeface="Times New Roman" pitchFamily="18" charset="0"/>
                <a:cs typeface="Times New Roman" pitchFamily="18" charset="0"/>
              </a:rPr>
              <a:t>1), trong đó n là số nguyên tử C trong phân tử</a:t>
            </a:r>
            <a:endParaRPr lang="en-US" sz="2800" dirty="0" smtClean="0">
              <a:solidFill>
                <a:srgbClr val="0000FF"/>
              </a:solidFill>
              <a:latin typeface="Times New Roman" pitchFamily="18" charset="0"/>
              <a:cs typeface="Times New Roman" pitchFamily="18" charset="0"/>
            </a:endParaRPr>
          </a:p>
        </p:txBody>
      </p:sp>
      <p:sp>
        <p:nvSpPr>
          <p:cNvPr id="17" name="TextBox 16"/>
          <p:cNvSpPr txBox="1"/>
          <p:nvPr/>
        </p:nvSpPr>
        <p:spPr>
          <a:xfrm>
            <a:off x="0" y="3077023"/>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2. Phản ứng cháy</a:t>
            </a:r>
            <a:endParaRPr lang="en-US" sz="2800" b="1" dirty="0" smtClean="0">
              <a:solidFill>
                <a:srgbClr val="0000FF"/>
              </a:solidFill>
              <a:latin typeface="Times New Roman" pitchFamily="18" charset="0"/>
              <a:cs typeface="Times New Roman" pitchFamily="18" charset="0"/>
            </a:endParaRPr>
          </a:p>
        </p:txBody>
      </p:sp>
      <p:grpSp>
        <p:nvGrpSpPr>
          <p:cNvPr id="24" name="Group 23"/>
          <p:cNvGrpSpPr/>
          <p:nvPr/>
        </p:nvGrpSpPr>
        <p:grpSpPr>
          <a:xfrm>
            <a:off x="0" y="3389123"/>
            <a:ext cx="12192000" cy="668320"/>
            <a:chOff x="0" y="3389123"/>
            <a:chExt cx="12192000" cy="668320"/>
          </a:xfrm>
        </p:grpSpPr>
        <p:sp>
          <p:nvSpPr>
            <p:cNvPr id="18" name="TextBox 17"/>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2C</a:t>
              </a:r>
              <a:r>
                <a:rPr lang="vi-VN" sz="2800" baseline="-25000" dirty="0" smtClean="0">
                  <a:solidFill>
                    <a:srgbClr val="0000FF"/>
                  </a:solidFill>
                  <a:latin typeface="Times New Roman" pitchFamily="18" charset="0"/>
                  <a:cs typeface="Times New Roman" pitchFamily="18" charset="0"/>
                </a:rPr>
                <a:t>4</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10</a:t>
              </a:r>
              <a:r>
                <a:rPr lang="vi-VN" sz="2800" dirty="0" smtClean="0">
                  <a:solidFill>
                    <a:srgbClr val="0000FF"/>
                  </a:solidFill>
                  <a:latin typeface="Times New Roman" pitchFamily="18" charset="0"/>
                  <a:cs typeface="Times New Roman" pitchFamily="18" charset="0"/>
                </a:rPr>
                <a:t> + 13O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8CO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+ 10H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21" name="TextBox 20"/>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22" name="Straight Arrow Connector 21"/>
            <p:cNvCxnSpPr/>
            <p:nvPr/>
          </p:nvCxnSpPr>
          <p:spPr>
            <a:xfrm>
              <a:off x="4659027"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sp>
        <p:nvSpPr>
          <p:cNvPr id="25" name="TextBox 24"/>
          <p:cNvSpPr txBox="1"/>
          <p:nvPr/>
        </p:nvSpPr>
        <p:spPr>
          <a:xfrm>
            <a:off x="0" y="404948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dễ cháy, tạo ra 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 và sinh ra nhiều nhiệt.</a:t>
            </a:r>
            <a:endParaRPr lang="en-US" sz="2800"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fltVal val="0"/>
                                          </p:val>
                                        </p:tav>
                                        <p:tav tm="100000">
                                          <p:val>
                                            <p:strVal val="#ppt_w"/>
                                          </p:val>
                                        </p:tav>
                                      </p:tavLst>
                                    </p:anim>
                                    <p:anim calcmode="lin" valueType="num">
                                      <p:cBhvr>
                                        <p:cTn id="8" dur="1000" fill="hold"/>
                                        <p:tgtEl>
                                          <p:spTgt spid="24"/>
                                        </p:tgtEl>
                                        <p:attrNameLst>
                                          <p:attrName>ppt_h</p:attrName>
                                        </p:attrNameLst>
                                      </p:cBhvr>
                                      <p:tavLst>
                                        <p:tav tm="0">
                                          <p:val>
                                            <p:fltVal val="0"/>
                                          </p:val>
                                        </p:tav>
                                        <p:tav tm="100000">
                                          <p:val>
                                            <p:strVal val="#ppt_h"/>
                                          </p:val>
                                        </p:tav>
                                      </p:tavLst>
                                    </p:anim>
                                    <p:animEffect transition="in" filter="fade">
                                      <p:cBhvr>
                                        <p:cTn id="9" dur="10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3" fill="hold" grpId="0"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strips(upRight)">
                                      <p:cBhvr>
                                        <p:cTn id="14"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246745"/>
            <a:ext cx="12192000" cy="1569660"/>
          </a:xfrm>
          <a:prstGeom prst="rect">
            <a:avLst/>
          </a:prstGeom>
        </p:spPr>
        <p:txBody>
          <a:bodyPr wrap="square">
            <a:spAutoFit/>
          </a:bodyPr>
          <a:lstStyle/>
          <a:p>
            <a:pPr algn="just"/>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Viết phương trình hóa học phản ứng cháy của CH</a:t>
            </a:r>
            <a:r>
              <a:rPr lang="vi-VN" sz="3200" baseline="-25000" dirty="0" smtClean="0">
                <a:solidFill>
                  <a:srgbClr val="FF0000"/>
                </a:solidFill>
                <a:latin typeface="Times New Roman" pitchFamily="18" charset="0"/>
                <a:cs typeface="Times New Roman" pitchFamily="18" charset="0"/>
              </a:rPr>
              <a:t>4</a:t>
            </a:r>
            <a:r>
              <a:rPr lang="vi-VN" sz="3200" dirty="0" smtClean="0">
                <a:solidFill>
                  <a:srgbClr val="FF0000"/>
                </a:solidFill>
                <a:latin typeface="Times New Roman" pitchFamily="18" charset="0"/>
                <a:cs typeface="Times New Roman" pitchFamily="18" charset="0"/>
              </a:rPr>
              <a:t>, C</a:t>
            </a:r>
            <a:r>
              <a:rPr lang="vi-VN" sz="3200" baseline="-25000" dirty="0" smtClean="0">
                <a:solidFill>
                  <a:srgbClr val="FF0000"/>
                </a:solidFill>
                <a:latin typeface="Times New Roman" pitchFamily="18" charset="0"/>
                <a:cs typeface="Times New Roman" pitchFamily="18" charset="0"/>
              </a:rPr>
              <a:t>2</a:t>
            </a:r>
            <a:r>
              <a:rPr lang="vi-VN" sz="3200" dirty="0" smtClean="0">
                <a:solidFill>
                  <a:srgbClr val="FF0000"/>
                </a:solidFill>
                <a:latin typeface="Times New Roman" pitchFamily="18" charset="0"/>
                <a:cs typeface="Times New Roman" pitchFamily="18" charset="0"/>
              </a:rPr>
              <a:t>H</a:t>
            </a:r>
            <a:r>
              <a:rPr lang="vi-VN" sz="3200" baseline="-25000" dirty="0" smtClean="0">
                <a:solidFill>
                  <a:srgbClr val="FF0000"/>
                </a:solidFill>
                <a:latin typeface="Times New Roman" pitchFamily="18" charset="0"/>
                <a:cs typeface="Times New Roman" pitchFamily="18" charset="0"/>
              </a:rPr>
              <a:t>6</a:t>
            </a:r>
            <a:r>
              <a:rPr lang="vi-VN" sz="3200" dirty="0" smtClean="0">
                <a:solidFill>
                  <a:srgbClr val="FF0000"/>
                </a:solidFill>
                <a:latin typeface="Times New Roman" pitchFamily="18" charset="0"/>
                <a:cs typeface="Times New Roman" pitchFamily="18" charset="0"/>
              </a:rPr>
              <a:t>, C</a:t>
            </a:r>
            <a:r>
              <a:rPr lang="vi-VN" sz="3200" baseline="-25000" dirty="0" smtClean="0">
                <a:solidFill>
                  <a:srgbClr val="FF0000"/>
                </a:solidFill>
                <a:latin typeface="Times New Roman" pitchFamily="18" charset="0"/>
                <a:cs typeface="Times New Roman" pitchFamily="18" charset="0"/>
              </a:rPr>
              <a:t>3</a:t>
            </a:r>
            <a:r>
              <a:rPr lang="vi-VN" sz="3200" dirty="0" smtClean="0">
                <a:solidFill>
                  <a:srgbClr val="FF0000"/>
                </a:solidFill>
                <a:latin typeface="Times New Roman" pitchFamily="18" charset="0"/>
                <a:cs typeface="Times New Roman" pitchFamily="18" charset="0"/>
              </a:rPr>
              <a:t>H</a:t>
            </a:r>
            <a:r>
              <a:rPr lang="vi-VN" sz="3200" baseline="-25000" dirty="0" smtClean="0">
                <a:solidFill>
                  <a:srgbClr val="FF0000"/>
                </a:solidFill>
                <a:latin typeface="Times New Roman" pitchFamily="18" charset="0"/>
                <a:cs typeface="Times New Roman" pitchFamily="18" charset="0"/>
              </a:rPr>
              <a:t>8</a:t>
            </a:r>
            <a:r>
              <a:rPr lang="vi-VN" sz="3200" dirty="0" smtClean="0">
                <a:solidFill>
                  <a:srgbClr val="FF0000"/>
                </a:solidFill>
                <a:latin typeface="Times New Roman" pitchFamily="18" charset="0"/>
                <a:cs typeface="Times New Roman" pitchFamily="18" charset="0"/>
              </a:rPr>
              <a:t> và C</a:t>
            </a:r>
            <a:r>
              <a:rPr lang="vi-VN" sz="3200" baseline="-25000" dirty="0" smtClean="0">
                <a:solidFill>
                  <a:srgbClr val="FF0000"/>
                </a:solidFill>
                <a:latin typeface="Times New Roman" pitchFamily="18" charset="0"/>
                <a:cs typeface="Times New Roman" pitchFamily="18" charset="0"/>
              </a:rPr>
              <a:t>n</a:t>
            </a:r>
            <a:r>
              <a:rPr lang="vi-VN" sz="3200" dirty="0" smtClean="0">
                <a:solidFill>
                  <a:srgbClr val="FF0000"/>
                </a:solidFill>
                <a:latin typeface="Times New Roman" pitchFamily="18" charset="0"/>
                <a:cs typeface="Times New Roman" pitchFamily="18" charset="0"/>
              </a:rPr>
              <a:t>H</a:t>
            </a:r>
            <a:r>
              <a:rPr lang="vi-VN" sz="3200" baseline="-25000" dirty="0" smtClean="0">
                <a:solidFill>
                  <a:srgbClr val="FF0000"/>
                </a:solidFill>
                <a:latin typeface="Times New Roman" pitchFamily="18" charset="0"/>
                <a:cs typeface="Times New Roman" pitchFamily="18" charset="0"/>
              </a:rPr>
              <a:t>2n+2</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Nhận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xét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về</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tỉ</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lệ</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số</a:t>
            </a:r>
            <a:r>
              <a:rPr lang="en-US" sz="3200" dirty="0" smtClean="0">
                <a:solidFill>
                  <a:srgbClr val="FF0000"/>
                </a:solidFill>
                <a:latin typeface="Times New Roman" pitchFamily="18" charset="0"/>
                <a:cs typeface="Times New Roman" pitchFamily="18" charset="0"/>
              </a:rPr>
              <a:t> mol </a:t>
            </a:r>
            <a:r>
              <a:rPr lang="en-US" sz="3200" dirty="0" err="1" smtClean="0">
                <a:solidFill>
                  <a:srgbClr val="FF0000"/>
                </a:solidFill>
                <a:latin typeface="Times New Roman" pitchFamily="18" charset="0"/>
                <a:cs typeface="Times New Roman" pitchFamily="18" charset="0"/>
              </a:rPr>
              <a:t>H</a:t>
            </a:r>
            <a:r>
              <a:rPr lang="en-US" sz="3200" baseline="-25000" dirty="0" err="1" smtClean="0">
                <a:solidFill>
                  <a:srgbClr val="FF0000"/>
                </a:solidFill>
                <a:latin typeface="Times New Roman" pitchFamily="18" charset="0"/>
                <a:cs typeface="Times New Roman" pitchFamily="18" charset="0"/>
              </a:rPr>
              <a:t>2</a:t>
            </a:r>
            <a:r>
              <a:rPr lang="en-US" sz="3200" dirty="0" err="1" smtClean="0">
                <a:solidFill>
                  <a:srgbClr val="FF0000"/>
                </a:solidFill>
                <a:latin typeface="Times New Roman" pitchFamily="18" charset="0"/>
                <a:cs typeface="Times New Roman" pitchFamily="18" charset="0"/>
              </a:rPr>
              <a:t>O</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và</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số</a:t>
            </a:r>
            <a:r>
              <a:rPr lang="en-US" sz="3200" dirty="0" smtClean="0">
                <a:solidFill>
                  <a:srgbClr val="FF0000"/>
                </a:solidFill>
                <a:latin typeface="Times New Roman" pitchFamily="18" charset="0"/>
                <a:cs typeface="Times New Roman" pitchFamily="18" charset="0"/>
              </a:rPr>
              <a:t> mol CO</a:t>
            </a:r>
            <a:r>
              <a:rPr lang="en-US" sz="3200" baseline="-25000" dirty="0" smtClean="0">
                <a:solidFill>
                  <a:srgbClr val="FF0000"/>
                </a:solidFill>
                <a:latin typeface="Times New Roman" pitchFamily="18" charset="0"/>
                <a:cs typeface="Times New Roman" pitchFamily="18" charset="0"/>
              </a:rPr>
              <a:t>2</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tạo</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ra</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các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phản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ứng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đốt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cháy</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trên</a:t>
            </a:r>
            <a:endParaRPr lang="en-US" sz="3200" dirty="0">
              <a:solidFill>
                <a:srgbClr val="FF0000"/>
              </a:solidFill>
              <a:latin typeface="Times New Roman" pitchFamily="18" charset="0"/>
              <a:cs typeface="Times New Roman" pitchFamily="18" charset="0"/>
            </a:endParaRPr>
          </a:p>
        </p:txBody>
      </p:sp>
      <p:grpSp>
        <p:nvGrpSpPr>
          <p:cNvPr id="5" name="Group 4"/>
          <p:cNvGrpSpPr/>
          <p:nvPr/>
        </p:nvGrpSpPr>
        <p:grpSpPr>
          <a:xfrm>
            <a:off x="0" y="1618380"/>
            <a:ext cx="12192000" cy="668320"/>
            <a:chOff x="0" y="3389123"/>
            <a:chExt cx="12192000" cy="668320"/>
          </a:xfrm>
        </p:grpSpPr>
        <p:sp>
          <p:nvSpPr>
            <p:cNvPr id="6" name="TextBox 5"/>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CH</a:t>
              </a:r>
              <a:r>
                <a:rPr lang="vi-VN" sz="2800" baseline="-25000" dirty="0" smtClean="0">
                  <a:solidFill>
                    <a:srgbClr val="0000FF"/>
                  </a:solidFill>
                  <a:latin typeface="Times New Roman" pitchFamily="18" charset="0"/>
                  <a:cs typeface="Times New Roman" pitchFamily="18" charset="0"/>
                </a:rPr>
                <a:t>4</a:t>
              </a:r>
              <a:r>
                <a:rPr lang="vi-VN" sz="2800" dirty="0" smtClean="0">
                  <a:solidFill>
                    <a:srgbClr val="0000FF"/>
                  </a:solidFill>
                  <a:latin typeface="Times New Roman" pitchFamily="18" charset="0"/>
                  <a:cs typeface="Times New Roman" pitchFamily="18" charset="0"/>
                </a:rPr>
                <a:t> + 2O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+ 2H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7" name="TextBox 6"/>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8" name="Straight Arrow Connector 7"/>
            <p:cNvCxnSpPr/>
            <p:nvPr/>
          </p:nvCxnSpPr>
          <p:spPr>
            <a:xfrm>
              <a:off x="4571943"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0" y="2431180"/>
            <a:ext cx="12192000" cy="668320"/>
            <a:chOff x="0" y="3389123"/>
            <a:chExt cx="12192000" cy="668320"/>
          </a:xfrm>
        </p:grpSpPr>
        <p:sp>
          <p:nvSpPr>
            <p:cNvPr id="10" name="TextBox 9"/>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2C</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6</a:t>
              </a:r>
              <a:r>
                <a:rPr lang="vi-VN" sz="2800" dirty="0" smtClean="0">
                  <a:solidFill>
                    <a:srgbClr val="0000FF"/>
                  </a:solidFill>
                  <a:latin typeface="Times New Roman" pitchFamily="18" charset="0"/>
                  <a:cs typeface="Times New Roman" pitchFamily="18" charset="0"/>
                </a:rPr>
                <a:t> + 7O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4CO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+ 6H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11" name="TextBox 10"/>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14" name="Straight Arrow Connector 13"/>
            <p:cNvCxnSpPr/>
            <p:nvPr/>
          </p:nvCxnSpPr>
          <p:spPr>
            <a:xfrm>
              <a:off x="4659027"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0" y="3389123"/>
            <a:ext cx="12192000" cy="668320"/>
            <a:chOff x="0" y="3389123"/>
            <a:chExt cx="12192000" cy="668320"/>
          </a:xfrm>
        </p:grpSpPr>
        <p:sp>
          <p:nvSpPr>
            <p:cNvPr id="16" name="TextBox 15"/>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C</a:t>
              </a:r>
              <a:r>
                <a:rPr lang="vi-VN" sz="2800" baseline="-25000" dirty="0" smtClean="0">
                  <a:solidFill>
                    <a:srgbClr val="0000FF"/>
                  </a:solidFill>
                  <a:latin typeface="Times New Roman" pitchFamily="18" charset="0"/>
                  <a:cs typeface="Times New Roman" pitchFamily="18" charset="0"/>
                </a:rPr>
                <a:t>3</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8</a:t>
              </a:r>
              <a:r>
                <a:rPr lang="vi-VN" sz="2800" dirty="0" smtClean="0">
                  <a:solidFill>
                    <a:srgbClr val="0000FF"/>
                  </a:solidFill>
                  <a:latin typeface="Times New Roman" pitchFamily="18" charset="0"/>
                  <a:cs typeface="Times New Roman" pitchFamily="18" charset="0"/>
                </a:rPr>
                <a:t> + 5O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3CO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+ 4H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17" name="TextBox 16"/>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18" name="Straight Arrow Connector 17"/>
            <p:cNvCxnSpPr/>
            <p:nvPr/>
          </p:nvCxnSpPr>
          <p:spPr>
            <a:xfrm>
              <a:off x="4659027"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0" y="4267237"/>
            <a:ext cx="12192000" cy="668320"/>
            <a:chOff x="0" y="3389123"/>
            <a:chExt cx="12192000" cy="668320"/>
          </a:xfrm>
        </p:grpSpPr>
        <p:sp>
          <p:nvSpPr>
            <p:cNvPr id="20" name="TextBox 19"/>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2C</a:t>
              </a:r>
              <a:r>
                <a:rPr lang="vi-VN" sz="2800" baseline="-25000" dirty="0" smtClean="0">
                  <a:solidFill>
                    <a:srgbClr val="0000FF"/>
                  </a:solidFill>
                  <a:latin typeface="Times New Roman" pitchFamily="18" charset="0"/>
                  <a:cs typeface="Times New Roman" pitchFamily="18" charset="0"/>
                </a:rPr>
                <a:t>n</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2n+2</a:t>
              </a:r>
              <a:r>
                <a:rPr lang="vi-VN" sz="2800" dirty="0" smtClean="0">
                  <a:solidFill>
                    <a:srgbClr val="0000FF"/>
                  </a:solidFill>
                  <a:latin typeface="Times New Roman" pitchFamily="18" charset="0"/>
                  <a:cs typeface="Times New Roman" pitchFamily="18" charset="0"/>
                </a:rPr>
                <a:t> + (3n+1)O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2nCO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(2n+2)H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21" name="TextBox 20"/>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22" name="Straight Arrow Connector 21"/>
            <p:cNvCxnSpPr/>
            <p:nvPr/>
          </p:nvCxnSpPr>
          <p:spPr>
            <a:xfrm>
              <a:off x="4659027"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sp>
        <p:nvSpPr>
          <p:cNvPr id="23" name="TextBox 22"/>
          <p:cNvSpPr txBox="1"/>
          <p:nvPr/>
        </p:nvSpPr>
        <p:spPr>
          <a:xfrm>
            <a:off x="2699656" y="5341233"/>
            <a:ext cx="7242629" cy="523220"/>
          </a:xfrm>
          <a:prstGeom prst="rect">
            <a:avLst/>
          </a:prstGeom>
          <a:noFill/>
        </p:spPr>
        <p:txBody>
          <a:bodyPr wrap="square" rtlCol="0">
            <a:spAutoFit/>
          </a:bodyPr>
          <a:lstStyle/>
          <a:p>
            <a:pPr algn="ctr"/>
            <a:r>
              <a:rPr lang="en-US" sz="2800" dirty="0" err="1" smtClean="0">
                <a:solidFill>
                  <a:srgbClr val="0000FF"/>
                </a:solidFill>
                <a:latin typeface="Times New Roman" pitchFamily="18" charset="0"/>
                <a:cs typeface="Times New Roman" pitchFamily="18" charset="0"/>
              </a:rPr>
              <a:t>tỉ</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lệ</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mol </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2</a:t>
            </a:r>
            <a:r>
              <a:rPr lang="en-US" sz="2800" dirty="0" err="1" smtClean="0">
                <a:solidFill>
                  <a:srgbClr val="0000FF"/>
                </a:solidFill>
                <a:latin typeface="Times New Roman" pitchFamily="18" charset="0"/>
                <a:cs typeface="Times New Roman" pitchFamily="18" charset="0"/>
              </a:rPr>
              <a:t>O</a:t>
            </a:r>
            <a:r>
              <a:rPr lang="en-US" sz="2800" dirty="0" smtClean="0">
                <a:solidFill>
                  <a:srgbClr val="0000FF"/>
                </a:solidFill>
                <a:latin typeface="Times New Roman" pitchFamily="18" charset="0"/>
                <a:cs typeface="Times New Roman" pitchFamily="18" charset="0"/>
              </a:rPr>
              <a:t> :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mol CO</a:t>
            </a:r>
            <a:r>
              <a:rPr lang="en-US" sz="2800" baseline="-25000" dirty="0" smtClean="0">
                <a:solidFill>
                  <a:srgbClr val="0000FF"/>
                </a:solidFill>
                <a:latin typeface="Times New Roman" pitchFamily="18" charset="0"/>
                <a:cs typeface="Times New Roman" pitchFamily="18" charset="0"/>
              </a:rPr>
              <a:t>2</a:t>
            </a:r>
            <a:r>
              <a:rPr lang="en-US" sz="2800" dirty="0" smtClean="0">
                <a:solidFill>
                  <a:srgbClr val="0000FF"/>
                </a:solidFill>
                <a:latin typeface="Times New Roman" pitchFamily="18" charset="0"/>
                <a:cs typeface="Times New Roman" pitchFamily="18" charset="0"/>
              </a:rPr>
              <a:t> &gt; 1</a:t>
            </a:r>
            <a:endParaRPr lang="en-US" sz="2800" baseline="-25000" dirty="0" smtClean="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Effect transition="in" filter="fade">
                                      <p:cBhvr>
                                        <p:cTn id="9" dur="10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fltVal val="0"/>
                                          </p:val>
                                        </p:tav>
                                        <p:tav tm="100000">
                                          <p:val>
                                            <p:strVal val="#ppt_w"/>
                                          </p:val>
                                        </p:tav>
                                      </p:tavLst>
                                    </p:anim>
                                    <p:anim calcmode="lin" valueType="num">
                                      <p:cBhvr>
                                        <p:cTn id="22" dur="1000" fill="hold"/>
                                        <p:tgtEl>
                                          <p:spTgt spid="9"/>
                                        </p:tgtEl>
                                        <p:attrNameLst>
                                          <p:attrName>ppt_h</p:attrName>
                                        </p:attrNameLst>
                                      </p:cBhvr>
                                      <p:tavLst>
                                        <p:tav tm="0">
                                          <p:val>
                                            <p:fltVal val="0"/>
                                          </p:val>
                                        </p:tav>
                                        <p:tav tm="100000">
                                          <p:val>
                                            <p:strVal val="#ppt_h"/>
                                          </p:val>
                                        </p:tav>
                                      </p:tavLst>
                                    </p:anim>
                                    <p:animEffect transition="in" filter="fade">
                                      <p:cBhvr>
                                        <p:cTn id="23" dur="1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1000" fill="hold"/>
                                        <p:tgtEl>
                                          <p:spTgt spid="15"/>
                                        </p:tgtEl>
                                        <p:attrNameLst>
                                          <p:attrName>ppt_w</p:attrName>
                                        </p:attrNameLst>
                                      </p:cBhvr>
                                      <p:tavLst>
                                        <p:tav tm="0">
                                          <p:val>
                                            <p:fltVal val="0"/>
                                          </p:val>
                                        </p:tav>
                                        <p:tav tm="100000">
                                          <p:val>
                                            <p:strVal val="#ppt_w"/>
                                          </p:val>
                                        </p:tav>
                                      </p:tavLst>
                                    </p:anim>
                                    <p:anim calcmode="lin" valueType="num">
                                      <p:cBhvr>
                                        <p:cTn id="29" dur="1000" fill="hold"/>
                                        <p:tgtEl>
                                          <p:spTgt spid="15"/>
                                        </p:tgtEl>
                                        <p:attrNameLst>
                                          <p:attrName>ppt_h</p:attrName>
                                        </p:attrNameLst>
                                      </p:cBhvr>
                                      <p:tavLst>
                                        <p:tav tm="0">
                                          <p:val>
                                            <p:fltVal val="0"/>
                                          </p:val>
                                        </p:tav>
                                        <p:tav tm="100000">
                                          <p:val>
                                            <p:strVal val="#ppt_h"/>
                                          </p:val>
                                        </p:tav>
                                      </p:tavLst>
                                    </p:anim>
                                    <p:animEffect transition="in" filter="fade">
                                      <p:cBhvr>
                                        <p:cTn id="30" dur="10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p:cTn id="35" dur="1000" fill="hold"/>
                                        <p:tgtEl>
                                          <p:spTgt spid="19"/>
                                        </p:tgtEl>
                                        <p:attrNameLst>
                                          <p:attrName>ppt_w</p:attrName>
                                        </p:attrNameLst>
                                      </p:cBhvr>
                                      <p:tavLst>
                                        <p:tav tm="0">
                                          <p:val>
                                            <p:fltVal val="0"/>
                                          </p:val>
                                        </p:tav>
                                        <p:tav tm="100000">
                                          <p:val>
                                            <p:strVal val="#ppt_w"/>
                                          </p:val>
                                        </p:tav>
                                      </p:tavLst>
                                    </p:anim>
                                    <p:anim calcmode="lin" valueType="num">
                                      <p:cBhvr>
                                        <p:cTn id="36" dur="1000" fill="hold"/>
                                        <p:tgtEl>
                                          <p:spTgt spid="19"/>
                                        </p:tgtEl>
                                        <p:attrNameLst>
                                          <p:attrName>ppt_h</p:attrName>
                                        </p:attrNameLst>
                                      </p:cBhvr>
                                      <p:tavLst>
                                        <p:tav tm="0">
                                          <p:val>
                                            <p:fltVal val="0"/>
                                          </p:val>
                                        </p:tav>
                                        <p:tav tm="100000">
                                          <p:val>
                                            <p:strVal val="#ppt_h"/>
                                          </p:val>
                                        </p:tav>
                                      </p:tavLst>
                                    </p:anim>
                                    <p:animEffect transition="in" filter="fade">
                                      <p:cBhvr>
                                        <p:cTn id="37" dur="10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3"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strips(upRight)">
                                      <p:cBhvr>
                                        <p:cTn id="42"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5239657" y="1327335"/>
            <a:ext cx="6952343" cy="4401205"/>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- 1 mol butane đốt cháy sinh ra lượng nhiệt: 2877 kJ</a:t>
            </a:r>
          </a:p>
          <a:p>
            <a:pPr algn="just">
              <a:buFont typeface="Symbol"/>
              <a:buChar char="Þ"/>
            </a:pPr>
            <a:r>
              <a:rPr lang="vi-VN" sz="2800" dirty="0" smtClean="0">
                <a:solidFill>
                  <a:srgbClr val="FF00FF"/>
                </a:solidFill>
                <a:latin typeface="Times New Roman" pitchFamily="18" charset="0"/>
                <a:cs typeface="Times New Roman" pitchFamily="18" charset="0"/>
              </a:rPr>
              <a:t> 0,4 mol butane đốt cháy sinh ra lượng nhiệt: 0,4 . 2877 = 1150,8 kJ</a:t>
            </a:r>
          </a:p>
          <a:p>
            <a:pPr algn="just"/>
            <a:r>
              <a:rPr lang="vi-VN" sz="2800" dirty="0" smtClean="0">
                <a:solidFill>
                  <a:srgbClr val="FF00FF"/>
                </a:solidFill>
                <a:latin typeface="Times New Roman" pitchFamily="18" charset="0"/>
                <a:cs typeface="Times New Roman" pitchFamily="18" charset="0"/>
              </a:rPr>
              <a:t>- 1 mol propane đốt cháy sinh ra lượng nhiệt: 2220 kJ</a:t>
            </a:r>
          </a:p>
          <a:p>
            <a:pPr algn="just">
              <a:buFont typeface="Symbol"/>
              <a:buChar char="Þ"/>
            </a:pPr>
            <a:r>
              <a:rPr lang="vi-VN" sz="2800" dirty="0" smtClean="0">
                <a:solidFill>
                  <a:srgbClr val="FF00FF"/>
                </a:solidFill>
                <a:latin typeface="Times New Roman" pitchFamily="18" charset="0"/>
                <a:cs typeface="Times New Roman" pitchFamily="18" charset="0"/>
              </a:rPr>
              <a:t> 0,6 mol propane đốt cháy sinh ra lượng nhiệt: 0,6 . 2220 = 1332 kJ</a:t>
            </a:r>
          </a:p>
          <a:p>
            <a:pPr algn="just">
              <a:buFont typeface="Symbol"/>
              <a:buChar char="Þ"/>
            </a:pPr>
            <a:r>
              <a:rPr lang="vi-VN" sz="2800" dirty="0" smtClean="0">
                <a:solidFill>
                  <a:srgbClr val="FF00FF"/>
                </a:solidFill>
                <a:latin typeface="Times New Roman" pitchFamily="18" charset="0"/>
                <a:cs typeface="Times New Roman" pitchFamily="18" charset="0"/>
              </a:rPr>
              <a:t> Tổng lượng nhiệt khi đốt hỗn hợp là: 1150,8 + 1332 = 2482,8 kJ.</a:t>
            </a:r>
            <a:endParaRPr lang="vi-VN" sz="2800" dirty="0">
              <a:solidFill>
                <a:srgbClr val="FF00FF"/>
              </a:solidFill>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srcRect/>
          <a:stretch>
            <a:fillRect/>
          </a:stretch>
        </p:blipFill>
        <p:spPr bwMode="auto">
          <a:xfrm>
            <a:off x="0" y="0"/>
            <a:ext cx="5156791" cy="6858000"/>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anim calcmode="lin" valueType="num">
                                      <p:cBhvr>
                                        <p:cTn id="9" dur="1000" fill="hold"/>
                                        <p:tgtEl>
                                          <p:spTgt spid="7170"/>
                                        </p:tgtEl>
                                        <p:attrNameLst>
                                          <p:attrName>style.rotation</p:attrName>
                                        </p:attrNameLst>
                                      </p:cBhvr>
                                      <p:tavLst>
                                        <p:tav tm="0">
                                          <p:val>
                                            <p:fltVal val="90"/>
                                          </p:val>
                                        </p:tav>
                                        <p:tav tm="100000">
                                          <p:val>
                                            <p:fltVal val="0"/>
                                          </p:val>
                                        </p:tav>
                                      </p:tavLst>
                                    </p:anim>
                                    <p:animEffect transition="in" filter="fade">
                                      <p:cBhvr>
                                        <p:cTn id="10" dur="1000"/>
                                        <p:tgtEl>
                                          <p:spTgt spid="7170"/>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 calcmode="lin" valueType="num">
                                      <p:cBhvr>
                                        <p:cTn id="15"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17" dur="1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nodeType="clickEffect">
                                  <p:stCondLst>
                                    <p:cond delay="0"/>
                                  </p:stCondLst>
                                  <p:childTnLst>
                                    <p:set>
                                      <p:cBhvr>
                                        <p:cTn id="21" dur="1" fill="hold">
                                          <p:stCondLst>
                                            <p:cond delay="0"/>
                                          </p:stCondLst>
                                        </p:cTn>
                                        <p:tgtEl>
                                          <p:spTgt spid="12">
                                            <p:txEl>
                                              <p:pRg st="1" end="1"/>
                                            </p:txEl>
                                          </p:spTgt>
                                        </p:tgtEl>
                                        <p:attrNameLst>
                                          <p:attrName>style.visibility</p:attrName>
                                        </p:attrNameLst>
                                      </p:cBhvr>
                                      <p:to>
                                        <p:strVal val="visible"/>
                                      </p:to>
                                    </p:set>
                                    <p:anim calcmode="lin" valueType="num">
                                      <p:cBhvr>
                                        <p:cTn id="22" dur="1000" fill="hold"/>
                                        <p:tgtEl>
                                          <p:spTgt spid="12">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12">
                                            <p:txEl>
                                              <p:pRg st="1" end="1"/>
                                            </p:txEl>
                                          </p:spTgt>
                                        </p:tgtEl>
                                        <p:attrNameLst>
                                          <p:attrName>ppt_h</p:attrName>
                                        </p:attrNameLst>
                                      </p:cBhvr>
                                      <p:tavLst>
                                        <p:tav tm="0">
                                          <p:val>
                                            <p:fltVal val="0"/>
                                          </p:val>
                                        </p:tav>
                                        <p:tav tm="100000">
                                          <p:val>
                                            <p:strVal val="#ppt_h"/>
                                          </p:val>
                                        </p:tav>
                                      </p:tavLst>
                                    </p:anim>
                                    <p:animEffect transition="in" filter="fade">
                                      <p:cBhvr>
                                        <p:cTn id="24" dur="1000"/>
                                        <p:tgtEl>
                                          <p:spTgt spid="12">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nodeType="clickEffect">
                                  <p:stCondLst>
                                    <p:cond delay="0"/>
                                  </p:stCondLst>
                                  <p:childTnLst>
                                    <p:set>
                                      <p:cBhvr>
                                        <p:cTn id="28" dur="1" fill="hold">
                                          <p:stCondLst>
                                            <p:cond delay="0"/>
                                          </p:stCondLst>
                                        </p:cTn>
                                        <p:tgtEl>
                                          <p:spTgt spid="12">
                                            <p:txEl>
                                              <p:pRg st="2" end="2"/>
                                            </p:txEl>
                                          </p:spTgt>
                                        </p:tgtEl>
                                        <p:attrNameLst>
                                          <p:attrName>style.visibility</p:attrName>
                                        </p:attrNameLst>
                                      </p:cBhvr>
                                      <p:to>
                                        <p:strVal val="visible"/>
                                      </p:to>
                                    </p:set>
                                    <p:anim calcmode="lin" valueType="num">
                                      <p:cBhvr>
                                        <p:cTn id="29" dur="10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12">
                                            <p:txEl>
                                              <p:pRg st="2" end="2"/>
                                            </p:txEl>
                                          </p:spTgt>
                                        </p:tgtEl>
                                        <p:attrNameLst>
                                          <p:attrName>ppt_h</p:attrName>
                                        </p:attrNameLst>
                                      </p:cBhvr>
                                      <p:tavLst>
                                        <p:tav tm="0">
                                          <p:val>
                                            <p:fltVal val="0"/>
                                          </p:val>
                                        </p:tav>
                                        <p:tav tm="100000">
                                          <p:val>
                                            <p:strVal val="#ppt_h"/>
                                          </p:val>
                                        </p:tav>
                                      </p:tavLst>
                                    </p:anim>
                                    <p:animEffect transition="in" filter="fade">
                                      <p:cBhvr>
                                        <p:cTn id="31" dur="1000"/>
                                        <p:tgtEl>
                                          <p:spTgt spid="12">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nodeType="clickEffect">
                                  <p:stCondLst>
                                    <p:cond delay="0"/>
                                  </p:stCondLst>
                                  <p:childTnLst>
                                    <p:set>
                                      <p:cBhvr>
                                        <p:cTn id="35" dur="1" fill="hold">
                                          <p:stCondLst>
                                            <p:cond delay="0"/>
                                          </p:stCondLst>
                                        </p:cTn>
                                        <p:tgtEl>
                                          <p:spTgt spid="12">
                                            <p:txEl>
                                              <p:pRg st="3" end="3"/>
                                            </p:txEl>
                                          </p:spTgt>
                                        </p:tgtEl>
                                        <p:attrNameLst>
                                          <p:attrName>style.visibility</p:attrName>
                                        </p:attrNameLst>
                                      </p:cBhvr>
                                      <p:to>
                                        <p:strVal val="visible"/>
                                      </p:to>
                                    </p:set>
                                    <p:anim calcmode="lin" valueType="num">
                                      <p:cBhvr>
                                        <p:cTn id="36" dur="1000" fill="hold"/>
                                        <p:tgtEl>
                                          <p:spTgt spid="12">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12">
                                            <p:txEl>
                                              <p:pRg st="3" end="3"/>
                                            </p:txEl>
                                          </p:spTgt>
                                        </p:tgtEl>
                                        <p:attrNameLst>
                                          <p:attrName>ppt_h</p:attrName>
                                        </p:attrNameLst>
                                      </p:cBhvr>
                                      <p:tavLst>
                                        <p:tav tm="0">
                                          <p:val>
                                            <p:fltVal val="0"/>
                                          </p:val>
                                        </p:tav>
                                        <p:tav tm="100000">
                                          <p:val>
                                            <p:strVal val="#ppt_h"/>
                                          </p:val>
                                        </p:tav>
                                      </p:tavLst>
                                    </p:anim>
                                    <p:animEffect transition="in" filter="fade">
                                      <p:cBhvr>
                                        <p:cTn id="38" dur="1000"/>
                                        <p:tgtEl>
                                          <p:spTgt spid="12">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nodeType="clickEffect">
                                  <p:stCondLst>
                                    <p:cond delay="0"/>
                                  </p:stCondLst>
                                  <p:childTnLst>
                                    <p:set>
                                      <p:cBhvr>
                                        <p:cTn id="42" dur="1" fill="hold">
                                          <p:stCondLst>
                                            <p:cond delay="0"/>
                                          </p:stCondLst>
                                        </p:cTn>
                                        <p:tgtEl>
                                          <p:spTgt spid="12">
                                            <p:txEl>
                                              <p:pRg st="4" end="4"/>
                                            </p:txEl>
                                          </p:spTgt>
                                        </p:tgtEl>
                                        <p:attrNameLst>
                                          <p:attrName>style.visibility</p:attrName>
                                        </p:attrNameLst>
                                      </p:cBhvr>
                                      <p:to>
                                        <p:strVal val="visible"/>
                                      </p:to>
                                    </p:set>
                                    <p:anim calcmode="lin" valueType="num">
                                      <p:cBhvr>
                                        <p:cTn id="43" dur="1000" fill="hold"/>
                                        <p:tgtEl>
                                          <p:spTgt spid="12">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12">
                                            <p:txEl>
                                              <p:pRg st="4" end="4"/>
                                            </p:txEl>
                                          </p:spTgt>
                                        </p:tgtEl>
                                        <p:attrNameLst>
                                          <p:attrName>ppt_h</p:attrName>
                                        </p:attrNameLst>
                                      </p:cBhvr>
                                      <p:tavLst>
                                        <p:tav tm="0">
                                          <p:val>
                                            <p:fltVal val="0"/>
                                          </p:val>
                                        </p:tav>
                                        <p:tav tm="100000">
                                          <p:val>
                                            <p:strVal val="#ppt_h"/>
                                          </p:val>
                                        </p:tav>
                                      </p:tavLst>
                                    </p:anim>
                                    <p:animEffect transition="in" filter="fade">
                                      <p:cBhvr>
                                        <p:cTn id="45" dur="10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0" y="834564"/>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II. ANLKANE</a:t>
            </a:r>
            <a:endParaRPr lang="en-US" sz="2800" b="1" dirty="0" smtClean="0">
              <a:solidFill>
                <a:srgbClr val="0000FF"/>
              </a:solidFill>
              <a:latin typeface="Times New Roman" pitchFamily="18" charset="0"/>
              <a:cs typeface="Times New Roman" pitchFamily="18" charset="0"/>
            </a:endParaRPr>
          </a:p>
        </p:txBody>
      </p:sp>
      <p:sp>
        <p:nvSpPr>
          <p:cNvPr id="15" name="TextBox 14"/>
          <p:cNvSpPr txBox="1"/>
          <p:nvPr/>
        </p:nvSpPr>
        <p:spPr>
          <a:xfrm>
            <a:off x="0" y="127724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1. Khái niệm</a:t>
            </a:r>
            <a:endParaRPr lang="en-US" sz="2800" b="1" dirty="0" smtClean="0">
              <a:solidFill>
                <a:srgbClr val="0000FF"/>
              </a:solidFill>
              <a:latin typeface="Times New Roman" pitchFamily="18" charset="0"/>
              <a:cs typeface="Times New Roman" pitchFamily="18" charset="0"/>
            </a:endParaRPr>
          </a:p>
        </p:txBody>
      </p:sp>
      <p:sp>
        <p:nvSpPr>
          <p:cNvPr id="12" name="TextBox 11"/>
          <p:cNvSpPr txBox="1"/>
          <p:nvPr/>
        </p:nvSpPr>
        <p:spPr>
          <a:xfrm>
            <a:off x="0" y="1719937"/>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là những hydrocarbon mạch hở, chỉ chứa các liên kết đơn trong phân tử.</a:t>
            </a:r>
            <a:endParaRPr lang="en-US" sz="2800" dirty="0" smtClean="0">
              <a:solidFill>
                <a:srgbClr val="0000FF"/>
              </a:solidFill>
              <a:latin typeface="Times New Roman" pitchFamily="18" charset="0"/>
              <a:cs typeface="Times New Roman" pitchFamily="18" charset="0"/>
            </a:endParaRPr>
          </a:p>
        </p:txBody>
      </p:sp>
      <p:sp>
        <p:nvSpPr>
          <p:cNvPr id="16" name="TextBox 15"/>
          <p:cNvSpPr txBox="1"/>
          <p:nvPr/>
        </p:nvSpPr>
        <p:spPr>
          <a:xfrm>
            <a:off x="0" y="2191652"/>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Công thức chung của alkane là: C</a:t>
            </a:r>
            <a:r>
              <a:rPr lang="vi-VN" sz="2800" baseline="-25000" dirty="0" smtClean="0">
                <a:solidFill>
                  <a:srgbClr val="0000FF"/>
                </a:solidFill>
                <a:latin typeface="Times New Roman" pitchFamily="18" charset="0"/>
                <a:cs typeface="Times New Roman" pitchFamily="18" charset="0"/>
              </a:rPr>
              <a:t>n</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2n+2</a:t>
            </a:r>
            <a:r>
              <a:rPr lang="vi-VN" sz="2800" dirty="0" smtClean="0">
                <a:solidFill>
                  <a:srgbClr val="0000FF"/>
                </a:solidFill>
                <a:latin typeface="Times New Roman" pitchFamily="18" charset="0"/>
                <a:cs typeface="Times New Roman" pitchFamily="18" charset="0"/>
              </a:rPr>
              <a:t> (n </a:t>
            </a:r>
            <a:r>
              <a:rPr lang="vi-VN" sz="2800" dirty="0" smtClean="0">
                <a:solidFill>
                  <a:srgbClr val="0000FF"/>
                </a:solidFill>
                <a:latin typeface="Times New Roman"/>
                <a:cs typeface="Times New Roman"/>
              </a:rPr>
              <a:t>≥</a:t>
            </a:r>
            <a:r>
              <a:rPr lang="vi-VN" sz="2800" dirty="0" smtClean="0">
                <a:solidFill>
                  <a:srgbClr val="0000FF"/>
                </a:solidFill>
                <a:latin typeface="Times New Roman" pitchFamily="18" charset="0"/>
                <a:cs typeface="Times New Roman" pitchFamily="18" charset="0"/>
              </a:rPr>
              <a:t>1), trong đó n là số nguyên tử C trong phân tử</a:t>
            </a:r>
            <a:endParaRPr lang="en-US" sz="2800" dirty="0" smtClean="0">
              <a:solidFill>
                <a:srgbClr val="0000FF"/>
              </a:solidFill>
              <a:latin typeface="Times New Roman" pitchFamily="18" charset="0"/>
              <a:cs typeface="Times New Roman" pitchFamily="18" charset="0"/>
            </a:endParaRPr>
          </a:p>
        </p:txBody>
      </p:sp>
      <p:sp>
        <p:nvSpPr>
          <p:cNvPr id="17" name="TextBox 16"/>
          <p:cNvSpPr txBox="1"/>
          <p:nvPr/>
        </p:nvSpPr>
        <p:spPr>
          <a:xfrm>
            <a:off x="0" y="3077023"/>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2. Phản ứng cháy</a:t>
            </a:r>
            <a:endParaRPr lang="en-US" sz="2800" b="1" dirty="0" smtClean="0">
              <a:solidFill>
                <a:srgbClr val="0000FF"/>
              </a:solidFill>
              <a:latin typeface="Times New Roman" pitchFamily="18" charset="0"/>
              <a:cs typeface="Times New Roman" pitchFamily="18" charset="0"/>
            </a:endParaRPr>
          </a:p>
        </p:txBody>
      </p:sp>
      <p:grpSp>
        <p:nvGrpSpPr>
          <p:cNvPr id="2" name="Group 23"/>
          <p:cNvGrpSpPr/>
          <p:nvPr/>
        </p:nvGrpSpPr>
        <p:grpSpPr>
          <a:xfrm>
            <a:off x="0" y="3389123"/>
            <a:ext cx="12192000" cy="668320"/>
            <a:chOff x="0" y="3389123"/>
            <a:chExt cx="12192000" cy="668320"/>
          </a:xfrm>
        </p:grpSpPr>
        <p:sp>
          <p:nvSpPr>
            <p:cNvPr id="18" name="TextBox 17"/>
            <p:cNvSpPr txBox="1"/>
            <p:nvPr/>
          </p:nvSpPr>
          <p:spPr>
            <a:xfrm>
              <a:off x="0" y="3534223"/>
              <a:ext cx="12192000" cy="523220"/>
            </a:xfrm>
            <a:prstGeom prst="rect">
              <a:avLst/>
            </a:prstGeom>
            <a:noFill/>
          </p:spPr>
          <p:txBody>
            <a:bodyPr wrap="square" rtlCol="0">
              <a:spAutoFit/>
            </a:bodyPr>
            <a:lstStyle/>
            <a:p>
              <a:pPr algn="ctr"/>
              <a:r>
                <a:rPr lang="vi-VN" sz="2800" dirty="0" smtClean="0">
                  <a:solidFill>
                    <a:srgbClr val="0000FF"/>
                  </a:solidFill>
                  <a:latin typeface="Times New Roman" pitchFamily="18" charset="0"/>
                  <a:cs typeface="Times New Roman" pitchFamily="18" charset="0"/>
                </a:rPr>
                <a:t>2C</a:t>
              </a:r>
              <a:r>
                <a:rPr lang="vi-VN" sz="2800" baseline="-25000" dirty="0" smtClean="0">
                  <a:solidFill>
                    <a:srgbClr val="0000FF"/>
                  </a:solidFill>
                  <a:latin typeface="Times New Roman" pitchFamily="18" charset="0"/>
                  <a:cs typeface="Times New Roman" pitchFamily="18" charset="0"/>
                </a:rPr>
                <a:t>4</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10</a:t>
              </a:r>
              <a:r>
                <a:rPr lang="vi-VN" sz="2800" dirty="0" smtClean="0">
                  <a:solidFill>
                    <a:srgbClr val="0000FF"/>
                  </a:solidFill>
                  <a:latin typeface="Times New Roman" pitchFamily="18" charset="0"/>
                  <a:cs typeface="Times New Roman" pitchFamily="18" charset="0"/>
                </a:rPr>
                <a:t> + 13O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8CO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+ 10H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a:t>
              </a:r>
              <a:endParaRPr lang="en-US" sz="2800" dirty="0" smtClean="0">
                <a:solidFill>
                  <a:srgbClr val="0000FF"/>
                </a:solidFill>
                <a:latin typeface="Times New Roman" pitchFamily="18" charset="0"/>
                <a:cs typeface="Times New Roman" pitchFamily="18" charset="0"/>
              </a:endParaRPr>
            </a:p>
          </p:txBody>
        </p:sp>
        <p:sp>
          <p:nvSpPr>
            <p:cNvPr id="21" name="TextBox 20"/>
            <p:cNvSpPr txBox="1"/>
            <p:nvPr/>
          </p:nvSpPr>
          <p:spPr>
            <a:xfrm>
              <a:off x="4949308" y="3389123"/>
              <a:ext cx="2351314" cy="400110"/>
            </a:xfrm>
            <a:prstGeom prst="rect">
              <a:avLst/>
            </a:prstGeom>
            <a:noFill/>
          </p:spPr>
          <p:txBody>
            <a:bodyPr wrap="square" rtlCol="0">
              <a:spAutoFit/>
            </a:bodyPr>
            <a:lstStyle/>
            <a:p>
              <a:pPr algn="ctr"/>
              <a:r>
                <a:rPr lang="en-US" sz="2000" dirty="0" err="1" smtClean="0">
                  <a:solidFill>
                    <a:srgbClr val="0000FF"/>
                  </a:solidFill>
                  <a:latin typeface="Times New Roman" pitchFamily="18" charset="0"/>
                  <a:cs typeface="Times New Roman" pitchFamily="18" charset="0"/>
                </a:rPr>
                <a:t>t</a:t>
              </a:r>
              <a:r>
                <a:rPr lang="en-US" sz="2000" baseline="30000" dirty="0" err="1" smtClean="0">
                  <a:solidFill>
                    <a:srgbClr val="0000FF"/>
                  </a:solidFill>
                  <a:latin typeface="Times New Roman" pitchFamily="18" charset="0"/>
                  <a:cs typeface="Times New Roman" pitchFamily="18" charset="0"/>
                </a:rPr>
                <a:t>0</a:t>
              </a:r>
              <a:endParaRPr lang="en-US" sz="2000" dirty="0">
                <a:solidFill>
                  <a:srgbClr val="0000FF"/>
                </a:solidFill>
                <a:latin typeface="Times New Roman" pitchFamily="18" charset="0"/>
                <a:cs typeface="Times New Roman" pitchFamily="18" charset="0"/>
              </a:endParaRPr>
            </a:p>
          </p:txBody>
        </p:sp>
        <p:cxnSp>
          <p:nvCxnSpPr>
            <p:cNvPr id="22" name="Straight Arrow Connector 21"/>
            <p:cNvCxnSpPr/>
            <p:nvPr/>
          </p:nvCxnSpPr>
          <p:spPr>
            <a:xfrm>
              <a:off x="4659027" y="3810033"/>
              <a:ext cx="2801258" cy="1588"/>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sp>
        <p:nvSpPr>
          <p:cNvPr id="25" name="TextBox 24"/>
          <p:cNvSpPr txBox="1"/>
          <p:nvPr/>
        </p:nvSpPr>
        <p:spPr>
          <a:xfrm>
            <a:off x="0" y="404948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dễ cháy, tạo ra CO</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 H</a:t>
            </a:r>
            <a:r>
              <a:rPr lang="vi-VN" sz="2800" baseline="-25000" dirty="0" smtClean="0">
                <a:solidFill>
                  <a:srgbClr val="0000FF"/>
                </a:solidFill>
                <a:latin typeface="Times New Roman" pitchFamily="18" charset="0"/>
                <a:cs typeface="Times New Roman" pitchFamily="18" charset="0"/>
              </a:rPr>
              <a:t>2</a:t>
            </a:r>
            <a:r>
              <a:rPr lang="vi-VN" sz="2800" dirty="0" smtClean="0">
                <a:solidFill>
                  <a:srgbClr val="0000FF"/>
                </a:solidFill>
                <a:latin typeface="Times New Roman" pitchFamily="18" charset="0"/>
                <a:cs typeface="Times New Roman" pitchFamily="18" charset="0"/>
              </a:rPr>
              <a:t>O và sinh ra nhiều nhiệt.</a:t>
            </a:r>
            <a:endParaRPr lang="en-US" sz="2800" dirty="0" smtClean="0">
              <a:solidFill>
                <a:srgbClr val="0000FF"/>
              </a:solidFill>
              <a:latin typeface="Times New Roman" pitchFamily="18" charset="0"/>
              <a:cs typeface="Times New Roman" pitchFamily="18" charset="0"/>
            </a:endParaRPr>
          </a:p>
        </p:txBody>
      </p:sp>
      <p:sp>
        <p:nvSpPr>
          <p:cNvPr id="19" name="TextBox 18"/>
          <p:cNvSpPr txBox="1"/>
          <p:nvPr/>
        </p:nvSpPr>
        <p:spPr>
          <a:xfrm>
            <a:off x="0" y="456473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3. Ứng dụng làm nhiên liệu của alkane</a:t>
            </a:r>
            <a:endParaRPr lang="en-US" sz="2800" b="1" dirty="0" smtClean="0">
              <a:solidFill>
                <a:srgbClr val="0000FF"/>
              </a:solidFill>
              <a:latin typeface="Times New Roman" pitchFamily="18" charset="0"/>
              <a:cs typeface="Times New Roman" pitchFamily="18" charset="0"/>
            </a:endParaRPr>
          </a:p>
        </p:txBody>
      </p:sp>
      <p:pic>
        <p:nvPicPr>
          <p:cNvPr id="8194" name="Picture 2"/>
          <p:cNvPicPr>
            <a:picLocks noChangeAspect="1" noChangeArrowheads="1"/>
          </p:cNvPicPr>
          <p:nvPr/>
        </p:nvPicPr>
        <p:blipFill>
          <a:blip r:embed="rId2"/>
          <a:srcRect/>
          <a:stretch>
            <a:fillRect/>
          </a:stretch>
        </p:blipFill>
        <p:spPr bwMode="auto">
          <a:xfrm>
            <a:off x="3091543" y="471261"/>
            <a:ext cx="8779555" cy="6264808"/>
          </a:xfrm>
          <a:prstGeom prst="rect">
            <a:avLst/>
          </a:prstGeom>
          <a:noFill/>
          <a:ln w="9525">
            <a:solidFill>
              <a:srgbClr val="FF00FF"/>
            </a:solidFill>
            <a:miter lim="800000"/>
            <a:headEnd/>
            <a:tailEnd/>
          </a:ln>
          <a:effectLst/>
        </p:spPr>
      </p:pic>
      <p:sp>
        <p:nvSpPr>
          <p:cNvPr id="20" name="TextBox 19"/>
          <p:cNvSpPr txBox="1"/>
          <p:nvPr/>
        </p:nvSpPr>
        <p:spPr>
          <a:xfrm>
            <a:off x="0" y="5065481"/>
            <a:ext cx="12192000" cy="523220"/>
          </a:xfrm>
          <a:prstGeom prst="rect">
            <a:avLst/>
          </a:prstGeom>
          <a:noFill/>
        </p:spPr>
        <p:txBody>
          <a:bodyPr wrap="square" rtlCol="0">
            <a:spAutoFit/>
          </a:bodyPr>
          <a:lstStyle/>
          <a:p>
            <a:pPr algn="just"/>
            <a:r>
              <a:rPr lang="vi-VN" sz="2800" dirty="0" smtClean="0">
                <a:solidFill>
                  <a:srgbClr val="0000FF"/>
                </a:solidFill>
                <a:latin typeface="Times New Roman" pitchFamily="18" charset="0"/>
                <a:cs typeface="Times New Roman" pitchFamily="18" charset="0"/>
              </a:rPr>
              <a:t>Một số alkane là nhiên liệu quan trọng trong đời sống và sản xuất.</a:t>
            </a:r>
            <a:endParaRPr lang="en-US" sz="2800"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upRight)">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8194"/>
                                        </p:tgtEl>
                                        <p:attrNameLst>
                                          <p:attrName>style.visibility</p:attrName>
                                        </p:attrNameLst>
                                      </p:cBhvr>
                                      <p:to>
                                        <p:strVal val="visible"/>
                                      </p:to>
                                    </p:set>
                                    <p:anim calcmode="lin" valueType="num">
                                      <p:cBhvr>
                                        <p:cTn id="12" dur="1000" fill="hold"/>
                                        <p:tgtEl>
                                          <p:spTgt spid="8194"/>
                                        </p:tgtEl>
                                        <p:attrNameLst>
                                          <p:attrName>ppt_w</p:attrName>
                                        </p:attrNameLst>
                                      </p:cBhvr>
                                      <p:tavLst>
                                        <p:tav tm="0">
                                          <p:val>
                                            <p:fltVal val="0"/>
                                          </p:val>
                                        </p:tav>
                                        <p:tav tm="100000">
                                          <p:val>
                                            <p:strVal val="#ppt_w"/>
                                          </p:val>
                                        </p:tav>
                                      </p:tavLst>
                                    </p:anim>
                                    <p:anim calcmode="lin" valueType="num">
                                      <p:cBhvr>
                                        <p:cTn id="13" dur="1000" fill="hold"/>
                                        <p:tgtEl>
                                          <p:spTgt spid="8194"/>
                                        </p:tgtEl>
                                        <p:attrNameLst>
                                          <p:attrName>ppt_h</p:attrName>
                                        </p:attrNameLst>
                                      </p:cBhvr>
                                      <p:tavLst>
                                        <p:tav tm="0">
                                          <p:val>
                                            <p:fltVal val="0"/>
                                          </p:val>
                                        </p:tav>
                                        <p:tav tm="100000">
                                          <p:val>
                                            <p:strVal val="#ppt_h"/>
                                          </p:val>
                                        </p:tav>
                                      </p:tavLst>
                                    </p:anim>
                                    <p:anim calcmode="lin" valueType="num">
                                      <p:cBhvr>
                                        <p:cTn id="14" dur="1000" fill="hold"/>
                                        <p:tgtEl>
                                          <p:spTgt spid="8194"/>
                                        </p:tgtEl>
                                        <p:attrNameLst>
                                          <p:attrName>style.rotation</p:attrName>
                                        </p:attrNameLst>
                                      </p:cBhvr>
                                      <p:tavLst>
                                        <p:tav tm="0">
                                          <p:val>
                                            <p:fltVal val="90"/>
                                          </p:val>
                                        </p:tav>
                                        <p:tav tm="100000">
                                          <p:val>
                                            <p:fltVal val="0"/>
                                          </p:val>
                                        </p:tav>
                                      </p:tavLst>
                                    </p:anim>
                                    <p:animEffect transition="in" filter="fade">
                                      <p:cBhvr>
                                        <p:cTn id="15" dur="1000"/>
                                        <p:tgtEl>
                                          <p:spTgt spid="8194"/>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xit" presetSubtype="0" fill="hold" nodeType="clickEffect">
                                  <p:stCondLst>
                                    <p:cond delay="0"/>
                                  </p:stCondLst>
                                  <p:iterate type="lt">
                                    <p:tmPct val="0"/>
                                  </p:iterate>
                                  <p:childTnLst>
                                    <p:anim calcmode="lin" valueType="num">
                                      <p:cBhvr>
                                        <p:cTn id="19" dur="1000"/>
                                        <p:tgtEl>
                                          <p:spTgt spid="8194"/>
                                        </p:tgtEl>
                                        <p:attrNameLst>
                                          <p:attrName>ppt_w</p:attrName>
                                        </p:attrNameLst>
                                      </p:cBhvr>
                                      <p:tavLst>
                                        <p:tav tm="0">
                                          <p:val>
                                            <p:strVal val="ppt_w"/>
                                          </p:val>
                                        </p:tav>
                                        <p:tav tm="100000">
                                          <p:val>
                                            <p:fltVal val="0"/>
                                          </p:val>
                                        </p:tav>
                                      </p:tavLst>
                                    </p:anim>
                                    <p:anim calcmode="lin" valueType="num">
                                      <p:cBhvr>
                                        <p:cTn id="20" dur="1000"/>
                                        <p:tgtEl>
                                          <p:spTgt spid="8194"/>
                                        </p:tgtEl>
                                        <p:attrNameLst>
                                          <p:attrName>ppt_h</p:attrName>
                                        </p:attrNameLst>
                                      </p:cBhvr>
                                      <p:tavLst>
                                        <p:tav tm="0">
                                          <p:val>
                                            <p:strVal val="ppt_h"/>
                                          </p:val>
                                        </p:tav>
                                        <p:tav tm="100000">
                                          <p:val>
                                            <p:fltVal val="0"/>
                                          </p:val>
                                        </p:tav>
                                      </p:tavLst>
                                    </p:anim>
                                    <p:animEffect transition="out" filter="fade">
                                      <p:cBhvr>
                                        <p:cTn id="21" dur="1000"/>
                                        <p:tgtEl>
                                          <p:spTgt spid="8194"/>
                                        </p:tgtEl>
                                      </p:cBhvr>
                                    </p:animEffect>
                                    <p:set>
                                      <p:cBhvr>
                                        <p:cTn id="22" dur="1" fill="hold">
                                          <p:stCondLst>
                                            <p:cond delay="999"/>
                                          </p:stCondLst>
                                        </p:cTn>
                                        <p:tgtEl>
                                          <p:spTgt spid="8194"/>
                                        </p:tgtEl>
                                        <p:attrNameLst>
                                          <p:attrName>style.visibility</p:attrName>
                                        </p:attrNameLst>
                                      </p:cBhvr>
                                      <p:to>
                                        <p:strVal val="hidden"/>
                                      </p:to>
                                    </p:set>
                                  </p:childTnLst>
                                </p:cTn>
                              </p:par>
                              <p:par>
                                <p:cTn id="23" presetID="18" presetClass="entr" presetSubtype="3"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strips(upRight)">
                                      <p:cBhvr>
                                        <p:cTn id="25"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2481894" y="-1"/>
            <a:ext cx="7242629" cy="6813623"/>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1000" fill="hold"/>
                                        <p:tgtEl>
                                          <p:spTgt spid="9218"/>
                                        </p:tgtEl>
                                        <p:attrNameLst>
                                          <p:attrName>ppt_w</p:attrName>
                                        </p:attrNameLst>
                                      </p:cBhvr>
                                      <p:tavLst>
                                        <p:tav tm="0">
                                          <p:val>
                                            <p:fltVal val="0"/>
                                          </p:val>
                                        </p:tav>
                                        <p:tav tm="100000">
                                          <p:val>
                                            <p:strVal val="#ppt_w"/>
                                          </p:val>
                                        </p:tav>
                                      </p:tavLst>
                                    </p:anim>
                                    <p:anim calcmode="lin" valueType="num">
                                      <p:cBhvr>
                                        <p:cTn id="8" dur="1000" fill="hold"/>
                                        <p:tgtEl>
                                          <p:spTgt spid="9218"/>
                                        </p:tgtEl>
                                        <p:attrNameLst>
                                          <p:attrName>ppt_h</p:attrName>
                                        </p:attrNameLst>
                                      </p:cBhvr>
                                      <p:tavLst>
                                        <p:tav tm="0">
                                          <p:val>
                                            <p:fltVal val="0"/>
                                          </p:val>
                                        </p:tav>
                                        <p:tav tm="100000">
                                          <p:val>
                                            <p:strVal val="#ppt_h"/>
                                          </p:val>
                                        </p:tav>
                                      </p:tavLst>
                                    </p:anim>
                                    <p:animEffect transition="in" filter="fade">
                                      <p:cBhvr>
                                        <p:cTn id="9" dur="1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0" y="3881850"/>
            <a:ext cx="12192000" cy="954107"/>
          </a:xfrm>
          <a:prstGeom prst="rect">
            <a:avLst/>
          </a:prstGeom>
          <a:noFill/>
        </p:spPr>
        <p:txBody>
          <a:bodyPr wrap="square" rtlCol="0">
            <a:spAutoFit/>
          </a:bodyPr>
          <a:lstStyle/>
          <a:p>
            <a:pPr algn="just"/>
            <a:r>
              <a:rPr lang="vi-VN" sz="2800" dirty="0" smtClean="0">
                <a:solidFill>
                  <a:srgbClr val="FF00FF"/>
                </a:solidFill>
                <a:latin typeface="Times New Roman" pitchFamily="18" charset="0"/>
                <a:cs typeface="Times New Roman" pitchFamily="18" charset="0"/>
              </a:rPr>
              <a:t>Một số nhà máy sử dụng khí thiên nhiên: nhà máy Dung Quất, nhà máy Bạch Hổ, nhà máy Đạm Phú Mỹ,...</a:t>
            </a:r>
            <a:endParaRPr lang="vi-VN" sz="2800" dirty="0">
              <a:solidFill>
                <a:srgbClr val="FF00FF"/>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srcRect/>
          <a:stretch>
            <a:fillRect/>
          </a:stretch>
        </p:blipFill>
        <p:spPr bwMode="auto">
          <a:xfrm>
            <a:off x="-20832" y="1103085"/>
            <a:ext cx="12212832" cy="2612571"/>
          </a:xfrm>
          <a:prstGeom prst="rect">
            <a:avLst/>
          </a:prstGeom>
          <a:noFill/>
          <a:ln w="9525">
            <a:noFill/>
            <a:miter lim="800000"/>
            <a:headEnd/>
            <a:tailEnd/>
          </a:ln>
          <a:effectLst/>
        </p:spPr>
      </p:pic>
      <p:pic>
        <p:nvPicPr>
          <p:cNvPr id="10243" name="Picture 3"/>
          <p:cNvPicPr>
            <a:picLocks noChangeAspect="1" noChangeArrowheads="1"/>
          </p:cNvPicPr>
          <p:nvPr/>
        </p:nvPicPr>
        <p:blipFill>
          <a:blip r:embed="rId3"/>
          <a:srcRect/>
          <a:stretch>
            <a:fillRect/>
          </a:stretch>
        </p:blipFill>
        <p:spPr bwMode="auto">
          <a:xfrm>
            <a:off x="0" y="1611748"/>
            <a:ext cx="12192000" cy="3528272"/>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ppt_w</p:attrName>
                                        </p:attrNameLst>
                                      </p:cBhvr>
                                      <p:tavLst>
                                        <p:tav tm="0">
                                          <p:val>
                                            <p:fltVal val="0"/>
                                          </p:val>
                                        </p:tav>
                                        <p:tav tm="100000">
                                          <p:val>
                                            <p:strVal val="#ppt_w"/>
                                          </p:val>
                                        </p:tav>
                                      </p:tavLst>
                                    </p:anim>
                                    <p:anim calcmode="lin" valueType="num">
                                      <p:cBhvr>
                                        <p:cTn id="8" dur="1000" fill="hold"/>
                                        <p:tgtEl>
                                          <p:spTgt spid="10242"/>
                                        </p:tgtEl>
                                        <p:attrNameLst>
                                          <p:attrName>ppt_h</p:attrName>
                                        </p:attrNameLst>
                                      </p:cBhvr>
                                      <p:tavLst>
                                        <p:tav tm="0">
                                          <p:val>
                                            <p:fltVal val="0"/>
                                          </p:val>
                                        </p:tav>
                                        <p:tav tm="100000">
                                          <p:val>
                                            <p:strVal val="#ppt_h"/>
                                          </p:val>
                                        </p:tav>
                                      </p:tavLst>
                                    </p:anim>
                                    <p:animEffect transition="in" filter="fade">
                                      <p:cBhvr>
                                        <p:cTn id="9" dur="1000"/>
                                        <p:tgtEl>
                                          <p:spTgt spid="1024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 calcmode="lin" valueType="num">
                                      <p:cBhvr>
                                        <p:cTn id="14"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16" dur="1000"/>
                                        <p:tgtEl>
                                          <p:spTgt spid="1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xit" presetSubtype="0" fill="hold" nodeType="clickEffect">
                                  <p:stCondLst>
                                    <p:cond delay="0"/>
                                  </p:stCondLst>
                                  <p:childTnLst>
                                    <p:anim calcmode="lin" valueType="num">
                                      <p:cBhvr>
                                        <p:cTn id="20" dur="1000"/>
                                        <p:tgtEl>
                                          <p:spTgt spid="10242"/>
                                        </p:tgtEl>
                                        <p:attrNameLst>
                                          <p:attrName>ppt_w</p:attrName>
                                        </p:attrNameLst>
                                      </p:cBhvr>
                                      <p:tavLst>
                                        <p:tav tm="0">
                                          <p:val>
                                            <p:strVal val="ppt_w"/>
                                          </p:val>
                                        </p:tav>
                                        <p:tav tm="100000">
                                          <p:val>
                                            <p:fltVal val="0"/>
                                          </p:val>
                                        </p:tav>
                                      </p:tavLst>
                                    </p:anim>
                                    <p:anim calcmode="lin" valueType="num">
                                      <p:cBhvr>
                                        <p:cTn id="21" dur="1000"/>
                                        <p:tgtEl>
                                          <p:spTgt spid="10242"/>
                                        </p:tgtEl>
                                        <p:attrNameLst>
                                          <p:attrName>ppt_h</p:attrName>
                                        </p:attrNameLst>
                                      </p:cBhvr>
                                      <p:tavLst>
                                        <p:tav tm="0">
                                          <p:val>
                                            <p:strVal val="ppt_h"/>
                                          </p:val>
                                        </p:tav>
                                        <p:tav tm="100000">
                                          <p:val>
                                            <p:fltVal val="0"/>
                                          </p:val>
                                        </p:tav>
                                      </p:tavLst>
                                    </p:anim>
                                    <p:animEffect transition="out" filter="fade">
                                      <p:cBhvr>
                                        <p:cTn id="22" dur="1000"/>
                                        <p:tgtEl>
                                          <p:spTgt spid="10242"/>
                                        </p:tgtEl>
                                      </p:cBhvr>
                                    </p:animEffect>
                                    <p:set>
                                      <p:cBhvr>
                                        <p:cTn id="23" dur="1" fill="hold">
                                          <p:stCondLst>
                                            <p:cond delay="999"/>
                                          </p:stCondLst>
                                        </p:cTn>
                                        <p:tgtEl>
                                          <p:spTgt spid="10242"/>
                                        </p:tgtEl>
                                        <p:attrNameLst>
                                          <p:attrName>style.visibility</p:attrName>
                                        </p:attrNameLst>
                                      </p:cBhvr>
                                      <p:to>
                                        <p:strVal val="hidden"/>
                                      </p:to>
                                    </p:set>
                                  </p:childTnLst>
                                </p:cTn>
                              </p:par>
                              <p:par>
                                <p:cTn id="24" presetID="53" presetClass="exit" presetSubtype="0" fill="hold" grpId="0" nodeType="withEffect">
                                  <p:stCondLst>
                                    <p:cond delay="0"/>
                                  </p:stCondLst>
                                  <p:childTnLst>
                                    <p:anim calcmode="lin" valueType="num">
                                      <p:cBhvr>
                                        <p:cTn id="25" dur="1000"/>
                                        <p:tgtEl>
                                          <p:spTgt spid="12">
                                            <p:txEl>
                                              <p:pRg st="0" end="0"/>
                                            </p:txEl>
                                          </p:spTgt>
                                        </p:tgtEl>
                                        <p:attrNameLst>
                                          <p:attrName>ppt_w</p:attrName>
                                        </p:attrNameLst>
                                      </p:cBhvr>
                                      <p:tavLst>
                                        <p:tav tm="0">
                                          <p:val>
                                            <p:strVal val="ppt_w"/>
                                          </p:val>
                                        </p:tav>
                                        <p:tav tm="100000">
                                          <p:val>
                                            <p:fltVal val="0"/>
                                          </p:val>
                                        </p:tav>
                                      </p:tavLst>
                                    </p:anim>
                                    <p:anim calcmode="lin" valueType="num">
                                      <p:cBhvr>
                                        <p:cTn id="26" dur="1000"/>
                                        <p:tgtEl>
                                          <p:spTgt spid="12">
                                            <p:txEl>
                                              <p:pRg st="0" end="0"/>
                                            </p:txEl>
                                          </p:spTgt>
                                        </p:tgtEl>
                                        <p:attrNameLst>
                                          <p:attrName>ppt_h</p:attrName>
                                        </p:attrNameLst>
                                      </p:cBhvr>
                                      <p:tavLst>
                                        <p:tav tm="0">
                                          <p:val>
                                            <p:strVal val="ppt_h"/>
                                          </p:val>
                                        </p:tav>
                                        <p:tav tm="100000">
                                          <p:val>
                                            <p:fltVal val="0"/>
                                          </p:val>
                                        </p:tav>
                                      </p:tavLst>
                                    </p:anim>
                                    <p:animEffect transition="out" filter="fade">
                                      <p:cBhvr>
                                        <p:cTn id="27" dur="1000"/>
                                        <p:tgtEl>
                                          <p:spTgt spid="12">
                                            <p:txEl>
                                              <p:pRg st="0" end="0"/>
                                            </p:txEl>
                                          </p:spTgt>
                                        </p:tgtEl>
                                      </p:cBhvr>
                                    </p:animEffect>
                                    <p:set>
                                      <p:cBhvr>
                                        <p:cTn id="28" dur="1" fill="hold">
                                          <p:stCondLst>
                                            <p:cond delay="999"/>
                                          </p:stCondLst>
                                        </p:cTn>
                                        <p:tgtEl>
                                          <p:spTgt spid="12">
                                            <p:txEl>
                                              <p:pRg st="0" end="0"/>
                                            </p:txEl>
                                          </p:spTgt>
                                        </p:tgtEl>
                                        <p:attrNameLst>
                                          <p:attrName>style.visibility</p:attrName>
                                        </p:attrNameLst>
                                      </p:cBhvr>
                                      <p:to>
                                        <p:strVal val="hidden"/>
                                      </p:to>
                                    </p:set>
                                  </p:childTnLst>
                                </p:cTn>
                              </p:par>
                              <p:par>
                                <p:cTn id="29" presetID="53" presetClass="entr" presetSubtype="0" fill="hold" nodeType="withEffect">
                                  <p:stCondLst>
                                    <p:cond delay="0"/>
                                  </p:stCondLst>
                                  <p:childTnLst>
                                    <p:set>
                                      <p:cBhvr>
                                        <p:cTn id="30" dur="1" fill="hold">
                                          <p:stCondLst>
                                            <p:cond delay="0"/>
                                          </p:stCondLst>
                                        </p:cTn>
                                        <p:tgtEl>
                                          <p:spTgt spid="10243"/>
                                        </p:tgtEl>
                                        <p:attrNameLst>
                                          <p:attrName>style.visibility</p:attrName>
                                        </p:attrNameLst>
                                      </p:cBhvr>
                                      <p:to>
                                        <p:strVal val="visible"/>
                                      </p:to>
                                    </p:set>
                                    <p:anim calcmode="lin" valueType="num">
                                      <p:cBhvr>
                                        <p:cTn id="31" dur="1000" fill="hold"/>
                                        <p:tgtEl>
                                          <p:spTgt spid="10243"/>
                                        </p:tgtEl>
                                        <p:attrNameLst>
                                          <p:attrName>ppt_w</p:attrName>
                                        </p:attrNameLst>
                                      </p:cBhvr>
                                      <p:tavLst>
                                        <p:tav tm="0">
                                          <p:val>
                                            <p:fltVal val="0"/>
                                          </p:val>
                                        </p:tav>
                                        <p:tav tm="100000">
                                          <p:val>
                                            <p:strVal val="#ppt_w"/>
                                          </p:val>
                                        </p:tav>
                                      </p:tavLst>
                                    </p:anim>
                                    <p:anim calcmode="lin" valueType="num">
                                      <p:cBhvr>
                                        <p:cTn id="32" dur="1000" fill="hold"/>
                                        <p:tgtEl>
                                          <p:spTgt spid="10243"/>
                                        </p:tgtEl>
                                        <p:attrNameLst>
                                          <p:attrName>ppt_h</p:attrName>
                                        </p:attrNameLst>
                                      </p:cBhvr>
                                      <p:tavLst>
                                        <p:tav tm="0">
                                          <p:val>
                                            <p:fltVal val="0"/>
                                          </p:val>
                                        </p:tav>
                                        <p:tav tm="100000">
                                          <p:val>
                                            <p:strVal val="#ppt_h"/>
                                          </p:val>
                                        </p:tav>
                                      </p:tavLst>
                                    </p:anim>
                                    <p:animEffect transition="in" filter="fade">
                                      <p:cBhvr>
                                        <p:cTn id="33" dur="1000"/>
                                        <p:tgtEl>
                                          <p:spTgt spid="10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12192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kumimoji="0" lang="en-US"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Bài</a:t>
            </a: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1:</a:t>
            </a:r>
            <a:r>
              <a:rPr kumimoji="0" lang="en-US"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vi-VN" sz="3200" dirty="0" smtClean="0">
                <a:solidFill>
                  <a:srgbClr val="FF0000"/>
                </a:solidFill>
                <a:latin typeface="+mj-lt"/>
              </a:rPr>
              <a:t>Số lượng alkane trong các hợp chất sau: C</a:t>
            </a:r>
            <a:r>
              <a:rPr lang="en-US" sz="3200" baseline="-25000" dirty="0" smtClean="0">
                <a:solidFill>
                  <a:srgbClr val="FF0000"/>
                </a:solidFill>
                <a:latin typeface="+mj-lt"/>
              </a:rPr>
              <a:t>3</a:t>
            </a:r>
            <a:r>
              <a:rPr lang="vi-VN" sz="3200" dirty="0" smtClean="0">
                <a:solidFill>
                  <a:srgbClr val="FF0000"/>
                </a:solidFill>
                <a:latin typeface="+mj-lt"/>
              </a:rPr>
              <a:t>H</a:t>
            </a:r>
            <a:r>
              <a:rPr lang="en-US" sz="3200" baseline="-25000" dirty="0" smtClean="0">
                <a:solidFill>
                  <a:srgbClr val="FF0000"/>
                </a:solidFill>
                <a:latin typeface="+mj-lt"/>
              </a:rPr>
              <a:t>8</a:t>
            </a:r>
            <a:r>
              <a:rPr lang="vi-VN" sz="3200" dirty="0" smtClean="0">
                <a:solidFill>
                  <a:srgbClr val="FF0000"/>
                </a:solidFill>
                <a:latin typeface="+mj-lt"/>
              </a:rPr>
              <a:t>, C</a:t>
            </a:r>
            <a:r>
              <a:rPr lang="en-US" sz="3200" baseline="-25000" dirty="0" smtClean="0">
                <a:solidFill>
                  <a:srgbClr val="FF0000"/>
                </a:solidFill>
                <a:latin typeface="+mj-lt"/>
              </a:rPr>
              <a:t>2</a:t>
            </a:r>
            <a:r>
              <a:rPr lang="vi-VN" sz="3200" dirty="0" smtClean="0">
                <a:solidFill>
                  <a:srgbClr val="FF0000"/>
                </a:solidFill>
                <a:latin typeface="+mj-lt"/>
              </a:rPr>
              <a:t>H</a:t>
            </a:r>
            <a:r>
              <a:rPr lang="en-US" sz="3200" baseline="-25000" dirty="0" smtClean="0">
                <a:solidFill>
                  <a:srgbClr val="FF0000"/>
                </a:solidFill>
                <a:latin typeface="+mj-lt"/>
              </a:rPr>
              <a:t>6</a:t>
            </a:r>
            <a:r>
              <a:rPr lang="vi-VN" sz="3200" dirty="0" smtClean="0">
                <a:solidFill>
                  <a:srgbClr val="FF0000"/>
                </a:solidFill>
                <a:latin typeface="+mj-lt"/>
              </a:rPr>
              <a:t>O, C</a:t>
            </a:r>
            <a:r>
              <a:rPr lang="en-US" sz="3200" baseline="-25000" dirty="0" smtClean="0">
                <a:solidFill>
                  <a:srgbClr val="FF0000"/>
                </a:solidFill>
                <a:latin typeface="+mj-lt"/>
              </a:rPr>
              <a:t>6</a:t>
            </a:r>
            <a:r>
              <a:rPr lang="vi-VN" sz="3200" dirty="0" smtClean="0">
                <a:solidFill>
                  <a:srgbClr val="FF0000"/>
                </a:solidFill>
                <a:latin typeface="+mj-lt"/>
              </a:rPr>
              <a:t>H</a:t>
            </a:r>
            <a:r>
              <a:rPr lang="en-US" sz="3200" baseline="-25000" dirty="0" smtClean="0">
                <a:solidFill>
                  <a:srgbClr val="FF0000"/>
                </a:solidFill>
                <a:latin typeface="+mj-lt"/>
              </a:rPr>
              <a:t>6</a:t>
            </a:r>
            <a:r>
              <a:rPr lang="vi-VN" sz="3200" dirty="0" smtClean="0">
                <a:solidFill>
                  <a:srgbClr val="FF0000"/>
                </a:solidFill>
                <a:latin typeface="+mj-lt"/>
              </a:rPr>
              <a:t> CH</a:t>
            </a:r>
            <a:r>
              <a:rPr lang="vi-VN" sz="3200" baseline="-25000" dirty="0" smtClean="0">
                <a:solidFill>
                  <a:srgbClr val="FF0000"/>
                </a:solidFill>
                <a:latin typeface="+mj-lt"/>
              </a:rPr>
              <a:t>4</a:t>
            </a:r>
            <a:r>
              <a:rPr lang="vi-VN" sz="3200" dirty="0" smtClean="0">
                <a:solidFill>
                  <a:srgbClr val="FF0000"/>
                </a:solidFill>
                <a:latin typeface="+mj-lt"/>
              </a:rPr>
              <a:t>, C</a:t>
            </a:r>
            <a:r>
              <a:rPr lang="en-US" sz="3200" baseline="-25000" dirty="0" smtClean="0">
                <a:solidFill>
                  <a:srgbClr val="FF0000"/>
                </a:solidFill>
                <a:latin typeface="+mj-lt"/>
              </a:rPr>
              <a:t>2</a:t>
            </a:r>
            <a:r>
              <a:rPr lang="vi-VN" sz="3200" dirty="0" smtClean="0">
                <a:solidFill>
                  <a:srgbClr val="FF0000"/>
                </a:solidFill>
                <a:latin typeface="+mj-lt"/>
              </a:rPr>
              <a:t>H</a:t>
            </a:r>
            <a:r>
              <a:rPr lang="en-US" sz="3200" baseline="-25000" dirty="0" smtClean="0">
                <a:solidFill>
                  <a:srgbClr val="FF0000"/>
                </a:solidFill>
                <a:latin typeface="+mj-lt"/>
              </a:rPr>
              <a:t>5</a:t>
            </a:r>
            <a:r>
              <a:rPr lang="vi-VN" sz="3200" dirty="0" smtClean="0">
                <a:solidFill>
                  <a:srgbClr val="FF0000"/>
                </a:solidFill>
                <a:latin typeface="+mj-lt"/>
              </a:rPr>
              <a:t>C</a:t>
            </a:r>
            <a:r>
              <a:rPr lang="en-US" sz="3200" dirty="0" smtClean="0">
                <a:solidFill>
                  <a:srgbClr val="FF0000"/>
                </a:solidFill>
                <a:latin typeface="+mj-lt"/>
              </a:rPr>
              <a:t>l, </a:t>
            </a:r>
            <a:r>
              <a:rPr lang="vi-VN" sz="3200" dirty="0" smtClean="0">
                <a:solidFill>
                  <a:srgbClr val="FF0000"/>
                </a:solidFill>
                <a:latin typeface="+mj-lt"/>
              </a:rPr>
              <a:t>C</a:t>
            </a:r>
            <a:r>
              <a:rPr lang="vi-VN" sz="3200" baseline="-25000" dirty="0" smtClean="0">
                <a:solidFill>
                  <a:srgbClr val="FF0000"/>
                </a:solidFill>
                <a:latin typeface="+mj-lt"/>
              </a:rPr>
              <a:t>4</a:t>
            </a:r>
            <a:r>
              <a:rPr lang="vi-VN" sz="3200" dirty="0" smtClean="0">
                <a:solidFill>
                  <a:srgbClr val="FF0000"/>
                </a:solidFill>
                <a:latin typeface="+mj-lt"/>
              </a:rPr>
              <a:t>H</a:t>
            </a:r>
            <a:r>
              <a:rPr lang="en-US" sz="3200" baseline="-25000" dirty="0" smtClean="0">
                <a:solidFill>
                  <a:srgbClr val="FF0000"/>
                </a:solidFill>
                <a:latin typeface="+mj-lt"/>
              </a:rPr>
              <a:t>10</a:t>
            </a:r>
            <a:r>
              <a:rPr lang="vi-VN" sz="3200" dirty="0" smtClean="0">
                <a:solidFill>
                  <a:srgbClr val="FF0000"/>
                </a:solidFill>
                <a:latin typeface="+mj-lt"/>
              </a:rPr>
              <a:t> là:</a:t>
            </a:r>
          </a:p>
          <a:p>
            <a:r>
              <a:rPr lang="vi-VN" sz="3200" dirty="0" smtClean="0">
                <a:solidFill>
                  <a:srgbClr val="FF0000"/>
                </a:solidFill>
                <a:latin typeface="+mj-lt"/>
              </a:rPr>
              <a:t>A. 2.</a:t>
            </a:r>
            <a:r>
              <a:rPr lang="en-US" sz="3200" dirty="0" smtClean="0">
                <a:solidFill>
                  <a:srgbClr val="FF0000"/>
                </a:solidFill>
                <a:latin typeface="+mj-lt"/>
              </a:rPr>
              <a:t>		</a:t>
            </a:r>
            <a:r>
              <a:rPr lang="vi-VN" sz="3200" dirty="0" smtClean="0">
                <a:solidFill>
                  <a:srgbClr val="FF0000"/>
                </a:solidFill>
                <a:latin typeface="+mj-lt"/>
              </a:rPr>
              <a:t>B. 3.</a:t>
            </a:r>
            <a:r>
              <a:rPr lang="en-US" sz="3200" dirty="0" smtClean="0">
                <a:solidFill>
                  <a:srgbClr val="FF0000"/>
                </a:solidFill>
                <a:latin typeface="+mj-lt"/>
              </a:rPr>
              <a:t>		</a:t>
            </a:r>
            <a:r>
              <a:rPr lang="vi-VN" sz="3200" dirty="0" smtClean="0">
                <a:solidFill>
                  <a:srgbClr val="FF0000"/>
                </a:solidFill>
                <a:latin typeface="+mj-lt"/>
              </a:rPr>
              <a:t>C. 4.</a:t>
            </a:r>
            <a:r>
              <a:rPr lang="en-US" sz="3200" dirty="0" smtClean="0">
                <a:solidFill>
                  <a:srgbClr val="FF0000"/>
                </a:solidFill>
                <a:latin typeface="+mj-lt"/>
              </a:rPr>
              <a:t>		D. 5</a:t>
            </a:r>
            <a:r>
              <a:rPr lang="vi-VN" sz="3200" dirty="0" smtClean="0"/>
              <a:t/>
            </a:r>
            <a:br>
              <a:rPr lang="vi-VN" sz="3200" dirty="0" smtClean="0"/>
            </a:br>
            <a:r>
              <a:rPr lang="en-US" sz="3200" b="1" dirty="0" err="1" smtClean="0">
                <a:solidFill>
                  <a:srgbClr val="FF0000"/>
                </a:solidFill>
                <a:latin typeface="Times New Roman" pitchFamily="18" charset="0"/>
                <a:ea typeface="Times New Roman" pitchFamily="18" charset="0"/>
                <a:cs typeface="Times New Roman" pitchFamily="18" charset="0"/>
              </a:rPr>
              <a:t>Bài</a:t>
            </a:r>
            <a:r>
              <a:rPr lang="en-US" sz="3200" b="1" dirty="0" smtClean="0">
                <a:solidFill>
                  <a:srgbClr val="FF0000"/>
                </a:solidFill>
                <a:latin typeface="Times New Roman" pitchFamily="18" charset="0"/>
                <a:ea typeface="Times New Roman" pitchFamily="18" charset="0"/>
                <a:cs typeface="Times New Roman" pitchFamily="18" charset="0"/>
              </a:rPr>
              <a:t> 2: </a:t>
            </a:r>
            <a:r>
              <a:rPr lang="vi-VN" sz="3200" dirty="0" smtClean="0">
                <a:solidFill>
                  <a:srgbClr val="FF0000"/>
                </a:solidFill>
                <a:latin typeface="+mj-lt"/>
              </a:rPr>
              <a:t>Khi đốt cháy hoàn toàn alkane sẽ tạo ra sản phẩm là:</a:t>
            </a:r>
          </a:p>
          <a:p>
            <a:r>
              <a:rPr lang="vi-VN" sz="3200" dirty="0" smtClean="0">
                <a:solidFill>
                  <a:srgbClr val="FF0000"/>
                </a:solidFill>
                <a:latin typeface="+mj-lt"/>
              </a:rPr>
              <a:t>A. CO</a:t>
            </a:r>
            <a:r>
              <a:rPr lang="vi-VN" sz="3200" baseline="-25000" dirty="0" smtClean="0">
                <a:solidFill>
                  <a:srgbClr val="FF0000"/>
                </a:solidFill>
                <a:latin typeface="+mj-lt"/>
              </a:rPr>
              <a:t>2</a:t>
            </a:r>
            <a:r>
              <a:rPr lang="vi-VN" sz="3200" dirty="0" smtClean="0">
                <a:solidFill>
                  <a:srgbClr val="FF0000"/>
                </a:solidFill>
                <a:latin typeface="+mj-lt"/>
              </a:rPr>
              <a:t>.</a:t>
            </a:r>
            <a:r>
              <a:rPr lang="en-US" sz="3200" dirty="0" smtClean="0">
                <a:solidFill>
                  <a:srgbClr val="FF0000"/>
                </a:solidFill>
                <a:latin typeface="+mj-lt"/>
              </a:rPr>
              <a:t>	</a:t>
            </a:r>
            <a:r>
              <a:rPr lang="vi-VN" sz="3200" dirty="0" smtClean="0">
                <a:solidFill>
                  <a:srgbClr val="FF0000"/>
                </a:solidFill>
                <a:latin typeface="+mj-lt"/>
              </a:rPr>
              <a:t>B. H</a:t>
            </a:r>
            <a:r>
              <a:rPr lang="vi-VN" sz="3200" baseline="-25000" dirty="0" smtClean="0">
                <a:solidFill>
                  <a:srgbClr val="FF0000"/>
                </a:solidFill>
                <a:latin typeface="+mj-lt"/>
              </a:rPr>
              <a:t>2</a:t>
            </a:r>
            <a:r>
              <a:rPr lang="vi-VN" sz="3200" dirty="0" smtClean="0">
                <a:solidFill>
                  <a:srgbClr val="FF0000"/>
                </a:solidFill>
                <a:latin typeface="+mj-lt"/>
              </a:rPr>
              <a:t>O.</a:t>
            </a:r>
            <a:r>
              <a:rPr lang="en-US" sz="3200" dirty="0" smtClean="0">
                <a:solidFill>
                  <a:srgbClr val="FF0000"/>
                </a:solidFill>
                <a:latin typeface="+mj-lt"/>
              </a:rPr>
              <a:t>	</a:t>
            </a:r>
            <a:r>
              <a:rPr lang="vi-VN" sz="3200" dirty="0" smtClean="0">
                <a:solidFill>
                  <a:srgbClr val="FF0000"/>
                </a:solidFill>
                <a:latin typeface="+mj-lt"/>
              </a:rPr>
              <a:t>C. CO</a:t>
            </a:r>
            <a:r>
              <a:rPr lang="en-US" sz="3200" baseline="-25000" dirty="0" smtClean="0">
                <a:solidFill>
                  <a:srgbClr val="FF0000"/>
                </a:solidFill>
                <a:latin typeface="+mj-lt"/>
              </a:rPr>
              <a:t>2</a:t>
            </a:r>
            <a:r>
              <a:rPr lang="vi-VN" sz="3200" dirty="0" smtClean="0">
                <a:solidFill>
                  <a:srgbClr val="FF0000"/>
                </a:solidFill>
                <a:latin typeface="+mj-lt"/>
              </a:rPr>
              <a:t> và H</a:t>
            </a:r>
            <a:r>
              <a:rPr lang="en-US" sz="3200" baseline="-25000" dirty="0" smtClean="0">
                <a:solidFill>
                  <a:srgbClr val="FF0000"/>
                </a:solidFill>
                <a:latin typeface="+mj-lt"/>
              </a:rPr>
              <a:t>2</a:t>
            </a:r>
            <a:r>
              <a:rPr lang="vi-VN" sz="3200" dirty="0" smtClean="0">
                <a:solidFill>
                  <a:srgbClr val="FF0000"/>
                </a:solidFill>
                <a:latin typeface="+mj-lt"/>
              </a:rPr>
              <a:t>O.</a:t>
            </a:r>
            <a:r>
              <a:rPr lang="en-US" sz="3200" dirty="0" smtClean="0">
                <a:solidFill>
                  <a:srgbClr val="FF0000"/>
                </a:solidFill>
                <a:latin typeface="+mj-lt"/>
              </a:rPr>
              <a:t>		</a:t>
            </a:r>
            <a:r>
              <a:rPr lang="vi-VN" sz="3200" dirty="0" smtClean="0">
                <a:solidFill>
                  <a:srgbClr val="FF0000"/>
                </a:solidFill>
                <a:latin typeface="+mj-lt"/>
              </a:rPr>
              <a:t>D. CO</a:t>
            </a:r>
            <a:r>
              <a:rPr lang="en-US" sz="3200" baseline="-25000" dirty="0" smtClean="0">
                <a:solidFill>
                  <a:srgbClr val="FF0000"/>
                </a:solidFill>
                <a:latin typeface="+mj-lt"/>
              </a:rPr>
              <a:t>2</a:t>
            </a:r>
            <a:r>
              <a:rPr lang="vi-VN" sz="3200" dirty="0" smtClean="0">
                <a:solidFill>
                  <a:srgbClr val="FF0000"/>
                </a:solidFill>
                <a:latin typeface="+mj-lt"/>
              </a:rPr>
              <a:t> và H</a:t>
            </a:r>
            <a:r>
              <a:rPr lang="en-US" sz="3200" baseline="-25000" dirty="0" smtClean="0">
                <a:solidFill>
                  <a:srgbClr val="FF0000"/>
                </a:solidFill>
                <a:latin typeface="+mj-lt"/>
              </a:rPr>
              <a:t>2</a:t>
            </a:r>
            <a:r>
              <a:rPr lang="vi-VN" sz="3200" dirty="0" smtClean="0">
                <a:solidFill>
                  <a:srgbClr val="FF0000"/>
                </a:solidFill>
                <a:latin typeface="+mj-lt"/>
              </a:rPr>
              <a:t>.</a:t>
            </a:r>
          </a:p>
          <a:p>
            <a:pPr algn="just"/>
            <a:r>
              <a:rPr lang="en-US" sz="3200" b="1" dirty="0" err="1" smtClean="0">
                <a:solidFill>
                  <a:srgbClr val="FF0000"/>
                </a:solidFill>
                <a:latin typeface="Times New Roman" pitchFamily="18" charset="0"/>
                <a:ea typeface="Times New Roman" pitchFamily="18" charset="0"/>
                <a:cs typeface="Times New Roman" pitchFamily="18" charset="0"/>
              </a:rPr>
              <a:t>Bài</a:t>
            </a:r>
            <a:r>
              <a:rPr lang="en-US" sz="3200" b="1" dirty="0" smtClean="0">
                <a:solidFill>
                  <a:srgbClr val="FF0000"/>
                </a:solidFill>
                <a:latin typeface="Times New Roman" pitchFamily="18" charset="0"/>
                <a:ea typeface="Times New Roman" pitchFamily="18" charset="0"/>
                <a:cs typeface="Times New Roman" pitchFamily="18" charset="0"/>
              </a:rPr>
              <a:t> 3:</a:t>
            </a:r>
            <a:r>
              <a:rPr lang="vi-VN" sz="3200" dirty="0" smtClean="0"/>
              <a:t> </a:t>
            </a:r>
            <a:r>
              <a:rPr lang="vi-VN" sz="3200" dirty="0" smtClean="0">
                <a:solidFill>
                  <a:srgbClr val="FF0000"/>
                </a:solidFill>
                <a:latin typeface="+mj-lt"/>
              </a:rPr>
              <a:t>Số lượng alkane có cùng công thức phân tử C</a:t>
            </a:r>
            <a:r>
              <a:rPr lang="en-US" sz="3200" baseline="-25000" dirty="0" smtClean="0">
                <a:solidFill>
                  <a:srgbClr val="FF0000"/>
                </a:solidFill>
                <a:latin typeface="Times New Roman" pitchFamily="18" charset="0"/>
                <a:cs typeface="Times New Roman" pitchFamily="18" charset="0"/>
              </a:rPr>
              <a:t>5</a:t>
            </a:r>
            <a:r>
              <a:rPr lang="vi-VN" sz="3200" dirty="0" smtClean="0">
                <a:solidFill>
                  <a:srgbClr val="FF0000"/>
                </a:solidFill>
                <a:latin typeface="+mj-lt"/>
              </a:rPr>
              <a:t>H</a:t>
            </a:r>
            <a:r>
              <a:rPr lang="en-US" sz="3200" baseline="-25000" dirty="0" smtClean="0">
                <a:solidFill>
                  <a:srgbClr val="FF0000"/>
                </a:solidFill>
                <a:latin typeface="Times New Roman" pitchFamily="18" charset="0"/>
                <a:cs typeface="Times New Roman" pitchFamily="18" charset="0"/>
              </a:rPr>
              <a:t>1</a:t>
            </a:r>
            <a:r>
              <a:rPr lang="vi-VN" sz="3200" baseline="-25000" dirty="0" smtClean="0">
                <a:solidFill>
                  <a:srgbClr val="FF0000"/>
                </a:solidFill>
                <a:latin typeface="Times New Roman" pitchFamily="18" charset="0"/>
                <a:cs typeface="Times New Roman" pitchFamily="18" charset="0"/>
              </a:rPr>
              <a:t>2</a:t>
            </a:r>
            <a:r>
              <a:rPr lang="vi-VN" sz="3200" dirty="0" smtClean="0">
                <a:solidFill>
                  <a:srgbClr val="FF0000"/>
                </a:solidFill>
                <a:latin typeface="+mj-lt"/>
              </a:rPr>
              <a:t> nhưng có công thức cấu</a:t>
            </a:r>
            <a:r>
              <a:rPr lang="en-US" sz="3200" dirty="0" smtClean="0">
                <a:solidFill>
                  <a:srgbClr val="FF0000"/>
                </a:solidFill>
                <a:latin typeface="+mj-lt"/>
              </a:rPr>
              <a:t> </a:t>
            </a:r>
            <a:r>
              <a:rPr lang="vi-VN" sz="3200" dirty="0" smtClean="0">
                <a:solidFill>
                  <a:srgbClr val="FF0000"/>
                </a:solidFill>
                <a:latin typeface="+mj-lt"/>
              </a:rPr>
              <a:t>tạo khác nhau là:</a:t>
            </a:r>
          </a:p>
          <a:p>
            <a:r>
              <a:rPr lang="vi-VN" sz="3200" dirty="0" smtClean="0">
                <a:solidFill>
                  <a:srgbClr val="FF0000"/>
                </a:solidFill>
                <a:latin typeface="+mj-lt"/>
              </a:rPr>
              <a:t>A. 1.</a:t>
            </a:r>
            <a:r>
              <a:rPr lang="en-US" sz="3200" dirty="0" smtClean="0">
                <a:solidFill>
                  <a:srgbClr val="FF0000"/>
                </a:solidFill>
                <a:latin typeface="+mj-lt"/>
              </a:rPr>
              <a:t>		</a:t>
            </a:r>
            <a:r>
              <a:rPr lang="vi-VN" sz="3200" dirty="0" smtClean="0">
                <a:solidFill>
                  <a:srgbClr val="FF0000"/>
                </a:solidFill>
                <a:latin typeface="+mj-lt"/>
              </a:rPr>
              <a:t>B. 2.</a:t>
            </a:r>
            <a:r>
              <a:rPr lang="en-US" sz="3200" dirty="0" smtClean="0">
                <a:solidFill>
                  <a:srgbClr val="FF0000"/>
                </a:solidFill>
                <a:latin typeface="+mj-lt"/>
              </a:rPr>
              <a:t>		</a:t>
            </a:r>
            <a:r>
              <a:rPr lang="vi-VN" sz="3200" dirty="0" smtClean="0">
                <a:solidFill>
                  <a:srgbClr val="FF0000"/>
                </a:solidFill>
                <a:latin typeface="+mj-lt"/>
              </a:rPr>
              <a:t>C. 3.</a:t>
            </a:r>
            <a:r>
              <a:rPr lang="en-US" sz="3200" dirty="0" smtClean="0">
                <a:solidFill>
                  <a:srgbClr val="FF0000"/>
                </a:solidFill>
                <a:latin typeface="+mj-lt"/>
              </a:rPr>
              <a:t>		D. 4</a:t>
            </a:r>
            <a:r>
              <a:rPr lang="vi-VN" sz="3200" dirty="0" smtClean="0"/>
              <a:t/>
            </a:r>
            <a:br>
              <a:rPr lang="vi-VN" sz="3200" dirty="0" smtClean="0"/>
            </a:br>
            <a:r>
              <a:rPr lang="en-US" sz="3200" b="1" dirty="0" err="1" smtClean="0">
                <a:solidFill>
                  <a:srgbClr val="FF0000"/>
                </a:solidFill>
                <a:latin typeface="Times New Roman" pitchFamily="18" charset="0"/>
                <a:ea typeface="Times New Roman" pitchFamily="18" charset="0"/>
                <a:cs typeface="Times New Roman" pitchFamily="18" charset="0"/>
              </a:rPr>
              <a:t>Bài</a:t>
            </a:r>
            <a:r>
              <a:rPr lang="en-US" sz="3200" b="1" dirty="0" smtClean="0">
                <a:solidFill>
                  <a:srgbClr val="FF0000"/>
                </a:solidFill>
                <a:latin typeface="Times New Roman" pitchFamily="18" charset="0"/>
                <a:ea typeface="Times New Roman" pitchFamily="18" charset="0"/>
                <a:cs typeface="Times New Roman" pitchFamily="18" charset="0"/>
              </a:rPr>
              <a:t> 4:</a:t>
            </a:r>
            <a:r>
              <a:rPr lang="vi-VN" sz="3200" dirty="0" smtClean="0">
                <a:solidFill>
                  <a:srgbClr val="FF0000"/>
                </a:solidFill>
                <a:latin typeface="Times New Roman" pitchFamily="18" charset="0"/>
                <a:cs typeface="Times New Roman" pitchFamily="18" charset="0"/>
              </a:rPr>
              <a:t> Alkane được sử dụng chủ yếu để làm</a:t>
            </a:r>
          </a:p>
          <a:p>
            <a:r>
              <a:rPr lang="vi-VN" sz="3200" dirty="0" smtClean="0">
                <a:solidFill>
                  <a:srgbClr val="FF0000"/>
                </a:solidFill>
                <a:latin typeface="Times New Roman" pitchFamily="18" charset="0"/>
                <a:cs typeface="Times New Roman" pitchFamily="18" charset="0"/>
              </a:rPr>
              <a:t>A. nhiên liệu.</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B. thuốc trừ sâu.</a:t>
            </a:r>
          </a:p>
          <a:p>
            <a:r>
              <a:rPr lang="vi-VN" sz="3200" dirty="0" smtClean="0">
                <a:solidFill>
                  <a:srgbClr val="FF0000"/>
                </a:solidFill>
                <a:latin typeface="Times New Roman" pitchFamily="18" charset="0"/>
                <a:cs typeface="Times New Roman" pitchFamily="18" charset="0"/>
              </a:rPr>
              <a:t>C. phân bón.</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D. nguyên liệu sản xuất thuốc.</a:t>
            </a:r>
            <a:endParaRPr lang="en-US" sz="32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84926"/>
            <a:ext cx="12192000" cy="769441"/>
          </a:xfrm>
          <a:prstGeom prst="rect">
            <a:avLst/>
          </a:prstGeom>
          <a:noFill/>
        </p:spPr>
        <p:txBody>
          <a:bodyPr wrap="square" rtlCol="0">
            <a:spAutoFit/>
          </a:bodyPr>
          <a:lstStyle/>
          <a:p>
            <a:pPr algn="ctr"/>
            <a:r>
              <a:rPr lang="en-US" sz="4400" b="1" dirty="0" err="1" smtClean="0">
                <a:solidFill>
                  <a:srgbClr val="0000FF"/>
                </a:solidFill>
                <a:latin typeface="Times New Roman" pitchFamily="18" charset="0"/>
                <a:cs typeface="Times New Roman" pitchFamily="18" charset="0"/>
              </a:rPr>
              <a:t>PHẦN</a:t>
            </a:r>
            <a:r>
              <a:rPr lang="en-US" sz="4400" b="1" dirty="0" smtClean="0">
                <a:solidFill>
                  <a:srgbClr val="0000FF"/>
                </a:solidFill>
                <a:latin typeface="Times New Roman" pitchFamily="18" charset="0"/>
                <a:cs typeface="Times New Roman" pitchFamily="18" charset="0"/>
              </a:rPr>
              <a:t> 2: </a:t>
            </a:r>
            <a:r>
              <a:rPr lang="en-US" sz="4400" b="1" dirty="0" err="1" smtClean="0">
                <a:solidFill>
                  <a:srgbClr val="0000FF"/>
                </a:solidFill>
                <a:latin typeface="Times New Roman" pitchFamily="18" charset="0"/>
                <a:cs typeface="Times New Roman" pitchFamily="18" charset="0"/>
              </a:rPr>
              <a:t>CHẤT</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VÀ</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SỰ</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BIẾN</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ĐỔI</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CỦA</a:t>
            </a:r>
            <a:r>
              <a:rPr lang="en-US" sz="4400" b="1" dirty="0" smtClean="0">
                <a:solidFill>
                  <a:srgbClr val="0000FF"/>
                </a:solidFill>
                <a:latin typeface="Times New Roman" pitchFamily="18" charset="0"/>
                <a:cs typeface="Times New Roman" pitchFamily="18" charset="0"/>
              </a:rPr>
              <a:t> </a:t>
            </a:r>
            <a:r>
              <a:rPr lang="en-US" sz="4400" b="1" dirty="0" err="1" smtClean="0">
                <a:solidFill>
                  <a:srgbClr val="0000FF"/>
                </a:solidFill>
                <a:latin typeface="Times New Roman" pitchFamily="18" charset="0"/>
                <a:cs typeface="Times New Roman" pitchFamily="18" charset="0"/>
              </a:rPr>
              <a:t>CHẤT</a:t>
            </a:r>
            <a:endParaRPr lang="en-US" sz="4800" b="1" dirty="0">
              <a:solidFill>
                <a:srgbClr val="0000FF"/>
              </a:solidFill>
              <a:latin typeface="Times New Roman" pitchFamily="18" charset="0"/>
              <a:cs typeface="Times New Roman" pitchFamily="18" charset="0"/>
            </a:endParaRPr>
          </a:p>
        </p:txBody>
      </p:sp>
      <p:sp>
        <p:nvSpPr>
          <p:cNvPr id="3" name="TextBox 2"/>
          <p:cNvSpPr txBox="1"/>
          <p:nvPr/>
        </p:nvSpPr>
        <p:spPr>
          <a:xfrm>
            <a:off x="0" y="2434009"/>
            <a:ext cx="12192000" cy="1323439"/>
          </a:xfrm>
          <a:prstGeom prst="rect">
            <a:avLst/>
          </a:prstGeom>
          <a:noFill/>
        </p:spPr>
        <p:txBody>
          <a:bodyPr wrap="square" rtlCol="0">
            <a:spAutoFit/>
          </a:bodyPr>
          <a:lstStyle/>
          <a:p>
            <a:pPr algn="ctr"/>
            <a:r>
              <a:rPr lang="en-US" sz="4000" b="1" dirty="0" err="1" smtClean="0">
                <a:solidFill>
                  <a:srgbClr val="0000FF"/>
                </a:solidFill>
                <a:latin typeface="Times New Roman" pitchFamily="18" charset="0"/>
                <a:cs typeface="Times New Roman" pitchFamily="18" charset="0"/>
              </a:rPr>
              <a:t>CHỦ</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ĐỀ</a:t>
            </a:r>
            <a:r>
              <a:rPr lang="en-US" sz="4000" b="1" dirty="0" smtClean="0">
                <a:solidFill>
                  <a:srgbClr val="0000FF"/>
                </a:solidFill>
                <a:latin typeface="Times New Roman" pitchFamily="18" charset="0"/>
                <a:cs typeface="Times New Roman" pitchFamily="18" charset="0"/>
              </a:rPr>
              <a:t> 7: </a:t>
            </a:r>
            <a:r>
              <a:rPr lang="en-US" sz="4000" b="1" dirty="0" err="1" smtClean="0">
                <a:solidFill>
                  <a:srgbClr val="0000FF"/>
                </a:solidFill>
                <a:latin typeface="Times New Roman" pitchFamily="18" charset="0"/>
                <a:cs typeface="Times New Roman" pitchFamily="18" charset="0"/>
              </a:rPr>
              <a:t>GIỚI</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THIỆU</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VỀ</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CHẤT</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HỮU</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CƠ</a:t>
            </a:r>
            <a:r>
              <a:rPr lang="en-US" sz="4000" b="1" dirty="0" smtClean="0">
                <a:solidFill>
                  <a:srgbClr val="0000FF"/>
                </a:solidFill>
                <a:latin typeface="Times New Roman" pitchFamily="18" charset="0"/>
                <a:cs typeface="Times New Roman" pitchFamily="18" charset="0"/>
              </a:rPr>
              <a:t>, HYDROCARBON </a:t>
            </a:r>
            <a:r>
              <a:rPr lang="en-US" sz="4000" b="1" dirty="0" err="1" smtClean="0">
                <a:solidFill>
                  <a:srgbClr val="0000FF"/>
                </a:solidFill>
                <a:latin typeface="Times New Roman" pitchFamily="18" charset="0"/>
                <a:cs typeface="Times New Roman" pitchFamily="18" charset="0"/>
              </a:rPr>
              <a:t>VÀ</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NGUỒN</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NGUYÊN</a:t>
            </a:r>
            <a:r>
              <a:rPr lang="en-US" sz="4000" b="1" dirty="0" smtClean="0">
                <a:solidFill>
                  <a:srgbClr val="0000FF"/>
                </a:solidFill>
                <a:latin typeface="Times New Roman" pitchFamily="18" charset="0"/>
                <a:cs typeface="Times New Roman" pitchFamily="18" charset="0"/>
              </a:rPr>
              <a:t> </a:t>
            </a:r>
            <a:r>
              <a:rPr lang="en-US" sz="4000" b="1" dirty="0" err="1" smtClean="0">
                <a:solidFill>
                  <a:srgbClr val="0000FF"/>
                </a:solidFill>
                <a:latin typeface="Times New Roman" pitchFamily="18" charset="0"/>
                <a:cs typeface="Times New Roman" pitchFamily="18" charset="0"/>
              </a:rPr>
              <a:t>LIỆU</a:t>
            </a:r>
            <a:endParaRPr lang="en-US" sz="4400" b="1" dirty="0">
              <a:solidFill>
                <a:srgbClr val="0000FF"/>
              </a:solidFill>
              <a:latin typeface="Times New Roman" pitchFamily="18" charset="0"/>
              <a:cs typeface="Times New Roman" pitchFamily="18" charset="0"/>
            </a:endParaRPr>
          </a:p>
        </p:txBody>
      </p:sp>
      <p:sp>
        <p:nvSpPr>
          <p:cNvPr id="5" name="TextBox 4"/>
          <p:cNvSpPr txBox="1"/>
          <p:nvPr/>
        </p:nvSpPr>
        <p:spPr>
          <a:xfrm>
            <a:off x="0" y="3979782"/>
            <a:ext cx="12192000" cy="646331"/>
          </a:xfrm>
          <a:prstGeom prst="rect">
            <a:avLst/>
          </a:prstGeom>
          <a:noFill/>
        </p:spPr>
        <p:txBody>
          <a:bodyPr wrap="square" rtlCol="0">
            <a:spAutoFit/>
          </a:bodyPr>
          <a:lstStyle/>
          <a:p>
            <a:pPr algn="ctr"/>
            <a:r>
              <a:rPr lang="en-US" sz="3600" b="1" dirty="0" err="1" smtClean="0">
                <a:solidFill>
                  <a:srgbClr val="0000FF"/>
                </a:solidFill>
                <a:latin typeface="Times New Roman" pitchFamily="18" charset="0"/>
                <a:cs typeface="Times New Roman" pitchFamily="18" charset="0"/>
              </a:rPr>
              <a:t>BÀI</a:t>
            </a:r>
            <a:r>
              <a:rPr lang="en-US" sz="3600" b="1" dirty="0" smtClean="0">
                <a:solidFill>
                  <a:srgbClr val="0000FF"/>
                </a:solidFill>
                <a:latin typeface="Times New Roman" pitchFamily="18" charset="0"/>
                <a:cs typeface="Times New Roman" pitchFamily="18" charset="0"/>
              </a:rPr>
              <a:t> 20: HYDROCARBON, </a:t>
            </a:r>
            <a:r>
              <a:rPr lang="en-US" sz="3600" b="1" dirty="0" err="1" smtClean="0">
                <a:solidFill>
                  <a:srgbClr val="0000FF"/>
                </a:solidFill>
                <a:latin typeface="Times New Roman" pitchFamily="18" charset="0"/>
                <a:cs typeface="Times New Roman" pitchFamily="18" charset="0"/>
              </a:rPr>
              <a:t>ALKANE</a:t>
            </a:r>
            <a:endParaRPr lang="en-US" sz="40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12192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en-US"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Bài</a:t>
            </a: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5:</a:t>
            </a:r>
            <a:r>
              <a:rPr kumimoji="0" lang="en-US"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Một số alkane có mạch carbon trong phân tử như sau:</a:t>
            </a:r>
          </a:p>
          <a:p>
            <a:r>
              <a:rPr lang="vi-VN" sz="3200" dirty="0" smtClean="0">
                <a:solidFill>
                  <a:srgbClr val="FF0000"/>
                </a:solidFill>
                <a:latin typeface="Times New Roman" pitchFamily="18" charset="0"/>
                <a:cs typeface="Times New Roman" pitchFamily="18" charset="0"/>
              </a:rPr>
              <a:t>(1) C-C</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(2) C-C-C</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(3) C-C-C-C</a:t>
            </a:r>
          </a:p>
          <a:p>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C</a:t>
            </a:r>
            <a:endParaRPr lang="en-US" sz="3200" dirty="0" smtClean="0">
              <a:solidFill>
                <a:srgbClr val="FF00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	</a:t>
            </a:r>
            <a:r>
              <a:rPr lang="en-US" sz="3200" dirty="0" smtClean="0">
                <a:solidFill>
                  <a:srgbClr val="FF0000"/>
                </a:solidFill>
                <a:latin typeface="Times New Roman"/>
                <a:cs typeface="Times New Roman"/>
              </a:rPr>
              <a:t>│</a:t>
            </a:r>
            <a:endParaRPr lang="vi-VN" sz="3200" dirty="0" smtClean="0">
              <a:solidFill>
                <a:srgbClr val="FF0000"/>
              </a:solidFill>
              <a:latin typeface="Times New Roman" pitchFamily="18" charset="0"/>
              <a:cs typeface="Times New Roman" pitchFamily="18" charset="0"/>
            </a:endParaRPr>
          </a:p>
          <a:p>
            <a:r>
              <a:rPr lang="vi-VN" sz="3200" dirty="0" smtClean="0">
                <a:solidFill>
                  <a:srgbClr val="FF0000"/>
                </a:solidFill>
                <a:latin typeface="Times New Roman" pitchFamily="18" charset="0"/>
                <a:cs typeface="Times New Roman" pitchFamily="18" charset="0"/>
              </a:rPr>
              <a:t>(4) C-C-C</a:t>
            </a:r>
            <a:endParaRPr lang="en-US" sz="3200" dirty="0" smtClean="0">
              <a:solidFill>
                <a:srgbClr val="FF00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	</a:t>
            </a:r>
            <a:r>
              <a:rPr lang="en-US" sz="3200" dirty="0" smtClean="0">
                <a:solidFill>
                  <a:srgbClr val="FF0000"/>
                </a:solidFill>
                <a:latin typeface="Times New Roman"/>
                <a:cs typeface="Times New Roman"/>
              </a:rPr>
              <a:t>│</a:t>
            </a:r>
            <a:endParaRPr lang="vi-VN" sz="3200" dirty="0" smtClean="0">
              <a:solidFill>
                <a:srgbClr val="FF0000"/>
              </a:solidFill>
              <a:latin typeface="Times New Roman" pitchFamily="18" charset="0"/>
              <a:cs typeface="Times New Roman" pitchFamily="18" charset="0"/>
            </a:endParaRPr>
          </a:p>
          <a:p>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C</a:t>
            </a:r>
          </a:p>
          <a:p>
            <a:r>
              <a:rPr lang="vi-VN" sz="3200" dirty="0" smtClean="0">
                <a:solidFill>
                  <a:srgbClr val="FF0000"/>
                </a:solidFill>
                <a:latin typeface="Times New Roman" pitchFamily="18" charset="0"/>
                <a:cs typeface="Times New Roman" pitchFamily="18" charset="0"/>
              </a:rPr>
              <a:t>Viết công thức cấu tạo thu gọn và công thức phân tử của các alkane trên. </a:t>
            </a:r>
            <a:r>
              <a:rPr lang="en-US" sz="3200" b="1" dirty="0" err="1" smtClean="0">
                <a:solidFill>
                  <a:srgbClr val="FF0000"/>
                </a:solidFill>
                <a:latin typeface="Times New Roman" pitchFamily="18" charset="0"/>
                <a:ea typeface="Times New Roman" pitchFamily="18" charset="0"/>
                <a:cs typeface="Times New Roman" pitchFamily="18" charset="0"/>
              </a:rPr>
              <a:t>Bài</a:t>
            </a:r>
            <a:r>
              <a:rPr lang="en-US" sz="3200" b="1" dirty="0" smtClean="0">
                <a:solidFill>
                  <a:srgbClr val="FF0000"/>
                </a:solidFill>
                <a:latin typeface="Times New Roman" pitchFamily="18" charset="0"/>
                <a:ea typeface="Times New Roman" pitchFamily="18" charset="0"/>
                <a:cs typeface="Times New Roman" pitchFamily="18" charset="0"/>
              </a:rPr>
              <a:t> 6:</a:t>
            </a:r>
            <a:r>
              <a:rPr lang="vi-VN" sz="3200" dirty="0" smtClean="0">
                <a:solidFill>
                  <a:srgbClr val="FF0000"/>
                </a:solidFill>
                <a:latin typeface="Times New Roman" pitchFamily="18" charset="0"/>
                <a:cs typeface="Times New Roman" pitchFamily="18" charset="0"/>
              </a:rPr>
              <a:t> Alkane X có khối lượng phân tử là 58 amu.</a:t>
            </a:r>
          </a:p>
          <a:p>
            <a:pPr algn="just"/>
            <a:r>
              <a:rPr lang="vi-VN" sz="3200" dirty="0" smtClean="0">
                <a:solidFill>
                  <a:srgbClr val="FF0000"/>
                </a:solidFill>
                <a:latin typeface="Times New Roman" pitchFamily="18" charset="0"/>
                <a:cs typeface="Times New Roman" pitchFamily="18" charset="0"/>
              </a:rPr>
              <a:t>a) Xác định công thức phân tử của alkane X.</a:t>
            </a:r>
          </a:p>
          <a:p>
            <a:pPr algn="just"/>
            <a:r>
              <a:rPr lang="vi-VN" sz="3200" dirty="0" smtClean="0">
                <a:solidFill>
                  <a:srgbClr val="FF0000"/>
                </a:solidFill>
                <a:latin typeface="Times New Roman" pitchFamily="18" charset="0"/>
                <a:cs typeface="Times New Roman" pitchFamily="18" charset="0"/>
              </a:rPr>
              <a:t>b) Biết alkane X có mạch carbon không phân nhánh, viết công thức cấu tạo và tên gọi của alkane X.</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12192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kumimoji="0" lang="en-US"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Bài</a:t>
            </a: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7:</a:t>
            </a:r>
            <a:r>
              <a:rPr kumimoji="0" lang="en-US"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Chọn những câu đúng trong các câu sau:</a:t>
            </a:r>
          </a:p>
          <a:p>
            <a:pPr algn="just"/>
            <a:r>
              <a:rPr lang="vi-VN" sz="3200" dirty="0" smtClean="0">
                <a:solidFill>
                  <a:srgbClr val="FF0000"/>
                </a:solidFill>
                <a:latin typeface="Times New Roman" pitchFamily="18" charset="0"/>
                <a:cs typeface="Times New Roman" pitchFamily="18" charset="0"/>
              </a:rPr>
              <a:t>(a) Trong phân tử hydrocarbon, nếu tỉ lệ giữa số nguyên tử H và C lớn hơn hai lần</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thì đó là alkane.</a:t>
            </a:r>
          </a:p>
          <a:p>
            <a:pPr algn="just"/>
            <a:r>
              <a:rPr lang="vi-VN" sz="3200" dirty="0" smtClean="0">
                <a:solidFill>
                  <a:srgbClr val="FF0000"/>
                </a:solidFill>
                <a:latin typeface="Times New Roman" pitchFamily="18" charset="0"/>
                <a:cs typeface="Times New Roman" pitchFamily="18" charset="0"/>
              </a:rPr>
              <a:t>(b) Tất cả các hydrocarbon trong phân tử chỉ có các liên kết đơn đều là alkane.</a:t>
            </a:r>
            <a:endParaRPr lang="en-US" sz="3200" dirty="0" smtClean="0">
              <a:solidFill>
                <a:srgbClr val="FF0000"/>
              </a:solidFill>
              <a:latin typeface="Times New Roman" pitchFamily="18" charset="0"/>
              <a:cs typeface="Times New Roman" pitchFamily="18" charset="0"/>
            </a:endParaRPr>
          </a:p>
          <a:p>
            <a:pPr algn="just"/>
            <a:r>
              <a:rPr lang="vi-VN" sz="3200" dirty="0" smtClean="0">
                <a:solidFill>
                  <a:srgbClr val="FF0000"/>
                </a:solidFill>
                <a:latin typeface="Times New Roman" pitchFamily="18" charset="0"/>
                <a:cs typeface="Times New Roman" pitchFamily="18" charset="0"/>
              </a:rPr>
              <a:t>(c) Hydrocarbon có tỉ lệ số nguyên tử H và C lớn hơn 2 thì trong phân tử chỉ có các</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liên kết đơn.</a:t>
            </a:r>
          </a:p>
          <a:p>
            <a:pPr algn="just"/>
            <a:r>
              <a:rPr lang="vi-VN" sz="3200" dirty="0" smtClean="0">
                <a:solidFill>
                  <a:srgbClr val="FF0000"/>
                </a:solidFill>
                <a:latin typeface="Times New Roman" pitchFamily="18" charset="0"/>
                <a:cs typeface="Times New Roman" pitchFamily="18" charset="0"/>
              </a:rPr>
              <a:t>(d)</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Tất cả các hydrocarbon chỉ có liên kết đơn trong phân tử đều có công thức chung là C</a:t>
            </a:r>
            <a:r>
              <a:rPr lang="vi-VN" sz="3200" baseline="-25000" dirty="0" smtClean="0">
                <a:solidFill>
                  <a:srgbClr val="FF0000"/>
                </a:solidFill>
                <a:latin typeface="Times New Roman" pitchFamily="18" charset="0"/>
                <a:cs typeface="Times New Roman" pitchFamily="18" charset="0"/>
              </a:rPr>
              <a:t>n</a:t>
            </a:r>
            <a:r>
              <a:rPr lang="vi-VN" sz="3200" dirty="0" smtClean="0">
                <a:solidFill>
                  <a:srgbClr val="FF0000"/>
                </a:solidFill>
                <a:latin typeface="Times New Roman" pitchFamily="18" charset="0"/>
                <a:cs typeface="Times New Roman" pitchFamily="18" charset="0"/>
              </a:rPr>
              <a:t>H</a:t>
            </a:r>
            <a:r>
              <a:rPr lang="vi-VN" sz="3200" baseline="-25000" dirty="0" smtClean="0">
                <a:solidFill>
                  <a:srgbClr val="FF0000"/>
                </a:solidFill>
                <a:latin typeface="Times New Roman" pitchFamily="18" charset="0"/>
                <a:cs typeface="Times New Roman" pitchFamily="18" charset="0"/>
              </a:rPr>
              <a:t>2n+2</a:t>
            </a:r>
            <a:r>
              <a:rPr lang="vi-VN" sz="3200" dirty="0" smtClean="0">
                <a:solidFill>
                  <a:srgbClr val="FF0000"/>
                </a:solidFill>
                <a:latin typeface="Times New Roman" pitchFamily="18" charset="0"/>
                <a:cs typeface="Times New Roman" pitchFamily="18" charset="0"/>
              </a:rPr>
              <a:t>.</a:t>
            </a:r>
          </a:p>
          <a:p>
            <a:pPr algn="just"/>
            <a:r>
              <a:rPr lang="vi-VN" sz="3200" dirty="0" smtClean="0">
                <a:solidFill>
                  <a:srgbClr val="FF0000"/>
                </a:solidFill>
                <a:latin typeface="Times New Roman" pitchFamily="18" charset="0"/>
                <a:cs typeface="Times New Roman" pitchFamily="18" charset="0"/>
              </a:rPr>
              <a:t>(e) Những hydrocarbon chỉ có liên kết đơn nhưng có mạch carbon dạng vòng không phải là alkane.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12192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kumimoji="0" lang="en-US"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Bài</a:t>
            </a: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8:</a:t>
            </a:r>
            <a:r>
              <a:rPr kumimoji="0" lang="en-US"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Đốt cháy hoàn toàn 160 gam hỗn hợp A gồm C</a:t>
            </a:r>
            <a:r>
              <a:rPr lang="en-US" sz="3200" baseline="-25000" dirty="0" smtClean="0">
                <a:solidFill>
                  <a:srgbClr val="FF0000"/>
                </a:solidFill>
                <a:latin typeface="Times New Roman" pitchFamily="18" charset="0"/>
                <a:cs typeface="Times New Roman" pitchFamily="18" charset="0"/>
              </a:rPr>
              <a:t>4</a:t>
            </a:r>
            <a:r>
              <a:rPr lang="vi-VN" sz="3200" dirty="0" smtClean="0">
                <a:solidFill>
                  <a:srgbClr val="FF0000"/>
                </a:solidFill>
                <a:latin typeface="Times New Roman" pitchFamily="18" charset="0"/>
                <a:cs typeface="Times New Roman" pitchFamily="18" charset="0"/>
              </a:rPr>
              <a:t>H</a:t>
            </a:r>
            <a:r>
              <a:rPr lang="en-US" sz="3200" baseline="-25000" dirty="0" smtClean="0">
                <a:solidFill>
                  <a:srgbClr val="FF0000"/>
                </a:solidFill>
                <a:latin typeface="Times New Roman" pitchFamily="18" charset="0"/>
                <a:cs typeface="Times New Roman" pitchFamily="18" charset="0"/>
              </a:rPr>
              <a:t>10</a:t>
            </a:r>
            <a:r>
              <a:rPr lang="vi-VN" sz="3200" dirty="0" smtClean="0">
                <a:solidFill>
                  <a:srgbClr val="FF0000"/>
                </a:solidFill>
                <a:latin typeface="Times New Roman" pitchFamily="18" charset="0"/>
                <a:cs typeface="Times New Roman" pitchFamily="18" charset="0"/>
              </a:rPr>
              <a:t> và C</a:t>
            </a:r>
            <a:r>
              <a:rPr lang="en-US" sz="3200" baseline="-25000" dirty="0" smtClean="0">
                <a:solidFill>
                  <a:srgbClr val="FF0000"/>
                </a:solidFill>
                <a:latin typeface="Times New Roman" pitchFamily="18" charset="0"/>
                <a:cs typeface="Times New Roman" pitchFamily="18" charset="0"/>
              </a:rPr>
              <a:t>3</a:t>
            </a:r>
            <a:r>
              <a:rPr lang="vi-VN" sz="3200" dirty="0" smtClean="0">
                <a:solidFill>
                  <a:srgbClr val="FF0000"/>
                </a:solidFill>
                <a:latin typeface="Times New Roman" pitchFamily="18" charset="0"/>
                <a:cs typeface="Times New Roman" pitchFamily="18" charset="0"/>
              </a:rPr>
              <a:t>H</a:t>
            </a:r>
            <a:r>
              <a:rPr lang="en-US" sz="3200" baseline="-25000" dirty="0" smtClean="0">
                <a:solidFill>
                  <a:srgbClr val="FF0000"/>
                </a:solidFill>
                <a:latin typeface="Times New Roman" pitchFamily="18" charset="0"/>
                <a:cs typeface="Times New Roman" pitchFamily="18" charset="0"/>
              </a:rPr>
              <a:t>8</a:t>
            </a:r>
            <a:r>
              <a:rPr lang="vi-VN" sz="3200" dirty="0" smtClean="0">
                <a:solidFill>
                  <a:srgbClr val="FF0000"/>
                </a:solidFill>
                <a:latin typeface="Times New Roman" pitchFamily="18" charset="0"/>
                <a:cs typeface="Times New Roman" pitchFamily="18" charset="0"/>
              </a:rPr>
              <a:t> thấy tạo ra 484 gam khí CO</a:t>
            </a:r>
            <a:r>
              <a:rPr lang="en-US" sz="3200" baseline="-25000" dirty="0" smtClean="0">
                <a:solidFill>
                  <a:srgbClr val="FF0000"/>
                </a:solidFill>
                <a:latin typeface="Times New Roman" pitchFamily="18" charset="0"/>
                <a:cs typeface="Times New Roman" pitchFamily="18" charset="0"/>
              </a:rPr>
              <a:t>2</a:t>
            </a:r>
            <a:r>
              <a:rPr lang="vi-VN" sz="3200" dirty="0" smtClean="0">
                <a:solidFill>
                  <a:srgbClr val="FF0000"/>
                </a:solidFill>
                <a:latin typeface="Times New Roman" pitchFamily="18" charset="0"/>
                <a:cs typeface="Times New Roman" pitchFamily="18" charset="0"/>
              </a:rPr>
              <a:t>.</a:t>
            </a:r>
          </a:p>
          <a:p>
            <a:pPr algn="just"/>
            <a:r>
              <a:rPr lang="vi-VN" sz="3200" dirty="0" smtClean="0">
                <a:solidFill>
                  <a:srgbClr val="FF0000"/>
                </a:solidFill>
                <a:latin typeface="Times New Roman" pitchFamily="18" charset="0"/>
                <a:cs typeface="Times New Roman" pitchFamily="18" charset="0"/>
              </a:rPr>
              <a:t>a) Viết phương trình hoá học của phản ứng đốt cháy các alkane trên. </a:t>
            </a:r>
            <a:endParaRPr lang="en-US" sz="3200" dirty="0" smtClean="0">
              <a:solidFill>
                <a:srgbClr val="FF0000"/>
              </a:solidFill>
              <a:latin typeface="Times New Roman" pitchFamily="18" charset="0"/>
              <a:cs typeface="Times New Roman" pitchFamily="18" charset="0"/>
            </a:endParaRPr>
          </a:p>
          <a:p>
            <a:pPr algn="just"/>
            <a:r>
              <a:rPr lang="vi-VN" sz="3200" dirty="0" smtClean="0">
                <a:solidFill>
                  <a:srgbClr val="FF0000"/>
                </a:solidFill>
                <a:latin typeface="Times New Roman" pitchFamily="18" charset="0"/>
                <a:cs typeface="Times New Roman" pitchFamily="18" charset="0"/>
              </a:rPr>
              <a:t>b) Tính thành phần phần trăm thể tích của mỗi alkane trong hỗn hợp A.</a:t>
            </a:r>
          </a:p>
          <a:p>
            <a:pPr algn="just"/>
            <a:r>
              <a:rPr lang="vi-VN" sz="3200" dirty="0" smtClean="0">
                <a:solidFill>
                  <a:srgbClr val="FF0000"/>
                </a:solidFill>
                <a:latin typeface="Times New Roman" pitchFamily="18" charset="0"/>
                <a:cs typeface="Times New Roman" pitchFamily="18" charset="0"/>
              </a:rPr>
              <a:t>c) Tính lượng nhiệt toả ra trong quá trình trên, biết lượng nhiệt toả ra khi đốt cháy hoàn toàn 1 gam mỗi chất C</a:t>
            </a:r>
            <a:r>
              <a:rPr lang="en-US" sz="3200" baseline="-25000" dirty="0" smtClean="0">
                <a:solidFill>
                  <a:srgbClr val="FF0000"/>
                </a:solidFill>
                <a:latin typeface="Times New Roman" pitchFamily="18" charset="0"/>
                <a:cs typeface="Times New Roman" pitchFamily="18" charset="0"/>
              </a:rPr>
              <a:t>4</a:t>
            </a:r>
            <a:r>
              <a:rPr lang="vi-VN" sz="3200" dirty="0" smtClean="0">
                <a:solidFill>
                  <a:srgbClr val="FF0000"/>
                </a:solidFill>
                <a:latin typeface="Times New Roman" pitchFamily="18" charset="0"/>
                <a:cs typeface="Times New Roman" pitchFamily="18" charset="0"/>
              </a:rPr>
              <a:t>H</a:t>
            </a:r>
            <a:r>
              <a:rPr lang="en-US" sz="3200" baseline="-25000" dirty="0" smtClean="0">
                <a:solidFill>
                  <a:srgbClr val="FF0000"/>
                </a:solidFill>
                <a:latin typeface="Times New Roman" pitchFamily="18" charset="0"/>
                <a:cs typeface="Times New Roman" pitchFamily="18" charset="0"/>
              </a:rPr>
              <a:t>10</a:t>
            </a:r>
            <a:r>
              <a:rPr lang="vi-VN" sz="3200" dirty="0" smtClean="0">
                <a:solidFill>
                  <a:srgbClr val="FF0000"/>
                </a:solidFill>
                <a:latin typeface="Times New Roman" pitchFamily="18" charset="0"/>
                <a:cs typeface="Times New Roman" pitchFamily="18" charset="0"/>
              </a:rPr>
              <a:t> và C</a:t>
            </a:r>
            <a:r>
              <a:rPr lang="en-US" sz="3200" baseline="-25000" dirty="0" smtClean="0">
                <a:solidFill>
                  <a:srgbClr val="FF0000"/>
                </a:solidFill>
                <a:latin typeface="Times New Roman" pitchFamily="18" charset="0"/>
                <a:cs typeface="Times New Roman" pitchFamily="18" charset="0"/>
              </a:rPr>
              <a:t>3</a:t>
            </a:r>
            <a:r>
              <a:rPr lang="vi-VN" sz="3200" dirty="0" smtClean="0">
                <a:solidFill>
                  <a:srgbClr val="FF0000"/>
                </a:solidFill>
                <a:latin typeface="Times New Roman" pitchFamily="18" charset="0"/>
                <a:cs typeface="Times New Roman" pitchFamily="18" charset="0"/>
              </a:rPr>
              <a:t>H</a:t>
            </a:r>
            <a:r>
              <a:rPr lang="en-US" sz="3200" baseline="-25000" dirty="0" smtClean="0">
                <a:solidFill>
                  <a:srgbClr val="FF0000"/>
                </a:solidFill>
                <a:latin typeface="Times New Roman" pitchFamily="18" charset="0"/>
                <a:cs typeface="Times New Roman" pitchFamily="18" charset="0"/>
              </a:rPr>
              <a:t>8 </a:t>
            </a:r>
            <a:r>
              <a:rPr lang="vi-VN" sz="3200" dirty="0" smtClean="0">
                <a:solidFill>
                  <a:srgbClr val="FF0000"/>
                </a:solidFill>
                <a:latin typeface="Times New Roman" pitchFamily="18" charset="0"/>
                <a:cs typeface="Times New Roman" pitchFamily="18" charset="0"/>
              </a:rPr>
              <a:t>lần lượt là 49,5 kJ và 50,35 kJ.</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12192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kumimoji="0" lang="en-US"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Bài</a:t>
            </a:r>
            <a:r>
              <a:rPr kumimoji="0" lang="en-US"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9:</a:t>
            </a:r>
            <a:r>
              <a:rPr kumimoji="0" lang="en-US"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Nhiệt độ sôi của một số alkane được nêu trong bảng sau:</a:t>
            </a:r>
          </a:p>
          <a:p>
            <a:pPr algn="just"/>
            <a:r>
              <a:rPr lang="vi-VN" sz="3200" dirty="0" smtClean="0">
                <a:solidFill>
                  <a:srgbClr val="FF0000"/>
                </a:solidFill>
                <a:latin typeface="Times New Roman" pitchFamily="18" charset="0"/>
                <a:cs typeface="Times New Roman" pitchFamily="18" charset="0"/>
              </a:rPr>
              <a:t/>
            </a:r>
            <a:br>
              <a:rPr lang="vi-VN" sz="3200" dirty="0" smtClean="0">
                <a:solidFill>
                  <a:srgbClr val="FF0000"/>
                </a:solidFill>
                <a:latin typeface="Times New Roman" pitchFamily="18" charset="0"/>
                <a:cs typeface="Times New Roman" pitchFamily="18" charset="0"/>
              </a:rPr>
            </a:br>
            <a:endParaRPr lang="en-US" sz="3200" dirty="0" smtClean="0">
              <a:solidFill>
                <a:srgbClr val="FF0000"/>
              </a:solidFill>
              <a:latin typeface="Times New Roman" pitchFamily="18" charset="0"/>
              <a:cs typeface="Times New Roman" pitchFamily="18" charset="0"/>
            </a:endParaRPr>
          </a:p>
          <a:p>
            <a:pPr algn="just"/>
            <a:endParaRPr lang="en-US" sz="3200" dirty="0" smtClean="0">
              <a:solidFill>
                <a:srgbClr val="FF0000"/>
              </a:solidFill>
              <a:latin typeface="Times New Roman" pitchFamily="18" charset="0"/>
              <a:cs typeface="Times New Roman" pitchFamily="18" charset="0"/>
            </a:endParaRPr>
          </a:p>
          <a:p>
            <a:pPr algn="just"/>
            <a:endParaRPr lang="en-US" sz="3200" dirty="0" smtClean="0">
              <a:solidFill>
                <a:srgbClr val="FF0000"/>
              </a:solidFill>
              <a:latin typeface="Times New Roman" pitchFamily="18" charset="0"/>
              <a:cs typeface="Times New Roman" pitchFamily="18" charset="0"/>
            </a:endParaRPr>
          </a:p>
          <a:p>
            <a:pPr algn="just"/>
            <a:endParaRPr lang="en-US" sz="3200" dirty="0" smtClean="0">
              <a:solidFill>
                <a:srgbClr val="FF0000"/>
              </a:solidFill>
              <a:latin typeface="Times New Roman" pitchFamily="18" charset="0"/>
              <a:cs typeface="Times New Roman" pitchFamily="18" charset="0"/>
            </a:endParaRPr>
          </a:p>
          <a:p>
            <a:pPr algn="just"/>
            <a:r>
              <a:rPr lang="vi-VN" sz="3200" dirty="0" smtClean="0">
                <a:solidFill>
                  <a:srgbClr val="FF0000"/>
                </a:solidFill>
                <a:latin typeface="Times New Roman" pitchFamily="18" charset="0"/>
                <a:cs typeface="Times New Roman" pitchFamily="18" charset="0"/>
              </a:rPr>
              <a:t>a) Ở 25°C và dưới áp suất của khí quyển (khoảng 1</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atm), những hydrocarbon nào</a:t>
            </a:r>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ở trạng thái khí, lỏng?</a:t>
            </a:r>
          </a:p>
          <a:p>
            <a:pPr algn="just"/>
            <a:r>
              <a:rPr lang="vi-VN" sz="3200" dirty="0" smtClean="0">
                <a:solidFill>
                  <a:srgbClr val="FF0000"/>
                </a:solidFill>
                <a:latin typeface="Times New Roman" pitchFamily="18" charset="0"/>
                <a:cs typeface="Times New Roman" pitchFamily="18" charset="0"/>
              </a:rPr>
              <a:t>b) Gas dùng để đun nấu được đựng trong các bình bằng thép là hỗn hợp với thành phần chính là propane và butane, còn gas dùng trong bật lửa gas chủ yếu là butane. Cho biết sự khác nhau trên có ý nghĩa gì.</a:t>
            </a:r>
          </a:p>
          <a:p>
            <a:pPr algn="just"/>
            <a:r>
              <a:rPr lang="vi-VN" sz="3200" dirty="0" smtClean="0">
                <a:solidFill>
                  <a:srgbClr val="FF0000"/>
                </a:solidFill>
                <a:latin typeface="Times New Roman" pitchFamily="18" charset="0"/>
                <a:cs typeface="Times New Roman" pitchFamily="18" charset="0"/>
              </a:rPr>
              <a:t>c) Vẽ đồ thị sự phụ thuộc của nhiệt độ sôi vào số nguyên tử C trong phân tử. Nhận xét sự thay đổi nhiệt độ sôi của alkane theo số nguyên tử carbon trong phân tử.</a:t>
            </a:r>
          </a:p>
        </p:txBody>
      </p:sp>
      <p:graphicFrame>
        <p:nvGraphicFramePr>
          <p:cNvPr id="3" name="Table 2"/>
          <p:cNvGraphicFramePr>
            <a:graphicFrameLocks noGrp="1"/>
          </p:cNvGraphicFramePr>
          <p:nvPr/>
        </p:nvGraphicFramePr>
        <p:xfrm>
          <a:off x="72569" y="719666"/>
          <a:ext cx="11945262" cy="1889760"/>
        </p:xfrm>
        <a:graphic>
          <a:graphicData uri="http://schemas.openxmlformats.org/drawingml/2006/table">
            <a:tbl>
              <a:tblPr firstRow="1" bandRow="1">
                <a:tableStyleId>{5C22544A-7EE6-4342-B048-85BDC9FD1C3A}</a:tableStyleId>
              </a:tblPr>
              <a:tblGrid>
                <a:gridCol w="2685145">
                  <a:extLst>
                    <a:ext uri="{9D8B030D-6E8A-4147-A177-3AD203B41FA5}">
                      <a16:colId xmlns:a16="http://schemas.microsoft.com/office/drawing/2014/main" val="20000"/>
                    </a:ext>
                  </a:extLst>
                </a:gridCol>
                <a:gridCol w="1654629">
                  <a:extLst>
                    <a:ext uri="{9D8B030D-6E8A-4147-A177-3AD203B41FA5}">
                      <a16:colId xmlns:a16="http://schemas.microsoft.com/office/drawing/2014/main" val="20001"/>
                    </a:ext>
                  </a:extLst>
                </a:gridCol>
                <a:gridCol w="1407886">
                  <a:extLst>
                    <a:ext uri="{9D8B030D-6E8A-4147-A177-3AD203B41FA5}">
                      <a16:colId xmlns:a16="http://schemas.microsoft.com/office/drawing/2014/main" val="20002"/>
                    </a:ext>
                  </a:extLst>
                </a:gridCol>
                <a:gridCol w="1669142">
                  <a:extLst>
                    <a:ext uri="{9D8B030D-6E8A-4147-A177-3AD203B41FA5}">
                      <a16:colId xmlns:a16="http://schemas.microsoft.com/office/drawing/2014/main" val="20003"/>
                    </a:ext>
                  </a:extLst>
                </a:gridCol>
                <a:gridCol w="1436915">
                  <a:extLst>
                    <a:ext uri="{9D8B030D-6E8A-4147-A177-3AD203B41FA5}">
                      <a16:colId xmlns:a16="http://schemas.microsoft.com/office/drawing/2014/main" val="20004"/>
                    </a:ext>
                  </a:extLst>
                </a:gridCol>
                <a:gridCol w="1669143">
                  <a:extLst>
                    <a:ext uri="{9D8B030D-6E8A-4147-A177-3AD203B41FA5}">
                      <a16:colId xmlns:a16="http://schemas.microsoft.com/office/drawing/2014/main" val="20005"/>
                    </a:ext>
                  </a:extLst>
                </a:gridCol>
                <a:gridCol w="1422402">
                  <a:extLst>
                    <a:ext uri="{9D8B030D-6E8A-4147-A177-3AD203B41FA5}">
                      <a16:colId xmlns:a16="http://schemas.microsoft.com/office/drawing/2014/main" val="20006"/>
                    </a:ext>
                  </a:extLst>
                </a:gridCol>
              </a:tblGrid>
              <a:tr h="370840">
                <a:tc>
                  <a:txBody>
                    <a:bodyPr/>
                    <a:lstStyle/>
                    <a:p>
                      <a:pPr algn="ctr"/>
                      <a:r>
                        <a:rPr lang="en-US" sz="2800" dirty="0" err="1" smtClean="0">
                          <a:latin typeface="Times New Roman" pitchFamily="18" charset="0"/>
                          <a:cs typeface="Times New Roman" pitchFamily="18" charset="0"/>
                        </a:rPr>
                        <a:t>Chất</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Methane</a:t>
                      </a:r>
                    </a:p>
                    <a:p>
                      <a:pPr algn="ctr"/>
                      <a:r>
                        <a:rPr lang="en-US" sz="2800" dirty="0" err="1" smtClean="0">
                          <a:latin typeface="Times New Roman" pitchFamily="18" charset="0"/>
                          <a:cs typeface="Times New Roman" pitchFamily="18" charset="0"/>
                        </a:rPr>
                        <a:t>CH</a:t>
                      </a:r>
                      <a:r>
                        <a:rPr lang="en-US" sz="2800" baseline="-25000" dirty="0" err="1" smtClean="0">
                          <a:latin typeface="Times New Roman" pitchFamily="18" charset="0"/>
                          <a:cs typeface="Times New Roman" pitchFamily="18" charset="0"/>
                        </a:rPr>
                        <a:t>4</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Ethane</a:t>
                      </a:r>
                    </a:p>
                    <a:p>
                      <a:pPr algn="ctr"/>
                      <a:r>
                        <a:rPr lang="en-US" sz="2800" dirty="0" err="1" smtClean="0">
                          <a:latin typeface="Times New Roman" pitchFamily="18" charset="0"/>
                          <a:cs typeface="Times New Roman" pitchFamily="18" charset="0"/>
                        </a:rPr>
                        <a:t>C</a:t>
                      </a:r>
                      <a:r>
                        <a:rPr lang="en-US" sz="2800" baseline="-25000" dirty="0" err="1" smtClean="0">
                          <a:latin typeface="Times New Roman" pitchFamily="18" charset="0"/>
                          <a:cs typeface="Times New Roman" pitchFamily="18" charset="0"/>
                        </a:rPr>
                        <a:t>2</a:t>
                      </a:r>
                      <a:r>
                        <a:rPr lang="en-US" sz="2800" dirty="0" err="1" smtClean="0">
                          <a:latin typeface="Times New Roman" pitchFamily="18" charset="0"/>
                          <a:cs typeface="Times New Roman" pitchFamily="18" charset="0"/>
                        </a:rPr>
                        <a:t>H</a:t>
                      </a:r>
                      <a:r>
                        <a:rPr lang="en-US" sz="2800" baseline="-25000" dirty="0" err="1" smtClean="0">
                          <a:latin typeface="Times New Roman" pitchFamily="18" charset="0"/>
                          <a:cs typeface="Times New Roman" pitchFamily="18" charset="0"/>
                        </a:rPr>
                        <a:t>6</a:t>
                      </a:r>
                      <a:endParaRPr lang="en-US" sz="2800" baseline="-250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Propane</a:t>
                      </a:r>
                    </a:p>
                    <a:p>
                      <a:pPr algn="ctr"/>
                      <a:r>
                        <a:rPr lang="en-US" sz="2800" dirty="0" err="1" smtClean="0">
                          <a:latin typeface="Times New Roman" pitchFamily="18" charset="0"/>
                          <a:cs typeface="Times New Roman" pitchFamily="18" charset="0"/>
                        </a:rPr>
                        <a:t>C</a:t>
                      </a:r>
                      <a:r>
                        <a:rPr lang="en-US" sz="2800" baseline="-25000" dirty="0" err="1" smtClean="0">
                          <a:latin typeface="Times New Roman" pitchFamily="18" charset="0"/>
                          <a:cs typeface="Times New Roman" pitchFamily="18" charset="0"/>
                        </a:rPr>
                        <a:t>3</a:t>
                      </a:r>
                      <a:r>
                        <a:rPr lang="en-US" sz="2800" dirty="0" err="1" smtClean="0">
                          <a:latin typeface="Times New Roman" pitchFamily="18" charset="0"/>
                          <a:cs typeface="Times New Roman" pitchFamily="18" charset="0"/>
                        </a:rPr>
                        <a:t>H</a:t>
                      </a:r>
                      <a:r>
                        <a:rPr lang="en-US" sz="2800" baseline="-25000" dirty="0" err="1" smtClean="0">
                          <a:latin typeface="Times New Roman" pitchFamily="18" charset="0"/>
                          <a:cs typeface="Times New Roman" pitchFamily="18" charset="0"/>
                        </a:rPr>
                        <a:t>8</a:t>
                      </a:r>
                      <a:endParaRPr lang="en-US" sz="2800" baseline="-250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Butane</a:t>
                      </a:r>
                    </a:p>
                    <a:p>
                      <a:pPr algn="ctr"/>
                      <a:r>
                        <a:rPr lang="en-US" sz="2800" dirty="0" err="1" smtClean="0">
                          <a:latin typeface="Times New Roman" pitchFamily="18" charset="0"/>
                          <a:cs typeface="Times New Roman" pitchFamily="18" charset="0"/>
                        </a:rPr>
                        <a:t>C</a:t>
                      </a:r>
                      <a:r>
                        <a:rPr lang="en-US" sz="2800" baseline="-25000" dirty="0" err="1" smtClean="0">
                          <a:latin typeface="Times New Roman" pitchFamily="18" charset="0"/>
                          <a:cs typeface="Times New Roman" pitchFamily="18" charset="0"/>
                        </a:rPr>
                        <a:t>4</a:t>
                      </a:r>
                      <a:r>
                        <a:rPr lang="en-US" sz="2800" dirty="0" err="1" smtClean="0">
                          <a:latin typeface="Times New Roman" pitchFamily="18" charset="0"/>
                          <a:cs typeface="Times New Roman" pitchFamily="18" charset="0"/>
                        </a:rPr>
                        <a:t>H</a:t>
                      </a:r>
                      <a:r>
                        <a:rPr lang="en-US" sz="2800" baseline="-25000" dirty="0" err="1" smtClean="0">
                          <a:latin typeface="Times New Roman" pitchFamily="18" charset="0"/>
                          <a:cs typeface="Times New Roman" pitchFamily="18" charset="0"/>
                        </a:rPr>
                        <a:t>10</a:t>
                      </a:r>
                      <a:endParaRPr lang="en-US" sz="2800" baseline="-250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Pentane</a:t>
                      </a:r>
                    </a:p>
                    <a:p>
                      <a:pPr algn="ctr"/>
                      <a:r>
                        <a:rPr lang="en-US" sz="2800" dirty="0" err="1" smtClean="0">
                          <a:latin typeface="Times New Roman" pitchFamily="18" charset="0"/>
                          <a:cs typeface="Times New Roman" pitchFamily="18" charset="0"/>
                        </a:rPr>
                        <a:t>C</a:t>
                      </a:r>
                      <a:r>
                        <a:rPr lang="en-US" sz="2800" baseline="-25000" dirty="0" err="1" smtClean="0">
                          <a:latin typeface="Times New Roman" pitchFamily="18" charset="0"/>
                          <a:cs typeface="Times New Roman" pitchFamily="18" charset="0"/>
                        </a:rPr>
                        <a:t>5</a:t>
                      </a:r>
                      <a:r>
                        <a:rPr lang="en-US" sz="2800" dirty="0" err="1" smtClean="0">
                          <a:latin typeface="Times New Roman" pitchFamily="18" charset="0"/>
                          <a:cs typeface="Times New Roman" pitchFamily="18" charset="0"/>
                        </a:rPr>
                        <a:t>H</a:t>
                      </a:r>
                      <a:r>
                        <a:rPr lang="en-US" sz="2800" baseline="-25000" dirty="0" err="1" smtClean="0">
                          <a:latin typeface="Times New Roman" pitchFamily="18" charset="0"/>
                          <a:cs typeface="Times New Roman" pitchFamily="18" charset="0"/>
                        </a:rPr>
                        <a:t>12</a:t>
                      </a:r>
                      <a:endParaRPr lang="en-US" sz="2800" baseline="-25000" dirty="0">
                        <a:latin typeface="Times New Roman" pitchFamily="18" charset="0"/>
                        <a:cs typeface="Times New Roman" pitchFamily="18" charset="0"/>
                      </a:endParaRPr>
                    </a:p>
                  </a:txBody>
                  <a:tcPr/>
                </a:tc>
                <a:tc>
                  <a:txBody>
                    <a:bodyPr/>
                    <a:lstStyle/>
                    <a:p>
                      <a:pPr algn="ctr"/>
                      <a:r>
                        <a:rPr lang="en-US" sz="2800" dirty="0" smtClean="0">
                          <a:latin typeface="Times New Roman" pitchFamily="18" charset="0"/>
                          <a:cs typeface="Times New Roman" pitchFamily="18" charset="0"/>
                        </a:rPr>
                        <a:t>Hexane</a:t>
                      </a:r>
                    </a:p>
                    <a:p>
                      <a:pPr algn="ctr"/>
                      <a:r>
                        <a:rPr lang="en-US" sz="2800" dirty="0" err="1" smtClean="0">
                          <a:latin typeface="Times New Roman" pitchFamily="18" charset="0"/>
                          <a:cs typeface="Times New Roman" pitchFamily="18" charset="0"/>
                        </a:rPr>
                        <a:t>C</a:t>
                      </a:r>
                      <a:r>
                        <a:rPr lang="en-US" sz="2800" baseline="-25000" dirty="0" err="1" smtClean="0">
                          <a:latin typeface="Times New Roman" pitchFamily="18" charset="0"/>
                          <a:cs typeface="Times New Roman" pitchFamily="18" charset="0"/>
                        </a:rPr>
                        <a:t>6</a:t>
                      </a:r>
                      <a:r>
                        <a:rPr lang="en-US" sz="2800" dirty="0" err="1" smtClean="0">
                          <a:latin typeface="Times New Roman" pitchFamily="18" charset="0"/>
                          <a:cs typeface="Times New Roman" pitchFamily="18" charset="0"/>
                        </a:rPr>
                        <a:t>H</a:t>
                      </a:r>
                      <a:r>
                        <a:rPr lang="en-US" sz="2800" baseline="-25000" dirty="0" err="1" smtClean="0">
                          <a:latin typeface="Times New Roman" pitchFamily="18" charset="0"/>
                          <a:cs typeface="Times New Roman" pitchFamily="18" charset="0"/>
                        </a:rPr>
                        <a:t>14</a:t>
                      </a:r>
                      <a:endParaRPr lang="en-US" sz="2800" baseline="-250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r>
                        <a:rPr lang="en-US" sz="2800" dirty="0" err="1" smtClean="0">
                          <a:solidFill>
                            <a:srgbClr val="FFFF00"/>
                          </a:solidFill>
                          <a:latin typeface="Times New Roman" pitchFamily="18" charset="0"/>
                          <a:cs typeface="Times New Roman" pitchFamily="18" charset="0"/>
                        </a:rPr>
                        <a:t>Nhiệt</a:t>
                      </a:r>
                      <a:r>
                        <a:rPr lang="en-US" sz="2800" dirty="0" smtClean="0">
                          <a:solidFill>
                            <a:srgbClr val="FFFF00"/>
                          </a:solidFill>
                          <a:latin typeface="Times New Roman" pitchFamily="18" charset="0"/>
                          <a:cs typeface="Times New Roman" pitchFamily="18" charset="0"/>
                        </a:rPr>
                        <a:t> </a:t>
                      </a:r>
                      <a:r>
                        <a:rPr lang="en-US" sz="2800" dirty="0" err="1" smtClean="0">
                          <a:solidFill>
                            <a:srgbClr val="FFFF00"/>
                          </a:solidFill>
                          <a:latin typeface="Times New Roman" pitchFamily="18" charset="0"/>
                          <a:cs typeface="Times New Roman" pitchFamily="18" charset="0"/>
                        </a:rPr>
                        <a:t>độ</a:t>
                      </a:r>
                      <a:r>
                        <a:rPr lang="en-US" sz="2800" baseline="0" dirty="0" smtClean="0">
                          <a:solidFill>
                            <a:srgbClr val="FFFF00"/>
                          </a:solidFill>
                          <a:latin typeface="Times New Roman" pitchFamily="18" charset="0"/>
                          <a:cs typeface="Times New Roman" pitchFamily="18" charset="0"/>
                        </a:rPr>
                        <a:t> </a:t>
                      </a:r>
                      <a:r>
                        <a:rPr lang="en-US" sz="2800" baseline="0" dirty="0" err="1" smtClean="0">
                          <a:solidFill>
                            <a:srgbClr val="FFFF00"/>
                          </a:solidFill>
                          <a:latin typeface="Times New Roman" pitchFamily="18" charset="0"/>
                          <a:cs typeface="Times New Roman" pitchFamily="18" charset="0"/>
                        </a:rPr>
                        <a:t>sôi</a:t>
                      </a:r>
                      <a:endParaRPr lang="en-US" sz="2800" baseline="0" dirty="0" smtClean="0">
                        <a:solidFill>
                          <a:srgbClr val="FFFF00"/>
                        </a:solidFill>
                        <a:latin typeface="Times New Roman" pitchFamily="18" charset="0"/>
                        <a:cs typeface="Times New Roman" pitchFamily="18" charset="0"/>
                      </a:endParaRPr>
                    </a:p>
                    <a:p>
                      <a:r>
                        <a:rPr lang="en-US" sz="2800" baseline="0" dirty="0" smtClean="0">
                          <a:solidFill>
                            <a:srgbClr val="FFFF00"/>
                          </a:solidFill>
                          <a:latin typeface="Times New Roman" pitchFamily="18" charset="0"/>
                          <a:cs typeface="Times New Roman" pitchFamily="18" charset="0"/>
                        </a:rPr>
                        <a:t>(</a:t>
                      </a:r>
                      <a:r>
                        <a:rPr lang="en-US" sz="2800" baseline="30000" dirty="0" err="1" smtClean="0">
                          <a:solidFill>
                            <a:srgbClr val="FFFF00"/>
                          </a:solidFill>
                          <a:latin typeface="Times New Roman" pitchFamily="18" charset="0"/>
                          <a:cs typeface="Times New Roman" pitchFamily="18" charset="0"/>
                        </a:rPr>
                        <a:t>0</a:t>
                      </a:r>
                      <a:r>
                        <a:rPr lang="en-US" sz="2800" baseline="0" dirty="0" err="1" smtClean="0">
                          <a:solidFill>
                            <a:srgbClr val="FFFF00"/>
                          </a:solidFill>
                          <a:latin typeface="Times New Roman" pitchFamily="18" charset="0"/>
                          <a:cs typeface="Times New Roman" pitchFamily="18" charset="0"/>
                        </a:rPr>
                        <a:t>C</a:t>
                      </a:r>
                      <a:r>
                        <a:rPr lang="en-US" sz="2800" baseline="0" dirty="0" smtClean="0">
                          <a:solidFill>
                            <a:srgbClr val="FFFF00"/>
                          </a:solidFill>
                          <a:latin typeface="Times New Roman" pitchFamily="18" charset="0"/>
                          <a:cs typeface="Times New Roman" pitchFamily="18" charset="0"/>
                        </a:rPr>
                        <a:t>/1 </a:t>
                      </a:r>
                      <a:r>
                        <a:rPr lang="en-US" sz="2800" baseline="0" dirty="0" err="1" smtClean="0">
                          <a:solidFill>
                            <a:srgbClr val="FFFF00"/>
                          </a:solidFill>
                          <a:latin typeface="Times New Roman" pitchFamily="18" charset="0"/>
                          <a:cs typeface="Times New Roman" pitchFamily="18" charset="0"/>
                        </a:rPr>
                        <a:t>atm</a:t>
                      </a:r>
                      <a:r>
                        <a:rPr lang="en-US" sz="2800" baseline="0" dirty="0" smtClean="0">
                          <a:solidFill>
                            <a:srgbClr val="FFFF00"/>
                          </a:solidFill>
                          <a:latin typeface="Times New Roman" pitchFamily="18" charset="0"/>
                          <a:cs typeface="Times New Roman" pitchFamily="18" charset="0"/>
                        </a:rPr>
                        <a:t>)</a:t>
                      </a:r>
                      <a:endParaRPr lang="en-US" sz="28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-164</a:t>
                      </a:r>
                      <a:endParaRPr lang="en-US" sz="36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-89</a:t>
                      </a:r>
                      <a:endParaRPr lang="en-US" sz="36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-42</a:t>
                      </a:r>
                      <a:endParaRPr lang="en-US" sz="36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0</a:t>
                      </a:r>
                      <a:endParaRPr lang="en-US" sz="36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36</a:t>
                      </a:r>
                      <a:endParaRPr lang="en-US" sz="3600" dirty="0">
                        <a:solidFill>
                          <a:srgbClr val="FFFF00"/>
                        </a:solidFill>
                        <a:latin typeface="Times New Roman" pitchFamily="18" charset="0"/>
                        <a:cs typeface="Times New Roman" pitchFamily="18" charset="0"/>
                      </a:endParaRPr>
                    </a:p>
                  </a:txBody>
                  <a:tcPr/>
                </a:tc>
                <a:tc>
                  <a:txBody>
                    <a:bodyPr/>
                    <a:lstStyle/>
                    <a:p>
                      <a:pPr algn="ctr"/>
                      <a:r>
                        <a:rPr lang="en-US" sz="3600" dirty="0" smtClean="0">
                          <a:solidFill>
                            <a:srgbClr val="FFFF00"/>
                          </a:solidFill>
                          <a:latin typeface="Times New Roman" pitchFamily="18" charset="0"/>
                          <a:cs typeface="Times New Roman" pitchFamily="18" charset="0"/>
                        </a:rPr>
                        <a:t>69</a:t>
                      </a:r>
                      <a:endParaRPr lang="en-US" sz="3600" dirty="0">
                        <a:solidFill>
                          <a:srgbClr val="FFFF00"/>
                        </a:solidFill>
                        <a:latin typeface="Times New Roman" pitchFamily="18" charset="0"/>
                        <a:cs typeface="Times New Roman" pitchFamily="18" charset="0"/>
                      </a:endParaRP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341438"/>
            <a:ext cx="12192000" cy="3740433"/>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Effect transition="in" filter="fade">
                                      <p:cBhvr>
                                        <p:cTn id="9"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820050"/>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hữu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từ</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hai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tố</a:t>
            </a:r>
            <a:r>
              <a:rPr lang="en-US" sz="2800" dirty="0" smtClean="0">
                <a:solidFill>
                  <a:srgbClr val="0000FF"/>
                </a:solidFill>
                <a:latin typeface="Times New Roman" pitchFamily="18" charset="0"/>
                <a:cs typeface="Times New Roman" pitchFamily="18" charset="0"/>
              </a:rPr>
              <a:t> carbon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hydrogen. </a:t>
            </a:r>
          </a:p>
        </p:txBody>
      </p:sp>
      <p:sp>
        <p:nvSpPr>
          <p:cNvPr id="9" name="TextBox 8"/>
          <p:cNvSpPr txBox="1"/>
          <p:nvPr/>
        </p:nvSpPr>
        <p:spPr>
          <a:xfrm>
            <a:off x="0" y="172719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thức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chung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x</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đó</a:t>
            </a:r>
            <a:r>
              <a:rPr lang="en-US" sz="2800" dirty="0" smtClean="0">
                <a:solidFill>
                  <a:srgbClr val="0000FF"/>
                </a:solidFill>
                <a:latin typeface="Times New Roman" pitchFamily="18" charset="0"/>
                <a:cs typeface="Times New Roman" pitchFamily="18" charset="0"/>
              </a:rPr>
              <a:t> x, y </a:t>
            </a:r>
            <a:r>
              <a:rPr lang="en-US" sz="2800" dirty="0" err="1" smtClean="0">
                <a:solidFill>
                  <a:srgbClr val="0000FF"/>
                </a:solidFill>
                <a:latin typeface="Times New Roman" pitchFamily="18" charset="0"/>
                <a:cs typeface="Times New Roman" pitchFamily="18" charset="0"/>
              </a:rPr>
              <a:t>lần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 C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a:t>
            </a:r>
          </a:p>
        </p:txBody>
      </p:sp>
      <p:sp>
        <p:nvSpPr>
          <p:cNvPr id="10" name="TextBox 9"/>
          <p:cNvSpPr txBox="1"/>
          <p:nvPr/>
        </p:nvSpPr>
        <p:spPr>
          <a:xfrm>
            <a:off x="0" y="2576279"/>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2</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4</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6</a:t>
            </a:r>
            <a:r>
              <a:rPr lang="en-US" sz="2800" dirty="0" smtClean="0">
                <a:solidFill>
                  <a:srgbClr val="0000FF"/>
                </a:solidFill>
                <a:latin typeface="Times New Roman" pitchFamily="18" charset="0"/>
                <a:cs typeface="Times New Roman" pitchFamily="18" charset="0"/>
              </a:rPr>
              <a:t>,…</a:t>
            </a:r>
          </a:p>
        </p:txBody>
      </p:sp>
      <p:sp>
        <p:nvSpPr>
          <p:cNvPr id="11" name="Rectangle 10"/>
          <p:cNvSpPr/>
          <p:nvPr/>
        </p:nvSpPr>
        <p:spPr>
          <a:xfrm>
            <a:off x="1857795" y="4034971"/>
            <a:ext cx="8519886" cy="584775"/>
          </a:xfrm>
          <a:prstGeom prst="rect">
            <a:avLst/>
          </a:prstGeom>
        </p:spPr>
        <p:txBody>
          <a:bodyPr wrap="square">
            <a:spAutoFit/>
          </a:bodyPr>
          <a:lstStyle/>
          <a:p>
            <a:pPr algn="just"/>
            <a:r>
              <a:rPr lang="en-US" sz="3200" dirty="0" smtClean="0">
                <a:solidFill>
                  <a:srgbClr val="FF0000"/>
                </a:solidFill>
                <a:latin typeface="Times New Roman" pitchFamily="18" charset="0"/>
                <a:cs typeface="Times New Roman" pitchFamily="18" charset="0"/>
              </a:rPr>
              <a:t>? Cho </a:t>
            </a:r>
            <a:r>
              <a:rPr lang="en-US" sz="3200" dirty="0" err="1" smtClean="0">
                <a:solidFill>
                  <a:srgbClr val="FF0000"/>
                </a:solidFill>
                <a:latin typeface="Times New Roman" pitchFamily="18" charset="0"/>
                <a:cs typeface="Times New Roman" pitchFamily="18" charset="0"/>
              </a:rPr>
              <a:t>biết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thành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phần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phân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tử</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của</a:t>
            </a:r>
            <a:r>
              <a:rPr lang="en-US" sz="3200" dirty="0" smtClean="0">
                <a:solidFill>
                  <a:srgbClr val="FF0000"/>
                </a:solidFill>
                <a:latin typeface="Times New Roman" pitchFamily="18" charset="0"/>
                <a:cs typeface="Times New Roman" pitchFamily="18" charset="0"/>
              </a:rPr>
              <a:t> Hydrocarbon?</a:t>
            </a:r>
            <a:endParaRPr lang="en-US" sz="3200" dirty="0">
              <a:solidFill>
                <a:srgbClr val="FF0000"/>
              </a:solidFill>
              <a:latin typeface="Times New Roman" pitchFamily="18" charset="0"/>
              <a:cs typeface="Times New Roman" pitchFamily="18" charset="0"/>
            </a:endParaRPr>
          </a:p>
        </p:txBody>
      </p:sp>
      <p:sp>
        <p:nvSpPr>
          <p:cNvPr id="12" name="Rectangle 11"/>
          <p:cNvSpPr/>
          <p:nvPr/>
        </p:nvSpPr>
        <p:spPr>
          <a:xfrm>
            <a:off x="1836026" y="4579256"/>
            <a:ext cx="8519886" cy="584775"/>
          </a:xfrm>
          <a:prstGeom prst="rect">
            <a:avLst/>
          </a:prstGeom>
        </p:spPr>
        <p:txBody>
          <a:bodyPr wrap="square">
            <a:spAutoFit/>
          </a:bodyPr>
          <a:lstStyle/>
          <a:p>
            <a:pPr algn="just"/>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Em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hãy</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viết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công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thức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chung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của</a:t>
            </a:r>
            <a:r>
              <a:rPr lang="en-US" sz="3200" dirty="0" smtClean="0">
                <a:solidFill>
                  <a:srgbClr val="FF0000"/>
                </a:solidFill>
                <a:latin typeface="Times New Roman" pitchFamily="18" charset="0"/>
                <a:cs typeface="Times New Roman" pitchFamily="18" charset="0"/>
              </a:rPr>
              <a:t> Hydrocarbon?</a:t>
            </a:r>
            <a:endParaRPr lang="en-US" sz="32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fltVal val="0"/>
                                          </p:val>
                                        </p:tav>
                                        <p:tav tm="100000">
                                          <p:val>
                                            <p:strVal val="#ppt_w"/>
                                          </p:val>
                                        </p:tav>
                                      </p:tavLst>
                                    </p:anim>
                                    <p:anim calcmode="lin" valueType="num">
                                      <p:cBhvr>
                                        <p:cTn id="13" dur="1000" fill="hold"/>
                                        <p:tgtEl>
                                          <p:spTgt spid="11"/>
                                        </p:tgtEl>
                                        <p:attrNameLst>
                                          <p:attrName>ppt_h</p:attrName>
                                        </p:attrNameLst>
                                      </p:cBhvr>
                                      <p:tavLst>
                                        <p:tav tm="0">
                                          <p:val>
                                            <p:fltVal val="0"/>
                                          </p:val>
                                        </p:tav>
                                        <p:tav tm="100000">
                                          <p:val>
                                            <p:strVal val="#ppt_h"/>
                                          </p:val>
                                        </p:tav>
                                      </p:tavLst>
                                    </p:anim>
                                    <p:animEffect transition="in" filter="fade">
                                      <p:cBhvr>
                                        <p:cTn id="14" dur="10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3"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strips(upRight)">
                                      <p:cBhvr>
                                        <p:cTn id="19" dur="1000"/>
                                        <p:tgtEl>
                                          <p:spTgt spid="7"/>
                                        </p:tgtEl>
                                      </p:cBhvr>
                                    </p:animEffect>
                                  </p:childTnLst>
                                </p:cTn>
                              </p:par>
                              <p:par>
                                <p:cTn id="20" presetID="37" presetClass="exit" presetSubtype="0" fill="hold" grpId="1" nodeType="withEffect">
                                  <p:stCondLst>
                                    <p:cond delay="0"/>
                                  </p:stCondLst>
                                  <p:childTnLst>
                                    <p:animEffect transition="out" filter="fade">
                                      <p:cBhvr>
                                        <p:cTn id="21" dur="1000"/>
                                        <p:tgtEl>
                                          <p:spTgt spid="11"/>
                                        </p:tgtEl>
                                      </p:cBhvr>
                                    </p:animEffect>
                                    <p:anim calcmode="lin" valueType="num">
                                      <p:cBhvr>
                                        <p:cTn id="22" dur="1000"/>
                                        <p:tgtEl>
                                          <p:spTgt spid="11"/>
                                        </p:tgtEl>
                                        <p:attrNameLst>
                                          <p:attrName>ppt_x</p:attrName>
                                        </p:attrNameLst>
                                      </p:cBhvr>
                                      <p:tavLst>
                                        <p:tav tm="0">
                                          <p:val>
                                            <p:strVal val="ppt_x"/>
                                          </p:val>
                                        </p:tav>
                                        <p:tav tm="100000">
                                          <p:val>
                                            <p:strVal val="ppt_x"/>
                                          </p:val>
                                        </p:tav>
                                      </p:tavLst>
                                    </p:anim>
                                    <p:anim calcmode="lin" valueType="num">
                                      <p:cBhvr>
                                        <p:cTn id="23" dur="100" decel="100000"/>
                                        <p:tgtEl>
                                          <p:spTgt spid="11"/>
                                        </p:tgtEl>
                                        <p:attrNameLst>
                                          <p:attrName>ppt_y</p:attrName>
                                        </p:attrNameLst>
                                      </p:cBhvr>
                                      <p:tavLst>
                                        <p:tav tm="0">
                                          <p:val>
                                            <p:strVal val="ppt_y"/>
                                          </p:val>
                                        </p:tav>
                                        <p:tav tm="100000">
                                          <p:val>
                                            <p:strVal val="ppt_y-.03"/>
                                          </p:val>
                                        </p:tav>
                                      </p:tavLst>
                                    </p:anim>
                                    <p:anim calcmode="lin" valueType="num">
                                      <p:cBhvr>
                                        <p:cTn id="24" dur="900" accel="100000">
                                          <p:stCondLst>
                                            <p:cond delay="100"/>
                                          </p:stCondLst>
                                        </p:cTn>
                                        <p:tgtEl>
                                          <p:spTgt spid="11"/>
                                        </p:tgtEl>
                                        <p:attrNameLst>
                                          <p:attrName>ppt_y</p:attrName>
                                        </p:attrNameLst>
                                      </p:cBhvr>
                                      <p:tavLst>
                                        <p:tav tm="0">
                                          <p:val>
                                            <p:strVal val="ppt_y"/>
                                          </p:val>
                                        </p:tav>
                                        <p:tav tm="100000">
                                          <p:val>
                                            <p:strVal val="ppt_y+1"/>
                                          </p:val>
                                        </p:tav>
                                      </p:tavLst>
                                    </p:anim>
                                    <p:set>
                                      <p:cBhvr>
                                        <p:cTn id="25" dur="1" fill="hold">
                                          <p:stCondLst>
                                            <p:cond delay="999"/>
                                          </p:stCondLst>
                                        </p:cTn>
                                        <p:tgtEl>
                                          <p:spTgt spid="11"/>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1000" fill="hold"/>
                                        <p:tgtEl>
                                          <p:spTgt spid="12"/>
                                        </p:tgtEl>
                                        <p:attrNameLst>
                                          <p:attrName>ppt_w</p:attrName>
                                        </p:attrNameLst>
                                      </p:cBhvr>
                                      <p:tavLst>
                                        <p:tav tm="0">
                                          <p:val>
                                            <p:fltVal val="0"/>
                                          </p:val>
                                        </p:tav>
                                        <p:tav tm="100000">
                                          <p:val>
                                            <p:strVal val="#ppt_w"/>
                                          </p:val>
                                        </p:tav>
                                      </p:tavLst>
                                    </p:anim>
                                    <p:anim calcmode="lin" valueType="num">
                                      <p:cBhvr>
                                        <p:cTn id="31" dur="1000" fill="hold"/>
                                        <p:tgtEl>
                                          <p:spTgt spid="12"/>
                                        </p:tgtEl>
                                        <p:attrNameLst>
                                          <p:attrName>ppt_h</p:attrName>
                                        </p:attrNameLst>
                                      </p:cBhvr>
                                      <p:tavLst>
                                        <p:tav tm="0">
                                          <p:val>
                                            <p:fltVal val="0"/>
                                          </p:val>
                                        </p:tav>
                                        <p:tav tm="100000">
                                          <p:val>
                                            <p:strVal val="#ppt_h"/>
                                          </p:val>
                                        </p:tav>
                                      </p:tavLst>
                                    </p:anim>
                                    <p:animEffect transition="in" filter="fade">
                                      <p:cBhvr>
                                        <p:cTn id="32" dur="1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strips(upRight)">
                                      <p:cBhvr>
                                        <p:cTn id="37" dur="1000"/>
                                        <p:tgtEl>
                                          <p:spTgt spid="9"/>
                                        </p:tgtEl>
                                      </p:cBhvr>
                                    </p:animEffect>
                                  </p:childTnLst>
                                </p:cTn>
                              </p:par>
                              <p:par>
                                <p:cTn id="38" presetID="37" presetClass="exit" presetSubtype="0" fill="hold" grpId="1" nodeType="withEffect">
                                  <p:stCondLst>
                                    <p:cond delay="0"/>
                                  </p:stCondLst>
                                  <p:childTnLst>
                                    <p:animEffect transition="out" filter="fade">
                                      <p:cBhvr>
                                        <p:cTn id="39" dur="1000"/>
                                        <p:tgtEl>
                                          <p:spTgt spid="12"/>
                                        </p:tgtEl>
                                      </p:cBhvr>
                                    </p:animEffect>
                                    <p:anim calcmode="lin" valueType="num">
                                      <p:cBhvr>
                                        <p:cTn id="40" dur="1000"/>
                                        <p:tgtEl>
                                          <p:spTgt spid="12"/>
                                        </p:tgtEl>
                                        <p:attrNameLst>
                                          <p:attrName>ppt_x</p:attrName>
                                        </p:attrNameLst>
                                      </p:cBhvr>
                                      <p:tavLst>
                                        <p:tav tm="0">
                                          <p:val>
                                            <p:strVal val="ppt_x"/>
                                          </p:val>
                                        </p:tav>
                                        <p:tav tm="100000">
                                          <p:val>
                                            <p:strVal val="ppt_x"/>
                                          </p:val>
                                        </p:tav>
                                      </p:tavLst>
                                    </p:anim>
                                    <p:anim calcmode="lin" valueType="num">
                                      <p:cBhvr>
                                        <p:cTn id="41" dur="100" decel="100000"/>
                                        <p:tgtEl>
                                          <p:spTgt spid="12"/>
                                        </p:tgtEl>
                                        <p:attrNameLst>
                                          <p:attrName>ppt_y</p:attrName>
                                        </p:attrNameLst>
                                      </p:cBhvr>
                                      <p:tavLst>
                                        <p:tav tm="0">
                                          <p:val>
                                            <p:strVal val="ppt_y"/>
                                          </p:val>
                                        </p:tav>
                                        <p:tav tm="100000">
                                          <p:val>
                                            <p:strVal val="ppt_y-.03"/>
                                          </p:val>
                                        </p:tav>
                                      </p:tavLst>
                                    </p:anim>
                                    <p:anim calcmode="lin" valueType="num">
                                      <p:cBhvr>
                                        <p:cTn id="42" dur="900" accel="100000">
                                          <p:stCondLst>
                                            <p:cond delay="100"/>
                                          </p:stCondLst>
                                        </p:cTn>
                                        <p:tgtEl>
                                          <p:spTgt spid="12"/>
                                        </p:tgtEl>
                                        <p:attrNameLst>
                                          <p:attrName>ppt_y</p:attrName>
                                        </p:attrNameLst>
                                      </p:cBhvr>
                                      <p:tavLst>
                                        <p:tav tm="0">
                                          <p:val>
                                            <p:strVal val="ppt_y"/>
                                          </p:val>
                                        </p:tav>
                                        <p:tav tm="100000">
                                          <p:val>
                                            <p:strVal val="ppt_y+1"/>
                                          </p:val>
                                        </p:tav>
                                      </p:tavLst>
                                    </p:anim>
                                    <p:set>
                                      <p:cBhvr>
                                        <p:cTn id="43" dur="1" fill="hold">
                                          <p:stCondLst>
                                            <p:cond delay="999"/>
                                          </p:stCondLst>
                                        </p:cTn>
                                        <p:tgtEl>
                                          <p:spTgt spid="1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8" presetClass="entr" presetSubtype="3"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strips(upRight)">
                                      <p:cBhvr>
                                        <p:cTn id="4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1" grpId="1"/>
      <p:bldP spid="12" grpId="0"/>
      <p:bldP spid="1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 y="3989979"/>
            <a:ext cx="12192000" cy="1077218"/>
          </a:xfrm>
          <a:prstGeom prst="rect">
            <a:avLst/>
          </a:prstGeom>
        </p:spPr>
        <p:txBody>
          <a:bodyPr wrap="square">
            <a:spAutoFit/>
          </a:bodyPr>
          <a:lstStyle/>
          <a:p>
            <a:pPr algn="just"/>
            <a:r>
              <a:rPr lang="vi-VN" sz="3200" dirty="0" smtClean="0">
                <a:solidFill>
                  <a:srgbClr val="FF00FF"/>
                </a:solidFill>
                <a:latin typeface="+mj-lt"/>
              </a:rPr>
              <a:t>Xăng và dầu hỏa không tan trong nước, và nhẹ hơn nước</a:t>
            </a:r>
            <a:r>
              <a:rPr lang="en-US" sz="3200" dirty="0" smtClean="0">
                <a:solidFill>
                  <a:srgbClr val="FF00FF"/>
                </a:solidFill>
                <a:latin typeface="+mj-lt"/>
              </a:rPr>
              <a:t> </a:t>
            </a:r>
            <a:r>
              <a:rPr lang="vi-VN" sz="3200" dirty="0" smtClean="0">
                <a:solidFill>
                  <a:srgbClr val="FF00FF"/>
                </a:solidFill>
                <a:latin typeface="+mj-lt"/>
              </a:rPr>
              <a:t>nên nổi trên mặt nước.</a:t>
            </a:r>
            <a:endParaRPr lang="en-US" sz="3200" dirty="0">
              <a:solidFill>
                <a:srgbClr val="FF00FF"/>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4240429" y="0"/>
            <a:ext cx="3669847" cy="4067628"/>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strips(downLeft)">
                                      <p:cBhvr>
                                        <p:cTn id="7" dur="1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820050"/>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hữu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từ</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hai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tố</a:t>
            </a:r>
            <a:r>
              <a:rPr lang="en-US" sz="2800" dirty="0" smtClean="0">
                <a:solidFill>
                  <a:srgbClr val="0000FF"/>
                </a:solidFill>
                <a:latin typeface="Times New Roman" pitchFamily="18" charset="0"/>
                <a:cs typeface="Times New Roman" pitchFamily="18" charset="0"/>
              </a:rPr>
              <a:t> carbon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hydrogen. </a:t>
            </a:r>
          </a:p>
        </p:txBody>
      </p:sp>
      <p:sp>
        <p:nvSpPr>
          <p:cNvPr id="9" name="TextBox 8"/>
          <p:cNvSpPr txBox="1"/>
          <p:nvPr/>
        </p:nvSpPr>
        <p:spPr>
          <a:xfrm>
            <a:off x="0" y="172719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thức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chung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x</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đó</a:t>
            </a:r>
            <a:r>
              <a:rPr lang="en-US" sz="2800" dirty="0" smtClean="0">
                <a:solidFill>
                  <a:srgbClr val="0000FF"/>
                </a:solidFill>
                <a:latin typeface="Times New Roman" pitchFamily="18" charset="0"/>
                <a:cs typeface="Times New Roman" pitchFamily="18" charset="0"/>
              </a:rPr>
              <a:t> x, y </a:t>
            </a:r>
            <a:r>
              <a:rPr lang="en-US" sz="2800" dirty="0" err="1" smtClean="0">
                <a:solidFill>
                  <a:srgbClr val="0000FF"/>
                </a:solidFill>
                <a:latin typeface="Times New Roman" pitchFamily="18" charset="0"/>
                <a:cs typeface="Times New Roman" pitchFamily="18" charset="0"/>
              </a:rPr>
              <a:t>lần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 C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a:t>
            </a:r>
          </a:p>
        </p:txBody>
      </p:sp>
      <p:sp>
        <p:nvSpPr>
          <p:cNvPr id="10" name="TextBox 9"/>
          <p:cNvSpPr txBox="1"/>
          <p:nvPr/>
        </p:nvSpPr>
        <p:spPr>
          <a:xfrm>
            <a:off x="0" y="2576279"/>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2</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4</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6</a:t>
            </a:r>
            <a:r>
              <a:rPr lang="en-US" sz="2800" dirty="0" smtClean="0">
                <a:solidFill>
                  <a:srgbClr val="0000FF"/>
                </a:solidFill>
                <a:latin typeface="Times New Roman" pitchFamily="18" charset="0"/>
                <a:cs typeface="Times New Roman" pitchFamily="18" charset="0"/>
              </a:rPr>
              <a:t>,…</a:t>
            </a:r>
          </a:p>
        </p:txBody>
      </p:sp>
      <p:sp>
        <p:nvSpPr>
          <p:cNvPr id="13" name="TextBox 12"/>
          <p:cNvSpPr txBox="1"/>
          <p:nvPr/>
        </p:nvSpPr>
        <p:spPr>
          <a:xfrm>
            <a:off x="0" y="301896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Ở điều kiện thường, một số hydrocarbon là chất khí, còn lại là chất lỏng hoặc rắn. Các hydrocarbon đều nhẹ hơn nước và hầu như không tan trong nước.</a:t>
            </a:r>
            <a:endParaRPr lang="en-US" sz="2800" dirty="0" smtClean="0">
              <a:solidFill>
                <a:srgbClr val="0000FF"/>
              </a:solidFill>
              <a:latin typeface="Times New Roman" pitchFamily="18" charset="0"/>
              <a:cs typeface="Times New Roman" pitchFamily="18" charset="0"/>
            </a:endParaRPr>
          </a:p>
        </p:txBody>
      </p:sp>
      <p:sp>
        <p:nvSpPr>
          <p:cNvPr id="14" name="TextBox 13"/>
          <p:cNvSpPr txBox="1"/>
          <p:nvPr/>
        </p:nvSpPr>
        <p:spPr>
          <a:xfrm>
            <a:off x="0" y="389707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II. ANLKANE</a:t>
            </a:r>
            <a:endParaRPr lang="en-US" sz="2800" b="1" dirty="0" smtClean="0">
              <a:solidFill>
                <a:srgbClr val="0000FF"/>
              </a:solidFill>
              <a:latin typeface="Times New Roman" pitchFamily="18" charset="0"/>
              <a:cs typeface="Times New Roman" pitchFamily="18" charset="0"/>
            </a:endParaRPr>
          </a:p>
        </p:txBody>
      </p:sp>
      <p:sp>
        <p:nvSpPr>
          <p:cNvPr id="15" name="TextBox 14"/>
          <p:cNvSpPr txBox="1"/>
          <p:nvPr/>
        </p:nvSpPr>
        <p:spPr>
          <a:xfrm>
            <a:off x="0" y="4339762"/>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1. Khái niệm</a:t>
            </a:r>
            <a:endParaRPr lang="en-US" sz="2800" b="1"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upRight)">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upRight)">
                                      <p:cBhvr>
                                        <p:cTn id="12" dur="1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upRight)">
                                      <p:cBhvr>
                                        <p:cTn id="1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378830" y="-1"/>
            <a:ext cx="9045665" cy="3730171"/>
          </a:xfrm>
          <a:prstGeom prst="rect">
            <a:avLst/>
          </a:prstGeom>
          <a:noFill/>
          <a:ln w="9525">
            <a:noFill/>
            <a:miter lim="800000"/>
            <a:headEnd/>
            <a:tailEnd/>
          </a:ln>
          <a:effectLst/>
        </p:spPr>
      </p:pic>
      <p:sp>
        <p:nvSpPr>
          <p:cNvPr id="5" name="Rectangle 4"/>
          <p:cNvSpPr/>
          <p:nvPr/>
        </p:nvSpPr>
        <p:spPr>
          <a:xfrm>
            <a:off x="638629" y="3701142"/>
            <a:ext cx="10711542" cy="584775"/>
          </a:xfrm>
          <a:prstGeom prst="rect">
            <a:avLst/>
          </a:prstGeom>
        </p:spPr>
        <p:txBody>
          <a:bodyPr wrap="square">
            <a:spAutoFit/>
          </a:bodyPr>
          <a:lstStyle/>
          <a:p>
            <a:pPr algn="just"/>
            <a:r>
              <a:rPr lang="en-US" sz="3200" dirty="0" smtClean="0">
                <a:solidFill>
                  <a:srgbClr val="FF0000"/>
                </a:solidFill>
                <a:latin typeface="Times New Roman" pitchFamily="18" charset="0"/>
                <a:cs typeface="Times New Roman" pitchFamily="18" charset="0"/>
              </a:rPr>
              <a:t>? </a:t>
            </a:r>
            <a:r>
              <a:rPr lang="vi-VN" sz="3200" dirty="0" smtClean="0">
                <a:solidFill>
                  <a:srgbClr val="FF0000"/>
                </a:solidFill>
                <a:latin typeface="Times New Roman" pitchFamily="18" charset="0"/>
                <a:cs typeface="Times New Roman" pitchFamily="18" charset="0"/>
              </a:rPr>
              <a:t>Nhận xét về mạch carbon và kiểu liên kết trong các alkane</a:t>
            </a:r>
            <a:r>
              <a:rPr lang="en-US" sz="3200" dirty="0" smtClean="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Effect transition="in" filter="fade">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smtClean="0">
                <a:solidFill>
                  <a:srgbClr val="FF00FF"/>
                </a:solidFill>
                <a:latin typeface="Times New Roman" pitchFamily="18" charset="0"/>
                <a:cs typeface="Times New Roman" pitchFamily="18" charset="0"/>
              </a:rPr>
              <a:t>BÀI</a:t>
            </a:r>
            <a:r>
              <a:rPr lang="en-US" sz="2800" b="1" dirty="0" smtClean="0">
                <a:solidFill>
                  <a:srgbClr val="FF00FF"/>
                </a:solidFill>
                <a:latin typeface="Times New Roman" pitchFamily="18" charset="0"/>
                <a:cs typeface="Times New Roman" pitchFamily="18" charset="0"/>
              </a:rPr>
              <a:t> 20: HYDROCARBON, </a:t>
            </a:r>
            <a:r>
              <a:rPr lang="en-US" sz="2800" b="1" dirty="0" err="1" smtClean="0">
                <a:solidFill>
                  <a:srgbClr val="FF00FF"/>
                </a:solidFill>
                <a:latin typeface="Times New Roman" pitchFamily="18" charset="0"/>
                <a:cs typeface="Times New Roman" pitchFamily="18" charset="0"/>
              </a:rPr>
              <a:t>ALKANE</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smtClean="0">
                <a:solidFill>
                  <a:srgbClr val="0000FF"/>
                </a:solidFill>
                <a:latin typeface="Times New Roman" pitchFamily="18" charset="0"/>
                <a:cs typeface="Times New Roman" pitchFamily="18" charset="0"/>
              </a:rPr>
              <a:t>I. </a:t>
            </a:r>
            <a:r>
              <a:rPr lang="en-US" sz="2800" b="1" dirty="0" err="1" smtClean="0">
                <a:solidFill>
                  <a:srgbClr val="0000FF"/>
                </a:solidFill>
                <a:latin typeface="Times New Roman" pitchFamily="18" charset="0"/>
                <a:cs typeface="Times New Roman" pitchFamily="18" charset="0"/>
              </a:rPr>
              <a:t>KHÁI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NIỆM</a:t>
            </a:r>
            <a:r>
              <a:rPr lang="en-US" sz="2800" b="1" dirty="0" smtClean="0">
                <a:solidFill>
                  <a:srgbClr val="0000FF"/>
                </a:solidFill>
                <a:latin typeface="Times New Roman" pitchFamily="18" charset="0"/>
                <a:cs typeface="Times New Roman" pitchFamily="18" charset="0"/>
              </a:rPr>
              <a:t> HYDROCARBON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0" y="820050"/>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hợp</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chất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hữu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cơ</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được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tạo</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thành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từ</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hai</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tố</a:t>
            </a:r>
            <a:r>
              <a:rPr lang="en-US" sz="2800" dirty="0" smtClean="0">
                <a:solidFill>
                  <a:srgbClr val="0000FF"/>
                </a:solidFill>
                <a:latin typeface="Times New Roman" pitchFamily="18" charset="0"/>
                <a:cs typeface="Times New Roman" pitchFamily="18" charset="0"/>
              </a:rPr>
              <a:t> carbon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hydrogen. </a:t>
            </a:r>
          </a:p>
        </p:txBody>
      </p:sp>
      <p:sp>
        <p:nvSpPr>
          <p:cNvPr id="9" name="TextBox 8"/>
          <p:cNvSpPr txBox="1"/>
          <p:nvPr/>
        </p:nvSpPr>
        <p:spPr>
          <a:xfrm>
            <a:off x="0" y="1727193"/>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Công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thức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chung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x</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y</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đó</a:t>
            </a:r>
            <a:r>
              <a:rPr lang="en-US" sz="2800" dirty="0" smtClean="0">
                <a:solidFill>
                  <a:srgbClr val="0000FF"/>
                </a:solidFill>
                <a:latin typeface="Times New Roman" pitchFamily="18" charset="0"/>
                <a:cs typeface="Times New Roman" pitchFamily="18" charset="0"/>
              </a:rPr>
              <a:t> x, y </a:t>
            </a:r>
            <a:r>
              <a:rPr lang="en-US" sz="2800" dirty="0" err="1" smtClean="0">
                <a:solidFill>
                  <a:srgbClr val="0000FF"/>
                </a:solidFill>
                <a:latin typeface="Times New Roman" pitchFamily="18" charset="0"/>
                <a:cs typeface="Times New Roman" pitchFamily="18" charset="0"/>
              </a:rPr>
              <a:t>lần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lượt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là</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số</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nguyên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 C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H </a:t>
            </a:r>
            <a:r>
              <a:rPr lang="en-US" sz="2800" dirty="0" err="1" smtClean="0">
                <a:solidFill>
                  <a:srgbClr val="0000FF"/>
                </a:solidFill>
                <a:latin typeface="Times New Roman" pitchFamily="18" charset="0"/>
                <a:cs typeface="Times New Roman" pitchFamily="18" charset="0"/>
              </a:rPr>
              <a:t>trong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phân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tử</a:t>
            </a:r>
            <a:r>
              <a:rPr lang="en-US" sz="2800" dirty="0" smtClean="0">
                <a:solidFill>
                  <a:srgbClr val="0000FF"/>
                </a:solidFill>
                <a:latin typeface="Times New Roman" pitchFamily="18" charset="0"/>
                <a:cs typeface="Times New Roman" pitchFamily="18" charset="0"/>
              </a:rPr>
              <a:t>.</a:t>
            </a:r>
          </a:p>
        </p:txBody>
      </p:sp>
      <p:sp>
        <p:nvSpPr>
          <p:cNvPr id="10" name="TextBox 9"/>
          <p:cNvSpPr txBox="1"/>
          <p:nvPr/>
        </p:nvSpPr>
        <p:spPr>
          <a:xfrm>
            <a:off x="0" y="2576279"/>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Ví</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a:t>
            </a:r>
            <a:r>
              <a:rPr lang="en-US" sz="2800" dirty="0" smtClean="0">
                <a:solidFill>
                  <a:srgbClr val="0000FF"/>
                </a:solidFill>
                <a:latin typeface="Times New Roman" pitchFamily="18" charset="0"/>
                <a:cs typeface="Times New Roman" pitchFamily="18" charset="0"/>
              </a:rPr>
              <a:t> hydrocarbon: </a:t>
            </a:r>
            <a:r>
              <a:rPr lang="en-US" sz="2800" dirty="0" err="1" smtClean="0">
                <a:solidFill>
                  <a:srgbClr val="0000FF"/>
                </a:solidFill>
                <a:latin typeface="Times New Roman" pitchFamily="18" charset="0"/>
                <a:cs typeface="Times New Roman" pitchFamily="18" charset="0"/>
              </a:rPr>
              <a:t>CH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2</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4</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a:t>
            </a:r>
            <a:r>
              <a:rPr lang="en-US" sz="2800" baseline="-25000" dirty="0" err="1" smtClean="0">
                <a:solidFill>
                  <a:srgbClr val="0000FF"/>
                </a:solidFill>
                <a:latin typeface="Times New Roman" pitchFamily="18" charset="0"/>
                <a:cs typeface="Times New Roman" pitchFamily="18" charset="0"/>
              </a:rPr>
              <a:t>4</a:t>
            </a:r>
            <a:r>
              <a:rPr lang="en-US" sz="2800" dirty="0" err="1" smtClean="0">
                <a:solidFill>
                  <a:srgbClr val="0000FF"/>
                </a:solidFill>
                <a:latin typeface="Times New Roman" pitchFamily="18" charset="0"/>
                <a:cs typeface="Times New Roman" pitchFamily="18" charset="0"/>
              </a:rPr>
              <a:t>H</a:t>
            </a:r>
            <a:r>
              <a:rPr lang="en-US" sz="2800" baseline="-25000" dirty="0" err="1" smtClean="0">
                <a:solidFill>
                  <a:srgbClr val="0000FF"/>
                </a:solidFill>
                <a:latin typeface="Times New Roman" pitchFamily="18" charset="0"/>
                <a:cs typeface="Times New Roman" pitchFamily="18" charset="0"/>
              </a:rPr>
              <a:t>6</a:t>
            </a:r>
            <a:r>
              <a:rPr lang="en-US" sz="2800" dirty="0" smtClean="0">
                <a:solidFill>
                  <a:srgbClr val="0000FF"/>
                </a:solidFill>
                <a:latin typeface="Times New Roman" pitchFamily="18" charset="0"/>
                <a:cs typeface="Times New Roman" pitchFamily="18" charset="0"/>
              </a:rPr>
              <a:t>,…</a:t>
            </a:r>
          </a:p>
        </p:txBody>
      </p:sp>
      <p:sp>
        <p:nvSpPr>
          <p:cNvPr id="13" name="TextBox 12"/>
          <p:cNvSpPr txBox="1"/>
          <p:nvPr/>
        </p:nvSpPr>
        <p:spPr>
          <a:xfrm>
            <a:off x="0" y="3018964"/>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Ở điều kiện thường, một số hydrocarbon là chất khí, còn lại là chất lỏng hoặc rắn. Các hydrocarbon đều nhẹ hơn nước và hầu như không tan trong nước.</a:t>
            </a:r>
            <a:endParaRPr lang="en-US" sz="2800" dirty="0" smtClean="0">
              <a:solidFill>
                <a:srgbClr val="0000FF"/>
              </a:solidFill>
              <a:latin typeface="Times New Roman" pitchFamily="18" charset="0"/>
              <a:cs typeface="Times New Roman" pitchFamily="18" charset="0"/>
            </a:endParaRPr>
          </a:p>
        </p:txBody>
      </p:sp>
      <p:sp>
        <p:nvSpPr>
          <p:cNvPr id="14" name="TextBox 13"/>
          <p:cNvSpPr txBox="1"/>
          <p:nvPr/>
        </p:nvSpPr>
        <p:spPr>
          <a:xfrm>
            <a:off x="0" y="3897078"/>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II. ANLKANE</a:t>
            </a:r>
            <a:endParaRPr lang="en-US" sz="2800" b="1" dirty="0" smtClean="0">
              <a:solidFill>
                <a:srgbClr val="0000FF"/>
              </a:solidFill>
              <a:latin typeface="Times New Roman" pitchFamily="18" charset="0"/>
              <a:cs typeface="Times New Roman" pitchFamily="18" charset="0"/>
            </a:endParaRPr>
          </a:p>
        </p:txBody>
      </p:sp>
      <p:sp>
        <p:nvSpPr>
          <p:cNvPr id="15" name="TextBox 14"/>
          <p:cNvSpPr txBox="1"/>
          <p:nvPr/>
        </p:nvSpPr>
        <p:spPr>
          <a:xfrm>
            <a:off x="0" y="4339762"/>
            <a:ext cx="12192000" cy="523220"/>
          </a:xfrm>
          <a:prstGeom prst="rect">
            <a:avLst/>
          </a:prstGeom>
          <a:noFill/>
        </p:spPr>
        <p:txBody>
          <a:bodyPr wrap="square" rtlCol="0">
            <a:spAutoFit/>
          </a:bodyPr>
          <a:lstStyle/>
          <a:p>
            <a:pPr algn="just"/>
            <a:r>
              <a:rPr lang="vi-VN" sz="2800" b="1" dirty="0" smtClean="0">
                <a:solidFill>
                  <a:srgbClr val="0000FF"/>
                </a:solidFill>
                <a:latin typeface="Times New Roman" pitchFamily="18" charset="0"/>
                <a:cs typeface="Times New Roman" pitchFamily="18" charset="0"/>
              </a:rPr>
              <a:t>1. Khái niệm</a:t>
            </a:r>
            <a:endParaRPr lang="en-US" sz="2800" b="1" dirty="0" smtClean="0">
              <a:solidFill>
                <a:srgbClr val="0000FF"/>
              </a:solidFill>
              <a:latin typeface="Times New Roman" pitchFamily="18" charset="0"/>
              <a:cs typeface="Times New Roman" pitchFamily="18" charset="0"/>
            </a:endParaRPr>
          </a:p>
        </p:txBody>
      </p:sp>
      <p:sp>
        <p:nvSpPr>
          <p:cNvPr id="12" name="TextBox 11"/>
          <p:cNvSpPr txBox="1"/>
          <p:nvPr/>
        </p:nvSpPr>
        <p:spPr>
          <a:xfrm>
            <a:off x="0" y="4782451"/>
            <a:ext cx="12192000" cy="523220"/>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Alkane là những hydrocarbon mạch hở, chỉ chứa các liên kết đơn trong phân tử.</a:t>
            </a:r>
            <a:endParaRPr lang="en-US" sz="2800" dirty="0" smtClean="0">
              <a:solidFill>
                <a:srgbClr val="0000FF"/>
              </a:solidFill>
              <a:latin typeface="Times New Roman" pitchFamily="18" charset="0"/>
              <a:cs typeface="Times New Roman" pitchFamily="18" charset="0"/>
            </a:endParaRPr>
          </a:p>
        </p:txBody>
      </p:sp>
      <p:sp>
        <p:nvSpPr>
          <p:cNvPr id="16" name="TextBox 15"/>
          <p:cNvSpPr txBox="1"/>
          <p:nvPr/>
        </p:nvSpPr>
        <p:spPr>
          <a:xfrm>
            <a:off x="0" y="5254166"/>
            <a:ext cx="12192000" cy="954107"/>
          </a:xfrm>
          <a:prstGeom prst="rect">
            <a:avLst/>
          </a:prstGeom>
          <a:noFill/>
        </p:spPr>
        <p:txBody>
          <a:bodyPr wrap="square" rtlCol="0">
            <a:spAutoFit/>
          </a:bodyPr>
          <a:lstStyle/>
          <a:p>
            <a:pPr algn="just"/>
            <a:r>
              <a:rPr lang="en-US" sz="2800" dirty="0" smtClean="0">
                <a:solidFill>
                  <a:srgbClr val="0000FF"/>
                </a:solidFill>
                <a:latin typeface="Times New Roman" pitchFamily="18" charset="0"/>
                <a:cs typeface="Times New Roman" pitchFamily="18" charset="0"/>
              </a:rPr>
              <a:t>- </a:t>
            </a:r>
            <a:r>
              <a:rPr lang="vi-VN" sz="2800" dirty="0" smtClean="0">
                <a:solidFill>
                  <a:srgbClr val="0000FF"/>
                </a:solidFill>
                <a:latin typeface="Times New Roman" pitchFamily="18" charset="0"/>
                <a:cs typeface="Times New Roman" pitchFamily="18" charset="0"/>
              </a:rPr>
              <a:t>Công thức chung của alkane là: C</a:t>
            </a:r>
            <a:r>
              <a:rPr lang="vi-VN" sz="2800" baseline="-25000" dirty="0" smtClean="0">
                <a:solidFill>
                  <a:srgbClr val="0000FF"/>
                </a:solidFill>
                <a:latin typeface="Times New Roman" pitchFamily="18" charset="0"/>
                <a:cs typeface="Times New Roman" pitchFamily="18" charset="0"/>
              </a:rPr>
              <a:t>n</a:t>
            </a:r>
            <a:r>
              <a:rPr lang="vi-VN" sz="2800" dirty="0" smtClean="0">
                <a:solidFill>
                  <a:srgbClr val="0000FF"/>
                </a:solidFill>
                <a:latin typeface="Times New Roman" pitchFamily="18" charset="0"/>
                <a:cs typeface="Times New Roman" pitchFamily="18" charset="0"/>
              </a:rPr>
              <a:t>H</a:t>
            </a:r>
            <a:r>
              <a:rPr lang="vi-VN" sz="2800" baseline="-25000" dirty="0" smtClean="0">
                <a:solidFill>
                  <a:srgbClr val="0000FF"/>
                </a:solidFill>
                <a:latin typeface="Times New Roman" pitchFamily="18" charset="0"/>
                <a:cs typeface="Times New Roman" pitchFamily="18" charset="0"/>
              </a:rPr>
              <a:t>2n+2</a:t>
            </a:r>
            <a:r>
              <a:rPr lang="vi-VN" sz="2800" dirty="0" smtClean="0">
                <a:solidFill>
                  <a:srgbClr val="0000FF"/>
                </a:solidFill>
                <a:latin typeface="Times New Roman" pitchFamily="18" charset="0"/>
                <a:cs typeface="Times New Roman" pitchFamily="18" charset="0"/>
              </a:rPr>
              <a:t> (n </a:t>
            </a:r>
            <a:r>
              <a:rPr lang="vi-VN" sz="2800" dirty="0" smtClean="0">
                <a:solidFill>
                  <a:srgbClr val="0000FF"/>
                </a:solidFill>
                <a:latin typeface="Times New Roman"/>
                <a:cs typeface="Times New Roman"/>
              </a:rPr>
              <a:t>≥</a:t>
            </a:r>
            <a:r>
              <a:rPr lang="vi-VN" sz="2800" dirty="0" smtClean="0">
                <a:solidFill>
                  <a:srgbClr val="0000FF"/>
                </a:solidFill>
                <a:latin typeface="Times New Roman" pitchFamily="18" charset="0"/>
                <a:cs typeface="Times New Roman" pitchFamily="18" charset="0"/>
              </a:rPr>
              <a:t>1), trong đó n là số nguyên tử C trong phân tử</a:t>
            </a:r>
            <a:endParaRPr lang="en-US" sz="2800"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upRigh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strips(upRight)">
                                      <p:cBhvr>
                                        <p:cTn id="1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3306737" y="0"/>
            <a:ext cx="5561466" cy="6879165"/>
          </a:xfrm>
          <a:prstGeom prst="rect">
            <a:avLst/>
          </a:prstGeom>
          <a:noFill/>
          <a:ln w="9525">
            <a:noFill/>
            <a:miter lim="800000"/>
            <a:headEnd/>
            <a:tailEnd/>
          </a:ln>
          <a:effectLst/>
        </p:spPr>
      </p:pic>
      <p:sp>
        <p:nvSpPr>
          <p:cNvPr id="6" name="Oval 5"/>
          <p:cNvSpPr/>
          <p:nvPr/>
        </p:nvSpPr>
        <p:spPr>
          <a:xfrm>
            <a:off x="3773714" y="2888343"/>
            <a:ext cx="653143" cy="653143"/>
          </a:xfrm>
          <a:prstGeom prst="ellipse">
            <a:avLst/>
          </a:prstGeom>
          <a:noFill/>
          <a:ln w="381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80971" y="4347028"/>
            <a:ext cx="653143" cy="653143"/>
          </a:xfrm>
          <a:prstGeom prst="ellipse">
            <a:avLst/>
          </a:prstGeom>
          <a:noFill/>
          <a:ln w="381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 calcmode="lin" valueType="num">
                                      <p:cBhvr>
                                        <p:cTn id="9" dur="1000" fill="hold"/>
                                        <p:tgtEl>
                                          <p:spTgt spid="4098"/>
                                        </p:tgtEl>
                                        <p:attrNameLst>
                                          <p:attrName>style.rotation</p:attrName>
                                        </p:attrNameLst>
                                      </p:cBhvr>
                                      <p:tavLst>
                                        <p:tav tm="0">
                                          <p:val>
                                            <p:fltVal val="90"/>
                                          </p:val>
                                        </p:tav>
                                        <p:tav tm="100000">
                                          <p:val>
                                            <p:fltVal val="0"/>
                                          </p:val>
                                        </p:tav>
                                      </p:tavLst>
                                    </p:anim>
                                    <p:animEffect transition="in" filter="fade">
                                      <p:cBhvr>
                                        <p:cTn id="10" dur="1000"/>
                                        <p:tgtEl>
                                          <p:spTgt spid="4098"/>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strips(downLeft)">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strips(downLeft)">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2145</TotalTime>
  <Words>1431</Words>
  <Application>Microsoft Office PowerPoint</Application>
  <PresentationFormat>Widescreen</PresentationFormat>
  <Paragraphs>148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Symbol</vt:lpstr>
      <vt:lpstr>Times New Roman</vt: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STD</cp:lastModifiedBy>
  <cp:revision>432</cp:revision>
  <dcterms:created xsi:type="dcterms:W3CDTF">2022-07-11T10:05:56Z</dcterms:created>
  <dcterms:modified xsi:type="dcterms:W3CDTF">2026-01-14T14:23:56Z</dcterms:modified>
</cp:coreProperties>
</file>