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</p:sldMasterIdLst>
  <p:notesMasterIdLst>
    <p:notesMasterId r:id="rId22"/>
  </p:notesMasterIdLst>
  <p:sldIdLst>
    <p:sldId id="281" r:id="rId4"/>
    <p:sldId id="291" r:id="rId5"/>
    <p:sldId id="306" r:id="rId6"/>
    <p:sldId id="272" r:id="rId7"/>
    <p:sldId id="270" r:id="rId8"/>
    <p:sldId id="273" r:id="rId9"/>
    <p:sldId id="301" r:id="rId10"/>
    <p:sldId id="300" r:id="rId11"/>
    <p:sldId id="295" r:id="rId12"/>
    <p:sldId id="304" r:id="rId13"/>
    <p:sldId id="275" r:id="rId14"/>
    <p:sldId id="298" r:id="rId15"/>
    <p:sldId id="308" r:id="rId16"/>
    <p:sldId id="309" r:id="rId17"/>
    <p:sldId id="311" r:id="rId18"/>
    <p:sldId id="310" r:id="rId19"/>
    <p:sldId id="307" r:id="rId20"/>
    <p:sldId id="2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58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0C2E9-18B3-49DB-99DA-230E8A5586A5}" type="datetimeFigureOut">
              <a:rPr lang="en-US" smtClean="0"/>
              <a:t>26/2/2026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AAB4C-4665-4E76-82BF-51C4F04F0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77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76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GV hướng</a:t>
            </a:r>
            <a:r>
              <a:rPr lang="en-US" baseline="0" dirty="0" smtClean="0"/>
              <a:t> dẫn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Tô chữ hoa T, R. GV hỏi để khai thác cho HS hiểu kĩ thuật viết (chữ đầu câu viết hoa, cuối câu có dấu chấm, khoảng cách các chữ bằng 1 con chữ o…)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AAB4C-4665-4E76-82BF-51C4F04F0D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88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66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5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93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66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13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02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5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1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079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71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28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42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70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89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99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159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92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46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96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58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9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4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5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3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7A2A6-67A0-421A-AFF9-222448FF0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F71A3-6E33-4068-BDC5-7D9D6516A8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5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52" y="186496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1595555"/>
            <a:ext cx="8683608" cy="486496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1904142" y="3568176"/>
            <a:ext cx="1269391" cy="603928"/>
            <a:chOff x="3295926" y="1800700"/>
            <a:chExt cx="952043" cy="45294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852638" cy="438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32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2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852638" cy="438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32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939200" cy="438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32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32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5:</a:t>
              </a:r>
              <a:endParaRPr lang="zh-CN" altLang="en-US" sz="2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172115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50153" y="4800725"/>
            <a:ext cx="2815194" cy="584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33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133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133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133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133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</a:t>
            </a:r>
            <a:r>
              <a:rPr lang="en-US" altLang="zh-CN" sz="2133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133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2133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133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</a:t>
            </a:r>
            <a:endParaRPr lang="zh-CN" altLang="zh-CN" sz="16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628840" y="2442165"/>
            <a:ext cx="6033071" cy="861775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49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4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9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4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49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4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595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4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9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4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9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4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73533" y="883844"/>
            <a:ext cx="4647170" cy="7844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Môn: Tiếng Việt</a:t>
            </a:r>
            <a:endParaRPr lang="en-US" sz="48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8839" y="3533392"/>
            <a:ext cx="6188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Bác Trống Trường (Tiết 2)</a:t>
            </a:r>
            <a:endParaRPr lang="en-US" sz="4000" b="1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2513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9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5">
                <a:lumMod val="5000"/>
                <a:lumOff val="95000"/>
              </a:schemeClr>
            </a:gs>
            <a:gs pos="33628">
              <a:schemeClr val="accent5">
                <a:lumMod val="5000"/>
                <a:lumOff val="95000"/>
                <a:alpha val="93000"/>
              </a:schemeClr>
            </a:gs>
            <a:gs pos="100000">
              <a:schemeClr val="bg1"/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998" y="1066800"/>
            <a:ext cx="11433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4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trống trường </a:t>
            </a:r>
            <a:r>
              <a:rPr lang="en-US" altLang="en-US" sz="4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 </a:t>
            </a:r>
            <a:r>
              <a:rPr lang="en-US" alt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sinh việc gì</a:t>
            </a:r>
            <a:r>
              <a:rPr lang="vi-VN" alt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2400" y="5293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70784"/>
            <a:ext cx="1082040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</a:t>
            </a:r>
            <a:r>
              <a:rPr lang="en-US" sz="36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mục 3</a:t>
            </a:r>
          </a:p>
        </p:txBody>
      </p:sp>
    </p:spTree>
    <p:extLst>
      <p:ext uri="{BB962C8B-B14F-4D97-AF65-F5344CB8AC3E}">
        <p14:creationId xmlns:p14="http://schemas.microsoft.com/office/powerpoint/2010/main" val="418108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5293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70784"/>
            <a:ext cx="108204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</a:t>
            </a:r>
            <a:r>
              <a:rPr lang="en-US" sz="3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mục 3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1085791"/>
            <a:ext cx="10674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trống trường giúp học sinh (….)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609600" y="2405617"/>
            <a:ext cx="13062035" cy="2634961"/>
            <a:chOff x="-609600" y="2405617"/>
            <a:chExt cx="13062035" cy="26349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05617"/>
              <a:ext cx="12202621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81000" y="2976739"/>
              <a:ext cx="12071435" cy="746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250" b="1" dirty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Hằng ngày, trống trường giúp </a:t>
              </a:r>
              <a:r>
                <a:rPr lang="en-US" sz="4250" b="1" dirty="0" err="1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hůc</a:t>
              </a:r>
              <a:r>
                <a:rPr lang="en-US" sz="4250" b="1" dirty="0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ǧ</a:t>
              </a:r>
              <a:r>
                <a:rPr lang="el-GR" sz="4250" b="1" dirty="0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΅</a:t>
              </a:r>
              <a:r>
                <a:rPr lang="en-US" sz="4250" b="1" dirty="0" err="1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  <a:r>
                <a:rPr lang="en-US" sz="4250" b="1" dirty="0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50" b="1" dirty="0" err="1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ǟa</a:t>
              </a:r>
              <a:r>
                <a:rPr lang="en-US" sz="4250" b="1" dirty="0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vào</a:t>
              </a:r>
              <a:endParaRPr lang="en-US" sz="4250" b="1" dirty="0">
                <a:solidFill>
                  <a:schemeClr val="tx2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609600" y="3806963"/>
              <a:ext cx="4535148" cy="746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250" b="1" dirty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4250" b="1" dirty="0" smtClean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ớ↨ </a:t>
              </a:r>
              <a:r>
                <a:rPr lang="en-US" sz="4250" b="1" dirty="0">
                  <a:solidFill>
                    <a:schemeClr val="tx2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đúng giờ.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20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838869"/>
            <a:ext cx="5019090" cy="51577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838200"/>
            <a:ext cx="5102280" cy="515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5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1816A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606142"/>
            <a:ext cx="5638800" cy="5206101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81000" y="231648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6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hữ viết hoa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endParaRPr lang="zh-CN" altLang="en-US" sz="36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1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98E0B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41" end="595.04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381000"/>
            <a:ext cx="6172200" cy="5879010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81000" y="231648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6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hữ viết hoa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endParaRPr lang="zh-CN" altLang="en-US" sz="36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252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6CFC8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52400"/>
            <a:ext cx="6858000" cy="63317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76784"/>
            <a:ext cx="3485570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 viết hoa </a:t>
            </a:r>
            <a:r>
              <a:rPr lang="en-US" altLang="zh-CN" sz="4267" b="1" smtClean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4267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285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B06B2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43" end="1072.71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6600" y="457199"/>
            <a:ext cx="5867400" cy="56643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176784"/>
            <a:ext cx="3485570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 viết hoa </a:t>
            </a:r>
            <a:r>
              <a:rPr lang="en-US" altLang="zh-CN" sz="4267" b="1" smtClean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4267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215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85800"/>
            <a:ext cx="3048000" cy="43334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399" y="609600"/>
            <a:ext cx="335280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76200"/>
            <a:ext cx="6000750" cy="669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một thân yêu (Kết Nối Tri Thức Với Cuộc Sống) SGK Âm Nhạc Lớ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5">
                <a:lumMod val="5000"/>
                <a:lumOff val="95000"/>
              </a:schemeClr>
            </a:gs>
            <a:gs pos="33628">
              <a:schemeClr val="accent5">
                <a:lumMod val="5000"/>
                <a:lumOff val="95000"/>
                <a:alpha val="93000"/>
              </a:schemeClr>
            </a:gs>
            <a:gs pos="100000">
              <a:schemeClr val="bg1"/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5695" y="57383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1604" y="55855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200" y="1447800"/>
            <a:ext cx="9058655" cy="2565975"/>
            <a:chOff x="494616" y="17405"/>
            <a:chExt cx="8519905" cy="1924481"/>
          </a:xfrm>
        </p:grpSpPr>
        <p:sp>
          <p:nvSpPr>
            <p:cNvPr id="8" name="矩形 8">
              <a:extLst>
                <a:ext uri="{FF2B5EF4-FFF2-40B4-BE49-F238E27FC236}">
                  <a16:creationId xmlns:a16="http://schemas.microsoft.com/office/drawing/2014/main" xmlns="" id="{DAECB3AA-DE44-4B2E-8E42-EC1E254E3EC5}"/>
                </a:ext>
              </a:extLst>
            </p:cNvPr>
            <p:cNvSpPr/>
            <p:nvPr/>
          </p:nvSpPr>
          <p:spPr>
            <a:xfrm>
              <a:off x="494616" y="17405"/>
              <a:ext cx="8505646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a.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Trống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trường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có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vẻ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ngoài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thế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nào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?</a:t>
              </a:r>
              <a:endParaRPr lang="zh-CN" alt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D97AFF8F-506F-4519-A1B5-52D97C6C130F}"/>
                </a:ext>
              </a:extLst>
            </p:cNvPr>
            <p:cNvSpPr/>
            <p:nvPr/>
          </p:nvSpPr>
          <p:spPr>
            <a:xfrm>
              <a:off x="517476" y="603783"/>
              <a:ext cx="8115301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b.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Hằng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ngày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,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trống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trường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giúp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học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sinh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việc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gì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?</a:t>
              </a:r>
              <a:endParaRPr lang="zh-CN" alt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  <p:sp>
          <p:nvSpPr>
            <p:cNvPr id="10" name="矩形 8">
              <a:extLst>
                <a:ext uri="{FF2B5EF4-FFF2-40B4-BE49-F238E27FC236}">
                  <a16:creationId xmlns:a16="http://schemas.microsoft.com/office/drawing/2014/main" xmlns="" id="{BEF69370-038A-4CCC-B259-2DF7CD5468DF}"/>
                </a:ext>
              </a:extLst>
            </p:cNvPr>
            <p:cNvSpPr/>
            <p:nvPr/>
          </p:nvSpPr>
          <p:spPr>
            <a:xfrm>
              <a:off x="508875" y="1503305"/>
              <a:ext cx="8505646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c.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Ngày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khai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trường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,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tiếng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trống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báo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hiệu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điều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gì</a:t>
              </a:r>
              <a:r>
                <a:rPr lang="en-US" altLang="zh-CN" sz="32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?</a:t>
              </a:r>
              <a:endParaRPr lang="zh-CN" alt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</p:grpSp>
      <p:pic>
        <p:nvPicPr>
          <p:cNvPr id="11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9220200" y="666983"/>
            <a:ext cx="2667000" cy="384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697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1000">
              <a:schemeClr val="accent5">
                <a:lumMod val="5000"/>
                <a:lumOff val="95000"/>
              </a:schemeClr>
            </a:gs>
            <a:gs pos="33628">
              <a:schemeClr val="accent5">
                <a:lumMod val="5000"/>
                <a:lumOff val="95000"/>
                <a:alpha val="93000"/>
              </a:schemeClr>
            </a:gs>
            <a:gs pos="100000">
              <a:schemeClr val="bg1"/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5695" y="57383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1604" y="55855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 bwMode="auto">
          <a:xfrm>
            <a:off x="457200" y="1214475"/>
            <a:ext cx="7543800" cy="9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vi-V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Trống trường có vẻ ngoài như thế </a:t>
            </a:r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alt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Placeholder 4"/>
          <p:cNvSpPr txBox="1">
            <a:spLocks/>
          </p:cNvSpPr>
          <p:nvPr/>
        </p:nvSpPr>
        <p:spPr bwMode="auto">
          <a:xfrm>
            <a:off x="420624" y="2660950"/>
            <a:ext cx="7543800" cy="114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</a:t>
            </a:r>
            <a:r>
              <a:rPr lang="en-US" alt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</a:t>
            </a:r>
            <a:r>
              <a:rPr lang="en-US" altLang="en-US" sz="32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vẻ ngoài đẫy đà, nước da nâu bóng</a:t>
            </a:r>
            <a:endParaRPr lang="en-US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8915400" y="152400"/>
            <a:ext cx="3114744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18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5">
                <a:lumMod val="5000"/>
                <a:lumOff val="95000"/>
              </a:schemeClr>
            </a:gs>
            <a:gs pos="33628">
              <a:schemeClr val="accent5">
                <a:lumMod val="5000"/>
                <a:lumOff val="95000"/>
                <a:alpha val="93000"/>
              </a:schemeClr>
            </a:gs>
            <a:gs pos="100000">
              <a:schemeClr val="bg1"/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228601"/>
            <a:ext cx="57022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của từ</a:t>
            </a:r>
          </a:p>
        </p:txBody>
      </p:sp>
      <p:pic>
        <p:nvPicPr>
          <p:cNvPr id="6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9296400" y="1295400"/>
            <a:ext cx="2667000" cy="384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905000" y="2196123"/>
            <a:ext cx="7924800" cy="126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Đẫy đà</a:t>
            </a:r>
            <a:r>
              <a:rPr lang="en-US" sz="32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tròn, mập mạp.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 bóng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màu nâu có độ nhẵn,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2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8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1000">
              <a:schemeClr val="accent5">
                <a:lumMod val="5000"/>
                <a:lumOff val="95000"/>
              </a:schemeClr>
            </a:gs>
            <a:gs pos="33628">
              <a:schemeClr val="accent5">
                <a:lumMod val="5000"/>
                <a:lumOff val="95000"/>
                <a:alpha val="93000"/>
              </a:schemeClr>
            </a:gs>
            <a:gs pos="100000">
              <a:schemeClr val="bg1"/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669060"/>
            <a:ext cx="7696199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</a:t>
            </a:r>
            <a:r>
              <a:rPr lang="en-US" sz="32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thầm đoạn 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 và trả </a:t>
            </a:r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 </a:t>
            </a:r>
            <a:r>
              <a:rPr lang="en-US" sz="32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 câu 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hỏi:</a:t>
            </a:r>
          </a:p>
        </p:txBody>
      </p:sp>
      <p:sp>
        <p:nvSpPr>
          <p:cNvPr id="5" name="Cloud 4"/>
          <p:cNvSpPr/>
          <p:nvPr/>
        </p:nvSpPr>
        <p:spPr>
          <a:xfrm>
            <a:off x="7985932" y="410449"/>
            <a:ext cx="2682068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</a:t>
            </a:r>
            <a:r>
              <a:rPr lang="en-US" sz="16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nhóm </a:t>
            </a:r>
            <a:r>
              <a:rPr lang="en-US" sz="1600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1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t="56000" b="9500"/>
          <a:stretch>
            <a:fillRect/>
          </a:stretch>
        </p:blipFill>
        <p:spPr bwMode="auto">
          <a:xfrm>
            <a:off x="7391400" y="4267200"/>
            <a:ext cx="4207473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457200" y="1999120"/>
            <a:ext cx="11506200" cy="646294"/>
          </a:xfrm>
          <a:prstGeom prst="rect">
            <a:avLst/>
          </a:prstGeom>
          <a:noFill/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altLang="en-US" sz="4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trống trường giúp học sinh việc gì</a:t>
            </a:r>
            <a:r>
              <a:rPr lang="vi-VN" alt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3049002"/>
            <a:ext cx="11430000" cy="646294"/>
          </a:xfrm>
          <a:prstGeom prst="rect">
            <a:avLst/>
          </a:prstGeom>
          <a:solidFill>
            <a:schemeClr val="bg1"/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en-US" sz="4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khai trường, tiếng trống báo hiệu điều gì</a:t>
            </a:r>
            <a:r>
              <a:rPr lang="vi-VN" alt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5">
                <a:lumMod val="5000"/>
                <a:lumOff val="95000"/>
              </a:schemeClr>
            </a:gs>
            <a:gs pos="33628">
              <a:schemeClr val="accent5">
                <a:lumMod val="5000"/>
                <a:lumOff val="95000"/>
                <a:alpha val="93000"/>
              </a:schemeClr>
            </a:gs>
            <a:gs pos="100000">
              <a:schemeClr val="bg1"/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404850"/>
            <a:ext cx="11506200" cy="646294"/>
          </a:xfrm>
          <a:prstGeom prst="rect">
            <a:avLst/>
          </a:prstGeom>
          <a:noFill/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altLang="en-US" sz="4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trống trường giúp học sinh việc gì</a:t>
            </a:r>
            <a:r>
              <a:rPr lang="vi-VN" alt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520926"/>
            <a:ext cx="11506200" cy="1200292"/>
          </a:xfrm>
          <a:prstGeom prst="rect">
            <a:avLst/>
          </a:prstGeom>
          <a:noFill/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4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trống trường giúp </a:t>
            </a:r>
            <a:r>
              <a:rPr lang="en-US" altLang="en-US" sz="4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</a:t>
            </a:r>
            <a:r>
              <a:rPr lang="en-US" altLang="en-US" sz="40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altLang="en-US" sz="4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vào lớp đúng giờ</a:t>
            </a:r>
            <a:endParaRPr lang="en-US" alt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95695" y="57383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1604" y="55855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8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t="56000" b="9500"/>
          <a:stretch>
            <a:fillRect/>
          </a:stretch>
        </p:blipFill>
        <p:spPr bwMode="auto">
          <a:xfrm>
            <a:off x="7772400" y="4175760"/>
            <a:ext cx="4207473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67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5">
                <a:lumMod val="5000"/>
                <a:lumOff val="95000"/>
              </a:schemeClr>
            </a:gs>
            <a:gs pos="33628">
              <a:schemeClr val="accent5">
                <a:lumMod val="5000"/>
                <a:lumOff val="95000"/>
                <a:alpha val="93000"/>
              </a:schemeClr>
            </a:gs>
            <a:gs pos="100000">
              <a:schemeClr val="bg1"/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362200"/>
            <a:ext cx="11430000" cy="1200292"/>
          </a:xfrm>
          <a:prstGeom prst="rect">
            <a:avLst/>
          </a:prstGeom>
          <a:solidFill>
            <a:schemeClr val="bg1"/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4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khai trường, tiếng trống </a:t>
            </a:r>
            <a:r>
              <a:rPr lang="en-US" altLang="en-US" sz="4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</a:t>
            </a:r>
            <a:r>
              <a:rPr lang="en-US" altLang="en-US" sz="40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 một năm học mới đã đến.</a:t>
            </a:r>
            <a:endParaRPr lang="en-US" alt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066800"/>
            <a:ext cx="11430000" cy="646294"/>
          </a:xfrm>
          <a:prstGeom prst="rect">
            <a:avLst/>
          </a:prstGeom>
          <a:solidFill>
            <a:schemeClr val="bg1"/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en-US" sz="40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khai trường, tiếng trống báo hiệu điều gì</a:t>
            </a:r>
            <a:r>
              <a:rPr lang="vi-VN" alt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t="56000" b="9500"/>
          <a:stretch>
            <a:fillRect/>
          </a:stretch>
        </p:blipFill>
        <p:spPr bwMode="auto">
          <a:xfrm>
            <a:off x="7924800" y="4408251"/>
            <a:ext cx="4207473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30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5">
                <a:lumMod val="5000"/>
                <a:lumOff val="95000"/>
              </a:schemeClr>
            </a:gs>
            <a:gs pos="33628">
              <a:schemeClr val="accent5">
                <a:lumMod val="5000"/>
                <a:lumOff val="95000"/>
                <a:alpha val="93000"/>
              </a:schemeClr>
            </a:gs>
            <a:gs pos="100000">
              <a:schemeClr val="bg1"/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99332" y="5791200"/>
            <a:ext cx="2916936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smtClean="0"/>
              <a:t>Chuông điện</a:t>
            </a:r>
            <a:endParaRPr lang="en-US" sz="3600"/>
          </a:p>
        </p:txBody>
      </p:sp>
      <p:pic>
        <p:nvPicPr>
          <p:cNvPr id="2" name="CHUÔNG ĐIỆN BÁO CHÁY BÁO ĐỘNG RENG RENG 220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0" y="152400"/>
            <a:ext cx="3657600" cy="53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2235</TotalTime>
  <Words>373</Words>
  <Application>Microsoft Office PowerPoint</Application>
  <PresentationFormat>Widescreen</PresentationFormat>
  <Paragraphs>46</Paragraphs>
  <Slides>18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微软雅黑</vt:lpstr>
      <vt:lpstr>宋体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等线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TRỒNG CÂY XANH</dc:title>
  <dc:creator>Windows User</dc:creator>
  <cp:lastModifiedBy>Admin</cp:lastModifiedBy>
  <cp:revision>218</cp:revision>
  <dcterms:created xsi:type="dcterms:W3CDTF">2020-04-19T14:45:33Z</dcterms:created>
  <dcterms:modified xsi:type="dcterms:W3CDTF">2026-02-26T02:47:45Z</dcterms:modified>
</cp:coreProperties>
</file>