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Roboto Condensed Italics" panose="020B0604020202020204" charset="0"/>
      <p:regular r:id="rId18"/>
    </p:embeddedFont>
    <p:embeddedFont>
      <p:font typeface="Roboto Condensed Bold" panose="020B0604020202020204" charset="0"/>
      <p:bold r:id="rId19"/>
    </p:embeddedFont>
    <p:embeddedFont>
      <p:font typeface="#9Slide06 SVNBlow Brush" charset="0"/>
      <p:regular r:id="rId20"/>
    </p:embeddedFont>
    <p:embeddedFont>
      <p:font typeface="Roboto Condensed" panose="020B0604020202020204" charset="0"/>
      <p:regular r:id="rId21"/>
      <p:bold r:id="rId22"/>
      <p:italic r:id="rId23"/>
      <p:boldItalic r:id="rId24"/>
    </p:embeddedFont>
    <p:embeddedFont>
      <p:font typeface="#9Slide05 VL Fadilla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#9Slide07 SVNUT Triumph Press" panose="00000500000000000000" charset="0"/>
      <p:boldItalic r:id="rId30"/>
    </p:embeddedFont>
    <p:embeddedFont>
      <p:font typeface="Fraunces Bold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8" autoAdjust="0"/>
    <p:restoredTop sz="93971" autoAdjust="0"/>
  </p:normalViewPr>
  <p:slideViewPr>
    <p:cSldViewPr>
      <p:cViewPr varScale="1">
        <p:scale>
          <a:sx n="52" d="100"/>
          <a:sy n="52" d="100"/>
        </p:scale>
        <p:origin x="16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openxmlformats.org/officeDocument/2006/relationships/image" Target="../media/image19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1.svg"/><Relationship Id="rId10" Type="http://schemas.openxmlformats.org/officeDocument/2006/relationships/image" Target="../media/image9.svg"/><Relationship Id="rId19" Type="http://schemas.openxmlformats.org/officeDocument/2006/relationships/image" Target="../media/image17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12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28.png"/><Relationship Id="rId5" Type="http://schemas.openxmlformats.org/officeDocument/2006/relationships/image" Target="../media/image4.png"/><Relationship Id="rId15" Type="http://schemas.openxmlformats.org/officeDocument/2006/relationships/image" Target="../media/image30.png"/><Relationship Id="rId10" Type="http://schemas.openxmlformats.org/officeDocument/2006/relationships/image" Target="../media/image34.svg"/><Relationship Id="rId4" Type="http://schemas.openxmlformats.org/officeDocument/2006/relationships/image" Target="../media/image3.svg"/><Relationship Id="rId9" Type="http://schemas.openxmlformats.org/officeDocument/2006/relationships/image" Target="../media/image20.png"/><Relationship Id="rId1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25.png"/><Relationship Id="rId7" Type="http://schemas.openxmlformats.org/officeDocument/2006/relationships/image" Target="../media/image37.png"/><Relationship Id="rId12" Type="http://schemas.openxmlformats.org/officeDocument/2006/relationships/image" Target="../media/image5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openxmlformats.org/officeDocument/2006/relationships/image" Target="../media/image57.svg"/><Relationship Id="rId4" Type="http://schemas.openxmlformats.org/officeDocument/2006/relationships/image" Target="../media/image43.sv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9.sv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21.png"/><Relationship Id="rId7" Type="http://schemas.openxmlformats.org/officeDocument/2006/relationships/image" Target="../media/image40.png"/><Relationship Id="rId12" Type="http://schemas.openxmlformats.org/officeDocument/2006/relationships/image" Target="../media/image1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42.png"/><Relationship Id="rId5" Type="http://schemas.openxmlformats.org/officeDocument/2006/relationships/image" Target="../media/image22.png"/><Relationship Id="rId10" Type="http://schemas.openxmlformats.org/officeDocument/2006/relationships/image" Target="../media/image63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19.sv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30.png"/><Relationship Id="rId5" Type="http://schemas.openxmlformats.org/officeDocument/2006/relationships/image" Target="../media/image3.png"/><Relationship Id="rId10" Type="http://schemas.openxmlformats.org/officeDocument/2006/relationships/image" Target="../media/image15.svg"/><Relationship Id="rId4" Type="http://schemas.openxmlformats.org/officeDocument/2006/relationships/image" Target="../media/image7.sv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46.png"/><Relationship Id="rId18" Type="http://schemas.openxmlformats.org/officeDocument/2006/relationships/image" Target="../media/image11.svg"/><Relationship Id="rId3" Type="http://schemas.openxmlformats.org/officeDocument/2006/relationships/image" Target="../media/image22.png"/><Relationship Id="rId7" Type="http://schemas.openxmlformats.org/officeDocument/2006/relationships/image" Target="../media/image37.png"/><Relationship Id="rId12" Type="http://schemas.openxmlformats.org/officeDocument/2006/relationships/image" Target="../media/image65.svg"/><Relationship Id="rId17" Type="http://schemas.openxmlformats.org/officeDocument/2006/relationships/image" Target="../media/image48.png"/><Relationship Id="rId2" Type="http://schemas.openxmlformats.org/officeDocument/2006/relationships/image" Target="../media/image13.png"/><Relationship Id="rId16" Type="http://schemas.openxmlformats.org/officeDocument/2006/relationships/image" Target="../media/image6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11" Type="http://schemas.openxmlformats.org/officeDocument/2006/relationships/image" Target="../media/image45.png"/><Relationship Id="rId5" Type="http://schemas.openxmlformats.org/officeDocument/2006/relationships/image" Target="../media/image36.png"/><Relationship Id="rId15" Type="http://schemas.openxmlformats.org/officeDocument/2006/relationships/image" Target="../media/image47.png"/><Relationship Id="rId10" Type="http://schemas.openxmlformats.org/officeDocument/2006/relationships/image" Target="../media/image61.svg"/><Relationship Id="rId4" Type="http://schemas.openxmlformats.org/officeDocument/2006/relationships/image" Target="../media/image38.svg"/><Relationship Id="rId9" Type="http://schemas.openxmlformats.org/officeDocument/2006/relationships/image" Target="../media/image44.png"/><Relationship Id="rId1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12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50.png"/><Relationship Id="rId5" Type="http://schemas.openxmlformats.org/officeDocument/2006/relationships/image" Target="../media/image4.png"/><Relationship Id="rId15" Type="http://schemas.openxmlformats.org/officeDocument/2006/relationships/image" Target="../media/image69.svg"/><Relationship Id="rId10" Type="http://schemas.openxmlformats.org/officeDocument/2006/relationships/image" Target="../media/image17.svg"/><Relationship Id="rId4" Type="http://schemas.openxmlformats.org/officeDocument/2006/relationships/image" Target="../media/image3.svg"/><Relationship Id="rId9" Type="http://schemas.openxmlformats.org/officeDocument/2006/relationships/image" Target="../media/image28.png"/><Relationship Id="rId1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30.svg"/><Relationship Id="rId17" Type="http://schemas.openxmlformats.org/officeDocument/2006/relationships/image" Target="../media/image9.png"/><Relationship Id="rId2" Type="http://schemas.openxmlformats.org/officeDocument/2006/relationships/image" Target="../media/image13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5" Type="http://schemas.openxmlformats.org/officeDocument/2006/relationships/image" Target="../media/image8.png"/><Relationship Id="rId10" Type="http://schemas.openxmlformats.org/officeDocument/2006/relationships/image" Target="../media/image17.svg"/><Relationship Id="rId4" Type="http://schemas.openxmlformats.org/officeDocument/2006/relationships/image" Target="../media/image24.svg"/><Relationship Id="rId9" Type="http://schemas.openxmlformats.org/officeDocument/2006/relationships/image" Target="../media/image10.png"/><Relationship Id="rId1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10" Type="http://schemas.openxmlformats.org/officeDocument/2006/relationships/image" Target="../media/image7.svg"/><Relationship Id="rId19" Type="http://schemas.openxmlformats.org/officeDocument/2006/relationships/image" Target="../media/image19.svg"/><Relationship Id="rId4" Type="http://schemas.openxmlformats.org/officeDocument/2006/relationships/image" Target="../media/image32.svg"/><Relationship Id="rId9" Type="http://schemas.openxmlformats.org/officeDocument/2006/relationships/image" Target="../media/image4.pn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1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7.png"/><Relationship Id="rId5" Type="http://schemas.openxmlformats.org/officeDocument/2006/relationships/image" Target="../media/image22.png"/><Relationship Id="rId10" Type="http://schemas.openxmlformats.org/officeDocument/2006/relationships/image" Target="../media/image11.svg"/><Relationship Id="rId4" Type="http://schemas.openxmlformats.org/officeDocument/2006/relationships/image" Target="../media/image36.sv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25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12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28.png"/><Relationship Id="rId5" Type="http://schemas.openxmlformats.org/officeDocument/2006/relationships/image" Target="../media/image4.png"/><Relationship Id="rId15" Type="http://schemas.openxmlformats.org/officeDocument/2006/relationships/image" Target="../media/image30.png"/><Relationship Id="rId10" Type="http://schemas.openxmlformats.org/officeDocument/2006/relationships/image" Target="../media/image34.svg"/><Relationship Id="rId4" Type="http://schemas.openxmlformats.org/officeDocument/2006/relationships/image" Target="../media/image3.svg"/><Relationship Id="rId9" Type="http://schemas.openxmlformats.org/officeDocument/2006/relationships/image" Target="../media/image20.png"/><Relationship Id="rId1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31.png"/><Relationship Id="rId4" Type="http://schemas.openxmlformats.org/officeDocument/2006/relationships/image" Target="../media/image4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image" Target="../media/image25.png"/><Relationship Id="rId12" Type="http://schemas.openxmlformats.org/officeDocument/2006/relationships/image" Target="../media/image1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33.png"/><Relationship Id="rId5" Type="http://schemas.openxmlformats.org/officeDocument/2006/relationships/image" Target="../media/image7.png"/><Relationship Id="rId15" Type="http://schemas.openxmlformats.org/officeDocument/2006/relationships/image" Target="../media/image51.svg"/><Relationship Id="rId10" Type="http://schemas.openxmlformats.org/officeDocument/2006/relationships/image" Target="../media/image19.svg"/><Relationship Id="rId4" Type="http://schemas.openxmlformats.org/officeDocument/2006/relationships/image" Target="../media/image49.svg"/><Relationship Id="rId9" Type="http://schemas.openxmlformats.org/officeDocument/2006/relationships/image" Target="../media/image26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29" t="27767" r="2288" b="311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6769922">
            <a:off x="2963854" y="-3712180"/>
            <a:ext cx="11697103" cy="96341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7324566">
            <a:off x="-7407203" y="6222500"/>
            <a:ext cx="11697103" cy="96341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046752">
            <a:off x="17479920" y="3440222"/>
            <a:ext cx="11697103" cy="96341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b="37772"/>
          <a:stretch>
            <a:fillRect/>
          </a:stretch>
        </p:blipFill>
        <p:spPr>
          <a:xfrm>
            <a:off x="-207443" y="4681910"/>
            <a:ext cx="5689163" cy="564380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5400000">
            <a:off x="8842018" y="467076"/>
            <a:ext cx="4202448" cy="12632116"/>
            <a:chOff x="0" y="0"/>
            <a:chExt cx="2625470" cy="7891887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2639801" cy="7923941"/>
            </a:xfrm>
            <a:custGeom>
              <a:avLst/>
              <a:gdLst/>
              <a:ahLst/>
              <a:cxnLst/>
              <a:rect l="l" t="t" r="r" b="b"/>
              <a:pathLst>
                <a:path w="2639801" h="7923941">
                  <a:moveTo>
                    <a:pt x="63030" y="7330388"/>
                  </a:moveTo>
                  <a:cubicBezTo>
                    <a:pt x="63030" y="7330388"/>
                    <a:pt x="0" y="7083824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746728" y="6965"/>
                  </a:cubicBezTo>
                  <a:lnTo>
                    <a:pt x="1746729" y="6965"/>
                  </a:lnTo>
                  <a:cubicBezTo>
                    <a:pt x="1963476" y="16819"/>
                    <a:pt x="2167791" y="36481"/>
                    <a:pt x="2301979" y="101690"/>
                  </a:cubicBezTo>
                  <a:cubicBezTo>
                    <a:pt x="2558025" y="226120"/>
                    <a:pt x="2639801" y="459160"/>
                    <a:pt x="2634313" y="704684"/>
                  </a:cubicBezTo>
                  <a:cubicBezTo>
                    <a:pt x="2634313" y="704684"/>
                    <a:pt x="2591025" y="1013073"/>
                    <a:pt x="2598458" y="1248607"/>
                  </a:cubicBezTo>
                  <a:cubicBezTo>
                    <a:pt x="2605582" y="7072189"/>
                    <a:pt x="2612738" y="7267792"/>
                    <a:pt x="2612738" y="7267792"/>
                  </a:cubicBezTo>
                  <a:cubicBezTo>
                    <a:pt x="2596057" y="7483525"/>
                    <a:pt x="2481413" y="7694136"/>
                    <a:pt x="2284544" y="7805760"/>
                  </a:cubicBezTo>
                  <a:cubicBezTo>
                    <a:pt x="2134192" y="7891009"/>
                    <a:pt x="1936161" y="7906107"/>
                    <a:pt x="1529909" y="7895365"/>
                  </a:cubicBezTo>
                  <a:lnTo>
                    <a:pt x="1529897" y="7895365"/>
                  </a:lnTo>
                  <a:cubicBezTo>
                    <a:pt x="645952" y="7890088"/>
                    <a:pt x="384604" y="7923941"/>
                    <a:pt x="254278" y="7814784"/>
                  </a:cubicBezTo>
                  <a:cubicBezTo>
                    <a:pt x="145767" y="7723898"/>
                    <a:pt x="81795" y="7530587"/>
                    <a:pt x="63030" y="7330388"/>
                  </a:cubicBezTo>
                  <a:close/>
                </a:path>
              </a:pathLst>
            </a:custGeom>
            <a:solidFill>
              <a:srgbClr val="EDD8C2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4628324">
            <a:off x="477332" y="2605435"/>
            <a:ext cx="1102737" cy="140252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2760415">
            <a:off x="16483779" y="2621949"/>
            <a:ext cx="909564" cy="107165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300383">
            <a:off x="13559783" y="2849815"/>
            <a:ext cx="490495" cy="61591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446010" flipH="1">
            <a:off x="13031189" y="2198548"/>
            <a:ext cx="353025" cy="44329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 l="33272" t="32416"/>
          <a:stretch>
            <a:fillRect/>
          </a:stretch>
        </p:blipFill>
        <p:spPr>
          <a:xfrm rot="-1074668">
            <a:off x="15977829" y="8004266"/>
            <a:ext cx="949464" cy="92318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 l="33272" t="32416"/>
          <a:stretch>
            <a:fillRect/>
          </a:stretch>
        </p:blipFill>
        <p:spPr>
          <a:xfrm rot="-10800000">
            <a:off x="2734744" y="4220320"/>
            <a:ext cx="949464" cy="92318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300383">
            <a:off x="4863160" y="8172307"/>
            <a:ext cx="490495" cy="61591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446010" flipH="1">
            <a:off x="5711947" y="8829427"/>
            <a:ext cx="353025" cy="44329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0598">
            <a:off x="9402559" y="9263592"/>
            <a:ext cx="2351955" cy="72616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6489831" y="1734989"/>
            <a:ext cx="7315200" cy="2295144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5238351" y="5201708"/>
            <a:ext cx="11409783" cy="3216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39"/>
              </a:lnSpc>
            </a:pPr>
            <a:r>
              <a:rPr lang="en-US" sz="4599">
                <a:solidFill>
                  <a:srgbClr val="6C3122"/>
                </a:solidFill>
                <a:latin typeface="Roboto Condensed"/>
              </a:rPr>
              <a:t>Trong khoảng thời gian 1 phút: Hãy ghi thật nhanh về các vấn đề đời sống được thể hiện qua các văn bản thơ trong bài 7 mà các em học.</a:t>
            </a:r>
          </a:p>
          <a:p>
            <a:pPr algn="just">
              <a:lnSpc>
                <a:spcPts val="6439"/>
              </a:lnSpc>
              <a:spcBef>
                <a:spcPct val="0"/>
              </a:spcBef>
            </a:pPr>
            <a:endParaRPr lang="en-US" sz="4599">
              <a:solidFill>
                <a:srgbClr val="6C3122"/>
              </a:solidFill>
              <a:latin typeface="Roboto Condense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22300" y="578823"/>
            <a:ext cx="8388300" cy="1164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47" lvl="1" algn="ctr">
              <a:lnSpc>
                <a:spcPts val="9799"/>
              </a:lnSpc>
            </a:pPr>
            <a:r>
              <a:rPr lang="vi-VN" sz="6999">
                <a:solidFill>
                  <a:srgbClr val="6C3122"/>
                </a:solidFill>
                <a:latin typeface="Fraunces Bold"/>
              </a:rPr>
              <a:t>1. </a:t>
            </a:r>
            <a:r>
              <a:rPr lang="en-US" sz="6999">
                <a:solidFill>
                  <a:srgbClr val="6C3122"/>
                </a:solidFill>
                <a:latin typeface="Fraunces Bold"/>
              </a:rPr>
              <a:t>KHỞI ĐỘNG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489831" y="2277449"/>
            <a:ext cx="7315200" cy="102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6C3122"/>
                </a:solidFill>
                <a:latin typeface="#9Slide06 SVNBlow Brush"/>
              </a:rPr>
              <a:t>PHÁT NGÔN VIÊN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97" t="28397" r="1878" b="299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052103">
            <a:off x="9529072" y="-4817080"/>
            <a:ext cx="11697103" cy="96341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9362657" flipH="1">
            <a:off x="-5848551" y="6253288"/>
            <a:ext cx="11697103" cy="96341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484369" y="1108769"/>
            <a:ext cx="5960812" cy="533221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5400000">
            <a:off x="7463788" y="605986"/>
            <a:ext cx="3360424" cy="13872374"/>
            <a:chOff x="0" y="0"/>
            <a:chExt cx="2302868" cy="9506610"/>
          </a:xfrm>
        </p:grpSpPr>
        <p:sp>
          <p:nvSpPr>
            <p:cNvPr id="7" name="Freeform 7"/>
            <p:cNvSpPr/>
            <p:nvPr/>
          </p:nvSpPr>
          <p:spPr>
            <a:xfrm>
              <a:off x="-9098" y="-6509"/>
              <a:ext cx="2317198" cy="9538664"/>
            </a:xfrm>
            <a:custGeom>
              <a:avLst/>
              <a:gdLst/>
              <a:ahLst/>
              <a:cxnLst/>
              <a:rect l="l" t="t" r="r" b="b"/>
              <a:pathLst>
                <a:path w="2317198" h="9538664">
                  <a:moveTo>
                    <a:pt x="63030" y="8945111"/>
                  </a:moveTo>
                  <a:cubicBezTo>
                    <a:pt x="63030" y="8945111"/>
                    <a:pt x="0" y="869854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424125" y="6965"/>
                  </a:cubicBezTo>
                  <a:lnTo>
                    <a:pt x="1424126" y="6965"/>
                  </a:lnTo>
                  <a:cubicBezTo>
                    <a:pt x="1640873" y="16819"/>
                    <a:pt x="1845188" y="36481"/>
                    <a:pt x="1979377" y="101690"/>
                  </a:cubicBezTo>
                  <a:cubicBezTo>
                    <a:pt x="2235423" y="226120"/>
                    <a:pt x="2317198" y="459160"/>
                    <a:pt x="2311710" y="704684"/>
                  </a:cubicBezTo>
                  <a:cubicBezTo>
                    <a:pt x="2311710" y="704684"/>
                    <a:pt x="2268422" y="1013073"/>
                    <a:pt x="2275856" y="1248607"/>
                  </a:cubicBezTo>
                  <a:cubicBezTo>
                    <a:pt x="2282979" y="8686912"/>
                    <a:pt x="2290136" y="8882515"/>
                    <a:pt x="2290136" y="8882515"/>
                  </a:cubicBezTo>
                  <a:cubicBezTo>
                    <a:pt x="2273454" y="9098247"/>
                    <a:pt x="2158810" y="9308859"/>
                    <a:pt x="1961941" y="9420483"/>
                  </a:cubicBezTo>
                  <a:cubicBezTo>
                    <a:pt x="1811589" y="9505732"/>
                    <a:pt x="1613558" y="9520830"/>
                    <a:pt x="1272988" y="9510088"/>
                  </a:cubicBezTo>
                  <a:lnTo>
                    <a:pt x="1272980" y="9510088"/>
                  </a:lnTo>
                  <a:cubicBezTo>
                    <a:pt x="645952" y="9504811"/>
                    <a:pt x="384604" y="9538664"/>
                    <a:pt x="254278" y="9429507"/>
                  </a:cubicBezTo>
                  <a:cubicBezTo>
                    <a:pt x="145767" y="9338622"/>
                    <a:pt x="81795" y="9145309"/>
                    <a:pt x="63030" y="8945111"/>
                  </a:cubicBezTo>
                  <a:close/>
                </a:path>
              </a:pathLst>
            </a:custGeom>
            <a:solidFill>
              <a:srgbClr val="EDD8C2"/>
            </a:solidFill>
          </p:spPr>
        </p:sp>
      </p:grpSp>
      <p:grpSp>
        <p:nvGrpSpPr>
          <p:cNvPr id="8" name="Group 8"/>
          <p:cNvGrpSpPr/>
          <p:nvPr/>
        </p:nvGrpSpPr>
        <p:grpSpPr>
          <a:xfrm rot="5400000">
            <a:off x="4073067" y="861347"/>
            <a:ext cx="2906760" cy="6637269"/>
            <a:chOff x="0" y="0"/>
            <a:chExt cx="1897462" cy="4332646"/>
          </a:xfrm>
        </p:grpSpPr>
        <p:sp>
          <p:nvSpPr>
            <p:cNvPr id="9" name="Freeform 9"/>
            <p:cNvSpPr/>
            <p:nvPr/>
          </p:nvSpPr>
          <p:spPr>
            <a:xfrm>
              <a:off x="-9098" y="-6509"/>
              <a:ext cx="1911792" cy="4364699"/>
            </a:xfrm>
            <a:custGeom>
              <a:avLst/>
              <a:gdLst/>
              <a:ahLst/>
              <a:cxnLst/>
              <a:rect l="l" t="t" r="r" b="b"/>
              <a:pathLst>
                <a:path w="1911792" h="4364699">
                  <a:moveTo>
                    <a:pt x="63030" y="3771146"/>
                  </a:moveTo>
                  <a:cubicBezTo>
                    <a:pt x="63030" y="3771146"/>
                    <a:pt x="0" y="3524582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018719" y="6965"/>
                  </a:cubicBezTo>
                  <a:lnTo>
                    <a:pt x="1018720" y="6965"/>
                  </a:lnTo>
                  <a:cubicBezTo>
                    <a:pt x="1235468" y="16819"/>
                    <a:pt x="1439783" y="36481"/>
                    <a:pt x="1573971" y="101690"/>
                  </a:cubicBezTo>
                  <a:cubicBezTo>
                    <a:pt x="1830017" y="226120"/>
                    <a:pt x="1911792" y="459160"/>
                    <a:pt x="1906304" y="704684"/>
                  </a:cubicBezTo>
                  <a:cubicBezTo>
                    <a:pt x="1906304" y="704684"/>
                    <a:pt x="1863016" y="1013073"/>
                    <a:pt x="1870450" y="1248607"/>
                  </a:cubicBezTo>
                  <a:cubicBezTo>
                    <a:pt x="1877573" y="3512947"/>
                    <a:pt x="1884730" y="3708550"/>
                    <a:pt x="1884730" y="3708550"/>
                  </a:cubicBezTo>
                  <a:cubicBezTo>
                    <a:pt x="1868048" y="3924283"/>
                    <a:pt x="1753404" y="4134894"/>
                    <a:pt x="1556535" y="4246518"/>
                  </a:cubicBezTo>
                  <a:cubicBezTo>
                    <a:pt x="1406183" y="4331767"/>
                    <a:pt x="1208152" y="4346865"/>
                    <a:pt x="950123" y="4336123"/>
                  </a:cubicBezTo>
                  <a:lnTo>
                    <a:pt x="950120" y="4336123"/>
                  </a:lnTo>
                  <a:cubicBezTo>
                    <a:pt x="645952" y="4330847"/>
                    <a:pt x="384604" y="4364700"/>
                    <a:pt x="254278" y="4255542"/>
                  </a:cubicBezTo>
                  <a:cubicBezTo>
                    <a:pt x="145767" y="4164657"/>
                    <a:pt x="81795" y="3971345"/>
                    <a:pt x="63030" y="3771146"/>
                  </a:cubicBezTo>
                  <a:close/>
                </a:path>
              </a:pathLst>
            </a:custGeom>
            <a:solidFill>
              <a:srgbClr val="EEC51D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2760415">
            <a:off x="15727135" y="8514027"/>
            <a:ext cx="1040040" cy="122537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l="33272" t="32416"/>
          <a:stretch>
            <a:fillRect/>
          </a:stretch>
        </p:blipFill>
        <p:spPr>
          <a:xfrm rot="9627462">
            <a:off x="1217207" y="2384053"/>
            <a:ext cx="920118" cy="89464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300383">
            <a:off x="15560777" y="2521642"/>
            <a:ext cx="493321" cy="61946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446010" flipH="1">
            <a:off x="14722334" y="3379830"/>
            <a:ext cx="608425" cy="764004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748327" y="3238203"/>
            <a:ext cx="5601177" cy="2034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60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Roboto Condensed"/>
              </a:rPr>
              <a:t>Hãy tập luyện trước (một mình hoặc trước bạn bè/ người thân)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76133" y="6978365"/>
            <a:ext cx="10778545" cy="1348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60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Roboto Condensed"/>
              </a:rPr>
              <a:t>Tập nói rõ ràng, điều chỉnh ngữ điệu phù hợp và kiểm soát thời gian trình bày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77266" y="1337369"/>
            <a:ext cx="6076201" cy="744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9"/>
              </a:lnSpc>
            </a:pPr>
            <a:r>
              <a:rPr lang="en-US" sz="6399">
                <a:solidFill>
                  <a:srgbClr val="1D1D1B"/>
                </a:solidFill>
                <a:latin typeface="#9Slide07 SVNUT Triumph Press"/>
              </a:rPr>
              <a:t>3. Tập luyện</a:t>
            </a: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36" t="27454" r="1997" b="3120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9189766">
            <a:off x="10109227" y="-2718179"/>
            <a:ext cx="8607759" cy="70896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269748" flipH="1">
            <a:off x="-2509388" y="5821747"/>
            <a:ext cx="8607759" cy="708966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-5400000">
            <a:off x="6828623" y="1039776"/>
            <a:ext cx="4630754" cy="11266109"/>
            <a:chOff x="0" y="0"/>
            <a:chExt cx="2968381" cy="7221741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2982712" cy="7253794"/>
            </a:xfrm>
            <a:custGeom>
              <a:avLst/>
              <a:gdLst/>
              <a:ahLst/>
              <a:cxnLst/>
              <a:rect l="l" t="t" r="r" b="b"/>
              <a:pathLst>
                <a:path w="2982712" h="7253794">
                  <a:moveTo>
                    <a:pt x="63030" y="6660241"/>
                  </a:moveTo>
                  <a:cubicBezTo>
                    <a:pt x="63030" y="6660241"/>
                    <a:pt x="0" y="6413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089639" y="6965"/>
                  </a:cubicBezTo>
                  <a:lnTo>
                    <a:pt x="2089640" y="6965"/>
                  </a:lnTo>
                  <a:cubicBezTo>
                    <a:pt x="2306387" y="16819"/>
                    <a:pt x="2510702" y="36481"/>
                    <a:pt x="2644890" y="101690"/>
                  </a:cubicBezTo>
                  <a:cubicBezTo>
                    <a:pt x="2900936" y="226120"/>
                    <a:pt x="2982712" y="459160"/>
                    <a:pt x="2977224" y="704684"/>
                  </a:cubicBezTo>
                  <a:cubicBezTo>
                    <a:pt x="2977224" y="704684"/>
                    <a:pt x="2933936" y="1013073"/>
                    <a:pt x="2941369" y="1248607"/>
                  </a:cubicBezTo>
                  <a:cubicBezTo>
                    <a:pt x="2948493" y="6402042"/>
                    <a:pt x="2955649" y="6597645"/>
                    <a:pt x="2955649" y="6597645"/>
                  </a:cubicBezTo>
                  <a:cubicBezTo>
                    <a:pt x="2938968" y="6813377"/>
                    <a:pt x="2824323" y="7023989"/>
                    <a:pt x="2627454" y="7135613"/>
                  </a:cubicBezTo>
                  <a:cubicBezTo>
                    <a:pt x="2477103" y="7220862"/>
                    <a:pt x="2279072" y="7235960"/>
                    <a:pt x="1803003" y="7225218"/>
                  </a:cubicBezTo>
                  <a:lnTo>
                    <a:pt x="1802987" y="7225218"/>
                  </a:lnTo>
                  <a:cubicBezTo>
                    <a:pt x="645952" y="7219942"/>
                    <a:pt x="384604" y="7253795"/>
                    <a:pt x="254278" y="7144637"/>
                  </a:cubicBezTo>
                  <a:cubicBezTo>
                    <a:pt x="145767" y="7053752"/>
                    <a:pt x="81795" y="6860440"/>
                    <a:pt x="63030" y="6660241"/>
                  </a:cubicBezTo>
                  <a:close/>
                </a:path>
              </a:pathLst>
            </a:custGeom>
            <a:solidFill>
              <a:srgbClr val="EEC51D"/>
            </a:solidFill>
          </p:spPr>
        </p:sp>
      </p:grpSp>
      <p:grpSp>
        <p:nvGrpSpPr>
          <p:cNvPr id="7" name="Group 7"/>
          <p:cNvGrpSpPr/>
          <p:nvPr/>
        </p:nvGrpSpPr>
        <p:grpSpPr>
          <a:xfrm rot="-5400000">
            <a:off x="7851238" y="-5364084"/>
            <a:ext cx="3052231" cy="15763893"/>
            <a:chOff x="0" y="0"/>
            <a:chExt cx="1763326" cy="9107071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1777657" cy="9139125"/>
            </a:xfrm>
            <a:custGeom>
              <a:avLst/>
              <a:gdLst/>
              <a:ahLst/>
              <a:cxnLst/>
              <a:rect l="l" t="t" r="r" b="b"/>
              <a:pathLst>
                <a:path w="1777657" h="9139125">
                  <a:moveTo>
                    <a:pt x="63030" y="8545572"/>
                  </a:moveTo>
                  <a:cubicBezTo>
                    <a:pt x="63030" y="8545572"/>
                    <a:pt x="0" y="829900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84583" y="6965"/>
                  </a:cubicBezTo>
                  <a:lnTo>
                    <a:pt x="884585" y="6965"/>
                  </a:lnTo>
                  <a:cubicBezTo>
                    <a:pt x="1101332" y="16819"/>
                    <a:pt x="1305647" y="36481"/>
                    <a:pt x="1439835" y="101690"/>
                  </a:cubicBezTo>
                  <a:cubicBezTo>
                    <a:pt x="1695881" y="226120"/>
                    <a:pt x="1777656" y="459160"/>
                    <a:pt x="1772169" y="704684"/>
                  </a:cubicBezTo>
                  <a:cubicBezTo>
                    <a:pt x="1772169" y="704684"/>
                    <a:pt x="1728881" y="1013073"/>
                    <a:pt x="1736314" y="1248607"/>
                  </a:cubicBezTo>
                  <a:cubicBezTo>
                    <a:pt x="1743437" y="8287373"/>
                    <a:pt x="1750594" y="8482975"/>
                    <a:pt x="1750594" y="8482975"/>
                  </a:cubicBezTo>
                  <a:cubicBezTo>
                    <a:pt x="1733912" y="8698708"/>
                    <a:pt x="1619268" y="8909320"/>
                    <a:pt x="1422399" y="9020944"/>
                  </a:cubicBezTo>
                  <a:cubicBezTo>
                    <a:pt x="1272048" y="9106192"/>
                    <a:pt x="1074017" y="9121291"/>
                    <a:pt x="843297" y="9110549"/>
                  </a:cubicBezTo>
                  <a:lnTo>
                    <a:pt x="843296" y="9110549"/>
                  </a:lnTo>
                  <a:cubicBezTo>
                    <a:pt x="645952" y="9105271"/>
                    <a:pt x="384604" y="9139125"/>
                    <a:pt x="254278" y="9029967"/>
                  </a:cubicBezTo>
                  <a:cubicBezTo>
                    <a:pt x="145767" y="8939082"/>
                    <a:pt x="81795" y="8745770"/>
                    <a:pt x="63030" y="8545572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139209" y="3685637"/>
            <a:ext cx="2117178" cy="15590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588758" flipH="1">
            <a:off x="16411998" y="1139956"/>
            <a:ext cx="1955320" cy="222655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50014" y="1774013"/>
            <a:ext cx="14654679" cy="2691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39"/>
              </a:lnSpc>
            </a:pPr>
            <a:r>
              <a:rPr lang="en-US" sz="6399">
                <a:solidFill>
                  <a:srgbClr val="1D1D1B"/>
                </a:solidFill>
                <a:latin typeface="#9Slide07 SVNUT Triumph Press"/>
              </a:rPr>
              <a:t>3. Trao đổi, đánh giá, rút kinh nghiệm sau khi nói</a:t>
            </a:r>
          </a:p>
          <a:p>
            <a:pPr algn="just">
              <a:lnSpc>
                <a:spcPts val="7039"/>
              </a:lnSpc>
            </a:pPr>
            <a:endParaRPr lang="en-US" sz="6399">
              <a:solidFill>
                <a:srgbClr val="1D1D1B"/>
              </a:solidFill>
              <a:latin typeface="#9Slide07 SVNUT Triumph Press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4788797" flipH="1">
            <a:off x="1945377" y="6983480"/>
            <a:ext cx="2189445" cy="213769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771586">
            <a:off x="14999427" y="5625645"/>
            <a:ext cx="2037501" cy="2227883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520157" y="5303022"/>
            <a:ext cx="9714394" cy="196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1D1D1B"/>
                </a:solidFill>
                <a:latin typeface="Roboto Condensed"/>
              </a:rPr>
              <a:t>Sử dụng bảng kiểm để tự nhận xét và nhận xét cho bạn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29" t="27767" r="2288" b="311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6769922">
            <a:off x="2963854" y="-3819250"/>
            <a:ext cx="11697103" cy="96341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7324566">
            <a:off x="-7407203" y="6222500"/>
            <a:ext cx="11697103" cy="96341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046752">
            <a:off x="17479920" y="3440222"/>
            <a:ext cx="11697103" cy="96341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4914919">
            <a:off x="780138" y="5619067"/>
            <a:ext cx="1102737" cy="140252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300383">
            <a:off x="13559783" y="2849815"/>
            <a:ext cx="490495" cy="6159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446010" flipH="1">
            <a:off x="13031189" y="2198548"/>
            <a:ext cx="353025" cy="44329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300383">
            <a:off x="4863160" y="8172307"/>
            <a:ext cx="490495" cy="61591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446010" flipH="1">
            <a:off x="5711947" y="8829427"/>
            <a:ext cx="353025" cy="44329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470598">
            <a:off x="9402559" y="9263592"/>
            <a:ext cx="2351955" cy="726166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331506" y="1406049"/>
            <a:ext cx="16230600" cy="1948262"/>
            <a:chOff x="0" y="0"/>
            <a:chExt cx="4274726" cy="51312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274726" cy="513122"/>
            </a:xfrm>
            <a:custGeom>
              <a:avLst/>
              <a:gdLst/>
              <a:ahLst/>
              <a:cxnLst/>
              <a:rect l="l" t="t" r="r" b="b"/>
              <a:pathLst>
                <a:path w="4274726" h="513122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88796"/>
                  </a:lnTo>
                  <a:cubicBezTo>
                    <a:pt x="4274726" y="495248"/>
                    <a:pt x="4272163" y="501435"/>
                    <a:pt x="4267601" y="505997"/>
                  </a:cubicBezTo>
                  <a:cubicBezTo>
                    <a:pt x="4263039" y="510559"/>
                    <a:pt x="4256851" y="513122"/>
                    <a:pt x="4250399" y="513122"/>
                  </a:cubicBezTo>
                  <a:lnTo>
                    <a:pt x="24327" y="513122"/>
                  </a:lnTo>
                  <a:cubicBezTo>
                    <a:pt x="10891" y="513122"/>
                    <a:pt x="0" y="502231"/>
                    <a:pt x="0" y="488796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CAEDB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103342" y="283918"/>
            <a:ext cx="7449979" cy="820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Fraunces Bold"/>
              </a:rPr>
              <a:t>III. TRÌNH BÀY BÀI NÓI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242602" y="4084039"/>
            <a:ext cx="16230600" cy="1982751"/>
            <a:chOff x="0" y="0"/>
            <a:chExt cx="4274726" cy="52220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274726" cy="522206"/>
            </a:xfrm>
            <a:custGeom>
              <a:avLst/>
              <a:gdLst/>
              <a:ahLst/>
              <a:cxnLst/>
              <a:rect l="l" t="t" r="r" b="b"/>
              <a:pathLst>
                <a:path w="4274726" h="52220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97879"/>
                  </a:lnTo>
                  <a:cubicBezTo>
                    <a:pt x="4274726" y="511314"/>
                    <a:pt x="4263834" y="522206"/>
                    <a:pt x="4250399" y="522206"/>
                  </a:cubicBezTo>
                  <a:lnTo>
                    <a:pt x="24327" y="522206"/>
                  </a:lnTo>
                  <a:cubicBezTo>
                    <a:pt x="10891" y="522206"/>
                    <a:pt x="0" y="511314"/>
                    <a:pt x="0" y="497879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C9BBC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42602" y="6664869"/>
            <a:ext cx="16230600" cy="2005906"/>
            <a:chOff x="0" y="0"/>
            <a:chExt cx="4274726" cy="52830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274726" cy="528305"/>
            </a:xfrm>
            <a:custGeom>
              <a:avLst/>
              <a:gdLst/>
              <a:ahLst/>
              <a:cxnLst/>
              <a:rect l="l" t="t" r="r" b="b"/>
              <a:pathLst>
                <a:path w="4274726" h="52830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503978"/>
                  </a:lnTo>
                  <a:cubicBezTo>
                    <a:pt x="4274726" y="510430"/>
                    <a:pt x="4272163" y="516617"/>
                    <a:pt x="4267601" y="521179"/>
                  </a:cubicBezTo>
                  <a:cubicBezTo>
                    <a:pt x="4263039" y="525742"/>
                    <a:pt x="4256851" y="528305"/>
                    <a:pt x="4250399" y="528305"/>
                  </a:cubicBezTo>
                  <a:lnTo>
                    <a:pt x="24327" y="528305"/>
                  </a:lnTo>
                  <a:cubicBezTo>
                    <a:pt x="10891" y="528305"/>
                    <a:pt x="0" y="517413"/>
                    <a:pt x="0" y="50397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B7D3D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-2023136" y="1911502"/>
            <a:ext cx="16230600" cy="721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37373"/>
                </a:solidFill>
                <a:latin typeface="Roboto Condensed Bold"/>
              </a:rPr>
              <a:t>HS thực hiện trình bày bài nói theo nhóm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-1168878" y="4782438"/>
            <a:ext cx="16230600" cy="721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37373"/>
                </a:solidFill>
                <a:latin typeface="Roboto Condensed Bold"/>
              </a:rPr>
              <a:t>Các nhóm có 10 phút để luyện tập nói trong nhóm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21595" y="7050567"/>
            <a:ext cx="14844811" cy="1464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37373"/>
                </a:solidFill>
                <a:latin typeface="Roboto Condensed Bold"/>
              </a:rPr>
              <a:t>Mỗi nhóm có tối đa 5 phút trình bày bài nói và 5 phút để lắng nghe nhận xét cũng như phản hồi nhận xét của các nhóm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699" t="29275" r="5082" b="3185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4767812">
            <a:off x="-472980" y="-4669251"/>
            <a:ext cx="8607759" cy="70896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0638456">
            <a:off x="11933457" y="6321800"/>
            <a:ext cx="8746667" cy="720407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5400000">
            <a:off x="8121720" y="2814360"/>
            <a:ext cx="3632976" cy="8291256"/>
            <a:chOff x="0" y="0"/>
            <a:chExt cx="2700635" cy="6163447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2714965" cy="6195500"/>
            </a:xfrm>
            <a:custGeom>
              <a:avLst/>
              <a:gdLst/>
              <a:ahLst/>
              <a:cxnLst/>
              <a:rect l="l" t="t" r="r" b="b"/>
              <a:pathLst>
                <a:path w="2714965" h="6195500">
                  <a:moveTo>
                    <a:pt x="63030" y="5601947"/>
                  </a:moveTo>
                  <a:cubicBezTo>
                    <a:pt x="63030" y="5601947"/>
                    <a:pt x="0" y="5355383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821892" y="6965"/>
                  </a:cubicBezTo>
                  <a:lnTo>
                    <a:pt x="1821894" y="6965"/>
                  </a:lnTo>
                  <a:cubicBezTo>
                    <a:pt x="2038641" y="16819"/>
                    <a:pt x="2242956" y="36481"/>
                    <a:pt x="2377144" y="101690"/>
                  </a:cubicBezTo>
                  <a:cubicBezTo>
                    <a:pt x="2633190" y="226120"/>
                    <a:pt x="2714965" y="459160"/>
                    <a:pt x="2709477" y="704684"/>
                  </a:cubicBezTo>
                  <a:cubicBezTo>
                    <a:pt x="2709477" y="704684"/>
                    <a:pt x="2666189" y="1013073"/>
                    <a:pt x="2673623" y="1248607"/>
                  </a:cubicBezTo>
                  <a:cubicBezTo>
                    <a:pt x="2680746" y="5343748"/>
                    <a:pt x="2687903" y="5539351"/>
                    <a:pt x="2687903" y="5539351"/>
                  </a:cubicBezTo>
                  <a:cubicBezTo>
                    <a:pt x="2671221" y="5755083"/>
                    <a:pt x="2556577" y="5965695"/>
                    <a:pt x="2359708" y="6077319"/>
                  </a:cubicBezTo>
                  <a:cubicBezTo>
                    <a:pt x="2209357" y="6162568"/>
                    <a:pt x="2011325" y="6177666"/>
                    <a:pt x="1589770" y="6166924"/>
                  </a:cubicBezTo>
                  <a:lnTo>
                    <a:pt x="1589757" y="6166924"/>
                  </a:lnTo>
                  <a:cubicBezTo>
                    <a:pt x="645952" y="6161647"/>
                    <a:pt x="384604" y="6195501"/>
                    <a:pt x="254278" y="6086343"/>
                  </a:cubicBezTo>
                  <a:cubicBezTo>
                    <a:pt x="145767" y="5995458"/>
                    <a:pt x="81795" y="5802146"/>
                    <a:pt x="63030" y="5601947"/>
                  </a:cubicBezTo>
                  <a:close/>
                </a:path>
              </a:pathLst>
            </a:custGeom>
            <a:solidFill>
              <a:srgbClr val="E4C7A9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4805002" flipH="1">
            <a:off x="-109789" y="7862511"/>
            <a:ext cx="2276978" cy="2223158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-5400000">
            <a:off x="4630551" y="-3096987"/>
            <a:ext cx="2726404" cy="10977778"/>
            <a:chOff x="0" y="0"/>
            <a:chExt cx="1712938" cy="6897089"/>
          </a:xfrm>
        </p:grpSpPr>
        <p:sp>
          <p:nvSpPr>
            <p:cNvPr id="9" name="Freeform 9"/>
            <p:cNvSpPr/>
            <p:nvPr/>
          </p:nvSpPr>
          <p:spPr>
            <a:xfrm>
              <a:off x="-9098" y="-6509"/>
              <a:ext cx="1727269" cy="6929143"/>
            </a:xfrm>
            <a:custGeom>
              <a:avLst/>
              <a:gdLst/>
              <a:ahLst/>
              <a:cxnLst/>
              <a:rect l="l" t="t" r="r" b="b"/>
              <a:pathLst>
                <a:path w="1727269" h="6929143">
                  <a:moveTo>
                    <a:pt x="63030" y="6335589"/>
                  </a:moveTo>
                  <a:cubicBezTo>
                    <a:pt x="63030" y="6335589"/>
                    <a:pt x="0" y="608902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34196" y="6965"/>
                  </a:cubicBezTo>
                  <a:lnTo>
                    <a:pt x="834197" y="6965"/>
                  </a:lnTo>
                  <a:cubicBezTo>
                    <a:pt x="1050944" y="16819"/>
                    <a:pt x="1255259" y="36481"/>
                    <a:pt x="1389447" y="101690"/>
                  </a:cubicBezTo>
                  <a:cubicBezTo>
                    <a:pt x="1645493" y="226120"/>
                    <a:pt x="1727268" y="459160"/>
                    <a:pt x="1721781" y="704684"/>
                  </a:cubicBezTo>
                  <a:cubicBezTo>
                    <a:pt x="1721781" y="704684"/>
                    <a:pt x="1678493" y="1013073"/>
                    <a:pt x="1685926" y="1248607"/>
                  </a:cubicBezTo>
                  <a:cubicBezTo>
                    <a:pt x="1693049" y="6077391"/>
                    <a:pt x="1700206" y="6272994"/>
                    <a:pt x="1700206" y="6272994"/>
                  </a:cubicBezTo>
                  <a:cubicBezTo>
                    <a:pt x="1683524" y="6488726"/>
                    <a:pt x="1568880" y="6699338"/>
                    <a:pt x="1372011" y="6810962"/>
                  </a:cubicBezTo>
                  <a:cubicBezTo>
                    <a:pt x="1221660" y="6896210"/>
                    <a:pt x="1023629" y="6911308"/>
                    <a:pt x="803168" y="6900566"/>
                  </a:cubicBezTo>
                  <a:lnTo>
                    <a:pt x="803168" y="6900566"/>
                  </a:lnTo>
                  <a:cubicBezTo>
                    <a:pt x="645952" y="6895289"/>
                    <a:pt x="384604" y="6929143"/>
                    <a:pt x="254278" y="6819985"/>
                  </a:cubicBezTo>
                  <a:cubicBezTo>
                    <a:pt x="145767" y="6729100"/>
                    <a:pt x="81795" y="6535788"/>
                    <a:pt x="63030" y="6335589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320640">
            <a:off x="13428290" y="181345"/>
            <a:ext cx="4108111" cy="458308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4914919">
            <a:off x="5833745" y="8915502"/>
            <a:ext cx="1567735" cy="199394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76957" y="1933786"/>
            <a:ext cx="10633592" cy="820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Fraunces Bold"/>
              </a:rPr>
              <a:t>IV. ĐÁNH GIÁ RÚT KINH NGHIỆM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993753" y="6147376"/>
            <a:ext cx="7967132" cy="1678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0" lvl="1" indent="-518160" algn="just">
              <a:lnSpc>
                <a:spcPts val="6720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Roboto Condensed"/>
              </a:rPr>
              <a:t>Đánh giá dựa trên bảng kiểm</a:t>
            </a:r>
          </a:p>
          <a:p>
            <a:pPr marL="1036320" lvl="1" indent="-518160" algn="just">
              <a:lnSpc>
                <a:spcPts val="6720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Roboto Condensed"/>
              </a:rPr>
              <a:t>Rút kinh nghiệm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97" t="28397" r="1878" b="299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943880">
            <a:off x="15659684" y="-4474273"/>
            <a:ext cx="11697103" cy="96341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9362657" flipH="1">
            <a:off x="-8159269" y="3988414"/>
            <a:ext cx="11697103" cy="963415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5400000">
            <a:off x="1168662" y="3180252"/>
            <a:ext cx="5528570" cy="5153903"/>
            <a:chOff x="0" y="0"/>
            <a:chExt cx="3788678" cy="3531923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3803009" cy="3563976"/>
            </a:xfrm>
            <a:custGeom>
              <a:avLst/>
              <a:gdLst/>
              <a:ahLst/>
              <a:cxnLst/>
              <a:rect l="l" t="t" r="r" b="b"/>
              <a:pathLst>
                <a:path w="3803009" h="3563976">
                  <a:moveTo>
                    <a:pt x="63030" y="2970423"/>
                  </a:moveTo>
                  <a:cubicBezTo>
                    <a:pt x="63030" y="2970423"/>
                    <a:pt x="0" y="272385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909936" y="6965"/>
                  </a:cubicBezTo>
                  <a:lnTo>
                    <a:pt x="2909937" y="6965"/>
                  </a:lnTo>
                  <a:cubicBezTo>
                    <a:pt x="3126684" y="16819"/>
                    <a:pt x="3330999" y="36481"/>
                    <a:pt x="3465187" y="101690"/>
                  </a:cubicBezTo>
                  <a:cubicBezTo>
                    <a:pt x="3721233" y="226120"/>
                    <a:pt x="3803008" y="459160"/>
                    <a:pt x="3797521" y="704684"/>
                  </a:cubicBezTo>
                  <a:cubicBezTo>
                    <a:pt x="3797521" y="704684"/>
                    <a:pt x="3754233" y="1013073"/>
                    <a:pt x="3761666" y="1248607"/>
                  </a:cubicBezTo>
                  <a:cubicBezTo>
                    <a:pt x="3768789" y="2712224"/>
                    <a:pt x="3775946" y="2907827"/>
                    <a:pt x="3775946" y="2907827"/>
                  </a:cubicBezTo>
                  <a:cubicBezTo>
                    <a:pt x="3759264" y="3123559"/>
                    <a:pt x="3644620" y="3334171"/>
                    <a:pt x="3447751" y="3445795"/>
                  </a:cubicBezTo>
                  <a:cubicBezTo>
                    <a:pt x="3297400" y="3531044"/>
                    <a:pt x="3099369" y="3546142"/>
                    <a:pt x="2456287" y="3535400"/>
                  </a:cubicBezTo>
                  <a:lnTo>
                    <a:pt x="2456261" y="3535400"/>
                  </a:lnTo>
                  <a:cubicBezTo>
                    <a:pt x="645952" y="3530123"/>
                    <a:pt x="384604" y="3563976"/>
                    <a:pt x="254278" y="3454819"/>
                  </a:cubicBezTo>
                  <a:cubicBezTo>
                    <a:pt x="145767" y="3363934"/>
                    <a:pt x="81795" y="3170622"/>
                    <a:pt x="63030" y="2970423"/>
                  </a:cubicBezTo>
                  <a:close/>
                </a:path>
              </a:pathLst>
            </a:custGeom>
            <a:solidFill>
              <a:srgbClr val="F1EEDC"/>
            </a:solidFill>
          </p:spPr>
        </p:sp>
      </p:grpSp>
      <p:grpSp>
        <p:nvGrpSpPr>
          <p:cNvPr id="7" name="Group 7"/>
          <p:cNvGrpSpPr/>
          <p:nvPr/>
        </p:nvGrpSpPr>
        <p:grpSpPr>
          <a:xfrm rot="-5400000">
            <a:off x="6486221" y="3917063"/>
            <a:ext cx="5528570" cy="5153903"/>
            <a:chOff x="0" y="0"/>
            <a:chExt cx="3788678" cy="3531923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3803009" cy="3563976"/>
            </a:xfrm>
            <a:custGeom>
              <a:avLst/>
              <a:gdLst/>
              <a:ahLst/>
              <a:cxnLst/>
              <a:rect l="l" t="t" r="r" b="b"/>
              <a:pathLst>
                <a:path w="3803009" h="3563976">
                  <a:moveTo>
                    <a:pt x="63030" y="2970423"/>
                  </a:moveTo>
                  <a:cubicBezTo>
                    <a:pt x="63030" y="2970423"/>
                    <a:pt x="0" y="272385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909936" y="6965"/>
                  </a:cubicBezTo>
                  <a:lnTo>
                    <a:pt x="2909937" y="6965"/>
                  </a:lnTo>
                  <a:cubicBezTo>
                    <a:pt x="3126684" y="16819"/>
                    <a:pt x="3330999" y="36481"/>
                    <a:pt x="3465187" y="101690"/>
                  </a:cubicBezTo>
                  <a:cubicBezTo>
                    <a:pt x="3721233" y="226120"/>
                    <a:pt x="3803008" y="459160"/>
                    <a:pt x="3797521" y="704684"/>
                  </a:cubicBezTo>
                  <a:cubicBezTo>
                    <a:pt x="3797521" y="704684"/>
                    <a:pt x="3754233" y="1013073"/>
                    <a:pt x="3761666" y="1248607"/>
                  </a:cubicBezTo>
                  <a:cubicBezTo>
                    <a:pt x="3768789" y="2712224"/>
                    <a:pt x="3775946" y="2907827"/>
                    <a:pt x="3775946" y="2907827"/>
                  </a:cubicBezTo>
                  <a:cubicBezTo>
                    <a:pt x="3759264" y="3123559"/>
                    <a:pt x="3644620" y="3334171"/>
                    <a:pt x="3447751" y="3445795"/>
                  </a:cubicBezTo>
                  <a:cubicBezTo>
                    <a:pt x="3297400" y="3531044"/>
                    <a:pt x="3099369" y="3546142"/>
                    <a:pt x="2456287" y="3535400"/>
                  </a:cubicBezTo>
                  <a:lnTo>
                    <a:pt x="2456261" y="3535400"/>
                  </a:lnTo>
                  <a:cubicBezTo>
                    <a:pt x="645952" y="3530123"/>
                    <a:pt x="384604" y="3563976"/>
                    <a:pt x="254278" y="3454819"/>
                  </a:cubicBezTo>
                  <a:cubicBezTo>
                    <a:pt x="145767" y="3363934"/>
                    <a:pt x="81795" y="3170622"/>
                    <a:pt x="63030" y="2970423"/>
                  </a:cubicBezTo>
                  <a:close/>
                </a:path>
              </a:pathLst>
            </a:custGeom>
            <a:solidFill>
              <a:srgbClr val="F1EEDC"/>
            </a:solidFill>
          </p:spPr>
        </p:sp>
      </p:grpSp>
      <p:grpSp>
        <p:nvGrpSpPr>
          <p:cNvPr id="9" name="Group 9"/>
          <p:cNvGrpSpPr/>
          <p:nvPr/>
        </p:nvGrpSpPr>
        <p:grpSpPr>
          <a:xfrm rot="5400000">
            <a:off x="11918063" y="3180252"/>
            <a:ext cx="5528570" cy="5153903"/>
            <a:chOff x="0" y="0"/>
            <a:chExt cx="3788678" cy="3531923"/>
          </a:xfrm>
        </p:grpSpPr>
        <p:sp>
          <p:nvSpPr>
            <p:cNvPr id="10" name="Freeform 10"/>
            <p:cNvSpPr/>
            <p:nvPr/>
          </p:nvSpPr>
          <p:spPr>
            <a:xfrm>
              <a:off x="-9098" y="-6509"/>
              <a:ext cx="3803009" cy="3563976"/>
            </a:xfrm>
            <a:custGeom>
              <a:avLst/>
              <a:gdLst/>
              <a:ahLst/>
              <a:cxnLst/>
              <a:rect l="l" t="t" r="r" b="b"/>
              <a:pathLst>
                <a:path w="3803009" h="3563976">
                  <a:moveTo>
                    <a:pt x="63030" y="2970423"/>
                  </a:moveTo>
                  <a:cubicBezTo>
                    <a:pt x="63030" y="2970423"/>
                    <a:pt x="0" y="272385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909936" y="6965"/>
                  </a:cubicBezTo>
                  <a:lnTo>
                    <a:pt x="2909937" y="6965"/>
                  </a:lnTo>
                  <a:cubicBezTo>
                    <a:pt x="3126684" y="16819"/>
                    <a:pt x="3330999" y="36481"/>
                    <a:pt x="3465187" y="101690"/>
                  </a:cubicBezTo>
                  <a:cubicBezTo>
                    <a:pt x="3721233" y="226120"/>
                    <a:pt x="3803008" y="459160"/>
                    <a:pt x="3797521" y="704684"/>
                  </a:cubicBezTo>
                  <a:cubicBezTo>
                    <a:pt x="3797521" y="704684"/>
                    <a:pt x="3754233" y="1013073"/>
                    <a:pt x="3761666" y="1248607"/>
                  </a:cubicBezTo>
                  <a:cubicBezTo>
                    <a:pt x="3768789" y="2712224"/>
                    <a:pt x="3775946" y="2907827"/>
                    <a:pt x="3775946" y="2907827"/>
                  </a:cubicBezTo>
                  <a:cubicBezTo>
                    <a:pt x="3759264" y="3123559"/>
                    <a:pt x="3644620" y="3334171"/>
                    <a:pt x="3447751" y="3445795"/>
                  </a:cubicBezTo>
                  <a:cubicBezTo>
                    <a:pt x="3297400" y="3531044"/>
                    <a:pt x="3099369" y="3546142"/>
                    <a:pt x="2456287" y="3535400"/>
                  </a:cubicBezTo>
                  <a:lnTo>
                    <a:pt x="2456261" y="3535400"/>
                  </a:lnTo>
                  <a:cubicBezTo>
                    <a:pt x="645952" y="3530123"/>
                    <a:pt x="384604" y="3563976"/>
                    <a:pt x="254278" y="3454819"/>
                  </a:cubicBezTo>
                  <a:cubicBezTo>
                    <a:pt x="145767" y="3363934"/>
                    <a:pt x="81795" y="3170622"/>
                    <a:pt x="63030" y="2970423"/>
                  </a:cubicBezTo>
                  <a:close/>
                </a:path>
              </a:pathLst>
            </a:custGeom>
            <a:solidFill>
              <a:srgbClr val="F1EEDC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33272" t="32416"/>
          <a:stretch>
            <a:fillRect/>
          </a:stretch>
        </p:blipFill>
        <p:spPr>
          <a:xfrm rot="-10640225">
            <a:off x="1048986" y="1581347"/>
            <a:ext cx="920118" cy="89464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300383">
            <a:off x="16238599" y="3238310"/>
            <a:ext cx="437847" cy="5498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446010" flipH="1">
            <a:off x="16955087" y="4151883"/>
            <a:ext cx="608425" cy="76400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397531">
            <a:off x="15265574" y="8948750"/>
            <a:ext cx="2528390" cy="78064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752790" y="3607760"/>
            <a:ext cx="4360312" cy="2803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00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Roboto Condensed"/>
              </a:rPr>
              <a:t>HS vận dụng kĩ năng nói và nghe để </a:t>
            </a:r>
            <a:r>
              <a:rPr lang="en-US" sz="3999">
                <a:solidFill>
                  <a:srgbClr val="000000"/>
                </a:solidFill>
                <a:latin typeface="Roboto Condensed Italics"/>
              </a:rPr>
              <a:t>Trình bày ý kiến về vấn đề </a:t>
            </a:r>
            <a:r>
              <a:rPr lang="en-US" sz="3999">
                <a:solidFill>
                  <a:srgbClr val="000000"/>
                </a:solidFill>
                <a:latin typeface="Roboto Condensed"/>
              </a:rPr>
              <a:t> không đọc,…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63610" y="4448161"/>
            <a:ext cx="4560779" cy="4213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8" lvl="1" indent="-431799" algn="just">
              <a:lnSpc>
                <a:spcPts val="5600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Roboto Condensed"/>
              </a:rPr>
              <a:t>Video quay rõ tối thiểu là chân dung học sinh, quay ngang điện thoại</a:t>
            </a:r>
          </a:p>
          <a:p>
            <a:pPr marL="863598" lvl="1" indent="-431799" algn="just">
              <a:lnSpc>
                <a:spcPts val="5600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Roboto Condensed"/>
              </a:rPr>
              <a:t>Âm thanh rõ, không lẫn tạp âm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149577" y="4665035"/>
            <a:ext cx="4654800" cy="2098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8" lvl="1" indent="-431799" algn="just">
              <a:lnSpc>
                <a:spcPts val="5600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Roboto Condensed"/>
              </a:rPr>
              <a:t>Độ dài video không quá </a:t>
            </a:r>
            <a:r>
              <a:rPr lang="en-US" sz="3999">
                <a:solidFill>
                  <a:srgbClr val="000000"/>
                </a:solidFill>
                <a:latin typeface="Roboto Condensed Bold"/>
              </a:rPr>
              <a:t>10 phút</a:t>
            </a:r>
          </a:p>
          <a:p>
            <a:pPr marL="863598" lvl="1" indent="-431799" algn="just">
              <a:lnSpc>
                <a:spcPts val="5600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Roboto Condensed"/>
              </a:rPr>
              <a:t>Hạn nộp: </a:t>
            </a:r>
            <a:r>
              <a:rPr lang="en-US" sz="3999">
                <a:solidFill>
                  <a:srgbClr val="000000"/>
                </a:solidFill>
                <a:latin typeface="Roboto Condensed Bold"/>
              </a:rPr>
              <a:t>1 tuần</a:t>
            </a:r>
            <a:r>
              <a:rPr lang="en-US" sz="3999">
                <a:solidFill>
                  <a:srgbClr val="000000"/>
                </a:solidFill>
                <a:latin typeface="Roboto Condensed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235080" y="1207688"/>
            <a:ext cx="4190762" cy="820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  <a:spcBef>
                <a:spcPct val="0"/>
              </a:spcBef>
            </a:pPr>
            <a:r>
              <a:rPr lang="en-US" sz="4800">
                <a:solidFill>
                  <a:srgbClr val="1D1D1B"/>
                </a:solidFill>
                <a:latin typeface="Fraunces Bold"/>
              </a:rPr>
              <a:t>V. VẬN DỤNG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699" t="29275" r="5082" b="3185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601403">
            <a:off x="-1992962" y="-4062151"/>
            <a:ext cx="8746667" cy="72040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0638456">
            <a:off x="11933457" y="6321800"/>
            <a:ext cx="8746667" cy="720407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5400000">
            <a:off x="7273507" y="1387101"/>
            <a:ext cx="3284758" cy="8869818"/>
            <a:chOff x="0" y="0"/>
            <a:chExt cx="2251015" cy="6078405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2265345" cy="6110459"/>
            </a:xfrm>
            <a:custGeom>
              <a:avLst/>
              <a:gdLst/>
              <a:ahLst/>
              <a:cxnLst/>
              <a:rect l="l" t="t" r="r" b="b"/>
              <a:pathLst>
                <a:path w="2265345" h="6110459">
                  <a:moveTo>
                    <a:pt x="63030" y="5516905"/>
                  </a:moveTo>
                  <a:cubicBezTo>
                    <a:pt x="63030" y="5516905"/>
                    <a:pt x="0" y="5270341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372272" y="6965"/>
                  </a:cubicBezTo>
                  <a:lnTo>
                    <a:pt x="1372274" y="6965"/>
                  </a:lnTo>
                  <a:cubicBezTo>
                    <a:pt x="1589021" y="16819"/>
                    <a:pt x="1793336" y="36481"/>
                    <a:pt x="1927524" y="101690"/>
                  </a:cubicBezTo>
                  <a:cubicBezTo>
                    <a:pt x="2183570" y="226120"/>
                    <a:pt x="2265345" y="459160"/>
                    <a:pt x="2259857" y="704684"/>
                  </a:cubicBezTo>
                  <a:cubicBezTo>
                    <a:pt x="2259857" y="704684"/>
                    <a:pt x="2216569" y="1013073"/>
                    <a:pt x="2224003" y="1248607"/>
                  </a:cubicBezTo>
                  <a:cubicBezTo>
                    <a:pt x="2231126" y="5258707"/>
                    <a:pt x="2238283" y="5454309"/>
                    <a:pt x="2238283" y="5454309"/>
                  </a:cubicBezTo>
                  <a:cubicBezTo>
                    <a:pt x="2221601" y="5670042"/>
                    <a:pt x="2106957" y="5880654"/>
                    <a:pt x="1910088" y="5992278"/>
                  </a:cubicBezTo>
                  <a:cubicBezTo>
                    <a:pt x="1759736" y="6077526"/>
                    <a:pt x="1561705" y="6092624"/>
                    <a:pt x="1231692" y="6081882"/>
                  </a:cubicBezTo>
                  <a:lnTo>
                    <a:pt x="1231685" y="6081882"/>
                  </a:lnTo>
                  <a:cubicBezTo>
                    <a:pt x="645952" y="6076606"/>
                    <a:pt x="384604" y="6110459"/>
                    <a:pt x="254278" y="6001301"/>
                  </a:cubicBezTo>
                  <a:cubicBezTo>
                    <a:pt x="145767" y="5910416"/>
                    <a:pt x="81795" y="5717104"/>
                    <a:pt x="63030" y="5516905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5059049" y="4930470"/>
            <a:ext cx="7713675" cy="1678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1D1D1B"/>
                </a:solidFill>
                <a:latin typeface="Roboto Condensed"/>
              </a:rPr>
              <a:t>Học sinh chuẩn bị trước bài:</a:t>
            </a:r>
          </a:p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1D1D1B"/>
                </a:solidFill>
                <a:latin typeface="Roboto Condensed Italics"/>
              </a:rPr>
              <a:t> Ôn tập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706586" y="6618208"/>
            <a:ext cx="2117178" cy="15590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958776">
            <a:off x="2406694" y="518678"/>
            <a:ext cx="1955320" cy="222655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2206150">
            <a:off x="14130796" y="1024088"/>
            <a:ext cx="2178362" cy="212687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1455362">
            <a:off x="14323847" y="6938386"/>
            <a:ext cx="2037501" cy="22278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2760415">
            <a:off x="16948101" y="3993399"/>
            <a:ext cx="808063" cy="95206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640987">
            <a:off x="6825385" y="9087262"/>
            <a:ext cx="1612014" cy="69316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4914919">
            <a:off x="876494" y="2522213"/>
            <a:ext cx="903466" cy="114908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5212657" y="2444885"/>
            <a:ext cx="5587246" cy="1094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399">
                <a:solidFill>
                  <a:srgbClr val="1D1D1B"/>
                </a:solidFill>
                <a:latin typeface="Fraunces Bold"/>
              </a:rPr>
              <a:t>V. VẬN DỤNG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97" t="28397" r="1878" b="299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907561">
            <a:off x="7824442" y="-4835791"/>
            <a:ext cx="11697103" cy="96341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2844431" flipH="1">
            <a:off x="-4610289" y="5090596"/>
            <a:ext cx="11697103" cy="96341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423860">
            <a:off x="13487234" y="478487"/>
            <a:ext cx="902225" cy="10630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33272" t="32416"/>
          <a:stretch>
            <a:fillRect/>
          </a:stretch>
        </p:blipFill>
        <p:spPr>
          <a:xfrm rot="10721006">
            <a:off x="3398979" y="1020441"/>
            <a:ext cx="920118" cy="8946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300383">
            <a:off x="2761780" y="3482852"/>
            <a:ext cx="392955" cy="4934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446010" flipH="1">
            <a:off x="2085709" y="4429493"/>
            <a:ext cx="608425" cy="764004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5400000">
            <a:off x="5827771" y="595795"/>
            <a:ext cx="6556259" cy="9057987"/>
            <a:chOff x="0" y="0"/>
            <a:chExt cx="5180262" cy="7156940"/>
          </a:xfrm>
        </p:grpSpPr>
        <p:sp>
          <p:nvSpPr>
            <p:cNvPr id="10" name="Freeform 10"/>
            <p:cNvSpPr/>
            <p:nvPr/>
          </p:nvSpPr>
          <p:spPr>
            <a:xfrm>
              <a:off x="-9098" y="-6509"/>
              <a:ext cx="5194593" cy="7188994"/>
            </a:xfrm>
            <a:custGeom>
              <a:avLst/>
              <a:gdLst/>
              <a:ahLst/>
              <a:cxnLst/>
              <a:rect l="l" t="t" r="r" b="b"/>
              <a:pathLst>
                <a:path w="5194593" h="7188994">
                  <a:moveTo>
                    <a:pt x="63030" y="6595440"/>
                  </a:moveTo>
                  <a:cubicBezTo>
                    <a:pt x="63030" y="6595440"/>
                    <a:pt x="0" y="6348876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301520" y="6965"/>
                  </a:cubicBezTo>
                  <a:lnTo>
                    <a:pt x="4301521" y="6965"/>
                  </a:lnTo>
                  <a:cubicBezTo>
                    <a:pt x="4518268" y="16819"/>
                    <a:pt x="4722583" y="36481"/>
                    <a:pt x="4856771" y="101690"/>
                  </a:cubicBezTo>
                  <a:cubicBezTo>
                    <a:pt x="5112817" y="226120"/>
                    <a:pt x="5194593" y="459160"/>
                    <a:pt x="5189105" y="704684"/>
                  </a:cubicBezTo>
                  <a:cubicBezTo>
                    <a:pt x="5189105" y="704684"/>
                    <a:pt x="5145817" y="1013073"/>
                    <a:pt x="5153250" y="1248607"/>
                  </a:cubicBezTo>
                  <a:cubicBezTo>
                    <a:pt x="5160374" y="6337241"/>
                    <a:pt x="5167530" y="6532844"/>
                    <a:pt x="5167530" y="6532844"/>
                  </a:cubicBezTo>
                  <a:cubicBezTo>
                    <a:pt x="5150849" y="6748577"/>
                    <a:pt x="5036205" y="6959188"/>
                    <a:pt x="4839336" y="7070813"/>
                  </a:cubicBezTo>
                  <a:cubicBezTo>
                    <a:pt x="4688984" y="7156061"/>
                    <a:pt x="4490953" y="7171159"/>
                    <a:pt x="3564545" y="7160417"/>
                  </a:cubicBezTo>
                  <a:lnTo>
                    <a:pt x="3564500" y="7160417"/>
                  </a:lnTo>
                  <a:cubicBezTo>
                    <a:pt x="645952" y="7155140"/>
                    <a:pt x="384604" y="7188994"/>
                    <a:pt x="254278" y="7079835"/>
                  </a:cubicBezTo>
                  <a:cubicBezTo>
                    <a:pt x="145767" y="6988951"/>
                    <a:pt x="81795" y="6795639"/>
                    <a:pt x="63030" y="6595440"/>
                  </a:cubicBezTo>
                  <a:close/>
                </a:path>
              </a:pathLst>
            </a:custGeom>
            <a:solidFill>
              <a:srgbClr val="EEC51D"/>
            </a:solidFill>
          </p:spPr>
        </p:sp>
      </p:grpSp>
      <p:grpSp>
        <p:nvGrpSpPr>
          <p:cNvPr id="11" name="Group 11"/>
          <p:cNvGrpSpPr/>
          <p:nvPr/>
        </p:nvGrpSpPr>
        <p:grpSpPr>
          <a:xfrm rot="5400000">
            <a:off x="6056425" y="957311"/>
            <a:ext cx="6098950" cy="8334956"/>
            <a:chOff x="0" y="0"/>
            <a:chExt cx="5097098" cy="6965804"/>
          </a:xfrm>
        </p:grpSpPr>
        <p:sp>
          <p:nvSpPr>
            <p:cNvPr id="12" name="Freeform 12"/>
            <p:cNvSpPr/>
            <p:nvPr/>
          </p:nvSpPr>
          <p:spPr>
            <a:xfrm>
              <a:off x="-9098" y="-6509"/>
              <a:ext cx="5111428" cy="6997857"/>
            </a:xfrm>
            <a:custGeom>
              <a:avLst/>
              <a:gdLst/>
              <a:ahLst/>
              <a:cxnLst/>
              <a:rect l="l" t="t" r="r" b="b"/>
              <a:pathLst>
                <a:path w="5111428" h="6997857">
                  <a:moveTo>
                    <a:pt x="63030" y="6404304"/>
                  </a:moveTo>
                  <a:cubicBezTo>
                    <a:pt x="63030" y="6404304"/>
                    <a:pt x="0" y="615774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218355" y="6965"/>
                  </a:cubicBezTo>
                  <a:lnTo>
                    <a:pt x="4218357" y="6965"/>
                  </a:lnTo>
                  <a:cubicBezTo>
                    <a:pt x="4435103" y="16819"/>
                    <a:pt x="4639418" y="36481"/>
                    <a:pt x="4773607" y="101690"/>
                  </a:cubicBezTo>
                  <a:cubicBezTo>
                    <a:pt x="5029653" y="226120"/>
                    <a:pt x="5111428" y="459160"/>
                    <a:pt x="5105940" y="704684"/>
                  </a:cubicBezTo>
                  <a:cubicBezTo>
                    <a:pt x="5105940" y="704684"/>
                    <a:pt x="5062652" y="1013073"/>
                    <a:pt x="5070086" y="1248607"/>
                  </a:cubicBezTo>
                  <a:cubicBezTo>
                    <a:pt x="5077209" y="6146105"/>
                    <a:pt x="5084366" y="6341708"/>
                    <a:pt x="5084366" y="6341708"/>
                  </a:cubicBezTo>
                  <a:cubicBezTo>
                    <a:pt x="5067684" y="6557440"/>
                    <a:pt x="4953040" y="6768052"/>
                    <a:pt x="4756171" y="6879676"/>
                  </a:cubicBezTo>
                  <a:cubicBezTo>
                    <a:pt x="4605819" y="6964925"/>
                    <a:pt x="4407788" y="6980023"/>
                    <a:pt x="3498313" y="6969281"/>
                  </a:cubicBezTo>
                  <a:lnTo>
                    <a:pt x="3498269" y="6969281"/>
                  </a:lnTo>
                  <a:cubicBezTo>
                    <a:pt x="645952" y="6964004"/>
                    <a:pt x="384604" y="6997857"/>
                    <a:pt x="254278" y="6888700"/>
                  </a:cubicBezTo>
                  <a:cubicBezTo>
                    <a:pt x="145767" y="6797815"/>
                    <a:pt x="81795" y="6604503"/>
                    <a:pt x="63030" y="6404304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504422">
            <a:off x="12547886" y="3756785"/>
            <a:ext cx="4320985" cy="5658433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312588" y="3569754"/>
            <a:ext cx="4860250" cy="3110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9B131D"/>
                </a:solidFill>
                <a:latin typeface="#9Slide05 VL Fadilla"/>
              </a:rPr>
              <a:t>Xin chào và </a:t>
            </a:r>
          </a:p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9B131D"/>
                </a:solidFill>
                <a:latin typeface="#9Slide05 VL Fadilla"/>
              </a:rPr>
              <a:t>hẹn gặp lại</a:t>
            </a:r>
          </a:p>
        </p:txBody>
      </p: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699" t="29275" r="5082" b="3185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794486">
            <a:off x="13834814" y="6482345"/>
            <a:ext cx="8607759" cy="70896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0306295">
            <a:off x="-2287381" y="-4501022"/>
            <a:ext cx="8607759" cy="708966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5400000">
            <a:off x="4869430" y="-639677"/>
            <a:ext cx="8479957" cy="11715727"/>
            <a:chOff x="0" y="0"/>
            <a:chExt cx="5180262" cy="7156940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5194593" cy="7188994"/>
            </a:xfrm>
            <a:custGeom>
              <a:avLst/>
              <a:gdLst/>
              <a:ahLst/>
              <a:cxnLst/>
              <a:rect l="l" t="t" r="r" b="b"/>
              <a:pathLst>
                <a:path w="5194593" h="7188994">
                  <a:moveTo>
                    <a:pt x="63030" y="6595440"/>
                  </a:moveTo>
                  <a:cubicBezTo>
                    <a:pt x="63030" y="6595440"/>
                    <a:pt x="0" y="6348876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301520" y="6965"/>
                  </a:cubicBezTo>
                  <a:lnTo>
                    <a:pt x="4301521" y="6965"/>
                  </a:lnTo>
                  <a:cubicBezTo>
                    <a:pt x="4518268" y="16819"/>
                    <a:pt x="4722583" y="36481"/>
                    <a:pt x="4856771" y="101690"/>
                  </a:cubicBezTo>
                  <a:cubicBezTo>
                    <a:pt x="5112817" y="226120"/>
                    <a:pt x="5194593" y="459160"/>
                    <a:pt x="5189105" y="704684"/>
                  </a:cubicBezTo>
                  <a:cubicBezTo>
                    <a:pt x="5189105" y="704684"/>
                    <a:pt x="5145817" y="1013073"/>
                    <a:pt x="5153250" y="1248607"/>
                  </a:cubicBezTo>
                  <a:cubicBezTo>
                    <a:pt x="5160374" y="6337241"/>
                    <a:pt x="5167530" y="6532844"/>
                    <a:pt x="5167530" y="6532844"/>
                  </a:cubicBezTo>
                  <a:cubicBezTo>
                    <a:pt x="5150849" y="6748577"/>
                    <a:pt x="5036205" y="6959188"/>
                    <a:pt x="4839336" y="7070813"/>
                  </a:cubicBezTo>
                  <a:cubicBezTo>
                    <a:pt x="4688984" y="7156061"/>
                    <a:pt x="4490953" y="7171159"/>
                    <a:pt x="3564545" y="7160417"/>
                  </a:cubicBezTo>
                  <a:lnTo>
                    <a:pt x="3564500" y="7160417"/>
                  </a:lnTo>
                  <a:cubicBezTo>
                    <a:pt x="645952" y="7155140"/>
                    <a:pt x="384604" y="7188994"/>
                    <a:pt x="254278" y="7079835"/>
                  </a:cubicBezTo>
                  <a:cubicBezTo>
                    <a:pt x="145767" y="6988951"/>
                    <a:pt x="81795" y="6795639"/>
                    <a:pt x="63030" y="6595440"/>
                  </a:cubicBezTo>
                  <a:close/>
                </a:path>
              </a:pathLst>
            </a:custGeom>
            <a:solidFill>
              <a:srgbClr val="E4C7A9"/>
            </a:solidFill>
          </p:spPr>
        </p:sp>
      </p:grpSp>
      <p:grpSp>
        <p:nvGrpSpPr>
          <p:cNvPr id="7" name="Group 7"/>
          <p:cNvGrpSpPr/>
          <p:nvPr/>
        </p:nvGrpSpPr>
        <p:grpSpPr>
          <a:xfrm rot="5400000">
            <a:off x="5053001" y="-141817"/>
            <a:ext cx="8112815" cy="11087148"/>
            <a:chOff x="0" y="0"/>
            <a:chExt cx="5097098" cy="6965804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5111428" cy="6997857"/>
            </a:xfrm>
            <a:custGeom>
              <a:avLst/>
              <a:gdLst/>
              <a:ahLst/>
              <a:cxnLst/>
              <a:rect l="l" t="t" r="r" b="b"/>
              <a:pathLst>
                <a:path w="5111428" h="6997857">
                  <a:moveTo>
                    <a:pt x="63030" y="6404304"/>
                  </a:moveTo>
                  <a:cubicBezTo>
                    <a:pt x="63030" y="6404304"/>
                    <a:pt x="0" y="615774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218355" y="6965"/>
                  </a:cubicBezTo>
                  <a:lnTo>
                    <a:pt x="4218357" y="6965"/>
                  </a:lnTo>
                  <a:cubicBezTo>
                    <a:pt x="4435103" y="16819"/>
                    <a:pt x="4639418" y="36481"/>
                    <a:pt x="4773607" y="101690"/>
                  </a:cubicBezTo>
                  <a:cubicBezTo>
                    <a:pt x="5029653" y="226120"/>
                    <a:pt x="5111428" y="459160"/>
                    <a:pt x="5105940" y="704684"/>
                  </a:cubicBezTo>
                  <a:cubicBezTo>
                    <a:pt x="5105940" y="704684"/>
                    <a:pt x="5062652" y="1013073"/>
                    <a:pt x="5070086" y="1248607"/>
                  </a:cubicBezTo>
                  <a:cubicBezTo>
                    <a:pt x="5077209" y="6146105"/>
                    <a:pt x="5084366" y="6341708"/>
                    <a:pt x="5084366" y="6341708"/>
                  </a:cubicBezTo>
                  <a:cubicBezTo>
                    <a:pt x="5067684" y="6557440"/>
                    <a:pt x="4953040" y="6768052"/>
                    <a:pt x="4756171" y="6879676"/>
                  </a:cubicBezTo>
                  <a:cubicBezTo>
                    <a:pt x="4605819" y="6964925"/>
                    <a:pt x="4407788" y="6980023"/>
                    <a:pt x="3498313" y="6969281"/>
                  </a:cubicBezTo>
                  <a:lnTo>
                    <a:pt x="3498269" y="6969281"/>
                  </a:lnTo>
                  <a:cubicBezTo>
                    <a:pt x="645952" y="6964004"/>
                    <a:pt x="384604" y="6997857"/>
                    <a:pt x="254278" y="6888700"/>
                  </a:cubicBezTo>
                  <a:cubicBezTo>
                    <a:pt x="145767" y="6797815"/>
                    <a:pt x="81795" y="6604503"/>
                    <a:pt x="63030" y="6404304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37269">
            <a:off x="13864159" y="5229299"/>
            <a:ext cx="4386699" cy="441075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33272" t="32416"/>
          <a:stretch>
            <a:fillRect/>
          </a:stretch>
        </p:blipFill>
        <p:spPr>
          <a:xfrm rot="-4039864">
            <a:off x="14973881" y="1400801"/>
            <a:ext cx="949464" cy="9231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218555">
            <a:off x="1763000" y="891997"/>
            <a:ext cx="1657293" cy="259689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094642">
            <a:off x="4813423" y="7887593"/>
            <a:ext cx="1516588" cy="46824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300383">
            <a:off x="4813709" y="2210673"/>
            <a:ext cx="490495" cy="61591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446010" flipH="1">
            <a:off x="4504926" y="697509"/>
            <a:ext cx="353025" cy="44329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33272" t="32416"/>
          <a:stretch>
            <a:fillRect/>
          </a:stretch>
        </p:blipFill>
        <p:spPr>
          <a:xfrm rot="6630028">
            <a:off x="2116914" y="7231008"/>
            <a:ext cx="949464" cy="92318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841476" y="3404968"/>
            <a:ext cx="10605048" cy="4039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5600">
                <a:solidFill>
                  <a:srgbClr val="D16A46"/>
                </a:solidFill>
                <a:latin typeface="Fraunces Bold"/>
              </a:rPr>
              <a:t>BÀI 7: THƠ</a:t>
            </a:r>
          </a:p>
          <a:p>
            <a:pPr algn="ctr">
              <a:lnSpc>
                <a:spcPts val="11999"/>
              </a:lnSpc>
            </a:pPr>
            <a:r>
              <a:rPr lang="en-US" sz="7499">
                <a:solidFill>
                  <a:srgbClr val="65A1B7"/>
                </a:solidFill>
                <a:latin typeface="#9Slide06 SVNBlow Brush Bold"/>
              </a:rPr>
              <a:t>TRÌNH BÀY Ý KIẾN </a:t>
            </a:r>
          </a:p>
          <a:p>
            <a:pPr algn="ctr">
              <a:lnSpc>
                <a:spcPts val="11999"/>
              </a:lnSpc>
            </a:pPr>
            <a:r>
              <a:rPr lang="en-US" sz="7499">
                <a:solidFill>
                  <a:srgbClr val="65A1B7"/>
                </a:solidFill>
                <a:latin typeface="#9Slide06 SVNBlow Brush Bold"/>
              </a:rPr>
              <a:t>VỀ MỘT VẤN ĐỀ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29" t="27767" r="2288" b="311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957652" y="4365467"/>
            <a:ext cx="4156364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6769922">
            <a:off x="2963854" y="-5876650"/>
            <a:ext cx="11697103" cy="96341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324566">
            <a:off x="-7407203" y="6222500"/>
            <a:ext cx="11697103" cy="96341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442753" y="3820033"/>
            <a:ext cx="4156364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7046752">
            <a:off x="17479920" y="3440222"/>
            <a:ext cx="11697103" cy="96341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4914919">
            <a:off x="1012455" y="7556038"/>
            <a:ext cx="1102737" cy="14025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2760415">
            <a:off x="16604494" y="163525"/>
            <a:ext cx="909564" cy="107165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300383">
            <a:off x="13559783" y="2849815"/>
            <a:ext cx="490495" cy="61591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446010" flipH="1">
            <a:off x="13031189" y="2198548"/>
            <a:ext cx="353025" cy="44329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300383">
            <a:off x="4863160" y="8172307"/>
            <a:ext cx="490495" cy="61591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446010" flipH="1">
            <a:off x="5711947" y="8829427"/>
            <a:ext cx="353025" cy="44329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470598">
            <a:off x="9402559" y="9263592"/>
            <a:ext cx="2351955" cy="7261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91987" y="3820033"/>
            <a:ext cx="4156364" cy="41148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563823" y="5133832"/>
            <a:ext cx="3268505" cy="194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8">
                <a:solidFill>
                  <a:srgbClr val="60699E">
                    <a:alpha val="77255"/>
                  </a:srgbClr>
                </a:solidFill>
                <a:latin typeface="Roboto Condensed Bold"/>
              </a:rPr>
              <a:t>THINK: </a:t>
            </a:r>
            <a:r>
              <a:rPr lang="en-US" sz="3698">
                <a:solidFill>
                  <a:srgbClr val="60699E">
                    <a:alpha val="77255"/>
                  </a:srgbClr>
                </a:solidFill>
                <a:latin typeface="Roboto Condensed"/>
              </a:rPr>
              <a:t>cá nhân HS suy nghĩ, trả lời (2’)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488359" y="5681811"/>
            <a:ext cx="3367257" cy="194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8">
                <a:solidFill>
                  <a:srgbClr val="60699E">
                    <a:alpha val="77255"/>
                  </a:srgbClr>
                </a:solidFill>
                <a:latin typeface="Roboto Condensed Bold"/>
              </a:rPr>
              <a:t>PAIR: </a:t>
            </a:r>
            <a:r>
              <a:rPr lang="en-US" sz="3698">
                <a:solidFill>
                  <a:srgbClr val="60699E">
                    <a:alpha val="77255"/>
                  </a:srgbClr>
                </a:solidFill>
                <a:latin typeface="Roboto Condensed"/>
              </a:rPr>
              <a:t>HS trao đổi cặp đôi với bạn bên cạnh (1’)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759749" y="4934872"/>
            <a:ext cx="3598163" cy="194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8">
                <a:solidFill>
                  <a:srgbClr val="60699E">
                    <a:alpha val="77255"/>
                  </a:srgbClr>
                </a:solidFill>
                <a:latin typeface="Roboto Condensed Bold"/>
              </a:rPr>
              <a:t>SHARE: </a:t>
            </a:r>
            <a:r>
              <a:rPr lang="en-US" sz="3698">
                <a:solidFill>
                  <a:srgbClr val="60699E">
                    <a:alpha val="77255"/>
                  </a:srgbClr>
                </a:solidFill>
                <a:latin typeface="Roboto Condensed"/>
              </a:rPr>
              <a:t>Chia sẻ trước lớp khi được giáo viên mời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80857" y="464448"/>
            <a:ext cx="15677054" cy="1526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60699E"/>
                </a:solidFill>
                <a:latin typeface="Fraunces Bold"/>
              </a:rPr>
              <a:t>I. QUAN SÁT MẪU VÀ TÌM HIỂU CÁCH THỨC THỰC HIỆN TRÌNH BÀY Ý KIẾN VỀ MỘT VẤN ĐỀ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42967" y="2829306"/>
            <a:ext cx="3705384" cy="771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8"/>
              </a:lnSpc>
            </a:pPr>
            <a:r>
              <a:rPr lang="en-US" sz="4500">
                <a:solidFill>
                  <a:srgbClr val="65A1B7"/>
                </a:solidFill>
                <a:latin typeface="Roboto Condensed Bold"/>
              </a:rPr>
              <a:t>1. Quan sát mẫu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97" t="28397" r="1878" b="299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052103">
            <a:off x="9529072" y="-4817080"/>
            <a:ext cx="11697103" cy="96341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9362657" flipH="1">
            <a:off x="14366477" y="5469920"/>
            <a:ext cx="11697103" cy="96341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760415">
            <a:off x="15727135" y="8514027"/>
            <a:ext cx="1040040" cy="1225378"/>
          </a:xfrm>
          <a:prstGeom prst="rect">
            <a:avLst/>
          </a:prstGeom>
        </p:spPr>
      </p:pic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092091"/>
              </p:ext>
            </p:extLst>
          </p:nvPr>
        </p:nvGraphicFramePr>
        <p:xfrm>
          <a:off x="533400" y="707796"/>
          <a:ext cx="15116990" cy="9271000"/>
        </p:xfrm>
        <a:graphic>
          <a:graphicData uri="http://schemas.openxmlformats.org/drawingml/2006/table">
            <a:tbl>
              <a:tblPr/>
              <a:tblGrid>
                <a:gridCol w="10697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3906">
                <a:tc>
                  <a:txBody>
                    <a:bodyPr/>
                    <a:lstStyle/>
                    <a:p>
                      <a:pPr algn="just">
                        <a:lnSpc>
                          <a:spcPts val="5040"/>
                        </a:lnSpc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Roboto Condensed"/>
                        </a:rPr>
                        <a:t>Xác định không gian, thời gian và đối tượng nghe được người nói thực hiện trong video.</a:t>
                      </a:r>
                    </a:p>
                  </a:txBody>
                  <a:tcPr marL="190500" marR="190500" marT="190500" marB="19050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</a:pPr>
                      <a:endParaRPr/>
                    </a:p>
                  </a:txBody>
                  <a:tcPr marL="190500" marR="190500" marT="190500" marB="19050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2822">
                <a:tc>
                  <a:txBody>
                    <a:bodyPr/>
                    <a:lstStyle/>
                    <a:p>
                      <a:pPr algn="just">
                        <a:lnSpc>
                          <a:spcPts val="5040"/>
                        </a:lnSpc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Roboto Condensed"/>
                        </a:rPr>
                        <a:t>Dự đoán mục đích của người nói khi đưa ra ý kiến về vấn đề ngoại hình của con người liệu có quan trọng hay không sau khi học bài thơ </a:t>
                      </a:r>
                      <a:r>
                        <a:rPr lang="en-US" sz="3600">
                          <a:solidFill>
                            <a:srgbClr val="000000"/>
                          </a:solidFill>
                          <a:latin typeface="Roboto Condensed Italics"/>
                        </a:rPr>
                        <a:t>Gấu con chân vòng kiềng</a:t>
                      </a:r>
                      <a:r>
                        <a:rPr lang="en-US" sz="3600">
                          <a:solidFill>
                            <a:srgbClr val="000000"/>
                          </a:solidFill>
                          <a:latin typeface="Roboto Condensed"/>
                        </a:rPr>
                        <a:t>?</a:t>
                      </a:r>
                    </a:p>
                  </a:txBody>
                  <a:tcPr marL="190500" marR="190500" marT="190500" marB="19050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</a:pPr>
                      <a:endParaRPr/>
                    </a:p>
                  </a:txBody>
                  <a:tcPr marL="190500" marR="190500" marT="190500" marB="19050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775">
                <a:tc>
                  <a:txBody>
                    <a:bodyPr/>
                    <a:lstStyle/>
                    <a:p>
                      <a:pPr algn="just">
                        <a:lnSpc>
                          <a:spcPts val="5040"/>
                        </a:lnSpc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Roboto Condensed"/>
                        </a:rPr>
                        <a:t>Nhận xét về giọng trình bày trong video.</a:t>
                      </a:r>
                    </a:p>
                  </a:txBody>
                  <a:tcPr marL="190500" marR="190500" marT="190500" marB="19050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</a:pPr>
                      <a:endParaRPr/>
                    </a:p>
                  </a:txBody>
                  <a:tcPr marL="190500" marR="190500" marT="190500" marB="19050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3906">
                <a:tc>
                  <a:txBody>
                    <a:bodyPr/>
                    <a:lstStyle/>
                    <a:p>
                      <a:pPr algn="just">
                        <a:lnSpc>
                          <a:spcPts val="5040"/>
                        </a:lnSpc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Roboto Condensed"/>
                        </a:rPr>
                        <a:t>Nhận xét về cử chỉ, điệu bộ, ánhmắt, nét mặt… của người trình bày trong video.</a:t>
                      </a:r>
                    </a:p>
                  </a:txBody>
                  <a:tcPr marL="190500" marR="190500" marT="190500" marB="19050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</a:pPr>
                      <a:endParaRPr/>
                    </a:p>
                  </a:txBody>
                  <a:tcPr marL="190500" marR="190500" marT="190500" marB="19050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3906">
                <a:tc>
                  <a:txBody>
                    <a:bodyPr/>
                    <a:lstStyle/>
                    <a:p>
                      <a:pPr algn="just">
                        <a:lnSpc>
                          <a:spcPts val="5040"/>
                        </a:lnSpc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Roboto Condensed"/>
                        </a:rPr>
                        <a:t>Theo em, để đưa ra được quan điểm/ý kiến người trình bày trong video đã phải làm những công việc nào?  </a:t>
                      </a:r>
                    </a:p>
                  </a:txBody>
                  <a:tcPr marL="190500" marR="190500" marT="190500" marB="19050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</a:pPr>
                      <a:endParaRPr/>
                    </a:p>
                  </a:txBody>
                  <a:tcPr marL="190500" marR="190500" marT="190500" marB="19050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4990">
                <a:tc>
                  <a:txBody>
                    <a:bodyPr/>
                    <a:lstStyle/>
                    <a:p>
                      <a:pPr algn="just">
                        <a:lnSpc>
                          <a:spcPts val="5040"/>
                        </a:lnSpc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Roboto Condensed"/>
                        </a:rPr>
                        <a:t>Em có thể nêu thêm một câu hỏi khác (nếu có)</a:t>
                      </a:r>
                    </a:p>
                  </a:txBody>
                  <a:tcPr marL="190500" marR="190500" marT="190500" marB="19050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</a:pPr>
                      <a:endParaRPr/>
                    </a:p>
                  </a:txBody>
                  <a:tcPr marL="190500" marR="190500" marT="190500" marB="19050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699" t="29275" r="5082" b="3185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000273">
            <a:off x="13144953" y="4764422"/>
            <a:ext cx="8607759" cy="70896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500700">
            <a:off x="-4875173" y="-492049"/>
            <a:ext cx="8746667" cy="720407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5400000">
            <a:off x="1531871" y="4613515"/>
            <a:ext cx="5061821" cy="4797581"/>
            <a:chOff x="0" y="0"/>
            <a:chExt cx="3762791" cy="3566364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3777122" cy="3598417"/>
            </a:xfrm>
            <a:custGeom>
              <a:avLst/>
              <a:gdLst/>
              <a:ahLst/>
              <a:cxnLst/>
              <a:rect l="l" t="t" r="r" b="b"/>
              <a:pathLst>
                <a:path w="3777122" h="3598417">
                  <a:moveTo>
                    <a:pt x="63030" y="3004864"/>
                  </a:moveTo>
                  <a:cubicBezTo>
                    <a:pt x="63030" y="3004864"/>
                    <a:pt x="0" y="275830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884049" y="6965"/>
                  </a:cubicBezTo>
                  <a:lnTo>
                    <a:pt x="2884050" y="6965"/>
                  </a:lnTo>
                  <a:cubicBezTo>
                    <a:pt x="3100797" y="16819"/>
                    <a:pt x="3305112" y="36481"/>
                    <a:pt x="3439301" y="101690"/>
                  </a:cubicBezTo>
                  <a:cubicBezTo>
                    <a:pt x="3695347" y="226120"/>
                    <a:pt x="3777122" y="459160"/>
                    <a:pt x="3771634" y="704684"/>
                  </a:cubicBezTo>
                  <a:cubicBezTo>
                    <a:pt x="3771634" y="704684"/>
                    <a:pt x="3728346" y="1013073"/>
                    <a:pt x="3735779" y="1248607"/>
                  </a:cubicBezTo>
                  <a:cubicBezTo>
                    <a:pt x="3742903" y="2746665"/>
                    <a:pt x="3750060" y="2942268"/>
                    <a:pt x="3750060" y="2942268"/>
                  </a:cubicBezTo>
                  <a:cubicBezTo>
                    <a:pt x="3733378" y="3158000"/>
                    <a:pt x="3618734" y="3368612"/>
                    <a:pt x="3421865" y="3480236"/>
                  </a:cubicBezTo>
                  <a:cubicBezTo>
                    <a:pt x="3271513" y="3565485"/>
                    <a:pt x="3073482" y="3580583"/>
                    <a:pt x="2435671" y="3569841"/>
                  </a:cubicBezTo>
                  <a:lnTo>
                    <a:pt x="2435645" y="3569841"/>
                  </a:lnTo>
                  <a:cubicBezTo>
                    <a:pt x="645952" y="3564564"/>
                    <a:pt x="384604" y="3598417"/>
                    <a:pt x="254278" y="3489260"/>
                  </a:cubicBezTo>
                  <a:cubicBezTo>
                    <a:pt x="145767" y="3398374"/>
                    <a:pt x="81795" y="3205063"/>
                    <a:pt x="63030" y="3004864"/>
                  </a:cubicBezTo>
                  <a:close/>
                </a:path>
              </a:pathLst>
            </a:custGeom>
            <a:solidFill>
              <a:srgbClr val="F1EEDC"/>
            </a:solidFill>
          </p:spPr>
        </p:sp>
      </p:grpSp>
      <p:grpSp>
        <p:nvGrpSpPr>
          <p:cNvPr id="7" name="Group 7"/>
          <p:cNvGrpSpPr/>
          <p:nvPr/>
        </p:nvGrpSpPr>
        <p:grpSpPr>
          <a:xfrm rot="-5400000">
            <a:off x="6611743" y="4679864"/>
            <a:ext cx="5061821" cy="4797581"/>
            <a:chOff x="0" y="0"/>
            <a:chExt cx="3762791" cy="3566364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3777122" cy="3598417"/>
            </a:xfrm>
            <a:custGeom>
              <a:avLst/>
              <a:gdLst/>
              <a:ahLst/>
              <a:cxnLst/>
              <a:rect l="l" t="t" r="r" b="b"/>
              <a:pathLst>
                <a:path w="3777122" h="3598417">
                  <a:moveTo>
                    <a:pt x="63030" y="3004864"/>
                  </a:moveTo>
                  <a:cubicBezTo>
                    <a:pt x="63030" y="3004864"/>
                    <a:pt x="0" y="275830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884049" y="6965"/>
                  </a:cubicBezTo>
                  <a:lnTo>
                    <a:pt x="2884050" y="6965"/>
                  </a:lnTo>
                  <a:cubicBezTo>
                    <a:pt x="3100797" y="16819"/>
                    <a:pt x="3305112" y="36481"/>
                    <a:pt x="3439301" y="101690"/>
                  </a:cubicBezTo>
                  <a:cubicBezTo>
                    <a:pt x="3695347" y="226120"/>
                    <a:pt x="3777122" y="459160"/>
                    <a:pt x="3771634" y="704684"/>
                  </a:cubicBezTo>
                  <a:cubicBezTo>
                    <a:pt x="3771634" y="704684"/>
                    <a:pt x="3728346" y="1013073"/>
                    <a:pt x="3735779" y="1248607"/>
                  </a:cubicBezTo>
                  <a:cubicBezTo>
                    <a:pt x="3742903" y="2746665"/>
                    <a:pt x="3750060" y="2942268"/>
                    <a:pt x="3750060" y="2942268"/>
                  </a:cubicBezTo>
                  <a:cubicBezTo>
                    <a:pt x="3733378" y="3158000"/>
                    <a:pt x="3618734" y="3368612"/>
                    <a:pt x="3421865" y="3480236"/>
                  </a:cubicBezTo>
                  <a:cubicBezTo>
                    <a:pt x="3271513" y="3565485"/>
                    <a:pt x="3073482" y="3580583"/>
                    <a:pt x="2435671" y="3569841"/>
                  </a:cubicBezTo>
                  <a:lnTo>
                    <a:pt x="2435645" y="3569841"/>
                  </a:lnTo>
                  <a:cubicBezTo>
                    <a:pt x="645952" y="3564564"/>
                    <a:pt x="384604" y="3598417"/>
                    <a:pt x="254278" y="3489260"/>
                  </a:cubicBezTo>
                  <a:cubicBezTo>
                    <a:pt x="145767" y="3398374"/>
                    <a:pt x="81795" y="3205063"/>
                    <a:pt x="63030" y="3004864"/>
                  </a:cubicBezTo>
                  <a:close/>
                </a:path>
              </a:pathLst>
            </a:custGeom>
            <a:solidFill>
              <a:srgbClr val="FFF2BA"/>
            </a:solidFill>
          </p:spPr>
        </p:sp>
      </p:grpSp>
      <p:grpSp>
        <p:nvGrpSpPr>
          <p:cNvPr id="9" name="Group 9"/>
          <p:cNvGrpSpPr/>
          <p:nvPr/>
        </p:nvGrpSpPr>
        <p:grpSpPr>
          <a:xfrm rot="5400000">
            <a:off x="11590299" y="4679864"/>
            <a:ext cx="5061821" cy="4797581"/>
            <a:chOff x="0" y="0"/>
            <a:chExt cx="3762791" cy="3566364"/>
          </a:xfrm>
        </p:grpSpPr>
        <p:sp>
          <p:nvSpPr>
            <p:cNvPr id="10" name="Freeform 10"/>
            <p:cNvSpPr/>
            <p:nvPr/>
          </p:nvSpPr>
          <p:spPr>
            <a:xfrm>
              <a:off x="-9098" y="-6509"/>
              <a:ext cx="3777122" cy="3598417"/>
            </a:xfrm>
            <a:custGeom>
              <a:avLst/>
              <a:gdLst/>
              <a:ahLst/>
              <a:cxnLst/>
              <a:rect l="l" t="t" r="r" b="b"/>
              <a:pathLst>
                <a:path w="3777122" h="3598417">
                  <a:moveTo>
                    <a:pt x="63030" y="3004864"/>
                  </a:moveTo>
                  <a:cubicBezTo>
                    <a:pt x="63030" y="3004864"/>
                    <a:pt x="0" y="275830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884049" y="6965"/>
                  </a:cubicBezTo>
                  <a:lnTo>
                    <a:pt x="2884050" y="6965"/>
                  </a:lnTo>
                  <a:cubicBezTo>
                    <a:pt x="3100797" y="16819"/>
                    <a:pt x="3305112" y="36481"/>
                    <a:pt x="3439301" y="101690"/>
                  </a:cubicBezTo>
                  <a:cubicBezTo>
                    <a:pt x="3695347" y="226120"/>
                    <a:pt x="3777122" y="459160"/>
                    <a:pt x="3771634" y="704684"/>
                  </a:cubicBezTo>
                  <a:cubicBezTo>
                    <a:pt x="3771634" y="704684"/>
                    <a:pt x="3728346" y="1013073"/>
                    <a:pt x="3735779" y="1248607"/>
                  </a:cubicBezTo>
                  <a:cubicBezTo>
                    <a:pt x="3742903" y="2746665"/>
                    <a:pt x="3750060" y="2942268"/>
                    <a:pt x="3750060" y="2942268"/>
                  </a:cubicBezTo>
                  <a:cubicBezTo>
                    <a:pt x="3733378" y="3158000"/>
                    <a:pt x="3618734" y="3368612"/>
                    <a:pt x="3421865" y="3480236"/>
                  </a:cubicBezTo>
                  <a:cubicBezTo>
                    <a:pt x="3271513" y="3565485"/>
                    <a:pt x="3073482" y="3580583"/>
                    <a:pt x="2435671" y="3569841"/>
                  </a:cubicBezTo>
                  <a:lnTo>
                    <a:pt x="2435645" y="3569841"/>
                  </a:lnTo>
                  <a:cubicBezTo>
                    <a:pt x="645952" y="3564564"/>
                    <a:pt x="384604" y="3598417"/>
                    <a:pt x="254278" y="3489260"/>
                  </a:cubicBezTo>
                  <a:cubicBezTo>
                    <a:pt x="145767" y="3398374"/>
                    <a:pt x="81795" y="3205063"/>
                    <a:pt x="63030" y="3004864"/>
                  </a:cubicBezTo>
                  <a:close/>
                </a:path>
              </a:pathLst>
            </a:custGeom>
            <a:solidFill>
              <a:srgbClr val="FFC7B9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33272" t="32416"/>
          <a:stretch>
            <a:fillRect/>
          </a:stretch>
        </p:blipFill>
        <p:spPr>
          <a:xfrm rot="8800367">
            <a:off x="644347" y="5046523"/>
            <a:ext cx="949464" cy="9231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4914919">
            <a:off x="5910204" y="8941225"/>
            <a:ext cx="1102737" cy="14025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2237487" flipH="1">
            <a:off x="15119765" y="-208948"/>
            <a:ext cx="909564" cy="107165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08885" y="733772"/>
            <a:ext cx="17070230" cy="1526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60699E"/>
                </a:solidFill>
                <a:latin typeface="Fraunces Bold"/>
              </a:rPr>
              <a:t>I. QUAN SÁT MẪU VÀ TÌM HIỂU CÁCH THỨC THỰC HIỆN TRÌNH BÀY Ý KIẾN VỀ VẤN ĐỀ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80857" y="3132167"/>
            <a:ext cx="17070230" cy="93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8"/>
              </a:lnSpc>
            </a:pPr>
            <a:r>
              <a:rPr lang="en-US" sz="5499">
                <a:solidFill>
                  <a:srgbClr val="65A1B7"/>
                </a:solidFill>
                <a:latin typeface="Roboto Condensed Bold"/>
              </a:rPr>
              <a:t>2. Cách thức trình bày ý kiến về một vấn đề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153226" y="5067300"/>
            <a:ext cx="3819113" cy="3813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Roboto Condensed Bold"/>
              </a:rPr>
              <a:t>Bước 1:</a:t>
            </a:r>
            <a:r>
              <a:rPr lang="en-US" sz="3600">
                <a:solidFill>
                  <a:srgbClr val="000000"/>
                </a:solidFill>
                <a:latin typeface="Roboto Condensed"/>
              </a:rPr>
              <a:t> Chuẩn bị trước khi nói (xác định đề tài, không gian, thời gian, mục đích nói, người nghe -&gt; tìm ý, lập dàn ý)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429777" y="5386388"/>
            <a:ext cx="3425754" cy="317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Roboto Condensed Bold"/>
              </a:rPr>
              <a:t>Bước 2:</a:t>
            </a:r>
            <a:r>
              <a:rPr lang="en-US" sz="3600">
                <a:solidFill>
                  <a:srgbClr val="000000"/>
                </a:solidFill>
                <a:latin typeface="Roboto Condensed"/>
              </a:rPr>
              <a:t> Trình bày bài nói (Luyện tập và trình bày bài nói)</a:t>
            </a:r>
          </a:p>
          <a:p>
            <a:pPr algn="just">
              <a:lnSpc>
                <a:spcPts val="5040"/>
              </a:lnSpc>
            </a:pPr>
            <a:endParaRPr lang="en-US" sz="3600">
              <a:solidFill>
                <a:srgbClr val="000000"/>
              </a:solidFill>
              <a:latin typeface="Roboto Condense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312969" y="4879036"/>
            <a:ext cx="3652103" cy="4190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Roboto Condensed Bold"/>
              </a:rPr>
              <a:t> Bước 3:</a:t>
            </a:r>
            <a:r>
              <a:rPr lang="en-US" sz="3399">
                <a:solidFill>
                  <a:srgbClr val="000000"/>
                </a:solidFill>
                <a:latin typeface="Roboto Condensed"/>
              </a:rPr>
              <a:t> Trao đổi, đánh giá, rút kinh nghiệm sau khi nói (sử dụng bảng kiểm để tự nhận xét và nhận xét sản phẩm của bạn)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36" t="27454" r="1997" b="3120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2700000" flipH="1">
            <a:off x="14672369" y="-120899"/>
            <a:ext cx="909564" cy="10716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6745339">
            <a:off x="12684837" y="-5229597"/>
            <a:ext cx="8607759" cy="70896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794486">
            <a:off x="10664610" y="6330347"/>
            <a:ext cx="8607759" cy="70896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637964">
            <a:off x="12389787" y="9484859"/>
            <a:ext cx="2528390" cy="780640"/>
          </a:xfrm>
          <a:prstGeom prst="rect">
            <a:avLst/>
          </a:prstGeom>
        </p:spPr>
      </p:pic>
      <p:graphicFrame>
        <p:nvGraphicFramePr>
          <p:cNvPr id="7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067683"/>
              </p:ext>
            </p:extLst>
          </p:nvPr>
        </p:nvGraphicFramePr>
        <p:xfrm>
          <a:off x="186612" y="1549347"/>
          <a:ext cx="17914775" cy="8437795"/>
        </p:xfrm>
        <a:graphic>
          <a:graphicData uri="http://schemas.openxmlformats.org/drawingml/2006/table">
            <a:tbl>
              <a:tblPr/>
              <a:tblGrid>
                <a:gridCol w="15426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4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9147">
                <a:tc>
                  <a:txBody>
                    <a:bodyPr/>
                    <a:lstStyle/>
                    <a:p>
                      <a:pPr algn="just">
                        <a:lnSpc>
                          <a:spcPts val="5040"/>
                        </a:lnSpc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Roboto Condensed Bold"/>
                        </a:rPr>
                        <a:t>BẢNG KIỂM KĨ NĂNG TRÌNH BÀY Ý KIẾN VỀ VẤN ĐỀ</a:t>
                      </a:r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Roboto Condensed Bold"/>
                        </a:rPr>
                        <a:t> Đạt</a:t>
                      </a:r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Roboto Condensed Bold"/>
                        </a:rPr>
                        <a:t>KĐ  </a:t>
                      </a:r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147">
                <a:tc>
                  <a:txBody>
                    <a:bodyPr/>
                    <a:lstStyle/>
                    <a:p>
                      <a:pPr algn="just">
                        <a:lnSpc>
                          <a:spcPts val="5040"/>
                        </a:lnSpc>
                      </a:pPr>
                      <a:r>
                        <a:rPr lang="en-US" sz="3600">
                          <a:solidFill>
                            <a:srgbClr val="FEFFFE"/>
                          </a:solidFill>
                          <a:latin typeface="Roboto Condensed"/>
                        </a:rPr>
                        <a:t>Bài trình bày có đủ 3 phần: giới thiệu, nội dung và kết thúc.</a:t>
                      </a:r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</a:pPr>
                      <a:endParaRPr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</a:pPr>
                      <a:endParaRPr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9147">
                <a:tc>
                  <a:txBody>
                    <a:bodyPr/>
                    <a:lstStyle/>
                    <a:p>
                      <a:pPr algn="just">
                        <a:lnSpc>
                          <a:spcPts val="5040"/>
                        </a:lnSpc>
                      </a:pPr>
                      <a:r>
                        <a:rPr lang="en-US" sz="3600">
                          <a:solidFill>
                            <a:srgbClr val="FEFFFE"/>
                          </a:solidFill>
                          <a:latin typeface="Roboto Condensed"/>
                        </a:rPr>
                        <a:t>Người nói nêu được nhận định khái quát của bản thân về vấn đề</a:t>
                      </a:r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</a:pPr>
                      <a:endParaRPr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</a:pPr>
                      <a:endParaRPr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1112">
                <a:tc>
                  <a:txBody>
                    <a:bodyPr/>
                    <a:lstStyle/>
                    <a:p>
                      <a:pPr algn="just">
                        <a:lnSpc>
                          <a:spcPts val="5040"/>
                        </a:lnSpc>
                      </a:pPr>
                      <a:r>
                        <a:rPr lang="en-US" sz="3600">
                          <a:solidFill>
                            <a:srgbClr val="FEFFFE"/>
                          </a:solidFill>
                          <a:latin typeface="Roboto Condensed"/>
                        </a:rPr>
                        <a:t>Người nói đưa ra được các lí lẽ và bằng chứng phù hợp.</a:t>
                      </a:r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</a:pPr>
                      <a:endParaRPr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</a:pPr>
                      <a:endParaRPr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9520">
                <a:tc>
                  <a:txBody>
                    <a:bodyPr/>
                    <a:lstStyle/>
                    <a:p>
                      <a:pPr algn="just">
                        <a:lnSpc>
                          <a:spcPts val="5040"/>
                        </a:lnSpc>
                      </a:pPr>
                      <a:r>
                        <a:rPr lang="en-US" sz="3600">
                          <a:solidFill>
                            <a:srgbClr val="FEFFFE"/>
                          </a:solidFill>
                          <a:latin typeface="Roboto Condensed"/>
                        </a:rPr>
                        <a:t>Người nói thể hiện cảm xúc phù hợp với nội dung được trình bày; sử dụng từ ngữ và thái độ phù hợp khi thảo luận.</a:t>
                      </a:r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</a:pPr>
                      <a:endParaRPr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</a:pPr>
                      <a:endParaRPr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9147">
                <a:tc>
                  <a:txBody>
                    <a:bodyPr/>
                    <a:lstStyle/>
                    <a:p>
                      <a:pPr algn="just">
                        <a:lnSpc>
                          <a:spcPts val="5040"/>
                        </a:lnSpc>
                      </a:pPr>
                      <a:r>
                        <a:rPr lang="en-US" sz="3600">
                          <a:solidFill>
                            <a:srgbClr val="FEFFFE"/>
                          </a:solidFill>
                          <a:latin typeface="Roboto Condensed"/>
                        </a:rPr>
                        <a:t>Người nói tự tin, sử dụng cử chỉ, điệu bộ, ngôn ngữ cơ thể hợp lí.</a:t>
                      </a:r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</a:pPr>
                      <a:endParaRPr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</a:pPr>
                      <a:endParaRPr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0575">
                <a:tc>
                  <a:txBody>
                    <a:bodyPr/>
                    <a:lstStyle/>
                    <a:p>
                      <a:pPr algn="just">
                        <a:lnSpc>
                          <a:spcPts val="5040"/>
                        </a:lnSpc>
                      </a:pPr>
                      <a:r>
                        <a:rPr lang="en-US" sz="3600">
                          <a:solidFill>
                            <a:srgbClr val="FEFFFE"/>
                          </a:solidFill>
                          <a:latin typeface="Roboto Condensed"/>
                        </a:rPr>
                        <a:t>Người nói cân đối và đảm bảo thời gian trình bày.</a:t>
                      </a:r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</a:pPr>
                      <a:endParaRPr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</a:pPr>
                      <a:endParaRPr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3DD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373224" y="319677"/>
            <a:ext cx="6282190" cy="771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8"/>
              </a:lnSpc>
            </a:pPr>
            <a:r>
              <a:rPr lang="en-US" sz="4500">
                <a:solidFill>
                  <a:srgbClr val="FEFFFE"/>
                </a:solidFill>
                <a:latin typeface="Roboto Condensed Bold"/>
              </a:rPr>
              <a:t>3. Bảng kiểm tham khảo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97" t="28397" r="1878" b="299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052103">
            <a:off x="9529072" y="-4817080"/>
            <a:ext cx="11697103" cy="96341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9362657" flipH="1">
            <a:off x="-5848551" y="6253288"/>
            <a:ext cx="11697103" cy="96341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3266749" y="5338774"/>
            <a:ext cx="5960812" cy="533221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5400000">
            <a:off x="6353330" y="2208030"/>
            <a:ext cx="4726884" cy="8294639"/>
            <a:chOff x="0" y="0"/>
            <a:chExt cx="3239290" cy="5684240"/>
          </a:xfrm>
        </p:grpSpPr>
        <p:sp>
          <p:nvSpPr>
            <p:cNvPr id="7" name="Freeform 7"/>
            <p:cNvSpPr/>
            <p:nvPr/>
          </p:nvSpPr>
          <p:spPr>
            <a:xfrm>
              <a:off x="-9098" y="-6509"/>
              <a:ext cx="3253621" cy="5716293"/>
            </a:xfrm>
            <a:custGeom>
              <a:avLst/>
              <a:gdLst/>
              <a:ahLst/>
              <a:cxnLst/>
              <a:rect l="l" t="t" r="r" b="b"/>
              <a:pathLst>
                <a:path w="3253621" h="5716293">
                  <a:moveTo>
                    <a:pt x="63030" y="5122740"/>
                  </a:moveTo>
                  <a:cubicBezTo>
                    <a:pt x="63030" y="5122740"/>
                    <a:pt x="0" y="4876176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360547" y="6965"/>
                  </a:cubicBezTo>
                  <a:lnTo>
                    <a:pt x="2360549" y="6965"/>
                  </a:lnTo>
                  <a:cubicBezTo>
                    <a:pt x="2577296" y="16819"/>
                    <a:pt x="2781611" y="36481"/>
                    <a:pt x="2915799" y="101690"/>
                  </a:cubicBezTo>
                  <a:cubicBezTo>
                    <a:pt x="3171845" y="226120"/>
                    <a:pt x="3253620" y="459160"/>
                    <a:pt x="3248133" y="704684"/>
                  </a:cubicBezTo>
                  <a:cubicBezTo>
                    <a:pt x="3248133" y="704684"/>
                    <a:pt x="3204845" y="1013073"/>
                    <a:pt x="3212278" y="1248607"/>
                  </a:cubicBezTo>
                  <a:cubicBezTo>
                    <a:pt x="3219401" y="4864542"/>
                    <a:pt x="3226558" y="5060144"/>
                    <a:pt x="3226558" y="5060144"/>
                  </a:cubicBezTo>
                  <a:cubicBezTo>
                    <a:pt x="3209876" y="5275877"/>
                    <a:pt x="3095232" y="5486488"/>
                    <a:pt x="2898363" y="5598112"/>
                  </a:cubicBezTo>
                  <a:cubicBezTo>
                    <a:pt x="2748012" y="5683361"/>
                    <a:pt x="2549981" y="5698459"/>
                    <a:pt x="2018755" y="5687717"/>
                  </a:cubicBezTo>
                  <a:lnTo>
                    <a:pt x="2018735" y="5687717"/>
                  </a:lnTo>
                  <a:cubicBezTo>
                    <a:pt x="645952" y="5682440"/>
                    <a:pt x="384604" y="5716293"/>
                    <a:pt x="254278" y="5607136"/>
                  </a:cubicBezTo>
                  <a:cubicBezTo>
                    <a:pt x="145767" y="5516251"/>
                    <a:pt x="81795" y="5322939"/>
                    <a:pt x="63030" y="5122740"/>
                  </a:cubicBezTo>
                  <a:close/>
                </a:path>
              </a:pathLst>
            </a:custGeom>
            <a:solidFill>
              <a:srgbClr val="EDD8C2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2760415">
            <a:off x="16771716" y="1643241"/>
            <a:ext cx="1040040" cy="12253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l="33272" t="32416"/>
          <a:stretch>
            <a:fillRect/>
          </a:stretch>
        </p:blipFill>
        <p:spPr>
          <a:xfrm rot="9627462">
            <a:off x="1217207" y="2384053"/>
            <a:ext cx="920118" cy="89464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300383">
            <a:off x="15560777" y="2521642"/>
            <a:ext cx="493321" cy="6194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446010" flipH="1">
            <a:off x="14722334" y="3379830"/>
            <a:ext cx="608425" cy="76400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725510" y="1874285"/>
            <a:ext cx="9150251" cy="1120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>
                <a:solidFill>
                  <a:srgbClr val="000000"/>
                </a:solidFill>
                <a:latin typeface="Fraunces Bold"/>
              </a:rPr>
              <a:t>II. CHUẨN BỊ BÀI NÓI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569452" y="4633314"/>
            <a:ext cx="7350714" cy="2950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just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Roboto Condensed"/>
              </a:rPr>
              <a:t>HS thảo luận theo 4 nhóm</a:t>
            </a:r>
          </a:p>
          <a:p>
            <a:pPr marL="906780" lvl="1" indent="-453390" algn="just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Roboto Condensed"/>
              </a:rPr>
              <a:t>Nội dung thảo luận: </a:t>
            </a:r>
            <a:r>
              <a:rPr lang="en-US" sz="4200">
                <a:solidFill>
                  <a:srgbClr val="000000"/>
                </a:solidFill>
                <a:latin typeface="Roboto Condensed Bold"/>
              </a:rPr>
              <a:t>Phiếu học tập số 2</a:t>
            </a:r>
          </a:p>
          <a:p>
            <a:pPr marL="906780" lvl="1" indent="-453390" algn="just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Roboto Condensed"/>
              </a:rPr>
              <a:t>Thời gian thảo luận: </a:t>
            </a:r>
            <a:r>
              <a:rPr lang="en-US" sz="4200">
                <a:solidFill>
                  <a:srgbClr val="000000"/>
                </a:solidFill>
                <a:latin typeface="Roboto Condensed Bold"/>
              </a:rPr>
              <a:t>10 phút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36" t="27454" r="1997" b="3120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292592">
            <a:off x="12955420" y="3128366"/>
            <a:ext cx="8607759" cy="70896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794486">
            <a:off x="-4050748" y="-2086348"/>
            <a:ext cx="8607759" cy="708966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5400000">
            <a:off x="3974177" y="-2676748"/>
            <a:ext cx="8582381" cy="15640497"/>
            <a:chOff x="0" y="0"/>
            <a:chExt cx="5881427" cy="10718288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5895758" cy="10750342"/>
            </a:xfrm>
            <a:custGeom>
              <a:avLst/>
              <a:gdLst/>
              <a:ahLst/>
              <a:cxnLst/>
              <a:rect l="l" t="t" r="r" b="b"/>
              <a:pathLst>
                <a:path w="5895758" h="10750342">
                  <a:moveTo>
                    <a:pt x="63030" y="10156789"/>
                  </a:moveTo>
                  <a:cubicBezTo>
                    <a:pt x="63030" y="10156789"/>
                    <a:pt x="0" y="991022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002685" y="6965"/>
                  </a:cubicBezTo>
                  <a:lnTo>
                    <a:pt x="5002686" y="6965"/>
                  </a:lnTo>
                  <a:cubicBezTo>
                    <a:pt x="5219433" y="16819"/>
                    <a:pt x="5423748" y="36481"/>
                    <a:pt x="5557936" y="101690"/>
                  </a:cubicBezTo>
                  <a:cubicBezTo>
                    <a:pt x="5813982" y="226120"/>
                    <a:pt x="5895757" y="459160"/>
                    <a:pt x="5890270" y="704684"/>
                  </a:cubicBezTo>
                  <a:cubicBezTo>
                    <a:pt x="5890270" y="704684"/>
                    <a:pt x="5846982" y="1013073"/>
                    <a:pt x="5854415" y="1248607"/>
                  </a:cubicBezTo>
                  <a:cubicBezTo>
                    <a:pt x="5861538" y="9898590"/>
                    <a:pt x="5868695" y="10094193"/>
                    <a:pt x="5868695" y="10094193"/>
                  </a:cubicBezTo>
                  <a:cubicBezTo>
                    <a:pt x="5852013" y="10309925"/>
                    <a:pt x="5737369" y="10520537"/>
                    <a:pt x="5540500" y="10632161"/>
                  </a:cubicBezTo>
                  <a:cubicBezTo>
                    <a:pt x="5390149" y="10717410"/>
                    <a:pt x="5192118" y="10732508"/>
                    <a:pt x="4122952" y="10721766"/>
                  </a:cubicBezTo>
                  <a:lnTo>
                    <a:pt x="4122899" y="10721766"/>
                  </a:lnTo>
                  <a:cubicBezTo>
                    <a:pt x="645952" y="10716489"/>
                    <a:pt x="384604" y="10750342"/>
                    <a:pt x="254278" y="10641185"/>
                  </a:cubicBezTo>
                  <a:cubicBezTo>
                    <a:pt x="145767" y="10550300"/>
                    <a:pt x="81795" y="10356987"/>
                    <a:pt x="63030" y="10156789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82586" y="2226010"/>
            <a:ext cx="6428215" cy="134408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823215" y="1016555"/>
            <a:ext cx="12884304" cy="102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0"/>
              </a:lnSpc>
              <a:spcBef>
                <a:spcPct val="0"/>
              </a:spcBef>
            </a:pPr>
            <a:r>
              <a:rPr lang="en-US" sz="5900">
                <a:solidFill>
                  <a:srgbClr val="000000"/>
                </a:solidFill>
                <a:latin typeface="#9Slide07 SVNUT Triumph Press"/>
              </a:rPr>
              <a:t>1.Chuẩn bị trước khi nói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54806" y="2566686"/>
            <a:ext cx="2699742" cy="62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Roboto Condensed"/>
              </a:rPr>
              <a:t>Xác định đề tài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265367" y="2548511"/>
            <a:ext cx="6442152" cy="62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Roboto Condensed"/>
              </a:rPr>
              <a:t>Trình bày ý kiến về một vấn đề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01201" y="4367455"/>
            <a:ext cx="11158099" cy="62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Roboto Condensed"/>
              </a:rPr>
              <a:t>Nói ở đâu? Thời gian kể bao lâu?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30257" y="4017767"/>
            <a:ext cx="6332873" cy="132414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457728" y="7477758"/>
            <a:ext cx="11158099" cy="62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Roboto Condensed"/>
              </a:rPr>
              <a:t>Nói để làm gì?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77418" y="4330300"/>
            <a:ext cx="5785712" cy="62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Roboto Condensed"/>
              </a:rPr>
              <a:t>Xác định không gian, thời gian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82586" y="5610074"/>
            <a:ext cx="6332873" cy="132414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784879" y="7280618"/>
            <a:ext cx="6178251" cy="1291816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402525" y="5961725"/>
            <a:ext cx="3698677" cy="62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Roboto Condensed"/>
              </a:rPr>
              <a:t>Xác định người nghe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554806" y="7686695"/>
            <a:ext cx="4002524" cy="62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Roboto Condensed"/>
              </a:rPr>
              <a:t>Xác định mục đích nói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756631" y="6068735"/>
            <a:ext cx="3197782" cy="596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Roboto Condensed"/>
              </a:rPr>
              <a:t>Nói cho ai nghe?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36" t="27454" r="1997" b="3120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440717" flipH="1">
            <a:off x="16473545" y="4897862"/>
            <a:ext cx="2717544" cy="297147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2700000" flipH="1">
            <a:off x="4546634" y="111348"/>
            <a:ext cx="909564" cy="10716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6745339">
            <a:off x="12577573" y="-4285672"/>
            <a:ext cx="8607759" cy="70896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794486">
            <a:off x="-4303880" y="6035081"/>
            <a:ext cx="8607759" cy="708966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5400000">
            <a:off x="10569863" y="1996975"/>
            <a:ext cx="4280373" cy="10494634"/>
            <a:chOff x="0" y="0"/>
            <a:chExt cx="2933300" cy="7191876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2947631" cy="7223929"/>
            </a:xfrm>
            <a:custGeom>
              <a:avLst/>
              <a:gdLst/>
              <a:ahLst/>
              <a:cxnLst/>
              <a:rect l="l" t="t" r="r" b="b"/>
              <a:pathLst>
                <a:path w="2947631" h="7223929">
                  <a:moveTo>
                    <a:pt x="63030" y="6630376"/>
                  </a:moveTo>
                  <a:cubicBezTo>
                    <a:pt x="63030" y="6630376"/>
                    <a:pt x="0" y="6383812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054557" y="6965"/>
                  </a:cubicBezTo>
                  <a:lnTo>
                    <a:pt x="2054559" y="6965"/>
                  </a:lnTo>
                  <a:cubicBezTo>
                    <a:pt x="2271306" y="16819"/>
                    <a:pt x="2475621" y="36481"/>
                    <a:pt x="2609809" y="101690"/>
                  </a:cubicBezTo>
                  <a:cubicBezTo>
                    <a:pt x="2865855" y="226120"/>
                    <a:pt x="2947630" y="459160"/>
                    <a:pt x="2942143" y="704684"/>
                  </a:cubicBezTo>
                  <a:cubicBezTo>
                    <a:pt x="2942143" y="704684"/>
                    <a:pt x="2898855" y="1013073"/>
                    <a:pt x="2906288" y="1248607"/>
                  </a:cubicBezTo>
                  <a:cubicBezTo>
                    <a:pt x="2913411" y="6372178"/>
                    <a:pt x="2920568" y="6567781"/>
                    <a:pt x="2920568" y="6567781"/>
                  </a:cubicBezTo>
                  <a:cubicBezTo>
                    <a:pt x="2903886" y="6783513"/>
                    <a:pt x="2789242" y="6994124"/>
                    <a:pt x="2592373" y="7105749"/>
                  </a:cubicBezTo>
                  <a:cubicBezTo>
                    <a:pt x="2442022" y="7190998"/>
                    <a:pt x="2243991" y="7206095"/>
                    <a:pt x="1775064" y="7195354"/>
                  </a:cubicBezTo>
                  <a:lnTo>
                    <a:pt x="1775049" y="7195354"/>
                  </a:lnTo>
                  <a:cubicBezTo>
                    <a:pt x="645952" y="7190077"/>
                    <a:pt x="384604" y="7223930"/>
                    <a:pt x="254278" y="7114772"/>
                  </a:cubicBezTo>
                  <a:cubicBezTo>
                    <a:pt x="145767" y="7023887"/>
                    <a:pt x="81795" y="6830575"/>
                    <a:pt x="63030" y="6630376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637964">
            <a:off x="12389787" y="9484859"/>
            <a:ext cx="2528390" cy="78064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-5400000">
            <a:off x="3881952" y="-813323"/>
            <a:ext cx="2726404" cy="7603582"/>
            <a:chOff x="0" y="0"/>
            <a:chExt cx="1712938" cy="4777158"/>
          </a:xfrm>
        </p:grpSpPr>
        <p:sp>
          <p:nvSpPr>
            <p:cNvPr id="11" name="Freeform 11"/>
            <p:cNvSpPr/>
            <p:nvPr/>
          </p:nvSpPr>
          <p:spPr>
            <a:xfrm>
              <a:off x="-9098" y="-6509"/>
              <a:ext cx="1727269" cy="4809212"/>
            </a:xfrm>
            <a:custGeom>
              <a:avLst/>
              <a:gdLst/>
              <a:ahLst/>
              <a:cxnLst/>
              <a:rect l="l" t="t" r="r" b="b"/>
              <a:pathLst>
                <a:path w="1727269" h="4809212">
                  <a:moveTo>
                    <a:pt x="63030" y="4215658"/>
                  </a:moveTo>
                  <a:cubicBezTo>
                    <a:pt x="63030" y="4215658"/>
                    <a:pt x="0" y="3969094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34196" y="6965"/>
                  </a:cubicBezTo>
                  <a:lnTo>
                    <a:pt x="834197" y="6965"/>
                  </a:lnTo>
                  <a:cubicBezTo>
                    <a:pt x="1050944" y="16819"/>
                    <a:pt x="1255259" y="36481"/>
                    <a:pt x="1389447" y="101690"/>
                  </a:cubicBezTo>
                  <a:cubicBezTo>
                    <a:pt x="1645493" y="226120"/>
                    <a:pt x="1727268" y="459160"/>
                    <a:pt x="1721781" y="704684"/>
                  </a:cubicBezTo>
                  <a:cubicBezTo>
                    <a:pt x="1721781" y="704684"/>
                    <a:pt x="1678493" y="1013073"/>
                    <a:pt x="1685926" y="1248607"/>
                  </a:cubicBezTo>
                  <a:cubicBezTo>
                    <a:pt x="1693049" y="3957460"/>
                    <a:pt x="1700206" y="4153062"/>
                    <a:pt x="1700206" y="4153062"/>
                  </a:cubicBezTo>
                  <a:cubicBezTo>
                    <a:pt x="1683524" y="4368795"/>
                    <a:pt x="1568880" y="4579407"/>
                    <a:pt x="1372011" y="4691031"/>
                  </a:cubicBezTo>
                  <a:cubicBezTo>
                    <a:pt x="1221660" y="4776279"/>
                    <a:pt x="1023629" y="4791377"/>
                    <a:pt x="803168" y="4780636"/>
                  </a:cubicBezTo>
                  <a:lnTo>
                    <a:pt x="803168" y="4780636"/>
                  </a:lnTo>
                  <a:cubicBezTo>
                    <a:pt x="645952" y="4775359"/>
                    <a:pt x="384604" y="4809212"/>
                    <a:pt x="254278" y="4700054"/>
                  </a:cubicBezTo>
                  <a:cubicBezTo>
                    <a:pt x="145767" y="4609169"/>
                    <a:pt x="81795" y="4415857"/>
                    <a:pt x="63030" y="4215658"/>
                  </a:cubicBezTo>
                  <a:close/>
                </a:path>
              </a:pathLst>
            </a:custGeom>
            <a:solidFill>
              <a:srgbClr val="EEC51D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5400000">
            <a:off x="2075305" y="4435349"/>
            <a:ext cx="4280373" cy="5617887"/>
            <a:chOff x="0" y="0"/>
            <a:chExt cx="2933300" cy="3849886"/>
          </a:xfrm>
        </p:grpSpPr>
        <p:sp>
          <p:nvSpPr>
            <p:cNvPr id="13" name="Freeform 13"/>
            <p:cNvSpPr/>
            <p:nvPr/>
          </p:nvSpPr>
          <p:spPr>
            <a:xfrm>
              <a:off x="-9098" y="-6509"/>
              <a:ext cx="2947631" cy="3881940"/>
            </a:xfrm>
            <a:custGeom>
              <a:avLst/>
              <a:gdLst/>
              <a:ahLst/>
              <a:cxnLst/>
              <a:rect l="l" t="t" r="r" b="b"/>
              <a:pathLst>
                <a:path w="2947631" h="3881940">
                  <a:moveTo>
                    <a:pt x="63030" y="3288387"/>
                  </a:moveTo>
                  <a:cubicBezTo>
                    <a:pt x="63030" y="3288387"/>
                    <a:pt x="0" y="3041822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054557" y="6965"/>
                  </a:cubicBezTo>
                  <a:lnTo>
                    <a:pt x="2054559" y="6965"/>
                  </a:lnTo>
                  <a:cubicBezTo>
                    <a:pt x="2271306" y="16819"/>
                    <a:pt x="2475621" y="36481"/>
                    <a:pt x="2609809" y="101690"/>
                  </a:cubicBezTo>
                  <a:cubicBezTo>
                    <a:pt x="2865855" y="226120"/>
                    <a:pt x="2947630" y="459160"/>
                    <a:pt x="2942143" y="704684"/>
                  </a:cubicBezTo>
                  <a:cubicBezTo>
                    <a:pt x="2942143" y="704684"/>
                    <a:pt x="2898855" y="1013073"/>
                    <a:pt x="2906288" y="1248607"/>
                  </a:cubicBezTo>
                  <a:cubicBezTo>
                    <a:pt x="2913411" y="3030188"/>
                    <a:pt x="2920568" y="3225791"/>
                    <a:pt x="2920568" y="3225791"/>
                  </a:cubicBezTo>
                  <a:cubicBezTo>
                    <a:pt x="2903886" y="3441523"/>
                    <a:pt x="2789242" y="3652135"/>
                    <a:pt x="2592373" y="3763759"/>
                  </a:cubicBezTo>
                  <a:cubicBezTo>
                    <a:pt x="2442022" y="3849008"/>
                    <a:pt x="2243991" y="3864105"/>
                    <a:pt x="1775064" y="3853364"/>
                  </a:cubicBezTo>
                  <a:lnTo>
                    <a:pt x="1775049" y="3853364"/>
                  </a:lnTo>
                  <a:cubicBezTo>
                    <a:pt x="645952" y="3848087"/>
                    <a:pt x="384604" y="3881940"/>
                    <a:pt x="254278" y="3772782"/>
                  </a:cubicBezTo>
                  <a:cubicBezTo>
                    <a:pt x="145767" y="3681897"/>
                    <a:pt x="81795" y="3488586"/>
                    <a:pt x="63030" y="3288387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5400000">
            <a:off x="11458231" y="-1296889"/>
            <a:ext cx="3242862" cy="7603582"/>
            <a:chOff x="0" y="0"/>
            <a:chExt cx="2222303" cy="5210665"/>
          </a:xfrm>
        </p:grpSpPr>
        <p:sp>
          <p:nvSpPr>
            <p:cNvPr id="15" name="Freeform 15"/>
            <p:cNvSpPr/>
            <p:nvPr/>
          </p:nvSpPr>
          <p:spPr>
            <a:xfrm>
              <a:off x="-9098" y="-6509"/>
              <a:ext cx="2236634" cy="5242719"/>
            </a:xfrm>
            <a:custGeom>
              <a:avLst/>
              <a:gdLst/>
              <a:ahLst/>
              <a:cxnLst/>
              <a:rect l="l" t="t" r="r" b="b"/>
              <a:pathLst>
                <a:path w="2236634" h="5242719">
                  <a:moveTo>
                    <a:pt x="63030" y="4649165"/>
                  </a:moveTo>
                  <a:cubicBezTo>
                    <a:pt x="63030" y="4649165"/>
                    <a:pt x="0" y="4402601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343561" y="6965"/>
                  </a:cubicBezTo>
                  <a:lnTo>
                    <a:pt x="1343562" y="6965"/>
                  </a:lnTo>
                  <a:cubicBezTo>
                    <a:pt x="1560309" y="16819"/>
                    <a:pt x="1764624" y="36481"/>
                    <a:pt x="1898812" y="101690"/>
                  </a:cubicBezTo>
                  <a:cubicBezTo>
                    <a:pt x="2154858" y="226120"/>
                    <a:pt x="2236634" y="459160"/>
                    <a:pt x="2231146" y="704684"/>
                  </a:cubicBezTo>
                  <a:cubicBezTo>
                    <a:pt x="2231146" y="704684"/>
                    <a:pt x="2187858" y="1013073"/>
                    <a:pt x="2195291" y="1248607"/>
                  </a:cubicBezTo>
                  <a:cubicBezTo>
                    <a:pt x="2202415" y="4390967"/>
                    <a:pt x="2209571" y="4586569"/>
                    <a:pt x="2209571" y="4586569"/>
                  </a:cubicBezTo>
                  <a:cubicBezTo>
                    <a:pt x="2192890" y="4802302"/>
                    <a:pt x="2078246" y="5012913"/>
                    <a:pt x="1881377" y="5124538"/>
                  </a:cubicBezTo>
                  <a:cubicBezTo>
                    <a:pt x="1731025" y="5209786"/>
                    <a:pt x="1532994" y="5224884"/>
                    <a:pt x="1208827" y="5214142"/>
                  </a:cubicBezTo>
                  <a:lnTo>
                    <a:pt x="1208820" y="5214142"/>
                  </a:lnTo>
                  <a:cubicBezTo>
                    <a:pt x="645952" y="5208865"/>
                    <a:pt x="384604" y="5242719"/>
                    <a:pt x="254278" y="5133561"/>
                  </a:cubicBezTo>
                  <a:cubicBezTo>
                    <a:pt x="145767" y="5042676"/>
                    <a:pt x="81795" y="4849364"/>
                    <a:pt x="63030" y="4649165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300383">
            <a:off x="8095733" y="4414506"/>
            <a:ext cx="355993" cy="44702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300383">
            <a:off x="8820883" y="4368288"/>
            <a:ext cx="646234" cy="81148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905475">
            <a:off x="183035" y="821648"/>
            <a:ext cx="1691330" cy="2650232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2207053" y="2702083"/>
            <a:ext cx="6076201" cy="744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9"/>
              </a:lnSpc>
            </a:pPr>
            <a:r>
              <a:rPr lang="en-US" sz="6399">
                <a:solidFill>
                  <a:srgbClr val="1D1D1B"/>
                </a:solidFill>
                <a:latin typeface="#9Slide07 SVNUT Triumph Press"/>
              </a:rPr>
              <a:t>2. Lập dàn ý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501292" y="1261914"/>
            <a:ext cx="6469532" cy="2207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1D1D1B"/>
                </a:solidFill>
                <a:latin typeface="Roboto Condensed Bold"/>
              </a:rPr>
              <a:t>Mở đầu:</a:t>
            </a:r>
          </a:p>
          <a:p>
            <a:pPr marL="906780" lvl="1" indent="-453390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1D1D1B"/>
                </a:solidFill>
                <a:latin typeface="Roboto Condensed"/>
              </a:rPr>
              <a:t>Vấn đề em trình bày:</a:t>
            </a:r>
          </a:p>
          <a:p>
            <a:pPr marL="906780" lvl="1" indent="-453390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1D1D1B"/>
                </a:solidFill>
                <a:latin typeface="Roboto Condensed"/>
              </a:rPr>
              <a:t>Lí do em trình bày vấn đề: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462733" y="5229252"/>
            <a:ext cx="10094298" cy="369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1D1D1B"/>
                </a:solidFill>
                <a:latin typeface="Roboto Condensed Bold"/>
              </a:rPr>
              <a:t>Nội dung:</a:t>
            </a:r>
          </a:p>
          <a:p>
            <a:pPr marL="906780" lvl="1" indent="-453390" algn="just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1D1D1B"/>
                </a:solidFill>
                <a:latin typeface="Roboto Condensed"/>
              </a:rPr>
              <a:t>Ý kiến của em về vấn đề được bàn</a:t>
            </a:r>
          </a:p>
          <a:p>
            <a:pPr marL="906780" lvl="1" indent="-453390" algn="just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1D1D1B"/>
                </a:solidFill>
                <a:latin typeface="Roboto Condensed"/>
              </a:rPr>
              <a:t>Đưa ra lí lẽ, bằng chứng để chứng minh</a:t>
            </a:r>
          </a:p>
          <a:p>
            <a:pPr marL="906780" lvl="1" indent="-453390" algn="just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1D1D1B"/>
                </a:solidFill>
                <a:latin typeface="Roboto Condensed"/>
              </a:rPr>
              <a:t>Mong muốn của em và những giải pháp em đề xuất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07053" y="5713610"/>
            <a:ext cx="3867867" cy="295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1D1D1B"/>
                </a:solidFill>
                <a:latin typeface="Roboto Condensed Bold"/>
              </a:rPr>
              <a:t>Kết thúc:</a:t>
            </a:r>
          </a:p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1D1D1B"/>
                </a:solidFill>
                <a:latin typeface="Roboto Condensed"/>
              </a:rPr>
              <a:t>Khẳng định lại ý kiến/quan điểm của em về vấn đề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839</Words>
  <Application>Microsoft Office PowerPoint</Application>
  <PresentationFormat>Custom</PresentationFormat>
  <Paragraphs>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#9Slide06 SVNBlow Brush Bold</vt:lpstr>
      <vt:lpstr>Roboto Condensed Italics</vt:lpstr>
      <vt:lpstr>Roboto Condensed Bold</vt:lpstr>
      <vt:lpstr>#9Slide06 SVNBlow Brush</vt:lpstr>
      <vt:lpstr>Arial</vt:lpstr>
      <vt:lpstr>Roboto Condensed</vt:lpstr>
      <vt:lpstr>#9Slide05 VL Fadilla</vt:lpstr>
      <vt:lpstr>Calibri</vt:lpstr>
      <vt:lpstr>#9Slide07 SVNUT Triumph Press</vt:lpstr>
      <vt:lpstr>Fraunces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7_Nghe-nói</dc:title>
  <dc:creator>Admin</dc:creator>
  <cp:lastModifiedBy>Admin</cp:lastModifiedBy>
  <cp:revision>2</cp:revision>
  <dcterms:created xsi:type="dcterms:W3CDTF">2006-08-16T00:00:00Z</dcterms:created>
  <dcterms:modified xsi:type="dcterms:W3CDTF">2024-01-13T13:24:54Z</dcterms:modified>
  <dc:identifier>DAFVz0Fdhqc</dc:identifier>
</cp:coreProperties>
</file>